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1"/>
  </p:notes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66745" autoAdjust="0"/>
  </p:normalViewPr>
  <p:slideViewPr>
    <p:cSldViewPr snapToGrid="0">
      <p:cViewPr varScale="1">
        <p:scale>
          <a:sx n="76" d="100"/>
          <a:sy n="76" d="100"/>
        </p:scale>
        <p:origin x="792"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E5859-DA51-49AA-ABDF-8E34C8BD5E99}" type="datetimeFigureOut">
              <a:rPr lang="en-GB" smtClean="0"/>
              <a:t>31/01/2017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4CFF0-033F-47B5-B972-EFD9D940F16B}" type="slidenum">
              <a:rPr lang="en-GB" smtClean="0"/>
              <a:t>‹#›</a:t>
            </a:fld>
            <a:endParaRPr lang="en-GB"/>
          </a:p>
        </p:txBody>
      </p:sp>
    </p:spTree>
    <p:extLst>
      <p:ext uri="{BB962C8B-B14F-4D97-AF65-F5344CB8AC3E}">
        <p14:creationId xmlns:p14="http://schemas.microsoft.com/office/powerpoint/2010/main" val="205586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brief overview of what sound is, just in case</a:t>
            </a:r>
            <a:r>
              <a:rPr lang="en-GB" baseline="0" dirty="0"/>
              <a:t> you weren’t sure. The very basics are that anything that makes a sound is in fact causing a vibration that gets propagated through the air as sound waves. Those sound waves get to your ears and causes tiny hairs to vibrate which trigger chemical messages to your brain that are interpreted by your conscious mind into different sounds. The tone of theses sounds depends on the frequency of the vibration, which are measured in cycles per second (or hertz), the lowest tone you can hear is about 20 hertz, which is more a feeling than a sound, the highest is about 20 kilohertz (20,000 hertz) (these values change between people, but are pretty good averages). (I’ve upped the volume on these sound effects, to make them easier to hear)</a:t>
            </a:r>
          </a:p>
          <a:p>
            <a:endParaRPr lang="en-GB" baseline="0" dirty="0"/>
          </a:p>
          <a:p>
            <a:r>
              <a:rPr lang="en-GB" baseline="0" dirty="0"/>
              <a:t>The intensity of the sound relates to the amount of air molecules pushed around by the original vibration – which is the pressure applied to anything by the sound wave. The most common measure of this intensity is the decibel, which is measured on a logarithmic scale, so small increases in dB can cause huge increases in intensity. It’s logarithmic because the difference between each end of the scale is massive, the difference between 0 and 150 is over one million times.</a:t>
            </a:r>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2</a:t>
            </a:fld>
            <a:endParaRPr lang="en-GB"/>
          </a:p>
        </p:txBody>
      </p:sp>
    </p:spTree>
    <p:extLst>
      <p:ext uri="{BB962C8B-B14F-4D97-AF65-F5344CB8AC3E}">
        <p14:creationId xmlns:p14="http://schemas.microsoft.com/office/powerpoint/2010/main" val="294214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main uses of audio in games, sound effects and music. You could well make the argument that they are one and the same, but the use cases for each require them to be treated quite differently – how do we classify any given audio effect as either of those things? Well, some common sense is required, a musical track is clearly music while a short, sharp effect such as a gun shot is a sound effect – but what about lengthy voice overs? Basically, the best way of differentiating the main types is not about whether it’s a sound effect or a music asset, but whether it is a sample or a stream.</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Samples are short, sharp sound effects – gunshots, explosions, UI beeps etc. They don’t take much storage space and are likely to be repeated several times, these are small enough in terms of storage space that we can load a wide selection into memory (as with textures and other assets, we may bundle them into sensible, cohesive lumps – so UI audio samples are always loaded, but others get loaded in on a per-level basis)</a:t>
            </a:r>
            <a:endParaRPr lang="en-GB" dirty="0"/>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3</a:t>
            </a:fld>
            <a:endParaRPr lang="en-GB"/>
          </a:p>
        </p:txBody>
      </p:sp>
    </p:spTree>
    <p:extLst>
      <p:ext uri="{BB962C8B-B14F-4D97-AF65-F5344CB8AC3E}">
        <p14:creationId xmlns:p14="http://schemas.microsoft.com/office/powerpoint/2010/main" val="859503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Stream’s are generally longer length audio effects (such as music, or narrative voice over bits) that also take up a significant amount of storage space. We call these streams because that’s how we want to load them, we rarely want to load an entire music track into memory at once – a compressed audio file that’s a few minutes long will take up several megabytes of memory (which may not seem like much, but maybe we have a few “world” tracks that we want to be able to mix between and then some combat music and a track that’s going to play over an important story point) – that adds up pretty quickly.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We want to avoid loading all of those tracks into memory – much better to load a slice of the track we’re currently playing (or a couple of slices, so we’ve got spare capacity to play through), so we’re streaming it from the storage device dynamically. Streamed files can sometimes hitch (we might be forced to wait for the storage device to finish another task before it can load find the next slice for instance) or take a small amount of time to actually start (as the storage device needs to do its things to find the right location). So this approach is not ideal for something we want to play the instant we request it.</a:t>
            </a:r>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4</a:t>
            </a:fld>
            <a:endParaRPr lang="en-GB"/>
          </a:p>
        </p:txBody>
      </p:sp>
    </p:spTree>
    <p:extLst>
      <p:ext uri="{BB962C8B-B14F-4D97-AF65-F5344CB8AC3E}">
        <p14:creationId xmlns:p14="http://schemas.microsoft.com/office/powerpoint/2010/main" val="181793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matter what type</a:t>
            </a:r>
            <a:r>
              <a:rPr lang="en-GB" baseline="0" dirty="0"/>
              <a:t> of audio effect we’re dealing with, the basics of handling them are the same – we have a source file in a given format (the most common are WAV, MP3 and OGG) that we want to load into memory and send to our audio device when required. WAV is an uncompressed file, like a BMP or a TGA image file – it’s just raw sound data, which means they’re the largest in terms of storage required. MP3 and OGG are compressed, capable of getting a compression ratio of 10:1 over WAV, with only a small loss of quality in the process. There is a toss up between these sorts of formats, WAV requires more memory usage, as there’s just more data to load but is easy on CPU while the compressed formats take less memory but require decompression, so have an impact on the CPU for each file being played.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But just these audio files are insufficient, it’s rare to find an audio system that deals directly with individual sound clips, it’s much more common for them to deal with “cue” files instead, these files collect together sound clips and metadata that describes how the audio should be processed and played. These cues can include a range of options that allow for sound designers to specify random selections of sounds to play, or that the cue should be looped over and over again, or that the clip files have specific volume (or other settings) attached to them.</a:t>
            </a:r>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5</a:t>
            </a:fld>
            <a:endParaRPr lang="en-GB"/>
          </a:p>
        </p:txBody>
      </p:sp>
    </p:spTree>
    <p:extLst>
      <p:ext uri="{BB962C8B-B14F-4D97-AF65-F5344CB8AC3E}">
        <p14:creationId xmlns:p14="http://schemas.microsoft.com/office/powerpoint/2010/main" val="250760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 the audio system “stack”, looks a bit like this:</a:t>
            </a:r>
          </a:p>
          <a:p>
            <a:endParaRPr lang="en-GB" baseline="0" dirty="0"/>
          </a:p>
          <a:p>
            <a:r>
              <a:rPr lang="en-GB" baseline="0" dirty="0"/>
              <a:t>Hardware – at minimum, the circuitry necessary to drive the digital or analogue outputs, it may also offer hardware acceleration through mixers, reverb tanks or DSP amongst other things.</a:t>
            </a:r>
          </a:p>
          <a:p>
            <a:r>
              <a:rPr lang="en-GB" baseline="0" dirty="0"/>
              <a:t>Drivers – allow the OS to communicate with the audio hardware</a:t>
            </a:r>
          </a:p>
          <a:p>
            <a:r>
              <a:rPr lang="en-GB" baseline="0" dirty="0"/>
              <a:t>API – The low level API wraps the drivers and hardware, freeing developers from dealing with the minutia of controlling hardware directly.</a:t>
            </a:r>
          </a:p>
          <a:p>
            <a:r>
              <a:rPr lang="en-GB" baseline="0" dirty="0"/>
              <a:t>3D Engine – is built on top of these foundations.</a:t>
            </a:r>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6</a:t>
            </a:fld>
            <a:endParaRPr lang="en-GB"/>
          </a:p>
        </p:txBody>
      </p:sp>
    </p:spTree>
    <p:extLst>
      <p:ext uri="{BB962C8B-B14F-4D97-AF65-F5344CB8AC3E}">
        <p14:creationId xmlns:p14="http://schemas.microsoft.com/office/powerpoint/2010/main" val="156879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is a significant</a:t>
            </a:r>
            <a:r>
              <a:rPr lang="en-GB" baseline="0" dirty="0"/>
              <a:t> level of complexity underlying most audio systems – playing audio is inherently an asynchronous task that requires a multithreaded system to be able to achieve the sort of complex soundscapes used in games today. We load the sound data into memory and then we push that data to the sound card, which converts the data into electrical signals that are sent to the speakers. Handling this ourselves is essentially madness, as the last thing we want to do is get the streaming of sound data to the sound card wrong, if we push it too early, we cause skips in the audio, push it too late and we get audio repeated until the new data is provided.</a:t>
            </a:r>
          </a:p>
          <a:p>
            <a:endParaRPr lang="en-GB" dirty="0"/>
          </a:p>
          <a:p>
            <a:r>
              <a:rPr lang="en-GB" dirty="0"/>
              <a:t>Writing</a:t>
            </a:r>
            <a:r>
              <a:rPr lang="en-GB" baseline="0" dirty="0"/>
              <a:t> our own audio engine could easily be a module in and of itself, so instead we’ll just discuss some of the options we have available to us.</a:t>
            </a:r>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7</a:t>
            </a:fld>
            <a:endParaRPr lang="en-GB"/>
          </a:p>
        </p:txBody>
      </p:sp>
    </p:spTree>
    <p:extLst>
      <p:ext uri="{BB962C8B-B14F-4D97-AF65-F5344CB8AC3E}">
        <p14:creationId xmlns:p14="http://schemas.microsoft.com/office/powerpoint/2010/main" val="247087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UAA – T</a:t>
            </a:r>
            <a:r>
              <a:rPr lang="en-GB" baseline="0" dirty="0"/>
              <a:t>he universal audio architecture is a windows only solution that supports a limited set of hardware features, requiring anything unsupported be implemented in software. It’s designed to allow the OS to control the final audio mix, meaning it can ensure that important audio notifications from applications outside a game can still be heard. The standard API used to access this system is the WASAPI (Windows Audio Session API), but it’s not really designed for games.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Xaudio</a:t>
            </a:r>
            <a:r>
              <a:rPr lang="en-GB" baseline="0" dirty="0"/>
              <a:t> 2  - the alternative to UAA and designed to replace Direct Sound, Xaudio2 is used on Xbox 360, Xbox One and Windows. It offers access to a wide range of hardware accelerated features and support for a number of compressed and uncompressed audio formats. There’s also the X3DAudio library, which sits on top of </a:t>
            </a:r>
            <a:r>
              <a:rPr lang="en-GB" baseline="0" dirty="0" err="1"/>
              <a:t>Xaudio</a:t>
            </a:r>
            <a:r>
              <a:rPr lang="en-GB" baseline="0" dirty="0"/>
              <a:t> 2 and allows for 3D audio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a:t>OpenAL</a:t>
            </a:r>
            <a:r>
              <a:rPr lang="en-GB" baseline="0" dirty="0"/>
              <a:t> – designed to mimic the OpenGL API, </a:t>
            </a:r>
            <a:r>
              <a:rPr lang="en-GB" baseline="0" dirty="0" err="1"/>
              <a:t>OpenAL</a:t>
            </a:r>
            <a:r>
              <a:rPr lang="en-GB" baseline="0" dirty="0"/>
              <a:t> is a cross-platform 3D audio engine. Note that </a:t>
            </a:r>
            <a:r>
              <a:rPr lang="en-GB" baseline="0" dirty="0" err="1"/>
              <a:t>OpenAL</a:t>
            </a:r>
            <a:r>
              <a:rPr lang="en-GB" baseline="0" dirty="0"/>
              <a:t> is no-longer an open source project, using a proprietary license instead – but there are open source alternatives, including </a:t>
            </a:r>
            <a:r>
              <a:rPr lang="en-GB" baseline="0" dirty="0" err="1"/>
              <a:t>OpenAL</a:t>
            </a:r>
            <a:r>
              <a:rPr lang="en-GB" baseline="0" dirty="0"/>
              <a:t> Soft. </a:t>
            </a:r>
            <a:r>
              <a:rPr lang="en-GB" baseline="0" dirty="0" err="1"/>
              <a:t>OpenAL</a:t>
            </a:r>
            <a:r>
              <a:rPr lang="en-GB" baseline="0" dirty="0"/>
              <a:t>, much like OpenGL, has no direct support for loading specific file formats, so you will need other libraries to load audio files (or to write that functionality yourself).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8</a:t>
            </a:fld>
            <a:endParaRPr lang="en-GB"/>
          </a:p>
        </p:txBody>
      </p:sp>
    </p:spTree>
    <p:extLst>
      <p:ext uri="{BB962C8B-B14F-4D97-AF65-F5344CB8AC3E}">
        <p14:creationId xmlns:p14="http://schemas.microsoft.com/office/powerpoint/2010/main" val="3421151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FMOD – a full fledged 3D audio engine, it supports a wide range of file types and offers a number of features allowing for advanced audio processing. FMOD offers up a free non-commercial license and allows the use of the FMOD Studio system for free once per title per year for developers with sub $100k income.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Miles – Part of the Rad Game Tools suite, Miles is a commercial licensed library (though they do offer educational / non-commercial licensing, but you need to contact them for details) that offers a fully featured audio engine.</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9</a:t>
            </a:fld>
            <a:endParaRPr lang="en-GB"/>
          </a:p>
        </p:txBody>
      </p:sp>
    </p:spTree>
    <p:extLst>
      <p:ext uri="{BB962C8B-B14F-4D97-AF65-F5344CB8AC3E}">
        <p14:creationId xmlns:p14="http://schemas.microsoft.com/office/powerpoint/2010/main" val="297079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1/31/2017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1/31/2017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1/31/2017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1/31/2017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wav"/><Relationship Id="rId7" Type="http://schemas.openxmlformats.org/officeDocument/2006/relationships/image" Target="../media/image1.jpe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audio" Target="../media/media2.wav"/></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wav"/><Relationship Id="rId1" Type="http://schemas.microsoft.com/office/2007/relationships/media" Target="../media/media4.wav"/><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Audio Systems</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69402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erson listening to music"/>
          <p:cNvPicPr>
            <a:picLocks noChangeAspect="1" noChangeArrowheads="1"/>
          </p:cNvPicPr>
          <p:nvPr/>
        </p:nvPicPr>
        <p:blipFill rotWithShape="1">
          <a:blip r:embed="rId7">
            <a:extLst>
              <a:ext uri="{28A0092B-C50C-407E-A947-70E740481C1C}">
                <a14:useLocalDpi xmlns:a14="http://schemas.microsoft.com/office/drawing/2010/main" val="0"/>
              </a:ext>
            </a:extLst>
          </a:blip>
          <a:srcRect l="10930" r="1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4742223" y="5866410"/>
            <a:ext cx="2707574"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20 Hz</a:t>
            </a:r>
          </a:p>
        </p:txBody>
      </p:sp>
      <p:sp>
        <p:nvSpPr>
          <p:cNvPr id="5" name="Rounded Rectangle 4"/>
          <p:cNvSpPr/>
          <p:nvPr/>
        </p:nvSpPr>
        <p:spPr>
          <a:xfrm>
            <a:off x="4742223" y="473033"/>
            <a:ext cx="2707574"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20 KHz</a:t>
            </a:r>
          </a:p>
        </p:txBody>
      </p:sp>
      <p:pic>
        <p:nvPicPr>
          <p:cNvPr id="6" name="20hz">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628650" y="6319657"/>
            <a:ext cx="609600" cy="609600"/>
          </a:xfrm>
          <a:prstGeom prst="rect">
            <a:avLst/>
          </a:prstGeom>
        </p:spPr>
      </p:pic>
      <p:pic>
        <p:nvPicPr>
          <p:cNvPr id="7" name="20khz">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628650" y="0"/>
            <a:ext cx="609600" cy="609600"/>
          </a:xfrm>
          <a:prstGeom prst="rect">
            <a:avLst/>
          </a:prstGeom>
        </p:spPr>
      </p:pic>
      <p:sp>
        <p:nvSpPr>
          <p:cNvPr id="8" name="Rectangle 7"/>
          <p:cNvSpPr/>
          <p:nvPr/>
        </p:nvSpPr>
        <p:spPr>
          <a:xfrm>
            <a:off x="1531917" y="1258786"/>
            <a:ext cx="1816924"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dB Level</a:t>
            </a:r>
          </a:p>
        </p:txBody>
      </p:sp>
      <p:sp>
        <p:nvSpPr>
          <p:cNvPr id="9" name="Rectangle 8"/>
          <p:cNvSpPr/>
          <p:nvPr/>
        </p:nvSpPr>
        <p:spPr>
          <a:xfrm>
            <a:off x="3691247" y="1258786"/>
            <a:ext cx="6521532"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Description</a:t>
            </a:r>
          </a:p>
        </p:txBody>
      </p:sp>
      <p:sp>
        <p:nvSpPr>
          <p:cNvPr id="10" name="Rectangle 9"/>
          <p:cNvSpPr/>
          <p:nvPr/>
        </p:nvSpPr>
        <p:spPr>
          <a:xfrm>
            <a:off x="1531917" y="1695201"/>
            <a:ext cx="1816924"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1" name="Rectangle 10"/>
          <p:cNvSpPr/>
          <p:nvPr/>
        </p:nvSpPr>
        <p:spPr>
          <a:xfrm>
            <a:off x="3691247" y="1695201"/>
            <a:ext cx="6521532"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softest sound a person with normal hearing can hear</a:t>
            </a:r>
          </a:p>
        </p:txBody>
      </p:sp>
      <p:sp>
        <p:nvSpPr>
          <p:cNvPr id="12" name="Rectangle 11"/>
          <p:cNvSpPr/>
          <p:nvPr/>
        </p:nvSpPr>
        <p:spPr>
          <a:xfrm>
            <a:off x="1531917" y="2140521"/>
            <a:ext cx="1816924"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10</a:t>
            </a:r>
          </a:p>
        </p:txBody>
      </p:sp>
      <p:sp>
        <p:nvSpPr>
          <p:cNvPr id="13" name="Rectangle 12"/>
          <p:cNvSpPr/>
          <p:nvPr/>
        </p:nvSpPr>
        <p:spPr>
          <a:xfrm>
            <a:off x="3691247" y="2140521"/>
            <a:ext cx="6521532"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Normal breathing</a:t>
            </a:r>
          </a:p>
        </p:txBody>
      </p:sp>
      <p:sp>
        <p:nvSpPr>
          <p:cNvPr id="14" name="Rectangle 13"/>
          <p:cNvSpPr/>
          <p:nvPr/>
        </p:nvSpPr>
        <p:spPr>
          <a:xfrm>
            <a:off x="1531917" y="2590314"/>
            <a:ext cx="1816924"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20</a:t>
            </a:r>
          </a:p>
        </p:txBody>
      </p:sp>
      <p:sp>
        <p:nvSpPr>
          <p:cNvPr id="15" name="Rectangle 14"/>
          <p:cNvSpPr/>
          <p:nvPr/>
        </p:nvSpPr>
        <p:spPr>
          <a:xfrm>
            <a:off x="3691247" y="2590314"/>
            <a:ext cx="6521532"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Leaves rustling</a:t>
            </a:r>
          </a:p>
        </p:txBody>
      </p:sp>
      <p:sp>
        <p:nvSpPr>
          <p:cNvPr id="16" name="Rectangle 15"/>
          <p:cNvSpPr/>
          <p:nvPr/>
        </p:nvSpPr>
        <p:spPr>
          <a:xfrm>
            <a:off x="1531917" y="3035634"/>
            <a:ext cx="1816924"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30</a:t>
            </a:r>
          </a:p>
        </p:txBody>
      </p:sp>
      <p:sp>
        <p:nvSpPr>
          <p:cNvPr id="17" name="Rectangle 16"/>
          <p:cNvSpPr/>
          <p:nvPr/>
        </p:nvSpPr>
        <p:spPr>
          <a:xfrm>
            <a:off x="3691247" y="3035634"/>
            <a:ext cx="6521532"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Soft whisper</a:t>
            </a:r>
          </a:p>
        </p:txBody>
      </p:sp>
      <p:sp>
        <p:nvSpPr>
          <p:cNvPr id="18" name="Rectangle 17"/>
          <p:cNvSpPr/>
          <p:nvPr/>
        </p:nvSpPr>
        <p:spPr>
          <a:xfrm>
            <a:off x="1531917" y="3480954"/>
            <a:ext cx="1816924"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50</a:t>
            </a:r>
          </a:p>
        </p:txBody>
      </p:sp>
      <p:sp>
        <p:nvSpPr>
          <p:cNvPr id="19" name="Rectangle 18"/>
          <p:cNvSpPr/>
          <p:nvPr/>
        </p:nvSpPr>
        <p:spPr>
          <a:xfrm>
            <a:off x="3691247" y="3480954"/>
            <a:ext cx="6521532"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Rainfall</a:t>
            </a:r>
          </a:p>
        </p:txBody>
      </p:sp>
      <p:sp>
        <p:nvSpPr>
          <p:cNvPr id="20" name="Rectangle 19"/>
          <p:cNvSpPr/>
          <p:nvPr/>
        </p:nvSpPr>
        <p:spPr>
          <a:xfrm>
            <a:off x="1531917" y="3926274"/>
            <a:ext cx="1816924"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60</a:t>
            </a:r>
          </a:p>
        </p:txBody>
      </p:sp>
      <p:sp>
        <p:nvSpPr>
          <p:cNvPr id="21" name="Rectangle 20"/>
          <p:cNvSpPr/>
          <p:nvPr/>
        </p:nvSpPr>
        <p:spPr>
          <a:xfrm>
            <a:off x="3691247" y="3926274"/>
            <a:ext cx="6521532"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Normal conversation</a:t>
            </a:r>
          </a:p>
        </p:txBody>
      </p:sp>
      <p:sp>
        <p:nvSpPr>
          <p:cNvPr id="22" name="Rectangle 21"/>
          <p:cNvSpPr/>
          <p:nvPr/>
        </p:nvSpPr>
        <p:spPr>
          <a:xfrm>
            <a:off x="1531917" y="4376067"/>
            <a:ext cx="1816924"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110</a:t>
            </a:r>
          </a:p>
        </p:txBody>
      </p:sp>
      <p:sp>
        <p:nvSpPr>
          <p:cNvPr id="23" name="Rectangle 22"/>
          <p:cNvSpPr/>
          <p:nvPr/>
        </p:nvSpPr>
        <p:spPr>
          <a:xfrm>
            <a:off x="3691247" y="4376067"/>
            <a:ext cx="6521532"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Maximum levels in audience at rock concerts</a:t>
            </a:r>
          </a:p>
        </p:txBody>
      </p:sp>
      <p:sp>
        <p:nvSpPr>
          <p:cNvPr id="24" name="Rectangle 23"/>
          <p:cNvSpPr/>
          <p:nvPr/>
        </p:nvSpPr>
        <p:spPr>
          <a:xfrm>
            <a:off x="1531917" y="4821387"/>
            <a:ext cx="1816924"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120</a:t>
            </a:r>
          </a:p>
        </p:txBody>
      </p:sp>
      <p:sp>
        <p:nvSpPr>
          <p:cNvPr id="25" name="Rectangle 24"/>
          <p:cNvSpPr/>
          <p:nvPr/>
        </p:nvSpPr>
        <p:spPr>
          <a:xfrm>
            <a:off x="3691247" y="4821387"/>
            <a:ext cx="6521532"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Air raid siren at 50 feet (threshold of pain)</a:t>
            </a:r>
          </a:p>
        </p:txBody>
      </p:sp>
      <p:sp>
        <p:nvSpPr>
          <p:cNvPr id="26" name="Rectangle 25"/>
          <p:cNvSpPr/>
          <p:nvPr/>
        </p:nvSpPr>
        <p:spPr>
          <a:xfrm>
            <a:off x="1531917" y="5296398"/>
            <a:ext cx="1816924"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150</a:t>
            </a:r>
          </a:p>
        </p:txBody>
      </p:sp>
      <p:sp>
        <p:nvSpPr>
          <p:cNvPr id="27" name="Rectangle 26"/>
          <p:cNvSpPr/>
          <p:nvPr/>
        </p:nvSpPr>
        <p:spPr>
          <a:xfrm>
            <a:off x="3691247" y="5296398"/>
            <a:ext cx="6521532" cy="35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Jet aircraft taking off (~50m away)</a:t>
            </a:r>
          </a:p>
        </p:txBody>
      </p:sp>
    </p:spTree>
    <p:extLst>
      <p:ext uri="{BB962C8B-B14F-4D97-AF65-F5344CB8AC3E}">
        <p14:creationId xmlns:p14="http://schemas.microsoft.com/office/powerpoint/2010/main" val="335545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4989" fill="hold"/>
                                        <p:tgtEl>
                                          <p:spTgt spid="6"/>
                                        </p:tgtEl>
                                      </p:cBhvr>
                                    </p:cmd>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mediacall" presetSubtype="0" fill="hold" nodeType="clickEffect">
                                  <p:stCondLst>
                                    <p:cond delay="0"/>
                                  </p:stCondLst>
                                  <p:childTnLst>
                                    <p:cmd type="call" cmd="playFrom(0.0)">
                                      <p:cBhvr>
                                        <p:cTn id="20" dur="5000" fill="hold"/>
                                        <p:tgtEl>
                                          <p:spTgt spid="7"/>
                                        </p:tgtEl>
                                      </p:cBhvr>
                                    </p:cmd>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500"/>
                                        <p:tgtEl>
                                          <p:spTgt spid="2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89" fill="hold" display="0">
                  <p:stCondLst>
                    <p:cond delay="indefinite"/>
                  </p:stCondLst>
                  <p:endCondLst>
                    <p:cond evt="onStopAudio" delay="0">
                      <p:tgtEl>
                        <p:sldTgt/>
                      </p:tgtEl>
                    </p:cond>
                  </p:endCondLst>
                </p:cTn>
                <p:tgtEl>
                  <p:spTgt spid="6"/>
                </p:tgtEl>
              </p:cMediaNode>
            </p:audio>
            <p:audio>
              <p:cMediaNode vol="80000">
                <p:cTn id="90" fill="hold" display="0">
                  <p:stCondLst>
                    <p:cond delay="indefinite"/>
                  </p:stCondLst>
                  <p:endCondLst>
                    <p:cond evt="onStopAudio" delay="0">
                      <p:tgtEl>
                        <p:sldTgt/>
                      </p:tgtEl>
                    </p:cond>
                  </p:endCondLst>
                </p:cTn>
                <p:tgtEl>
                  <p:spTgt spid="7"/>
                </p:tgtEl>
              </p:cMediaNode>
            </p:audio>
          </p:childTnLst>
        </p:cTn>
      </p:par>
    </p:tnLst>
    <p:bldLst>
      <p:bldP spid="4" grpId="0" animBg="1"/>
      <p:bldP spid="4" grpId="1" animBg="1"/>
      <p:bldP spid="5" grpId="0" animBg="1"/>
      <p:bldP spid="5" grpId="1"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erson listening to music"/>
          <p:cNvPicPr>
            <a:picLocks noChangeAspect="1" noChangeArrowheads="1"/>
          </p:cNvPicPr>
          <p:nvPr/>
        </p:nvPicPr>
        <p:blipFill rotWithShape="1">
          <a:blip r:embed="rId5">
            <a:extLst>
              <a:ext uri="{28A0092B-C50C-407E-A947-70E740481C1C}">
                <a14:useLocalDpi xmlns:a14="http://schemas.microsoft.com/office/drawing/2010/main" val="0"/>
              </a:ext>
            </a:extLst>
          </a:blip>
          <a:srcRect l="10930" r="1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8585860" y="2196935"/>
            <a:ext cx="2707574"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Music</a:t>
            </a:r>
          </a:p>
        </p:txBody>
      </p:sp>
      <p:sp>
        <p:nvSpPr>
          <p:cNvPr id="4" name="Rounded Rectangle 3"/>
          <p:cNvSpPr/>
          <p:nvPr/>
        </p:nvSpPr>
        <p:spPr>
          <a:xfrm>
            <a:off x="914400" y="2196935"/>
            <a:ext cx="2707574"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Sound Effect</a:t>
            </a:r>
          </a:p>
        </p:txBody>
      </p:sp>
      <p:sp>
        <p:nvSpPr>
          <p:cNvPr id="5" name="Rounded Rectangle 4"/>
          <p:cNvSpPr/>
          <p:nvPr/>
        </p:nvSpPr>
        <p:spPr>
          <a:xfrm>
            <a:off x="8585860" y="2196935"/>
            <a:ext cx="2707574"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a:t>
            </a:r>
          </a:p>
        </p:txBody>
      </p:sp>
      <p:sp>
        <p:nvSpPr>
          <p:cNvPr id="6" name="Rounded Rectangle 5"/>
          <p:cNvSpPr/>
          <p:nvPr/>
        </p:nvSpPr>
        <p:spPr>
          <a:xfrm>
            <a:off x="914400" y="2196935"/>
            <a:ext cx="2707574"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Sample</a:t>
            </a:r>
          </a:p>
        </p:txBody>
      </p:sp>
      <p:pic>
        <p:nvPicPr>
          <p:cNvPr id="3" name="wilhelm">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5222" y="4699268"/>
            <a:ext cx="609600" cy="609600"/>
          </a:xfrm>
          <a:prstGeom prst="rect">
            <a:avLst/>
          </a:prstGeom>
        </p:spPr>
      </p:pic>
    </p:spTree>
    <p:extLst>
      <p:ext uri="{BB962C8B-B14F-4D97-AF65-F5344CB8AC3E}">
        <p14:creationId xmlns:p14="http://schemas.microsoft.com/office/powerpoint/2010/main" val="159247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127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5" fill="hold" display="0">
                  <p:stCondLst>
                    <p:cond delay="indefinite"/>
                  </p:stCondLst>
                  <p:endCondLst>
                    <p:cond evt="onStopAudio" delay="0">
                      <p:tgtEl>
                        <p:sldTgt/>
                      </p:tgtEl>
                    </p:cond>
                  </p:endCondLst>
                </p:cTn>
                <p:tgtEl>
                  <p:spTgt spid="3"/>
                </p:tgtEl>
              </p:cMediaNode>
            </p:audio>
          </p:childTnLst>
        </p:cTn>
      </p:par>
    </p:tnLst>
    <p:bldLst>
      <p:bldP spid="2" grpId="0" animBg="1"/>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erson listening to music"/>
          <p:cNvPicPr>
            <a:picLocks noChangeAspect="1" noChangeArrowheads="1"/>
          </p:cNvPicPr>
          <p:nvPr/>
        </p:nvPicPr>
        <p:blipFill rotWithShape="1">
          <a:blip r:embed="rId5">
            <a:extLst>
              <a:ext uri="{28A0092B-C50C-407E-A947-70E740481C1C}">
                <a14:useLocalDpi xmlns:a14="http://schemas.microsoft.com/office/drawing/2010/main" val="0"/>
              </a:ext>
            </a:extLst>
          </a:blip>
          <a:srcRect l="10930" r="1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62753" y="3135085"/>
            <a:ext cx="9666514"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1262753" y="3135085"/>
            <a:ext cx="134568" cy="5462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5" name="footloose">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4097" y="5925787"/>
            <a:ext cx="609601" cy="702335"/>
          </a:xfrm>
          <a:prstGeom prst="rect">
            <a:avLst/>
          </a:prstGeom>
        </p:spPr>
      </p:pic>
    </p:spTree>
    <p:extLst>
      <p:ext uri="{BB962C8B-B14F-4D97-AF65-F5344CB8AC3E}">
        <p14:creationId xmlns:p14="http://schemas.microsoft.com/office/powerpoint/2010/main" val="271350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fill="hold" grpId="0" nodeType="clickEffect">
                                  <p:stCondLst>
                                    <p:cond delay="0"/>
                                  </p:stCondLst>
                                  <p:childTnLst>
                                    <p:animMotion origin="layout" path="M -4.375E-6 -7.40741E-7 L 0.78165 -7.40741E-7 " pathEditMode="relative" rAng="0" ptsTypes="AA">
                                      <p:cBhvr>
                                        <p:cTn id="16" dur="10000" fill="hold"/>
                                        <p:tgtEl>
                                          <p:spTgt spid="4"/>
                                        </p:tgtEl>
                                        <p:attrNameLst>
                                          <p:attrName>ppt_x</p:attrName>
                                          <p:attrName>ppt_y</p:attrName>
                                        </p:attrNameLst>
                                      </p:cBhvr>
                                      <p:rCtr x="39076" y="0"/>
                                    </p:animMotion>
                                  </p:childTnLst>
                                </p:cTn>
                              </p:par>
                              <p:par>
                                <p:cTn id="17" presetID="1" presetClass="mediacall" presetSubtype="0" fill="hold" nodeType="withEffect">
                                  <p:stCondLst>
                                    <p:cond delay="0"/>
                                  </p:stCondLst>
                                  <p:childTnLst>
                                    <p:cmd type="call" cmd="playFrom(0.0)">
                                      <p:cBhvr>
                                        <p:cTn id="18" dur="1000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5"/>
                </p:tgtEl>
              </p:cMediaNode>
            </p:audio>
          </p:childTnLst>
        </p:cTn>
      </p:par>
    </p:tnLst>
    <p:bldLst>
      <p:bldP spid="3" grpId="0" animBg="1"/>
      <p:bldP spid="4" grpId="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erson listening to music"/>
          <p:cNvPicPr>
            <a:picLocks noChangeAspect="1" noChangeArrowheads="1"/>
          </p:cNvPicPr>
          <p:nvPr/>
        </p:nvPicPr>
        <p:blipFill rotWithShape="1">
          <a:blip r:embed="rId3">
            <a:extLst>
              <a:ext uri="{28A0092B-C50C-407E-A947-70E740481C1C}">
                <a14:useLocalDpi xmlns:a14="http://schemas.microsoft.com/office/drawing/2010/main" val="0"/>
              </a:ext>
            </a:extLst>
          </a:blip>
          <a:srcRect l="10930" r="1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1295400" y="2749467"/>
            <a:ext cx="2707574"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WAV</a:t>
            </a:r>
          </a:p>
        </p:txBody>
      </p:sp>
      <p:sp>
        <p:nvSpPr>
          <p:cNvPr id="7" name="Rounded Rectangle 6"/>
          <p:cNvSpPr/>
          <p:nvPr/>
        </p:nvSpPr>
        <p:spPr>
          <a:xfrm>
            <a:off x="4742223" y="2749467"/>
            <a:ext cx="2707574"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MP3</a:t>
            </a:r>
          </a:p>
        </p:txBody>
      </p:sp>
      <p:sp>
        <p:nvSpPr>
          <p:cNvPr id="8" name="Rounded Rectangle 7"/>
          <p:cNvSpPr/>
          <p:nvPr/>
        </p:nvSpPr>
        <p:spPr>
          <a:xfrm>
            <a:off x="8189046" y="2749467"/>
            <a:ext cx="2707574"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Vorbis</a:t>
            </a:r>
            <a:r>
              <a:rPr lang="en-GB" dirty="0"/>
              <a:t> (OGG)</a:t>
            </a:r>
          </a:p>
        </p:txBody>
      </p:sp>
      <p:sp>
        <p:nvSpPr>
          <p:cNvPr id="9" name="Rounded Rectangle 8"/>
          <p:cNvSpPr/>
          <p:nvPr/>
        </p:nvSpPr>
        <p:spPr>
          <a:xfrm>
            <a:off x="4742222" y="3562267"/>
            <a:ext cx="6154397"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Compressed</a:t>
            </a:r>
          </a:p>
        </p:txBody>
      </p:sp>
      <p:sp>
        <p:nvSpPr>
          <p:cNvPr id="10" name="Rounded Rectangle 9"/>
          <p:cNvSpPr/>
          <p:nvPr/>
        </p:nvSpPr>
        <p:spPr>
          <a:xfrm>
            <a:off x="1295400" y="3562267"/>
            <a:ext cx="2707574" cy="54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Uncompressed</a:t>
            </a:r>
          </a:p>
        </p:txBody>
      </p:sp>
    </p:spTree>
    <p:extLst>
      <p:ext uri="{BB962C8B-B14F-4D97-AF65-F5344CB8AC3E}">
        <p14:creationId xmlns:p14="http://schemas.microsoft.com/office/powerpoint/2010/main" val="301157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erson listening to music"/>
          <p:cNvPicPr>
            <a:picLocks noChangeAspect="1" noChangeArrowheads="1"/>
          </p:cNvPicPr>
          <p:nvPr/>
        </p:nvPicPr>
        <p:blipFill rotWithShape="1">
          <a:blip r:embed="rId3">
            <a:extLst>
              <a:ext uri="{28A0092B-C50C-407E-A947-70E740481C1C}">
                <a14:useLocalDpi xmlns:a14="http://schemas.microsoft.com/office/drawing/2010/main" val="0"/>
              </a:ext>
            </a:extLst>
          </a:blip>
          <a:srcRect l="10930" r="1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648210" y="4635500"/>
            <a:ext cx="2895600" cy="558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Hardware</a:t>
            </a:r>
          </a:p>
        </p:txBody>
      </p:sp>
      <p:sp>
        <p:nvSpPr>
          <p:cNvPr id="4" name="Rounded Rectangle 3"/>
          <p:cNvSpPr/>
          <p:nvPr/>
        </p:nvSpPr>
        <p:spPr>
          <a:xfrm>
            <a:off x="4648210" y="3911600"/>
            <a:ext cx="2895600" cy="558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Drivers</a:t>
            </a:r>
          </a:p>
        </p:txBody>
      </p:sp>
      <p:sp>
        <p:nvSpPr>
          <p:cNvPr id="5" name="Rounded Rectangle 4"/>
          <p:cNvSpPr/>
          <p:nvPr/>
        </p:nvSpPr>
        <p:spPr>
          <a:xfrm>
            <a:off x="4648210" y="3162300"/>
            <a:ext cx="2895600" cy="55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Low-Level API</a:t>
            </a:r>
          </a:p>
        </p:txBody>
      </p:sp>
      <p:sp>
        <p:nvSpPr>
          <p:cNvPr id="6" name="Rounded Rectangle 5"/>
          <p:cNvSpPr/>
          <p:nvPr/>
        </p:nvSpPr>
        <p:spPr>
          <a:xfrm>
            <a:off x="4648210" y="2413000"/>
            <a:ext cx="2895600" cy="558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3D Audio Engine</a:t>
            </a:r>
          </a:p>
        </p:txBody>
      </p:sp>
      <p:sp>
        <p:nvSpPr>
          <p:cNvPr id="7" name="Rounded Rectangle 6"/>
          <p:cNvSpPr/>
          <p:nvPr/>
        </p:nvSpPr>
        <p:spPr>
          <a:xfrm>
            <a:off x="4648210" y="1663700"/>
            <a:ext cx="2895600" cy="558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Game &amp; High-Level Audio Features</a:t>
            </a:r>
          </a:p>
        </p:txBody>
      </p:sp>
    </p:spTree>
    <p:extLst>
      <p:ext uri="{BB962C8B-B14F-4D97-AF65-F5344CB8AC3E}">
        <p14:creationId xmlns:p14="http://schemas.microsoft.com/office/powerpoint/2010/main" val="399640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erson listening to music"/>
          <p:cNvPicPr>
            <a:picLocks noChangeAspect="1" noChangeArrowheads="1"/>
          </p:cNvPicPr>
          <p:nvPr/>
        </p:nvPicPr>
        <p:blipFill rotWithShape="1">
          <a:blip r:embed="rId3">
            <a:extLst>
              <a:ext uri="{28A0092B-C50C-407E-A947-70E740481C1C}">
                <a14:useLocalDpi xmlns:a14="http://schemas.microsoft.com/office/drawing/2010/main" val="0"/>
              </a:ext>
            </a:extLst>
          </a:blip>
          <a:srcRect l="10930" r="1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00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erson listening to music"/>
          <p:cNvPicPr>
            <a:picLocks noChangeAspect="1" noChangeArrowheads="1"/>
          </p:cNvPicPr>
          <p:nvPr/>
        </p:nvPicPr>
        <p:blipFill rotWithShape="1">
          <a:blip r:embed="rId3">
            <a:extLst>
              <a:ext uri="{28A0092B-C50C-407E-A947-70E740481C1C}">
                <a14:useLocalDpi xmlns:a14="http://schemas.microsoft.com/office/drawing/2010/main" val="0"/>
              </a:ext>
            </a:extLst>
          </a:blip>
          <a:srcRect l="10930" r="1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152920" y="3162300"/>
            <a:ext cx="3886180" cy="55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OpenAL</a:t>
            </a:r>
            <a:endParaRPr lang="en-GB" dirty="0"/>
          </a:p>
        </p:txBody>
      </p:sp>
      <p:sp>
        <p:nvSpPr>
          <p:cNvPr id="6" name="Rounded Rectangle 5"/>
          <p:cNvSpPr/>
          <p:nvPr/>
        </p:nvSpPr>
        <p:spPr>
          <a:xfrm>
            <a:off x="4152920" y="2413000"/>
            <a:ext cx="3886180" cy="55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XAudio</a:t>
            </a:r>
            <a:r>
              <a:rPr lang="en-GB" dirty="0"/>
              <a:t> 2</a:t>
            </a:r>
          </a:p>
        </p:txBody>
      </p:sp>
      <p:sp>
        <p:nvSpPr>
          <p:cNvPr id="7" name="Rounded Rectangle 6"/>
          <p:cNvSpPr/>
          <p:nvPr/>
        </p:nvSpPr>
        <p:spPr>
          <a:xfrm>
            <a:off x="4152920" y="1663700"/>
            <a:ext cx="3886180" cy="55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Universal Audio Architecture</a:t>
            </a:r>
          </a:p>
        </p:txBody>
      </p:sp>
    </p:spTree>
    <p:extLst>
      <p:ext uri="{BB962C8B-B14F-4D97-AF65-F5344CB8AC3E}">
        <p14:creationId xmlns:p14="http://schemas.microsoft.com/office/powerpoint/2010/main" val="363981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erson listening to music"/>
          <p:cNvPicPr>
            <a:picLocks noChangeAspect="1" noChangeArrowheads="1"/>
          </p:cNvPicPr>
          <p:nvPr/>
        </p:nvPicPr>
        <p:blipFill rotWithShape="1">
          <a:blip r:embed="rId3">
            <a:extLst>
              <a:ext uri="{28A0092B-C50C-407E-A947-70E740481C1C}">
                <a14:useLocalDpi xmlns:a14="http://schemas.microsoft.com/office/drawing/2010/main" val="0"/>
              </a:ext>
            </a:extLst>
          </a:blip>
          <a:srcRect l="10930" r="1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152920" y="4635500"/>
            <a:ext cx="3886180" cy="55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Miles Sound System</a:t>
            </a:r>
          </a:p>
        </p:txBody>
      </p:sp>
      <p:sp>
        <p:nvSpPr>
          <p:cNvPr id="4" name="Rounded Rectangle 3"/>
          <p:cNvSpPr/>
          <p:nvPr/>
        </p:nvSpPr>
        <p:spPr>
          <a:xfrm>
            <a:off x="4152920" y="3911600"/>
            <a:ext cx="3886180" cy="55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FMOD Studio</a:t>
            </a:r>
          </a:p>
        </p:txBody>
      </p:sp>
      <p:sp>
        <p:nvSpPr>
          <p:cNvPr id="5" name="Rounded Rectangle 4"/>
          <p:cNvSpPr/>
          <p:nvPr/>
        </p:nvSpPr>
        <p:spPr>
          <a:xfrm>
            <a:off x="4152920" y="3162300"/>
            <a:ext cx="3886180" cy="55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OpenAL</a:t>
            </a:r>
            <a:endParaRPr lang="en-GB" dirty="0"/>
          </a:p>
        </p:txBody>
      </p:sp>
      <p:sp>
        <p:nvSpPr>
          <p:cNvPr id="6" name="Rounded Rectangle 5"/>
          <p:cNvSpPr/>
          <p:nvPr/>
        </p:nvSpPr>
        <p:spPr>
          <a:xfrm>
            <a:off x="4152920" y="2413000"/>
            <a:ext cx="3886180" cy="55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XAudio</a:t>
            </a:r>
            <a:r>
              <a:rPr lang="en-GB" dirty="0"/>
              <a:t> 2</a:t>
            </a:r>
          </a:p>
        </p:txBody>
      </p:sp>
      <p:sp>
        <p:nvSpPr>
          <p:cNvPr id="7" name="Rounded Rectangle 6"/>
          <p:cNvSpPr/>
          <p:nvPr/>
        </p:nvSpPr>
        <p:spPr>
          <a:xfrm>
            <a:off x="4152920" y="1663700"/>
            <a:ext cx="3886180" cy="55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Universal Audio Architecture</a:t>
            </a:r>
          </a:p>
        </p:txBody>
      </p:sp>
    </p:spTree>
    <p:extLst>
      <p:ext uri="{BB962C8B-B14F-4D97-AF65-F5344CB8AC3E}">
        <p14:creationId xmlns:p14="http://schemas.microsoft.com/office/powerpoint/2010/main" val="217792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15873</TotalTime>
  <Words>1681</Words>
  <Application>Microsoft Office PowerPoint</Application>
  <PresentationFormat>Widescreen</PresentationFormat>
  <Paragraphs>82</Paragraphs>
  <Slides>9</Slides>
  <Notes>8</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Audio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game engine?</dc:title>
  <dc:creator>Chris Janes</dc:creator>
  <cp:lastModifiedBy>Chris Janes</cp:lastModifiedBy>
  <cp:revision>88</cp:revision>
  <dcterms:created xsi:type="dcterms:W3CDTF">2016-09-29T14:51:33Z</dcterms:created>
  <dcterms:modified xsi:type="dcterms:W3CDTF">2017-01-31T08:41:34Z</dcterms:modified>
</cp:coreProperties>
</file>