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66745" autoAdjust="0"/>
  </p:normalViewPr>
  <p:slideViewPr>
    <p:cSldViewPr snapToGrid="0">
      <p:cViewPr>
        <p:scale>
          <a:sx n="50" d="100"/>
          <a:sy n="50" d="100"/>
        </p:scale>
        <p:origin x="1752" y="63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E5859-DA51-49AA-ABDF-8E34C8BD5E99}" type="datetimeFigureOut">
              <a:rPr lang="en-GB" smtClean="0"/>
              <a:t>06/02/2017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4CFF0-033F-47B5-B972-EFD9D940F16B}" type="slidenum">
              <a:rPr lang="en-GB" smtClean="0"/>
              <a:t>‹#›</a:t>
            </a:fld>
            <a:endParaRPr lang="en-GB"/>
          </a:p>
        </p:txBody>
      </p:sp>
    </p:spTree>
    <p:extLst>
      <p:ext uri="{BB962C8B-B14F-4D97-AF65-F5344CB8AC3E}">
        <p14:creationId xmlns:p14="http://schemas.microsoft.com/office/powerpoint/2010/main" val="2055868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physics</a:t>
            </a:r>
            <a:r>
              <a:rPr lang="en-GB" baseline="0" dirty="0"/>
              <a:t> – I should warn you now that this series of slides is really about convincing you to go away and find a third party library to do anything more complex than the basics of velocity &amp; acceleration. There are entire books devoted to physics for games, so we’re just going to be skimming the surface of the topic.</a:t>
            </a:r>
          </a:p>
          <a:p>
            <a:endParaRPr lang="en-GB" baseline="0" dirty="0"/>
          </a:p>
          <a:p>
            <a:r>
              <a:rPr lang="en-GB" dirty="0"/>
              <a:t>Having</a:t>
            </a:r>
            <a:r>
              <a:rPr lang="en-GB" baseline="0" dirty="0"/>
              <a:t> said that – let’s crack on. Most modern games have systems in place that are in place to stop solid objects moving through each other, the core of that system is the collision detection system. Collision systems are often integrated with the physics engine; which is not to say that it’s modelling the subatomic interactions of an object, instead, we’re interested in modelling the rigid body dynamics between objects.</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2</a:t>
            </a:fld>
            <a:endParaRPr lang="en-GB"/>
          </a:p>
        </p:txBody>
      </p:sp>
    </p:spTree>
    <p:extLst>
      <p:ext uri="{BB962C8B-B14F-4D97-AF65-F5344CB8AC3E}">
        <p14:creationId xmlns:p14="http://schemas.microsoft.com/office/powerpoint/2010/main" val="147544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most stable systems,</a:t>
            </a:r>
            <a:r>
              <a:rPr lang="en-GB" baseline="0" dirty="0"/>
              <a:t> the majority of physics errors come from bad data or misuse of the API – so what we want is for our physics SDK to have a way to report errors to use directly, either through a logging system or by injecting them into a debugging information window.</a:t>
            </a:r>
          </a:p>
          <a:p>
            <a:endParaRPr lang="en-GB" baseline="0" dirty="0"/>
          </a:p>
          <a:p>
            <a:r>
              <a:rPr lang="en-GB" baseline="0" dirty="0"/>
              <a:t>As we’ve discussed, memory allocations are important things to consider – so we want our physics SDK to appreciate that and either do no / minimal allocations (which is pretty unlikely) or let us tell is about our custom memory allocators. </a:t>
            </a:r>
          </a:p>
          <a:p>
            <a:endParaRPr lang="en-GB" baseline="0" dirty="0"/>
          </a:p>
          <a:p>
            <a:r>
              <a:rPr lang="en-GB" dirty="0"/>
              <a:t>Physics</a:t>
            </a:r>
            <a:r>
              <a:rPr lang="en-GB" baseline="0" dirty="0"/>
              <a:t> calculations are pretty expensive, so we want to be able to minimise the impact on our system by ensuring we only do those calculations for objects that are visible to the player (or, if not visible, at least close by). So a good physics SDK will allow us to group together objects and toggle them on and off at will.</a:t>
            </a:r>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11</a:t>
            </a:fld>
            <a:endParaRPr lang="en-GB"/>
          </a:p>
        </p:txBody>
      </p:sp>
    </p:spTree>
    <p:extLst>
      <p:ext uri="{BB962C8B-B14F-4D97-AF65-F5344CB8AC3E}">
        <p14:creationId xmlns:p14="http://schemas.microsoft.com/office/powerpoint/2010/main" val="2183637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A physics system should be able to stream its data so that it can save or load its state, this is useful for both saving state of objects in the game world but also through the editor – so we can allow the physics system to stabilise objects as they are placed in the editor and then save the final state of the object.</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12</a:t>
            </a:fld>
            <a:endParaRPr lang="en-GB"/>
          </a:p>
        </p:txBody>
      </p:sp>
    </p:spTree>
    <p:extLst>
      <p:ext uri="{BB962C8B-B14F-4D97-AF65-F5344CB8AC3E}">
        <p14:creationId xmlns:p14="http://schemas.microsoft.com/office/powerpoint/2010/main" val="38472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here are a</a:t>
            </a:r>
            <a:r>
              <a:rPr lang="en-GB" baseline="0" dirty="0"/>
              <a:t> few physics SDKs that you could integrate with your engine:</a:t>
            </a:r>
          </a:p>
          <a:p>
            <a:endParaRPr lang="en-GB" baseline="0" dirty="0"/>
          </a:p>
          <a:p>
            <a:r>
              <a:rPr lang="en-GB" dirty="0"/>
              <a:t>ODE (Open Dynamics Engine) is an</a:t>
            </a:r>
            <a:r>
              <a:rPr lang="en-GB" baseline="0" dirty="0"/>
              <a:t> open source collision and rigid body dynamics SDK, it has a good range of features (equivalent to many commercial solutions) but you also get full source code access, so tracking down bugs and issues is easier.</a:t>
            </a:r>
          </a:p>
          <a:p>
            <a:endParaRPr lang="en-GB" baseline="0" dirty="0"/>
          </a:p>
          <a:p>
            <a:r>
              <a:rPr lang="en-GB" baseline="0" dirty="0"/>
              <a:t>Bullet is another open source library that is used by both the film game and film industries. While its collision engine is integrated with its dynamics simulation, there are methods built in that mean you can use the collision stand-alone or integrated with other physics libraries. Bullet was developed to work really well with small, fast-moving objects (like bullets…)</a:t>
            </a:r>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13</a:t>
            </a:fld>
            <a:endParaRPr lang="en-GB"/>
          </a:p>
        </p:txBody>
      </p:sp>
    </p:spTree>
    <p:extLst>
      <p:ext uri="{BB962C8B-B14F-4D97-AF65-F5344CB8AC3E}">
        <p14:creationId xmlns:p14="http://schemas.microsoft.com/office/powerpoint/2010/main" val="470140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PhysX started life as a library built around hardware physics coprocessors. Since it was bought by </a:t>
            </a:r>
            <a:r>
              <a:rPr lang="en-GB" baseline="0" dirty="0" err="1"/>
              <a:t>Nvidia</a:t>
            </a:r>
            <a:r>
              <a:rPr lang="en-GB" baseline="0" dirty="0"/>
              <a:t> it has been retooled to use their GPUs rather than separate hardware, though it can be run entirely on the CPU. It is completely free to use and is the physics engine behind Unreal 4 and Unity.</a:t>
            </a:r>
          </a:p>
          <a:p>
            <a:endParaRPr lang="en-GB" baseline="0" dirty="0"/>
          </a:p>
          <a:p>
            <a:r>
              <a:rPr lang="en-GB" baseline="0" dirty="0"/>
              <a:t>Box2D is the only 2D specific library on the list, it offers constrained rigid body simulation and collision detection and response. It is written in C++ but has been ported to a number of other languages. It is used for all 2D physics in Unity.</a:t>
            </a:r>
          </a:p>
          <a:p>
            <a:endParaRPr lang="en-GB" baseline="0" dirty="0"/>
          </a:p>
          <a:p>
            <a:r>
              <a:rPr lang="en-GB" baseline="0" dirty="0"/>
              <a:t>Newton Game Dynamics (or just Newton Dynamics) is a cross platform physics simulation library that is focussed on being life-like. It is open source, with all code available on </a:t>
            </a:r>
            <a:r>
              <a:rPr lang="en-GB" baseline="0" dirty="0" err="1"/>
              <a:t>Github</a:t>
            </a:r>
            <a:r>
              <a:rPr lang="en-GB" baseline="0" dirty="0"/>
              <a:t>, it has seen some use in indie games such as Amnesia, Mount &amp; Blade and the Penumbra series.</a:t>
            </a:r>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14</a:t>
            </a:fld>
            <a:endParaRPr lang="en-GB"/>
          </a:p>
        </p:txBody>
      </p:sp>
    </p:spTree>
    <p:extLst>
      <p:ext uri="{BB962C8B-B14F-4D97-AF65-F5344CB8AC3E}">
        <p14:creationId xmlns:p14="http://schemas.microsoft.com/office/powerpoint/2010/main" val="200119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go</a:t>
            </a:r>
            <a:r>
              <a:rPr lang="en-GB" baseline="0" dirty="0"/>
              <a:t> over some definitions quickly:</a:t>
            </a:r>
          </a:p>
          <a:p>
            <a:endParaRPr lang="en-GB" baseline="0" dirty="0"/>
          </a:p>
          <a:p>
            <a:r>
              <a:rPr lang="en-GB" baseline="0" dirty="0"/>
              <a:t>Rigid bodies are an idealized representation of an infinitely hard, non-deformable solid object.</a:t>
            </a:r>
          </a:p>
          <a:p>
            <a:endParaRPr lang="en-GB" baseline="0" dirty="0"/>
          </a:p>
          <a:p>
            <a:r>
              <a:rPr lang="en-GB" baseline="0" dirty="0"/>
              <a:t>Dynamics are the process of determining how rigid bodies move and interact over time under the influence of forces.</a:t>
            </a:r>
          </a:p>
          <a:p>
            <a:endParaRPr lang="en-GB" baseline="0" dirty="0"/>
          </a:p>
          <a:p>
            <a:r>
              <a:rPr lang="en-US" sz="1200" b="0" i="0" kern="1200" dirty="0">
                <a:solidFill>
                  <a:schemeClr val="tx1"/>
                </a:solidFill>
                <a:effectLst/>
                <a:latin typeface="+mn-lt"/>
                <a:ea typeface="+mn-ea"/>
                <a:cs typeface="+mn-cs"/>
              </a:rPr>
              <a:t>Forces are pushes or pulls. They are measured in </a:t>
            </a:r>
            <a:r>
              <a:rPr lang="en-US" sz="1200" b="0" i="0" kern="1200" dirty="0" err="1">
                <a:solidFill>
                  <a:schemeClr val="tx1"/>
                </a:solidFill>
                <a:effectLst/>
                <a:latin typeface="+mn-lt"/>
                <a:ea typeface="+mn-ea"/>
                <a:cs typeface="+mn-cs"/>
              </a:rPr>
              <a:t>newtons</a:t>
            </a:r>
            <a:r>
              <a:rPr lang="en-US" sz="1200" b="0" i="0" kern="1200" dirty="0">
                <a:solidFill>
                  <a:schemeClr val="tx1"/>
                </a:solidFill>
                <a:effectLst/>
                <a:latin typeface="+mn-lt"/>
                <a:ea typeface="+mn-ea"/>
                <a:cs typeface="+mn-cs"/>
              </a:rPr>
              <a:t>. Unbalanced forces</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change the way something is moving.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newton is defined as the force required to accelerate</a:t>
            </a:r>
            <a:r>
              <a:rPr lang="en-US" sz="1200" b="0" i="0" kern="1200" baseline="0" dirty="0">
                <a:solidFill>
                  <a:schemeClr val="tx1"/>
                </a:solidFill>
                <a:effectLst/>
                <a:latin typeface="+mn-lt"/>
                <a:ea typeface="+mn-ea"/>
                <a:cs typeface="+mn-cs"/>
              </a:rPr>
              <a:t> a mass of one kilogram at a rate of one meter per second squared.</a:t>
            </a:r>
          </a:p>
          <a:p>
            <a:endParaRPr lang="en-US" sz="1200" b="0" i="0" kern="1200" baseline="0" dirty="0">
              <a:solidFill>
                <a:schemeClr val="tx1"/>
              </a:solidFill>
              <a:effectLst/>
              <a:latin typeface="+mn-lt"/>
              <a:ea typeface="+mn-ea"/>
              <a:cs typeface="+mn-cs"/>
            </a:endParaRPr>
          </a:p>
          <a:p>
            <a:r>
              <a:rPr lang="en-US" sz="1200" b="0" i="0" kern="1200" baseline="0" dirty="0">
                <a:solidFill>
                  <a:schemeClr val="tx1"/>
                </a:solidFill>
                <a:effectLst/>
                <a:latin typeface="+mn-lt"/>
                <a:ea typeface="+mn-ea"/>
                <a:cs typeface="+mn-cs"/>
              </a:rPr>
              <a:t>Acceleration is not a force, gravity is a force – when gravity is applied to an object, it </a:t>
            </a:r>
            <a:r>
              <a:rPr lang="en-US" sz="1200" b="1" i="0" kern="1200" baseline="0" dirty="0">
                <a:solidFill>
                  <a:schemeClr val="tx1"/>
                </a:solidFill>
                <a:effectLst/>
                <a:latin typeface="+mn-lt"/>
                <a:ea typeface="+mn-ea"/>
                <a:cs typeface="+mn-cs"/>
              </a:rPr>
              <a:t>causes</a:t>
            </a:r>
            <a:r>
              <a:rPr lang="en-US" sz="1200" b="0" i="0" kern="1200" baseline="0" dirty="0">
                <a:solidFill>
                  <a:schemeClr val="tx1"/>
                </a:solidFill>
                <a:effectLst/>
                <a:latin typeface="+mn-lt"/>
                <a:ea typeface="+mn-ea"/>
                <a:cs typeface="+mn-cs"/>
              </a:rPr>
              <a:t> acceleration.</a:t>
            </a:r>
          </a:p>
        </p:txBody>
      </p:sp>
      <p:sp>
        <p:nvSpPr>
          <p:cNvPr id="4" name="Slide Number Placeholder 3"/>
          <p:cNvSpPr>
            <a:spLocks noGrp="1"/>
          </p:cNvSpPr>
          <p:nvPr>
            <p:ph type="sldNum" sz="quarter" idx="10"/>
          </p:nvPr>
        </p:nvSpPr>
        <p:spPr/>
        <p:txBody>
          <a:bodyPr/>
          <a:lstStyle/>
          <a:p>
            <a:fld id="{7174CFF0-033F-47B5-B972-EFD9D940F16B}" type="slidenum">
              <a:rPr lang="en-GB" smtClean="0"/>
              <a:t>3</a:t>
            </a:fld>
            <a:endParaRPr lang="en-GB"/>
          </a:p>
        </p:txBody>
      </p:sp>
    </p:spTree>
    <p:extLst>
      <p:ext uri="{BB962C8B-B14F-4D97-AF65-F5344CB8AC3E}">
        <p14:creationId xmlns:p14="http://schemas.microsoft.com/office/powerpoint/2010/main" val="196492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look at how</a:t>
            </a:r>
            <a:r>
              <a:rPr lang="en-GB" baseline="0" dirty="0"/>
              <a:t> we use a force to move an object in our world (these calculations work in both 2D and 3D space with no change other than the sort of vector we use to store our values).</a:t>
            </a:r>
          </a:p>
          <a:p>
            <a:endParaRPr lang="en-GB" baseline="0" dirty="0"/>
          </a:p>
          <a:p>
            <a:r>
              <a:rPr lang="en-GB" baseline="0" dirty="0"/>
              <a:t>Applying a constant force is nice and straightforward, we just accumulate all of the constant forces together:</a:t>
            </a:r>
          </a:p>
          <a:p>
            <a:endParaRPr lang="en-GB" baseline="0" dirty="0"/>
          </a:p>
          <a:p>
            <a:r>
              <a:rPr lang="en-GB" baseline="0" dirty="0"/>
              <a:t>A constant force over time equates to some acceleration over time, depending on mass. An impulse on the other hand is instantaneous, so it only affects the acceleration once – a rocket motor is a constant force, hitting something with a baseball bat is an impulse.</a:t>
            </a:r>
          </a:p>
          <a:p>
            <a:endParaRPr lang="en-GB" baseline="0" dirty="0"/>
          </a:p>
          <a:p>
            <a:r>
              <a:rPr lang="en-GB" baseline="0" dirty="0"/>
              <a:t>We can model that using something like the following:</a:t>
            </a:r>
          </a:p>
          <a:p>
            <a:endParaRPr lang="en-GB" baseline="0" dirty="0"/>
          </a:p>
          <a:p>
            <a:r>
              <a:rPr lang="en-GB" baseline="0" dirty="0"/>
              <a:t>Notice how we clear our list of impulses at the end of the function – they only apply for a single frame, so we don’t want to keep them around once we’ve applied them.</a:t>
            </a:r>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4</a:t>
            </a:fld>
            <a:endParaRPr lang="en-GB"/>
          </a:p>
        </p:txBody>
      </p:sp>
    </p:spTree>
    <p:extLst>
      <p:ext uri="{BB962C8B-B14F-4D97-AF65-F5344CB8AC3E}">
        <p14:creationId xmlns:p14="http://schemas.microsoft.com/office/powerpoint/2010/main" val="397759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have our forces,</a:t>
            </a:r>
            <a:r>
              <a:rPr lang="en-GB" baseline="0" dirty="0"/>
              <a:t> we can make use of them – and this is where the old force = mass * acceleration equation comes in.</a:t>
            </a:r>
          </a:p>
          <a:p>
            <a:endParaRPr lang="en-GB" baseline="0" dirty="0"/>
          </a:p>
          <a:p>
            <a:r>
              <a:rPr lang="en-GB" baseline="0" dirty="0"/>
              <a:t>Well, a derivative of it anyhow – given that we have our force already, we can rework that equation to allow us to calculate the acceleration:</a:t>
            </a:r>
          </a:p>
          <a:p>
            <a:endParaRPr lang="en-GB" baseline="0" dirty="0"/>
          </a:p>
          <a:p>
            <a:r>
              <a:rPr lang="en-GB" baseline="0" dirty="0"/>
              <a:t>Which we can then use to alter our velocity and thus, our position:</a:t>
            </a:r>
          </a:p>
          <a:p>
            <a:endParaRPr lang="en-GB" baseline="0" dirty="0"/>
          </a:p>
          <a:p>
            <a:r>
              <a:rPr lang="en-GB" baseline="0" dirty="0"/>
              <a:t>We need to be a bit careful with our time value, all of our movement relies upon it and if we use a value that’s too big or too small, we might get some odd behaviours and unexpected results in return – so if you do implement your own physics system and things seem out of whack, start by checking you time values!</a:t>
            </a:r>
          </a:p>
        </p:txBody>
      </p:sp>
      <p:sp>
        <p:nvSpPr>
          <p:cNvPr id="4" name="Slide Number Placeholder 3"/>
          <p:cNvSpPr>
            <a:spLocks noGrp="1"/>
          </p:cNvSpPr>
          <p:nvPr>
            <p:ph type="sldNum" sz="quarter" idx="10"/>
          </p:nvPr>
        </p:nvSpPr>
        <p:spPr/>
        <p:txBody>
          <a:bodyPr/>
          <a:lstStyle/>
          <a:p>
            <a:fld id="{7174CFF0-033F-47B5-B972-EFD9D940F16B}" type="slidenum">
              <a:rPr lang="en-GB" smtClean="0"/>
              <a:t>5</a:t>
            </a:fld>
            <a:endParaRPr lang="en-GB"/>
          </a:p>
        </p:txBody>
      </p:sp>
    </p:spTree>
    <p:extLst>
      <p:ext uri="{BB962C8B-B14F-4D97-AF65-F5344CB8AC3E}">
        <p14:creationId xmlns:p14="http://schemas.microsoft.com/office/powerpoint/2010/main" val="54904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move an object</a:t>
            </a:r>
            <a:r>
              <a:rPr lang="en-GB" baseline="0" dirty="0"/>
              <a:t> through space, whenever we reference it’s position, we’re in fact referring to the objects </a:t>
            </a:r>
            <a:r>
              <a:rPr lang="en-GB" baseline="0" dirty="0" err="1"/>
              <a:t>center</a:t>
            </a:r>
            <a:r>
              <a:rPr lang="en-GB" baseline="0" dirty="0"/>
              <a:t> of mass – we know about how that works almost intuitively, but there are some things to be aware of about how it impacts the movement of an object. An object that is allowed to rotate freely will always rotate around its </a:t>
            </a:r>
            <a:r>
              <a:rPr lang="en-GB" baseline="0" dirty="0" err="1"/>
              <a:t>center</a:t>
            </a:r>
            <a:r>
              <a:rPr lang="en-GB" baseline="0" dirty="0"/>
              <a:t> of mass, how easy it is to make an object rotate depends on their shape and how their weight is distributed around the volume of the shape. (A Frisbee spins easily when thrown correctly, but try throwing it so it flips end over end and it won’t last long). This property is known as the inertia tensor.</a:t>
            </a:r>
          </a:p>
          <a:p>
            <a:endParaRPr lang="en-GB" baseline="0" dirty="0"/>
          </a:p>
          <a:p>
            <a:r>
              <a:rPr lang="en-GB" baseline="0" dirty="0"/>
              <a:t>We can make use of the inertia tensor in our code, though it’s quite expensive to calculate, so we generally only want to calculate it at load or offline for some shapes. We can store it as a 3x3 matrix that describes how difficult it is to rotate an object around any possible axis. We have to take into consideration an objects shape, density and mass to compute the matrix. In effect, it’s a property of the object that will affect how the object rotates – it is to orientation as mass is to position. The process of calculating the inertia tensor is a bit scary:</a:t>
            </a:r>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6</a:t>
            </a:fld>
            <a:endParaRPr lang="en-GB"/>
          </a:p>
        </p:txBody>
      </p:sp>
    </p:spTree>
    <p:extLst>
      <p:ext uri="{BB962C8B-B14F-4D97-AF65-F5344CB8AC3E}">
        <p14:creationId xmlns:p14="http://schemas.microsoft.com/office/powerpoint/2010/main" val="306790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To start the rotation of a body, we increase its angular velocity, which is a property of physics objects that describes the axis of spin and the speed of rotation at the same time in a single 3D vector. The magnitude of the vector is the spin in units per second while the direction of the vector shows the rotational axis.</a:t>
            </a:r>
          </a:p>
          <a:p>
            <a:endParaRPr lang="en-GB" baseline="0" dirty="0"/>
          </a:p>
          <a:p>
            <a:r>
              <a:rPr lang="en-GB" baseline="0" dirty="0"/>
              <a:t>Angular force meanwhile is also known as torque and is measured by a force applied about a spin radius – consider using a wrench to undo a bolt, you are applying torque to the bolt using the wrench as a lever. Torque is measured by force, specified in Newton-meters in metric or foot-pounds for imperial (engines are often said to be able to generate x foot pounds of torque, which is the amount of work done to rotate the crank shaft (basically)).		</a:t>
            </a:r>
          </a:p>
        </p:txBody>
      </p:sp>
      <p:sp>
        <p:nvSpPr>
          <p:cNvPr id="4" name="Slide Number Placeholder 3"/>
          <p:cNvSpPr>
            <a:spLocks noGrp="1"/>
          </p:cNvSpPr>
          <p:nvPr>
            <p:ph type="sldNum" sz="quarter" idx="10"/>
          </p:nvPr>
        </p:nvSpPr>
        <p:spPr/>
        <p:txBody>
          <a:bodyPr/>
          <a:lstStyle/>
          <a:p>
            <a:fld id="{7174CFF0-033F-47B5-B972-EFD9D940F16B}" type="slidenum">
              <a:rPr lang="en-GB" smtClean="0"/>
              <a:t>7</a:t>
            </a:fld>
            <a:endParaRPr lang="en-GB"/>
          </a:p>
        </p:txBody>
      </p:sp>
    </p:spTree>
    <p:extLst>
      <p:ext uri="{BB962C8B-B14F-4D97-AF65-F5344CB8AC3E}">
        <p14:creationId xmlns:p14="http://schemas.microsoft.com/office/powerpoint/2010/main" val="16391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can move and</a:t>
            </a:r>
            <a:r>
              <a:rPr lang="en-GB" baseline="0" dirty="0"/>
              <a:t> rotate an object, we can start to care about what happens if two objects intersect with each other; and it’s here that we really do start to realise that we don’t want to be writing this code ourselves. There are a large number of different types of objects we may want to do intersection tests against:</a:t>
            </a:r>
          </a:p>
          <a:p>
            <a:endParaRPr lang="en-GB" baseline="0" dirty="0"/>
          </a:p>
          <a:p>
            <a:r>
              <a:rPr lang="en-GB" baseline="0" dirty="0"/>
              <a:t>In a 2D game, we might be able to get away with a couple of pretty straightforward intersection checks; AABB and circle (so, AABB against AABB and circle against circle)</a:t>
            </a:r>
          </a:p>
          <a:p>
            <a:endParaRPr lang="en-GB" baseline="0" dirty="0"/>
          </a:p>
          <a:p>
            <a:r>
              <a:rPr lang="en-GB" baseline="0" dirty="0"/>
              <a:t>For anything more complicated – take a look at the resources provided by the authors of real-time rendering.</a:t>
            </a:r>
          </a:p>
        </p:txBody>
      </p:sp>
      <p:sp>
        <p:nvSpPr>
          <p:cNvPr id="4" name="Slide Number Placeholder 3"/>
          <p:cNvSpPr>
            <a:spLocks noGrp="1"/>
          </p:cNvSpPr>
          <p:nvPr>
            <p:ph type="sldNum" sz="quarter" idx="10"/>
          </p:nvPr>
        </p:nvSpPr>
        <p:spPr/>
        <p:txBody>
          <a:bodyPr/>
          <a:lstStyle/>
          <a:p>
            <a:fld id="{7174CFF0-033F-47B5-B972-EFD9D940F16B}" type="slidenum">
              <a:rPr lang="en-GB" smtClean="0"/>
              <a:t>8</a:t>
            </a:fld>
            <a:endParaRPr lang="en-GB"/>
          </a:p>
        </p:txBody>
      </p:sp>
    </p:spTree>
    <p:extLst>
      <p:ext uri="{BB962C8B-B14F-4D97-AF65-F5344CB8AC3E}">
        <p14:creationId xmlns:p14="http://schemas.microsoft.com/office/powerpoint/2010/main" val="1264157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we’ll talk about physics engines… Ideally, any physics</a:t>
            </a:r>
            <a:r>
              <a:rPr lang="en-GB" baseline="0" dirty="0"/>
              <a:t> engine you look at should have a reasonable subset (if not all) of these features:</a:t>
            </a:r>
          </a:p>
          <a:p>
            <a:endParaRPr lang="en-GB" baseline="0" dirty="0"/>
          </a:p>
          <a:p>
            <a:r>
              <a:rPr lang="en-GB" baseline="0" dirty="0"/>
              <a:t>As the physics system simulates the movements of physical objects in the game, it needs some way to associate the physics objects in its system with actual objects in the game. Especially as the physics representation of an object can be really quite abstract in comparison to the game representation.</a:t>
            </a:r>
          </a:p>
          <a:p>
            <a:endParaRPr lang="en-GB" baseline="0" dirty="0"/>
          </a:p>
          <a:p>
            <a:r>
              <a:rPr lang="en-GB" baseline="0" dirty="0"/>
              <a:t>Static objects are, in most physics systems, those with a mass of 0 – which is used to flag them as unmovable. A good physics system will make use of static actors to speed up dynamic calculations.</a:t>
            </a:r>
          </a:p>
          <a:p>
            <a:endParaRPr lang="en-GB" baseline="0" dirty="0"/>
          </a:p>
        </p:txBody>
      </p:sp>
      <p:sp>
        <p:nvSpPr>
          <p:cNvPr id="4" name="Slide Number Placeholder 3"/>
          <p:cNvSpPr>
            <a:spLocks noGrp="1"/>
          </p:cNvSpPr>
          <p:nvPr>
            <p:ph type="sldNum" sz="quarter" idx="10"/>
          </p:nvPr>
        </p:nvSpPr>
        <p:spPr/>
        <p:txBody>
          <a:bodyPr/>
          <a:lstStyle/>
          <a:p>
            <a:fld id="{7174CFF0-033F-47B5-B972-EFD9D940F16B}" type="slidenum">
              <a:rPr lang="en-GB" smtClean="0"/>
              <a:t>9</a:t>
            </a:fld>
            <a:endParaRPr lang="en-GB"/>
          </a:p>
        </p:txBody>
      </p:sp>
    </p:spTree>
    <p:extLst>
      <p:ext uri="{BB962C8B-B14F-4D97-AF65-F5344CB8AC3E}">
        <p14:creationId xmlns:p14="http://schemas.microsoft.com/office/powerpoint/2010/main" val="58081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Beyond moving objects around, we also want to be able to get information about the times those object hit each other and beyond that, we want to know as much about that collision as possible; the force of the collision, the normal of it and the two objects that collided (at a minimum really).</a:t>
            </a:r>
          </a:p>
          <a:p>
            <a:endParaRPr lang="en-GB" baseline="0" dirty="0"/>
          </a:p>
          <a:p>
            <a:r>
              <a:rPr lang="en-GB" baseline="0" dirty="0"/>
              <a:t>A </a:t>
            </a:r>
            <a:r>
              <a:rPr lang="en-GB" baseline="0" dirty="0" err="1"/>
              <a:t>raycaster</a:t>
            </a:r>
            <a:r>
              <a:rPr lang="en-GB" baseline="0" dirty="0"/>
              <a:t> is something that returns one or more objects that intersects with a given ray (sometimes known as a probe ray), think firing a gun or doing a vision check for an AI. A step up from this is a </a:t>
            </a:r>
            <a:r>
              <a:rPr lang="en-GB" baseline="0" dirty="0" err="1"/>
              <a:t>shapecast</a:t>
            </a:r>
            <a:r>
              <a:rPr lang="en-GB" baseline="0" dirty="0"/>
              <a:t>, where we cast a specific shape along a ray and check for intersections.</a:t>
            </a:r>
          </a:p>
          <a:p>
            <a:endParaRPr lang="en-GB" dirty="0"/>
          </a:p>
          <a:p>
            <a:r>
              <a:rPr lang="en-GB" dirty="0"/>
              <a:t>Most physics</a:t>
            </a:r>
            <a:r>
              <a:rPr lang="en-GB" baseline="0" dirty="0"/>
              <a:t> SDKs offer some way for them to send debug information into a rendering pipeline – which means we can visualise things like collision shapes, force vectors and contact points. </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7174CFF0-033F-47B5-B972-EFD9D940F16B}" type="slidenum">
              <a:rPr lang="en-GB" smtClean="0"/>
              <a:t>10</a:t>
            </a:fld>
            <a:endParaRPr lang="en-GB"/>
          </a:p>
        </p:txBody>
      </p:sp>
    </p:spTree>
    <p:extLst>
      <p:ext uri="{BB962C8B-B14F-4D97-AF65-F5344CB8AC3E}">
        <p14:creationId xmlns:p14="http://schemas.microsoft.com/office/powerpoint/2010/main" val="305168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2/6/2017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2/6/2017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2/6/2017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2/6/2017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Physics</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69402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engin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790700" y="1739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Link physics data to game objects</a:t>
            </a:r>
          </a:p>
        </p:txBody>
      </p:sp>
      <p:sp>
        <p:nvSpPr>
          <p:cNvPr id="4" name="Rounded Rectangle 3"/>
          <p:cNvSpPr/>
          <p:nvPr/>
        </p:nvSpPr>
        <p:spPr>
          <a:xfrm>
            <a:off x="1790700" y="2501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Optimize collisions for static objects</a:t>
            </a:r>
          </a:p>
        </p:txBody>
      </p:sp>
      <p:sp>
        <p:nvSpPr>
          <p:cNvPr id="5" name="Rounded Rectangle 4"/>
          <p:cNvSpPr/>
          <p:nvPr/>
        </p:nvSpPr>
        <p:spPr>
          <a:xfrm>
            <a:off x="1790700" y="3263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Generate and report collision events</a:t>
            </a:r>
          </a:p>
        </p:txBody>
      </p:sp>
      <p:sp>
        <p:nvSpPr>
          <p:cNvPr id="6" name="Rounded Rectangle 5"/>
          <p:cNvSpPr/>
          <p:nvPr/>
        </p:nvSpPr>
        <p:spPr>
          <a:xfrm>
            <a:off x="1790700" y="4025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Provide a fast </a:t>
            </a:r>
            <a:r>
              <a:rPr lang="en-GB" dirty="0" err="1"/>
              <a:t>raycaster</a:t>
            </a:r>
            <a:endParaRPr lang="en-GB" dirty="0"/>
          </a:p>
        </p:txBody>
      </p:sp>
      <p:sp>
        <p:nvSpPr>
          <p:cNvPr id="7" name="Rounded Rectangle 6"/>
          <p:cNvSpPr/>
          <p:nvPr/>
        </p:nvSpPr>
        <p:spPr>
          <a:xfrm>
            <a:off x="1790700" y="4787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Visual debugger</a:t>
            </a:r>
          </a:p>
        </p:txBody>
      </p:sp>
    </p:spTree>
    <p:extLst>
      <p:ext uri="{BB962C8B-B14F-4D97-AF65-F5344CB8AC3E}">
        <p14:creationId xmlns:p14="http://schemas.microsoft.com/office/powerpoint/2010/main" val="307891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engin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790700" y="1739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Link physics data to game objects</a:t>
            </a:r>
          </a:p>
        </p:txBody>
      </p:sp>
      <p:sp>
        <p:nvSpPr>
          <p:cNvPr id="4" name="Rounded Rectangle 3"/>
          <p:cNvSpPr/>
          <p:nvPr/>
        </p:nvSpPr>
        <p:spPr>
          <a:xfrm>
            <a:off x="1790700" y="2501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Optimize collisions for static objects</a:t>
            </a:r>
          </a:p>
        </p:txBody>
      </p:sp>
      <p:sp>
        <p:nvSpPr>
          <p:cNvPr id="5" name="Rounded Rectangle 4"/>
          <p:cNvSpPr/>
          <p:nvPr/>
        </p:nvSpPr>
        <p:spPr>
          <a:xfrm>
            <a:off x="1790700" y="3263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Generate and report collision events</a:t>
            </a:r>
          </a:p>
        </p:txBody>
      </p:sp>
      <p:sp>
        <p:nvSpPr>
          <p:cNvPr id="6" name="Rounded Rectangle 5"/>
          <p:cNvSpPr/>
          <p:nvPr/>
        </p:nvSpPr>
        <p:spPr>
          <a:xfrm>
            <a:off x="1790700" y="4025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Provide a fast </a:t>
            </a:r>
            <a:r>
              <a:rPr lang="en-GB" dirty="0" err="1"/>
              <a:t>raycaster</a:t>
            </a:r>
            <a:endParaRPr lang="en-GB" dirty="0"/>
          </a:p>
        </p:txBody>
      </p:sp>
      <p:sp>
        <p:nvSpPr>
          <p:cNvPr id="7" name="Rounded Rectangle 6"/>
          <p:cNvSpPr/>
          <p:nvPr/>
        </p:nvSpPr>
        <p:spPr>
          <a:xfrm>
            <a:off x="1790700" y="4787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Visual debugger</a:t>
            </a:r>
          </a:p>
        </p:txBody>
      </p:sp>
      <p:sp>
        <p:nvSpPr>
          <p:cNvPr id="8" name="Rounded Rectangle 7"/>
          <p:cNvSpPr/>
          <p:nvPr/>
        </p:nvSpPr>
        <p:spPr>
          <a:xfrm>
            <a:off x="6731000" y="1739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Error outputs</a:t>
            </a:r>
          </a:p>
        </p:txBody>
      </p:sp>
      <p:sp>
        <p:nvSpPr>
          <p:cNvPr id="9" name="Rounded Rectangle 8"/>
          <p:cNvSpPr/>
          <p:nvPr/>
        </p:nvSpPr>
        <p:spPr>
          <a:xfrm>
            <a:off x="6731000" y="2501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Allow custom memory allocators</a:t>
            </a:r>
          </a:p>
        </p:txBody>
      </p:sp>
      <p:sp>
        <p:nvSpPr>
          <p:cNvPr id="10" name="Rounded Rectangle 9"/>
          <p:cNvSpPr/>
          <p:nvPr/>
        </p:nvSpPr>
        <p:spPr>
          <a:xfrm>
            <a:off x="6731000" y="32766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Dynamic addition / removal of objects from simulation</a:t>
            </a:r>
          </a:p>
        </p:txBody>
      </p:sp>
    </p:spTree>
    <p:extLst>
      <p:ext uri="{BB962C8B-B14F-4D97-AF65-F5344CB8AC3E}">
        <p14:creationId xmlns:p14="http://schemas.microsoft.com/office/powerpoint/2010/main" val="35568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engin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790700" y="1739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Link physics data to game objects</a:t>
            </a:r>
          </a:p>
        </p:txBody>
      </p:sp>
      <p:sp>
        <p:nvSpPr>
          <p:cNvPr id="4" name="Rounded Rectangle 3"/>
          <p:cNvSpPr/>
          <p:nvPr/>
        </p:nvSpPr>
        <p:spPr>
          <a:xfrm>
            <a:off x="1790700" y="2501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Optimize collisions for static objects</a:t>
            </a:r>
          </a:p>
        </p:txBody>
      </p:sp>
      <p:sp>
        <p:nvSpPr>
          <p:cNvPr id="5" name="Rounded Rectangle 4"/>
          <p:cNvSpPr/>
          <p:nvPr/>
        </p:nvSpPr>
        <p:spPr>
          <a:xfrm>
            <a:off x="1790700" y="3263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Generate and report collision events</a:t>
            </a:r>
          </a:p>
        </p:txBody>
      </p:sp>
      <p:sp>
        <p:nvSpPr>
          <p:cNvPr id="6" name="Rounded Rectangle 5"/>
          <p:cNvSpPr/>
          <p:nvPr/>
        </p:nvSpPr>
        <p:spPr>
          <a:xfrm>
            <a:off x="1790700" y="4025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Provide a fast </a:t>
            </a:r>
            <a:r>
              <a:rPr lang="en-GB" dirty="0" err="1"/>
              <a:t>raycaster</a:t>
            </a:r>
            <a:endParaRPr lang="en-GB" dirty="0"/>
          </a:p>
        </p:txBody>
      </p:sp>
      <p:sp>
        <p:nvSpPr>
          <p:cNvPr id="7" name="Rounded Rectangle 6"/>
          <p:cNvSpPr/>
          <p:nvPr/>
        </p:nvSpPr>
        <p:spPr>
          <a:xfrm>
            <a:off x="1790700" y="4787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Visual debugger</a:t>
            </a:r>
          </a:p>
        </p:txBody>
      </p:sp>
      <p:sp>
        <p:nvSpPr>
          <p:cNvPr id="8" name="Rounded Rectangle 7"/>
          <p:cNvSpPr/>
          <p:nvPr/>
        </p:nvSpPr>
        <p:spPr>
          <a:xfrm>
            <a:off x="6731000" y="1739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Error outputs</a:t>
            </a:r>
          </a:p>
        </p:txBody>
      </p:sp>
      <p:sp>
        <p:nvSpPr>
          <p:cNvPr id="9" name="Rounded Rectangle 8"/>
          <p:cNvSpPr/>
          <p:nvPr/>
        </p:nvSpPr>
        <p:spPr>
          <a:xfrm>
            <a:off x="6731000" y="2501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Allow custom memory allocators</a:t>
            </a:r>
          </a:p>
        </p:txBody>
      </p:sp>
      <p:sp>
        <p:nvSpPr>
          <p:cNvPr id="10" name="Rounded Rectangle 9"/>
          <p:cNvSpPr/>
          <p:nvPr/>
        </p:nvSpPr>
        <p:spPr>
          <a:xfrm>
            <a:off x="6731000" y="32766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Dynamic addition / removal of objects from simulation</a:t>
            </a:r>
          </a:p>
        </p:txBody>
      </p:sp>
      <p:sp>
        <p:nvSpPr>
          <p:cNvPr id="11" name="Rounded Rectangle 10"/>
          <p:cNvSpPr/>
          <p:nvPr/>
        </p:nvSpPr>
        <p:spPr>
          <a:xfrm>
            <a:off x="6731000" y="40513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Save and load its own state</a:t>
            </a:r>
          </a:p>
        </p:txBody>
      </p:sp>
    </p:spTree>
    <p:extLst>
      <p:ext uri="{BB962C8B-B14F-4D97-AF65-F5344CB8AC3E}">
        <p14:creationId xmlns:p14="http://schemas.microsoft.com/office/powerpoint/2010/main" val="406541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ollision"/>
          <p:cNvPicPr>
            <a:picLocks noChangeAspect="1" noChangeArrowheads="1"/>
          </p:cNvPicPr>
          <p:nvPr/>
        </p:nvPicPr>
        <p:blipFill rotWithShape="1">
          <a:blip r:embed="rId3">
            <a:extLst>
              <a:ext uri="{28A0092B-C50C-407E-A947-70E740481C1C}">
                <a14:useLocalDpi xmlns:a14="http://schemas.microsoft.com/office/drawing/2010/main" val="0"/>
              </a:ext>
            </a:extLst>
          </a:blip>
          <a:srcRect b="343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2228850" y="122555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ODE</a:t>
            </a:r>
          </a:p>
        </p:txBody>
      </p:sp>
      <p:sp>
        <p:nvSpPr>
          <p:cNvPr id="5" name="Rounded Rectangle 4"/>
          <p:cNvSpPr/>
          <p:nvPr/>
        </p:nvSpPr>
        <p:spPr>
          <a:xfrm>
            <a:off x="2228850" y="206375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Bullet</a:t>
            </a:r>
          </a:p>
        </p:txBody>
      </p:sp>
      <p:sp>
        <p:nvSpPr>
          <p:cNvPr id="9" name="Rounded Rectangle 8"/>
          <p:cNvSpPr/>
          <p:nvPr/>
        </p:nvSpPr>
        <p:spPr>
          <a:xfrm>
            <a:off x="5734050" y="122555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http://www.ode.org</a:t>
            </a:r>
          </a:p>
        </p:txBody>
      </p:sp>
      <p:sp>
        <p:nvSpPr>
          <p:cNvPr id="10" name="Rounded Rectangle 9"/>
          <p:cNvSpPr/>
          <p:nvPr/>
        </p:nvSpPr>
        <p:spPr>
          <a:xfrm>
            <a:off x="5734050" y="206375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http://www.bulletphysics.com</a:t>
            </a:r>
          </a:p>
        </p:txBody>
      </p:sp>
    </p:spTree>
    <p:extLst>
      <p:ext uri="{BB962C8B-B14F-4D97-AF65-F5344CB8AC3E}">
        <p14:creationId xmlns:p14="http://schemas.microsoft.com/office/powerpoint/2010/main" val="162002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ollision"/>
          <p:cNvPicPr>
            <a:picLocks noChangeAspect="1" noChangeArrowheads="1"/>
          </p:cNvPicPr>
          <p:nvPr/>
        </p:nvPicPr>
        <p:blipFill rotWithShape="1">
          <a:blip r:embed="rId3">
            <a:extLst>
              <a:ext uri="{28A0092B-C50C-407E-A947-70E740481C1C}">
                <a14:useLocalDpi xmlns:a14="http://schemas.microsoft.com/office/drawing/2010/main" val="0"/>
              </a:ext>
            </a:extLst>
          </a:blip>
          <a:srcRect b="343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2228850" y="122555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ODE</a:t>
            </a:r>
          </a:p>
        </p:txBody>
      </p:sp>
      <p:sp>
        <p:nvSpPr>
          <p:cNvPr id="5" name="Rounded Rectangle 4"/>
          <p:cNvSpPr/>
          <p:nvPr/>
        </p:nvSpPr>
        <p:spPr>
          <a:xfrm>
            <a:off x="2228850" y="206375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Bullet</a:t>
            </a:r>
          </a:p>
        </p:txBody>
      </p:sp>
      <p:sp>
        <p:nvSpPr>
          <p:cNvPr id="6" name="Rounded Rectangle 5"/>
          <p:cNvSpPr/>
          <p:nvPr/>
        </p:nvSpPr>
        <p:spPr>
          <a:xfrm>
            <a:off x="2228850" y="300989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PhysX</a:t>
            </a:r>
          </a:p>
        </p:txBody>
      </p:sp>
      <p:sp>
        <p:nvSpPr>
          <p:cNvPr id="7" name="Rounded Rectangle 6"/>
          <p:cNvSpPr/>
          <p:nvPr/>
        </p:nvSpPr>
        <p:spPr>
          <a:xfrm>
            <a:off x="2228850" y="395603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Box2D</a:t>
            </a:r>
          </a:p>
        </p:txBody>
      </p:sp>
      <p:sp>
        <p:nvSpPr>
          <p:cNvPr id="8" name="Rounded Rectangle 7"/>
          <p:cNvSpPr/>
          <p:nvPr/>
        </p:nvSpPr>
        <p:spPr>
          <a:xfrm>
            <a:off x="2228850" y="488314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Newton Game Dynamics</a:t>
            </a:r>
          </a:p>
        </p:txBody>
      </p:sp>
      <p:sp>
        <p:nvSpPr>
          <p:cNvPr id="9" name="Rounded Rectangle 8"/>
          <p:cNvSpPr/>
          <p:nvPr/>
        </p:nvSpPr>
        <p:spPr>
          <a:xfrm>
            <a:off x="5734050" y="122555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http://www.ode.org</a:t>
            </a:r>
          </a:p>
        </p:txBody>
      </p:sp>
      <p:sp>
        <p:nvSpPr>
          <p:cNvPr id="10" name="Rounded Rectangle 9"/>
          <p:cNvSpPr/>
          <p:nvPr/>
        </p:nvSpPr>
        <p:spPr>
          <a:xfrm>
            <a:off x="5734050" y="206375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http://www.bulletphysics.com</a:t>
            </a:r>
          </a:p>
        </p:txBody>
      </p:sp>
      <p:sp>
        <p:nvSpPr>
          <p:cNvPr id="11" name="Rounded Rectangle 10"/>
          <p:cNvSpPr/>
          <p:nvPr/>
        </p:nvSpPr>
        <p:spPr>
          <a:xfrm>
            <a:off x="5734050" y="300989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https://developer.nvidia.com/physx-sdk</a:t>
            </a:r>
          </a:p>
        </p:txBody>
      </p:sp>
      <p:sp>
        <p:nvSpPr>
          <p:cNvPr id="12" name="Rounded Rectangle 11"/>
          <p:cNvSpPr/>
          <p:nvPr/>
        </p:nvSpPr>
        <p:spPr>
          <a:xfrm>
            <a:off x="5734050" y="395603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http://box2d.org/</a:t>
            </a:r>
          </a:p>
        </p:txBody>
      </p:sp>
      <p:sp>
        <p:nvSpPr>
          <p:cNvPr id="13" name="Rounded Rectangle 12"/>
          <p:cNvSpPr/>
          <p:nvPr/>
        </p:nvSpPr>
        <p:spPr>
          <a:xfrm>
            <a:off x="5734050" y="488314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http://newtondynamics.com/</a:t>
            </a:r>
          </a:p>
        </p:txBody>
      </p:sp>
    </p:spTree>
    <p:extLst>
      <p:ext uri="{BB962C8B-B14F-4D97-AF65-F5344CB8AC3E}">
        <p14:creationId xmlns:p14="http://schemas.microsoft.com/office/powerpoint/2010/main" val="168951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einstein"/>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42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banger racing crash"/>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6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e 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19867" y="3103940"/>
            <a:ext cx="7552267"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Vector3</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AccumulateForces</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Vector3</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forces</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size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Vector3</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Force</a:t>
            </a:r>
            <a:r>
              <a:rPr lang="en-GB" dirty="0">
                <a:solidFill>
                  <a:srgbClr val="000000"/>
                </a:solidFill>
                <a:highlight>
                  <a:srgbClr val="FFFFFF"/>
                </a:highlight>
                <a:latin typeface="Consolas" panose="020B0609020204030204" pitchFamily="49" charset="0"/>
              </a:rPr>
              <a:t> = </a:t>
            </a:r>
            <a:r>
              <a:rPr lang="en-GB" dirty="0">
                <a:solidFill>
                  <a:srgbClr val="0000FF"/>
                </a:solidFill>
                <a:highlight>
                  <a:srgbClr val="FFFFFF"/>
                </a:highlight>
                <a:latin typeface="Consolas" panose="020B0609020204030204" pitchFamily="49" charset="0"/>
              </a:rPr>
              <a:t>Vector3</a:t>
            </a:r>
            <a:r>
              <a:rPr lang="en-GB" dirty="0">
                <a:solidFill>
                  <a:srgbClr val="000000"/>
                </a:solidFill>
                <a:highlight>
                  <a:srgbClr val="FFFFFF"/>
                </a:highlight>
                <a:latin typeface="Consolas" panose="020B0609020204030204" pitchFamily="49" charset="0"/>
              </a:rPr>
              <a:t>(0.0f, 0.0f, 0.0f);</a:t>
            </a:r>
          </a:p>
          <a:p>
            <a:endParaRPr lang="en-GB" dirty="0">
              <a:solidFill>
                <a:srgbClr val="000000"/>
              </a:solidFill>
              <a:highlight>
                <a:srgbClr val="FFFFFF"/>
              </a:highlight>
              <a:latin typeface="Consolas" panose="020B0609020204030204" pitchFamily="49" charset="0"/>
            </a:endParaRPr>
          </a:p>
          <a:p>
            <a:r>
              <a:rPr lang="nn-NO" dirty="0">
                <a:solidFill>
                  <a:srgbClr val="0000FF"/>
                </a:solidFill>
                <a:highlight>
                  <a:srgbClr val="FFFFFF"/>
                </a:highlight>
                <a:latin typeface="Consolas" panose="020B0609020204030204" pitchFamily="49" charset="0"/>
              </a:rPr>
              <a:t>    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 0;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 &lt; </a:t>
            </a:r>
            <a:r>
              <a:rPr lang="nn-NO" dirty="0">
                <a:solidFill>
                  <a:srgbClr val="000080"/>
                </a:solidFill>
                <a:highlight>
                  <a:srgbClr val="FFFFFF"/>
                </a:highlight>
                <a:latin typeface="Consolas" panose="020B0609020204030204" pitchFamily="49" charset="0"/>
              </a:rPr>
              <a:t>size</a:t>
            </a:r>
            <a:r>
              <a:rPr lang="nn-NO" dirty="0">
                <a:solidFill>
                  <a:srgbClr val="000000"/>
                </a:solidFill>
                <a:highlight>
                  <a:srgbClr val="FFFFFF"/>
                </a:highlight>
                <a:latin typeface="Consolas" panose="020B0609020204030204" pitchFamily="49" charset="0"/>
              </a:rPr>
              <a:t>; </a:t>
            </a:r>
            <a:r>
              <a:rPr lang="nn-NO" dirty="0">
                <a:solidFill>
                  <a:srgbClr val="000080"/>
                </a:solidFill>
                <a:highlight>
                  <a:srgbClr val="FFFFFF"/>
                </a:highlight>
                <a:latin typeface="Consolas" panose="020B0609020204030204" pitchFamily="49" charset="0"/>
              </a:rPr>
              <a:t>i</a:t>
            </a:r>
            <a:r>
              <a:rPr lang="nn-NO"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80"/>
                </a:solidFill>
                <a:highlight>
                  <a:srgbClr val="FFFFFF"/>
                </a:highlight>
                <a:latin typeface="Consolas" panose="020B0609020204030204" pitchFamily="49" charset="0"/>
              </a:rPr>
              <a:t>        Force</a:t>
            </a:r>
            <a:r>
              <a:rPr lang="en-GB" dirty="0">
                <a:solidFill>
                  <a:srgbClr val="000000"/>
                </a:solidFill>
                <a:highlight>
                  <a:srgbClr val="FFFFFF"/>
                </a:highlight>
                <a:latin typeface="Consolas" panose="020B0609020204030204" pitchFamily="49" charset="0"/>
              </a:rPr>
              <a:t> </a:t>
            </a:r>
            <a:r>
              <a:rPr lang="en-GB" dirty="0">
                <a:solidFill>
                  <a:srgbClr val="0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forces</a:t>
            </a:r>
            <a:r>
              <a:rPr lang="en-GB" dirty="0">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i</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Force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mc:AlternateContent xmlns:mc="http://schemas.openxmlformats.org/markup-compatibility/2006" xmlns:a14="http://schemas.microsoft.com/office/drawing/2010/main">
        <mc:Choice Requires="a14">
          <p:sp>
            <p:nvSpPr>
              <p:cNvPr id="3" name="TextBox 2"/>
              <p:cNvSpPr txBox="1"/>
              <p:nvPr/>
            </p:nvSpPr>
            <p:spPr>
              <a:xfrm>
                <a:off x="5019369" y="1138978"/>
                <a:ext cx="2153262" cy="75642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=0</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𝑥</m:t>
                              </m:r>
                            </m:sub>
                          </m:sSub>
                        </m:e>
                      </m:nary>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5019369" y="1138978"/>
                <a:ext cx="2153262" cy="756426"/>
              </a:xfrm>
              <a:prstGeom prst="rect">
                <a:avLst/>
              </a:prstGeom>
              <a:blipFill>
                <a:blip r:embed="rId4"/>
                <a:stretch>
                  <a:fillRect/>
                </a:stretch>
              </a:blipFill>
            </p:spPr>
            <p:txBody>
              <a:bodyPr/>
              <a:lstStyle/>
              <a:p>
                <a:r>
                  <a:rPr lang="en-GB">
                    <a:noFill/>
                  </a:rPr>
                  <a:t> </a:t>
                </a:r>
              </a:p>
            </p:txBody>
          </p:sp>
        </mc:Fallback>
      </mc:AlternateContent>
      <p:sp>
        <p:nvSpPr>
          <p:cNvPr id="4" name="Rectangle 3"/>
          <p:cNvSpPr/>
          <p:nvPr/>
        </p:nvSpPr>
        <p:spPr>
          <a:xfrm>
            <a:off x="1943100" y="1490234"/>
            <a:ext cx="83058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ApplyForces</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s-ES" dirty="0">
                <a:solidFill>
                  <a:srgbClr val="0000FF"/>
                </a:solidFill>
                <a:highlight>
                  <a:srgbClr val="FFFFFF"/>
                </a:highlight>
                <a:latin typeface="Consolas" panose="020B0609020204030204" pitchFamily="49" charset="0"/>
              </a:rPr>
              <a:t>    Vector3</a:t>
            </a:r>
            <a:r>
              <a:rPr lang="es-ES" dirty="0">
                <a:solidFill>
                  <a:srgbClr val="000000"/>
                </a:solidFill>
                <a:highlight>
                  <a:srgbClr val="FFFFFF"/>
                </a:highlight>
                <a:latin typeface="Consolas" panose="020B0609020204030204" pitchFamily="49" charset="0"/>
              </a:rPr>
              <a:t> </a:t>
            </a:r>
            <a:r>
              <a:rPr lang="es-ES" dirty="0" err="1">
                <a:solidFill>
                  <a:srgbClr val="000080"/>
                </a:solidFill>
                <a:highlight>
                  <a:srgbClr val="FFFFFF"/>
                </a:highlight>
                <a:latin typeface="Consolas" panose="020B0609020204030204" pitchFamily="49" charset="0"/>
              </a:rPr>
              <a:t>currentForce</a:t>
            </a:r>
            <a:r>
              <a:rPr lang="es-ES" dirty="0">
                <a:solidFill>
                  <a:srgbClr val="000000"/>
                </a:solidFill>
                <a:highlight>
                  <a:srgbClr val="FFFFFF"/>
                </a:highlight>
                <a:latin typeface="Consolas" panose="020B0609020204030204" pitchFamily="49" charset="0"/>
              </a:rPr>
              <a:t> = </a:t>
            </a:r>
            <a:r>
              <a:rPr lang="es-ES" dirty="0">
                <a:solidFill>
                  <a:srgbClr val="0000FF"/>
                </a:solidFill>
                <a:highlight>
                  <a:srgbClr val="FFFFFF"/>
                </a:highlight>
                <a:latin typeface="Consolas" panose="020B0609020204030204" pitchFamily="49" charset="0"/>
              </a:rPr>
              <a:t>Vector3</a:t>
            </a:r>
            <a:r>
              <a:rPr lang="es-ES" dirty="0">
                <a:solidFill>
                  <a:srgbClr val="000000"/>
                </a:solidFill>
                <a:highlight>
                  <a:srgbClr val="FFFFFF"/>
                </a:highlight>
                <a:latin typeface="Consolas" panose="020B0609020204030204" pitchFamily="49" charset="0"/>
              </a:rPr>
              <a:t>(0.0f, 0.0f, 0.0f);</a:t>
            </a:r>
          </a:p>
          <a:p>
            <a:endParaRPr lang="en-GB" dirty="0">
              <a:solidFill>
                <a:srgbClr val="000000"/>
              </a:solidFill>
              <a:highlight>
                <a:srgbClr val="FFFFFF"/>
              </a:highlight>
              <a:latin typeface="Consolas" panose="020B0609020204030204" pitchFamily="49" charset="0"/>
            </a:endParaRP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currentForce</a:t>
            </a:r>
            <a:r>
              <a:rPr lang="en-GB" dirty="0">
                <a:solidFill>
                  <a:srgbClr val="000000"/>
                </a:solidFill>
                <a:highlight>
                  <a:srgbClr val="FFFFFF"/>
                </a:highlight>
                <a:latin typeface="Consolas" panose="020B0609020204030204" pitchFamily="49" charset="0"/>
              </a:rPr>
              <a:t> </a:t>
            </a:r>
            <a:r>
              <a:rPr lang="en-GB" dirty="0">
                <a:solidFill>
                  <a:srgbClr val="0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AccumulateForces</a:t>
            </a:r>
            <a:r>
              <a:rPr lang="en-GB" dirty="0">
                <a:solidFill>
                  <a:srgbClr val="000000"/>
                </a:solidFill>
                <a:highlight>
                  <a:srgbClr val="FFFFFF"/>
                </a:highlight>
                <a:latin typeface="Consolas" panose="020B0609020204030204" pitchFamily="49" charset="0"/>
              </a:rPr>
              <a:t>(</a:t>
            </a:r>
            <a:r>
              <a:rPr lang="en-GB" dirty="0">
                <a:solidFill>
                  <a:srgbClr val="000080"/>
                </a:solidFill>
                <a:highlight>
                  <a:srgbClr val="FFFFFF"/>
                </a:highlight>
                <a:latin typeface="Consolas" panose="020B0609020204030204" pitchFamily="49" charset="0"/>
              </a:rPr>
              <a:t>forces</a:t>
            </a:r>
            <a:r>
              <a:rPr lang="en-GB" dirty="0">
                <a:solidFill>
                  <a:srgbClr val="000000"/>
                </a:solidFill>
                <a:highlight>
                  <a:srgbClr val="FFFFFF"/>
                </a:highlight>
                <a:latin typeface="Consolas" panose="020B0609020204030204" pitchFamily="49" charset="0"/>
              </a:rPr>
              <a:t>, 5);</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VecList</a:t>
            </a:r>
            <a:r>
              <a:rPr lang="en-GB" dirty="0">
                <a:solidFill>
                  <a:srgbClr val="000000"/>
                </a:solidFill>
                <a:highlight>
                  <a:srgbClr val="FFFFFF"/>
                </a:highlight>
                <a:latin typeface="Consolas" panose="020B0609020204030204" pitchFamily="49" charset="0"/>
              </a:rPr>
              <a:t>::</a:t>
            </a:r>
            <a:r>
              <a:rPr lang="en-GB" i="1" dirty="0">
                <a:solidFill>
                  <a:srgbClr val="0000FF"/>
                </a:solidFill>
                <a:highlight>
                  <a:srgbClr val="FFFFFF"/>
                </a:highlight>
                <a:latin typeface="Consolas" panose="020B0609020204030204" pitchFamily="49" charset="0"/>
              </a:rPr>
              <a:t>iterator</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it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for</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impulses</a:t>
            </a:r>
            <a:r>
              <a:rPr lang="en-US" dirty="0" err="1">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impulses</a:t>
            </a:r>
            <a:r>
              <a:rPr lang="en-US" dirty="0" err="1">
                <a:solidFill>
                  <a:srgbClr val="000000"/>
                </a:solidFill>
                <a:highlight>
                  <a:srgbClr val="FFFFFF"/>
                </a:highlight>
                <a:latin typeface="Consolas" panose="020B0609020204030204" pitchFamily="49" charset="0"/>
              </a:rPr>
              <a:t>.</a:t>
            </a:r>
            <a:r>
              <a:rPr lang="en-US" i="1" dirty="0" err="1">
                <a:solidFill>
                  <a:srgbClr val="88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it</a:t>
            </a:r>
            <a:r>
              <a:rPr lang="en-US" dirty="0">
                <a:solidFill>
                  <a:srgbClr val="0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currentForce</a:t>
            </a:r>
            <a:r>
              <a:rPr lang="en-GB" dirty="0">
                <a:solidFill>
                  <a:srgbClr val="000000"/>
                </a:solidFill>
                <a:highlight>
                  <a:srgbClr val="FFFFFF"/>
                </a:highlight>
                <a:latin typeface="Consolas" panose="020B0609020204030204" pitchFamily="49" charset="0"/>
              </a:rPr>
              <a:t> </a:t>
            </a:r>
            <a:r>
              <a:rPr lang="en-GB" dirty="0">
                <a:solidFill>
                  <a:srgbClr val="008080"/>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t>
            </a:r>
            <a:r>
              <a:rPr lang="en-GB" dirty="0">
                <a:solidFill>
                  <a:srgbClr val="008080"/>
                </a:solidFill>
                <a:highlight>
                  <a:srgbClr val="FFFFFF"/>
                </a:highlight>
                <a:latin typeface="Consolas" panose="020B0609020204030204" pitchFamily="49" charset="0"/>
              </a:rPr>
              <a:t>*</a:t>
            </a:r>
            <a:r>
              <a:rPr lang="en-GB" dirty="0">
                <a:solidFill>
                  <a:srgbClr val="000080"/>
                </a:solidFill>
                <a:highlight>
                  <a:srgbClr val="FFFFFF"/>
                </a:highlight>
                <a:latin typeface="Consolas" panose="020B0609020204030204" pitchFamily="49" charset="0"/>
              </a:rPr>
              <a:t>it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impulses</a:t>
            </a:r>
            <a:r>
              <a:rPr lang="en-GB" dirty="0" err="1">
                <a:solidFill>
                  <a:srgbClr val="000000"/>
                </a:solidFill>
                <a:highlight>
                  <a:srgbClr val="FFFFFF"/>
                </a:highlight>
                <a:latin typeface="Consolas" panose="020B0609020204030204" pitchFamily="49" charset="0"/>
              </a:rPr>
              <a:t>.</a:t>
            </a:r>
            <a:r>
              <a:rPr lang="en-GB" i="1" dirty="0" err="1">
                <a:solidFill>
                  <a:srgbClr val="880000"/>
                </a:solidFill>
                <a:highlight>
                  <a:srgbClr val="FFFFFF"/>
                </a:highlight>
                <a:latin typeface="Consolas" panose="020B0609020204030204" pitchFamily="49" charset="0"/>
              </a:rPr>
              <a:t>clear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412765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ma knockout"/>
          <p:cNvPicPr>
            <a:picLocks noChangeAspect="1" noChangeArrowheads="1"/>
          </p:cNvPicPr>
          <p:nvPr/>
        </p:nvPicPr>
        <p:blipFill rotWithShape="1">
          <a:blip r:embed="rId3">
            <a:extLst>
              <a:ext uri="{28A0092B-C50C-407E-A947-70E740481C1C}">
                <a14:useLocalDpi xmlns:a14="http://schemas.microsoft.com/office/drawing/2010/main" val="0"/>
              </a:ext>
            </a:extLst>
          </a:blip>
          <a:srcRect t="12387" b="6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1758960" y="1897211"/>
                <a:ext cx="1943100" cy="49244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𝐹</m:t>
                      </m:r>
                      <m:r>
                        <a:rPr lang="en-GB" sz="3200" b="0" i="1" smtClean="0">
                          <a:latin typeface="Cambria Math" panose="02040503050406030204" pitchFamily="18" charset="0"/>
                        </a:rPr>
                        <m:t>=</m:t>
                      </m:r>
                      <m:r>
                        <a:rPr lang="en-GB" sz="3200" b="0" i="1" smtClean="0">
                          <a:latin typeface="Cambria Math" panose="02040503050406030204" pitchFamily="18" charset="0"/>
                        </a:rPr>
                        <m:t>𝑚</m:t>
                      </m:r>
                      <m:r>
                        <a:rPr lang="en-GB" sz="3200" b="0" i="1" smtClean="0">
                          <a:latin typeface="Cambria Math" panose="02040503050406030204" pitchFamily="18" charset="0"/>
                        </a:rPr>
                        <m:t>∗</m:t>
                      </m:r>
                      <m:r>
                        <a:rPr lang="en-GB" sz="3200" b="0" i="1" smtClean="0">
                          <a:latin typeface="Cambria Math" panose="02040503050406030204" pitchFamily="18" charset="0"/>
                        </a:rPr>
                        <m:t>𝑎</m:t>
                      </m:r>
                    </m:oMath>
                  </m:oMathPara>
                </a14:m>
                <a:endParaRPr lang="en-GB"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758960" y="1897211"/>
                <a:ext cx="1943100" cy="49244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159760" y="1684043"/>
                <a:ext cx="1943100" cy="918778"/>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𝑎</m:t>
                      </m:r>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𝐹</m:t>
                          </m:r>
                        </m:num>
                        <m:den>
                          <m:r>
                            <a:rPr lang="en-GB" sz="3200" b="0" i="1" smtClean="0">
                              <a:latin typeface="Cambria Math" panose="02040503050406030204" pitchFamily="18" charset="0"/>
                            </a:rPr>
                            <m:t>𝑚</m:t>
                          </m:r>
                        </m:den>
                      </m:f>
                    </m:oMath>
                  </m:oMathPara>
                </a14:m>
                <a:endParaRPr lang="en-GB"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8159760" y="1684043"/>
                <a:ext cx="1943100" cy="918778"/>
              </a:xfrm>
              <a:prstGeom prst="rect">
                <a:avLst/>
              </a:prstGeom>
              <a:blipFill>
                <a:blip r:embed="rId5"/>
                <a:stretch>
                  <a:fillRect/>
                </a:stretch>
              </a:blipFill>
            </p:spPr>
            <p:txBody>
              <a:bodyPr/>
              <a:lstStyle/>
              <a:p>
                <a:r>
                  <a:rPr lang="en-GB">
                    <a:noFill/>
                  </a:rPr>
                  <a:t> </a:t>
                </a:r>
              </a:p>
            </p:txBody>
          </p:sp>
        </mc:Fallback>
      </mc:AlternateContent>
      <p:sp>
        <p:nvSpPr>
          <p:cNvPr id="3" name="Rectangle 2"/>
          <p:cNvSpPr/>
          <p:nvPr/>
        </p:nvSpPr>
        <p:spPr>
          <a:xfrm>
            <a:off x="4679960" y="4148435"/>
            <a:ext cx="28321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err="1">
                <a:solidFill>
                  <a:srgbClr val="000000"/>
                </a:solidFill>
                <a:highlight>
                  <a:srgbClr val="FFFFFF"/>
                </a:highlight>
                <a:latin typeface="Consolas" panose="020B0609020204030204" pitchFamily="49" charset="0"/>
              </a:rPr>
              <a:t>accel</a:t>
            </a:r>
            <a:r>
              <a:rPr lang="en-GB" dirty="0">
                <a:solidFill>
                  <a:srgbClr val="000000"/>
                </a:solidFill>
                <a:highlight>
                  <a:srgbClr val="FFFFFF"/>
                </a:highlight>
                <a:latin typeface="Consolas" panose="020B0609020204030204" pitchFamily="49" charset="0"/>
              </a:rPr>
              <a:t> = F / mass;</a:t>
            </a:r>
          </a:p>
          <a:p>
            <a:r>
              <a:rPr lang="en-GB" dirty="0" err="1">
                <a:solidFill>
                  <a:srgbClr val="000000"/>
                </a:solidFill>
                <a:highlight>
                  <a:srgbClr val="FFFFFF"/>
                </a:highlight>
                <a:latin typeface="Consolas" panose="020B0609020204030204" pitchFamily="49" charset="0"/>
              </a:rPr>
              <a:t>vel</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accel</a:t>
            </a:r>
            <a:r>
              <a:rPr lang="en-GB" dirty="0">
                <a:solidFill>
                  <a:srgbClr val="000000"/>
                </a:solidFill>
                <a:highlight>
                  <a:srgbClr val="FFFFFF"/>
                </a:highlight>
                <a:latin typeface="Consolas" panose="020B0609020204030204" pitchFamily="49" charset="0"/>
              </a:rPr>
              <a:t> * </a:t>
            </a:r>
            <a:r>
              <a:rPr lang="en-GB" i="1" dirty="0">
                <a:solidFill>
                  <a:srgbClr val="880000"/>
                </a:solidFill>
                <a:highlight>
                  <a:srgbClr val="FFFFFF"/>
                </a:highlight>
                <a:latin typeface="Consolas" panose="020B0609020204030204" pitchFamily="49" charset="0"/>
              </a:rPr>
              <a:t>time</a:t>
            </a:r>
            <a:r>
              <a:rPr lang="en-GB" dirty="0">
                <a:solidFill>
                  <a:srgbClr val="000000"/>
                </a:solidFill>
                <a:highlight>
                  <a:srgbClr val="FFFFFF"/>
                </a:highlight>
                <a:latin typeface="Consolas" panose="020B0609020204030204" pitchFamily="49" charset="0"/>
              </a:rPr>
              <a:t>;</a:t>
            </a:r>
          </a:p>
          <a:p>
            <a:r>
              <a:rPr lang="en-GB" dirty="0" err="1">
                <a:solidFill>
                  <a:srgbClr val="000000"/>
                </a:solidFill>
                <a:highlight>
                  <a:srgbClr val="FFFFFF"/>
                </a:highlight>
                <a:latin typeface="Consolas" panose="020B0609020204030204" pitchFamily="49" charset="0"/>
              </a:rPr>
              <a:t>pos</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vel</a:t>
            </a:r>
            <a:r>
              <a:rPr lang="en-GB" dirty="0">
                <a:solidFill>
                  <a:srgbClr val="000000"/>
                </a:solidFill>
                <a:highlight>
                  <a:srgbClr val="FFFFFF"/>
                </a:highlight>
                <a:latin typeface="Consolas" panose="020B0609020204030204" pitchFamily="49" charset="0"/>
              </a:rPr>
              <a:t> * </a:t>
            </a:r>
            <a:r>
              <a:rPr lang="en-GB" i="1" dirty="0">
                <a:solidFill>
                  <a:srgbClr val="880000"/>
                </a:solidFill>
                <a:highlight>
                  <a:srgbClr val="FFFFFF"/>
                </a:highlight>
                <a:latin typeface="Consolas" panose="020B0609020204030204" pitchFamily="49" charset="0"/>
              </a:rPr>
              <a:t>time</a:t>
            </a:r>
            <a:r>
              <a:rPr lang="en-GB"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214190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pinning 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69427"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p:cNvSpPr txBox="1"/>
              <p:nvPr/>
            </p:nvSpPr>
            <p:spPr>
              <a:xfrm>
                <a:off x="4377709" y="781779"/>
                <a:ext cx="3436582"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𝑘</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rPr>
                                    <m:t>𝒓</m:t>
                                  </m:r>
                                </m:e>
                                <m:sub>
                                  <m:r>
                                    <a:rPr lang="en-GB" b="0" i="1" smtClean="0">
                                      <a:latin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𝒓</m:t>
                                  </m:r>
                                </m:e>
                                <m:sub>
                                  <m:r>
                                    <a:rPr lang="en-GB" b="0" i="1" smtClean="0">
                                      <a:latin typeface="Cambria Math" panose="02040503050406030204" pitchFamily="18" charset="0"/>
                                      <a:ea typeface="Cambria Math" panose="02040503050406030204" pitchFamily="18" charset="0"/>
                                    </a:rPr>
                                    <m:t>𝑘</m:t>
                                  </m:r>
                                </m:sub>
                              </m:sSub>
                            </m:e>
                          </m:d>
                          <m:r>
                            <a:rPr lang="en-GB" b="1" i="1" smtClean="0">
                              <a:latin typeface="Cambria Math" panose="02040503050406030204" pitchFamily="18" charset="0"/>
                              <a:ea typeface="Cambria Math" panose="02040503050406030204" pitchFamily="18" charset="0"/>
                            </a:rPr>
                            <m:t>𝑬</m:t>
                          </m:r>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𝒓</m:t>
                              </m:r>
                            </m:e>
                            <m:sub>
                              <m:r>
                                <a:rPr lang="en-GB" i="1">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 </m:t>
                              </m:r>
                              <m:r>
                                <a:rPr lang="en-GB" b="1" i="1">
                                  <a:latin typeface="Cambria Math" panose="02040503050406030204" pitchFamily="18" charset="0"/>
                                  <a:ea typeface="Cambria Math" panose="02040503050406030204" pitchFamily="18" charset="0"/>
                                </a:rPr>
                                <m:t>𝒓</m:t>
                              </m:r>
                            </m:e>
                            <m:sub>
                              <m:r>
                                <a:rPr lang="en-GB" i="1">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p:sp>
            <p:nvSpPr>
              <p:cNvPr id="2" name="TextBox 1"/>
              <p:cNvSpPr txBox="1">
                <a:spLocks noRot="1" noChangeAspect="1" noMove="1" noResize="1" noEditPoints="1" noAdjustHandles="1" noChangeArrowheads="1" noChangeShapeType="1" noTextEdit="1"/>
              </p:cNvSpPr>
              <p:nvPr/>
            </p:nvSpPr>
            <p:spPr>
              <a:xfrm>
                <a:off x="4377709" y="781779"/>
                <a:ext cx="3436582" cy="77886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336507" y="2034175"/>
                <a:ext cx="2852769"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𝑥𝑥</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𝑦</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𝑧</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e>
                      </m:nary>
                    </m:oMath>
                  </m:oMathPara>
                </a14:m>
                <a:endParaRPr lang="en-GB" dirty="0"/>
              </a:p>
            </p:txBody>
          </p:sp>
        </mc:Choice>
        <mc:Fallback>
          <p:sp>
            <p:nvSpPr>
              <p:cNvPr id="4" name="TextBox 3"/>
              <p:cNvSpPr txBox="1">
                <a:spLocks noRot="1" noChangeAspect="1" noMove="1" noResize="1" noEditPoints="1" noAdjustHandles="1" noChangeArrowheads="1" noChangeShapeType="1" noTextEdit="1"/>
              </p:cNvSpPr>
              <p:nvPr/>
            </p:nvSpPr>
            <p:spPr>
              <a:xfrm>
                <a:off x="2336507" y="2034175"/>
                <a:ext cx="2852769" cy="77886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336506" y="2981232"/>
                <a:ext cx="2953950"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𝑦𝑦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𝑧</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e>
                      </m:nary>
                    </m:oMath>
                  </m:oMathPara>
                </a14:m>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2336506" y="2981232"/>
                <a:ext cx="2953950" cy="77886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336506" y="3928289"/>
                <a:ext cx="2918299"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33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𝑧𝑧</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𝑦</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e>
                      </m:nary>
                    </m:oMath>
                  </m:oMathPara>
                </a14:m>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2336506" y="3928289"/>
                <a:ext cx="2918299" cy="77886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567713" y="2034175"/>
                <a:ext cx="3183949"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𝑘</m:t>
                              </m:r>
                            </m:sub>
                          </m:sSub>
                        </m:e>
                      </m:nary>
                    </m:oMath>
                  </m:oMathPara>
                </a14:m>
                <a:endParaRPr lang="en-GB" dirty="0"/>
              </a:p>
            </p:txBody>
          </p:sp>
        </mc:Choice>
        <mc:Fallback>
          <p:sp>
            <p:nvSpPr>
              <p:cNvPr id="7" name="TextBox 6"/>
              <p:cNvSpPr txBox="1">
                <a:spLocks noRot="1" noChangeAspect="1" noMove="1" noResize="1" noEditPoints="1" noAdjustHandles="1" noChangeArrowheads="1" noChangeShapeType="1" noTextEdit="1"/>
              </p:cNvSpPr>
              <p:nvPr/>
            </p:nvSpPr>
            <p:spPr>
              <a:xfrm>
                <a:off x="6567713" y="2034175"/>
                <a:ext cx="3183949" cy="778868"/>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567713" y="2981232"/>
                <a:ext cx="3272691"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13</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b="0" i="1" smtClean="0">
                                  <a:latin typeface="Cambria Math" panose="02040503050406030204" pitchFamily="18" charset="0"/>
                                </a:rPr>
                                <m:t>𝑧</m:t>
                              </m:r>
                            </m:e>
                            <m:sub>
                              <m:r>
                                <a:rPr lang="en-GB" i="1">
                                  <a:latin typeface="Cambria Math" panose="02040503050406030204" pitchFamily="18" charset="0"/>
                                </a:rPr>
                                <m:t>𝑘</m:t>
                              </m:r>
                            </m:sub>
                          </m:sSub>
                        </m:e>
                      </m:nary>
                    </m:oMath>
                  </m:oMathPara>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6567713" y="2981232"/>
                <a:ext cx="3272691" cy="778868"/>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567713" y="3928289"/>
                <a:ext cx="3279680"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23</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b="0" i="1" smtClean="0">
                                  <a:latin typeface="Cambria Math" panose="02040503050406030204" pitchFamily="18" charset="0"/>
                                </a:rPr>
                                <m:t>𝑧</m:t>
                              </m:r>
                            </m:e>
                            <m:sub>
                              <m:r>
                                <a:rPr lang="en-GB" i="1">
                                  <a:latin typeface="Cambria Math" panose="02040503050406030204" pitchFamily="18" charset="0"/>
                                </a:rPr>
                                <m:t>𝑘</m:t>
                              </m:r>
                            </m:sub>
                          </m:sSub>
                        </m:e>
                      </m:nary>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6567713" y="3928289"/>
                <a:ext cx="3279680" cy="778868"/>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131263" y="5180685"/>
                <a:ext cx="3929473" cy="880369"/>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𝐼</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11</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r>
                                      <a:rPr lang="en-GB" b="0" i="1" smtClean="0">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r>
                                      <a:rPr lang="en-GB" b="0" i="1" smtClean="0">
                                        <a:latin typeface="Cambria Math" panose="02040503050406030204" pitchFamily="18" charset="0"/>
                                      </a:rPr>
                                      <m:t>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m:t>
                                    </m:r>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22</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31</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32</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33</m:t>
                                    </m:r>
                                  </m:sub>
                                </m:sSub>
                              </m:e>
                            </m:mr>
                          </m:m>
                        </m:e>
                      </m:d>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𝑥𝑥</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𝑥𝑦</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𝑥𝑧</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𝑦𝑥</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𝑦𝑦</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𝑦𝑧</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𝑧𝑥</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𝑧𝑦</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𝑧𝑧</m:t>
                                    </m:r>
                                  </m:sub>
                                </m:sSub>
                              </m:e>
                            </m:mr>
                          </m:m>
                        </m:e>
                      </m:d>
                    </m:oMath>
                  </m:oMathPara>
                </a14:m>
                <a:endParaRPr lang="en-GB" dirty="0"/>
              </a:p>
            </p:txBody>
          </p:sp>
        </mc:Choice>
        <mc:Fallback>
          <p:sp>
            <p:nvSpPr>
              <p:cNvPr id="10" name="TextBox 9"/>
              <p:cNvSpPr txBox="1">
                <a:spLocks noRot="1" noChangeAspect="1" noMove="1" noResize="1" noEditPoints="1" noAdjustHandles="1" noChangeArrowheads="1" noChangeShapeType="1" noTextEdit="1"/>
              </p:cNvSpPr>
              <p:nvPr/>
            </p:nvSpPr>
            <p:spPr>
              <a:xfrm>
                <a:off x="4131263" y="5180685"/>
                <a:ext cx="3929473" cy="880369"/>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079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spinning 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69427"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p:cNvSpPr txBox="1"/>
              <p:nvPr/>
            </p:nvSpPr>
            <p:spPr>
              <a:xfrm>
                <a:off x="4377709" y="781779"/>
                <a:ext cx="3436582"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𝑘</m:t>
                              </m:r>
                            </m:sup>
                          </m:sSup>
                          <m:r>
                            <a:rPr lang="en-GB" b="0" i="1" smtClean="0">
                              <a:latin typeface="Cambria Math" panose="02040503050406030204" pitchFamily="18" charset="0"/>
                            </a:rPr>
                            <m:t>(</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rPr>
                                    <m:t>𝒓</m:t>
                                  </m:r>
                                </m:e>
                                <m:sub>
                                  <m:r>
                                    <a:rPr lang="en-GB" b="0" i="1" smtClean="0">
                                      <a:latin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𝒓</m:t>
                                  </m:r>
                                </m:e>
                                <m:sub>
                                  <m:r>
                                    <a:rPr lang="en-GB" b="0" i="1" smtClean="0">
                                      <a:latin typeface="Cambria Math" panose="02040503050406030204" pitchFamily="18" charset="0"/>
                                      <a:ea typeface="Cambria Math" panose="02040503050406030204" pitchFamily="18" charset="0"/>
                                    </a:rPr>
                                    <m:t>𝑘</m:t>
                                  </m:r>
                                </m:sub>
                              </m:sSub>
                            </m:e>
                          </m:d>
                          <m:r>
                            <a:rPr lang="en-GB" b="1" i="1" smtClean="0">
                              <a:latin typeface="Cambria Math" panose="02040503050406030204" pitchFamily="18" charset="0"/>
                              <a:ea typeface="Cambria Math" panose="02040503050406030204" pitchFamily="18" charset="0"/>
                            </a:rPr>
                            <m:t>𝑬</m:t>
                          </m:r>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𝒓</m:t>
                              </m:r>
                            </m:e>
                            <m:sub>
                              <m:r>
                                <a:rPr lang="en-GB" i="1">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 </m:t>
                              </m:r>
                              <m:r>
                                <a:rPr lang="en-GB" b="1" i="1">
                                  <a:latin typeface="Cambria Math" panose="02040503050406030204" pitchFamily="18" charset="0"/>
                                  <a:ea typeface="Cambria Math" panose="02040503050406030204" pitchFamily="18" charset="0"/>
                                </a:rPr>
                                <m:t>𝒓</m:t>
                              </m:r>
                            </m:e>
                            <m:sub>
                              <m:r>
                                <a:rPr lang="en-GB" i="1">
                                  <a:latin typeface="Cambria Math" panose="02040503050406030204" pitchFamily="18" charset="0"/>
                                  <a:ea typeface="Cambria Math" panose="02040503050406030204" pitchFamily="18" charset="0"/>
                                </a:rPr>
                                <m:t>𝑘</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p:sp>
            <p:nvSpPr>
              <p:cNvPr id="2" name="TextBox 1"/>
              <p:cNvSpPr txBox="1">
                <a:spLocks noRot="1" noChangeAspect="1" noMove="1" noResize="1" noEditPoints="1" noAdjustHandles="1" noChangeArrowheads="1" noChangeShapeType="1" noTextEdit="1"/>
              </p:cNvSpPr>
              <p:nvPr/>
            </p:nvSpPr>
            <p:spPr>
              <a:xfrm>
                <a:off x="4377709" y="781779"/>
                <a:ext cx="3436582" cy="77886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2336507" y="2034175"/>
                <a:ext cx="2852769"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𝑥𝑥</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𝑦</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𝑧</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e>
                      </m:nary>
                    </m:oMath>
                  </m:oMathPara>
                </a14:m>
                <a:endParaRPr lang="en-GB" dirty="0"/>
              </a:p>
            </p:txBody>
          </p:sp>
        </mc:Choice>
        <mc:Fallback>
          <p:sp>
            <p:nvSpPr>
              <p:cNvPr id="4" name="TextBox 3"/>
              <p:cNvSpPr txBox="1">
                <a:spLocks noRot="1" noChangeAspect="1" noMove="1" noResize="1" noEditPoints="1" noAdjustHandles="1" noChangeArrowheads="1" noChangeShapeType="1" noTextEdit="1"/>
              </p:cNvSpPr>
              <p:nvPr/>
            </p:nvSpPr>
            <p:spPr>
              <a:xfrm>
                <a:off x="2336507" y="2034175"/>
                <a:ext cx="2852769" cy="77886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2336506" y="2981232"/>
                <a:ext cx="2953950"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𝑦𝑦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𝑧</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e>
                      </m:nary>
                    </m:oMath>
                  </m:oMathPara>
                </a14:m>
                <a:endParaRPr lang="en-GB" dirty="0"/>
              </a:p>
            </p:txBody>
          </p:sp>
        </mc:Choice>
        <mc:Fallback>
          <p:sp>
            <p:nvSpPr>
              <p:cNvPr id="5" name="TextBox 4"/>
              <p:cNvSpPr txBox="1">
                <a:spLocks noRot="1" noChangeAspect="1" noMove="1" noResize="1" noEditPoints="1" noAdjustHandles="1" noChangeArrowheads="1" noChangeShapeType="1" noTextEdit="1"/>
              </p:cNvSpPr>
              <p:nvPr/>
            </p:nvSpPr>
            <p:spPr>
              <a:xfrm>
                <a:off x="2336506" y="2981232"/>
                <a:ext cx="2953950" cy="77886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336506" y="3928289"/>
                <a:ext cx="2918299"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33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𝑧𝑧</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𝑥</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𝑦</m:t>
                              </m:r>
                            </m:e>
                            <m:sub>
                              <m:r>
                                <a:rPr lang="en-GB" b="0" i="1" smtClean="0">
                                  <a:latin typeface="Cambria Math" panose="02040503050406030204" pitchFamily="18" charset="0"/>
                                </a:rPr>
                                <m:t>𝑘</m:t>
                              </m:r>
                            </m:sub>
                            <m:sup>
                              <m:r>
                                <a:rPr lang="en-GB" b="0" i="1" smtClean="0">
                                  <a:latin typeface="Cambria Math" panose="02040503050406030204" pitchFamily="18" charset="0"/>
                                </a:rPr>
                                <m:t>2</m:t>
                              </m:r>
                            </m:sup>
                          </m:sSubSup>
                          <m:r>
                            <a:rPr lang="en-GB" b="0" i="1" smtClean="0">
                              <a:latin typeface="Cambria Math" panose="02040503050406030204" pitchFamily="18" charset="0"/>
                            </a:rPr>
                            <m:t>)</m:t>
                          </m:r>
                        </m:e>
                      </m:nary>
                    </m:oMath>
                  </m:oMathPara>
                </a14:m>
                <a:endParaRPr lang="en-GB" dirty="0"/>
              </a:p>
            </p:txBody>
          </p:sp>
        </mc:Choice>
        <mc:Fallback>
          <p:sp>
            <p:nvSpPr>
              <p:cNvPr id="6" name="TextBox 5"/>
              <p:cNvSpPr txBox="1">
                <a:spLocks noRot="1" noChangeAspect="1" noMove="1" noResize="1" noEditPoints="1" noAdjustHandles="1" noChangeArrowheads="1" noChangeShapeType="1" noTextEdit="1"/>
              </p:cNvSpPr>
              <p:nvPr/>
            </p:nvSpPr>
            <p:spPr>
              <a:xfrm>
                <a:off x="2336506" y="3928289"/>
                <a:ext cx="2918299" cy="77886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567713" y="2034175"/>
                <a:ext cx="3183949"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𝑘</m:t>
                              </m:r>
                            </m:sub>
                          </m:sSub>
                        </m:e>
                      </m:nary>
                    </m:oMath>
                  </m:oMathPara>
                </a14:m>
                <a:endParaRPr lang="en-GB" dirty="0"/>
              </a:p>
            </p:txBody>
          </p:sp>
        </mc:Choice>
        <mc:Fallback>
          <p:sp>
            <p:nvSpPr>
              <p:cNvPr id="7" name="TextBox 6"/>
              <p:cNvSpPr txBox="1">
                <a:spLocks noRot="1" noChangeAspect="1" noMove="1" noResize="1" noEditPoints="1" noAdjustHandles="1" noChangeArrowheads="1" noChangeShapeType="1" noTextEdit="1"/>
              </p:cNvSpPr>
              <p:nvPr/>
            </p:nvSpPr>
            <p:spPr>
              <a:xfrm>
                <a:off x="6567713" y="2034175"/>
                <a:ext cx="3183949" cy="778868"/>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567713" y="2981232"/>
                <a:ext cx="3272691"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13</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b="0" i="1" smtClean="0">
                                  <a:latin typeface="Cambria Math" panose="02040503050406030204" pitchFamily="18" charset="0"/>
                                </a:rPr>
                                <m:t>𝑧</m:t>
                              </m:r>
                            </m:e>
                            <m:sub>
                              <m:r>
                                <a:rPr lang="en-GB" i="1">
                                  <a:latin typeface="Cambria Math" panose="02040503050406030204" pitchFamily="18" charset="0"/>
                                </a:rPr>
                                <m:t>𝑘</m:t>
                              </m:r>
                            </m:sub>
                          </m:sSub>
                        </m:e>
                      </m:nary>
                    </m:oMath>
                  </m:oMathPara>
                </a14:m>
                <a:endParaRPr lang="en-GB" dirty="0"/>
              </a:p>
            </p:txBody>
          </p:sp>
        </mc:Choice>
        <mc:Fallback>
          <p:sp>
            <p:nvSpPr>
              <p:cNvPr id="8" name="TextBox 7"/>
              <p:cNvSpPr txBox="1">
                <a:spLocks noRot="1" noChangeAspect="1" noMove="1" noResize="1" noEditPoints="1" noAdjustHandles="1" noChangeArrowheads="1" noChangeShapeType="1" noTextEdit="1"/>
              </p:cNvSpPr>
              <p:nvPr/>
            </p:nvSpPr>
            <p:spPr>
              <a:xfrm>
                <a:off x="6567713" y="2981232"/>
                <a:ext cx="3272691" cy="778868"/>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567713" y="3928289"/>
                <a:ext cx="3279680" cy="778868"/>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23</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𝑥𝑦</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𝑁</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𝑘</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𝑘</m:t>
                              </m:r>
                            </m:sub>
                          </m:sSub>
                          <m:sSub>
                            <m:sSubPr>
                              <m:ctrlPr>
                                <a:rPr lang="en-GB" i="1">
                                  <a:latin typeface="Cambria Math" panose="02040503050406030204" pitchFamily="18" charset="0"/>
                                </a:rPr>
                              </m:ctrlPr>
                            </m:sSubPr>
                            <m:e>
                              <m:r>
                                <a:rPr lang="en-GB" b="0" i="1" smtClean="0">
                                  <a:latin typeface="Cambria Math" panose="02040503050406030204" pitchFamily="18" charset="0"/>
                                </a:rPr>
                                <m:t>𝑧</m:t>
                              </m:r>
                            </m:e>
                            <m:sub>
                              <m:r>
                                <a:rPr lang="en-GB" i="1">
                                  <a:latin typeface="Cambria Math" panose="02040503050406030204" pitchFamily="18" charset="0"/>
                                </a:rPr>
                                <m:t>𝑘</m:t>
                              </m:r>
                            </m:sub>
                          </m:sSub>
                        </m:e>
                      </m:nary>
                    </m:oMath>
                  </m:oMathPara>
                </a14:m>
                <a:endParaRPr lang="en-GB" dirty="0"/>
              </a:p>
            </p:txBody>
          </p:sp>
        </mc:Choice>
        <mc:Fallback>
          <p:sp>
            <p:nvSpPr>
              <p:cNvPr id="9" name="TextBox 8"/>
              <p:cNvSpPr txBox="1">
                <a:spLocks noRot="1" noChangeAspect="1" noMove="1" noResize="1" noEditPoints="1" noAdjustHandles="1" noChangeArrowheads="1" noChangeShapeType="1" noTextEdit="1"/>
              </p:cNvSpPr>
              <p:nvPr/>
            </p:nvSpPr>
            <p:spPr>
              <a:xfrm>
                <a:off x="6567713" y="3928289"/>
                <a:ext cx="3279680" cy="778868"/>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131263" y="5180685"/>
                <a:ext cx="3929473" cy="880369"/>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𝐼</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11</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r>
                                      <a:rPr lang="en-GB" b="0" i="1" smtClean="0">
                                        <a:latin typeface="Cambria Math" panose="02040503050406030204" pitchFamily="18" charset="0"/>
                                      </a:rPr>
                                      <m:t>2</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r>
                                      <a:rPr lang="en-GB" b="0" i="1" smtClean="0">
                                        <a:latin typeface="Cambria Math" panose="02040503050406030204" pitchFamily="18" charset="0"/>
                                      </a:rPr>
                                      <m:t>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m:t>
                                    </m:r>
                                    <m:r>
                                      <a:rPr lang="en-GB" i="1">
                                        <a:latin typeface="Cambria Math" panose="02040503050406030204" pitchFamily="18" charset="0"/>
                                      </a:rPr>
                                      <m:t>1</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22</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31</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32</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33</m:t>
                                    </m:r>
                                  </m:sub>
                                </m:sSub>
                              </m:e>
                            </m:mr>
                          </m:m>
                        </m:e>
                      </m:d>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𝑥𝑥</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𝑥𝑦</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𝑥𝑧</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𝑦𝑥</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𝑦𝑦</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𝑦𝑧</m:t>
                                    </m:r>
                                  </m:sub>
                                </m:sSub>
                              </m:e>
                            </m:mr>
                            <m:mr>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𝑧𝑥</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𝑧𝑦</m:t>
                                    </m:r>
                                  </m:sub>
                                </m:sSub>
                              </m:e>
                              <m:e>
                                <m:sSub>
                                  <m:sSubPr>
                                    <m:ctrlPr>
                                      <a:rPr lang="en-GB"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𝑧𝑧</m:t>
                                    </m:r>
                                  </m:sub>
                                </m:sSub>
                              </m:e>
                            </m:mr>
                          </m:m>
                        </m:e>
                      </m:d>
                    </m:oMath>
                  </m:oMathPara>
                </a14:m>
                <a:endParaRPr lang="en-GB" dirty="0"/>
              </a:p>
            </p:txBody>
          </p:sp>
        </mc:Choice>
        <mc:Fallback>
          <p:sp>
            <p:nvSpPr>
              <p:cNvPr id="10" name="TextBox 9"/>
              <p:cNvSpPr txBox="1">
                <a:spLocks noRot="1" noChangeAspect="1" noMove="1" noResize="1" noEditPoints="1" noAdjustHandles="1" noChangeArrowheads="1" noChangeShapeType="1" noTextEdit="1"/>
              </p:cNvSpPr>
              <p:nvPr/>
            </p:nvSpPr>
            <p:spPr>
              <a:xfrm>
                <a:off x="4131263" y="5180685"/>
                <a:ext cx="3929473" cy="880369"/>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1207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intersection"/>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3131458" y="1117538"/>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Ray</a:t>
            </a:r>
          </a:p>
        </p:txBody>
      </p:sp>
      <p:sp>
        <p:nvSpPr>
          <p:cNvPr id="4" name="Rounded Rectangle 3"/>
          <p:cNvSpPr/>
          <p:nvPr/>
        </p:nvSpPr>
        <p:spPr>
          <a:xfrm>
            <a:off x="3131458" y="2077121"/>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Plane</a:t>
            </a:r>
          </a:p>
        </p:txBody>
      </p:sp>
      <p:sp>
        <p:nvSpPr>
          <p:cNvPr id="5" name="Rounded Rectangle 4"/>
          <p:cNvSpPr/>
          <p:nvPr/>
        </p:nvSpPr>
        <p:spPr>
          <a:xfrm>
            <a:off x="3131458" y="3036704"/>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Sphere</a:t>
            </a:r>
          </a:p>
        </p:txBody>
      </p:sp>
      <p:sp>
        <p:nvSpPr>
          <p:cNvPr id="6" name="Rounded Rectangle 5"/>
          <p:cNvSpPr/>
          <p:nvPr/>
        </p:nvSpPr>
        <p:spPr>
          <a:xfrm>
            <a:off x="3131458" y="3992192"/>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Cylinder</a:t>
            </a:r>
          </a:p>
        </p:txBody>
      </p:sp>
      <p:sp>
        <p:nvSpPr>
          <p:cNvPr id="7" name="Rounded Rectangle 6"/>
          <p:cNvSpPr/>
          <p:nvPr/>
        </p:nvSpPr>
        <p:spPr>
          <a:xfrm>
            <a:off x="3131458" y="4947516"/>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Cone</a:t>
            </a:r>
          </a:p>
        </p:txBody>
      </p:sp>
      <p:sp>
        <p:nvSpPr>
          <p:cNvPr id="8" name="Rounded Rectangle 7"/>
          <p:cNvSpPr/>
          <p:nvPr/>
        </p:nvSpPr>
        <p:spPr>
          <a:xfrm>
            <a:off x="7369629" y="1117538"/>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Triangle</a:t>
            </a:r>
          </a:p>
        </p:txBody>
      </p:sp>
      <p:sp>
        <p:nvSpPr>
          <p:cNvPr id="9" name="Rounded Rectangle 8"/>
          <p:cNvSpPr/>
          <p:nvPr/>
        </p:nvSpPr>
        <p:spPr>
          <a:xfrm>
            <a:off x="7369629" y="2077121"/>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Axis-Aligned Bounding Box</a:t>
            </a:r>
          </a:p>
        </p:txBody>
      </p:sp>
      <p:sp>
        <p:nvSpPr>
          <p:cNvPr id="10" name="Rounded Rectangle 9"/>
          <p:cNvSpPr/>
          <p:nvPr/>
        </p:nvSpPr>
        <p:spPr>
          <a:xfrm>
            <a:off x="7369629" y="3036704"/>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Oriented Bounding Box</a:t>
            </a:r>
          </a:p>
        </p:txBody>
      </p:sp>
      <p:sp>
        <p:nvSpPr>
          <p:cNvPr id="11" name="Rounded Rectangle 10"/>
          <p:cNvSpPr/>
          <p:nvPr/>
        </p:nvSpPr>
        <p:spPr>
          <a:xfrm>
            <a:off x="7369629" y="3996287"/>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Frustum</a:t>
            </a:r>
          </a:p>
        </p:txBody>
      </p:sp>
      <p:sp>
        <p:nvSpPr>
          <p:cNvPr id="12" name="Rounded Rectangle 11"/>
          <p:cNvSpPr/>
          <p:nvPr/>
        </p:nvSpPr>
        <p:spPr>
          <a:xfrm>
            <a:off x="7369629" y="4947516"/>
            <a:ext cx="2024742" cy="493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Convex Polyhedron</a:t>
            </a:r>
          </a:p>
        </p:txBody>
      </p:sp>
      <p:sp>
        <p:nvSpPr>
          <p:cNvPr id="3" name="Rectangle 2"/>
          <p:cNvSpPr/>
          <p:nvPr/>
        </p:nvSpPr>
        <p:spPr>
          <a:xfrm>
            <a:off x="2197110" y="1443846"/>
            <a:ext cx="7797800"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bool</a:t>
            </a:r>
            <a:r>
              <a:rPr lang="en-GB" dirty="0">
                <a:solidFill>
                  <a:srgbClr val="000000"/>
                </a:solidFill>
                <a:highlight>
                  <a:srgbClr val="FFFFFF"/>
                </a:highlight>
                <a:latin typeface="Consolas" panose="020B0609020204030204" pitchFamily="49" charset="0"/>
              </a:rPr>
              <a:t> </a:t>
            </a:r>
            <a:r>
              <a:rPr lang="en-GB" dirty="0" err="1">
                <a:solidFill>
                  <a:srgbClr val="880000"/>
                </a:solidFill>
                <a:highlight>
                  <a:srgbClr val="FFFFFF"/>
                </a:highlight>
                <a:latin typeface="Consolas" panose="020B0609020204030204" pitchFamily="49" charset="0"/>
              </a:rPr>
              <a:t>AABBIntersection</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Rect</a:t>
            </a:r>
            <a:r>
              <a:rPr lang="en-GB" dirty="0">
                <a:solidFill>
                  <a:srgbClr val="000000"/>
                </a:solidFill>
                <a:highlight>
                  <a:srgbClr val="FFFFFF"/>
                </a:highlight>
                <a:latin typeface="Consolas" panose="020B0609020204030204" pitchFamily="49" charset="0"/>
              </a:rPr>
              <a:t> &amp;</a:t>
            </a:r>
            <a:r>
              <a:rPr lang="en-GB" dirty="0" err="1">
                <a:solidFill>
                  <a:srgbClr val="000080"/>
                </a:solidFill>
                <a:highlight>
                  <a:srgbClr val="FFFFFF"/>
                </a:highlight>
                <a:latin typeface="Consolas" panose="020B0609020204030204" pitchFamily="49" charset="0"/>
              </a:rPr>
              <a:t>rectA</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Rect</a:t>
            </a:r>
            <a:r>
              <a:rPr lang="en-GB" dirty="0">
                <a:solidFill>
                  <a:srgbClr val="000000"/>
                </a:solidFill>
                <a:highlight>
                  <a:srgbClr val="FFFFFF"/>
                </a:highlight>
                <a:latin typeface="Consolas" panose="020B0609020204030204" pitchFamily="49" charset="0"/>
              </a:rPr>
              <a:t> &amp;</a:t>
            </a:r>
            <a:r>
              <a:rPr lang="en-GB" dirty="0" err="1">
                <a:solidFill>
                  <a:srgbClr val="000080"/>
                </a:solidFill>
                <a:highlight>
                  <a:srgbClr val="FFFFFF"/>
                </a:highlight>
                <a:latin typeface="Consolas" panose="020B0609020204030204" pitchFamily="49" charset="0"/>
              </a:rPr>
              <a:t>rectB</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rectA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x</a:t>
            </a:r>
            <a:r>
              <a:rPr lang="en-GB" dirty="0">
                <a:solidFill>
                  <a:srgbClr val="000000"/>
                </a:solidFill>
                <a:highlight>
                  <a:srgbClr val="FFFFFF"/>
                </a:highlight>
                <a:latin typeface="Consolas" panose="020B0609020204030204" pitchFamily="49" charset="0"/>
              </a:rPr>
              <a:t> &lt; </a:t>
            </a:r>
            <a:r>
              <a:rPr lang="en-GB" dirty="0" err="1">
                <a:solidFill>
                  <a:srgbClr val="000080"/>
                </a:solidFill>
                <a:highlight>
                  <a:srgbClr val="FFFFFF"/>
                </a:highlight>
                <a:latin typeface="Consolas" panose="020B0609020204030204" pitchFamily="49" charset="0"/>
              </a:rPr>
              <a:t>rectB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x</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rectB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width</a:t>
            </a:r>
            <a:r>
              <a:rPr lang="en-GB" dirty="0">
                <a:solidFill>
                  <a:srgbClr val="000000"/>
                </a:solidFill>
                <a:highlight>
                  <a:srgbClr val="FFFFFF"/>
                </a:highlight>
                <a:latin typeface="Consolas" panose="020B0609020204030204" pitchFamily="49" charset="0"/>
              </a:rPr>
              <a:t> &amp;&amp;</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rectA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x</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rectA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width</a:t>
            </a:r>
            <a:r>
              <a:rPr lang="en-GB" dirty="0">
                <a:solidFill>
                  <a:srgbClr val="000000"/>
                </a:solidFill>
                <a:highlight>
                  <a:srgbClr val="FFFFFF"/>
                </a:highlight>
                <a:latin typeface="Consolas" panose="020B0609020204030204" pitchFamily="49" charset="0"/>
              </a:rPr>
              <a:t> &gt; </a:t>
            </a:r>
            <a:r>
              <a:rPr lang="en-GB" dirty="0" err="1">
                <a:solidFill>
                  <a:srgbClr val="000080"/>
                </a:solidFill>
                <a:highlight>
                  <a:srgbClr val="FFFFFF"/>
                </a:highlight>
                <a:latin typeface="Consolas" panose="020B0609020204030204" pitchFamily="49" charset="0"/>
              </a:rPr>
              <a:t>rectB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x</a:t>
            </a:r>
            <a:r>
              <a:rPr lang="en-GB" dirty="0">
                <a:solidFill>
                  <a:srgbClr val="000000"/>
                </a:solidFill>
                <a:highlight>
                  <a:srgbClr val="FFFFFF"/>
                </a:highlight>
                <a:latin typeface="Consolas" panose="020B0609020204030204" pitchFamily="49" charset="0"/>
              </a:rPr>
              <a:t> &amp;&amp;</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rectA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y</a:t>
            </a:r>
            <a:r>
              <a:rPr lang="en-GB" dirty="0">
                <a:solidFill>
                  <a:srgbClr val="000000"/>
                </a:solidFill>
                <a:highlight>
                  <a:srgbClr val="FFFFFF"/>
                </a:highlight>
                <a:latin typeface="Consolas" panose="020B0609020204030204" pitchFamily="49" charset="0"/>
              </a:rPr>
              <a:t> &lt; </a:t>
            </a:r>
            <a:r>
              <a:rPr lang="en-GB" dirty="0" err="1">
                <a:solidFill>
                  <a:srgbClr val="000080"/>
                </a:solidFill>
                <a:highlight>
                  <a:srgbClr val="FFFFFF"/>
                </a:highlight>
                <a:latin typeface="Consolas" panose="020B0609020204030204" pitchFamily="49" charset="0"/>
              </a:rPr>
              <a:t>rectB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y</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rectB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height</a:t>
            </a:r>
            <a:r>
              <a:rPr lang="en-GB" dirty="0">
                <a:solidFill>
                  <a:srgbClr val="000000"/>
                </a:solidFill>
                <a:highlight>
                  <a:srgbClr val="FFFFFF"/>
                </a:highlight>
                <a:latin typeface="Consolas" panose="020B0609020204030204" pitchFamily="49" charset="0"/>
              </a:rPr>
              <a:t> &amp;&amp;</a:t>
            </a:r>
          </a:p>
          <a:p>
            <a:r>
              <a:rPr lang="en-GB" dirty="0">
                <a:solidFill>
                  <a:srgbClr val="00008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rectA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height</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rectA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y</a:t>
            </a:r>
            <a:r>
              <a:rPr lang="en-GB" dirty="0">
                <a:solidFill>
                  <a:srgbClr val="000000"/>
                </a:solidFill>
                <a:highlight>
                  <a:srgbClr val="FFFFFF"/>
                </a:highlight>
                <a:latin typeface="Consolas" panose="020B0609020204030204" pitchFamily="49" charset="0"/>
              </a:rPr>
              <a:t> &gt; </a:t>
            </a:r>
            <a:r>
              <a:rPr lang="en-GB" dirty="0" err="1">
                <a:solidFill>
                  <a:srgbClr val="000080"/>
                </a:solidFill>
                <a:highlight>
                  <a:srgbClr val="FFFFFF"/>
                </a:highlight>
                <a:latin typeface="Consolas" panose="020B0609020204030204" pitchFamily="49" charset="0"/>
              </a:rPr>
              <a:t>rectB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y</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true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    else</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false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a:t>
            </a:r>
            <a:endParaRPr lang="en-GB" dirty="0"/>
          </a:p>
        </p:txBody>
      </p:sp>
      <p:sp>
        <p:nvSpPr>
          <p:cNvPr id="13" name="Rectangle 12"/>
          <p:cNvSpPr/>
          <p:nvPr/>
        </p:nvSpPr>
        <p:spPr>
          <a:xfrm>
            <a:off x="1676410" y="1859344"/>
            <a:ext cx="8839200"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err="1">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err="1">
                <a:solidFill>
                  <a:srgbClr val="880000"/>
                </a:solidFill>
                <a:highlight>
                  <a:srgbClr val="FFFFFF"/>
                </a:highlight>
                <a:latin typeface="Consolas" panose="020B0609020204030204" pitchFamily="49" charset="0"/>
              </a:rPr>
              <a:t>CircleIntersection</a:t>
            </a:r>
            <a:r>
              <a:rPr lang="fr-FR" dirty="0">
                <a:solidFill>
                  <a:srgbClr val="000000"/>
                </a:solidFill>
                <a:highlight>
                  <a:srgbClr val="FFFFFF"/>
                </a:highlight>
                <a:latin typeface="Consolas" panose="020B0609020204030204" pitchFamily="49" charset="0"/>
              </a:rPr>
              <a:t>(</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Circle</a:t>
            </a:r>
            <a:r>
              <a:rPr lang="fr-FR" dirty="0">
                <a:solidFill>
                  <a:srgbClr val="000000"/>
                </a:solidFill>
                <a:highlight>
                  <a:srgbClr val="FFFFFF"/>
                </a:highlight>
                <a:latin typeface="Consolas" panose="020B0609020204030204" pitchFamily="49" charset="0"/>
              </a:rPr>
              <a:t> &amp;</a:t>
            </a:r>
            <a:r>
              <a:rPr lang="fr-FR" dirty="0" err="1">
                <a:solidFill>
                  <a:srgbClr val="000080"/>
                </a:solidFill>
                <a:highlight>
                  <a:srgbClr val="FFFFFF"/>
                </a:highlight>
                <a:latin typeface="Consolas" panose="020B0609020204030204" pitchFamily="49" charset="0"/>
              </a:rPr>
              <a:t>circleA</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000080"/>
                </a:solidFill>
                <a:highlight>
                  <a:srgbClr val="FFFFFF"/>
                </a:highlight>
                <a:latin typeface="Consolas" panose="020B0609020204030204" pitchFamily="49" charset="0"/>
              </a:rPr>
              <a:t>Circle</a:t>
            </a:r>
            <a:r>
              <a:rPr lang="fr-FR" dirty="0">
                <a:solidFill>
                  <a:srgbClr val="000000"/>
                </a:solidFill>
                <a:highlight>
                  <a:srgbClr val="FFFFFF"/>
                </a:highlight>
                <a:latin typeface="Consolas" panose="020B0609020204030204" pitchFamily="49" charset="0"/>
              </a:rPr>
              <a:t> &amp;</a:t>
            </a:r>
            <a:r>
              <a:rPr lang="fr-FR" dirty="0" err="1">
                <a:solidFill>
                  <a:srgbClr val="000080"/>
                </a:solidFill>
                <a:highlight>
                  <a:srgbClr val="FFFFFF"/>
                </a:highlight>
                <a:latin typeface="Consolas" panose="020B0609020204030204" pitchFamily="49" charset="0"/>
              </a:rPr>
              <a:t>circleB</a:t>
            </a:r>
            <a:r>
              <a:rPr lang="fr-FR"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float</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dx</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circleA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x</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circleB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x</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float</a:t>
            </a:r>
            <a:r>
              <a:rPr lang="en-GB" dirty="0">
                <a:solidFill>
                  <a:srgbClr val="000000"/>
                </a:solidFill>
                <a:highlight>
                  <a:srgbClr val="FFFFFF"/>
                </a:highlight>
                <a:latin typeface="Consolas" panose="020B0609020204030204" pitchFamily="49" charset="0"/>
              </a:rPr>
              <a:t> </a:t>
            </a:r>
            <a:r>
              <a:rPr lang="en-GB" dirty="0" err="1">
                <a:solidFill>
                  <a:srgbClr val="000080"/>
                </a:solidFill>
                <a:highlight>
                  <a:srgbClr val="FFFFFF"/>
                </a:highlight>
                <a:latin typeface="Consolas" panose="020B0609020204030204" pitchFamily="49" charset="0"/>
              </a:rPr>
              <a:t>dy</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circleA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y</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circleB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y</a:t>
            </a:r>
            <a:r>
              <a:rPr lang="en-GB"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float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distance</a:t>
            </a:r>
            <a:r>
              <a:rPr lang="en-US" dirty="0">
                <a:solidFill>
                  <a:srgbClr val="000000"/>
                </a:solidFill>
                <a:highlight>
                  <a:srgbClr val="FFFFFF"/>
                </a:highlight>
                <a:latin typeface="Consolas" panose="020B0609020204030204" pitchFamily="49" charset="0"/>
              </a:rPr>
              <a:t> = </a:t>
            </a:r>
            <a:r>
              <a:rPr lang="en-US" i="1" dirty="0" err="1">
                <a:solidFill>
                  <a:srgbClr val="880000"/>
                </a:solidFill>
                <a:highlight>
                  <a:srgbClr val="FFFFFF"/>
                </a:highlight>
                <a:latin typeface="Consolas" panose="020B0609020204030204" pitchFamily="49" charset="0"/>
              </a:rPr>
              <a:t>sqrt</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dx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dx</a:t>
            </a:r>
            <a:r>
              <a:rPr lang="en-US" dirty="0">
                <a:solidFill>
                  <a:srgbClr val="000000"/>
                </a:solidFill>
                <a:highlight>
                  <a:srgbClr val="FFFFFF"/>
                </a:highlight>
                <a:latin typeface="Consolas" panose="020B0609020204030204" pitchFamily="49" charset="0"/>
              </a:rPr>
              <a:t> + </a:t>
            </a:r>
            <a:r>
              <a:rPr lang="en-US" dirty="0" err="1">
                <a:solidFill>
                  <a:srgbClr val="000080"/>
                </a:solidFill>
                <a:highlight>
                  <a:srgbClr val="FFFFFF"/>
                </a:highlight>
                <a:latin typeface="Consolas" panose="020B0609020204030204" pitchFamily="49" charset="0"/>
              </a:rPr>
              <a:t>dy</a:t>
            </a:r>
            <a:r>
              <a:rPr lang="en-US" dirty="0">
                <a:solidFill>
                  <a:srgbClr val="000000"/>
                </a:solidFill>
                <a:highlight>
                  <a:srgbClr val="FFFFFF"/>
                </a:highlight>
                <a:latin typeface="Consolas" panose="020B0609020204030204" pitchFamily="49" charset="0"/>
              </a:rPr>
              <a:t> * </a:t>
            </a:r>
            <a:r>
              <a:rPr lang="en-US" dirty="0" err="1">
                <a:solidFill>
                  <a:srgbClr val="000080"/>
                </a:solidFill>
                <a:highlight>
                  <a:srgbClr val="FFFFFF"/>
                </a:highlight>
                <a:latin typeface="Consolas" panose="020B0609020204030204" pitchFamily="49" charset="0"/>
              </a:rPr>
              <a:t>dy</a:t>
            </a:r>
            <a:r>
              <a:rPr lang="en-US"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a:solidFill>
                  <a:srgbClr val="000080"/>
                </a:solidFill>
                <a:highlight>
                  <a:srgbClr val="FFFFFF"/>
                </a:highlight>
                <a:latin typeface="Consolas" panose="020B0609020204030204" pitchFamily="49" charset="0"/>
              </a:rPr>
              <a:t>distance</a:t>
            </a:r>
            <a:r>
              <a:rPr lang="en-GB" dirty="0">
                <a:solidFill>
                  <a:srgbClr val="000000"/>
                </a:solidFill>
                <a:highlight>
                  <a:srgbClr val="FFFFFF"/>
                </a:highlight>
                <a:latin typeface="Consolas" panose="020B0609020204030204" pitchFamily="49" charset="0"/>
              </a:rPr>
              <a:t> &lt; </a:t>
            </a:r>
            <a:r>
              <a:rPr lang="en-GB" dirty="0" err="1">
                <a:solidFill>
                  <a:srgbClr val="000080"/>
                </a:solidFill>
                <a:highlight>
                  <a:srgbClr val="FFFFFF"/>
                </a:highlight>
                <a:latin typeface="Consolas" panose="020B0609020204030204" pitchFamily="49" charset="0"/>
              </a:rPr>
              <a:t>circleA</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radius</a:t>
            </a:r>
            <a:r>
              <a:rPr lang="en-GB" dirty="0">
                <a:solidFill>
                  <a:srgbClr val="000000"/>
                </a:solidFill>
                <a:highlight>
                  <a:srgbClr val="FFFFFF"/>
                </a:highlight>
                <a:latin typeface="Consolas" panose="020B0609020204030204" pitchFamily="49" charset="0"/>
              </a:rPr>
              <a:t> + </a:t>
            </a:r>
            <a:r>
              <a:rPr lang="en-GB" dirty="0" err="1">
                <a:solidFill>
                  <a:srgbClr val="000080"/>
                </a:solidFill>
                <a:highlight>
                  <a:srgbClr val="FFFFFF"/>
                </a:highlight>
                <a:latin typeface="Consolas" panose="020B0609020204030204" pitchFamily="49" charset="0"/>
              </a:rPr>
              <a:t>circleB</a:t>
            </a:r>
            <a:r>
              <a:rPr lang="en-GB" dirty="0" err="1">
                <a:solidFill>
                  <a:srgbClr val="000000"/>
                </a:solidFill>
                <a:highlight>
                  <a:srgbClr val="FFFFFF"/>
                </a:highlight>
                <a:latin typeface="Consolas" panose="020B0609020204030204" pitchFamily="49" charset="0"/>
              </a:rPr>
              <a:t>.</a:t>
            </a:r>
            <a:r>
              <a:rPr lang="en-GB" dirty="0" err="1">
                <a:solidFill>
                  <a:srgbClr val="000080"/>
                </a:solidFill>
                <a:highlight>
                  <a:srgbClr val="FFFFFF"/>
                </a:highlight>
                <a:latin typeface="Consolas" panose="020B0609020204030204" pitchFamily="49" charset="0"/>
              </a:rPr>
              <a:t>radius</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true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else</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false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15" name="Rounded Rectangle 14"/>
          <p:cNvSpPr/>
          <p:nvPr/>
        </p:nvSpPr>
        <p:spPr>
          <a:xfrm>
            <a:off x="3638550" y="5898745"/>
            <a:ext cx="49149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www.realtimerendering.com/intersections.html</a:t>
            </a:r>
          </a:p>
        </p:txBody>
      </p:sp>
    </p:spTree>
    <p:extLst>
      <p:ext uri="{BB962C8B-B14F-4D97-AF65-F5344CB8AC3E}">
        <p14:creationId xmlns:p14="http://schemas.microsoft.com/office/powerpoint/2010/main" val="171525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
                                        </p:tgtEl>
                                      </p:cBhvr>
                                    </p:animEffect>
                                    <p:set>
                                      <p:cBhvr>
                                        <p:cTn id="57" dur="1" fill="hold">
                                          <p:stCondLst>
                                            <p:cond delay="499"/>
                                          </p:stCondLst>
                                        </p:cTn>
                                        <p:tgtEl>
                                          <p:spTgt spid="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9"/>
                                        </p:tgtEl>
                                      </p:cBhvr>
                                    </p:animEffect>
                                    <p:set>
                                      <p:cBhvr>
                                        <p:cTn id="75" dur="1" fill="hold">
                                          <p:stCondLst>
                                            <p:cond delay="499"/>
                                          </p:stCondLst>
                                        </p:cTn>
                                        <p:tgtEl>
                                          <p:spTgt spid="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0"/>
                                        </p:tgtEl>
                                      </p:cBhvr>
                                    </p:animEffect>
                                    <p:set>
                                      <p:cBhvr>
                                        <p:cTn id="78" dur="1" fill="hold">
                                          <p:stCondLst>
                                            <p:cond delay="499"/>
                                          </p:stCondLst>
                                        </p:cTn>
                                        <p:tgtEl>
                                          <p:spTgt spid="10"/>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2"/>
                                        </p:tgtEl>
                                      </p:cBhvr>
                                    </p:animEffect>
                                    <p:set>
                                      <p:cBhvr>
                                        <p:cTn id="84" dur="1" fill="hold">
                                          <p:stCondLst>
                                            <p:cond delay="499"/>
                                          </p:stCondLst>
                                        </p:cTn>
                                        <p:tgtEl>
                                          <p:spTgt spid="12"/>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fade">
                                      <p:cBhvr>
                                        <p:cTn id="87" dur="500"/>
                                        <p:tgtEl>
                                          <p:spTgt spid="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3"/>
                                        </p:tgtEl>
                                      </p:cBhvr>
                                    </p:animEffect>
                                    <p:set>
                                      <p:cBhvr>
                                        <p:cTn id="92" dur="1" fill="hold">
                                          <p:stCondLst>
                                            <p:cond delay="499"/>
                                          </p:stCondLst>
                                        </p:cTn>
                                        <p:tgtEl>
                                          <p:spTgt spid="3"/>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500"/>
                                        <p:tgtEl>
                                          <p:spTgt spid="1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3" grpId="0" animBg="1"/>
      <p:bldP spid="3" grpId="1"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engine"/>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790700" y="1739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Link physics data to game objects</a:t>
            </a:r>
          </a:p>
        </p:txBody>
      </p:sp>
      <p:sp>
        <p:nvSpPr>
          <p:cNvPr id="4" name="Rounded Rectangle 3"/>
          <p:cNvSpPr/>
          <p:nvPr/>
        </p:nvSpPr>
        <p:spPr>
          <a:xfrm>
            <a:off x="1790700" y="2501900"/>
            <a:ext cx="35433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Optimize collisions for static objects</a:t>
            </a:r>
          </a:p>
        </p:txBody>
      </p:sp>
    </p:spTree>
    <p:extLst>
      <p:ext uri="{BB962C8B-B14F-4D97-AF65-F5344CB8AC3E}">
        <p14:creationId xmlns:p14="http://schemas.microsoft.com/office/powerpoint/2010/main" val="133599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18016</TotalTime>
  <Words>2235</Words>
  <Application>Microsoft Office PowerPoint</Application>
  <PresentationFormat>Widescreen</PresentationFormat>
  <Paragraphs>202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Consolas</vt:lpstr>
      <vt:lpstr>Gill Sans MT</vt:lpstr>
      <vt:lpstr>Parcel</vt:lpstr>
      <vt:lpstr>Physics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game engine?</dc:title>
  <dc:creator>Chris Janes</dc:creator>
  <cp:lastModifiedBy>Chris Janes</cp:lastModifiedBy>
  <cp:revision>126</cp:revision>
  <dcterms:created xsi:type="dcterms:W3CDTF">2016-09-29T14:51:33Z</dcterms:created>
  <dcterms:modified xsi:type="dcterms:W3CDTF">2017-02-06T11:38:23Z</dcterms:modified>
</cp:coreProperties>
</file>