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14"/>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908" autoAdjust="0"/>
  </p:normalViewPr>
  <p:slideViewPr>
    <p:cSldViewPr snapToGrid="0">
      <p:cViewPr>
        <p:scale>
          <a:sx n="66" d="100"/>
          <a:sy n="66" d="100"/>
        </p:scale>
        <p:origin x="2256"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95941-CBE6-47E7-914C-58EB57A64688}" type="datetimeFigureOut">
              <a:rPr lang="en-GB" smtClean="0"/>
              <a:t>29/09/2016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BB88D0-1625-4C5A-A9F1-73EE359DF139}" type="slidenum">
              <a:rPr lang="en-GB" smtClean="0"/>
              <a:t>‹#›</a:t>
            </a:fld>
            <a:endParaRPr lang="en-GB"/>
          </a:p>
        </p:txBody>
      </p:sp>
    </p:spTree>
    <p:extLst>
      <p:ext uri="{BB962C8B-B14F-4D97-AF65-F5344CB8AC3E}">
        <p14:creationId xmlns:p14="http://schemas.microsoft.com/office/powerpoint/2010/main" val="2755296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FSMs come from automata theory, which is a branch of computer science.</a:t>
            </a:r>
          </a:p>
          <a:p>
            <a:endParaRPr lang="en-GB" dirty="0"/>
          </a:p>
          <a:p>
            <a:r>
              <a:rPr lang="en-GB" dirty="0"/>
              <a:t>Formally, an</a:t>
            </a:r>
            <a:r>
              <a:rPr lang="en-GB" baseline="0" dirty="0"/>
              <a:t> FSM is a mathematical construct – but for games AI, we don’t need to get into the nitty gritty of the maths (it’s really not useful to us). So we’ll stick with the definition offered up by Buckland, “an FSM is a device, or a model of a device, which has a finite number of states it can be in at any given time and can operate on input to either make transitions from one state to another or to cause an output or action to take place. A FSM can only be in on state or another at a time.”</a:t>
            </a:r>
          </a:p>
          <a:p>
            <a:endParaRPr lang="en-GB" baseline="0" dirty="0"/>
          </a:p>
          <a:p>
            <a:r>
              <a:rPr lang="en-GB" baseline="0" dirty="0"/>
              <a:t>Let’s look at an example: If we were to build a state machine for a light switch we have two states – off and on. The transitions between these two states is straight forward, it is the flicking of the switch from one position to another. There is no output from the off state, but the on state allows electricity to flow through as an </a:t>
            </a:r>
            <a:r>
              <a:rPr lang="en-GB" baseline="0" dirty="0" err="1"/>
              <a:t>ouput</a:t>
            </a:r>
            <a:r>
              <a:rPr lang="en-GB" baseline="0" dirty="0"/>
              <a:t> (and hence, the light turns on).</a:t>
            </a:r>
          </a:p>
          <a:p>
            <a:endParaRPr lang="en-GB" baseline="0" dirty="0"/>
          </a:p>
          <a:p>
            <a:r>
              <a:rPr lang="en-GB" baseline="0" dirty="0"/>
              <a:t>A more game related example could be a simple AI in an FPS: We have a lot more states, even for a simple entity; Idle, </a:t>
            </a:r>
            <a:r>
              <a:rPr lang="en-GB" baseline="0" dirty="0" err="1"/>
              <a:t>FindHealth</a:t>
            </a:r>
            <a:r>
              <a:rPr lang="en-GB" baseline="0" dirty="0"/>
              <a:t>, </a:t>
            </a:r>
            <a:r>
              <a:rPr lang="en-GB" baseline="0" dirty="0" err="1"/>
              <a:t>FindAmmo</a:t>
            </a:r>
            <a:r>
              <a:rPr lang="en-GB" baseline="0" dirty="0"/>
              <a:t>, </a:t>
            </a:r>
            <a:r>
              <a:rPr lang="en-GB" baseline="0" dirty="0" err="1"/>
              <a:t>FindTarget</a:t>
            </a:r>
            <a:r>
              <a:rPr lang="en-GB" baseline="0" dirty="0"/>
              <a:t>, </a:t>
            </a:r>
            <a:r>
              <a:rPr lang="en-GB" baseline="0" dirty="0" err="1"/>
              <a:t>FireAtTarget</a:t>
            </a:r>
            <a:endParaRPr lang="en-GB" baseline="0" dirty="0"/>
          </a:p>
          <a:p>
            <a:endParaRPr lang="en-GB" baseline="0" dirty="0"/>
          </a:p>
          <a:p>
            <a:r>
              <a:rPr lang="en-GB" baseline="0" dirty="0"/>
              <a:t>State machines are the bread and butter of AI techniques and their usage is shrinking in games AI as other techniques arrive that offer more flexibility.</a:t>
            </a:r>
          </a:p>
          <a:p>
            <a:endParaRPr lang="en-GB" baseline="0" dirty="0"/>
          </a:p>
        </p:txBody>
      </p:sp>
      <p:sp>
        <p:nvSpPr>
          <p:cNvPr id="4" name="Slide Number Placeholder 3"/>
          <p:cNvSpPr>
            <a:spLocks noGrp="1"/>
          </p:cNvSpPr>
          <p:nvPr>
            <p:ph type="sldNum" sz="quarter" idx="10"/>
          </p:nvPr>
        </p:nvSpPr>
        <p:spPr/>
        <p:txBody>
          <a:bodyPr/>
          <a:lstStyle/>
          <a:p>
            <a:fld id="{7CBB88D0-1625-4C5A-A9F1-73EE359DF139}" type="slidenum">
              <a:rPr lang="en-GB" smtClean="0"/>
              <a:t>2</a:t>
            </a:fld>
            <a:endParaRPr lang="en-GB"/>
          </a:p>
        </p:txBody>
      </p:sp>
    </p:spTree>
    <p:extLst>
      <p:ext uri="{BB962C8B-B14F-4D97-AF65-F5344CB8AC3E}">
        <p14:creationId xmlns:p14="http://schemas.microsoft.com/office/powerpoint/2010/main" val="1195240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a:t>
            </a:r>
            <a:r>
              <a:rPr lang="en-GB" baseline="0" dirty="0"/>
              <a:t> can also work some magic in terms of how we manage our states and state machines – as it stands, states have no _memory_, state machines rely on the states to know what to transition to. But what if we wanted to have a memory?</a:t>
            </a:r>
          </a:p>
          <a:p>
            <a:endParaRPr lang="en-GB" baseline="0" dirty="0"/>
          </a:p>
          <a:p>
            <a:r>
              <a:rPr lang="en-GB" baseline="0" dirty="0"/>
              <a:t>By using a *stack* of states, we can just pop the most recent stack off the top of the list and return to the last state we were in.</a:t>
            </a:r>
          </a:p>
          <a:p>
            <a:endParaRPr lang="en-GB" baseline="0" dirty="0"/>
          </a:p>
          <a:p>
            <a:r>
              <a:rPr lang="en-GB" baseline="0" dirty="0"/>
              <a:t>So we could have idle as a base state, when we move, we push the moving state on top of the stack, when we stop, we pop it off to return to idle.</a:t>
            </a:r>
          </a:p>
          <a:p>
            <a:endParaRPr lang="en-GB" baseline="0" dirty="0"/>
          </a:p>
          <a:p>
            <a:r>
              <a:rPr lang="en-GB" baseline="0" dirty="0"/>
              <a:t>We can retain the replacement of states, allowing us to keep the old behaviours – but the addition of the stack allows us to have almost temporary states.</a:t>
            </a:r>
          </a:p>
          <a:p>
            <a:endParaRPr lang="en-GB" baseline="0" dirty="0"/>
          </a:p>
          <a:p>
            <a:r>
              <a:rPr lang="en-GB" baseline="0" dirty="0"/>
              <a:t>Another change we can make is to create hierarchies of state machines, so individual states can be entire state machines themselves. This allows us to have generic activities as low level states (say, “Patrol”) which contain entire state machines that govern the agents behaviours while they are in that state.</a:t>
            </a:r>
          </a:p>
          <a:p>
            <a:endParaRPr lang="en-GB" baseline="0" dirty="0"/>
          </a:p>
          <a:p>
            <a:r>
              <a:rPr lang="en-GB" baseline="0" dirty="0"/>
              <a:t>If we use a stack of state machines, then we can effectively pop our way back out of any given machine all the way back to “default” (so probably our most idle behaviour)</a:t>
            </a:r>
          </a:p>
          <a:p>
            <a:endParaRPr lang="en-GB" dirty="0"/>
          </a:p>
        </p:txBody>
      </p:sp>
      <p:sp>
        <p:nvSpPr>
          <p:cNvPr id="4" name="Slide Number Placeholder 3"/>
          <p:cNvSpPr>
            <a:spLocks noGrp="1"/>
          </p:cNvSpPr>
          <p:nvPr>
            <p:ph type="sldNum" sz="quarter" idx="10"/>
          </p:nvPr>
        </p:nvSpPr>
        <p:spPr/>
        <p:txBody>
          <a:bodyPr/>
          <a:lstStyle/>
          <a:p>
            <a:fld id="{7CBB88D0-1625-4C5A-A9F1-73EE359DF139}" type="slidenum">
              <a:rPr lang="en-GB" smtClean="0"/>
              <a:t>11</a:t>
            </a:fld>
            <a:endParaRPr lang="en-GB"/>
          </a:p>
        </p:txBody>
      </p:sp>
    </p:spTree>
    <p:extLst>
      <p:ext uri="{BB962C8B-B14F-4D97-AF65-F5344CB8AC3E}">
        <p14:creationId xmlns:p14="http://schemas.microsoft.com/office/powerpoint/2010/main" val="2236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FSMs are easy to implement – many of you may well have implemented one without even realising it. The most basic structure of an FSM is just a series of if and else statements, there are a number of more complicated, but more flexible, approaches and we’ll talk about them shortly!</a:t>
            </a:r>
          </a:p>
          <a:p>
            <a:endParaRPr lang="en-GB" baseline="0" dirty="0"/>
          </a:p>
          <a:p>
            <a:r>
              <a:rPr lang="en-GB" baseline="0" dirty="0"/>
              <a:t>Compared to a number of other techniques, state machines are easy to debug – as you can only be in one state at a time, just adding some logging statements allow you to quickly pin down which state (or sequence of states) is causing unexpected behaviour. </a:t>
            </a:r>
          </a:p>
          <a:p>
            <a:endParaRPr lang="en-GB" baseline="0" dirty="0"/>
          </a:p>
          <a:p>
            <a:r>
              <a:rPr lang="en-GB" baseline="0" dirty="0"/>
              <a:t>Breaking down behaviour into states is straight forward, we don’t do it naturally, but it’s a process that is easy to for us as humans to understand and undertake. FSMs are also easy to visualise – let’s draw out that simple AI for an FPS quickly:</a:t>
            </a:r>
          </a:p>
          <a:p>
            <a:endParaRPr lang="en-GB" baseline="0" dirty="0"/>
          </a:p>
          <a:p>
            <a:r>
              <a:rPr lang="en-GB" baseline="0" dirty="0"/>
              <a:t>Idle – transitions to </a:t>
            </a:r>
            <a:r>
              <a:rPr lang="en-GB" baseline="0" dirty="0" err="1"/>
              <a:t>FindTarget</a:t>
            </a:r>
            <a:r>
              <a:rPr lang="en-GB" baseline="0" dirty="0"/>
              <a:t>, </a:t>
            </a:r>
            <a:r>
              <a:rPr lang="en-GB" baseline="0" dirty="0" err="1"/>
              <a:t>FindHealth</a:t>
            </a:r>
            <a:r>
              <a:rPr lang="en-GB" baseline="0" dirty="0"/>
              <a:t>, </a:t>
            </a:r>
            <a:r>
              <a:rPr lang="en-GB" baseline="0" dirty="0" err="1"/>
              <a:t>FindAmmo</a:t>
            </a:r>
            <a:endParaRPr lang="en-GB" baseline="0" dirty="0"/>
          </a:p>
          <a:p>
            <a:r>
              <a:rPr lang="en-GB" baseline="0" dirty="0" err="1"/>
              <a:t>FindTarget</a:t>
            </a:r>
            <a:r>
              <a:rPr lang="en-GB" baseline="0" dirty="0"/>
              <a:t> – transition to Idle, </a:t>
            </a:r>
            <a:r>
              <a:rPr lang="en-GB" baseline="0" dirty="0" err="1"/>
              <a:t>FireAtTarget</a:t>
            </a:r>
            <a:endParaRPr lang="en-GB" baseline="0" dirty="0"/>
          </a:p>
          <a:p>
            <a:r>
              <a:rPr lang="en-GB" baseline="0" dirty="0" err="1"/>
              <a:t>FindHealth</a:t>
            </a:r>
            <a:r>
              <a:rPr lang="en-GB" baseline="0" dirty="0"/>
              <a:t> – transitions to Idle</a:t>
            </a:r>
          </a:p>
          <a:p>
            <a:r>
              <a:rPr lang="en-GB" baseline="0" dirty="0" err="1"/>
              <a:t>FindAmmo</a:t>
            </a:r>
            <a:r>
              <a:rPr lang="en-GB" baseline="0" dirty="0"/>
              <a:t> – transitions to Idle</a:t>
            </a:r>
          </a:p>
          <a:p>
            <a:endParaRPr lang="en-GB" baseline="0" dirty="0"/>
          </a:p>
          <a:p>
            <a:r>
              <a:rPr lang="en-GB" baseline="0" dirty="0"/>
              <a:t>The flexibility of state machines means adding another state is really straightforward.</a:t>
            </a:r>
          </a:p>
          <a:p>
            <a:endParaRPr lang="en-GB" baseline="0" dirty="0"/>
          </a:p>
          <a:p>
            <a:r>
              <a:rPr lang="en-GB" baseline="0" dirty="0"/>
              <a:t>Because there’s no complicated processing going on under the hood, state machines are amongst the cheapest approaches to behaviour modelling we can use in games.</a:t>
            </a:r>
            <a:endParaRPr lang="en-GB" dirty="0"/>
          </a:p>
        </p:txBody>
      </p:sp>
      <p:sp>
        <p:nvSpPr>
          <p:cNvPr id="4" name="Slide Number Placeholder 3"/>
          <p:cNvSpPr>
            <a:spLocks noGrp="1"/>
          </p:cNvSpPr>
          <p:nvPr>
            <p:ph type="sldNum" sz="quarter" idx="10"/>
          </p:nvPr>
        </p:nvSpPr>
        <p:spPr/>
        <p:txBody>
          <a:bodyPr/>
          <a:lstStyle/>
          <a:p>
            <a:fld id="{7CBB88D0-1625-4C5A-A9F1-73EE359DF139}" type="slidenum">
              <a:rPr lang="en-GB" smtClean="0"/>
              <a:t>3</a:t>
            </a:fld>
            <a:endParaRPr lang="en-GB"/>
          </a:p>
        </p:txBody>
      </p:sp>
    </p:spTree>
    <p:extLst>
      <p:ext uri="{BB962C8B-B14F-4D97-AF65-F5344CB8AC3E}">
        <p14:creationId xmlns:p14="http://schemas.microsoft.com/office/powerpoint/2010/main" val="4238986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end up producing a spaghetti</a:t>
            </a:r>
            <a:r>
              <a:rPr lang="en-GB" baseline="0" dirty="0"/>
              <a:t> system, especially as a state machine grows; careful planning of your implementation can help alleviate this but it will always be a risk as behaviours become more complex. This sort of spaghetti mess makes the entire system difficult to maintain and even more difficult to extend.</a:t>
            </a:r>
          </a:p>
          <a:p>
            <a:endParaRPr lang="en-GB" baseline="0" dirty="0"/>
          </a:p>
          <a:p>
            <a:r>
              <a:rPr lang="en-GB" baseline="0" dirty="0"/>
              <a:t>State machines come in two varieties; deterministic and non-deterministic; a system is deterministic if we can predict the resultant transition from any given input to a state. Meanwhile, a non-deterministic state machine is not predicable, multiple inputs may be received at various times and the state transition cannot be known until all those inputs have been received. Depending on the sort of game we’re making, we will need to decide whether or not predictability is something we want to avoid.</a:t>
            </a:r>
          </a:p>
          <a:p>
            <a:endParaRPr lang="en-GB" baseline="0" dirty="0"/>
          </a:p>
          <a:p>
            <a:r>
              <a:rPr lang="en-GB" baseline="0" dirty="0"/>
              <a:t>They should only be used when a systems behaviour can be fully decomposed into separate states, with well defined conditions for state transitions, if this cannot happen, than a state machine is not suitable for the system.</a:t>
            </a:r>
          </a:p>
          <a:p>
            <a:endParaRPr lang="en-GB" baseline="0" dirty="0"/>
          </a:p>
          <a:p>
            <a:endParaRPr lang="en-GB" baseline="0"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7CBB88D0-1625-4C5A-A9F1-73EE359DF139}" type="slidenum">
              <a:rPr lang="en-GB" smtClean="0"/>
              <a:t>4</a:t>
            </a:fld>
            <a:endParaRPr lang="en-GB"/>
          </a:p>
        </p:txBody>
      </p:sp>
    </p:spTree>
    <p:extLst>
      <p:ext uri="{BB962C8B-B14F-4D97-AF65-F5344CB8AC3E}">
        <p14:creationId xmlns:p14="http://schemas.microsoft.com/office/powerpoint/2010/main" val="3693419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All states should be kept as generic as possible – this allows you to use a fairly small set of states across a wide range of entities.</a:t>
            </a:r>
          </a:p>
          <a:p>
            <a:endParaRPr lang="en-GB" baseline="0" dirty="0"/>
          </a:p>
          <a:p>
            <a:r>
              <a:rPr lang="en-GB" baseline="0" dirty="0"/>
              <a:t>Using an enumeration is a very basic way of representing a set of states, we could also use straight numbers or strings if we wanted to.</a:t>
            </a:r>
          </a:p>
          <a:p>
            <a:endParaRPr lang="en-GB" baseline="0" dirty="0"/>
          </a:p>
          <a:p>
            <a:r>
              <a:rPr lang="en-GB" baseline="0" dirty="0"/>
              <a:t>Ultimately, we want to find a better way of representing the states.</a:t>
            </a:r>
          </a:p>
        </p:txBody>
      </p:sp>
      <p:sp>
        <p:nvSpPr>
          <p:cNvPr id="4" name="Slide Number Placeholder 3"/>
          <p:cNvSpPr>
            <a:spLocks noGrp="1"/>
          </p:cNvSpPr>
          <p:nvPr>
            <p:ph type="sldNum" sz="quarter" idx="10"/>
          </p:nvPr>
        </p:nvSpPr>
        <p:spPr/>
        <p:txBody>
          <a:bodyPr/>
          <a:lstStyle/>
          <a:p>
            <a:fld id="{7CBB88D0-1625-4C5A-A9F1-73EE359DF139}" type="slidenum">
              <a:rPr lang="en-GB" smtClean="0"/>
              <a:t>5</a:t>
            </a:fld>
            <a:endParaRPr lang="en-GB"/>
          </a:p>
        </p:txBody>
      </p:sp>
    </p:spTree>
    <p:extLst>
      <p:ext uri="{BB962C8B-B14F-4D97-AF65-F5344CB8AC3E}">
        <p14:creationId xmlns:p14="http://schemas.microsoft.com/office/powerpoint/2010/main" val="3493101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I said earlier, the easiest implementation</a:t>
            </a:r>
            <a:r>
              <a:rPr lang="en-GB" baseline="0" dirty="0"/>
              <a:t> of a state machine is a chain of if statements – this code is just an example, so we’re missing lots of other bits that would make it more complicated to break down. I’ve also skipped the Die state, which did not add anything to the demo!</a:t>
            </a:r>
          </a:p>
          <a:p>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A switch statement would also work here, but it does nothing to improve our implementation other than tidying up the code a little.</a:t>
            </a:r>
          </a:p>
          <a:p>
            <a:endParaRPr lang="en-GB" baseline="0" dirty="0"/>
          </a:p>
          <a:p>
            <a:r>
              <a:rPr lang="en-GB" baseline="0" dirty="0"/>
              <a:t>Can anyone see issues with this setup?</a:t>
            </a:r>
          </a:p>
          <a:p>
            <a:endParaRPr lang="en-GB" baseline="0" dirty="0"/>
          </a:p>
          <a:p>
            <a:r>
              <a:rPr lang="en-GB" baseline="0" dirty="0"/>
              <a:t>-- quick to lead to spaghetti code, the more states we add the more code we have to implement for each state to deal with transitions.</a:t>
            </a:r>
          </a:p>
          <a:p>
            <a:r>
              <a:rPr lang="en-GB" baseline="0" dirty="0"/>
              <a:t>-- What if we want to have actions that occur on state entry or exit?</a:t>
            </a:r>
          </a:p>
          <a:p>
            <a:endParaRPr lang="en-GB" baseline="0" dirty="0"/>
          </a:p>
        </p:txBody>
      </p:sp>
      <p:sp>
        <p:nvSpPr>
          <p:cNvPr id="4" name="Slide Number Placeholder 3"/>
          <p:cNvSpPr>
            <a:spLocks noGrp="1"/>
          </p:cNvSpPr>
          <p:nvPr>
            <p:ph type="sldNum" sz="quarter" idx="10"/>
          </p:nvPr>
        </p:nvSpPr>
        <p:spPr/>
        <p:txBody>
          <a:bodyPr/>
          <a:lstStyle/>
          <a:p>
            <a:fld id="{7CBB88D0-1625-4C5A-A9F1-73EE359DF139}" type="slidenum">
              <a:rPr lang="en-GB" smtClean="0"/>
              <a:t>6</a:t>
            </a:fld>
            <a:endParaRPr lang="en-GB"/>
          </a:p>
        </p:txBody>
      </p:sp>
    </p:spTree>
    <p:extLst>
      <p:ext uri="{BB962C8B-B14F-4D97-AF65-F5344CB8AC3E}">
        <p14:creationId xmlns:p14="http://schemas.microsoft.com/office/powerpoint/2010/main" val="93667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better approach is to build our states</a:t>
            </a:r>
            <a:r>
              <a:rPr lang="en-GB" baseline="0" dirty="0"/>
              <a:t> into classes – with each state represented by an individual class.</a:t>
            </a:r>
          </a:p>
          <a:p>
            <a:endParaRPr lang="en-GB" baseline="0" dirty="0"/>
          </a:p>
          <a:p>
            <a:r>
              <a:rPr lang="en-GB" baseline="0" dirty="0"/>
              <a:t>If we write them correctly, they can be completely encapsulated and could be run for any given entity in our system (this is sometimes harder than you might think)</a:t>
            </a:r>
          </a:p>
          <a:p>
            <a:endParaRPr lang="en-GB" baseline="0" dirty="0"/>
          </a:p>
          <a:p>
            <a:r>
              <a:rPr lang="en-GB" baseline="0" dirty="0"/>
              <a:t>Our state machine (AI entity) then has a pointer to a current state object and calls the update function every frame.</a:t>
            </a:r>
          </a:p>
          <a:p>
            <a:endParaRPr lang="en-GB" baseline="0" dirty="0"/>
          </a:p>
          <a:p>
            <a:r>
              <a:rPr lang="en-GB" dirty="0"/>
              <a:t>We</a:t>
            </a:r>
            <a:r>
              <a:rPr lang="en-GB" baseline="0" dirty="0"/>
              <a:t> need to be careful about how we store and represent our states – we want to avoid dynamic allocations as much as possible, especially during gameplay.</a:t>
            </a:r>
            <a:endParaRPr lang="en-GB" dirty="0"/>
          </a:p>
        </p:txBody>
      </p:sp>
      <p:sp>
        <p:nvSpPr>
          <p:cNvPr id="4" name="Slide Number Placeholder 3"/>
          <p:cNvSpPr>
            <a:spLocks noGrp="1"/>
          </p:cNvSpPr>
          <p:nvPr>
            <p:ph type="sldNum" sz="quarter" idx="10"/>
          </p:nvPr>
        </p:nvSpPr>
        <p:spPr/>
        <p:txBody>
          <a:bodyPr/>
          <a:lstStyle/>
          <a:p>
            <a:fld id="{7CBB88D0-1625-4C5A-A9F1-73EE359DF139}" type="slidenum">
              <a:rPr lang="en-GB" smtClean="0"/>
              <a:t>7</a:t>
            </a:fld>
            <a:endParaRPr lang="en-GB"/>
          </a:p>
        </p:txBody>
      </p:sp>
    </p:spTree>
    <p:extLst>
      <p:ext uri="{BB962C8B-B14F-4D97-AF65-F5344CB8AC3E}">
        <p14:creationId xmlns:p14="http://schemas.microsoft.com/office/powerpoint/2010/main" val="411119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the preferred</a:t>
            </a:r>
            <a:r>
              <a:rPr lang="en-GB" baseline="0" dirty="0"/>
              <a:t> methods of producing a state class is to create an interface – which is a class that doesn’t have any implementations, but does provide a set of functions that any class that inherits from the interface has to implement.</a:t>
            </a:r>
          </a:p>
          <a:p>
            <a:endParaRPr lang="en-GB" baseline="0" dirty="0"/>
          </a:p>
          <a:p>
            <a:r>
              <a:rPr lang="en-GB" baseline="0" dirty="0"/>
              <a:t>This is great because we know that if a class has inherited from an interface, it *has* to have the functionality implemented, so we have reliable methods we can call on those objects and we know they’ll do *something*</a:t>
            </a:r>
          </a:p>
          <a:p>
            <a:endParaRPr lang="en-GB" baseline="0" dirty="0"/>
          </a:p>
          <a:p>
            <a:r>
              <a:rPr lang="en-GB" baseline="0" dirty="0"/>
              <a:t>Note though that because we’re relying on engineers (or ourselves) to implement the functionality as intended, we may not always get what we expect in terms of behaviour!</a:t>
            </a:r>
          </a:p>
          <a:p>
            <a:endParaRPr lang="en-GB" baseline="0" dirty="0"/>
          </a:p>
          <a:p>
            <a:r>
              <a:rPr lang="en-GB" baseline="0" dirty="0" err="1"/>
              <a:t>Ie</a:t>
            </a:r>
            <a:r>
              <a:rPr lang="en-GB" baseline="0" dirty="0"/>
              <a:t>, we could have an interface function that is called “</a:t>
            </a:r>
            <a:r>
              <a:rPr lang="en-GB" baseline="0" dirty="0" err="1"/>
              <a:t>HandleInput</a:t>
            </a:r>
            <a:r>
              <a:rPr lang="en-GB" baseline="0" dirty="0"/>
              <a:t>” – but one objects implementation of it does more than just handle input (maybe it does some other piece of game logic).</a:t>
            </a:r>
          </a:p>
          <a:p>
            <a:endParaRPr lang="en-GB" baseline="0" dirty="0"/>
          </a:p>
          <a:p>
            <a:r>
              <a:rPr lang="en-GB" baseline="0" dirty="0"/>
              <a:t>In </a:t>
            </a:r>
            <a:r>
              <a:rPr lang="en-GB" baseline="0" dirty="0" err="1"/>
              <a:t>c++</a:t>
            </a:r>
            <a:r>
              <a:rPr lang="en-GB" baseline="0" dirty="0"/>
              <a:t> we create these by flagging a class as “abstract” or “purely virtual” by making sure that any functions are not implemented by assigning them a value of 0:</a:t>
            </a:r>
          </a:p>
          <a:p>
            <a:r>
              <a:rPr lang="en-GB" baseline="0" dirty="0"/>
              <a:t>virtual void </a:t>
            </a:r>
            <a:r>
              <a:rPr lang="en-GB" baseline="0" dirty="0" err="1"/>
              <a:t>HandleInput</a:t>
            </a:r>
            <a:r>
              <a:rPr lang="en-GB" baseline="0" dirty="0"/>
              <a:t>(*Input) = 0;</a:t>
            </a:r>
          </a:p>
          <a:p>
            <a:endParaRPr lang="en-GB" baseline="0" dirty="0"/>
          </a:p>
          <a:p>
            <a:r>
              <a:rPr lang="en-GB" baseline="0" dirty="0"/>
              <a:t>Trying to instantiate a class that contains an abstract method will cause the compiler to throw an error.</a:t>
            </a:r>
          </a:p>
          <a:p>
            <a:endParaRPr lang="en-GB" baseline="0" dirty="0"/>
          </a:p>
          <a:p>
            <a:r>
              <a:rPr lang="en-GB" baseline="0" dirty="0"/>
              <a:t>Each class that inherits from the interface can have their own local variables, but the interface itself cannot provide any that are not static.</a:t>
            </a:r>
          </a:p>
        </p:txBody>
      </p:sp>
      <p:sp>
        <p:nvSpPr>
          <p:cNvPr id="4" name="Slide Number Placeholder 3"/>
          <p:cNvSpPr>
            <a:spLocks noGrp="1"/>
          </p:cNvSpPr>
          <p:nvPr>
            <p:ph type="sldNum" sz="quarter" idx="10"/>
          </p:nvPr>
        </p:nvSpPr>
        <p:spPr/>
        <p:txBody>
          <a:bodyPr/>
          <a:lstStyle/>
          <a:p>
            <a:fld id="{7CBB88D0-1625-4C5A-A9F1-73EE359DF139}" type="slidenum">
              <a:rPr lang="en-GB" smtClean="0"/>
              <a:t>8</a:t>
            </a:fld>
            <a:endParaRPr lang="en-GB"/>
          </a:p>
        </p:txBody>
      </p:sp>
    </p:spTree>
    <p:extLst>
      <p:ext uri="{BB962C8B-B14F-4D97-AF65-F5344CB8AC3E}">
        <p14:creationId xmlns:p14="http://schemas.microsoft.com/office/powerpoint/2010/main" val="4104850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two approaches to storing our states</a:t>
            </a:r>
            <a:r>
              <a:rPr lang="en-GB" baseline="0" dirty="0"/>
              <a:t> in this sort of model:</a:t>
            </a:r>
          </a:p>
          <a:p>
            <a:endParaRPr lang="en-GB" baseline="0" dirty="0"/>
          </a:p>
          <a:p>
            <a:pPr marL="171450" indent="-171450">
              <a:buFontTx/>
              <a:buChar char="-"/>
            </a:pPr>
            <a:r>
              <a:rPr lang="en-GB" baseline="0" dirty="0"/>
              <a:t>We can either store instances of our states as static variables in the base state interface (remember that interfaces can only have static variables)</a:t>
            </a:r>
          </a:p>
          <a:p>
            <a:pPr marL="171450" indent="-171450">
              <a:buFontTx/>
              <a:buChar char="-"/>
            </a:pPr>
            <a:r>
              <a:rPr lang="en-GB" baseline="0" dirty="0"/>
              <a:t>This is great, as it means we only instantiate them once right at the start of our application (because they’re static, the compiler puts them into a lump of “read only” memory early on)</a:t>
            </a:r>
          </a:p>
          <a:p>
            <a:pPr marL="0" indent="0">
              <a:buFontTx/>
              <a:buNone/>
            </a:pPr>
            <a:endParaRPr lang="en-GB" baseline="0" dirty="0"/>
          </a:p>
          <a:p>
            <a:pPr marL="0" indent="0">
              <a:buFontTx/>
              <a:buNone/>
            </a:pPr>
            <a:r>
              <a:rPr lang="en-GB" baseline="0" dirty="0"/>
              <a:t>But, what if the states contain instance specific information?</a:t>
            </a:r>
          </a:p>
          <a:p>
            <a:pPr marL="0" indent="0">
              <a:buFontTx/>
              <a:buNone/>
            </a:pPr>
            <a:endParaRPr lang="en-GB" baseline="0" dirty="0"/>
          </a:p>
          <a:p>
            <a:pPr marL="171450" indent="-171450">
              <a:buFontTx/>
              <a:buChar char="-"/>
            </a:pPr>
            <a:r>
              <a:rPr lang="en-GB" baseline="0" dirty="0" err="1"/>
              <a:t>DeadState</a:t>
            </a:r>
            <a:r>
              <a:rPr lang="en-GB" baseline="0" dirty="0"/>
              <a:t> may say how long it takes for a dead entity to be </a:t>
            </a:r>
            <a:r>
              <a:rPr lang="en-GB" baseline="0" dirty="0" err="1"/>
              <a:t>despawned</a:t>
            </a:r>
            <a:r>
              <a:rPr lang="en-GB" baseline="0" dirty="0"/>
              <a:t> and maybe that is variable between entities.</a:t>
            </a:r>
          </a:p>
          <a:p>
            <a:pPr marL="171450" indent="-171450">
              <a:buFontTx/>
              <a:buChar char="-"/>
            </a:pPr>
            <a:endParaRPr lang="en-GB" baseline="0" dirty="0"/>
          </a:p>
          <a:p>
            <a:pPr marL="0" indent="0">
              <a:buFontTx/>
              <a:buNone/>
            </a:pPr>
            <a:r>
              <a:rPr lang="en-GB" baseline="0" dirty="0"/>
              <a:t>In that case, we can’t have single static instances, every time we changed the </a:t>
            </a:r>
            <a:r>
              <a:rPr lang="en-GB" baseline="0" dirty="0" err="1"/>
              <a:t>despawn</a:t>
            </a:r>
            <a:r>
              <a:rPr lang="en-GB" baseline="0" dirty="0"/>
              <a:t> timer for a given entity it would change for all our entities!</a:t>
            </a:r>
          </a:p>
          <a:p>
            <a:pPr marL="0" indent="0">
              <a:buFontTx/>
              <a:buNone/>
            </a:pPr>
            <a:endParaRPr lang="en-GB" baseline="0" dirty="0"/>
          </a:p>
          <a:p>
            <a:pPr marL="0" indent="0">
              <a:buFontTx/>
              <a:buNone/>
            </a:pPr>
            <a:r>
              <a:rPr lang="en-GB" baseline="0" dirty="0"/>
              <a:t>So we need to shift the ownership of the states from static members of the interface to instantiated on the fly when needed</a:t>
            </a:r>
          </a:p>
          <a:p>
            <a:pPr marL="0" indent="0">
              <a:buFontTx/>
              <a:buNone/>
            </a:pPr>
            <a:endParaRPr lang="en-GB" baseline="0" dirty="0"/>
          </a:p>
          <a:p>
            <a:pPr marL="171450" indent="-171450">
              <a:buFontTx/>
              <a:buChar char="-"/>
            </a:pPr>
            <a:r>
              <a:rPr lang="en-GB" baseline="0" dirty="0"/>
              <a:t>This does bring in dynamic allocation, which is a bit bad, but we’ll live with it for now.</a:t>
            </a:r>
          </a:p>
          <a:p>
            <a:pPr marL="171450" indent="-171450">
              <a:buFontTx/>
              <a:buChar char="-"/>
            </a:pPr>
            <a:r>
              <a:rPr lang="en-GB" baseline="0" dirty="0"/>
              <a:t>We need to make sure we *free* the outgoing state</a:t>
            </a:r>
          </a:p>
          <a:p>
            <a:pPr marL="171450" indent="-171450">
              <a:buFontTx/>
              <a:buChar char="-"/>
            </a:pPr>
            <a:r>
              <a:rPr lang="en-GB" baseline="0" dirty="0"/>
              <a:t>We can do that in our state machines update function</a:t>
            </a:r>
          </a:p>
          <a:p>
            <a:pPr marL="171450" indent="-171450">
              <a:buFontTx/>
              <a:buChar char="-"/>
            </a:pPr>
            <a:endParaRPr lang="en-GB" baseline="0" dirty="0"/>
          </a:p>
          <a:p>
            <a:pPr marL="0" indent="0">
              <a:buFontTx/>
              <a:buNone/>
            </a:pPr>
            <a:r>
              <a:rPr lang="en-GB" baseline="0" dirty="0"/>
              <a:t>We may also want to handle actions that occur when we enter or exit a state.</a:t>
            </a:r>
          </a:p>
          <a:p>
            <a:pPr marL="0" indent="0">
              <a:buFontTx/>
              <a:buNone/>
            </a:pPr>
            <a:endParaRPr lang="en-GB" baseline="0" dirty="0"/>
          </a:p>
          <a:p>
            <a:pPr marL="0" indent="0">
              <a:buFontTx/>
              <a:buNone/>
            </a:pPr>
            <a:r>
              <a:rPr lang="en-GB" baseline="0" dirty="0"/>
              <a:t>Using a class makes this as easy as having an enter and exit function; the enter function is called when we change *To* the state, the exit function is called before we leave the state (</a:t>
            </a:r>
            <a:r>
              <a:rPr lang="en-GB" baseline="0" dirty="0" err="1"/>
              <a:t>ie</a:t>
            </a:r>
            <a:r>
              <a:rPr lang="en-GB" baseline="0" dirty="0"/>
              <a:t>, before we replace the current state value in the state machine).</a:t>
            </a:r>
          </a:p>
        </p:txBody>
      </p:sp>
      <p:sp>
        <p:nvSpPr>
          <p:cNvPr id="4" name="Slide Number Placeholder 3"/>
          <p:cNvSpPr>
            <a:spLocks noGrp="1"/>
          </p:cNvSpPr>
          <p:nvPr>
            <p:ph type="sldNum" sz="quarter" idx="10"/>
          </p:nvPr>
        </p:nvSpPr>
        <p:spPr/>
        <p:txBody>
          <a:bodyPr/>
          <a:lstStyle/>
          <a:p>
            <a:fld id="{7CBB88D0-1625-4C5A-A9F1-73EE359DF139}" type="slidenum">
              <a:rPr lang="en-GB" smtClean="0"/>
              <a:t>9</a:t>
            </a:fld>
            <a:endParaRPr lang="en-GB"/>
          </a:p>
        </p:txBody>
      </p:sp>
    </p:spTree>
    <p:extLst>
      <p:ext uri="{BB962C8B-B14F-4D97-AF65-F5344CB8AC3E}">
        <p14:creationId xmlns:p14="http://schemas.microsoft.com/office/powerpoint/2010/main" val="2043060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pretty good representation of what happens when you try to use a basic state machine for a more complicated</a:t>
            </a:r>
            <a:r>
              <a:rPr lang="en-GB" baseline="0" dirty="0"/>
              <a:t> task.</a:t>
            </a:r>
          </a:p>
          <a:p>
            <a:endParaRPr lang="en-GB" baseline="0" dirty="0"/>
          </a:p>
          <a:p>
            <a:r>
              <a:rPr lang="en-GB" baseline="0" dirty="0"/>
              <a:t>We have one state machine that controls an agent, all movement and weapon control.</a:t>
            </a:r>
          </a:p>
          <a:p>
            <a:endParaRPr lang="en-GB" baseline="0" dirty="0"/>
          </a:p>
          <a:p>
            <a:r>
              <a:rPr lang="en-GB" baseline="0" dirty="0"/>
              <a:t>If we want it to move and fire at the same time, we need a new state, if we want it to jump and fire? Another state.</a:t>
            </a:r>
          </a:p>
          <a:p>
            <a:endParaRPr lang="en-GB" baseline="0" dirty="0"/>
          </a:p>
          <a:p>
            <a:r>
              <a:rPr lang="en-GB" baseline="0" dirty="0"/>
              <a:t>If we think of the number of states for movement as m and the number of states for a weapon to be n, then we end up with m * n states if we want to have a single state machine control them all.</a:t>
            </a:r>
          </a:p>
          <a:p>
            <a:endParaRPr lang="en-GB" baseline="0" dirty="0"/>
          </a:p>
          <a:p>
            <a:r>
              <a:rPr lang="en-GB" baseline="0" dirty="0"/>
              <a:t>By using concurrent state machines, we reduce that to two separate lists of states, so m + n.</a:t>
            </a:r>
          </a:p>
          <a:p>
            <a:endParaRPr lang="en-GB" baseline="0" dirty="0"/>
          </a:p>
          <a:p>
            <a:r>
              <a:rPr lang="en-GB" baseline="0" dirty="0"/>
              <a:t>There may be occasional times where two states need to interact (say we can’t fire a gun when we’re swimming…) but that’s a relatively trivial if statement on the other machines state.</a:t>
            </a:r>
          </a:p>
          <a:p>
            <a:endParaRPr lang="en-GB" baseline="0" dirty="0"/>
          </a:p>
          <a:p>
            <a:r>
              <a:rPr lang="en-GB" baseline="0" dirty="0"/>
              <a:t>As we develop our states, we may well find ourselves with a series of states that are similar – maybe walking, running and standing and we can jump from any of those states (assuming we’re on the ground).</a:t>
            </a:r>
          </a:p>
          <a:p>
            <a:endParaRPr lang="en-GB" baseline="0" dirty="0"/>
          </a:p>
          <a:p>
            <a:r>
              <a:rPr lang="en-GB" baseline="0" dirty="0"/>
              <a:t>So we produce a base state that handles jumping (</a:t>
            </a:r>
            <a:r>
              <a:rPr lang="en-GB" baseline="0" dirty="0" err="1"/>
              <a:t>onground</a:t>
            </a:r>
            <a:r>
              <a:rPr lang="en-GB" baseline="0" dirty="0"/>
              <a:t>), all of our other states inherit from that class.</a:t>
            </a:r>
          </a:p>
          <a:p>
            <a:endParaRPr lang="en-GB" baseline="0" dirty="0"/>
          </a:p>
          <a:p>
            <a:r>
              <a:rPr lang="en-GB" baseline="0" dirty="0"/>
              <a:t>This means we can chain any input we don’t handle in our inherited state back to the parent state.</a:t>
            </a:r>
          </a:p>
          <a:p>
            <a:endParaRPr lang="en-GB" baseline="0" dirty="0"/>
          </a:p>
          <a:p>
            <a:r>
              <a:rPr lang="en-GB" baseline="0" dirty="0"/>
              <a:t>So </a:t>
            </a:r>
            <a:r>
              <a:rPr lang="en-GB" baseline="0" dirty="0" err="1"/>
              <a:t>OnGroundState</a:t>
            </a:r>
            <a:r>
              <a:rPr lang="en-GB" baseline="0" dirty="0"/>
              <a:t> handles input for jumping, in </a:t>
            </a:r>
            <a:r>
              <a:rPr lang="en-GB" baseline="0" dirty="0" err="1"/>
              <a:t>WalkingState</a:t>
            </a:r>
            <a:r>
              <a:rPr lang="en-GB" baseline="0" dirty="0"/>
              <a:t> we can use a call to </a:t>
            </a:r>
            <a:r>
              <a:rPr lang="en-GB" baseline="0" dirty="0" err="1"/>
              <a:t>OnGroundState</a:t>
            </a:r>
            <a:r>
              <a:rPr lang="en-GB" baseline="0" dirty="0"/>
              <a:t>::</a:t>
            </a:r>
            <a:r>
              <a:rPr lang="en-GB" baseline="0" dirty="0" err="1"/>
              <a:t>HandleInput</a:t>
            </a:r>
            <a:r>
              <a:rPr lang="en-GB" baseline="0" dirty="0"/>
              <a:t>(input) to push inputs we don’t handle (such as jump) up the chain</a:t>
            </a:r>
          </a:p>
          <a:p>
            <a:endParaRPr lang="en-GB" baseline="0" dirty="0"/>
          </a:p>
          <a:p>
            <a:r>
              <a:rPr lang="en-GB" baseline="0" dirty="0"/>
              <a:t>Doing this saves us having to handle a broad cross section of common inputs in all of our child states – so we get to write code once (yay!)</a:t>
            </a:r>
          </a:p>
        </p:txBody>
      </p:sp>
      <p:sp>
        <p:nvSpPr>
          <p:cNvPr id="4" name="Slide Number Placeholder 3"/>
          <p:cNvSpPr>
            <a:spLocks noGrp="1"/>
          </p:cNvSpPr>
          <p:nvPr>
            <p:ph type="sldNum" sz="quarter" idx="10"/>
          </p:nvPr>
        </p:nvSpPr>
        <p:spPr/>
        <p:txBody>
          <a:bodyPr/>
          <a:lstStyle/>
          <a:p>
            <a:fld id="{7CBB88D0-1625-4C5A-A9F1-73EE359DF139}" type="slidenum">
              <a:rPr lang="en-GB" smtClean="0"/>
              <a:t>10</a:t>
            </a:fld>
            <a:endParaRPr lang="en-GB"/>
          </a:p>
        </p:txBody>
      </p:sp>
    </p:spTree>
    <p:extLst>
      <p:ext uri="{BB962C8B-B14F-4D97-AF65-F5344CB8AC3E}">
        <p14:creationId xmlns:p14="http://schemas.microsoft.com/office/powerpoint/2010/main" val="1513272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pPr/>
              <a:t>9/29/2016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000721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53216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4550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9/29/2016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60038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96DFF08F-DC6B-4601-B491-B0F83F6DD2DA}" type="datetimeFigureOut">
              <a:rPr lang="en-US" smtClean="0"/>
              <a:t>9/29/2016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730328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6DFF08F-DC6B-4601-B491-B0F83F6DD2DA}" type="datetimeFigureOut">
              <a:rPr lang="en-US" smtClean="0"/>
              <a:t>9/29/2016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4443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96DFF08F-DC6B-4601-B491-B0F83F6DD2DA}" type="datetimeFigureOut">
              <a:rPr lang="en-US" smtClean="0"/>
              <a:t>9/29/2016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23210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9/29/2016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961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9/29/2016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1754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96DFF08F-DC6B-4601-B491-B0F83F6DD2DA}" type="datetimeFigureOut">
              <a:rPr lang="en-US" smtClean="0"/>
              <a:t>9/29/2016</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86811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6DFF08F-DC6B-4601-B491-B0F83F6DD2DA}" type="datetimeFigureOut">
              <a:rPr lang="en-US" smtClean="0"/>
              <a:t>9/29/2016</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50829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6DFF08F-DC6B-4601-B491-B0F83F6DD2DA}" type="datetimeFigureOut">
              <a:rPr lang="en-US" smtClean="0"/>
              <a:pPr/>
              <a:t>9/29/2016</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7782345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AI for Games</a:t>
            </a:r>
          </a:p>
        </p:txBody>
      </p:sp>
      <p:sp>
        <p:nvSpPr>
          <p:cNvPr id="3" name="Subtitle 2"/>
          <p:cNvSpPr>
            <a:spLocks noGrp="1"/>
          </p:cNvSpPr>
          <p:nvPr>
            <p:ph type="subTitle" idx="1"/>
          </p:nvPr>
        </p:nvSpPr>
        <p:spPr/>
        <p:txBody>
          <a:bodyPr/>
          <a:lstStyle/>
          <a:p>
            <a:r>
              <a:rPr lang="en-GB" dirty="0"/>
              <a:t>Finite State Machines</a:t>
            </a:r>
          </a:p>
        </p:txBody>
      </p:sp>
    </p:spTree>
    <p:extLst>
      <p:ext uri="{BB962C8B-B14F-4D97-AF65-F5344CB8AC3E}">
        <p14:creationId xmlns:p14="http://schemas.microsoft.com/office/powerpoint/2010/main" val="1883963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complexity"/>
          <p:cNvPicPr>
            <a:picLocks noChangeAspect="1" noChangeArrowheads="1"/>
          </p:cNvPicPr>
          <p:nvPr/>
        </p:nvPicPr>
        <p:blipFill rotWithShape="1">
          <a:blip r:embed="rId3">
            <a:extLst>
              <a:ext uri="{28A0092B-C50C-407E-A947-70E740481C1C}">
                <a14:useLocalDpi xmlns:a14="http://schemas.microsoft.com/office/drawing/2010/main" val="0"/>
              </a:ext>
            </a:extLst>
          </a:blip>
          <a:srcRect t="12637" b="12717"/>
          <a:stretch/>
        </p:blipFill>
        <p:spPr bwMode="auto">
          <a:xfrm>
            <a:off x="0" y="0"/>
            <a:ext cx="1220201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446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g.foodplease.com/s3fs-img/featured_image/piece/16/03/pancake.jpg"/>
          <p:cNvPicPr>
            <a:picLocks noChangeAspect="1" noChangeArrowheads="1"/>
          </p:cNvPicPr>
          <p:nvPr/>
        </p:nvPicPr>
        <p:blipFill rotWithShape="1">
          <a:blip r:embed="rId3">
            <a:extLst>
              <a:ext uri="{28A0092B-C50C-407E-A947-70E740481C1C}">
                <a14:useLocalDpi xmlns:a14="http://schemas.microsoft.com/office/drawing/2010/main" val="0"/>
              </a:ext>
            </a:extLst>
          </a:blip>
          <a:srcRect b="15625"/>
          <a:stretch/>
        </p:blipFill>
        <p:spPr bwMode="auto">
          <a:xfrm>
            <a:off x="1" y="1"/>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407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Portfolio Assignment</a:t>
            </a:r>
          </a:p>
        </p:txBody>
      </p:sp>
      <p:sp>
        <p:nvSpPr>
          <p:cNvPr id="3" name="Content Placeholder 2"/>
          <p:cNvSpPr>
            <a:spLocks noGrp="1"/>
          </p:cNvSpPr>
          <p:nvPr>
            <p:ph idx="1"/>
          </p:nvPr>
        </p:nvSpPr>
        <p:spPr/>
        <p:txBody>
          <a:bodyPr>
            <a:normAutofit fontScale="92500" lnSpcReduction="10000"/>
          </a:bodyPr>
          <a:lstStyle/>
          <a:p>
            <a:r>
              <a:rPr lang="en-GB" dirty="0"/>
              <a:t>Implement a Finite State Machine in C++</a:t>
            </a:r>
          </a:p>
          <a:p>
            <a:endParaRPr lang="en-GB" dirty="0"/>
          </a:p>
          <a:p>
            <a:r>
              <a:rPr lang="en-GB" dirty="0"/>
              <a:t>Create a folder in your GitHub repository called “</a:t>
            </a:r>
            <a:r>
              <a:rPr lang="en-GB" dirty="0" err="1"/>
              <a:t>fsm</a:t>
            </a:r>
            <a:r>
              <a:rPr lang="en-GB" dirty="0"/>
              <a:t>” and work in there</a:t>
            </a:r>
          </a:p>
          <a:p>
            <a:pPr lvl="1"/>
            <a:r>
              <a:rPr lang="en-GB" dirty="0"/>
              <a:t>Remember to use branches!</a:t>
            </a:r>
          </a:p>
          <a:p>
            <a:pPr lvl="1"/>
            <a:endParaRPr lang="en-GB" dirty="0"/>
          </a:p>
          <a:p>
            <a:r>
              <a:rPr lang="en-GB" dirty="0"/>
              <a:t>You have two weeks</a:t>
            </a:r>
          </a:p>
          <a:p>
            <a:pPr lvl="1"/>
            <a:r>
              <a:rPr lang="en-GB" dirty="0"/>
              <a:t>You can attempt as complicated a state machine implementation as you wish</a:t>
            </a:r>
          </a:p>
          <a:p>
            <a:pPr lvl="1"/>
            <a:endParaRPr lang="en-GB" dirty="0"/>
          </a:p>
          <a:p>
            <a:r>
              <a:rPr lang="en-GB" dirty="0"/>
              <a:t>Have the FSM output status to the console</a:t>
            </a:r>
          </a:p>
        </p:txBody>
      </p:sp>
    </p:spTree>
    <p:extLst>
      <p:ext uri="{BB962C8B-B14F-4D97-AF65-F5344CB8AC3E}">
        <p14:creationId xmlns:p14="http://schemas.microsoft.com/office/powerpoint/2010/main" val="2458745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 state machine?</a:t>
            </a:r>
          </a:p>
        </p:txBody>
      </p:sp>
      <p:sp>
        <p:nvSpPr>
          <p:cNvPr id="3" name="Content Placeholder 2"/>
          <p:cNvSpPr>
            <a:spLocks noGrp="1"/>
          </p:cNvSpPr>
          <p:nvPr>
            <p:ph idx="1"/>
          </p:nvPr>
        </p:nvSpPr>
        <p:spPr/>
        <p:txBody>
          <a:bodyPr/>
          <a:lstStyle/>
          <a:p>
            <a:r>
              <a:rPr lang="en-GB" dirty="0"/>
              <a:t>A Finite State Machine (</a:t>
            </a:r>
            <a:r>
              <a:rPr lang="en-GB" b="1" dirty="0"/>
              <a:t>FSM</a:t>
            </a:r>
            <a:r>
              <a:rPr lang="en-GB" dirty="0"/>
              <a:t>) represents an objects behaviour as chunks (or </a:t>
            </a:r>
            <a:r>
              <a:rPr lang="en-GB" b="1" dirty="0"/>
              <a:t>states</a:t>
            </a:r>
            <a:r>
              <a:rPr lang="en-GB" dirty="0"/>
              <a:t>)</a:t>
            </a:r>
          </a:p>
          <a:p>
            <a:r>
              <a:rPr lang="en-GB" dirty="0"/>
              <a:t>It also represents the </a:t>
            </a:r>
            <a:r>
              <a:rPr lang="en-GB" b="1" dirty="0"/>
              <a:t>transitions</a:t>
            </a:r>
            <a:r>
              <a:rPr lang="en-GB" dirty="0"/>
              <a:t> between those states</a:t>
            </a:r>
          </a:p>
          <a:p>
            <a:endParaRPr lang="en-GB" dirty="0"/>
          </a:p>
          <a:p>
            <a:r>
              <a:rPr lang="en-GB" dirty="0"/>
              <a:t>Example:</a:t>
            </a:r>
          </a:p>
          <a:p>
            <a:pPr lvl="1"/>
            <a:r>
              <a:rPr lang="en-GB" dirty="0"/>
              <a:t>A light switch has two </a:t>
            </a:r>
            <a:r>
              <a:rPr lang="en-GB" b="1" dirty="0"/>
              <a:t>states</a:t>
            </a:r>
          </a:p>
          <a:p>
            <a:pPr lvl="2"/>
            <a:r>
              <a:rPr lang="en-GB" b="1" dirty="0"/>
              <a:t>Off </a:t>
            </a:r>
            <a:r>
              <a:rPr lang="en-GB" dirty="0"/>
              <a:t>and </a:t>
            </a:r>
            <a:r>
              <a:rPr lang="en-GB" b="1" dirty="0"/>
              <a:t>On</a:t>
            </a:r>
          </a:p>
          <a:p>
            <a:pPr lvl="2"/>
            <a:r>
              <a:rPr lang="en-GB" dirty="0"/>
              <a:t>You cause a </a:t>
            </a:r>
            <a:r>
              <a:rPr lang="en-GB" b="1" dirty="0"/>
              <a:t>transition</a:t>
            </a:r>
            <a:r>
              <a:rPr lang="en-GB" dirty="0"/>
              <a:t> between the two by flicking the switch up or down.</a:t>
            </a:r>
          </a:p>
        </p:txBody>
      </p:sp>
    </p:spTree>
    <p:extLst>
      <p:ext uri="{BB962C8B-B14F-4D97-AF65-F5344CB8AC3E}">
        <p14:creationId xmlns:p14="http://schemas.microsoft.com/office/powerpoint/2010/main" val="2071817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Benefits of an FSM</a:t>
            </a:r>
          </a:p>
        </p:txBody>
      </p:sp>
      <p:sp>
        <p:nvSpPr>
          <p:cNvPr id="3" name="Content Placeholder 2"/>
          <p:cNvSpPr>
            <a:spLocks noGrp="1"/>
          </p:cNvSpPr>
          <p:nvPr>
            <p:ph idx="1"/>
          </p:nvPr>
        </p:nvSpPr>
        <p:spPr/>
        <p:txBody>
          <a:bodyPr/>
          <a:lstStyle/>
          <a:p>
            <a:r>
              <a:rPr lang="en-GB" dirty="0"/>
              <a:t>Straightforward to implement</a:t>
            </a:r>
          </a:p>
          <a:p>
            <a:endParaRPr lang="en-GB" dirty="0"/>
          </a:p>
          <a:p>
            <a:r>
              <a:rPr lang="en-GB" dirty="0"/>
              <a:t>Easy to debug</a:t>
            </a:r>
          </a:p>
          <a:p>
            <a:endParaRPr lang="en-GB" dirty="0"/>
          </a:p>
          <a:p>
            <a:r>
              <a:rPr lang="en-GB" dirty="0"/>
              <a:t>Intuitive and flexible</a:t>
            </a:r>
          </a:p>
          <a:p>
            <a:endParaRPr lang="en-GB" dirty="0"/>
          </a:p>
          <a:p>
            <a:r>
              <a:rPr lang="en-GB" dirty="0"/>
              <a:t>Relatively cheap to process</a:t>
            </a:r>
          </a:p>
          <a:p>
            <a:pPr lvl="1"/>
            <a:endParaRPr lang="en-GB" dirty="0"/>
          </a:p>
        </p:txBody>
      </p:sp>
    </p:spTree>
    <p:extLst>
      <p:ext uri="{BB962C8B-B14F-4D97-AF65-F5344CB8AC3E}">
        <p14:creationId xmlns:p14="http://schemas.microsoft.com/office/powerpoint/2010/main" val="1522489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Downsides of an FSM</a:t>
            </a:r>
          </a:p>
        </p:txBody>
      </p:sp>
      <p:sp>
        <p:nvSpPr>
          <p:cNvPr id="3" name="Content Placeholder 2"/>
          <p:cNvSpPr>
            <a:spLocks noGrp="1"/>
          </p:cNvSpPr>
          <p:nvPr>
            <p:ph idx="1"/>
          </p:nvPr>
        </p:nvSpPr>
        <p:spPr/>
        <p:txBody>
          <a:bodyPr/>
          <a:lstStyle/>
          <a:p>
            <a:r>
              <a:rPr lang="en-GB" dirty="0"/>
              <a:t>Can be difficult to maintain</a:t>
            </a:r>
          </a:p>
          <a:p>
            <a:endParaRPr lang="en-GB" dirty="0"/>
          </a:p>
          <a:p>
            <a:r>
              <a:rPr lang="en-GB" dirty="0"/>
              <a:t>They can lead to predictable behaviour</a:t>
            </a:r>
          </a:p>
          <a:p>
            <a:endParaRPr lang="en-GB" dirty="0"/>
          </a:p>
          <a:p>
            <a:r>
              <a:rPr lang="en-GB" dirty="0"/>
              <a:t>Require full knowledge of the modelled system</a:t>
            </a:r>
          </a:p>
          <a:p>
            <a:endParaRPr lang="en-GB" dirty="0"/>
          </a:p>
        </p:txBody>
      </p:sp>
    </p:spTree>
    <p:extLst>
      <p:ext uri="{BB962C8B-B14F-4D97-AF65-F5344CB8AC3E}">
        <p14:creationId xmlns:p14="http://schemas.microsoft.com/office/powerpoint/2010/main" val="4063827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533975196"/>
              </p:ext>
            </p:extLst>
          </p:nvPr>
        </p:nvGraphicFramePr>
        <p:xfrm>
          <a:off x="2900363" y="1868488"/>
          <a:ext cx="6391275" cy="3121025"/>
        </p:xfrm>
        <a:graphic>
          <a:graphicData uri="http://schemas.openxmlformats.org/presentationml/2006/ole">
            <mc:AlternateContent xmlns:mc="http://schemas.openxmlformats.org/markup-compatibility/2006">
              <mc:Choice xmlns:v="urn:schemas-microsoft-com:vml" Requires="v">
                <p:oleObj spid="_x0000_s2061" name="Document" r:id="rId4" imgW="4085548" imgH="1995036" progId="Word.Document.12">
                  <p:embed/>
                </p:oleObj>
              </mc:Choice>
              <mc:Fallback>
                <p:oleObj name="Document" r:id="rId4" imgW="4085548" imgH="1995036" progId="Word.Document.12">
                  <p:embed/>
                  <p:pic>
                    <p:nvPicPr>
                      <p:cNvPr id="4" name="Content Placeholder 3"/>
                      <p:cNvPicPr/>
                      <p:nvPr/>
                    </p:nvPicPr>
                    <p:blipFill>
                      <a:blip r:embed="rId5"/>
                      <a:stretch>
                        <a:fillRect/>
                      </a:stretch>
                    </p:blipFill>
                    <p:spPr>
                      <a:xfrm>
                        <a:off x="2900363" y="1868488"/>
                        <a:ext cx="6391275" cy="312102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73084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779627911"/>
              </p:ext>
            </p:extLst>
          </p:nvPr>
        </p:nvGraphicFramePr>
        <p:xfrm>
          <a:off x="2527935" y="1298864"/>
          <a:ext cx="7136130" cy="4260272"/>
        </p:xfrm>
        <a:graphic>
          <a:graphicData uri="http://schemas.openxmlformats.org/presentationml/2006/ole">
            <mc:AlternateContent xmlns:mc="http://schemas.openxmlformats.org/markup-compatibility/2006">
              <mc:Choice xmlns:v="urn:schemas-microsoft-com:vml" Requires="v">
                <p:oleObj spid="_x0000_s1038" name="Document" r:id="rId4" imgW="6767745" imgH="4039583" progId="Word.Document.12">
                  <p:embed/>
                </p:oleObj>
              </mc:Choice>
              <mc:Fallback>
                <p:oleObj name="Document" r:id="rId4" imgW="6767745" imgH="4039583" progId="Word.Document.12">
                  <p:embed/>
                  <p:pic>
                    <p:nvPicPr>
                      <p:cNvPr id="0" name=""/>
                      <p:cNvPicPr/>
                      <p:nvPr/>
                    </p:nvPicPr>
                    <p:blipFill>
                      <a:blip r:embed="rId5"/>
                      <a:stretch>
                        <a:fillRect/>
                      </a:stretch>
                    </p:blipFill>
                    <p:spPr>
                      <a:xfrm>
                        <a:off x="2527935" y="1298864"/>
                        <a:ext cx="7136130" cy="4260272"/>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79319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4085542" y="2383156"/>
            <a:ext cx="4020917" cy="2091689"/>
          </a:xfrm>
        </p:spPr>
      </p:pic>
    </p:spTree>
    <p:extLst>
      <p:ext uri="{BB962C8B-B14F-4D97-AF65-F5344CB8AC3E}">
        <p14:creationId xmlns:p14="http://schemas.microsoft.com/office/powerpoint/2010/main" val="2327169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3548044" y="1133473"/>
            <a:ext cx="5095913" cy="4591055"/>
          </a:xfrm>
        </p:spPr>
      </p:pic>
    </p:spTree>
    <p:extLst>
      <p:ext uri="{BB962C8B-B14F-4D97-AF65-F5344CB8AC3E}">
        <p14:creationId xmlns:p14="http://schemas.microsoft.com/office/powerpoint/2010/main" val="147002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357156" y="3909061"/>
            <a:ext cx="5477688" cy="845818"/>
          </a:xfrm>
          <a:prstGeom prst="rect">
            <a:avLst/>
          </a:prstGeom>
        </p:spPr>
      </p:pic>
      <p:pic>
        <p:nvPicPr>
          <p:cNvPr id="3" name="Picture 2"/>
          <p:cNvPicPr>
            <a:picLocks noChangeAspect="1"/>
          </p:cNvPicPr>
          <p:nvPr/>
        </p:nvPicPr>
        <p:blipFill>
          <a:blip r:embed="rId4"/>
          <a:stretch>
            <a:fillRect/>
          </a:stretch>
        </p:blipFill>
        <p:spPr>
          <a:xfrm>
            <a:off x="4705350" y="1534869"/>
            <a:ext cx="2781300" cy="1685142"/>
          </a:xfrm>
          <a:prstGeom prst="rect">
            <a:avLst/>
          </a:prstGeom>
        </p:spPr>
      </p:pic>
    </p:spTree>
    <p:extLst>
      <p:ext uri="{BB962C8B-B14F-4D97-AF65-F5344CB8AC3E}">
        <p14:creationId xmlns:p14="http://schemas.microsoft.com/office/powerpoint/2010/main" val="247854450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1681</TotalTime>
  <Words>2254</Words>
  <Application>Microsoft Office PowerPoint</Application>
  <PresentationFormat>Widescreen</PresentationFormat>
  <Paragraphs>160</Paragraphs>
  <Slides>12</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12</vt:i4>
      </vt:variant>
    </vt:vector>
  </HeadingPairs>
  <TitlesOfParts>
    <vt:vector size="18" baseType="lpstr">
      <vt:lpstr>Arial</vt:lpstr>
      <vt:lpstr>Calibri</vt:lpstr>
      <vt:lpstr>Gill Sans MT</vt:lpstr>
      <vt:lpstr>Parcel</vt:lpstr>
      <vt:lpstr>Document</vt:lpstr>
      <vt:lpstr>Microsoft Word Document</vt:lpstr>
      <vt:lpstr>AI for Games</vt:lpstr>
      <vt:lpstr>What is a state machine?</vt:lpstr>
      <vt:lpstr>Benefits of an FSM</vt:lpstr>
      <vt:lpstr>Downsides of an FSM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Portfolio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Games</dc:title>
  <dc:creator>Chris Janes</dc:creator>
  <cp:lastModifiedBy>Chris Janes</cp:lastModifiedBy>
  <cp:revision>44</cp:revision>
  <dcterms:created xsi:type="dcterms:W3CDTF">2016-08-04T11:29:51Z</dcterms:created>
  <dcterms:modified xsi:type="dcterms:W3CDTF">2016-09-29T14:38:11Z</dcterms:modified>
</cp:coreProperties>
</file>