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681" autoAdjust="0"/>
  </p:normalViewPr>
  <p:slideViewPr>
    <p:cSldViewPr snapToGrid="0">
      <p:cViewPr varScale="1">
        <p:scale>
          <a:sx n="77" d="100"/>
          <a:sy n="77" d="100"/>
        </p:scale>
        <p:origin x="6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2B735-0C2B-4FA7-B57F-882406397F10}" type="datetimeFigureOut">
              <a:rPr lang="en-GB" smtClean="0"/>
              <a:t>29/09/2017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17446-C24D-46DE-9C93-E119B4CE1DC9}" type="slidenum">
              <a:rPr lang="en-GB" smtClean="0"/>
              <a:t>‹#›</a:t>
            </a:fld>
            <a:endParaRPr lang="en-GB"/>
          </a:p>
        </p:txBody>
      </p:sp>
    </p:spTree>
    <p:extLst>
      <p:ext uri="{BB962C8B-B14F-4D97-AF65-F5344CB8AC3E}">
        <p14:creationId xmlns:p14="http://schemas.microsoft.com/office/powerpoint/2010/main" val="68405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while I’m getting a bit more specific in terms of how these things work in Python, they</a:t>
            </a:r>
            <a:r>
              <a:rPr lang="en-GB" baseline="0" dirty="0"/>
              <a:t> are fundamental approaches to solving problems computationally – everything we’re talking about in this session can be used in other languages as long as you use the correct syntax!</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3</a:t>
            </a:fld>
            <a:endParaRPr lang="en-GB"/>
          </a:p>
        </p:txBody>
      </p:sp>
    </p:spTree>
    <p:extLst>
      <p:ext uri="{BB962C8B-B14F-4D97-AF65-F5344CB8AC3E}">
        <p14:creationId xmlns:p14="http://schemas.microsoft.com/office/powerpoint/2010/main" val="750313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12</a:t>
            </a:fld>
            <a:endParaRPr lang="en-GB"/>
          </a:p>
        </p:txBody>
      </p:sp>
    </p:spTree>
    <p:extLst>
      <p:ext uri="{BB962C8B-B14F-4D97-AF65-F5344CB8AC3E}">
        <p14:creationId xmlns:p14="http://schemas.microsoft.com/office/powerpoint/2010/main" val="269873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data type is an</a:t>
            </a:r>
            <a:r>
              <a:rPr lang="en-GB" baseline="0" dirty="0"/>
              <a:t> internal representation of some specific sort of data; programming languages tend to offer a number of different primitive data types; Python offers us Booleans, numbers and strings – as was briefly covered in last weeks worksheet. Booleans are used to represent true or false, nothing else. Numbers fall into a few different types; integers (whole numbers), floating point (numbers with decimal places) and complex numbers (numbers with real and imaginary components). Strings are sequences; they can contain letters, special characters, spaces and digits.</a:t>
            </a:r>
          </a:p>
          <a:p>
            <a:endParaRPr lang="en-GB" baseline="0" dirty="0"/>
          </a:p>
          <a:p>
            <a:r>
              <a:rPr lang="en-GB" baseline="0" dirty="0"/>
              <a:t>Once we assign a value to a variable, it takes on the *type* of that value and we cannot then try to convert the type into something else. Python does something called “type checking” that stops this sort of thing from happening – it will throw an error! We’re thankful it does that for us, as it saves us the worry of having a value of the wrong type being passed through our computation and causing us to get a nonsense result further down the chain. Trying to track those errors back can be a nightmare.</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4</a:t>
            </a:fld>
            <a:endParaRPr lang="en-GB"/>
          </a:p>
        </p:txBody>
      </p:sp>
    </p:spTree>
    <p:extLst>
      <p:ext uri="{BB962C8B-B14F-4D97-AF65-F5344CB8AC3E}">
        <p14:creationId xmlns:p14="http://schemas.microsoft.com/office/powerpoint/2010/main" val="172203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enclose strings in</a:t>
            </a:r>
            <a:r>
              <a:rPr lang="en-GB" baseline="0" dirty="0"/>
              <a:t> quotation marks or single quotes. We can combine strings (concatenate) together (note that the difference between a + and a , here is that the + just straight adds the strings together, so that first box becomes “</a:t>
            </a:r>
            <a:r>
              <a:rPr lang="en-GB" baseline="0" dirty="0" err="1"/>
              <a:t>Gooddog</a:t>
            </a:r>
            <a:r>
              <a:rPr lang="en-GB" baseline="0" dirty="0"/>
              <a:t>”, we need to add a space ourselves, as in that second box or we use a comma – which will make Python add the space for us (in a print statement).</a:t>
            </a:r>
          </a:p>
          <a:p>
            <a:endParaRPr lang="en-GB" baseline="0" dirty="0"/>
          </a:p>
          <a:p>
            <a:r>
              <a:rPr lang="en-GB" baseline="0" dirty="0"/>
              <a:t>There are a number of operations we can call on strings that will modify the string, so we can do things like print a string multiple times, swap the cases or just replace an element of a string with something else. We can also “cast” strings into other data types, which is pretty handy (and we’ll discuss why in a bit). We just tell Python the new type we want the string to be stored as – but note that it’s going to throw an error if we try and cast an actual string into an int or non-string type.</a:t>
            </a:r>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5</a:t>
            </a:fld>
            <a:endParaRPr lang="en-GB"/>
          </a:p>
        </p:txBody>
      </p:sp>
    </p:spTree>
    <p:extLst>
      <p:ext uri="{BB962C8B-B14F-4D97-AF65-F5344CB8AC3E}">
        <p14:creationId xmlns:p14="http://schemas.microsoft.com/office/powerpoint/2010/main" val="107826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deal with that</a:t>
            </a:r>
            <a:r>
              <a:rPr lang="en-GB" baseline="0" dirty="0"/>
              <a:t>? How can we check to make sure that we won’t get that sort of error? We use something called a comparison operator; which let us test if two values are equal to each other, not equal, if one is greater than, less than, greater than or equal to or less than or equal to. </a:t>
            </a:r>
          </a:p>
          <a:p>
            <a:endParaRPr lang="en-GB" baseline="0" dirty="0"/>
          </a:p>
          <a:p>
            <a:r>
              <a:rPr lang="en-GB" baseline="0" dirty="0"/>
              <a:t>These operators return Boolean values, which we can see represented here by the green and red boxes; so 1 is equal to 1 (True) but not equal to 2 (False). We can use these operators on </a:t>
            </a:r>
            <a:r>
              <a:rPr lang="en-GB" baseline="0" dirty="0" err="1"/>
              <a:t>ints</a:t>
            </a:r>
            <a:r>
              <a:rPr lang="en-GB" baseline="0" dirty="0"/>
              <a:t>, float and strings – but we have to be aware that we can’t always do a comparison between types: Python will throw an error if we attempt to do a comparison between a string and an int.</a:t>
            </a:r>
          </a:p>
          <a:p>
            <a:endParaRPr lang="en-GB" baseline="0" dirty="0"/>
          </a:p>
          <a:p>
            <a:r>
              <a:rPr lang="en-GB" baseline="0" dirty="0"/>
              <a:t>When we compare strings together, Python does so “lexicographically”, which means it checks them against the order of the alphabet (so a is less than b and </a:t>
            </a:r>
            <a:r>
              <a:rPr lang="en-GB" baseline="0" dirty="0" err="1"/>
              <a:t>bca</a:t>
            </a:r>
            <a:r>
              <a:rPr lang="en-GB" baseline="0" dirty="0"/>
              <a:t> is greater than </a:t>
            </a:r>
            <a:r>
              <a:rPr lang="en-GB" baseline="0" dirty="0" err="1"/>
              <a:t>abc</a:t>
            </a:r>
            <a:r>
              <a:rPr lang="en-GB" baseline="0" dirty="0"/>
              <a:t>).</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6</a:t>
            </a:fld>
            <a:endParaRPr lang="en-GB"/>
          </a:p>
        </p:txBody>
      </p:sp>
    </p:spTree>
    <p:extLst>
      <p:ext uri="{BB962C8B-B14F-4D97-AF65-F5344CB8AC3E}">
        <p14:creationId xmlns:p14="http://schemas.microsoft.com/office/powerpoint/2010/main" val="77117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Boolean data type lets us use logic operators: the “not” operator acts as an inverter, so a value that is True becomes False and vice versa. The “and” operator will return True if both Boolean values are True, if either of them is False, it will return False. While the “or” operator will return True if any of the values is True. So with these operators, we can undertake all the tests we might ever want to do and that means we can branch our program, we can control the flow of control.</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7</a:t>
            </a:fld>
            <a:endParaRPr lang="en-GB"/>
          </a:p>
        </p:txBody>
      </p:sp>
    </p:spTree>
    <p:extLst>
      <p:ext uri="{BB962C8B-B14F-4D97-AF65-F5344CB8AC3E}">
        <p14:creationId xmlns:p14="http://schemas.microsoft.com/office/powerpoint/2010/main" val="287807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just think about how</a:t>
            </a:r>
            <a:r>
              <a:rPr lang="en-GB" baseline="0" dirty="0"/>
              <a:t> we put tests into every day conversation, maybe we’re giving some instructions to someone – let’s go through launching an application on a phone… </a:t>
            </a:r>
            <a:r>
              <a:rPr lang="en-GB" dirty="0"/>
              <a:t>If</a:t>
            </a:r>
            <a:r>
              <a:rPr lang="en-GB" baseline="0" dirty="0"/>
              <a:t> the phone is powered off, turn it on, otherwise swipe through the screens until you find the app you want to launch. If you reach the last page and the app does not appear, open the app manager and install it. Otherwise, tap the app icon to open it.</a:t>
            </a:r>
          </a:p>
          <a:p>
            <a:endParaRPr lang="en-GB" baseline="0" dirty="0"/>
          </a:p>
          <a:p>
            <a:r>
              <a:rPr lang="en-GB" baseline="0" dirty="0"/>
              <a:t>Notice how I used “if” a few times in there? That’s the exact same construct we use to handle branching in our code. We have to be tighter with our semantic constructs – if statements in Python (and most other programming languages) just deal with Boolean values (or the results of comparison operators). An if statement in Python is structured like this, notice the colon at the end of the if line and that everything after it is indented – this forms a code block. The white space is really important, it’s what Python uses to determine the scope of a statement (which part of the code does the statement belong to).</a:t>
            </a:r>
          </a:p>
          <a:p>
            <a:endParaRPr lang="en-GB" baseline="0" dirty="0"/>
          </a:p>
          <a:p>
            <a:r>
              <a:rPr lang="en-GB" baseline="0" dirty="0"/>
              <a:t>We can add an else statement after an if, so we’re saying “if this is not true, than do this”.  We can also use something called an “else if”, which is like saying “if this is not true see if this is true”, so we can build quite long and complicated if statements using these constructs.</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8</a:t>
            </a:fld>
            <a:endParaRPr lang="en-GB"/>
          </a:p>
        </p:txBody>
      </p:sp>
    </p:spTree>
    <p:extLst>
      <p:ext uri="{BB962C8B-B14F-4D97-AF65-F5344CB8AC3E}">
        <p14:creationId xmlns:p14="http://schemas.microsoft.com/office/powerpoint/2010/main" val="401451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statements work as a one off check on a</a:t>
            </a:r>
            <a:r>
              <a:rPr lang="en-GB" baseline="0" dirty="0"/>
              <a:t> value; imagine we want to do something repeatedly based on a specific condition being met – we could do that in if statements, but it quickly gets ugly:</a:t>
            </a:r>
          </a:p>
          <a:p>
            <a:endParaRPr lang="en-GB" baseline="0" dirty="0"/>
          </a:p>
          <a:p>
            <a:r>
              <a:rPr lang="en-GB" baseline="0" dirty="0"/>
              <a:t>Thankfully, there’s another tool in the flow control toolbox that lets us tidy this up – the while loop. The while loop construct will keep repeating whatever is within its code block while the condition statement is true. They effectively break down to this sort of flow – the while loop asks if the condition is true, if it is, it does the job within its code block, if it’s not, it just breaks out of the loop and lets the code continue running.</a:t>
            </a:r>
          </a:p>
          <a:p>
            <a:endParaRPr lang="en-GB" baseline="0" dirty="0"/>
          </a:p>
          <a:p>
            <a:r>
              <a:rPr lang="en-GB" baseline="0" dirty="0"/>
              <a:t>It’s worth noting that you can get stuck in an infinite while loop; in fact, this diagram would be infinite – we never modify a, so if it’s 5, it will always be 5 and we will never leave the while loop. We can fix that easily enough by adding something that modifies the value of a (I’ve also changed the if element) – so now we add 1 to a each time we come through the loop and we keep doing that while a is less than or equal to 5. If a is already above 5 when we hit this while loop, we will never do “Process data”.</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9</a:t>
            </a:fld>
            <a:endParaRPr lang="en-GB"/>
          </a:p>
        </p:txBody>
      </p:sp>
    </p:spTree>
    <p:extLst>
      <p:ext uri="{BB962C8B-B14F-4D97-AF65-F5344CB8AC3E}">
        <p14:creationId xmlns:p14="http://schemas.microsoft.com/office/powerpoint/2010/main" val="3846252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if all we want to</a:t>
            </a:r>
            <a:r>
              <a:rPr lang="en-GB" baseline="0" dirty="0"/>
              <a:t> do is perform a task a specific number of times, a while loop becomes a bit cumbersome, thankfully, there is another flow control construct that we can make use of, the for loop. So this is saying to create a loop variable (in this case, n, but it could be anything) and for the range of 5, print the value of n. the range function here is something built into the Python library (by which I mean, it’s one of our higher level primitives) – it gives us a range of numbers from 0 through to whatever we provide minus 1 (so, 4 in this case). It’s worth noting that range only takes integers, not floats!</a:t>
            </a:r>
          </a:p>
          <a:p>
            <a:endParaRPr lang="en-GB" baseline="0" dirty="0"/>
          </a:p>
          <a:p>
            <a:r>
              <a:rPr lang="en-GB" dirty="0"/>
              <a:t>The</a:t>
            </a:r>
            <a:r>
              <a:rPr lang="en-GB" baseline="0" dirty="0"/>
              <a:t> range function is flexible – it actually takes 3 arguments, start, stop and step, but start and step are optional with start defaulting to 0 and step defaulting to 1. So we can do things like say we want to start our loop counter at 4 and make it count up to 14 in steps of 2. We can even count backwards by specifying a negative step!</a:t>
            </a:r>
            <a:endParaRPr lang="en-GB" dirty="0"/>
          </a:p>
        </p:txBody>
      </p:sp>
      <p:sp>
        <p:nvSpPr>
          <p:cNvPr id="4" name="Slide Number Placeholder 3"/>
          <p:cNvSpPr>
            <a:spLocks noGrp="1"/>
          </p:cNvSpPr>
          <p:nvPr>
            <p:ph type="sldNum" sz="quarter" idx="10"/>
          </p:nvPr>
        </p:nvSpPr>
        <p:spPr/>
        <p:txBody>
          <a:bodyPr/>
          <a:lstStyle/>
          <a:p>
            <a:fld id="{A3817446-C24D-46DE-9C93-E119B4CE1DC9}" type="slidenum">
              <a:rPr lang="en-GB" smtClean="0"/>
              <a:t>10</a:t>
            </a:fld>
            <a:endParaRPr lang="en-GB"/>
          </a:p>
        </p:txBody>
      </p:sp>
    </p:spTree>
    <p:extLst>
      <p:ext uri="{BB962C8B-B14F-4D97-AF65-F5344CB8AC3E}">
        <p14:creationId xmlns:p14="http://schemas.microsoft.com/office/powerpoint/2010/main" val="506742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if we want to run a loop until</a:t>
            </a:r>
            <a:r>
              <a:rPr lang="en-GB" baseline="0" dirty="0"/>
              <a:t> we hit a specific point (or we reach a certain condition?) – there’s no point continuing to run the loop once we have reached that target, so we need something that lets us stop the loop and let the application continue running normally. Thankfully, that’s where the break keyword comes into play:</a:t>
            </a:r>
          </a:p>
          <a:p>
            <a:endParaRPr lang="en-GB" baseline="0" dirty="0"/>
          </a:p>
          <a:p>
            <a:r>
              <a:rPr lang="en-GB" baseline="0" dirty="0"/>
              <a:t>We can use it to break out of a loop, it will skip any remaining expressions in a code block – if we have nested loops, it only breaks out of the innermost loop (if it is used there). It can also be used to break out of for loops.</a:t>
            </a:r>
          </a:p>
        </p:txBody>
      </p:sp>
      <p:sp>
        <p:nvSpPr>
          <p:cNvPr id="4" name="Slide Number Placeholder 3"/>
          <p:cNvSpPr>
            <a:spLocks noGrp="1"/>
          </p:cNvSpPr>
          <p:nvPr>
            <p:ph type="sldNum" sz="quarter" idx="10"/>
          </p:nvPr>
        </p:nvSpPr>
        <p:spPr/>
        <p:txBody>
          <a:bodyPr/>
          <a:lstStyle/>
          <a:p>
            <a:fld id="{A3817446-C24D-46DE-9C93-E119B4CE1DC9}" type="slidenum">
              <a:rPr lang="en-GB" smtClean="0"/>
              <a:t>11</a:t>
            </a:fld>
            <a:endParaRPr lang="en-GB"/>
          </a:p>
        </p:txBody>
      </p:sp>
    </p:spTree>
    <p:extLst>
      <p:ext uri="{BB962C8B-B14F-4D97-AF65-F5344CB8AC3E}">
        <p14:creationId xmlns:p14="http://schemas.microsoft.com/office/powerpoint/2010/main" val="285433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ACB3E-2664-4FB7-8B77-5E712D7D3B3A}" type="datetimeFigureOut">
              <a:rPr lang="en-GB" smtClean="0"/>
              <a:t>29/09/2017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141755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ACB3E-2664-4FB7-8B77-5E712D7D3B3A}" type="datetimeFigureOut">
              <a:rPr lang="en-GB" smtClean="0"/>
              <a:t>29/09/2017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291658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ACB3E-2664-4FB7-8B77-5E712D7D3B3A}" type="datetimeFigureOut">
              <a:rPr lang="en-GB" smtClean="0"/>
              <a:t>29/09/2017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46926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ACB3E-2664-4FB7-8B77-5E712D7D3B3A}" type="datetimeFigureOut">
              <a:rPr lang="en-GB" smtClean="0"/>
              <a:t>29/09/2017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419820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ACB3E-2664-4FB7-8B77-5E712D7D3B3A}" type="datetimeFigureOut">
              <a:rPr lang="en-GB" smtClean="0"/>
              <a:t>29/09/2017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186497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ACB3E-2664-4FB7-8B77-5E712D7D3B3A}" type="datetimeFigureOut">
              <a:rPr lang="en-GB" smtClean="0"/>
              <a:t>29/09/2017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396142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ACB3E-2664-4FB7-8B77-5E712D7D3B3A}" type="datetimeFigureOut">
              <a:rPr lang="en-GB" smtClean="0"/>
              <a:t>29/09/2017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356696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ACB3E-2664-4FB7-8B77-5E712D7D3B3A}" type="datetimeFigureOut">
              <a:rPr lang="en-GB" smtClean="0"/>
              <a:t>29/09/2017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274465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ACB3E-2664-4FB7-8B77-5E712D7D3B3A}" type="datetimeFigureOut">
              <a:rPr lang="en-GB" smtClean="0"/>
              <a:t>29/09/2017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3447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7ACB3E-2664-4FB7-8B77-5E712D7D3B3A}" type="datetimeFigureOut">
              <a:rPr lang="en-GB" smtClean="0"/>
              <a:t>29/09/2017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33163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7ACB3E-2664-4FB7-8B77-5E712D7D3B3A}" type="datetimeFigureOut">
              <a:rPr lang="en-GB" smtClean="0"/>
              <a:t>29/09/2017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5862E5-1E95-4EBA-9BAC-565C47098445}" type="slidenum">
              <a:rPr lang="en-GB" smtClean="0"/>
              <a:t>‹#›</a:t>
            </a:fld>
            <a:endParaRPr lang="en-GB"/>
          </a:p>
        </p:txBody>
      </p:sp>
    </p:spTree>
    <p:extLst>
      <p:ext uri="{BB962C8B-B14F-4D97-AF65-F5344CB8AC3E}">
        <p14:creationId xmlns:p14="http://schemas.microsoft.com/office/powerpoint/2010/main" val="45360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ACB3E-2664-4FB7-8B77-5E712D7D3B3A}" type="datetimeFigureOut">
              <a:rPr lang="en-GB" smtClean="0"/>
              <a:t>29/09/2017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862E5-1E95-4EBA-9BAC-565C47098445}" type="slidenum">
              <a:rPr lang="en-GB" smtClean="0"/>
              <a:t>‹#›</a:t>
            </a:fld>
            <a:endParaRPr lang="en-GB"/>
          </a:p>
        </p:txBody>
      </p:sp>
    </p:spTree>
    <p:extLst>
      <p:ext uri="{BB962C8B-B14F-4D97-AF65-F5344CB8AC3E}">
        <p14:creationId xmlns:p14="http://schemas.microsoft.com/office/powerpoint/2010/main" val="245393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 to Programming</a:t>
            </a:r>
            <a:br>
              <a:rPr lang="en-GB" dirty="0"/>
            </a:br>
            <a:r>
              <a:rPr lang="en-GB" dirty="0"/>
              <a:t>Algorithms &amp; Data Structures</a:t>
            </a:r>
          </a:p>
        </p:txBody>
      </p:sp>
      <p:sp>
        <p:nvSpPr>
          <p:cNvPr id="3" name="Subtitle 2"/>
          <p:cNvSpPr>
            <a:spLocks noGrp="1"/>
          </p:cNvSpPr>
          <p:nvPr>
            <p:ph type="subTitle" idx="1"/>
          </p:nvPr>
        </p:nvSpPr>
        <p:spPr/>
        <p:txBody>
          <a:bodyPr/>
          <a:lstStyle/>
          <a:p>
            <a:r>
              <a:rPr lang="en-GB" dirty="0"/>
              <a:t>Week 2</a:t>
            </a:r>
          </a:p>
        </p:txBody>
      </p:sp>
    </p:spTree>
    <p:extLst>
      <p:ext uri="{BB962C8B-B14F-4D97-AF65-F5344CB8AC3E}">
        <p14:creationId xmlns:p14="http://schemas.microsoft.com/office/powerpoint/2010/main" val="26714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28148" y="1215024"/>
            <a:ext cx="3645074" cy="10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for n in range(5):</a:t>
            </a:r>
          </a:p>
          <a:p>
            <a:r>
              <a:rPr lang="en-GB" dirty="0"/>
              <a:t>        print(n)</a:t>
            </a:r>
          </a:p>
        </p:txBody>
      </p:sp>
      <p:sp>
        <p:nvSpPr>
          <p:cNvPr id="3" name="Rectangle 2"/>
          <p:cNvSpPr/>
          <p:nvPr/>
        </p:nvSpPr>
        <p:spPr>
          <a:xfrm>
            <a:off x="1093939" y="926927"/>
            <a:ext cx="3645074" cy="165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n = 0</a:t>
            </a:r>
          </a:p>
          <a:p>
            <a:r>
              <a:rPr lang="en-GB" dirty="0"/>
              <a:t>while n &lt;= 5:</a:t>
            </a:r>
          </a:p>
          <a:p>
            <a:r>
              <a:rPr lang="en-GB" dirty="0"/>
              <a:t>        print(n)</a:t>
            </a:r>
          </a:p>
          <a:p>
            <a:r>
              <a:rPr lang="en-GB" dirty="0"/>
              <a:t>        n = n+1</a:t>
            </a:r>
          </a:p>
        </p:txBody>
      </p:sp>
      <p:sp>
        <p:nvSpPr>
          <p:cNvPr id="6" name="Rectangle 5"/>
          <p:cNvSpPr/>
          <p:nvPr/>
        </p:nvSpPr>
        <p:spPr>
          <a:xfrm>
            <a:off x="3824614" y="2895600"/>
            <a:ext cx="3645074" cy="10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range(start, stop, step)</a:t>
            </a:r>
          </a:p>
        </p:txBody>
      </p:sp>
      <p:sp>
        <p:nvSpPr>
          <p:cNvPr id="7" name="Rectangle 6"/>
          <p:cNvSpPr/>
          <p:nvPr/>
        </p:nvSpPr>
        <p:spPr>
          <a:xfrm>
            <a:off x="3824614" y="4200394"/>
            <a:ext cx="3645074" cy="10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for n in range(4, 14, 2):</a:t>
            </a:r>
          </a:p>
          <a:p>
            <a:r>
              <a:rPr lang="en-GB" dirty="0"/>
              <a:t>    print(n)</a:t>
            </a:r>
          </a:p>
        </p:txBody>
      </p:sp>
      <p:sp>
        <p:nvSpPr>
          <p:cNvPr id="8" name="Rectangle 7"/>
          <p:cNvSpPr/>
          <p:nvPr/>
        </p:nvSpPr>
        <p:spPr>
          <a:xfrm>
            <a:off x="3824614" y="5505188"/>
            <a:ext cx="3645074" cy="10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for n in range(99, 0, -1):</a:t>
            </a:r>
          </a:p>
          <a:p>
            <a:r>
              <a:rPr lang="en-GB" dirty="0"/>
              <a:t>    print(n)</a:t>
            </a:r>
          </a:p>
        </p:txBody>
      </p:sp>
    </p:spTree>
    <p:extLst>
      <p:ext uri="{BB962C8B-B14F-4D97-AF65-F5344CB8AC3E}">
        <p14:creationId xmlns:p14="http://schemas.microsoft.com/office/powerpoint/2010/main" val="5372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155" y="2392472"/>
            <a:ext cx="3645074" cy="220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while &lt;condition&gt;:</a:t>
            </a:r>
          </a:p>
          <a:p>
            <a:r>
              <a:rPr lang="en-GB" dirty="0"/>
              <a:t>    while &lt;</a:t>
            </a:r>
            <a:r>
              <a:rPr lang="en-GB" dirty="0" err="1"/>
              <a:t>other_condition</a:t>
            </a:r>
            <a:r>
              <a:rPr lang="en-GB" dirty="0"/>
              <a:t>&gt;:</a:t>
            </a:r>
          </a:p>
          <a:p>
            <a:r>
              <a:rPr lang="en-GB" dirty="0"/>
              <a:t>            &lt;</a:t>
            </a:r>
            <a:r>
              <a:rPr lang="en-GB" dirty="0" err="1"/>
              <a:t>expression_a</a:t>
            </a:r>
            <a:r>
              <a:rPr lang="en-GB" dirty="0"/>
              <a:t>&gt;</a:t>
            </a:r>
          </a:p>
          <a:p>
            <a:r>
              <a:rPr lang="en-GB" dirty="0"/>
              <a:t>            break</a:t>
            </a:r>
          </a:p>
          <a:p>
            <a:r>
              <a:rPr lang="en-GB" dirty="0"/>
              <a:t>            &lt;</a:t>
            </a:r>
            <a:r>
              <a:rPr lang="en-GB" dirty="0" err="1"/>
              <a:t>expression_b</a:t>
            </a:r>
            <a:r>
              <a:rPr lang="en-GB" dirty="0"/>
              <a:t>&gt;</a:t>
            </a:r>
          </a:p>
          <a:p>
            <a:r>
              <a:rPr lang="en-GB" dirty="0"/>
              <a:t>    &lt;</a:t>
            </a:r>
            <a:r>
              <a:rPr lang="en-GB" dirty="0" err="1"/>
              <a:t>expression_c</a:t>
            </a:r>
            <a:r>
              <a:rPr lang="en-GB" dirty="0"/>
              <a:t>&gt;</a:t>
            </a:r>
          </a:p>
        </p:txBody>
      </p:sp>
      <p:sp>
        <p:nvSpPr>
          <p:cNvPr id="3" name="Rectangle 2"/>
          <p:cNvSpPr/>
          <p:nvPr/>
        </p:nvSpPr>
        <p:spPr>
          <a:xfrm>
            <a:off x="6830862" y="2392472"/>
            <a:ext cx="3645074" cy="2204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mysum</a:t>
            </a:r>
            <a:r>
              <a:rPr lang="en-GB" dirty="0"/>
              <a:t> = 0</a:t>
            </a:r>
          </a:p>
          <a:p>
            <a:r>
              <a:rPr lang="en-GB" dirty="0"/>
              <a:t>for n in range(5, 11, 2):</a:t>
            </a:r>
          </a:p>
          <a:p>
            <a:r>
              <a:rPr lang="en-GB" dirty="0"/>
              <a:t>    </a:t>
            </a:r>
            <a:r>
              <a:rPr lang="en-GB" dirty="0" err="1"/>
              <a:t>mysum</a:t>
            </a:r>
            <a:r>
              <a:rPr lang="en-GB" dirty="0"/>
              <a:t> += n</a:t>
            </a:r>
          </a:p>
          <a:p>
            <a:r>
              <a:rPr lang="en-GB" dirty="0"/>
              <a:t>    if </a:t>
            </a:r>
            <a:r>
              <a:rPr lang="en-GB" dirty="0" err="1"/>
              <a:t>mysum</a:t>
            </a:r>
            <a:r>
              <a:rPr lang="en-GB" dirty="0"/>
              <a:t> == 5:</a:t>
            </a:r>
          </a:p>
          <a:p>
            <a:r>
              <a:rPr lang="en-GB" dirty="0"/>
              <a:t>        break</a:t>
            </a:r>
          </a:p>
          <a:p>
            <a:r>
              <a:rPr lang="en-GB" dirty="0"/>
              <a:t>        </a:t>
            </a:r>
            <a:r>
              <a:rPr lang="en-GB" dirty="0" err="1"/>
              <a:t>mysum</a:t>
            </a:r>
            <a:r>
              <a:rPr lang="en-GB" dirty="0"/>
              <a:t> += 1</a:t>
            </a:r>
          </a:p>
          <a:p>
            <a:endParaRPr lang="en-GB" dirty="0"/>
          </a:p>
          <a:p>
            <a:r>
              <a:rPr lang="en-GB" dirty="0"/>
              <a:t>print(</a:t>
            </a:r>
            <a:r>
              <a:rPr lang="en-GB" dirty="0" err="1"/>
              <a:t>mysum</a:t>
            </a:r>
            <a:r>
              <a:rPr lang="en-GB" dirty="0"/>
              <a:t>) </a:t>
            </a:r>
          </a:p>
        </p:txBody>
      </p:sp>
    </p:spTree>
    <p:extLst>
      <p:ext uri="{BB962C8B-B14F-4D97-AF65-F5344CB8AC3E}">
        <p14:creationId xmlns:p14="http://schemas.microsoft.com/office/powerpoint/2010/main" val="10515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7321" y="1866380"/>
            <a:ext cx="3645074" cy="353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For loops</a:t>
            </a:r>
          </a:p>
          <a:p>
            <a:endParaRPr lang="en-GB" dirty="0"/>
          </a:p>
          <a:p>
            <a:pPr marL="285750" indent="-285750">
              <a:buFont typeface="Arial" panose="020B0604020202020204" pitchFamily="34" charset="0"/>
              <a:buChar char="•"/>
            </a:pPr>
            <a:r>
              <a:rPr lang="en-GB" b="1" dirty="0"/>
              <a:t>Know</a:t>
            </a:r>
            <a:r>
              <a:rPr lang="en-GB" dirty="0"/>
              <a:t> number of iterations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Can </a:t>
            </a:r>
            <a:r>
              <a:rPr lang="en-GB" b="1" dirty="0"/>
              <a:t>end early </a:t>
            </a:r>
            <a:r>
              <a:rPr lang="en-GB" dirty="0"/>
              <a:t>via </a:t>
            </a:r>
            <a:r>
              <a:rPr lang="en-GB" dirty="0">
                <a:solidFill>
                  <a:schemeClr val="bg1"/>
                </a:solidFill>
              </a:rPr>
              <a:t>break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Uses a </a:t>
            </a:r>
            <a:r>
              <a:rPr lang="en-GB" b="1" dirty="0"/>
              <a:t>counter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Can rewrite </a:t>
            </a:r>
            <a:r>
              <a:rPr lang="en-GB" dirty="0"/>
              <a:t>a </a:t>
            </a:r>
            <a:r>
              <a:rPr lang="en-GB" dirty="0">
                <a:solidFill>
                  <a:schemeClr val="bg1"/>
                </a:solidFill>
              </a:rPr>
              <a:t>for</a:t>
            </a:r>
            <a:r>
              <a:rPr lang="en-GB" dirty="0"/>
              <a:t> loop using a </a:t>
            </a:r>
            <a:r>
              <a:rPr lang="en-GB" dirty="0">
                <a:solidFill>
                  <a:schemeClr val="bg1"/>
                </a:solidFill>
              </a:rPr>
              <a:t>while</a:t>
            </a:r>
            <a:r>
              <a:rPr lang="en-GB" dirty="0"/>
              <a:t> loop</a:t>
            </a:r>
          </a:p>
        </p:txBody>
      </p:sp>
      <p:sp>
        <p:nvSpPr>
          <p:cNvPr id="3" name="Rectangle 2"/>
          <p:cNvSpPr/>
          <p:nvPr/>
        </p:nvSpPr>
        <p:spPr>
          <a:xfrm>
            <a:off x="7006225" y="1866380"/>
            <a:ext cx="3645074" cy="353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While loops</a:t>
            </a:r>
          </a:p>
          <a:p>
            <a:endParaRPr lang="en-GB" dirty="0"/>
          </a:p>
          <a:p>
            <a:pPr marL="285750" indent="-285750">
              <a:buFont typeface="Arial" panose="020B0604020202020204" pitchFamily="34" charset="0"/>
              <a:buChar char="•"/>
            </a:pPr>
            <a:r>
              <a:rPr lang="en-GB" b="1" dirty="0"/>
              <a:t>Unbounded</a:t>
            </a:r>
            <a:r>
              <a:rPr lang="en-GB" dirty="0"/>
              <a:t> number of iterations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Can </a:t>
            </a:r>
            <a:r>
              <a:rPr lang="en-GB" b="1" dirty="0"/>
              <a:t>end early </a:t>
            </a:r>
            <a:r>
              <a:rPr lang="en-GB" dirty="0"/>
              <a:t>via </a:t>
            </a:r>
            <a:r>
              <a:rPr lang="en-GB" dirty="0">
                <a:solidFill>
                  <a:schemeClr val="bg1"/>
                </a:solidFill>
              </a:rPr>
              <a:t>break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Can use a </a:t>
            </a:r>
            <a:r>
              <a:rPr lang="en-GB" b="1" dirty="0"/>
              <a:t>counter but must initialize</a:t>
            </a:r>
            <a:r>
              <a:rPr lang="en-GB" dirty="0"/>
              <a:t> before loop and increment manually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May not be able to rewrite </a:t>
            </a:r>
            <a:r>
              <a:rPr lang="en-GB" dirty="0"/>
              <a:t>a </a:t>
            </a:r>
            <a:r>
              <a:rPr lang="en-GB" dirty="0">
                <a:solidFill>
                  <a:schemeClr val="bg1"/>
                </a:solidFill>
              </a:rPr>
              <a:t>while</a:t>
            </a:r>
            <a:r>
              <a:rPr lang="en-GB" dirty="0"/>
              <a:t> loop using a </a:t>
            </a:r>
            <a:r>
              <a:rPr lang="en-GB" dirty="0">
                <a:solidFill>
                  <a:schemeClr val="bg1"/>
                </a:solidFill>
              </a:rPr>
              <a:t>for</a:t>
            </a:r>
            <a:r>
              <a:rPr lang="en-GB" dirty="0"/>
              <a:t> loop.</a:t>
            </a:r>
          </a:p>
        </p:txBody>
      </p:sp>
    </p:spTree>
    <p:extLst>
      <p:ext uri="{BB962C8B-B14F-4D97-AF65-F5344CB8AC3E}">
        <p14:creationId xmlns:p14="http://schemas.microsoft.com/office/powerpoint/2010/main" val="16752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Last week</a:t>
            </a:r>
          </a:p>
        </p:txBody>
      </p:sp>
      <p:sp>
        <p:nvSpPr>
          <p:cNvPr id="3" name="Content Placeholder 2"/>
          <p:cNvSpPr>
            <a:spLocks noGrp="1"/>
          </p:cNvSpPr>
          <p:nvPr>
            <p:ph idx="1"/>
          </p:nvPr>
        </p:nvSpPr>
        <p:spPr/>
        <p:txBody>
          <a:bodyPr/>
          <a:lstStyle/>
          <a:p>
            <a:r>
              <a:rPr lang="en-GB" dirty="0"/>
              <a:t>Module Info</a:t>
            </a:r>
          </a:p>
          <a:p>
            <a:r>
              <a:rPr lang="en-GB" dirty="0"/>
              <a:t>What is Computation?</a:t>
            </a:r>
          </a:p>
          <a:p>
            <a:r>
              <a:rPr lang="en-GB" dirty="0"/>
              <a:t>GitHub Setup</a:t>
            </a:r>
          </a:p>
          <a:p>
            <a:r>
              <a:rPr lang="en-GB" dirty="0"/>
              <a:t>Python Setup</a:t>
            </a:r>
          </a:p>
          <a:p>
            <a:endParaRPr lang="en-GB" dirty="0"/>
          </a:p>
        </p:txBody>
      </p:sp>
    </p:spTree>
    <p:extLst>
      <p:ext uri="{BB962C8B-B14F-4D97-AF65-F5344CB8AC3E}">
        <p14:creationId xmlns:p14="http://schemas.microsoft.com/office/powerpoint/2010/main" val="152408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dirty="0"/>
              <a:t>Data types</a:t>
            </a:r>
          </a:p>
          <a:p>
            <a:r>
              <a:rPr lang="en-GB" dirty="0"/>
              <a:t>Branching and conditionals</a:t>
            </a:r>
          </a:p>
          <a:p>
            <a:r>
              <a:rPr lang="en-GB" dirty="0"/>
              <a:t>Iteration and loops</a:t>
            </a:r>
          </a:p>
          <a:p>
            <a:endParaRPr lang="en-GB" dirty="0"/>
          </a:p>
        </p:txBody>
      </p:sp>
    </p:spTree>
    <p:extLst>
      <p:ext uri="{BB962C8B-B14F-4D97-AF65-F5344CB8AC3E}">
        <p14:creationId xmlns:p14="http://schemas.microsoft.com/office/powerpoint/2010/main" val="33779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1127342" y="901873"/>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Booleans</a:t>
            </a:r>
          </a:p>
        </p:txBody>
      </p:sp>
      <p:sp>
        <p:nvSpPr>
          <p:cNvPr id="7" name="Rectangle: Rounded Corners 6"/>
          <p:cNvSpPr/>
          <p:nvPr/>
        </p:nvSpPr>
        <p:spPr>
          <a:xfrm>
            <a:off x="4949869" y="901873"/>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Numbers</a:t>
            </a:r>
          </a:p>
        </p:txBody>
      </p:sp>
      <p:sp>
        <p:nvSpPr>
          <p:cNvPr id="8" name="Rectangle: Rounded Corners 7"/>
          <p:cNvSpPr/>
          <p:nvPr/>
        </p:nvSpPr>
        <p:spPr>
          <a:xfrm>
            <a:off x="8772396" y="901873"/>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Strings</a:t>
            </a:r>
          </a:p>
        </p:txBody>
      </p:sp>
      <p:sp>
        <p:nvSpPr>
          <p:cNvPr id="11" name="Rectangle: Rounded Corners 10"/>
          <p:cNvSpPr/>
          <p:nvPr/>
        </p:nvSpPr>
        <p:spPr>
          <a:xfrm>
            <a:off x="4949868" y="2256771"/>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Integers</a:t>
            </a:r>
          </a:p>
        </p:txBody>
      </p:sp>
      <p:sp>
        <p:nvSpPr>
          <p:cNvPr id="12" name="Rectangle: Rounded Corners 11"/>
          <p:cNvSpPr/>
          <p:nvPr/>
        </p:nvSpPr>
        <p:spPr>
          <a:xfrm>
            <a:off x="4949867" y="3611669"/>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Float</a:t>
            </a:r>
          </a:p>
        </p:txBody>
      </p:sp>
      <p:sp>
        <p:nvSpPr>
          <p:cNvPr id="13" name="Rectangle: Rounded Corners 12"/>
          <p:cNvSpPr/>
          <p:nvPr/>
        </p:nvSpPr>
        <p:spPr>
          <a:xfrm>
            <a:off x="4949867" y="4966567"/>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Complex</a:t>
            </a:r>
          </a:p>
        </p:txBody>
      </p:sp>
    </p:spTree>
    <p:extLst>
      <p:ext uri="{BB962C8B-B14F-4D97-AF65-F5344CB8AC3E}">
        <p14:creationId xmlns:p14="http://schemas.microsoft.com/office/powerpoint/2010/main" val="113496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851770" y="713984"/>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dog”</a:t>
            </a:r>
          </a:p>
        </p:txBody>
      </p:sp>
      <p:sp>
        <p:nvSpPr>
          <p:cNvPr id="3" name="Rectangle: Rounded Corners 2"/>
          <p:cNvSpPr/>
          <p:nvPr/>
        </p:nvSpPr>
        <p:spPr>
          <a:xfrm>
            <a:off x="2081409" y="1365338"/>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dog’</a:t>
            </a:r>
          </a:p>
        </p:txBody>
      </p:sp>
      <p:sp>
        <p:nvSpPr>
          <p:cNvPr id="4" name="Rectangle: Rounded Corners 3"/>
          <p:cNvSpPr/>
          <p:nvPr/>
        </p:nvSpPr>
        <p:spPr>
          <a:xfrm>
            <a:off x="6653409" y="713984"/>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 “dog”</a:t>
            </a:r>
          </a:p>
        </p:txBody>
      </p:sp>
      <p:sp>
        <p:nvSpPr>
          <p:cNvPr id="5" name="Rectangle: Rounded Corners 4"/>
          <p:cNvSpPr/>
          <p:nvPr/>
        </p:nvSpPr>
        <p:spPr>
          <a:xfrm>
            <a:off x="7883048" y="1377864"/>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 “ ” + “dog”</a:t>
            </a:r>
          </a:p>
        </p:txBody>
      </p:sp>
      <p:sp>
        <p:nvSpPr>
          <p:cNvPr id="6" name="Rectangle: Rounded Corners 5"/>
          <p:cNvSpPr/>
          <p:nvPr/>
        </p:nvSpPr>
        <p:spPr>
          <a:xfrm>
            <a:off x="1303751" y="3496850"/>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 “ ” + “dog”) * 3</a:t>
            </a:r>
          </a:p>
        </p:txBody>
      </p:sp>
      <p:sp>
        <p:nvSpPr>
          <p:cNvPr id="7" name="Rectangle: Rounded Corners 6"/>
          <p:cNvSpPr/>
          <p:nvPr/>
        </p:nvSpPr>
        <p:spPr>
          <a:xfrm>
            <a:off x="4311041" y="3496850"/>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Dog”.</a:t>
            </a:r>
            <a:r>
              <a:rPr lang="en-GB" dirty="0" err="1"/>
              <a:t>swapcase</a:t>
            </a:r>
            <a:r>
              <a:rPr lang="en-GB" dirty="0"/>
              <a:t>()</a:t>
            </a:r>
          </a:p>
        </p:txBody>
      </p:sp>
      <p:sp>
        <p:nvSpPr>
          <p:cNvPr id="8" name="Rectangle: Rounded Corners 7"/>
          <p:cNvSpPr/>
          <p:nvPr/>
        </p:nvSpPr>
        <p:spPr>
          <a:xfrm>
            <a:off x="7318331" y="3496850"/>
            <a:ext cx="353234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a:t>
            </a:r>
            <a:r>
              <a:rPr lang="en-GB" dirty="0" err="1"/>
              <a:t>dog”.replace</a:t>
            </a:r>
            <a:r>
              <a:rPr lang="en-GB" dirty="0"/>
              <a:t>(“dog”, “cat”)</a:t>
            </a:r>
          </a:p>
        </p:txBody>
      </p:sp>
      <p:sp>
        <p:nvSpPr>
          <p:cNvPr id="9" name="Rectangle: Rounded Corners 8"/>
          <p:cNvSpPr/>
          <p:nvPr/>
        </p:nvSpPr>
        <p:spPr>
          <a:xfrm>
            <a:off x="9112687" y="2144039"/>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“dog”</a:t>
            </a:r>
          </a:p>
        </p:txBody>
      </p:sp>
      <p:sp>
        <p:nvSpPr>
          <p:cNvPr id="11" name="Rectangle: Rounded Corners 10"/>
          <p:cNvSpPr/>
          <p:nvPr/>
        </p:nvSpPr>
        <p:spPr>
          <a:xfrm>
            <a:off x="1327758" y="5164900"/>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(int)”5”</a:t>
            </a:r>
          </a:p>
        </p:txBody>
      </p:sp>
      <p:sp>
        <p:nvSpPr>
          <p:cNvPr id="12" name="Rectangle: Rounded Corners 11"/>
          <p:cNvSpPr/>
          <p:nvPr/>
        </p:nvSpPr>
        <p:spPr>
          <a:xfrm>
            <a:off x="4311041" y="5152374"/>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(float)”5.0”</a:t>
            </a:r>
          </a:p>
        </p:txBody>
      </p:sp>
      <p:sp>
        <p:nvSpPr>
          <p:cNvPr id="13" name="Rectangle: Rounded Corners 12"/>
          <p:cNvSpPr/>
          <p:nvPr/>
        </p:nvSpPr>
        <p:spPr>
          <a:xfrm>
            <a:off x="7294324" y="5139848"/>
            <a:ext cx="2705622" cy="90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(int)”hi”</a:t>
            </a:r>
          </a:p>
        </p:txBody>
      </p:sp>
    </p:spTree>
    <p:extLst>
      <p:ext uri="{BB962C8B-B14F-4D97-AF65-F5344CB8AC3E}">
        <p14:creationId xmlns:p14="http://schemas.microsoft.com/office/powerpoint/2010/main" val="274738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688932" y="313150"/>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p:cNvSpPr/>
          <p:nvPr/>
        </p:nvSpPr>
        <p:spPr>
          <a:xfrm>
            <a:off x="688931" y="1384961"/>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p:cNvSpPr/>
          <p:nvPr/>
        </p:nvSpPr>
        <p:spPr>
          <a:xfrm>
            <a:off x="688930" y="2456772"/>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&gt;</a:t>
            </a:r>
          </a:p>
        </p:txBody>
      </p:sp>
      <p:sp>
        <p:nvSpPr>
          <p:cNvPr id="5" name="Rectangle: Rounded Corners 4"/>
          <p:cNvSpPr/>
          <p:nvPr/>
        </p:nvSpPr>
        <p:spPr>
          <a:xfrm>
            <a:off x="688930" y="3528583"/>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&lt;</a:t>
            </a:r>
          </a:p>
        </p:txBody>
      </p:sp>
      <p:sp>
        <p:nvSpPr>
          <p:cNvPr id="6" name="Rectangle: Rounded Corners 5"/>
          <p:cNvSpPr/>
          <p:nvPr/>
        </p:nvSpPr>
        <p:spPr>
          <a:xfrm>
            <a:off x="688930" y="4600394"/>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&gt;=</a:t>
            </a:r>
          </a:p>
        </p:txBody>
      </p:sp>
      <p:sp>
        <p:nvSpPr>
          <p:cNvPr id="7" name="Rectangle: Rounded Corners 6"/>
          <p:cNvSpPr/>
          <p:nvPr/>
        </p:nvSpPr>
        <p:spPr>
          <a:xfrm>
            <a:off x="688929" y="5672203"/>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&lt;=</a:t>
            </a:r>
          </a:p>
        </p:txBody>
      </p:sp>
      <p:sp>
        <p:nvSpPr>
          <p:cNvPr id="8" name="Rectangle: Rounded Corners 7"/>
          <p:cNvSpPr/>
          <p:nvPr/>
        </p:nvSpPr>
        <p:spPr>
          <a:xfrm>
            <a:off x="5150284" y="313150"/>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 == 1</a:t>
            </a:r>
          </a:p>
        </p:txBody>
      </p:sp>
      <p:sp>
        <p:nvSpPr>
          <p:cNvPr id="9" name="Rectangle: Rounded Corners 8"/>
          <p:cNvSpPr/>
          <p:nvPr/>
        </p:nvSpPr>
        <p:spPr>
          <a:xfrm>
            <a:off x="8597029" y="313150"/>
            <a:ext cx="2292263" cy="876822"/>
          </a:xfrm>
          <a:prstGeom prst="roundRect">
            <a:avLst/>
          </a:prstGeom>
          <a:solidFill>
            <a:srgbClr val="CC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 == 2</a:t>
            </a:r>
          </a:p>
        </p:txBody>
      </p:sp>
      <p:sp>
        <p:nvSpPr>
          <p:cNvPr id="10" name="Rectangle: Rounded Corners 9"/>
          <p:cNvSpPr/>
          <p:nvPr/>
        </p:nvSpPr>
        <p:spPr>
          <a:xfrm>
            <a:off x="5150284" y="1384961"/>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 != 2</a:t>
            </a:r>
          </a:p>
        </p:txBody>
      </p:sp>
      <p:sp>
        <p:nvSpPr>
          <p:cNvPr id="11" name="Rectangle: Rounded Corners 10"/>
          <p:cNvSpPr/>
          <p:nvPr/>
        </p:nvSpPr>
        <p:spPr>
          <a:xfrm>
            <a:off x="8597029" y="1384961"/>
            <a:ext cx="2292263" cy="876822"/>
          </a:xfrm>
          <a:prstGeom prst="roundRect">
            <a:avLst/>
          </a:prstGeom>
          <a:solidFill>
            <a:srgbClr val="CC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 != 1</a:t>
            </a:r>
          </a:p>
        </p:txBody>
      </p:sp>
      <p:sp>
        <p:nvSpPr>
          <p:cNvPr id="12" name="Rectangle: Rounded Corners 11"/>
          <p:cNvSpPr/>
          <p:nvPr/>
        </p:nvSpPr>
        <p:spPr>
          <a:xfrm>
            <a:off x="5150284" y="2456772"/>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2 &gt; 1</a:t>
            </a:r>
          </a:p>
        </p:txBody>
      </p:sp>
      <p:sp>
        <p:nvSpPr>
          <p:cNvPr id="13" name="Rectangle: Rounded Corners 12"/>
          <p:cNvSpPr/>
          <p:nvPr/>
        </p:nvSpPr>
        <p:spPr>
          <a:xfrm>
            <a:off x="8597029" y="2456772"/>
            <a:ext cx="2292263" cy="876822"/>
          </a:xfrm>
          <a:prstGeom prst="roundRect">
            <a:avLst/>
          </a:prstGeom>
          <a:solidFill>
            <a:srgbClr val="CC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 &gt; 2</a:t>
            </a:r>
          </a:p>
        </p:txBody>
      </p:sp>
      <p:sp>
        <p:nvSpPr>
          <p:cNvPr id="14" name="Rectangle: Rounded Corners 13"/>
          <p:cNvSpPr/>
          <p:nvPr/>
        </p:nvSpPr>
        <p:spPr>
          <a:xfrm>
            <a:off x="5150284" y="3528583"/>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 &lt; 2</a:t>
            </a:r>
          </a:p>
        </p:txBody>
      </p:sp>
      <p:sp>
        <p:nvSpPr>
          <p:cNvPr id="15" name="Rectangle: Rounded Corners 14"/>
          <p:cNvSpPr/>
          <p:nvPr/>
        </p:nvSpPr>
        <p:spPr>
          <a:xfrm>
            <a:off x="8597029" y="3528583"/>
            <a:ext cx="2292263" cy="876822"/>
          </a:xfrm>
          <a:prstGeom prst="roundRect">
            <a:avLst/>
          </a:prstGeom>
          <a:solidFill>
            <a:srgbClr val="CC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 &lt; 1</a:t>
            </a:r>
          </a:p>
        </p:txBody>
      </p:sp>
      <p:sp>
        <p:nvSpPr>
          <p:cNvPr id="16" name="Rectangle: Rounded Corners 15"/>
          <p:cNvSpPr/>
          <p:nvPr/>
        </p:nvSpPr>
        <p:spPr>
          <a:xfrm>
            <a:off x="5150284" y="4600392"/>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 &gt;= 1</a:t>
            </a:r>
          </a:p>
        </p:txBody>
      </p:sp>
      <p:sp>
        <p:nvSpPr>
          <p:cNvPr id="17" name="Rectangle: Rounded Corners 16"/>
          <p:cNvSpPr/>
          <p:nvPr/>
        </p:nvSpPr>
        <p:spPr>
          <a:xfrm>
            <a:off x="8597029" y="4600392"/>
            <a:ext cx="2292263" cy="876822"/>
          </a:xfrm>
          <a:prstGeom prst="roundRect">
            <a:avLst/>
          </a:prstGeom>
          <a:solidFill>
            <a:srgbClr val="CC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 &gt;= 2</a:t>
            </a:r>
          </a:p>
        </p:txBody>
      </p:sp>
      <p:sp>
        <p:nvSpPr>
          <p:cNvPr id="18" name="Rectangle: Rounded Corners 17"/>
          <p:cNvSpPr/>
          <p:nvPr/>
        </p:nvSpPr>
        <p:spPr>
          <a:xfrm>
            <a:off x="5150284" y="5672203"/>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 &lt;= 2</a:t>
            </a:r>
          </a:p>
        </p:txBody>
      </p:sp>
      <p:sp>
        <p:nvSpPr>
          <p:cNvPr id="19" name="Rectangle: Rounded Corners 18"/>
          <p:cNvSpPr/>
          <p:nvPr/>
        </p:nvSpPr>
        <p:spPr>
          <a:xfrm>
            <a:off x="8597029" y="5672203"/>
            <a:ext cx="2292263" cy="876822"/>
          </a:xfrm>
          <a:prstGeom prst="roundRect">
            <a:avLst/>
          </a:prstGeom>
          <a:solidFill>
            <a:srgbClr val="CC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 &lt;= 1</a:t>
            </a:r>
          </a:p>
        </p:txBody>
      </p:sp>
    </p:spTree>
    <p:extLst>
      <p:ext uri="{BB962C8B-B14F-4D97-AF65-F5344CB8AC3E}">
        <p14:creationId xmlns:p14="http://schemas.microsoft.com/office/powerpoint/2010/main" val="2787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688932" y="313150"/>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a:t>
            </a:r>
          </a:p>
        </p:txBody>
      </p:sp>
      <p:sp>
        <p:nvSpPr>
          <p:cNvPr id="3" name="Rectangle: Rounded Corners 2"/>
          <p:cNvSpPr/>
          <p:nvPr/>
        </p:nvSpPr>
        <p:spPr>
          <a:xfrm>
            <a:off x="4949869" y="313150"/>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and</a:t>
            </a:r>
          </a:p>
        </p:txBody>
      </p:sp>
      <p:sp>
        <p:nvSpPr>
          <p:cNvPr id="4" name="Rectangle: Rounded Corners 3"/>
          <p:cNvSpPr/>
          <p:nvPr/>
        </p:nvSpPr>
        <p:spPr>
          <a:xfrm>
            <a:off x="9210806" y="313150"/>
            <a:ext cx="2292263" cy="876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a:t>
            </a:r>
          </a:p>
        </p:txBody>
      </p:sp>
      <p:sp>
        <p:nvSpPr>
          <p:cNvPr id="5" name="Rectangle: Rounded Corners 4"/>
          <p:cNvSpPr/>
          <p:nvPr/>
        </p:nvSpPr>
        <p:spPr>
          <a:xfrm>
            <a:off x="4949868" y="1653435"/>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True and True</a:t>
            </a:r>
          </a:p>
        </p:txBody>
      </p:sp>
      <p:sp>
        <p:nvSpPr>
          <p:cNvPr id="6" name="Rectangle: Rounded Corners 5"/>
          <p:cNvSpPr/>
          <p:nvPr/>
        </p:nvSpPr>
        <p:spPr>
          <a:xfrm>
            <a:off x="4949867" y="2993720"/>
            <a:ext cx="2292263" cy="876822"/>
          </a:xfrm>
          <a:prstGeom prst="roundRect">
            <a:avLst/>
          </a:prstGeom>
          <a:solidFill>
            <a:srgbClr val="CC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True and False</a:t>
            </a:r>
          </a:p>
        </p:txBody>
      </p:sp>
      <p:sp>
        <p:nvSpPr>
          <p:cNvPr id="7" name="Rectangle: Rounded Corners 6"/>
          <p:cNvSpPr/>
          <p:nvPr/>
        </p:nvSpPr>
        <p:spPr>
          <a:xfrm>
            <a:off x="9210807" y="1653435"/>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True or True</a:t>
            </a:r>
          </a:p>
        </p:txBody>
      </p:sp>
      <p:sp>
        <p:nvSpPr>
          <p:cNvPr id="8" name="Rectangle: Rounded Corners 7"/>
          <p:cNvSpPr/>
          <p:nvPr/>
        </p:nvSpPr>
        <p:spPr>
          <a:xfrm>
            <a:off x="9210805" y="4334005"/>
            <a:ext cx="2292263" cy="876822"/>
          </a:xfrm>
          <a:prstGeom prst="roundRect">
            <a:avLst/>
          </a:prstGeom>
          <a:solidFill>
            <a:srgbClr val="CC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False or False</a:t>
            </a:r>
          </a:p>
        </p:txBody>
      </p:sp>
      <p:sp>
        <p:nvSpPr>
          <p:cNvPr id="9" name="Rectangle: Rounded Corners 8"/>
          <p:cNvSpPr/>
          <p:nvPr/>
        </p:nvSpPr>
        <p:spPr>
          <a:xfrm>
            <a:off x="9210805" y="2993720"/>
            <a:ext cx="2292263" cy="8768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True or False</a:t>
            </a:r>
          </a:p>
        </p:txBody>
      </p:sp>
      <p:sp>
        <p:nvSpPr>
          <p:cNvPr id="10" name="Rectangle: Rounded Corners 9"/>
          <p:cNvSpPr/>
          <p:nvPr/>
        </p:nvSpPr>
        <p:spPr>
          <a:xfrm>
            <a:off x="688929" y="1653435"/>
            <a:ext cx="2292263" cy="876822"/>
          </a:xfrm>
          <a:prstGeom prst="roundRect">
            <a:avLst/>
          </a:prstGeom>
          <a:solidFill>
            <a:srgbClr val="CC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not True</a:t>
            </a:r>
          </a:p>
        </p:txBody>
      </p:sp>
      <p:pic>
        <p:nvPicPr>
          <p:cNvPr id="12" name="Picture 2" descr="https://www.wired.com/wp-content/uploads/images_blogs/photos/uncategorized/2008/06/05/spice_must_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975" y="1841326"/>
            <a:ext cx="5630050" cy="317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
                                        </p:tgtEl>
                                      </p:cBhvr>
                                    </p:animEffect>
                                    <p:set>
                                      <p:cBhvr>
                                        <p:cTn id="52" dur="1" fill="hold">
                                          <p:stCondLst>
                                            <p:cond delay="499"/>
                                          </p:stCondLst>
                                        </p:cTn>
                                        <p:tgtEl>
                                          <p:spTgt spid="3"/>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4"/>
                                        </p:tgtEl>
                                      </p:cBhvr>
                                    </p:animEffect>
                                    <p:set>
                                      <p:cBhvr>
                                        <p:cTn id="61" dur="1" fill="hold">
                                          <p:stCondLst>
                                            <p:cond delay="499"/>
                                          </p:stCondLst>
                                        </p:cTn>
                                        <p:tgtEl>
                                          <p:spTgt spid="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7"/>
                                        </p:tgtEl>
                                      </p:cBhvr>
                                    </p:animEffect>
                                    <p:set>
                                      <p:cBhvr>
                                        <p:cTn id="64" dur="1" fill="hold">
                                          <p:stCondLst>
                                            <p:cond delay="499"/>
                                          </p:stCondLst>
                                        </p:cTn>
                                        <p:tgtEl>
                                          <p:spTgt spid="7"/>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martphone concept"/>
          <p:cNvPicPr>
            <a:picLocks noChangeAspect="1" noChangeArrowheads="1"/>
          </p:cNvPicPr>
          <p:nvPr/>
        </p:nvPicPr>
        <p:blipFill rotWithShape="1">
          <a:blip r:embed="rId3">
            <a:extLst>
              <a:ext uri="{28A0092B-C50C-407E-A947-70E740481C1C}">
                <a14:useLocalDpi xmlns:a14="http://schemas.microsoft.com/office/drawing/2010/main" val="0"/>
              </a:ext>
            </a:extLst>
          </a:blip>
          <a:srcRect l="16277" t="18813" r="16290" b="13424"/>
          <a:stretch/>
        </p:blipFill>
        <p:spPr bwMode="auto">
          <a:xfrm>
            <a:off x="4461354" y="1105422"/>
            <a:ext cx="3269293" cy="46471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6197" y="1105422"/>
            <a:ext cx="3407080" cy="168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If &lt;condition&gt;:</a:t>
            </a:r>
          </a:p>
          <a:p>
            <a:r>
              <a:rPr lang="en-GB" dirty="0"/>
              <a:t>        &lt;expression&gt;</a:t>
            </a:r>
          </a:p>
          <a:p>
            <a:r>
              <a:rPr lang="en-GB" dirty="0"/>
              <a:t>        &lt;expression&gt;</a:t>
            </a:r>
          </a:p>
          <a:p>
            <a:r>
              <a:rPr lang="en-GB" dirty="0"/>
              <a:t>        …</a:t>
            </a:r>
          </a:p>
        </p:txBody>
      </p:sp>
      <p:sp>
        <p:nvSpPr>
          <p:cNvPr id="6" name="Rectangle 5"/>
          <p:cNvSpPr/>
          <p:nvPr/>
        </p:nvSpPr>
        <p:spPr>
          <a:xfrm>
            <a:off x="576197" y="4064697"/>
            <a:ext cx="3407080" cy="168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If &lt;condition&gt;:</a:t>
            </a:r>
          </a:p>
          <a:p>
            <a:r>
              <a:rPr lang="en-GB" dirty="0"/>
              <a:t>        &lt;expression&gt;</a:t>
            </a:r>
          </a:p>
          <a:p>
            <a:r>
              <a:rPr lang="en-GB" dirty="0"/>
              <a:t>        &lt;expression&gt;</a:t>
            </a:r>
          </a:p>
          <a:p>
            <a:r>
              <a:rPr lang="en-GB" dirty="0"/>
              <a:t>    else:</a:t>
            </a:r>
          </a:p>
          <a:p>
            <a:r>
              <a:rPr lang="en-GB" dirty="0"/>
              <a:t>        &lt;expression&gt;</a:t>
            </a:r>
          </a:p>
          <a:p>
            <a:r>
              <a:rPr lang="en-GB" dirty="0"/>
              <a:t>        &lt;expression&gt;</a:t>
            </a:r>
          </a:p>
        </p:txBody>
      </p:sp>
      <p:sp>
        <p:nvSpPr>
          <p:cNvPr id="7" name="Rectangle 6"/>
          <p:cNvSpPr/>
          <p:nvPr/>
        </p:nvSpPr>
        <p:spPr>
          <a:xfrm>
            <a:off x="8208724" y="2087148"/>
            <a:ext cx="3407080" cy="2683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If &lt;condition&gt;:</a:t>
            </a:r>
          </a:p>
          <a:p>
            <a:r>
              <a:rPr lang="en-GB" dirty="0"/>
              <a:t>        &lt;expression&gt;</a:t>
            </a:r>
          </a:p>
          <a:p>
            <a:r>
              <a:rPr lang="en-GB" dirty="0"/>
              <a:t>        &lt;expression&gt;</a:t>
            </a:r>
          </a:p>
          <a:p>
            <a:r>
              <a:rPr lang="en-GB" dirty="0"/>
              <a:t>    </a:t>
            </a:r>
            <a:r>
              <a:rPr lang="en-GB" dirty="0" err="1"/>
              <a:t>elif</a:t>
            </a:r>
            <a:r>
              <a:rPr lang="en-GB" dirty="0"/>
              <a:t>:</a:t>
            </a:r>
          </a:p>
          <a:p>
            <a:r>
              <a:rPr lang="en-GB" dirty="0"/>
              <a:t>        &lt;expression&gt;</a:t>
            </a:r>
          </a:p>
          <a:p>
            <a:r>
              <a:rPr lang="en-GB" dirty="0"/>
              <a:t>        &lt;expression&gt;</a:t>
            </a:r>
          </a:p>
          <a:p>
            <a:r>
              <a:rPr lang="en-GB" dirty="0"/>
              <a:t>    else:</a:t>
            </a:r>
          </a:p>
          <a:p>
            <a:r>
              <a:rPr lang="en-GB" dirty="0"/>
              <a:t>        &lt;expression&gt;</a:t>
            </a:r>
          </a:p>
          <a:p>
            <a:r>
              <a:rPr lang="en-GB" dirty="0"/>
              <a:t>        &lt;expression&gt;</a:t>
            </a:r>
            <a:endParaRPr lang="en-GB" dirty="0"/>
          </a:p>
        </p:txBody>
      </p:sp>
    </p:spTree>
    <p:extLst>
      <p:ext uri="{BB962C8B-B14F-4D97-AF65-F5344CB8AC3E}">
        <p14:creationId xmlns:p14="http://schemas.microsoft.com/office/powerpoint/2010/main" val="193767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348" y="1402915"/>
            <a:ext cx="3645074" cy="4208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If &lt;condition&gt;:</a:t>
            </a:r>
          </a:p>
          <a:p>
            <a:r>
              <a:rPr lang="en-GB" dirty="0"/>
              <a:t>        &lt;</a:t>
            </a:r>
            <a:r>
              <a:rPr lang="en-GB" dirty="0" err="1"/>
              <a:t>do_a_thing</a:t>
            </a:r>
            <a:r>
              <a:rPr lang="en-GB" dirty="0"/>
              <a:t>&gt;</a:t>
            </a:r>
          </a:p>
          <a:p>
            <a:r>
              <a:rPr lang="en-GB" dirty="0"/>
              <a:t>        if &lt;condition&gt;:</a:t>
            </a:r>
          </a:p>
          <a:p>
            <a:r>
              <a:rPr lang="en-GB" dirty="0"/>
              <a:t>            &lt;</a:t>
            </a:r>
            <a:r>
              <a:rPr lang="en-GB" dirty="0" err="1"/>
              <a:t>do_a_thing</a:t>
            </a:r>
            <a:r>
              <a:rPr lang="en-GB" dirty="0"/>
              <a:t>&gt;</a:t>
            </a:r>
          </a:p>
          <a:p>
            <a:r>
              <a:rPr lang="en-GB" dirty="0"/>
              <a:t>            if &lt;condition&gt;:</a:t>
            </a:r>
          </a:p>
          <a:p>
            <a:r>
              <a:rPr lang="en-GB" dirty="0"/>
              <a:t>                &lt;</a:t>
            </a:r>
            <a:r>
              <a:rPr lang="en-GB" dirty="0" err="1"/>
              <a:t>do_a_thing</a:t>
            </a:r>
            <a:r>
              <a:rPr lang="en-GB" dirty="0"/>
              <a:t>&gt;</a:t>
            </a:r>
          </a:p>
          <a:p>
            <a:r>
              <a:rPr lang="en-GB" dirty="0"/>
              <a:t>                …</a:t>
            </a:r>
          </a:p>
          <a:p>
            <a:r>
              <a:rPr lang="en-GB" dirty="0"/>
              <a:t>            else:</a:t>
            </a:r>
          </a:p>
          <a:p>
            <a:r>
              <a:rPr lang="en-GB" dirty="0"/>
              <a:t>                …</a:t>
            </a:r>
          </a:p>
          <a:p>
            <a:r>
              <a:rPr lang="en-GB" dirty="0"/>
              <a:t>        else:</a:t>
            </a:r>
          </a:p>
          <a:p>
            <a:r>
              <a:rPr lang="en-GB" dirty="0"/>
              <a:t>            &lt;</a:t>
            </a:r>
            <a:r>
              <a:rPr lang="en-GB" dirty="0" err="1"/>
              <a:t>do_another_thing</a:t>
            </a:r>
            <a:r>
              <a:rPr lang="en-GB" dirty="0"/>
              <a:t>&gt;</a:t>
            </a:r>
          </a:p>
          <a:p>
            <a:r>
              <a:rPr lang="en-GB" dirty="0"/>
              <a:t>    else:</a:t>
            </a:r>
          </a:p>
          <a:p>
            <a:r>
              <a:rPr lang="en-GB" dirty="0"/>
              <a:t>        &lt;</a:t>
            </a:r>
            <a:r>
              <a:rPr lang="en-GB" dirty="0" err="1"/>
              <a:t>do_another_thing</a:t>
            </a:r>
            <a:r>
              <a:rPr lang="en-GB" dirty="0"/>
              <a:t>&gt;</a:t>
            </a:r>
          </a:p>
          <a:p>
            <a:r>
              <a:rPr lang="en-GB" dirty="0"/>
              <a:t>else:</a:t>
            </a:r>
          </a:p>
          <a:p>
            <a:r>
              <a:rPr lang="en-GB" dirty="0"/>
              <a:t>    &lt;</a:t>
            </a:r>
            <a:r>
              <a:rPr lang="en-GB" dirty="0" err="1"/>
              <a:t>do_another_thing</a:t>
            </a:r>
            <a:r>
              <a:rPr lang="en-GB" dirty="0"/>
              <a:t>&gt;</a:t>
            </a:r>
          </a:p>
        </p:txBody>
      </p:sp>
      <p:sp>
        <p:nvSpPr>
          <p:cNvPr id="3" name="Rectangle 2"/>
          <p:cNvSpPr/>
          <p:nvPr/>
        </p:nvSpPr>
        <p:spPr>
          <a:xfrm>
            <a:off x="7004137" y="2668045"/>
            <a:ext cx="3645074" cy="1678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while &lt;condition&gt;:</a:t>
            </a:r>
          </a:p>
          <a:p>
            <a:r>
              <a:rPr lang="en-GB" dirty="0"/>
              <a:t>        &lt;</a:t>
            </a:r>
            <a:r>
              <a:rPr lang="en-GB" dirty="0" err="1"/>
              <a:t>do_a_thing</a:t>
            </a:r>
            <a:r>
              <a:rPr lang="en-GB" dirty="0"/>
              <a:t>&gt;</a:t>
            </a:r>
          </a:p>
          <a:p>
            <a:endParaRPr lang="en-GB" dirty="0"/>
          </a:p>
          <a:p>
            <a:r>
              <a:rPr lang="en-GB" dirty="0"/>
              <a:t>&lt;</a:t>
            </a:r>
            <a:r>
              <a:rPr lang="en-GB" dirty="0" err="1"/>
              <a:t>do_another_thing</a:t>
            </a:r>
            <a:r>
              <a:rPr lang="en-GB" dirty="0"/>
              <a:t>&gt;</a:t>
            </a:r>
          </a:p>
        </p:txBody>
      </p:sp>
      <p:sp>
        <p:nvSpPr>
          <p:cNvPr id="5" name="Flowchart: Decision 4"/>
          <p:cNvSpPr/>
          <p:nvPr/>
        </p:nvSpPr>
        <p:spPr>
          <a:xfrm>
            <a:off x="3771378" y="1916482"/>
            <a:ext cx="2292263" cy="131523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a == 5</a:t>
            </a:r>
          </a:p>
        </p:txBody>
      </p:sp>
      <p:sp>
        <p:nvSpPr>
          <p:cNvPr id="6" name="Flowchart: Process 5"/>
          <p:cNvSpPr/>
          <p:nvPr/>
        </p:nvSpPr>
        <p:spPr>
          <a:xfrm>
            <a:off x="3771378" y="3983276"/>
            <a:ext cx="2292263" cy="11022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data</a:t>
            </a:r>
          </a:p>
        </p:txBody>
      </p:sp>
      <p:cxnSp>
        <p:nvCxnSpPr>
          <p:cNvPr id="8" name="Connector: Elbow 7"/>
          <p:cNvCxnSpPr>
            <a:stCxn id="6" idx="1"/>
            <a:endCxn id="5" idx="1"/>
          </p:cNvCxnSpPr>
          <p:nvPr/>
        </p:nvCxnSpPr>
        <p:spPr>
          <a:xfrm rot="10800000">
            <a:off x="3771378" y="2574097"/>
            <a:ext cx="12700" cy="1960324"/>
          </a:xfrm>
          <a:prstGeom prst="bentConnector3">
            <a:avLst>
              <a:gd name="adj1" fmla="val 58438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4917510" y="3231712"/>
            <a:ext cx="0" cy="7515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Flowchart: Process 14"/>
          <p:cNvSpPr/>
          <p:nvPr/>
        </p:nvSpPr>
        <p:spPr>
          <a:xfrm>
            <a:off x="6590778" y="2022952"/>
            <a:ext cx="2292263" cy="11022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p>
        </p:txBody>
      </p:sp>
      <p:cxnSp>
        <p:nvCxnSpPr>
          <p:cNvPr id="17" name="Straight Arrow Connector 16"/>
          <p:cNvCxnSpPr>
            <a:stCxn id="5" idx="3"/>
            <a:endCxn id="15" idx="1"/>
          </p:cNvCxnSpPr>
          <p:nvPr/>
        </p:nvCxnSpPr>
        <p:spPr>
          <a:xfrm>
            <a:off x="6063641" y="2574097"/>
            <a:ext cx="5271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ecision 17"/>
          <p:cNvSpPr/>
          <p:nvPr/>
        </p:nvSpPr>
        <p:spPr>
          <a:xfrm>
            <a:off x="3784078" y="1916482"/>
            <a:ext cx="2292263" cy="131523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a &lt;= 5</a:t>
            </a:r>
          </a:p>
        </p:txBody>
      </p:sp>
      <p:sp>
        <p:nvSpPr>
          <p:cNvPr id="19" name="Flowchart: Process 18"/>
          <p:cNvSpPr/>
          <p:nvPr/>
        </p:nvSpPr>
        <p:spPr>
          <a:xfrm>
            <a:off x="3784078" y="3983276"/>
            <a:ext cx="2292263" cy="11022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 data</a:t>
            </a:r>
          </a:p>
          <a:p>
            <a:pPr algn="ctr"/>
            <a:r>
              <a:rPr lang="en-GB" dirty="0"/>
              <a:t>a = a + 1</a:t>
            </a:r>
          </a:p>
        </p:txBody>
      </p:sp>
    </p:spTree>
    <p:extLst>
      <p:ext uri="{BB962C8B-B14F-4D97-AF65-F5344CB8AC3E}">
        <p14:creationId xmlns:p14="http://schemas.microsoft.com/office/powerpoint/2010/main" val="33924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5" grpId="0" animBg="1"/>
      <p:bldP spid="6" grpId="0" animBg="1"/>
      <p:bldP spid="15" grpId="0" animBg="1"/>
      <p:bldP spid="18" grpId="0" animBg="1"/>
      <p:bldP spid="19"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16789</TotalTime>
  <Words>2187</Words>
  <Application>Microsoft Office PowerPoint</Application>
  <PresentationFormat>Widescreen</PresentationFormat>
  <Paragraphs>182</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Intro to Programming Algorithms &amp; Data Structures</vt:lpstr>
      <vt:lpstr>Last week</vt:lpstr>
      <vt:lpstr>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dc:title>
  <dc:creator>Chris Janes</dc:creator>
  <cp:lastModifiedBy>Chris Janes</cp:lastModifiedBy>
  <cp:revision>78</cp:revision>
  <dcterms:created xsi:type="dcterms:W3CDTF">2017-09-14T12:55:48Z</dcterms:created>
  <dcterms:modified xsi:type="dcterms:W3CDTF">2017-10-02T15:01:56Z</dcterms:modified>
</cp:coreProperties>
</file>