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55c64041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55c64041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55c64041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55c64041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55c64041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55c64041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55c64041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55c64041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55c64041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55c64041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55c64072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55c64072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0" y="396775"/>
            <a:ext cx="4572000" cy="233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20124D"/>
                </a:solidFill>
                <a:highlight>
                  <a:schemeClr val="lt1"/>
                </a:highlight>
              </a:rPr>
              <a:t>Domain Randomization for Transferring Deep Neural Networks from Simulation to the Real World</a:t>
            </a:r>
            <a:endParaRPr b="1" sz="2400">
              <a:solidFill>
                <a:srgbClr val="20124D"/>
              </a:solidFill>
              <a:highlight>
                <a:schemeClr val="lt1"/>
              </a:highlight>
            </a:endParaRPr>
          </a:p>
          <a:p>
            <a:pPr indent="0" lvl="0" marL="0" rtl="0" algn="l">
              <a:spcBef>
                <a:spcPts val="0"/>
              </a:spcBef>
              <a:spcAft>
                <a:spcPts val="0"/>
              </a:spcAft>
              <a:buClr>
                <a:schemeClr val="dk1"/>
              </a:buClr>
              <a:buSzPts val="1100"/>
              <a:buFont typeface="Arial"/>
              <a:buNone/>
            </a:pPr>
            <a:r>
              <a:t/>
            </a:r>
            <a:endParaRPr sz="1600">
              <a:highlight>
                <a:schemeClr val="lt1"/>
              </a:highlight>
            </a:endParaRPr>
          </a:p>
          <a:p>
            <a:pPr indent="0" lvl="0" marL="0" rtl="0" algn="l">
              <a:spcBef>
                <a:spcPts val="0"/>
              </a:spcBef>
              <a:spcAft>
                <a:spcPts val="0"/>
              </a:spcAft>
              <a:buClr>
                <a:schemeClr val="dk1"/>
              </a:buClr>
              <a:buSzPts val="1100"/>
              <a:buFont typeface="Arial"/>
              <a:buNone/>
            </a:pPr>
            <a:r>
              <a:t/>
            </a:r>
            <a:endParaRPr sz="1600">
              <a:highlight>
                <a:schemeClr val="lt1"/>
              </a:highlight>
            </a:endParaRPr>
          </a:p>
          <a:p>
            <a:pPr indent="0" lvl="0" marL="0" rtl="0" algn="l">
              <a:spcBef>
                <a:spcPts val="0"/>
              </a:spcBef>
              <a:spcAft>
                <a:spcPts val="0"/>
              </a:spcAft>
              <a:buNone/>
            </a:pPr>
            <a:r>
              <a:t/>
            </a:r>
            <a:endParaRPr sz="1600">
              <a:highlight>
                <a:schemeClr val="lt1"/>
              </a:highlight>
            </a:endParaRPr>
          </a:p>
        </p:txBody>
      </p:sp>
      <p:sp>
        <p:nvSpPr>
          <p:cNvPr id="55" name="Google Shape;55;p13"/>
          <p:cNvSpPr txBox="1"/>
          <p:nvPr>
            <p:ph idx="1" type="subTitle"/>
          </p:nvPr>
        </p:nvSpPr>
        <p:spPr>
          <a:xfrm>
            <a:off x="265500" y="2876125"/>
            <a:ext cx="40452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From : arXiv</a:t>
            </a:r>
            <a:endParaRPr b="1"/>
          </a:p>
        </p:txBody>
      </p:sp>
      <p:sp>
        <p:nvSpPr>
          <p:cNvPr id="56" name="Google Shape;56;p13"/>
          <p:cNvSpPr txBox="1"/>
          <p:nvPr>
            <p:ph idx="2" type="body"/>
          </p:nvPr>
        </p:nvSpPr>
        <p:spPr>
          <a:xfrm>
            <a:off x="4572000" y="724200"/>
            <a:ext cx="4572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Name: Soumik Deb Niloy</a:t>
            </a:r>
            <a:endParaRPr b="1"/>
          </a:p>
          <a:p>
            <a:pPr indent="0" lvl="0" marL="0" rtl="0" algn="l">
              <a:spcBef>
                <a:spcPts val="1200"/>
              </a:spcBef>
              <a:spcAft>
                <a:spcPts val="0"/>
              </a:spcAft>
              <a:buNone/>
            </a:pPr>
            <a:r>
              <a:rPr b="1" lang="en"/>
              <a:t>ID: 20301207</a:t>
            </a:r>
            <a:endParaRPr b="1"/>
          </a:p>
          <a:p>
            <a:pPr indent="0" lvl="0" marL="0" rtl="0" algn="l">
              <a:spcBef>
                <a:spcPts val="1200"/>
              </a:spcBef>
              <a:spcAft>
                <a:spcPts val="0"/>
              </a:spcAft>
              <a:buNone/>
            </a:pPr>
            <a:r>
              <a:rPr b="1" lang="en"/>
              <a:t>Course name: Simulation and Modelling</a:t>
            </a:r>
            <a:endParaRPr b="1"/>
          </a:p>
          <a:p>
            <a:pPr indent="0" lvl="0" marL="0" rtl="0" algn="l">
              <a:spcBef>
                <a:spcPts val="1200"/>
              </a:spcBef>
              <a:spcAft>
                <a:spcPts val="1200"/>
              </a:spcAft>
              <a:buNone/>
            </a:pPr>
            <a:r>
              <a:rPr b="1" lang="en"/>
              <a:t>Course code: CSE474</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Abstract</a:t>
            </a:r>
            <a:endParaRPr b="1"/>
          </a:p>
        </p:txBody>
      </p:sp>
      <p:sp>
        <p:nvSpPr>
          <p:cNvPr id="62" name="Google Shape;62;p14"/>
          <p:cNvSpPr txBox="1"/>
          <p:nvPr>
            <p:ph idx="1" type="body"/>
          </p:nvPr>
        </p:nvSpPr>
        <p:spPr>
          <a:xfrm>
            <a:off x="311700" y="1152475"/>
            <a:ext cx="8520600" cy="378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lang="en">
                <a:solidFill>
                  <a:schemeClr val="dk1"/>
                </a:solidFill>
                <a:highlight>
                  <a:srgbClr val="F9F9FE"/>
                </a:highlight>
                <a:latin typeface="Roboto"/>
                <a:ea typeface="Roboto"/>
                <a:cs typeface="Roboto"/>
                <a:sym typeface="Roboto"/>
              </a:rPr>
              <a:t>The paper explores domain randomization as a technique for training models on simulated images, enabling successful transfer to real-world applications in robotic control and manipulation.</a:t>
            </a:r>
            <a:endParaRPr>
              <a:solidFill>
                <a:schemeClr val="dk1"/>
              </a:solidFill>
              <a:highlight>
                <a:srgbClr val="F9F9FE"/>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a:solidFill>
                  <a:schemeClr val="dk1"/>
                </a:solidFill>
                <a:highlight>
                  <a:srgbClr val="F9F9FE"/>
                </a:highlight>
                <a:latin typeface="Roboto"/>
                <a:ea typeface="Roboto"/>
                <a:cs typeface="Roboto"/>
                <a:sym typeface="Roboto"/>
              </a:rPr>
              <a:t>By utilizing non-realistic random textures in the simulator, the authors demonstrate the ability to train a real-world object detector accurate to 1.5 cm and robust to distractors and partial occlusions, without the need for pre-training on real images.</a:t>
            </a:r>
            <a:endParaRPr>
              <a:solidFill>
                <a:schemeClr val="dk1"/>
              </a:solidFill>
              <a:highlight>
                <a:srgbClr val="F9F9FE"/>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a:solidFill>
                  <a:schemeClr val="dk1"/>
                </a:solidFill>
                <a:highlight>
                  <a:srgbClr val="F9F9FE"/>
                </a:highlight>
                <a:latin typeface="Roboto"/>
                <a:ea typeface="Roboto"/>
                <a:cs typeface="Roboto"/>
                <a:sym typeface="Roboto"/>
              </a:rPr>
              <a:t>This work represents the first successful transfer of a deep neural network trained solely on simulated RGB images to the real world for the purpose of robotic control, showcasing the potential of domain randomization in bridging the gap between simulated robotics and real-world experiments.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Methodology</a:t>
            </a:r>
            <a:endParaRPr b="1" sz="3220"/>
          </a:p>
        </p:txBody>
      </p:sp>
      <p:sp>
        <p:nvSpPr>
          <p:cNvPr id="68" name="Google Shape;68;p15"/>
          <p:cNvSpPr txBox="1"/>
          <p:nvPr>
            <p:ph idx="1" type="body"/>
          </p:nvPr>
        </p:nvSpPr>
        <p:spPr>
          <a:xfrm>
            <a:off x="223525" y="1131575"/>
            <a:ext cx="8520600" cy="3362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1400">
              <a:solidFill>
                <a:schemeClr val="dk1"/>
              </a:solidFill>
              <a:highlight>
                <a:srgbClr val="F9F9FE"/>
              </a:highlight>
              <a:latin typeface="Roboto"/>
              <a:ea typeface="Roboto"/>
              <a:cs typeface="Roboto"/>
              <a:sym typeface="Roboto"/>
            </a:endParaRPr>
          </a:p>
          <a:p>
            <a:pPr indent="-381000" lvl="0" marL="457200" rtl="0" algn="l">
              <a:lnSpc>
                <a:spcPct val="150000"/>
              </a:lnSpc>
              <a:spcBef>
                <a:spcPts val="0"/>
              </a:spcBef>
              <a:spcAft>
                <a:spcPts val="0"/>
              </a:spcAft>
              <a:buClr>
                <a:schemeClr val="dk1"/>
              </a:buClr>
              <a:buSzPts val="2400"/>
              <a:buFont typeface="Roboto"/>
              <a:buChar char="●"/>
            </a:pPr>
            <a:r>
              <a:rPr lang="en" sz="2400">
                <a:solidFill>
                  <a:schemeClr val="dk1"/>
                </a:solidFill>
                <a:highlight>
                  <a:srgbClr val="F9F9FE"/>
                </a:highlight>
                <a:latin typeface="Roboto"/>
                <a:ea typeface="Roboto"/>
                <a:cs typeface="Roboto"/>
                <a:sym typeface="Roboto"/>
              </a:rPr>
              <a:t> Domain Randomization</a:t>
            </a:r>
            <a:endParaRPr sz="2400">
              <a:solidFill>
                <a:schemeClr val="dk1"/>
              </a:solidFill>
              <a:highlight>
                <a:srgbClr val="F9F9FE"/>
              </a:highlight>
              <a:latin typeface="Roboto"/>
              <a:ea typeface="Roboto"/>
              <a:cs typeface="Roboto"/>
              <a:sym typeface="Roboto"/>
            </a:endParaRPr>
          </a:p>
          <a:p>
            <a:pPr indent="-381000" lvl="0" marL="457200" rtl="0" algn="l">
              <a:lnSpc>
                <a:spcPct val="150000"/>
              </a:lnSpc>
              <a:spcBef>
                <a:spcPts val="0"/>
              </a:spcBef>
              <a:spcAft>
                <a:spcPts val="0"/>
              </a:spcAft>
              <a:buClr>
                <a:schemeClr val="dk1"/>
              </a:buClr>
              <a:buSzPts val="2400"/>
              <a:buFont typeface="Roboto"/>
              <a:buChar char="●"/>
            </a:pPr>
            <a:r>
              <a:rPr lang="en" sz="2400">
                <a:solidFill>
                  <a:schemeClr val="dk1"/>
                </a:solidFill>
                <a:highlight>
                  <a:srgbClr val="F9F9FE"/>
                </a:highlight>
                <a:latin typeface="Roboto"/>
                <a:ea typeface="Roboto"/>
                <a:cs typeface="Roboto"/>
                <a:sym typeface="Roboto"/>
              </a:rPr>
              <a:t>Training Object Detectors</a:t>
            </a:r>
            <a:endParaRPr sz="2400">
              <a:solidFill>
                <a:schemeClr val="dk1"/>
              </a:solidFill>
              <a:highlight>
                <a:srgbClr val="F9F9FE"/>
              </a:highlight>
              <a:latin typeface="Roboto"/>
              <a:ea typeface="Roboto"/>
              <a:cs typeface="Roboto"/>
              <a:sym typeface="Roboto"/>
            </a:endParaRPr>
          </a:p>
          <a:p>
            <a:pPr indent="-381000" lvl="0" marL="457200" rtl="0" algn="l">
              <a:lnSpc>
                <a:spcPct val="150000"/>
              </a:lnSpc>
              <a:spcBef>
                <a:spcPts val="0"/>
              </a:spcBef>
              <a:spcAft>
                <a:spcPts val="0"/>
              </a:spcAft>
              <a:buClr>
                <a:schemeClr val="dk1"/>
              </a:buClr>
              <a:buSzPts val="2400"/>
              <a:buFont typeface="Roboto"/>
              <a:buChar char="●"/>
            </a:pPr>
            <a:r>
              <a:rPr lang="en" sz="2400">
                <a:solidFill>
                  <a:schemeClr val="dk1"/>
                </a:solidFill>
                <a:highlight>
                  <a:srgbClr val="F9F9FE"/>
                </a:highlight>
                <a:latin typeface="Roboto"/>
                <a:ea typeface="Roboto"/>
                <a:cs typeface="Roboto"/>
                <a:sym typeface="Roboto"/>
              </a:rPr>
              <a:t> Ablation Study</a:t>
            </a:r>
            <a:endParaRPr sz="2400">
              <a:solidFill>
                <a:schemeClr val="dk1"/>
              </a:solidFill>
              <a:highlight>
                <a:srgbClr val="F9F9FE"/>
              </a:highlight>
              <a:latin typeface="Roboto"/>
              <a:ea typeface="Roboto"/>
              <a:cs typeface="Roboto"/>
              <a:sym typeface="Roboto"/>
            </a:endParaRPr>
          </a:p>
          <a:p>
            <a:pPr indent="-381000" lvl="0" marL="457200" rtl="0" algn="l">
              <a:lnSpc>
                <a:spcPct val="150000"/>
              </a:lnSpc>
              <a:spcBef>
                <a:spcPts val="0"/>
              </a:spcBef>
              <a:spcAft>
                <a:spcPts val="0"/>
              </a:spcAft>
              <a:buClr>
                <a:schemeClr val="dk1"/>
              </a:buClr>
              <a:buSzPts val="2400"/>
              <a:buFont typeface="Roboto"/>
              <a:buChar char="●"/>
            </a:pPr>
            <a:r>
              <a:rPr lang="en" sz="2400">
                <a:solidFill>
                  <a:schemeClr val="dk1"/>
                </a:solidFill>
                <a:highlight>
                  <a:srgbClr val="F9F9FE"/>
                </a:highlight>
                <a:latin typeface="Roboto"/>
                <a:ea typeface="Roboto"/>
                <a:cs typeface="Roboto"/>
                <a:sym typeface="Roboto"/>
              </a:rPr>
              <a:t>Performance Evaluation</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20"/>
              <a:t>Results</a:t>
            </a:r>
            <a:endParaRPr b="1" sz="2920"/>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Roboto"/>
              <a:buChar char="●"/>
            </a:pPr>
            <a:r>
              <a:rPr lang="en" sz="2200">
                <a:solidFill>
                  <a:schemeClr val="dk1"/>
                </a:solidFill>
                <a:highlight>
                  <a:srgbClr val="F9F9FE"/>
                </a:highlight>
                <a:latin typeface="Roboto"/>
                <a:ea typeface="Roboto"/>
                <a:cs typeface="Roboto"/>
                <a:sym typeface="Roboto"/>
              </a:rPr>
              <a:t>The paper presents the successful transfer of deep neural networks trained on simulated images with non-realistic random textures to real-world robotic control tasks, specifically in object localization and grasping. </a:t>
            </a:r>
            <a:endParaRPr sz="2200">
              <a:solidFill>
                <a:schemeClr val="dk1"/>
              </a:solidFill>
              <a:highlight>
                <a:srgbClr val="F9F9FE"/>
              </a:highlight>
              <a:latin typeface="Roboto"/>
              <a:ea typeface="Roboto"/>
              <a:cs typeface="Roboto"/>
              <a:sym typeface="Roboto"/>
            </a:endParaRPr>
          </a:p>
          <a:p>
            <a:pPr indent="-368300" lvl="0" marL="457200" rtl="0" algn="l">
              <a:spcBef>
                <a:spcPts val="0"/>
              </a:spcBef>
              <a:spcAft>
                <a:spcPts val="0"/>
              </a:spcAft>
              <a:buClr>
                <a:schemeClr val="dk1"/>
              </a:buClr>
              <a:buSzPts val="2200"/>
              <a:buFont typeface="Roboto"/>
              <a:buChar char="●"/>
            </a:pPr>
            <a:r>
              <a:rPr lang="en" sz="2200">
                <a:solidFill>
                  <a:schemeClr val="dk1"/>
                </a:solidFill>
                <a:highlight>
                  <a:srgbClr val="F9F9FE"/>
                </a:highlight>
                <a:latin typeface="Roboto"/>
                <a:ea typeface="Roboto"/>
                <a:cs typeface="Roboto"/>
                <a:sym typeface="Roboto"/>
              </a:rPr>
              <a:t>The paper's findings represent a significant advancement in the field of robotic research, as they demonstrate the potential of domain randomization as a method for transferring deep neural networks from simulation to the real world for robotic control. </a:t>
            </a:r>
            <a:endParaRPr sz="2200">
              <a:solidFill>
                <a:schemeClr val="dk1"/>
              </a:solidFill>
              <a:highlight>
                <a:srgbClr val="F9F9FE"/>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t>Limitations</a:t>
            </a:r>
            <a:endParaRPr b="1" sz="3020"/>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lnSpc>
                <a:spcPct val="150000"/>
              </a:lnSpc>
              <a:spcBef>
                <a:spcPts val="0"/>
              </a:spcBef>
              <a:spcAft>
                <a:spcPts val="0"/>
              </a:spcAft>
              <a:buSzPts val="2400"/>
              <a:buChar char="●"/>
            </a:pPr>
            <a:r>
              <a:rPr lang="en" sz="2400">
                <a:solidFill>
                  <a:schemeClr val="dk1"/>
                </a:solidFill>
                <a:highlight>
                  <a:srgbClr val="F9F9FE"/>
                </a:highlight>
                <a:latin typeface="Roboto"/>
                <a:ea typeface="Roboto"/>
                <a:cs typeface="Roboto"/>
                <a:sym typeface="Roboto"/>
              </a:rPr>
              <a:t>Limited Real-World Variability: </a:t>
            </a:r>
            <a:r>
              <a:rPr lang="en">
                <a:solidFill>
                  <a:schemeClr val="dk1"/>
                </a:solidFill>
                <a:highlight>
                  <a:srgbClr val="F9F9FE"/>
                </a:highlight>
                <a:latin typeface="Roboto"/>
                <a:ea typeface="Roboto"/>
                <a:cs typeface="Roboto"/>
                <a:sym typeface="Roboto"/>
              </a:rPr>
              <a:t>While domain randomization introduces a wide range of environments during training, the real world still contains unmodeled physical effects that are not captured by current physics simulators.</a:t>
            </a:r>
            <a:endParaRPr>
              <a:solidFill>
                <a:schemeClr val="dk1"/>
              </a:solidFill>
              <a:highlight>
                <a:srgbClr val="F9F9FE"/>
              </a:highlight>
              <a:latin typeface="Roboto"/>
              <a:ea typeface="Roboto"/>
              <a:cs typeface="Roboto"/>
              <a:sym typeface="Roboto"/>
            </a:endParaRPr>
          </a:p>
          <a:p>
            <a:pPr indent="-381000" lvl="0" marL="457200" rtl="0" algn="l">
              <a:lnSpc>
                <a:spcPct val="150000"/>
              </a:lnSpc>
              <a:spcBef>
                <a:spcPts val="0"/>
              </a:spcBef>
              <a:spcAft>
                <a:spcPts val="0"/>
              </a:spcAft>
              <a:buClr>
                <a:schemeClr val="dk1"/>
              </a:buClr>
              <a:buSzPts val="2400"/>
              <a:buFont typeface="Roboto"/>
              <a:buChar char="●"/>
            </a:pPr>
            <a:r>
              <a:rPr lang="en" sz="2400">
                <a:solidFill>
                  <a:schemeClr val="dk1"/>
                </a:solidFill>
                <a:highlight>
                  <a:srgbClr val="F9F9FE"/>
                </a:highlight>
                <a:latin typeface="Roboto"/>
                <a:ea typeface="Roboto"/>
                <a:cs typeface="Roboto"/>
                <a:sym typeface="Roboto"/>
              </a:rPr>
              <a:t>Overfitting: </a:t>
            </a:r>
            <a:r>
              <a:rPr lang="en" sz="1250">
                <a:solidFill>
                  <a:schemeClr val="dk1"/>
                </a:solidFill>
                <a:highlight>
                  <a:srgbClr val="F9F9FE"/>
                </a:highlight>
                <a:latin typeface="Roboto"/>
                <a:ea typeface="Roboto"/>
                <a:cs typeface="Roboto"/>
                <a:sym typeface="Roboto"/>
              </a:rPr>
              <a:t> </a:t>
            </a:r>
            <a:r>
              <a:rPr lang="en">
                <a:solidFill>
                  <a:schemeClr val="dk1"/>
                </a:solidFill>
                <a:highlight>
                  <a:srgbClr val="F9F9FE"/>
                </a:highlight>
                <a:latin typeface="Roboto"/>
                <a:ea typeface="Roboto"/>
                <a:cs typeface="Roboto"/>
                <a:sym typeface="Roboto"/>
              </a:rPr>
              <a:t>The paper notes that the trained models are still overfitting the simulated training data, which may limit their generalization to real-world scenarios.</a:t>
            </a:r>
            <a:endParaRPr>
              <a:solidFill>
                <a:schemeClr val="dk1"/>
              </a:solidFill>
              <a:highlight>
                <a:srgbClr val="F9F9FE"/>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Application</a:t>
            </a:r>
            <a:endParaRPr b="1"/>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Development of autonomous robot</a:t>
            </a:r>
            <a:endParaRPr>
              <a:solidFill>
                <a:schemeClr val="dk1"/>
              </a:solidFill>
            </a:endParaRPr>
          </a:p>
          <a:p>
            <a:pPr indent="-342900" lvl="0" marL="457200" rtl="0" algn="l">
              <a:spcBef>
                <a:spcPts val="0"/>
              </a:spcBef>
              <a:spcAft>
                <a:spcPts val="0"/>
              </a:spcAft>
              <a:buClr>
                <a:schemeClr val="dk1"/>
              </a:buClr>
              <a:buSzPts val="1800"/>
              <a:buFont typeface="Roboto"/>
              <a:buChar char="●"/>
            </a:pPr>
            <a:r>
              <a:rPr lang="en">
                <a:solidFill>
                  <a:schemeClr val="dk1"/>
                </a:solidFill>
                <a:highlight>
                  <a:srgbClr val="F9F9FE"/>
                </a:highlight>
                <a:latin typeface="Roboto"/>
                <a:ea typeface="Roboto"/>
                <a:cs typeface="Roboto"/>
                <a:sym typeface="Roboto"/>
              </a:rPr>
              <a:t>development of robotic systems for search and rescue operations</a:t>
            </a:r>
            <a:endParaRPr>
              <a:solidFill>
                <a:schemeClr val="dk1"/>
              </a:solidFill>
              <a:highlight>
                <a:srgbClr val="F9F9FE"/>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a:solidFill>
                  <a:schemeClr val="dk1"/>
                </a:solidFill>
                <a:highlight>
                  <a:srgbClr val="F9F9FE"/>
                </a:highlight>
                <a:latin typeface="Roboto"/>
                <a:ea typeface="Roboto"/>
                <a:cs typeface="Roboto"/>
                <a:sym typeface="Roboto"/>
              </a:rPr>
              <a:t>development of robotic systems for healthcare and medical applications</a:t>
            </a:r>
            <a:endParaRPr>
              <a:solidFill>
                <a:schemeClr val="dk1"/>
              </a:solidFill>
              <a:highlight>
                <a:srgbClr val="F9F9FE"/>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164425"/>
            <a:ext cx="8520600" cy="99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4520"/>
              <a:t>THANK YOU!!!</a:t>
            </a:r>
            <a:endParaRPr b="1" sz="452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