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83" r:id="rId5"/>
    <p:sldId id="271" r:id="rId6"/>
    <p:sldId id="257" r:id="rId7"/>
    <p:sldId id="258" r:id="rId8"/>
    <p:sldId id="262" r:id="rId9"/>
    <p:sldId id="269" r:id="rId10"/>
    <p:sldId id="261" r:id="rId11"/>
    <p:sldId id="260" r:id="rId12"/>
    <p:sldId id="284" r:id="rId13"/>
    <p:sldId id="285" r:id="rId14"/>
    <p:sldId id="286" r:id="rId15"/>
    <p:sldId id="287" r:id="rId16"/>
    <p:sldId id="273" r:id="rId17"/>
    <p:sldId id="275" r:id="rId18"/>
    <p:sldId id="274" r:id="rId19"/>
    <p:sldId id="277" r:id="rId20"/>
    <p:sldId id="272"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8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854075" y="1361440"/>
            <a:ext cx="10668000" cy="1908810"/>
          </a:xfrm>
        </p:spPr>
        <p:txBody>
          <a:bodyPr/>
          <a:lstStyle/>
          <a:p>
            <a:r>
              <a:rPr lang="en-US" altLang="zh-CN" sz="9600">
                <a:solidFill>
                  <a:schemeClr val="tx1">
                    <a:lumMod val="95000"/>
                    <a:lumOff val="5000"/>
                  </a:schemeClr>
                </a:solidFill>
              </a:rPr>
              <a:t>CMS</a:t>
            </a:r>
            <a:endParaRPr lang="en-US" altLang="zh-CN" sz="9600">
              <a:solidFill>
                <a:schemeClr val="tx1">
                  <a:lumMod val="95000"/>
                  <a:lumOff val="5000"/>
                </a:schemeClr>
              </a:solidFill>
            </a:endParaRPr>
          </a:p>
        </p:txBody>
      </p:sp>
      <p:sp>
        <p:nvSpPr>
          <p:cNvPr id="3" name="副标题 2"/>
          <p:cNvSpPr>
            <a:spLocks noGrp="1"/>
          </p:cNvSpPr>
          <p:nvPr>
            <p:ph type="subTitle" idx="1"/>
            <p:custDataLst>
              <p:tags r:id="rId3"/>
            </p:custDataLst>
          </p:nvPr>
        </p:nvSpPr>
        <p:spPr>
          <a:xfrm>
            <a:off x="669925" y="3270250"/>
            <a:ext cx="10852150" cy="2118360"/>
          </a:xfrm>
        </p:spPr>
        <p:txBody>
          <a:bodyPr/>
          <a:lstStyle/>
          <a:p>
            <a:r>
              <a:rPr lang="zh-CN" altLang="en-US" sz="9600">
                <a:solidFill>
                  <a:schemeClr val="tx1">
                    <a:lumMod val="95000"/>
                    <a:lumOff val="5000"/>
                  </a:schemeClr>
                </a:solidFill>
              </a:rPr>
              <a:t>内容管理系统</a:t>
            </a:r>
            <a:endParaRPr lang="zh-CN" altLang="en-US" sz="9600">
              <a:solidFill>
                <a:schemeClr val="tx1">
                  <a:lumMod val="95000"/>
                  <a:lumOff val="5000"/>
                </a:schemeClr>
              </a:solidFill>
            </a:endParaRPr>
          </a:p>
        </p:txBody>
      </p:sp>
      <p:sp>
        <p:nvSpPr>
          <p:cNvPr id="5" name="文本框 4"/>
          <p:cNvSpPr txBox="1"/>
          <p:nvPr/>
        </p:nvSpPr>
        <p:spPr>
          <a:xfrm>
            <a:off x="8888730" y="5387975"/>
            <a:ext cx="2633980" cy="922020"/>
          </a:xfrm>
          <a:prstGeom prst="rect">
            <a:avLst/>
          </a:prstGeom>
          <a:noFill/>
        </p:spPr>
        <p:txBody>
          <a:bodyPr wrap="square" rtlCol="0">
            <a:spAutoFit/>
          </a:bodyPr>
          <a:p>
            <a:r>
              <a:rPr lang="zh-CN" altLang="en-US"/>
              <a:t>项目组：</a:t>
            </a:r>
            <a:endParaRPr lang="zh-CN" altLang="en-US"/>
          </a:p>
          <a:p>
            <a:endParaRPr lang="zh-CN" altLang="en-US"/>
          </a:p>
          <a:p>
            <a:r>
              <a:rPr lang="zh-CN" altLang="en-US"/>
              <a:t>演讲人：</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3718560" y="2169160"/>
            <a:ext cx="4754880" cy="1014730"/>
          </a:xfrm>
          <a:prstGeom prst="rect">
            <a:avLst/>
          </a:prstGeom>
          <a:noFill/>
        </p:spPr>
        <p:txBody>
          <a:bodyPr wrap="none" rtlCol="0">
            <a:spAutoFit/>
          </a:bodyPr>
          <a:p>
            <a:r>
              <a:rPr lang="zh-CN" altLang="en-US" sz="6000">
                <a:solidFill>
                  <a:srgbClr val="7030A0"/>
                </a:solidFill>
              </a:rPr>
              <a:t>市场发展前景</a:t>
            </a:r>
            <a:endParaRPr lang="zh-CN" altLang="en-US" sz="6000">
              <a:solidFill>
                <a:srgbClr val="7030A0"/>
              </a:solidFill>
            </a:endParaRPr>
          </a:p>
        </p:txBody>
      </p:sp>
      <p:sp>
        <p:nvSpPr>
          <p:cNvPr id="5" name="文本框 4"/>
          <p:cNvSpPr txBox="1"/>
          <p:nvPr/>
        </p:nvSpPr>
        <p:spPr>
          <a:xfrm>
            <a:off x="6664960" y="3183890"/>
            <a:ext cx="1808480" cy="1568450"/>
          </a:xfrm>
          <a:prstGeom prst="rect">
            <a:avLst/>
          </a:prstGeom>
          <a:noFill/>
        </p:spPr>
        <p:txBody>
          <a:bodyPr wrap="none" rtlCol="0">
            <a:spAutoFit/>
          </a:bodyPr>
          <a:p>
            <a:r>
              <a:rPr lang="zh-CN" altLang="en-US" sz="3200"/>
              <a:t>网络方面</a:t>
            </a:r>
            <a:endParaRPr lang="zh-CN" altLang="en-US" sz="3200"/>
          </a:p>
          <a:p>
            <a:r>
              <a:rPr lang="zh-CN" altLang="en-US" sz="3200"/>
              <a:t>经济方面</a:t>
            </a:r>
            <a:endParaRPr lang="zh-CN" altLang="en-US" sz="3200"/>
          </a:p>
          <a:p>
            <a:r>
              <a:rPr lang="zh-CN" altLang="en-US" sz="3200"/>
              <a:t>目前状态</a:t>
            </a:r>
            <a:endParaRPr lang="zh-CN" altLang="en-US" sz="32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网络</a:t>
            </a:r>
            <a:r>
              <a:rPr lang="zh-CN" altLang="en-US" sz="4000">
                <a:solidFill>
                  <a:srgbClr val="7030A0"/>
                </a:solidFill>
              </a:rPr>
              <a:t>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现在世界各地的网络建设都发展的特别好，网络也是基本上覆盖了全世界</a:t>
            </a:r>
            <a:endParaRPr lang="zh-CN" altLang="en-US" sz="3200">
              <a:solidFill>
                <a:schemeClr val="tx1">
                  <a:lumMod val="95000"/>
                  <a:lumOff val="5000"/>
                </a:schemeClr>
              </a:solidFill>
            </a:endParaRPr>
          </a:p>
          <a:p>
            <a:r>
              <a:rPr lang="zh-CN" altLang="en-US" sz="3200">
                <a:solidFill>
                  <a:schemeClr val="tx1">
                    <a:lumMod val="95000"/>
                    <a:lumOff val="5000"/>
                  </a:schemeClr>
                </a:solidFill>
              </a:rPr>
              <a:t>现在每天都离不开网络，网络也成为了现在办公的一个重要的依据</a:t>
            </a:r>
            <a:endParaRPr lang="zh-CN" altLang="en-US" sz="3200">
              <a:solidFill>
                <a:schemeClr val="tx1">
                  <a:lumMod val="95000"/>
                  <a:lumOff val="5000"/>
                </a:schemeClr>
              </a:solidFill>
            </a:endParaRPr>
          </a:p>
          <a:p>
            <a:r>
              <a:rPr lang="zh-CN" altLang="en-US" sz="3200">
                <a:solidFill>
                  <a:schemeClr val="tx1">
                    <a:lumMod val="95000"/>
                    <a:lumOff val="5000"/>
                  </a:schemeClr>
                </a:solidFill>
              </a:rPr>
              <a:t>而像网络建设的话，就是互联网的一个缩影，CMS建站也是网络的一个项目</a:t>
            </a:r>
            <a:endParaRPr lang="zh-CN" altLang="en-US" sz="3200">
              <a:solidFill>
                <a:schemeClr val="tx1">
                  <a:lumMod val="95000"/>
                  <a:lumOff val="5000"/>
                </a:schemeClr>
              </a:solidFill>
            </a:endParaRPr>
          </a:p>
        </p:txBody>
      </p:sp>
    </p:spTree>
    <p:custDataLst>
      <p:tags r:id="rId2"/>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经济发展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CMS建站对经济的发展是有很大的促进作用</a:t>
            </a:r>
            <a:endParaRPr lang="zh-CN" altLang="en-US" sz="3200">
              <a:solidFill>
                <a:schemeClr val="tx1">
                  <a:lumMod val="95000"/>
                  <a:lumOff val="5000"/>
                </a:schemeClr>
              </a:solidFill>
            </a:endParaRPr>
          </a:p>
          <a:p>
            <a:r>
              <a:rPr lang="zh-CN" altLang="en-US" sz="3200">
                <a:solidFill>
                  <a:schemeClr val="tx1">
                    <a:lumMod val="95000"/>
                    <a:lumOff val="5000"/>
                  </a:schemeClr>
                </a:solidFill>
              </a:rPr>
              <a:t>大部分的企业，他们都拥有自己的网站</a:t>
            </a:r>
            <a:endParaRPr lang="zh-CN" altLang="en-US" sz="3200">
              <a:solidFill>
                <a:schemeClr val="tx1">
                  <a:lumMod val="95000"/>
                  <a:lumOff val="5000"/>
                </a:schemeClr>
              </a:solidFill>
            </a:endParaRPr>
          </a:p>
          <a:p>
            <a:r>
              <a:rPr lang="zh-CN" altLang="en-US" sz="3200">
                <a:solidFill>
                  <a:schemeClr val="tx1">
                    <a:lumMod val="95000"/>
                    <a:lumOff val="5000"/>
                  </a:schemeClr>
                </a:solidFill>
              </a:rPr>
              <a:t>消费者会通过这些网站对这家公司和企业进行及时的了解，在这家公司里面进行消费</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目前状态</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CMS建站目前的市场还没有饱和</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zh-CN" altLang="en-US" sz="3200">
                <a:solidFill>
                  <a:schemeClr val="tx1">
                    <a:lumMod val="95000"/>
                    <a:lumOff val="5000"/>
                  </a:schemeClr>
                </a:solidFill>
              </a:rPr>
              <a:t>技术系统还没有达到高峰期</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en-US" altLang="zh-CN" sz="3200">
                <a:solidFill>
                  <a:schemeClr val="tx1">
                    <a:lumMod val="95000"/>
                    <a:lumOff val="5000"/>
                  </a:schemeClr>
                </a:solidFill>
              </a:rPr>
              <a:t>CMS</a:t>
            </a:r>
            <a:r>
              <a:rPr sz="3200">
                <a:solidFill>
                  <a:schemeClr val="tx1">
                    <a:lumMod val="95000"/>
                    <a:lumOff val="5000"/>
                  </a:schemeClr>
                </a:solidFill>
              </a:rPr>
              <a:t>目前市场发展前景开阔</a:t>
            </a:r>
            <a:endParaRPr sz="3200">
              <a:solidFill>
                <a:schemeClr val="tx1">
                  <a:lumMod val="95000"/>
                  <a:lumOff val="5000"/>
                </a:schemeClr>
              </a:solidFill>
            </a:endParaRPr>
          </a:p>
        </p:txBody>
      </p:sp>
    </p:spTree>
    <p:custDataLst>
      <p:tags r:id="rId1"/>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5" name="文本框 4"/>
          <p:cNvSpPr txBox="1"/>
          <p:nvPr/>
        </p:nvSpPr>
        <p:spPr>
          <a:xfrm>
            <a:off x="6749415" y="2644775"/>
            <a:ext cx="1808480" cy="1568450"/>
          </a:xfrm>
          <a:prstGeom prst="rect">
            <a:avLst/>
          </a:prstGeom>
          <a:noFill/>
        </p:spPr>
        <p:txBody>
          <a:bodyPr wrap="none" rtlCol="0">
            <a:spAutoFit/>
          </a:bodyPr>
          <a:p>
            <a:r>
              <a:rPr lang="zh-CN" altLang="en-US" sz="3200">
                <a:solidFill>
                  <a:srgbClr val="FFFF00"/>
                </a:solidFill>
              </a:rPr>
              <a:t>主界面</a:t>
            </a:r>
            <a:endParaRPr lang="zh-CN" altLang="en-US" sz="3200">
              <a:solidFill>
                <a:srgbClr val="FFFF00"/>
              </a:solidFill>
            </a:endParaRPr>
          </a:p>
          <a:p>
            <a:r>
              <a:rPr lang="zh-CN" altLang="en-US" sz="3200">
                <a:solidFill>
                  <a:srgbClr val="FFFF00"/>
                </a:solidFill>
              </a:rPr>
              <a:t>主要功能</a:t>
            </a:r>
            <a:endParaRPr lang="zh-CN" altLang="en-US" sz="3200">
              <a:solidFill>
                <a:srgbClr val="FFFF00"/>
              </a:solidFill>
            </a:endParaRPr>
          </a:p>
          <a:p>
            <a:r>
              <a:rPr lang="zh-CN" altLang="en-US" sz="3200">
                <a:solidFill>
                  <a:srgbClr val="FFFF00"/>
                </a:solidFill>
              </a:rPr>
              <a:t>特色板块</a:t>
            </a:r>
            <a:endParaRPr lang="zh-CN" altLang="en-US" sz="3200">
              <a:solidFill>
                <a:srgbClr val="FFFF00"/>
              </a:solidFill>
            </a:endParaRPr>
          </a:p>
        </p:txBody>
      </p:sp>
      <p:sp>
        <p:nvSpPr>
          <p:cNvPr id="4" name="文本框 3"/>
          <p:cNvSpPr txBox="1"/>
          <p:nvPr/>
        </p:nvSpPr>
        <p:spPr>
          <a:xfrm>
            <a:off x="3633470" y="1296035"/>
            <a:ext cx="4924425" cy="1014730"/>
          </a:xfrm>
          <a:prstGeom prst="rect">
            <a:avLst/>
          </a:prstGeom>
          <a:noFill/>
        </p:spPr>
        <p:txBody>
          <a:bodyPr wrap="none" rtlCol="0">
            <a:spAutoFit/>
          </a:bodyPr>
          <a:p>
            <a:r>
              <a:rPr lang="en-US" altLang="zh-CN" sz="6000"/>
              <a:t>CMS</a:t>
            </a:r>
            <a:r>
              <a:rPr lang="zh-CN" altLang="en-US" sz="6000"/>
              <a:t>项目展示</a:t>
            </a:r>
            <a:endParaRPr lang="zh-CN" altLang="en-US" sz="60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主界面</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主要功能</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特色板块</a:t>
            </a:r>
            <a:endParaRPr lang="zh-CN" altLang="en-US" sz="4400">
              <a:solidFill>
                <a:srgbClr val="FFFF00"/>
              </a:solidFill>
            </a:endParaRPr>
          </a:p>
        </p:txBody>
      </p:sp>
      <p:sp>
        <p:nvSpPr>
          <p:cNvPr id="3" name="内容占位符 2"/>
          <p:cNvSpPr>
            <a:spLocks noGrp="1"/>
          </p:cNvSpPr>
          <p:nvPr>
            <p:ph idx="1"/>
          </p:nvPr>
        </p:nvSpPr>
        <p:spPr/>
        <p:txBody>
          <a:bodyPr/>
          <a:p>
            <a:endParaRPr lang="zh-CN" altLang="en-US"/>
          </a:p>
        </p:txBody>
      </p:sp>
    </p:spTree>
    <p:custDataLst>
      <p:tags r:id="rId2"/>
    </p:custData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threePt" dir="t"/>
            </a:scene3d>
          </a:bodyPr>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4773930" y="2644775"/>
            <a:ext cx="2644775" cy="1568450"/>
          </a:xfrm>
          <a:prstGeom prst="rect">
            <a:avLst/>
          </a:prstGeom>
          <a:noFill/>
        </p:spPr>
        <p:txBody>
          <a:bodyPr wrap="square" rtlCol="0">
            <a:spAutoFit/>
          </a:bodyPr>
          <a:p>
            <a:r>
              <a:rPr lang="zh-CN" altLang="en-US" sz="9600"/>
              <a:t>谢谢</a:t>
            </a:r>
            <a:endParaRPr lang="zh-CN" altLang="en-US" sz="9600"/>
          </a:p>
        </p:txBody>
      </p:sp>
    </p:spTree>
    <p:custDataLst>
      <p:tags r:id="rId2"/>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511300" y="1550670"/>
            <a:ext cx="4939665" cy="1912620"/>
          </a:xfrm>
        </p:spPr>
        <p:txBody>
          <a:bodyPr/>
          <a:p>
            <a:r>
              <a:rPr lang="zh-CN" altLang="en-US" sz="8000">
                <a:solidFill>
                  <a:srgbClr val="FFFF00"/>
                </a:solidFill>
              </a:rPr>
              <a:t>三大主题</a:t>
            </a:r>
            <a:endParaRPr lang="zh-CN" altLang="en-US" sz="8000">
              <a:solidFill>
                <a:srgbClr val="FFFF00"/>
              </a:solidFill>
            </a:endParaRPr>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7999095" y="2756535"/>
            <a:ext cx="3522980" cy="706755"/>
          </a:xfrm>
          <a:prstGeom prst="rect">
            <a:avLst/>
          </a:prstGeom>
          <a:noFill/>
        </p:spPr>
        <p:txBody>
          <a:bodyPr wrap="square" rtlCol="0">
            <a:spAutoFit/>
          </a:bodyPr>
          <a:p>
            <a:r>
              <a:rPr lang="en-US" altLang="zh-CN" sz="4000">
                <a:solidFill>
                  <a:srgbClr val="00B0F0"/>
                </a:solidFill>
              </a:rPr>
              <a:t>CMS</a:t>
            </a:r>
            <a:r>
              <a:rPr lang="zh-CN" altLang="en-US" sz="4000">
                <a:solidFill>
                  <a:srgbClr val="00B0F0"/>
                </a:solidFill>
              </a:rPr>
              <a:t>详情介绍</a:t>
            </a:r>
            <a:endParaRPr lang="zh-CN" altLang="en-US" sz="4000">
              <a:solidFill>
                <a:srgbClr val="00B0F0"/>
              </a:solidFill>
            </a:endParaRPr>
          </a:p>
        </p:txBody>
      </p:sp>
      <p:sp>
        <p:nvSpPr>
          <p:cNvPr id="5" name="文本框 4"/>
          <p:cNvSpPr txBox="1"/>
          <p:nvPr/>
        </p:nvSpPr>
        <p:spPr>
          <a:xfrm>
            <a:off x="6450965" y="4154805"/>
            <a:ext cx="3230880" cy="706755"/>
          </a:xfrm>
          <a:prstGeom prst="rect">
            <a:avLst/>
          </a:prstGeom>
          <a:noFill/>
        </p:spPr>
        <p:txBody>
          <a:bodyPr wrap="none" rtlCol="0">
            <a:spAutoFit/>
          </a:bodyPr>
          <a:p>
            <a:r>
              <a:rPr lang="zh-CN" altLang="en-US" sz="4000">
                <a:solidFill>
                  <a:srgbClr val="7030A0"/>
                </a:solidFill>
              </a:rPr>
              <a:t>市场发展前景</a:t>
            </a:r>
            <a:endParaRPr lang="zh-CN" altLang="en-US" sz="4000">
              <a:solidFill>
                <a:srgbClr val="7030A0"/>
              </a:solidFill>
            </a:endParaRPr>
          </a:p>
        </p:txBody>
      </p:sp>
      <p:sp>
        <p:nvSpPr>
          <p:cNvPr id="6" name="文本框 5"/>
          <p:cNvSpPr txBox="1"/>
          <p:nvPr/>
        </p:nvSpPr>
        <p:spPr>
          <a:xfrm>
            <a:off x="4768215" y="5630545"/>
            <a:ext cx="3230880" cy="706755"/>
          </a:xfrm>
          <a:prstGeom prst="rect">
            <a:avLst/>
          </a:prstGeom>
          <a:noFill/>
        </p:spPr>
        <p:txBody>
          <a:bodyPr wrap="none" rtlCol="0">
            <a:spAutoFit/>
          </a:bodyPr>
          <a:p>
            <a:r>
              <a:rPr lang="zh-CN" altLang="en-US" sz="4000">
                <a:solidFill>
                  <a:srgbClr val="00B050"/>
                </a:solidFill>
              </a:rPr>
              <a:t>本组项目展示</a:t>
            </a:r>
            <a:endParaRPr lang="zh-CN" altLang="en-US" sz="4000">
              <a:solidFill>
                <a:srgbClr val="00B050"/>
              </a:solidFill>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
        <p:nvSpPr>
          <p:cNvPr id="5" name="文本框 4"/>
          <p:cNvSpPr txBox="1"/>
          <p:nvPr/>
        </p:nvSpPr>
        <p:spPr>
          <a:xfrm>
            <a:off x="6950075" y="2506980"/>
            <a:ext cx="1808480" cy="2830195"/>
          </a:xfrm>
          <a:prstGeom prst="rect">
            <a:avLst/>
          </a:prstGeom>
          <a:noFill/>
        </p:spPr>
        <p:txBody>
          <a:bodyPr wrap="none" rtlCol="0">
            <a:spAutoFit/>
          </a:bodyPr>
          <a:p>
            <a:pPr algn="l"/>
            <a:r>
              <a:rPr lang="zh-CN" altLang="en-US" sz="3200">
                <a:solidFill>
                  <a:schemeClr val="tx1"/>
                </a:solidFill>
                <a:sym typeface="+mn-ea"/>
              </a:rPr>
              <a:t>简介</a:t>
            </a:r>
            <a:endParaRPr lang="zh-CN" altLang="en-US" sz="3200">
              <a:solidFill>
                <a:schemeClr val="tx1"/>
              </a:solidFill>
            </a:endParaRPr>
          </a:p>
          <a:p>
            <a:pPr algn="l"/>
            <a:r>
              <a:rPr lang="zh-CN" altLang="en-US" sz="3200">
                <a:solidFill>
                  <a:schemeClr val="tx1"/>
                </a:solidFill>
                <a:sym typeface="+mn-ea"/>
              </a:rPr>
              <a:t>功能</a:t>
            </a:r>
            <a:endParaRPr lang="zh-CN" altLang="en-US" sz="3200">
              <a:solidFill>
                <a:schemeClr val="tx1"/>
              </a:solidFill>
            </a:endParaRPr>
          </a:p>
          <a:p>
            <a:pPr algn="l"/>
            <a:r>
              <a:rPr lang="zh-CN" altLang="en-US" sz="3200">
                <a:solidFill>
                  <a:schemeClr val="tx1"/>
                </a:solidFill>
                <a:sym typeface="+mn-ea"/>
              </a:rPr>
              <a:t>优点</a:t>
            </a:r>
            <a:endParaRPr lang="zh-CN" altLang="en-US" sz="3200">
              <a:solidFill>
                <a:schemeClr val="tx1"/>
              </a:solidFill>
            </a:endParaRPr>
          </a:p>
          <a:p>
            <a:pPr algn="l"/>
            <a:r>
              <a:rPr lang="zh-CN" altLang="en-US" sz="3200">
                <a:solidFill>
                  <a:schemeClr val="tx1"/>
                </a:solidFill>
                <a:sym typeface="+mn-ea"/>
              </a:rPr>
              <a:t>应用领域</a:t>
            </a:r>
            <a:endParaRPr lang="zh-CN" altLang="en-US" sz="3200">
              <a:solidFill>
                <a:schemeClr val="tx1"/>
              </a:solidFill>
            </a:endParaRPr>
          </a:p>
          <a:p>
            <a:pPr algn="l"/>
            <a:r>
              <a:rPr lang="zh-CN" altLang="en-US" sz="3200">
                <a:solidFill>
                  <a:schemeClr val="tx1"/>
                </a:solidFill>
                <a:sym typeface="+mn-ea"/>
              </a:rPr>
              <a:t>适合人群</a:t>
            </a:r>
            <a:endParaRPr lang="zh-CN" altLang="en-US">
              <a:solidFill>
                <a:srgbClr val="00B0F0"/>
              </a:solidFill>
            </a:endParaRPr>
          </a:p>
          <a:p>
            <a:endParaRPr lang="zh-CN" altLang="en-US">
              <a:solidFill>
                <a:srgbClr val="00B0F0"/>
              </a:solidFill>
            </a:endParaRPr>
          </a:p>
        </p:txBody>
      </p:sp>
      <p:sp>
        <p:nvSpPr>
          <p:cNvPr id="4" name="文本框 3"/>
          <p:cNvSpPr txBox="1"/>
          <p:nvPr/>
        </p:nvSpPr>
        <p:spPr>
          <a:xfrm>
            <a:off x="3528060" y="1296035"/>
            <a:ext cx="5135880" cy="1014730"/>
          </a:xfrm>
          <a:prstGeom prst="rect">
            <a:avLst/>
          </a:prstGeom>
          <a:noFill/>
        </p:spPr>
        <p:txBody>
          <a:bodyPr wrap="square" rtlCol="0">
            <a:spAutoFit/>
          </a:bodyPr>
          <a:p>
            <a:pPr algn="l"/>
            <a:r>
              <a:rPr lang="en-US" altLang="zh-CN" sz="6000">
                <a:solidFill>
                  <a:srgbClr val="00B0F0"/>
                </a:solidFill>
                <a:sym typeface="+mn-ea"/>
              </a:rPr>
              <a:t>CMS </a:t>
            </a:r>
            <a:r>
              <a:rPr lang="zh-CN" sz="6000">
                <a:solidFill>
                  <a:srgbClr val="00B0F0"/>
                </a:solidFill>
                <a:sym typeface="+mn-ea"/>
              </a:rPr>
              <a:t>详情</a:t>
            </a:r>
            <a:r>
              <a:rPr sz="6000">
                <a:solidFill>
                  <a:srgbClr val="00B0F0"/>
                </a:solidFill>
                <a:sym typeface="+mn-ea"/>
              </a:rPr>
              <a:t>介绍</a:t>
            </a:r>
            <a:endParaRPr lang="zh-CN" altLang="en-US" sz="6000">
              <a:solidFill>
                <a:srgbClr val="00B0F0"/>
              </a:solidFill>
              <a:sym typeface="+mn-ea"/>
            </a:endParaRPr>
          </a:p>
        </p:txBody>
      </p:sp>
    </p:spTree>
    <p:custDataLst>
      <p:tags r:id="rId2"/>
    </p:custData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简介</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rPr>
              <a:t>■CMS是Content Management System的简写</a:t>
            </a:r>
            <a:endParaRPr sz="3200">
              <a:solidFill>
                <a:schemeClr val="tx1">
                  <a:lumMod val="95000"/>
                  <a:lumOff val="5000"/>
                </a:schemeClr>
              </a:solidFill>
            </a:endParaRPr>
          </a:p>
          <a:p>
            <a:pPr marL="0" indent="0">
              <a:buNone/>
            </a:pPr>
            <a:r>
              <a:rPr sz="3200">
                <a:solidFill>
                  <a:schemeClr val="tx1">
                    <a:lumMod val="95000"/>
                    <a:lumOff val="5000"/>
                  </a:schemeClr>
                </a:solidFill>
              </a:rPr>
              <a:t>■简单的说: CMS是一个内容管理系统</a:t>
            </a:r>
            <a:endParaRPr sz="3200">
              <a:solidFill>
                <a:schemeClr val="tx1">
                  <a:lumMod val="95000"/>
                  <a:lumOff val="5000"/>
                </a:schemeClr>
              </a:solidFill>
            </a:endParaRPr>
          </a:p>
          <a:p>
            <a:pPr marL="0" indent="0">
              <a:buNone/>
            </a:pPr>
            <a:r>
              <a:rPr sz="3200">
                <a:solidFill>
                  <a:schemeClr val="tx1">
                    <a:lumMod val="95000"/>
                    <a:lumOff val="5000"/>
                  </a:schemeClr>
                </a:solidFill>
                <a:sym typeface="+mn-ea"/>
              </a:rPr>
              <a:t>■是把一个网站的内容(文字，</a:t>
            </a:r>
            <a:r>
              <a:rPr sz="3200">
                <a:solidFill>
                  <a:schemeClr val="tx1">
                    <a:lumMod val="95000"/>
                    <a:lumOff val="5000"/>
                  </a:schemeClr>
                </a:solidFill>
              </a:rPr>
              <a:t>图片等等)与网站的组件分离开来，可以将各个页面连接到一起，可以控制页面的显示。通过这个系统，可以方便的管理，发布，维护网站的内容，而不再需要硬性的写HTML代码:或手工建立每一一个页面</a:t>
            </a:r>
            <a:endParaRPr sz="3200">
              <a:solidFill>
                <a:schemeClr val="tx1">
                  <a:lumMod val="95000"/>
                  <a:lumOff val="5000"/>
                </a:schemeClr>
              </a:solidFill>
            </a:endParaRPr>
          </a:p>
        </p:txBody>
      </p:sp>
    </p:spTree>
    <p:custDataLst>
      <p:tags r:id="rId1"/>
    </p:custData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a:t>
            </a:r>
            <a:endParaRPr lang="zh-CN" altLang="en-US" sz="4400">
              <a:solidFill>
                <a:srgbClr val="00B0F0"/>
              </a:solidFill>
            </a:endParaRPr>
          </a:p>
        </p:txBody>
      </p:sp>
      <p:sp>
        <p:nvSpPr>
          <p:cNvPr id="3" name="内容占位符 2"/>
          <p:cNvSpPr>
            <a:spLocks noGrp="1"/>
          </p:cNvSpPr>
          <p:nvPr>
            <p:ph idx="1"/>
          </p:nvPr>
        </p:nvSpPr>
        <p:spPr>
          <a:xfrm>
            <a:off x="669925" y="1296035"/>
            <a:ext cx="10852150" cy="2876550"/>
          </a:xfrm>
        </p:spPr>
        <p:txBody>
          <a:bodyPr/>
          <a:p>
            <a:pPr marL="0" indent="0">
              <a:buNone/>
            </a:pPr>
            <a:r>
              <a:rPr lang="zh-CN" altLang="en-US" sz="3200">
                <a:solidFill>
                  <a:schemeClr val="tx1">
                    <a:lumMod val="95000"/>
                    <a:lumOff val="5000"/>
                  </a:schemeClr>
                </a:solidFill>
              </a:rPr>
              <a:t>■CMS具有许多基于模板的优秀设计，可以加</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快网站开发的速度和减少开发的成本</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■CMS的功能并不只限于文本处理，它也可以处理图片、Flash动画、声像流、图像甚至电子邮件档案</a:t>
            </a:r>
            <a:endParaRPr lang="zh-CN" altLang="en-US" sz="3200"/>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可以针对各种内容进行分类和发布管理</a:t>
            </a:r>
            <a:endParaRPr lang="en-US" altLang="zh-CN" sz="3200">
              <a:solidFill>
                <a:schemeClr val="tx1">
                  <a:lumMod val="95000"/>
                  <a:lumOff val="5000"/>
                </a:schemeClr>
              </a:solidFill>
            </a:endParaRPr>
          </a:p>
          <a:p>
            <a:pPr marL="0" indent="0">
              <a:buNone/>
            </a:pPr>
            <a:r>
              <a:rPr sz="3200">
                <a:solidFill>
                  <a:schemeClr val="tx1"/>
                </a:solidFill>
                <a:sym typeface="+mn-ea"/>
              </a:rPr>
              <a:t>■</a:t>
            </a:r>
            <a:r>
              <a:rPr lang="en-US" altLang="zh-CN" sz="3200">
                <a:solidFill>
                  <a:schemeClr val="tx1"/>
                </a:solidFill>
              </a:rPr>
              <a:t>可以针对不同类型的用户发布不同的内容</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solidFill>
              </a:rPr>
              <a:t>可以将各种内容进行分类</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lumMod val="95000"/>
                    <a:lumOff val="5000"/>
                  </a:schemeClr>
                </a:solidFill>
                <a:sym typeface="+mn-ea"/>
              </a:rPr>
              <a:t>可以根据客户要求订做用户接口和风格模块</a:t>
            </a:r>
            <a:endParaRPr lang="en-US" altLang="zh-CN" sz="3200">
              <a:solidFill>
                <a:schemeClr val="tx1">
                  <a:lumMod val="95000"/>
                  <a:lumOff val="5000"/>
                </a:schemeClr>
              </a:solidFill>
            </a:endParaRPr>
          </a:p>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可以任意定义内容类型与多媒体支持。用户接口可编辑性强</a:t>
            </a:r>
            <a:endParaRPr lang="en-US" altLang="zh-CN" sz="3200">
              <a:solidFill>
                <a:schemeClr val="tx1">
                  <a:lumMod val="95000"/>
                  <a:lumOff val="5000"/>
                </a:schemeClr>
              </a:solidFill>
            </a:endParaRPr>
          </a:p>
          <a:p>
            <a:pPr marL="0" indent="0">
              <a:buNone/>
            </a:pPr>
            <a:endParaRPr lang="en-US" altLang="zh-CN" sz="3200">
              <a:solidFill>
                <a:schemeClr val="tx1">
                  <a:lumMod val="95000"/>
                  <a:lumOff val="5000"/>
                </a:schemeClr>
              </a:solidFill>
            </a:endParaRPr>
          </a:p>
        </p:txBody>
      </p:sp>
    </p:spTree>
    <p:custDataLst>
      <p:tags r:id="rId1"/>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使用优点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zh-CN" altLang="en-US" sz="3200">
                <a:solidFill>
                  <a:schemeClr val="tx1">
                    <a:lumMod val="95000"/>
                    <a:lumOff val="5000"/>
                  </a:schemeClr>
                </a:solidFill>
              </a:rPr>
              <a:t>可分布式管理，站点管理和维护人员无须集:中在同一个办公室，甚至都不用在同城，全球任何一个有网络的地方都可以让您实现高效率的管理</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■可开发性强，可以针对不同的需求进行专门的开发</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■容易使用，任何一个人在经过十个小时左右的专业培训后就可以很轻松的管理并运作整套系统</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应用领域</a:t>
            </a:r>
            <a:endParaRPr sz="4400">
              <a:solidFill>
                <a:srgbClr val="00B0F0"/>
              </a:solidFill>
            </a:endParaRPr>
          </a:p>
        </p:txBody>
      </p:sp>
      <p:sp>
        <p:nvSpPr>
          <p:cNvPr id="3" name="内容占位符 2"/>
          <p:cNvSpPr>
            <a:spLocks noGrp="1"/>
          </p:cNvSpPr>
          <p:nvPr>
            <p:ph idx="1"/>
          </p:nvPr>
        </p:nvSpPr>
        <p:spPr/>
        <p:txBody>
          <a:bodyPr/>
          <a:p>
            <a:pPr marL="0" indent="0">
              <a:buNone/>
            </a:pPr>
            <a:r>
              <a:rPr lang="en-US" altLang="zh-CN" sz="3200">
                <a:solidFill>
                  <a:schemeClr val="tx1"/>
                </a:solidFill>
              </a:rPr>
              <a:t>■在CMS领域，在各个层面都有极多的优点，在政府上网，学校上网，商业门户，信息港，地方门户网等各种</a:t>
            </a:r>
            <a:r>
              <a:rPr sz="3200">
                <a:solidFill>
                  <a:schemeClr val="tx1"/>
                </a:solidFill>
              </a:rPr>
              <a:t>涉及</a:t>
            </a:r>
            <a:r>
              <a:rPr lang="en-US" altLang="zh-CN" sz="3200">
                <a:solidFill>
                  <a:schemeClr val="tx1"/>
                </a:solidFill>
              </a:rPr>
              <a:t>到文章发布和</a:t>
            </a:r>
            <a:r>
              <a:rPr sz="3200">
                <a:solidFill>
                  <a:schemeClr val="tx1"/>
                </a:solidFill>
              </a:rPr>
              <a:t>应用</a:t>
            </a:r>
            <a:r>
              <a:rPr lang="en-US" altLang="zh-CN" sz="3200">
                <a:solidFill>
                  <a:schemeClr val="tx1"/>
                </a:solidFill>
              </a:rPr>
              <a:t>管理的网站建设中</a:t>
            </a:r>
            <a:r>
              <a:rPr sz="3200">
                <a:solidFill>
                  <a:schemeClr val="tx1"/>
                </a:solidFill>
              </a:rPr>
              <a:t>，都可以使用</a:t>
            </a:r>
            <a:r>
              <a:rPr lang="en-US" altLang="zh-CN" sz="3200">
                <a:solidFill>
                  <a:schemeClr val="tx1"/>
                </a:solidFill>
              </a:rPr>
              <a:t>CMS</a:t>
            </a:r>
            <a:endParaRPr lang="en-US" altLang="zh-CN" sz="3200">
              <a:solidFill>
                <a:schemeClr val="tx1"/>
              </a:solidFill>
            </a:endParaRPr>
          </a:p>
          <a:p>
            <a:pPr marL="0" indent="0">
              <a:buNone/>
            </a:pPr>
            <a:endParaRPr lang="en-US" altLang="zh-CN" sz="3200">
              <a:solidFill>
                <a:schemeClr val="tx1"/>
              </a:solidFill>
            </a:endParaRPr>
          </a:p>
        </p:txBody>
      </p:sp>
    </p:spTree>
    <p:custDataLst>
      <p:tags r:id="rId1"/>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适合人群</a:t>
            </a:r>
            <a:endParaRPr sz="4400">
              <a:solidFill>
                <a:srgbClr val="00B0F0"/>
              </a:solidFill>
            </a:endParaRPr>
          </a:p>
        </p:txBody>
      </p:sp>
      <p:sp>
        <p:nvSpPr>
          <p:cNvPr id="3" name="内容占位符 2"/>
          <p:cNvSpPr>
            <a:spLocks noGrp="1"/>
          </p:cNvSpPr>
          <p:nvPr>
            <p:ph idx="1"/>
          </p:nvPr>
        </p:nvSpPr>
        <p:spPr/>
        <p:txBody>
          <a:bodyPr/>
          <a:p>
            <a:pPr marL="0" indent="0">
              <a:buNone/>
            </a:pPr>
            <a:r>
              <a:rPr lang="zh-CN" altLang="en-US" sz="3200">
                <a:solidFill>
                  <a:schemeClr val="tx1"/>
                </a:solidFill>
              </a:rPr>
              <a:t>■如果您的公司需要制作一个网站来介绍和推广您的产品</a:t>
            </a:r>
            <a:r>
              <a:rPr sz="3200">
                <a:solidFill>
                  <a:schemeClr val="tx1"/>
                </a:solidFill>
                <a:sym typeface="+mn-ea"/>
              </a:rPr>
              <a:t>■</a:t>
            </a:r>
            <a:r>
              <a:rPr lang="zh-CN" altLang="en-US" sz="3200">
                <a:solidFill>
                  <a:schemeClr val="tx1"/>
                </a:solidFill>
              </a:rPr>
              <a:t>要进行网上客户支持或开通上网购物等服务。一套继承了在线购物功能的CMS系统将可以成为非常不错的选择</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各种类型的新闻以及文章发布</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个人或者团体的weblog，在线小区，广告，下载，投票都可以选用CMS系统</a:t>
            </a:r>
            <a:endParaRPr lang="zh-CN" altLang="en-US" sz="3200">
              <a:solidFill>
                <a:schemeClr val="tx1"/>
              </a:solidFill>
            </a:endParaRPr>
          </a:p>
        </p:txBody>
      </p:sp>
    </p:spTree>
    <p:custDataLst>
      <p:tags r:id="rId1"/>
    </p:custDataLst>
  </p:cSld>
  <p:clrMapOvr>
    <a:masterClrMapping/>
  </p:clrMapOvr>
  <p:transition>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DOC_GUID" val="{120621a5-9dc6-4070-b1a0-631b80cf279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Words>
  <Application>WPS 演示</Application>
  <PresentationFormat>宽屏</PresentationFormat>
  <Paragraphs>103</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宋体</vt:lpstr>
      <vt:lpstr>Wingdings</vt:lpstr>
      <vt:lpstr>微软雅黑</vt:lpstr>
      <vt:lpstr>Arial Unicode MS</vt:lpstr>
      <vt:lpstr>Office 主题​​</vt:lpstr>
      <vt:lpstr>CMS</vt:lpstr>
      <vt:lpstr>PowerPoint 演示文稿</vt:lpstr>
      <vt:lpstr>PowerPoint 演示文稿</vt:lpstr>
      <vt:lpstr>CMS 简介</vt:lpstr>
      <vt:lpstr>CMS 功能</vt:lpstr>
      <vt:lpstr>CMS 功能优点</vt:lpstr>
      <vt:lpstr>CMS 使用优点</vt:lpstr>
      <vt:lpstr>CMS 应用领域</vt:lpstr>
      <vt:lpstr>CMS 适合人群</vt:lpstr>
      <vt:lpstr>PowerPoint 演示文稿</vt:lpstr>
      <vt:lpstr>PowerPoint 演示文稿</vt:lpstr>
      <vt:lpstr>PowerPoint 演示文稿</vt:lpstr>
      <vt:lpstr>PowerPoint 演示文稿</vt:lpstr>
      <vt:lpstr>PowerPoint 演示文稿</vt:lpstr>
      <vt:lpstr>主界面</vt:lpstr>
      <vt:lpstr>主要功能</vt:lpstr>
      <vt:lpstr>特色板块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范世晴</dc:creator>
  <cp:lastModifiedBy>范世晴</cp:lastModifiedBy>
  <cp:revision>14</cp:revision>
  <dcterms:created xsi:type="dcterms:W3CDTF">2019-03-26T02:07:00Z</dcterms:created>
  <dcterms:modified xsi:type="dcterms:W3CDTF">2019-03-27T07:22:15Z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