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62" r:id="rId3"/>
    <p:sldId id="282" r:id="rId4"/>
    <p:sldId id="265" r:id="rId5"/>
    <p:sldId id="274" r:id="rId6"/>
    <p:sldId id="279" r:id="rId7"/>
    <p:sldId id="269" r:id="rId8"/>
    <p:sldId id="296" r:id="rId9"/>
    <p:sldId id="310" r:id="rId10"/>
    <p:sldId id="272" r:id="rId11"/>
    <p:sldId id="290" r:id="rId12"/>
    <p:sldId id="311" r:id="rId13"/>
    <p:sldId id="312" r:id="rId14"/>
    <p:sldId id="273" r:id="rId15"/>
    <p:sldId id="291" r:id="rId16"/>
    <p:sldId id="292" r:id="rId17"/>
    <p:sldId id="295" r:id="rId18"/>
    <p:sldId id="308" r:id="rId19"/>
    <p:sldId id="314" r:id="rId20"/>
    <p:sldId id="313" r:id="rId21"/>
    <p:sldId id="271" r:id="rId22"/>
    <p:sldId id="280"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CC"/>
    <a:srgbClr val="0975CE"/>
    <a:srgbClr val="F1F5FB"/>
    <a:srgbClr val="F2F2F2"/>
    <a:srgbClr val="03A6FF"/>
    <a:srgbClr val="DDEEFC"/>
    <a:srgbClr val="B8DBF6"/>
    <a:srgbClr val="F6F6F6"/>
    <a:srgbClr val="0073D2"/>
    <a:srgbClr val="3D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6379" autoAdjust="0"/>
  </p:normalViewPr>
  <p:slideViewPr>
    <p:cSldViewPr snapToGrid="0" showGuides="1">
      <p:cViewPr varScale="1">
        <p:scale>
          <a:sx n="85" d="100"/>
          <a:sy n="85" d="100"/>
        </p:scale>
        <p:origin x="590" y="53"/>
      </p:cViewPr>
      <p:guideLst>
        <p:guide orient="horz" pos="2200"/>
        <p:guide pos="390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2C3DB7C-2D6B-4C00-98DC-0DA6EC76AE3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2C3DB7C-2D6B-4C00-98DC-0DA6EC76AE3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6651A3-21E8-4EF8-877E-30E54495478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C3DB7C-2D6B-4C00-98DC-0DA6EC76AE3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6651A3-21E8-4EF8-877E-30E54495478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3DB7C-2D6B-4C00-98DC-0DA6EC76AE3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6651A3-21E8-4EF8-877E-30E54495478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2C3DB7C-2D6B-4C00-98DC-0DA6EC76AE3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2C3DB7C-2D6B-4C00-98DC-0DA6EC76AE3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3DB7C-2D6B-4C00-98DC-0DA6EC76AE3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651A3-21E8-4EF8-877E-30E54495478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 name="connsiteX0-49" fmla="*/ 452437 w 1600201"/>
              <a:gd name="connsiteY0-50" fmla="*/ 181691 h 732554"/>
              <a:gd name="connsiteX1-51" fmla="*/ 1600201 w 1600201"/>
              <a:gd name="connsiteY1-52" fmla="*/ 0 h 732554"/>
              <a:gd name="connsiteX2-53" fmla="*/ 0 w 1600201"/>
              <a:gd name="connsiteY2-54" fmla="*/ 732554 h 732554"/>
              <a:gd name="connsiteX3-55" fmla="*/ 452437 w 1600201"/>
              <a:gd name="connsiteY3-56" fmla="*/ 181691 h 732554"/>
              <a:gd name="connsiteX0-57" fmla="*/ 547687 w 1600201"/>
              <a:gd name="connsiteY0-58" fmla="*/ 0 h 957263"/>
              <a:gd name="connsiteX1-59" fmla="*/ 1600201 w 1600201"/>
              <a:gd name="connsiteY1-60" fmla="*/ 224709 h 957263"/>
              <a:gd name="connsiteX2-61" fmla="*/ 0 w 1600201"/>
              <a:gd name="connsiteY2-62" fmla="*/ 957263 h 957263"/>
              <a:gd name="connsiteX3-63" fmla="*/ 547687 w 1600201"/>
              <a:gd name="connsiteY3-64" fmla="*/ 0 h 957263"/>
              <a:gd name="connsiteX0-65" fmla="*/ 547687 w 1162051"/>
              <a:gd name="connsiteY0-66" fmla="*/ 349966 h 1307229"/>
              <a:gd name="connsiteX1-67" fmla="*/ 1162051 w 1162051"/>
              <a:gd name="connsiteY1-68" fmla="*/ 0 h 1307229"/>
              <a:gd name="connsiteX2-69" fmla="*/ 0 w 1162051"/>
              <a:gd name="connsiteY2-70" fmla="*/ 1307229 h 1307229"/>
              <a:gd name="connsiteX3-71" fmla="*/ 547687 w 1162051"/>
              <a:gd name="connsiteY3-72" fmla="*/ 349966 h 1307229"/>
            </a:gdLst>
            <a:ahLst/>
            <a:cxnLst>
              <a:cxn ang="0">
                <a:pos x="connsiteX0-1" y="connsiteY0-2"/>
              </a:cxn>
              <a:cxn ang="0">
                <a:pos x="connsiteX1-3" y="connsiteY1-4"/>
              </a:cxn>
              <a:cxn ang="0">
                <a:pos x="connsiteX2-5" y="connsiteY2-6"/>
              </a:cxn>
              <a:cxn ang="0">
                <a:pos x="connsiteX3-7" y="connsiteY3-8"/>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Lst>
            <a:ahLst/>
            <a:cxnLst>
              <a:cxn ang="0">
                <a:pos x="connsiteX0-1" y="connsiteY0-2"/>
              </a:cxn>
              <a:cxn ang="0">
                <a:pos x="connsiteX1-3" y="connsiteY1-4"/>
              </a:cxn>
              <a:cxn ang="0">
                <a:pos x="connsiteX2-5" y="connsiteY2-6"/>
              </a:cxn>
              <a:cxn ang="0">
                <a:pos x="connsiteX3-7" y="connsiteY3-8"/>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Lst>
            <a:ahLst/>
            <a:cxnLst>
              <a:cxn ang="0">
                <a:pos x="connsiteX0-1" y="connsiteY0-2"/>
              </a:cxn>
              <a:cxn ang="0">
                <a:pos x="connsiteX1-3" y="connsiteY1-4"/>
              </a:cxn>
              <a:cxn ang="0">
                <a:pos x="connsiteX2-5" y="connsiteY2-6"/>
              </a:cxn>
              <a:cxn ang="0">
                <a:pos x="connsiteX3-7" y="connsiteY3-8"/>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1" fmla="*/ 0 w 1767688"/>
              <a:gd name="connsiteY0-2" fmla="*/ 807522 h 807522"/>
              <a:gd name="connsiteX1-3" fmla="*/ 546153 w 1767688"/>
              <a:gd name="connsiteY1-4" fmla="*/ 0 h 807522"/>
              <a:gd name="connsiteX2-5" fmla="*/ 1767688 w 1767688"/>
              <a:gd name="connsiteY2-6" fmla="*/ 702844 h 807522"/>
              <a:gd name="connsiteX3-7" fmla="*/ 0 w 1767688"/>
              <a:gd name="connsiteY3-8" fmla="*/ 807522 h 807522"/>
              <a:gd name="connsiteX0-9" fmla="*/ 0 w 1793112"/>
              <a:gd name="connsiteY0-10" fmla="*/ 807522 h 807522"/>
              <a:gd name="connsiteX1-11" fmla="*/ 546153 w 1793112"/>
              <a:gd name="connsiteY1-12" fmla="*/ 0 h 807522"/>
              <a:gd name="connsiteX2-13" fmla="*/ 1793112 w 1793112"/>
              <a:gd name="connsiteY2-14" fmla="*/ 802128 h 807522"/>
              <a:gd name="connsiteX3-15" fmla="*/ 0 w 1793112"/>
              <a:gd name="connsiteY3-16" fmla="*/ 807522 h 807522"/>
              <a:gd name="connsiteX0-17" fmla="*/ 0 w 1793112"/>
              <a:gd name="connsiteY0-18" fmla="*/ 804826 h 804826"/>
              <a:gd name="connsiteX1-19" fmla="*/ 466633 w 1793112"/>
              <a:gd name="connsiteY1-20" fmla="*/ 0 h 804826"/>
              <a:gd name="connsiteX2-21" fmla="*/ 1793112 w 1793112"/>
              <a:gd name="connsiteY2-22" fmla="*/ 799432 h 804826"/>
              <a:gd name="connsiteX3-23" fmla="*/ 0 w 1793112"/>
              <a:gd name="connsiteY3-24" fmla="*/ 804826 h 804826"/>
            </a:gdLst>
            <a:ahLst/>
            <a:cxnLst>
              <a:cxn ang="0">
                <a:pos x="connsiteX0-1" y="connsiteY0-2"/>
              </a:cxn>
              <a:cxn ang="0">
                <a:pos x="connsiteX1-3" y="connsiteY1-4"/>
              </a:cxn>
              <a:cxn ang="0">
                <a:pos x="connsiteX2-5" y="connsiteY2-6"/>
              </a:cxn>
              <a:cxn ang="0">
                <a:pos x="connsiteX3-7" y="connsiteY3-8"/>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 name="connsiteX0-25" fmla="*/ 0 w 579442"/>
              <a:gd name="connsiteY0-26" fmla="*/ 557087 h 557087"/>
              <a:gd name="connsiteX1-27" fmla="*/ 211934 w 579442"/>
              <a:gd name="connsiteY1-28" fmla="*/ 0 h 557087"/>
              <a:gd name="connsiteX2-29" fmla="*/ 579442 w 579442"/>
              <a:gd name="connsiteY2-30" fmla="*/ 273719 h 557087"/>
              <a:gd name="connsiteX3-31" fmla="*/ 0 w 579442"/>
              <a:gd name="connsiteY3-32" fmla="*/ 557087 h 557087"/>
              <a:gd name="connsiteX0-33" fmla="*/ 0 w 758036"/>
              <a:gd name="connsiteY0-34" fmla="*/ 557087 h 557087"/>
              <a:gd name="connsiteX1-35" fmla="*/ 211934 w 758036"/>
              <a:gd name="connsiteY1-36" fmla="*/ 0 h 557087"/>
              <a:gd name="connsiteX2-37" fmla="*/ 758036 w 758036"/>
              <a:gd name="connsiteY2-38" fmla="*/ 164181 h 557087"/>
              <a:gd name="connsiteX3-39" fmla="*/ 0 w 758036"/>
              <a:gd name="connsiteY3-40" fmla="*/ 557087 h 557087"/>
              <a:gd name="connsiteX0-41" fmla="*/ 0 w 569917"/>
              <a:gd name="connsiteY0-42" fmla="*/ 1145256 h 1145256"/>
              <a:gd name="connsiteX1-43" fmla="*/ 23815 w 569917"/>
              <a:gd name="connsiteY1-44" fmla="*/ 0 h 1145256"/>
              <a:gd name="connsiteX2-45" fmla="*/ 569917 w 569917"/>
              <a:gd name="connsiteY2-46" fmla="*/ 164181 h 1145256"/>
              <a:gd name="connsiteX3-47" fmla="*/ 0 w 569917"/>
              <a:gd name="connsiteY3-48" fmla="*/ 1145256 h 1145256"/>
              <a:gd name="connsiteX0-49" fmla="*/ 0 w 560392"/>
              <a:gd name="connsiteY0-50" fmla="*/ 1135731 h 1135731"/>
              <a:gd name="connsiteX1-51" fmla="*/ 14290 w 560392"/>
              <a:gd name="connsiteY1-52" fmla="*/ 0 h 1135731"/>
              <a:gd name="connsiteX2-53" fmla="*/ 560392 w 560392"/>
              <a:gd name="connsiteY2-54" fmla="*/ 164181 h 1135731"/>
              <a:gd name="connsiteX3-55" fmla="*/ 0 w 560392"/>
              <a:gd name="connsiteY3-56" fmla="*/ 1135731 h 1135731"/>
            </a:gdLst>
            <a:ahLst/>
            <a:cxnLst>
              <a:cxn ang="0">
                <a:pos x="connsiteX0-1" y="connsiteY0-2"/>
              </a:cxn>
              <a:cxn ang="0">
                <a:pos x="connsiteX1-3" y="connsiteY1-4"/>
              </a:cxn>
              <a:cxn ang="0">
                <a:pos x="connsiteX2-5" y="connsiteY2-6"/>
              </a:cxn>
              <a:cxn ang="0">
                <a:pos x="connsiteX3-7" y="connsiteY3-8"/>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Lst>
            <a:ahLst/>
            <a:cxnLst>
              <a:cxn ang="0">
                <a:pos x="connsiteX0-1" y="connsiteY0-2"/>
              </a:cxn>
              <a:cxn ang="0">
                <a:pos x="connsiteX1-3" y="connsiteY1-4"/>
              </a:cxn>
              <a:cxn ang="0">
                <a:pos x="connsiteX2-5" y="connsiteY2-6"/>
              </a:cxn>
              <a:cxn ang="0">
                <a:pos x="connsiteX3-7" y="connsiteY3-8"/>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79540"/>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3291" r="17638"/>
            <a:stretch>
              <a:fillRect/>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3"/>
          <a:stretch>
            <a:fillRect/>
          </a:stretch>
        </p:blipFill>
        <p:spPr>
          <a:xfrm>
            <a:off x="10610850" y="4864100"/>
            <a:ext cx="519178" cy="152421"/>
          </a:xfrm>
          <a:prstGeom prst="rect">
            <a:avLst/>
          </a:prstGeom>
        </p:spPr>
      </p:pic>
      <p:sp>
        <p:nvSpPr>
          <p:cNvPr id="5" name="文本框 4"/>
          <p:cNvSpPr txBox="1"/>
          <p:nvPr/>
        </p:nvSpPr>
        <p:spPr>
          <a:xfrm>
            <a:off x="3191807" y="2385229"/>
            <a:ext cx="2621280" cy="829945"/>
          </a:xfrm>
          <a:prstGeom prst="rect">
            <a:avLst/>
          </a:prstGeom>
          <a:noFill/>
        </p:spPr>
        <p:txBody>
          <a:bodyPr wrap="none" rtlCol="0">
            <a:spAutoFit/>
          </a:bodyPr>
          <a:lstStyle/>
          <a:p>
            <a:r>
              <a:rPr lang="zh-CN" altLang="en-US" sz="4800" dirty="0" smtClean="0">
                <a:solidFill>
                  <a:schemeClr val="bg1"/>
                </a:solidFill>
                <a:latin typeface="思源黑体 CN Heavy" panose="020B0A00000000000000" pitchFamily="34" charset="-122"/>
                <a:ea typeface="思源黑体 CN Heavy" panose="020B0A00000000000000" pitchFamily="34" charset="-122"/>
              </a:rPr>
              <a:t>督办平台</a:t>
            </a:r>
            <a:endParaRPr lang="zh-CN" altLang="en-US" sz="4800" dirty="0">
              <a:solidFill>
                <a:schemeClr val="bg1"/>
              </a:solidFill>
              <a:latin typeface="思源黑体 CN Heavy" panose="020B0A00000000000000" pitchFamily="34" charset="-122"/>
              <a:ea typeface="思源黑体 CN Heavy" panose="020B0A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4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
                                        </p:tgtEl>
                                        <p:attrNameLst>
                                          <p:attrName>ppt_y</p:attrName>
                                        </p:attrNameLst>
                                      </p:cBhvr>
                                      <p:tavLst>
                                        <p:tav tm="0">
                                          <p:val>
                                            <p:strVal val="#ppt_y"/>
                                          </p:val>
                                        </p:tav>
                                        <p:tav tm="100000">
                                          <p:val>
                                            <p:strVal val="#ppt_y"/>
                                          </p:val>
                                        </p:tav>
                                      </p:tavLst>
                                    </p:anim>
                                    <p:anim calcmode="lin" valueType="num">
                                      <p:cBhvr>
                                        <p:cTn id="9" dur="4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V="1">
            <a:off x="0" y="2527300"/>
            <a:ext cx="12192000" cy="4330700"/>
          </a:xfrm>
          <a:prstGeom prst="rect">
            <a:avLst/>
          </a:prstGeom>
        </p:spPr>
      </p:pic>
      <p:pic>
        <p:nvPicPr>
          <p:cNvPr id="2" name="图片 1" descr="C:\Users\W419\Documents\360截图\360截图20190328215246987.jpg360截图20190328215246987"/>
          <p:cNvPicPr>
            <a:picLocks noChangeAspect="1"/>
          </p:cNvPicPr>
          <p:nvPr/>
        </p:nvPicPr>
        <p:blipFill rotWithShape="1">
          <a:blip r:embed="rId2"/>
          <a:srcRect t="14371" b="14371"/>
          <a:stretch>
            <a:fillRect/>
          </a:stretch>
        </p:blipFill>
        <p:spPr>
          <a:xfrm>
            <a:off x="0" y="0"/>
            <a:ext cx="12192000" cy="3733800"/>
          </a:xfrm>
          <a:prstGeom prst="rect">
            <a:avLst/>
          </a:prstGeom>
        </p:spPr>
      </p:pic>
      <p:sp>
        <p:nvSpPr>
          <p:cNvPr id="16" name="矩形 15"/>
          <p:cNvSpPr/>
          <p:nvPr/>
        </p:nvSpPr>
        <p:spPr>
          <a:xfrm>
            <a:off x="1451868" y="4453504"/>
            <a:ext cx="9210644" cy="829945"/>
          </a:xfrm>
          <a:prstGeom prst="rect">
            <a:avLst/>
          </a:prstGeom>
        </p:spPr>
        <p:txBody>
          <a:bodyPr wrap="square">
            <a:spAutoFit/>
          </a:bodyPr>
          <a:lstStyle/>
          <a:p>
            <a:r>
              <a:rPr lang="zh-CN" altLang="zh-CN" sz="1600" b="1" dirty="0">
                <a:latin typeface="+mn-ea"/>
              </a:rPr>
              <a:t>查看备用库：</a:t>
            </a:r>
            <a:endParaRPr lang="zh-CN" altLang="zh-CN" sz="1600" b="1" dirty="0">
              <a:latin typeface="+mn-ea"/>
            </a:endParaRPr>
          </a:p>
          <a:p>
            <a:r>
              <a:rPr lang="zh-CN" altLang="zh-CN" sz="1600" dirty="0">
                <a:latin typeface="+mn-ea"/>
              </a:rPr>
              <a:t>显示所有备用库，督办员可在页面进行：添加、修改、删除、搜索等操作</a:t>
            </a:r>
            <a:endParaRPr lang="zh-CN" altLang="zh-CN" sz="1600" dirty="0">
              <a:latin typeface="+mn-ea"/>
            </a:endParaRPr>
          </a:p>
          <a:p>
            <a:endParaRPr lang="zh-CN" altLang="zh-CN" sz="1600" dirty="0">
              <a:latin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150"/>
                                        <p:tgtEl>
                                          <p:spTgt spid="16"/>
                                        </p:tgtEl>
                                      </p:cBhvr>
                                    </p:animEffect>
                                  </p:childTnLst>
                                </p:cTn>
                              </p:par>
                              <p:par>
                                <p:cTn id="8" presetID="6" presetClass="emph" presetSubtype="0" fill="hold" nodeType="withEffect">
                                  <p:stCondLst>
                                    <p:cond delay="0"/>
                                  </p:stCondLst>
                                  <p:childTnLst>
                                    <p:animScale>
                                      <p:cBhvr>
                                        <p:cTn id="9" dur="2000"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V="1">
            <a:off x="0" y="2527300"/>
            <a:ext cx="12192000" cy="4330700"/>
          </a:xfrm>
          <a:prstGeom prst="rect">
            <a:avLst/>
          </a:prstGeom>
        </p:spPr>
      </p:pic>
      <p:pic>
        <p:nvPicPr>
          <p:cNvPr id="2" name="图片 1" descr="C:\Users\W419\Documents\360截图\360截图20190328215315375.jpg360截图20190328215315375"/>
          <p:cNvPicPr>
            <a:picLocks noChangeAspect="1"/>
          </p:cNvPicPr>
          <p:nvPr/>
        </p:nvPicPr>
        <p:blipFill rotWithShape="1">
          <a:blip r:embed="rId2"/>
          <a:srcRect t="17035" b="17035"/>
          <a:stretch>
            <a:fillRect/>
          </a:stretch>
        </p:blipFill>
        <p:spPr>
          <a:xfrm>
            <a:off x="0" y="0"/>
            <a:ext cx="12192000" cy="3733800"/>
          </a:xfrm>
          <a:prstGeom prst="rect">
            <a:avLst/>
          </a:prstGeom>
        </p:spPr>
      </p:pic>
      <p:sp>
        <p:nvSpPr>
          <p:cNvPr id="16" name="矩形 15"/>
          <p:cNvSpPr/>
          <p:nvPr/>
        </p:nvSpPr>
        <p:spPr>
          <a:xfrm>
            <a:off x="1451868" y="4453504"/>
            <a:ext cx="9210644" cy="583565"/>
          </a:xfrm>
          <a:prstGeom prst="rect">
            <a:avLst/>
          </a:prstGeom>
        </p:spPr>
        <p:txBody>
          <a:bodyPr wrap="square">
            <a:spAutoFit/>
          </a:bodyPr>
          <a:lstStyle/>
          <a:p>
            <a:r>
              <a:rPr lang="zh-CN" altLang="zh-CN" sz="1600" dirty="0" smtClean="0">
                <a:latin typeface="+mn-ea"/>
              </a:rPr>
              <a:t>督办</a:t>
            </a:r>
            <a:r>
              <a:rPr lang="zh-CN" altLang="zh-CN" sz="1600" dirty="0">
                <a:latin typeface="+mn-ea"/>
              </a:rPr>
              <a:t>员录入：督办员通过新增事项页面输入备用库事项信息。不能输入已存在事项名称事项。</a:t>
            </a:r>
            <a:endParaRPr lang="zh-CN" altLang="zh-CN" sz="1600" dirty="0">
              <a:latin typeface="+mn-ea"/>
            </a:endParaRPr>
          </a:p>
          <a:p>
            <a:endParaRPr lang="zh-CN" altLang="zh-CN" sz="1600" dirty="0">
              <a:latin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150"/>
                                        <p:tgtEl>
                                          <p:spTgt spid="16"/>
                                        </p:tgtEl>
                                      </p:cBhvr>
                                    </p:animEffect>
                                  </p:childTnLst>
                                </p:cTn>
                              </p:par>
                              <p:par>
                                <p:cTn id="8" presetID="6" presetClass="emph" presetSubtype="0" fill="hold" nodeType="withEffect">
                                  <p:stCondLst>
                                    <p:cond delay="0"/>
                                  </p:stCondLst>
                                  <p:childTnLst>
                                    <p:animScale>
                                      <p:cBhvr>
                                        <p:cTn id="9" dur="2000"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V="1">
            <a:off x="0" y="2527300"/>
            <a:ext cx="12192000" cy="4330700"/>
          </a:xfrm>
          <a:prstGeom prst="rect">
            <a:avLst/>
          </a:prstGeom>
        </p:spPr>
      </p:pic>
      <p:pic>
        <p:nvPicPr>
          <p:cNvPr id="2" name="图片 1" descr="C:\Users\W419\Documents\360截图\360截图20190328215338274.jpg360截图20190328215338274"/>
          <p:cNvPicPr>
            <a:picLocks noChangeAspect="1"/>
          </p:cNvPicPr>
          <p:nvPr/>
        </p:nvPicPr>
        <p:blipFill rotWithShape="1">
          <a:blip r:embed="rId2"/>
          <a:srcRect t="15803" b="15803"/>
          <a:stretch>
            <a:fillRect/>
          </a:stretch>
        </p:blipFill>
        <p:spPr>
          <a:xfrm>
            <a:off x="0" y="0"/>
            <a:ext cx="12192000" cy="3733800"/>
          </a:xfrm>
          <a:prstGeom prst="rect">
            <a:avLst/>
          </a:prstGeom>
        </p:spPr>
      </p:pic>
      <p:sp>
        <p:nvSpPr>
          <p:cNvPr id="16" name="矩形 15"/>
          <p:cNvSpPr/>
          <p:nvPr/>
        </p:nvSpPr>
        <p:spPr>
          <a:xfrm>
            <a:off x="1451868" y="4453504"/>
            <a:ext cx="9210644" cy="583565"/>
          </a:xfrm>
          <a:prstGeom prst="rect">
            <a:avLst/>
          </a:prstGeom>
        </p:spPr>
        <p:txBody>
          <a:bodyPr wrap="square">
            <a:spAutoFit/>
          </a:bodyPr>
          <a:lstStyle/>
          <a:p>
            <a:r>
              <a:rPr lang="zh-CN" altLang="zh-CN" sz="1600" dirty="0" smtClean="0">
                <a:latin typeface="+mn-ea"/>
              </a:rPr>
              <a:t>立项</a:t>
            </a:r>
            <a:r>
              <a:rPr lang="zh-CN" altLang="zh-CN" sz="1600" dirty="0">
                <a:latin typeface="+mn-ea"/>
              </a:rPr>
              <a:t>：已删除事项不能立项</a:t>
            </a:r>
            <a:endParaRPr lang="zh-CN" altLang="zh-CN" sz="1600" dirty="0">
              <a:latin typeface="+mn-ea"/>
            </a:endParaRPr>
          </a:p>
          <a:p>
            <a:endParaRPr lang="zh-CN" altLang="zh-CN" sz="1600" dirty="0">
              <a:latin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150"/>
                                        <p:tgtEl>
                                          <p:spTgt spid="16"/>
                                        </p:tgtEl>
                                      </p:cBhvr>
                                    </p:animEffect>
                                  </p:childTnLst>
                                </p:cTn>
                              </p:par>
                              <p:par>
                                <p:cTn id="8" presetID="6" presetClass="emph" presetSubtype="0" fill="hold" nodeType="withEffect">
                                  <p:stCondLst>
                                    <p:cond delay="0"/>
                                  </p:stCondLst>
                                  <p:childTnLst>
                                    <p:animScale>
                                      <p:cBhvr>
                                        <p:cTn id="9" dur="2000"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517" y="0"/>
            <a:ext cx="12192000" cy="4330700"/>
          </a:xfrm>
          <a:prstGeom prst="rect">
            <a:avLst/>
          </a:prstGeom>
        </p:spPr>
      </p:pic>
      <p:sp>
        <p:nvSpPr>
          <p:cNvPr id="2" name="文本框 1"/>
          <p:cNvSpPr txBox="1"/>
          <p:nvPr/>
        </p:nvSpPr>
        <p:spPr>
          <a:xfrm>
            <a:off x="603250" y="461804"/>
            <a:ext cx="3057247" cy="523220"/>
          </a:xfrm>
          <a:prstGeom prst="rect">
            <a:avLst/>
          </a:prstGeom>
          <a:noFill/>
        </p:spPr>
        <p:txBody>
          <a:bodyPr wrap="none" rtlCol="0">
            <a:spAutoFit/>
          </a:bodyPr>
          <a:lstStyle/>
          <a:p>
            <a:r>
              <a:rPr lang="zh-CN" altLang="en-US" sz="2800"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事项列表模块功能</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4" name="直接连接符 3"/>
          <p:cNvCxnSpPr/>
          <p:nvPr/>
        </p:nvCxnSpPr>
        <p:spPr>
          <a:xfrm>
            <a:off x="710406" y="1006455"/>
            <a:ext cx="5576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0406" y="2173465"/>
            <a:ext cx="1210588" cy="400110"/>
          </a:xfrm>
          <a:prstGeom prst="rect">
            <a:avLst/>
          </a:prstGeom>
        </p:spPr>
        <p:txBody>
          <a:bodyPr wrap="none">
            <a:spAutoFit/>
          </a:bodyPr>
          <a:lstStyle/>
          <a:p>
            <a:r>
              <a:rPr lang="zh-CN" altLang="en-US" sz="2000" b="1" dirty="0" smtClean="0">
                <a:solidFill>
                  <a:srgbClr val="0073D2"/>
                </a:solidFill>
                <a:latin typeface="思源黑体 CN Light" panose="020B0300000000000000" pitchFamily="34" charset="-122"/>
                <a:ea typeface="思源黑体 CN Light" panose="020B0300000000000000" pitchFamily="34" charset="-122"/>
              </a:rPr>
              <a:t>事项信息</a:t>
            </a:r>
            <a:endParaRPr lang="zh-CN" altLang="en-US" sz="2000" b="1" dirty="0">
              <a:solidFill>
                <a:srgbClr val="0073D2"/>
              </a:solidFill>
              <a:latin typeface="思源黑体 CN Light" panose="020B0300000000000000" pitchFamily="34" charset="-122"/>
              <a:ea typeface="思源黑体 CN Light" panose="020B0300000000000000" pitchFamily="34" charset="-122"/>
            </a:endParaRPr>
          </a:p>
        </p:txBody>
      </p:sp>
      <p:sp>
        <p:nvSpPr>
          <p:cNvPr id="9" name="矩形 8"/>
          <p:cNvSpPr/>
          <p:nvPr/>
        </p:nvSpPr>
        <p:spPr>
          <a:xfrm>
            <a:off x="710406" y="2672514"/>
            <a:ext cx="7178988" cy="583565"/>
          </a:xfrm>
          <a:prstGeom prst="rect">
            <a:avLst/>
          </a:prstGeom>
        </p:spPr>
        <p:txBody>
          <a:bodyPr wrap="square">
            <a:spAutoFit/>
          </a:bodyPr>
          <a:lstStyle/>
          <a:p>
            <a:r>
              <a:rPr lang="en-US" altLang="zh-CN" sz="1600" dirty="0">
                <a:ea typeface="思源黑体 CN Light" panose="020B0300000000000000"/>
              </a:rPr>
              <a:t> </a:t>
            </a:r>
            <a:r>
              <a:rPr lang="zh-CN" altLang="en-US" sz="1600" dirty="0">
                <a:ea typeface="思源黑体 CN Light" panose="020B0300000000000000"/>
              </a:rPr>
              <a:t>显示所有正在推进中</a:t>
            </a:r>
            <a:r>
              <a:rPr lang="en-US" altLang="zh-CN" sz="1600" dirty="0">
                <a:ea typeface="思源黑体 CN Light" panose="020B0300000000000000"/>
              </a:rPr>
              <a:t>(</a:t>
            </a:r>
            <a:r>
              <a:rPr lang="zh-CN" altLang="en-US" sz="1600" dirty="0">
                <a:ea typeface="思源黑体 CN Light" panose="020B0300000000000000"/>
              </a:rPr>
              <a:t>同步</a:t>
            </a:r>
            <a:r>
              <a:rPr lang="en-US" altLang="zh-CN" sz="1600" dirty="0">
                <a:ea typeface="思源黑体 CN Light" panose="020B0300000000000000"/>
              </a:rPr>
              <a:t>)</a:t>
            </a:r>
            <a:r>
              <a:rPr lang="zh-CN" altLang="en-US" sz="1600" dirty="0">
                <a:ea typeface="思源黑体 CN Light" panose="020B0300000000000000"/>
              </a:rPr>
              <a:t>的事项，点击事项可跳转到事项所属的详情页面，判断用户的权限，执行不同权限的操作。</a:t>
            </a:r>
            <a:endParaRPr lang="zh-CN" altLang="en-US" sz="1600" dirty="0">
              <a:ea typeface="思源黑体 CN Light" panose="020B030000000000000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357" y="2274720"/>
            <a:ext cx="3800967" cy="2665046"/>
          </a:xfrm>
          <a:prstGeom prst="rect">
            <a:avLst/>
          </a:prstGeom>
        </p:spPr>
      </p:pic>
      <p:sp>
        <p:nvSpPr>
          <p:cNvPr id="3" name="文本框 2"/>
          <p:cNvSpPr txBox="1"/>
          <p:nvPr/>
        </p:nvSpPr>
        <p:spPr>
          <a:xfrm>
            <a:off x="779780" y="1130935"/>
            <a:ext cx="4185920" cy="922020"/>
          </a:xfrm>
          <a:prstGeom prst="rect">
            <a:avLst/>
          </a:prstGeom>
          <a:noFill/>
        </p:spPr>
        <p:txBody>
          <a:bodyPr wrap="square" rtlCol="0">
            <a:spAutoFit/>
          </a:bodyPr>
          <a:p>
            <a:r>
              <a:rPr lang="zh-CN" altLang="zh-CN" dirty="0">
                <a:sym typeface="+mn-ea"/>
              </a:rPr>
              <a:t>（适用等级：督办员、领导、部门账号、普通员工）</a:t>
            </a:r>
            <a:endParaRPr lang="zh-CN" altLang="en-US"/>
          </a:p>
          <a:p>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V="1">
            <a:off x="0" y="2527300"/>
            <a:ext cx="12192000" cy="4330700"/>
          </a:xfrm>
          <a:prstGeom prst="rect">
            <a:avLst/>
          </a:prstGeom>
        </p:spPr>
      </p:pic>
      <p:pic>
        <p:nvPicPr>
          <p:cNvPr id="2" name="图片 1" descr="C:\Users\W419\Documents\360截图\360截图20190328215415764.jpg360截图20190328215415764"/>
          <p:cNvPicPr>
            <a:picLocks noChangeAspect="1"/>
          </p:cNvPicPr>
          <p:nvPr/>
        </p:nvPicPr>
        <p:blipFill rotWithShape="1">
          <a:blip r:embed="rId2"/>
          <a:srcRect t="12314" b="12314"/>
          <a:stretch>
            <a:fillRect/>
          </a:stretch>
        </p:blipFill>
        <p:spPr>
          <a:xfrm>
            <a:off x="0" y="0"/>
            <a:ext cx="12192000" cy="3733800"/>
          </a:xfrm>
          <a:prstGeom prst="rect">
            <a:avLst/>
          </a:prstGeom>
        </p:spPr>
      </p:pic>
      <p:sp>
        <p:nvSpPr>
          <p:cNvPr id="16" name="矩形 15"/>
          <p:cNvSpPr/>
          <p:nvPr/>
        </p:nvSpPr>
        <p:spPr>
          <a:xfrm>
            <a:off x="1379846" y="3883496"/>
            <a:ext cx="9210644" cy="2308324"/>
          </a:xfrm>
          <a:prstGeom prst="rect">
            <a:avLst/>
          </a:prstGeom>
        </p:spPr>
        <p:txBody>
          <a:bodyPr wrap="square">
            <a:spAutoFit/>
          </a:bodyPr>
          <a:lstStyle/>
          <a:p>
            <a:r>
              <a:rPr lang="zh-CN" altLang="zh-CN" sz="1600" dirty="0"/>
              <a:t>领导点击【事项列表】标签，显示的事项列表页面与其他角色的不同。领导的事项列表页面分为两种：</a:t>
            </a:r>
            <a:endParaRPr lang="zh-CN" altLang="zh-CN" sz="1600" dirty="0"/>
          </a:p>
          <a:p>
            <a:pPr lvl="0"/>
            <a:r>
              <a:rPr lang="zh-CN" altLang="zh-CN" sz="1600" dirty="0"/>
              <a:t>公司领导、领导助理：事项列表初始页面不展示检索条件栏，列表显示查询条件为【公司领导】是当前登录用户、【牵头部门】为当前登录用户所分管的部门（</a:t>
            </a:r>
            <a:r>
              <a:rPr lang="zh-CN" altLang="zh-CN" sz="1600" dirty="0" smtClean="0"/>
              <a:t>【平台管理】</a:t>
            </a:r>
            <a:r>
              <a:rPr lang="zh-CN" altLang="zh-CN" sz="1600" dirty="0"/>
              <a:t>）、【当前状态】为“推进中”的事项。</a:t>
            </a:r>
            <a:endParaRPr lang="zh-CN" altLang="zh-CN" sz="1600" dirty="0"/>
          </a:p>
          <a:p>
            <a:r>
              <a:rPr lang="zh-CN" altLang="zh-CN" sz="1600" dirty="0"/>
              <a:t>其中【公司领导】和【牵头部门】是“或”的关系，这两个查询条件跟【当前状态】是“与”的关系。如被用户再次检索则【公司领导】和【牵头部门】变回“与”的关系。</a:t>
            </a:r>
            <a:endParaRPr lang="zh-CN" altLang="zh-CN" sz="1600" dirty="0"/>
          </a:p>
          <a:p>
            <a:pPr lvl="0"/>
            <a:r>
              <a:rPr lang="zh-CN" altLang="zh-CN" sz="1600" dirty="0"/>
              <a:t>公司总裁、办公室主任：事项列表初始页面不展示检索条件栏，列表显示查询条件【当前状态】为“推进中”的所有事项。</a:t>
            </a:r>
            <a:endParaRPr lang="zh-CN" altLang="zh-CN" sz="1600" dirty="0"/>
          </a:p>
          <a:p>
            <a:r>
              <a:rPr lang="zh-CN" altLang="zh-CN" sz="1600" dirty="0"/>
              <a:t>点击【点击展开（或收缩）检索条件】链接，检索条件栏将展示或收缩。</a:t>
            </a:r>
            <a:endParaRPr lang="zh-CN" altLang="zh-CN"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150"/>
                                        <p:tgtEl>
                                          <p:spTgt spid="16"/>
                                        </p:tgtEl>
                                      </p:cBhvr>
                                    </p:animEffect>
                                  </p:childTnLst>
                                </p:cTn>
                              </p:par>
                              <p:par>
                                <p:cTn id="8" presetID="6" presetClass="emph" presetSubtype="0" fill="hold" nodeType="withEffect">
                                  <p:stCondLst>
                                    <p:cond delay="0"/>
                                  </p:stCondLst>
                                  <p:childTnLst>
                                    <p:animScale>
                                      <p:cBhvr>
                                        <p:cTn id="9" dur="2000"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V="1">
            <a:off x="0" y="2527300"/>
            <a:ext cx="12192000" cy="4330700"/>
          </a:xfrm>
          <a:prstGeom prst="rect">
            <a:avLst/>
          </a:prstGeom>
        </p:spPr>
      </p:pic>
      <p:pic>
        <p:nvPicPr>
          <p:cNvPr id="2" name="图片 1" descr="C:\Users\W419\Documents\360截图\360截图20190328215723898.jpg360截图20190328215723898"/>
          <p:cNvPicPr>
            <a:picLocks noChangeAspect="1"/>
          </p:cNvPicPr>
          <p:nvPr/>
        </p:nvPicPr>
        <p:blipFill rotWithShape="1">
          <a:blip r:embed="rId2"/>
          <a:srcRect t="6979" b="6979"/>
          <a:stretch>
            <a:fillRect/>
          </a:stretch>
        </p:blipFill>
        <p:spPr>
          <a:xfrm>
            <a:off x="0" y="0"/>
            <a:ext cx="12192000" cy="3733800"/>
          </a:xfrm>
          <a:prstGeom prst="rect">
            <a:avLst/>
          </a:prstGeom>
        </p:spPr>
      </p:pic>
      <p:sp>
        <p:nvSpPr>
          <p:cNvPr id="16" name="矩形 15"/>
          <p:cNvSpPr/>
          <p:nvPr/>
        </p:nvSpPr>
        <p:spPr>
          <a:xfrm>
            <a:off x="1494561" y="4689475"/>
            <a:ext cx="9210644" cy="460375"/>
          </a:xfrm>
          <a:prstGeom prst="rect">
            <a:avLst/>
          </a:prstGeom>
        </p:spPr>
        <p:txBody>
          <a:bodyPr wrap="square">
            <a:spAutoFit/>
          </a:bodyPr>
          <a:lstStyle/>
          <a:p>
            <a:pPr>
              <a:lnSpc>
                <a:spcPct val="150000"/>
              </a:lnSpc>
              <a:spcAft>
                <a:spcPts val="1200"/>
              </a:spcAft>
            </a:pPr>
            <a:endParaRPr lang="zh-CN" altLang="en-US" sz="1600" dirty="0">
              <a:latin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150"/>
                                        <p:tgtEl>
                                          <p:spTgt spid="16"/>
                                        </p:tgtEl>
                                      </p:cBhvr>
                                    </p:animEffect>
                                  </p:childTnLst>
                                </p:cTn>
                              </p:par>
                              <p:par>
                                <p:cTn id="8" presetID="6" presetClass="emph" presetSubtype="0" fill="hold" nodeType="withEffect">
                                  <p:stCondLst>
                                    <p:cond delay="0"/>
                                  </p:stCondLst>
                                  <p:childTnLst>
                                    <p:animScale>
                                      <p:cBhvr>
                                        <p:cTn id="9" dur="2000"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5" y="0"/>
            <a:ext cx="12192000" cy="4330700"/>
          </a:xfrm>
          <a:prstGeom prst="rect">
            <a:avLst/>
          </a:prstGeom>
        </p:spPr>
      </p:pic>
      <p:sp>
        <p:nvSpPr>
          <p:cNvPr id="2" name="文本框 1"/>
          <p:cNvSpPr txBox="1"/>
          <p:nvPr/>
        </p:nvSpPr>
        <p:spPr>
          <a:xfrm>
            <a:off x="603250" y="461804"/>
            <a:ext cx="1605280" cy="52197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平台管理</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4" name="直接连接符 3"/>
          <p:cNvCxnSpPr/>
          <p:nvPr/>
        </p:nvCxnSpPr>
        <p:spPr>
          <a:xfrm>
            <a:off x="710406" y="1006455"/>
            <a:ext cx="5576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244064" y="2282084"/>
            <a:ext cx="2324100" cy="3206953"/>
            <a:chOff x="1031479" y="2282084"/>
            <a:chExt cx="2324100" cy="3206953"/>
          </a:xfrm>
        </p:grpSpPr>
        <p:sp>
          <p:nvSpPr>
            <p:cNvPr id="7" name="圆角矩形 6"/>
            <p:cNvSpPr/>
            <p:nvPr/>
          </p:nvSpPr>
          <p:spPr>
            <a:xfrm>
              <a:off x="1031479" y="2468444"/>
              <a:ext cx="2324100" cy="3020593"/>
            </a:xfrm>
            <a:prstGeom prst="roundRect">
              <a:avLst>
                <a:gd name="adj" fmla="val 825"/>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046" y="2282084"/>
              <a:ext cx="780098" cy="780098"/>
            </a:xfrm>
            <a:prstGeom prst="rect">
              <a:avLst/>
            </a:prstGeom>
          </p:spPr>
        </p:pic>
        <p:sp>
          <p:nvSpPr>
            <p:cNvPr id="13" name="矩形 12"/>
            <p:cNvSpPr/>
            <p:nvPr/>
          </p:nvSpPr>
          <p:spPr>
            <a:xfrm>
              <a:off x="1118677" y="3611726"/>
              <a:ext cx="2186941" cy="783590"/>
            </a:xfrm>
            <a:prstGeom prst="rect">
              <a:avLst/>
            </a:prstGeom>
          </p:spPr>
          <p:txBody>
            <a:bodyPr wrap="square">
              <a:spAutoFit/>
            </a:bodyPr>
            <a:lstStyle/>
            <a:p>
              <a:pPr>
                <a:lnSpc>
                  <a:spcPts val="1800"/>
                </a:lnSpc>
              </a:pPr>
              <a:r>
                <a:rPr lang="zh-CN" altLang="en-US" b="1" dirty="0" smtClean="0">
                  <a:solidFill>
                    <a:schemeClr val="tx1">
                      <a:lumMod val="50000"/>
                      <a:lumOff val="50000"/>
                    </a:schemeClr>
                  </a:solidFill>
                  <a:latin typeface="+mn-ea"/>
                </a:rPr>
                <a:t>显示部门基本信息，添加、修改部门信息和状态</a:t>
              </a:r>
              <a:endParaRPr lang="zh-CN" altLang="en-US" b="1" dirty="0">
                <a:solidFill>
                  <a:schemeClr val="tx1">
                    <a:lumMod val="50000"/>
                    <a:lumOff val="50000"/>
                  </a:schemeClr>
                </a:solidFill>
                <a:latin typeface="+mn-ea"/>
              </a:endParaRPr>
            </a:p>
          </p:txBody>
        </p:sp>
        <p:sp>
          <p:nvSpPr>
            <p:cNvPr id="26" name="矩形 25"/>
            <p:cNvSpPr/>
            <p:nvPr/>
          </p:nvSpPr>
          <p:spPr>
            <a:xfrm>
              <a:off x="1118677" y="2923076"/>
              <a:ext cx="1107996" cy="369332"/>
            </a:xfrm>
            <a:prstGeom prst="rect">
              <a:avLst/>
            </a:prstGeom>
          </p:spPr>
          <p:txBody>
            <a:bodyPr wrap="none">
              <a:spAutoFit/>
            </a:bodyPr>
            <a:lstStyle/>
            <a:p>
              <a:r>
                <a:rPr lang="zh-CN" altLang="en-US" b="1"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部门管理</a:t>
              </a:r>
              <a:endParaRPr lang="en-US" altLang="zh-CN" b="1"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grpSp>
      <p:grpSp>
        <p:nvGrpSpPr>
          <p:cNvPr id="10" name="组合 9"/>
          <p:cNvGrpSpPr/>
          <p:nvPr/>
        </p:nvGrpSpPr>
        <p:grpSpPr>
          <a:xfrm>
            <a:off x="4600860" y="2321638"/>
            <a:ext cx="2324100" cy="3149374"/>
            <a:chOff x="3642096" y="2321638"/>
            <a:chExt cx="2324100" cy="3149374"/>
          </a:xfrm>
        </p:grpSpPr>
        <p:sp>
          <p:nvSpPr>
            <p:cNvPr id="14" name="圆角矩形 13"/>
            <p:cNvSpPr/>
            <p:nvPr/>
          </p:nvSpPr>
          <p:spPr>
            <a:xfrm>
              <a:off x="3642096" y="2450419"/>
              <a:ext cx="2324100" cy="3020593"/>
            </a:xfrm>
            <a:prstGeom prst="roundRect">
              <a:avLst>
                <a:gd name="adj" fmla="val 825"/>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21807" y="3611726"/>
              <a:ext cx="2186941" cy="783590"/>
            </a:xfrm>
            <a:prstGeom prst="rect">
              <a:avLst/>
            </a:prstGeom>
          </p:spPr>
          <p:txBody>
            <a:bodyPr wrap="square">
              <a:spAutoFit/>
            </a:bodyPr>
            <a:lstStyle/>
            <a:p>
              <a:pPr lvl="0">
                <a:lnSpc>
                  <a:spcPts val="1800"/>
                </a:lnSpc>
              </a:pPr>
              <a:r>
                <a:rPr lang="zh-CN" altLang="en-US" b="1" dirty="0" smtClean="0">
                  <a:solidFill>
                    <a:prstClr val="black">
                      <a:lumMod val="50000"/>
                      <a:lumOff val="50000"/>
                    </a:prstClr>
                  </a:solidFill>
                  <a:latin typeface="宋体" panose="02010600030101010101" pitchFamily="2" charset="-122"/>
                </a:rPr>
                <a:t>添加</a:t>
              </a:r>
              <a:r>
                <a:rPr lang="zh-CN" altLang="en-US" b="1" dirty="0" smtClean="0">
                  <a:solidFill>
                    <a:prstClr val="black">
                      <a:lumMod val="50000"/>
                      <a:lumOff val="50000"/>
                    </a:prstClr>
                  </a:solidFill>
                  <a:latin typeface="宋体" panose="02010600030101010101" pitchFamily="2" charset="-122"/>
                </a:rPr>
                <a:t>账户，删除、修改员工信息，指定账户类别</a:t>
              </a:r>
              <a:endParaRPr lang="zh-CN" altLang="en-US" b="1" dirty="0">
                <a:solidFill>
                  <a:prstClr val="black">
                    <a:lumMod val="50000"/>
                    <a:lumOff val="50000"/>
                  </a:prstClr>
                </a:solidFill>
                <a:latin typeface="宋体" panose="02010600030101010101" pitchFamily="2"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659" y="2321638"/>
              <a:ext cx="780098" cy="780098"/>
            </a:xfrm>
            <a:prstGeom prst="rect">
              <a:avLst/>
            </a:prstGeom>
          </p:spPr>
        </p:pic>
        <p:sp>
          <p:nvSpPr>
            <p:cNvPr id="27" name="矩形 26"/>
            <p:cNvSpPr/>
            <p:nvPr/>
          </p:nvSpPr>
          <p:spPr>
            <a:xfrm>
              <a:off x="3715380" y="2917070"/>
              <a:ext cx="1107996" cy="369332"/>
            </a:xfrm>
            <a:prstGeom prst="rect">
              <a:avLst/>
            </a:prstGeom>
          </p:spPr>
          <p:txBody>
            <a:bodyPr wrap="none">
              <a:spAutoFit/>
            </a:bodyPr>
            <a:lstStyle/>
            <a:p>
              <a:r>
                <a:rPr lang="zh-CN" altLang="en-US" b="1" dirty="0" smtClean="0">
                  <a:solidFill>
                    <a:schemeClr val="tx1">
                      <a:lumMod val="85000"/>
                      <a:lumOff val="15000"/>
                    </a:schemeClr>
                  </a:solidFill>
                  <a:ea typeface="思源黑体 CN Light" panose="020B0300000000000000" pitchFamily="34" charset="-122"/>
                </a:rPr>
                <a:t>用户管理</a:t>
              </a:r>
              <a:endParaRPr lang="zh-CN" altLang="en-US" dirty="0"/>
            </a:p>
          </p:txBody>
        </p:sp>
      </p:grpSp>
      <p:grpSp>
        <p:nvGrpSpPr>
          <p:cNvPr id="15" name="组合 14"/>
          <p:cNvGrpSpPr/>
          <p:nvPr/>
        </p:nvGrpSpPr>
        <p:grpSpPr>
          <a:xfrm>
            <a:off x="8042918" y="2282084"/>
            <a:ext cx="2324100" cy="3188928"/>
            <a:chOff x="6241012" y="2282084"/>
            <a:chExt cx="2324100" cy="3188928"/>
          </a:xfrm>
        </p:grpSpPr>
        <p:sp>
          <p:nvSpPr>
            <p:cNvPr id="17" name="圆角矩形 16"/>
            <p:cNvSpPr/>
            <p:nvPr/>
          </p:nvSpPr>
          <p:spPr>
            <a:xfrm>
              <a:off x="6241012" y="2450419"/>
              <a:ext cx="2324100" cy="3020593"/>
            </a:xfrm>
            <a:prstGeom prst="roundRect">
              <a:avLst>
                <a:gd name="adj" fmla="val 825"/>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4071" y="2282084"/>
              <a:ext cx="780098" cy="780098"/>
            </a:xfrm>
            <a:prstGeom prst="rect">
              <a:avLst/>
            </a:prstGeom>
          </p:spPr>
        </p:pic>
        <p:sp>
          <p:nvSpPr>
            <p:cNvPr id="30" name="矩形 29"/>
            <p:cNvSpPr/>
            <p:nvPr/>
          </p:nvSpPr>
          <p:spPr>
            <a:xfrm>
              <a:off x="6313033" y="3613305"/>
              <a:ext cx="2186941" cy="323165"/>
            </a:xfrm>
            <a:prstGeom prst="rect">
              <a:avLst/>
            </a:prstGeom>
          </p:spPr>
          <p:txBody>
            <a:bodyPr wrap="square">
              <a:spAutoFit/>
            </a:bodyPr>
            <a:lstStyle/>
            <a:p>
              <a:pPr>
                <a:lnSpc>
                  <a:spcPts val="1800"/>
                </a:lnSpc>
              </a:pPr>
              <a:r>
                <a:rPr lang="zh-CN" altLang="en-US" b="1" dirty="0" smtClean="0">
                  <a:solidFill>
                    <a:schemeClr val="tx1">
                      <a:lumMod val="50000"/>
                      <a:lumOff val="50000"/>
                    </a:schemeClr>
                  </a:solidFill>
                  <a:latin typeface="思源黑体 CN Light" panose="020B0300000000000000" pitchFamily="34" charset="-122"/>
                  <a:ea typeface="思源黑体 CN Light" panose="020B0300000000000000" pitchFamily="34" charset="-122"/>
                </a:rPr>
                <a:t>显示所有领导信息</a:t>
              </a:r>
              <a:endParaRPr lang="zh-CN" altLang="en-US" b="1"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sp>
          <p:nvSpPr>
            <p:cNvPr id="31" name="矩形 30"/>
            <p:cNvSpPr/>
            <p:nvPr/>
          </p:nvSpPr>
          <p:spPr>
            <a:xfrm>
              <a:off x="6306606" y="2918649"/>
              <a:ext cx="1107996" cy="369332"/>
            </a:xfrm>
            <a:prstGeom prst="rect">
              <a:avLst/>
            </a:prstGeom>
          </p:spPr>
          <p:txBody>
            <a:bodyPr wrap="none">
              <a:spAutoFit/>
            </a:bodyPr>
            <a:lstStyle/>
            <a:p>
              <a:r>
                <a:rPr lang="zh-CN" altLang="en-US" b="1"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公司领导</a:t>
              </a:r>
              <a:endParaRPr lang="en-US" altLang="zh-CN" b="1"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grpSp>
      <p:sp>
        <p:nvSpPr>
          <p:cNvPr id="3" name="文本框 2"/>
          <p:cNvSpPr txBox="1"/>
          <p:nvPr/>
        </p:nvSpPr>
        <p:spPr>
          <a:xfrm>
            <a:off x="728345" y="1062990"/>
            <a:ext cx="5671820" cy="645160"/>
          </a:xfrm>
          <a:prstGeom prst="rect">
            <a:avLst/>
          </a:prstGeom>
          <a:noFill/>
        </p:spPr>
        <p:txBody>
          <a:bodyPr wrap="square" rtlCol="0">
            <a:spAutoFit/>
          </a:bodyPr>
          <a:p>
            <a:r>
              <a:rPr lang="zh-CN" altLang="zh-CN" dirty="0">
                <a:sym typeface="+mn-ea"/>
              </a:rPr>
              <a:t>（适用等级：督办员、领导、部门账号、普通员工）</a:t>
            </a:r>
            <a:endParaRPr lang="zh-CN" altLang="en-US"/>
          </a:p>
          <a:p>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V="1">
            <a:off x="0" y="2954020"/>
            <a:ext cx="12192000" cy="4330700"/>
          </a:xfrm>
          <a:prstGeom prst="rect">
            <a:avLst/>
          </a:prstGeom>
        </p:spPr>
      </p:pic>
      <p:pic>
        <p:nvPicPr>
          <p:cNvPr id="2" name="图片 1" descr="C:\Users\W419\Documents\360截图\360截图20190328215803716.jpg360截图20190328215803716"/>
          <p:cNvPicPr>
            <a:picLocks noChangeAspect="1"/>
          </p:cNvPicPr>
          <p:nvPr/>
        </p:nvPicPr>
        <p:blipFill rotWithShape="1">
          <a:blip r:embed="rId2"/>
          <a:srcRect t="6737" b="6737"/>
          <a:stretch>
            <a:fillRect/>
          </a:stretch>
        </p:blipFill>
        <p:spPr>
          <a:xfrm>
            <a:off x="0" y="0"/>
            <a:ext cx="12192000" cy="3733800"/>
          </a:xfrm>
          <a:prstGeom prst="rect">
            <a:avLst/>
          </a:prstGeom>
        </p:spPr>
      </p:pic>
      <p:sp>
        <p:nvSpPr>
          <p:cNvPr id="16" name="矩形 15"/>
          <p:cNvSpPr/>
          <p:nvPr/>
        </p:nvSpPr>
        <p:spPr>
          <a:xfrm>
            <a:off x="1494561" y="4689475"/>
            <a:ext cx="9210644" cy="1506855"/>
          </a:xfrm>
          <a:prstGeom prst="rect">
            <a:avLst/>
          </a:prstGeom>
        </p:spPr>
        <p:txBody>
          <a:bodyPr wrap="square">
            <a:spAutoFit/>
          </a:bodyPr>
          <a:lstStyle/>
          <a:p>
            <a:pPr>
              <a:lnSpc>
                <a:spcPct val="150000"/>
              </a:lnSpc>
              <a:spcAft>
                <a:spcPts val="1200"/>
              </a:spcAft>
            </a:pPr>
            <a:r>
              <a:rPr lang="zh-CN" altLang="en-US" sz="1600" b="1" dirty="0">
                <a:latin typeface="+mn-ea"/>
              </a:rPr>
              <a:t>部门：</a:t>
            </a:r>
            <a:endParaRPr lang="zh-CN" altLang="en-US" sz="1600" b="1" dirty="0">
              <a:latin typeface="+mn-ea"/>
            </a:endParaRPr>
          </a:p>
          <a:p>
            <a:pPr>
              <a:lnSpc>
                <a:spcPct val="150000"/>
              </a:lnSpc>
              <a:spcAft>
                <a:spcPts val="1200"/>
              </a:spcAft>
            </a:pPr>
            <a:r>
              <a:rPr lang="zh-CN" altLang="en-US" sz="1600" dirty="0">
                <a:latin typeface="+mn-ea"/>
              </a:rPr>
              <a:t>初始化部门，显示所有部门信息，督办员可在页面进行添加、修改、删除等操作</a:t>
            </a:r>
            <a:r>
              <a:rPr lang="zh-CN" altLang="en-US" sz="1600" dirty="0">
                <a:latin typeface="+mn-ea"/>
              </a:rPr>
              <a:t>。</a:t>
            </a:r>
            <a:endParaRPr lang="zh-CN" altLang="en-US" sz="1600" dirty="0">
              <a:latin typeface="+mn-ea"/>
            </a:endParaRPr>
          </a:p>
          <a:p>
            <a:pPr>
              <a:lnSpc>
                <a:spcPct val="150000"/>
              </a:lnSpc>
              <a:spcAft>
                <a:spcPts val="1200"/>
              </a:spcAft>
            </a:pPr>
            <a:r>
              <a:rPr lang="zh-CN" altLang="en-US" sz="1600" dirty="0">
                <a:latin typeface="+mn-ea"/>
              </a:rPr>
              <a:t>	</a:t>
            </a:r>
            <a:endParaRPr lang="zh-CN" altLang="en-US" sz="1600" dirty="0">
              <a:latin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150"/>
                                        <p:tgtEl>
                                          <p:spTgt spid="16"/>
                                        </p:tgtEl>
                                      </p:cBhvr>
                                    </p:animEffect>
                                  </p:childTnLst>
                                </p:cTn>
                              </p:par>
                              <p:par>
                                <p:cTn id="8" presetID="6" presetClass="emph" presetSubtype="0" fill="hold" nodeType="withEffect">
                                  <p:stCondLst>
                                    <p:cond delay="0"/>
                                  </p:stCondLst>
                                  <p:childTnLst>
                                    <p:animScale>
                                      <p:cBhvr>
                                        <p:cTn id="9" dur="2000"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V="1">
            <a:off x="0" y="2527300"/>
            <a:ext cx="12192000" cy="4330700"/>
          </a:xfrm>
          <a:prstGeom prst="rect">
            <a:avLst/>
          </a:prstGeom>
        </p:spPr>
      </p:pic>
      <p:pic>
        <p:nvPicPr>
          <p:cNvPr id="2" name="图片 1" descr="C:\Users\W419\Documents\360截图\360截图20190328215918025.jpg360截图20190328215918025"/>
          <p:cNvPicPr>
            <a:picLocks noChangeAspect="1"/>
          </p:cNvPicPr>
          <p:nvPr/>
        </p:nvPicPr>
        <p:blipFill rotWithShape="1">
          <a:blip r:embed="rId2"/>
          <a:srcRect t="15975" b="15975"/>
          <a:stretch>
            <a:fillRect/>
          </a:stretch>
        </p:blipFill>
        <p:spPr>
          <a:xfrm>
            <a:off x="0" y="0"/>
            <a:ext cx="12192000" cy="3733800"/>
          </a:xfrm>
          <a:prstGeom prst="rect">
            <a:avLst/>
          </a:prstGeom>
        </p:spPr>
      </p:pic>
      <p:sp>
        <p:nvSpPr>
          <p:cNvPr id="16" name="矩形 15"/>
          <p:cNvSpPr/>
          <p:nvPr/>
        </p:nvSpPr>
        <p:spPr>
          <a:xfrm>
            <a:off x="1494561" y="4689475"/>
            <a:ext cx="9210644" cy="1506855"/>
          </a:xfrm>
          <a:prstGeom prst="rect">
            <a:avLst/>
          </a:prstGeom>
        </p:spPr>
        <p:txBody>
          <a:bodyPr wrap="square">
            <a:spAutoFit/>
          </a:bodyPr>
          <a:lstStyle/>
          <a:p>
            <a:pPr>
              <a:lnSpc>
                <a:spcPct val="150000"/>
              </a:lnSpc>
              <a:spcAft>
                <a:spcPts val="1200"/>
              </a:spcAft>
            </a:pPr>
            <a:r>
              <a:rPr lang="zh-CN" altLang="en-US" sz="1600" b="1" dirty="0">
                <a:latin typeface="+mn-ea"/>
              </a:rPr>
              <a:t>用户</a:t>
            </a:r>
            <a:r>
              <a:rPr lang="zh-CN" altLang="en-US" sz="1600" b="1" dirty="0">
                <a:latin typeface="+mn-ea"/>
              </a:rPr>
              <a:t>：</a:t>
            </a:r>
            <a:endParaRPr lang="zh-CN" altLang="en-US" sz="1600" b="1" dirty="0">
              <a:latin typeface="+mn-ea"/>
            </a:endParaRPr>
          </a:p>
          <a:p>
            <a:pPr>
              <a:lnSpc>
                <a:spcPct val="150000"/>
              </a:lnSpc>
              <a:spcAft>
                <a:spcPts val="1200"/>
              </a:spcAft>
            </a:pPr>
            <a:r>
              <a:rPr lang="zh-CN" altLang="en-US" sz="1600" dirty="0">
                <a:latin typeface="+mn-ea"/>
              </a:rPr>
              <a:t>初始化用户，</a:t>
            </a:r>
            <a:r>
              <a:rPr lang="zh-CN" altLang="en-US" sz="1600" dirty="0">
                <a:latin typeface="+mn-ea"/>
                <a:sym typeface="+mn-ea"/>
              </a:rPr>
              <a:t>显示所有用户</a:t>
            </a:r>
            <a:r>
              <a:rPr lang="zh-CN" altLang="en-US" sz="1600" dirty="0">
                <a:latin typeface="+mn-ea"/>
                <a:sym typeface="+mn-ea"/>
              </a:rPr>
              <a:t>信息，督办员可在页面进行添加、修改、删除等操作</a:t>
            </a:r>
            <a:r>
              <a:rPr lang="zh-CN" altLang="en-US" sz="1600" dirty="0">
                <a:latin typeface="+mn-ea"/>
              </a:rPr>
              <a:t>。</a:t>
            </a:r>
            <a:endParaRPr lang="zh-CN" altLang="en-US" sz="1600" dirty="0">
              <a:latin typeface="+mn-ea"/>
            </a:endParaRPr>
          </a:p>
          <a:p>
            <a:pPr>
              <a:lnSpc>
                <a:spcPct val="150000"/>
              </a:lnSpc>
              <a:spcAft>
                <a:spcPts val="1200"/>
              </a:spcAft>
            </a:pPr>
            <a:r>
              <a:rPr lang="zh-CN" altLang="en-US" sz="1600" dirty="0">
                <a:latin typeface="+mn-ea"/>
              </a:rPr>
              <a:t>	</a:t>
            </a:r>
            <a:endParaRPr lang="zh-CN" altLang="en-US" sz="1600" dirty="0">
              <a:latin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150"/>
                                        <p:tgtEl>
                                          <p:spTgt spid="16"/>
                                        </p:tgtEl>
                                      </p:cBhvr>
                                    </p:animEffect>
                                  </p:childTnLst>
                                </p:cTn>
                              </p:par>
                              <p:par>
                                <p:cTn id="8" presetID="6" presetClass="emph" presetSubtype="0" fill="hold" nodeType="withEffect">
                                  <p:stCondLst>
                                    <p:cond delay="0"/>
                                  </p:stCondLst>
                                  <p:childTnLst>
                                    <p:animScale>
                                      <p:cBhvr>
                                        <p:cTn id="9" dur="2000"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V="1">
            <a:off x="0" y="2527300"/>
            <a:ext cx="12192000" cy="4330700"/>
          </a:xfrm>
          <a:prstGeom prst="rect">
            <a:avLst/>
          </a:prstGeom>
        </p:spPr>
      </p:pic>
      <p:pic>
        <p:nvPicPr>
          <p:cNvPr id="2" name="图片 1" descr="C:\Users\W419\Documents\360截图\360截图20190328220745499.jpg360截图20190328220745499"/>
          <p:cNvPicPr>
            <a:picLocks noChangeAspect="1"/>
          </p:cNvPicPr>
          <p:nvPr/>
        </p:nvPicPr>
        <p:blipFill rotWithShape="1">
          <a:blip r:embed="rId2"/>
          <a:srcRect l="5416" r="5416"/>
          <a:stretch>
            <a:fillRect/>
          </a:stretch>
        </p:blipFill>
        <p:spPr>
          <a:xfrm>
            <a:off x="0" y="0"/>
            <a:ext cx="12192000" cy="3733800"/>
          </a:xfrm>
          <a:prstGeom prst="rect">
            <a:avLst/>
          </a:prstGeom>
        </p:spPr>
      </p:pic>
      <p:sp>
        <p:nvSpPr>
          <p:cNvPr id="16" name="矩形 15"/>
          <p:cNvSpPr/>
          <p:nvPr/>
        </p:nvSpPr>
        <p:spPr>
          <a:xfrm>
            <a:off x="1494561" y="4689475"/>
            <a:ext cx="9210644" cy="983615"/>
          </a:xfrm>
          <a:prstGeom prst="rect">
            <a:avLst/>
          </a:prstGeom>
        </p:spPr>
        <p:txBody>
          <a:bodyPr wrap="square">
            <a:spAutoFit/>
          </a:bodyPr>
          <a:lstStyle/>
          <a:p>
            <a:pPr>
              <a:lnSpc>
                <a:spcPct val="150000"/>
              </a:lnSpc>
              <a:spcAft>
                <a:spcPts val="1200"/>
              </a:spcAft>
            </a:pPr>
            <a:r>
              <a:rPr lang="zh-CN" altLang="en-US" sz="1600" b="1" dirty="0">
                <a:latin typeface="+mn-ea"/>
              </a:rPr>
              <a:t>查看领导：</a:t>
            </a:r>
            <a:r>
              <a:rPr lang="zh-CN" altLang="en-US" sz="1600" dirty="0">
                <a:latin typeface="+mn-ea"/>
              </a:rPr>
              <a:t>显示所有领导信息</a:t>
            </a:r>
            <a:endParaRPr lang="zh-CN" altLang="en-US" sz="1600" b="1" dirty="0">
              <a:latin typeface="+mn-ea"/>
            </a:endParaRPr>
          </a:p>
          <a:p>
            <a:pPr>
              <a:lnSpc>
                <a:spcPct val="150000"/>
              </a:lnSpc>
              <a:spcAft>
                <a:spcPts val="1200"/>
              </a:spcAft>
            </a:pPr>
            <a:endParaRPr lang="zh-CN" altLang="en-US" sz="1600" dirty="0">
              <a:latin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150"/>
                                        <p:tgtEl>
                                          <p:spTgt spid="16"/>
                                        </p:tgtEl>
                                      </p:cBhvr>
                                    </p:animEffect>
                                  </p:childTnLst>
                                </p:cTn>
                              </p:par>
                              <p:par>
                                <p:cTn id="8" presetID="6" presetClass="emph" presetSubtype="0" fill="hold" nodeType="withEffect">
                                  <p:stCondLst>
                                    <p:cond delay="0"/>
                                  </p:stCondLst>
                                  <p:childTnLst>
                                    <p:animScale>
                                      <p:cBhvr>
                                        <p:cTn id="9" dur="2000"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4330700"/>
          </a:xfrm>
          <a:prstGeom prst="rect">
            <a:avLst/>
          </a:prstGeom>
        </p:spPr>
      </p:pic>
      <p:sp>
        <p:nvSpPr>
          <p:cNvPr id="23" name="文本框 22"/>
          <p:cNvSpPr txBox="1"/>
          <p:nvPr/>
        </p:nvSpPr>
        <p:spPr>
          <a:xfrm>
            <a:off x="603250" y="461804"/>
            <a:ext cx="902811" cy="523220"/>
          </a:xfrm>
          <a:prstGeom prst="rect">
            <a:avLst/>
          </a:prstGeom>
          <a:noFill/>
        </p:spPr>
        <p:txBody>
          <a:bodyPr wrap="none" rtlCol="0">
            <a:spAutoFit/>
          </a:bodyPr>
          <a:lstStyle/>
          <a:p>
            <a:r>
              <a:rPr lang="zh-CN" altLang="en-US" sz="2800"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目录</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4" name="文本框 23"/>
          <p:cNvSpPr txBox="1"/>
          <p:nvPr/>
        </p:nvSpPr>
        <p:spPr>
          <a:xfrm>
            <a:off x="603250" y="1037411"/>
            <a:ext cx="1228478" cy="400110"/>
          </a:xfrm>
          <a:prstGeom prst="rect">
            <a:avLst/>
          </a:prstGeom>
          <a:noFill/>
        </p:spPr>
        <p:txBody>
          <a:bodyPr wrap="none" rtlCol="0">
            <a:spAutoFit/>
          </a:bodyPr>
          <a:lstStyle/>
          <a:p>
            <a:r>
              <a:rPr lang="en-US" altLang="zh-CN" sz="2000" dirty="0">
                <a:solidFill>
                  <a:schemeClr val="tx1">
                    <a:lumMod val="85000"/>
                    <a:lumOff val="15000"/>
                  </a:schemeClr>
                </a:solidFill>
                <a:latin typeface="思源黑体 CN Light" panose="020B0300000000000000" pitchFamily="34" charset="-122"/>
                <a:ea typeface="思源黑体 CN Light" panose="020B0300000000000000" pitchFamily="34" charset="-122"/>
              </a:rPr>
              <a:t>Contents</a:t>
            </a:r>
            <a:endParaRPr lang="zh-CN" altLang="en-US" sz="20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25" name="直接连接符 24"/>
          <p:cNvCxnSpPr/>
          <p:nvPr/>
        </p:nvCxnSpPr>
        <p:spPr>
          <a:xfrm>
            <a:off x="710406" y="1006455"/>
            <a:ext cx="129256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2935279" y="1873625"/>
            <a:ext cx="2413794" cy="1898844"/>
            <a:chOff x="913606" y="2466975"/>
            <a:chExt cx="2413794" cy="1343025"/>
          </a:xfrm>
        </p:grpSpPr>
        <p:sp>
          <p:nvSpPr>
            <p:cNvPr id="87" name="矩形 86"/>
            <p:cNvSpPr/>
            <p:nvPr/>
          </p:nvSpPr>
          <p:spPr>
            <a:xfrm>
              <a:off x="913606" y="2466975"/>
              <a:ext cx="2413794" cy="1343025"/>
            </a:xfrm>
            <a:prstGeom prst="rect">
              <a:avLst/>
            </a:prstGeom>
            <a:solidFill>
              <a:schemeClr val="bg1"/>
            </a:solidFill>
            <a:ln>
              <a:noFill/>
            </a:ln>
            <a:effectLst>
              <a:outerShdw blurRad="12700" dist="12700" dir="2700000" algn="t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1" name="图片 1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021" y="2604710"/>
              <a:ext cx="1515034" cy="762000"/>
            </a:xfrm>
            <a:prstGeom prst="rect">
              <a:avLst/>
            </a:prstGeom>
          </p:spPr>
        </p:pic>
        <p:sp>
          <p:nvSpPr>
            <p:cNvPr id="103" name="矩形 102"/>
            <p:cNvSpPr/>
            <p:nvPr/>
          </p:nvSpPr>
          <p:spPr>
            <a:xfrm>
              <a:off x="1053061" y="3425256"/>
              <a:ext cx="2142725" cy="234738"/>
            </a:xfrm>
            <a:prstGeom prst="rect">
              <a:avLst/>
            </a:prstGeom>
          </p:spPr>
          <p:txBody>
            <a:bodyPr wrap="square">
              <a:spAutoFit/>
            </a:bodyPr>
            <a:lstStyle/>
            <a:p>
              <a:pPr>
                <a:lnSpc>
                  <a:spcPts val="1800"/>
                </a:lnSpc>
              </a:pPr>
              <a:r>
                <a:rPr lang="zh-CN" altLang="en-US" sz="2000" dirty="0" smtClean="0">
                  <a:solidFill>
                    <a:schemeClr val="tx1">
                      <a:lumMod val="75000"/>
                      <a:lumOff val="25000"/>
                    </a:schemeClr>
                  </a:solidFill>
                  <a:latin typeface="+mj-lt"/>
                  <a:ea typeface="思源黑体 CN Light" panose="020B0300000000000000" pitchFamily="34" charset="-122"/>
                </a:rPr>
                <a:t>      项目背景</a:t>
              </a:r>
              <a:endParaRPr lang="zh-CN" altLang="en-US" sz="2000" dirty="0">
                <a:solidFill>
                  <a:schemeClr val="tx1">
                    <a:lumMod val="75000"/>
                    <a:lumOff val="25000"/>
                  </a:schemeClr>
                </a:solidFill>
                <a:latin typeface="+mj-lt"/>
                <a:ea typeface="思源黑体 CN Light" panose="020B0300000000000000" pitchFamily="34" charset="-122"/>
              </a:endParaRPr>
            </a:p>
          </p:txBody>
        </p:sp>
      </p:grpSp>
      <p:grpSp>
        <p:nvGrpSpPr>
          <p:cNvPr id="135" name="组合 134"/>
          <p:cNvGrpSpPr/>
          <p:nvPr/>
        </p:nvGrpSpPr>
        <p:grpSpPr>
          <a:xfrm>
            <a:off x="5996413" y="1873625"/>
            <a:ext cx="2413794" cy="1898843"/>
            <a:chOff x="3529806" y="2466974"/>
            <a:chExt cx="2413794" cy="1343025"/>
          </a:xfrm>
        </p:grpSpPr>
        <p:sp>
          <p:nvSpPr>
            <p:cNvPr id="88" name="矩形 87"/>
            <p:cNvSpPr/>
            <p:nvPr/>
          </p:nvSpPr>
          <p:spPr>
            <a:xfrm>
              <a:off x="3529806" y="2466974"/>
              <a:ext cx="2413794" cy="1343025"/>
            </a:xfrm>
            <a:prstGeom prst="rect">
              <a:avLst/>
            </a:prstGeom>
            <a:solidFill>
              <a:schemeClr val="bg1"/>
            </a:solidFill>
            <a:ln>
              <a:noFill/>
            </a:ln>
            <a:effectLst>
              <a:outerShdw blurRad="12700" dist="12700" dir="2700000" algn="t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 name="图片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017" y="2604709"/>
              <a:ext cx="1524000" cy="762002"/>
            </a:xfrm>
            <a:prstGeom prst="rect">
              <a:avLst/>
            </a:prstGeom>
          </p:spPr>
        </p:pic>
        <p:sp>
          <p:nvSpPr>
            <p:cNvPr id="106" name="矩形 105"/>
            <p:cNvSpPr/>
            <p:nvPr/>
          </p:nvSpPr>
          <p:spPr>
            <a:xfrm>
              <a:off x="3670864" y="3425256"/>
              <a:ext cx="2074200" cy="227707"/>
            </a:xfrm>
            <a:prstGeom prst="rect">
              <a:avLst/>
            </a:prstGeom>
          </p:spPr>
          <p:txBody>
            <a:bodyPr wrap="square">
              <a:spAutoFit/>
            </a:bodyPr>
            <a:lstStyle/>
            <a:p>
              <a:pPr>
                <a:lnSpc>
                  <a:spcPts val="1800"/>
                </a:lnSpc>
              </a:pPr>
              <a:r>
                <a:rPr lang="zh-CN" altLang="en-US"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  产品功能介绍</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134" name="组合 133"/>
          <p:cNvGrpSpPr/>
          <p:nvPr/>
        </p:nvGrpSpPr>
        <p:grpSpPr>
          <a:xfrm>
            <a:off x="5996413" y="4310429"/>
            <a:ext cx="2413794" cy="2089148"/>
            <a:chOff x="6146006" y="2466973"/>
            <a:chExt cx="2413794" cy="1343025"/>
          </a:xfrm>
        </p:grpSpPr>
        <p:sp>
          <p:nvSpPr>
            <p:cNvPr id="89" name="矩形 88"/>
            <p:cNvSpPr/>
            <p:nvPr/>
          </p:nvSpPr>
          <p:spPr>
            <a:xfrm>
              <a:off x="6146006" y="2466973"/>
              <a:ext cx="2413794" cy="1343025"/>
            </a:xfrm>
            <a:prstGeom prst="rect">
              <a:avLst/>
            </a:prstGeom>
            <a:solidFill>
              <a:schemeClr val="bg1"/>
            </a:solidFill>
            <a:ln>
              <a:noFill/>
            </a:ln>
            <a:effectLst>
              <a:outerShdw blurRad="12700" dist="12700" dir="2700000" algn="t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0" name="图片 9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030" y="2604710"/>
              <a:ext cx="1523999" cy="762000"/>
            </a:xfrm>
            <a:prstGeom prst="rect">
              <a:avLst/>
            </a:prstGeom>
          </p:spPr>
        </p:pic>
        <p:sp>
          <p:nvSpPr>
            <p:cNvPr id="109" name="矩形 108"/>
            <p:cNvSpPr/>
            <p:nvPr/>
          </p:nvSpPr>
          <p:spPr>
            <a:xfrm>
              <a:off x="6198819" y="3425256"/>
              <a:ext cx="2162445" cy="213355"/>
            </a:xfrm>
            <a:prstGeom prst="rect">
              <a:avLst/>
            </a:prstGeom>
          </p:spPr>
          <p:txBody>
            <a:bodyPr wrap="square">
              <a:spAutoFit/>
            </a:bodyPr>
            <a:lstStyle/>
            <a:p>
              <a:pPr>
                <a:lnSpc>
                  <a:spcPts val="1800"/>
                </a:lnSpc>
              </a:pPr>
              <a:r>
                <a:rPr lang="zh-CN" altLang="en-US"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       关键技术</a:t>
              </a:r>
              <a:endParaRPr lang="zh-CN" altLang="en-US" sz="2000" dirty="0">
                <a:solidFill>
                  <a:schemeClr val="tx1">
                    <a:lumMod val="75000"/>
                    <a:lumOff val="25000"/>
                  </a:schemeClr>
                </a:solidFill>
                <a:latin typeface="+mj-lt"/>
                <a:ea typeface="思源黑体 CN Light" panose="020B0300000000000000" pitchFamily="34" charset="-122"/>
              </a:endParaRPr>
            </a:p>
          </p:txBody>
        </p:sp>
      </p:grpSp>
      <p:grpSp>
        <p:nvGrpSpPr>
          <p:cNvPr id="133" name="组合 132"/>
          <p:cNvGrpSpPr/>
          <p:nvPr/>
        </p:nvGrpSpPr>
        <p:grpSpPr>
          <a:xfrm>
            <a:off x="2935279" y="4310429"/>
            <a:ext cx="2413794" cy="2090371"/>
            <a:chOff x="8762206" y="2466973"/>
            <a:chExt cx="2413794" cy="1343025"/>
          </a:xfrm>
        </p:grpSpPr>
        <p:sp>
          <p:nvSpPr>
            <p:cNvPr id="90" name="矩形 89"/>
            <p:cNvSpPr/>
            <p:nvPr/>
          </p:nvSpPr>
          <p:spPr>
            <a:xfrm>
              <a:off x="8762206" y="2466973"/>
              <a:ext cx="2413794" cy="1343025"/>
            </a:xfrm>
            <a:prstGeom prst="rect">
              <a:avLst/>
            </a:prstGeom>
            <a:solidFill>
              <a:schemeClr val="bg1"/>
            </a:solidFill>
            <a:ln>
              <a:noFill/>
            </a:ln>
            <a:effectLst>
              <a:outerShdw blurRad="12700" dist="12700" dir="2700000" algn="tl"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9" name="图片 9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6621" y="2604710"/>
              <a:ext cx="1515033" cy="762000"/>
            </a:xfrm>
            <a:prstGeom prst="rect">
              <a:avLst/>
            </a:prstGeom>
          </p:spPr>
        </p:pic>
        <p:sp>
          <p:nvSpPr>
            <p:cNvPr id="112" name="矩形 111"/>
            <p:cNvSpPr/>
            <p:nvPr/>
          </p:nvSpPr>
          <p:spPr>
            <a:xfrm>
              <a:off x="8938910" y="3425255"/>
              <a:ext cx="2105475" cy="210182"/>
            </a:xfrm>
            <a:prstGeom prst="rect">
              <a:avLst/>
            </a:prstGeom>
          </p:spPr>
          <p:txBody>
            <a:bodyPr wrap="square">
              <a:spAutoFit/>
            </a:bodyPr>
            <a:lstStyle/>
            <a:p>
              <a:pPr algn="ctr">
                <a:lnSpc>
                  <a:spcPts val="1800"/>
                </a:lnSpc>
              </a:pPr>
              <a:r>
                <a:rPr lang="zh-CN" altLang="en-US" sz="20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认证流程</a:t>
              </a:r>
              <a:endParaRPr lang="zh-CN" altLang="en-US" sz="20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
                                  </p:stCondLst>
                                  <p:childTnLst>
                                    <p:set>
                                      <p:cBhvr>
                                        <p:cTn id="10" dur="1" fill="hold">
                                          <p:stCondLst>
                                            <p:cond delay="0"/>
                                          </p:stCondLst>
                                        </p:cTn>
                                        <p:tgtEl>
                                          <p:spTgt spid="135"/>
                                        </p:tgtEl>
                                        <p:attrNameLst>
                                          <p:attrName>style.visibility</p:attrName>
                                        </p:attrNameLst>
                                      </p:cBhvr>
                                      <p:to>
                                        <p:strVal val="visible"/>
                                      </p:to>
                                    </p:set>
                                    <p:anim calcmode="lin" valueType="num">
                                      <p:cBhvr additive="base">
                                        <p:cTn id="11" dur="500" fill="hold"/>
                                        <p:tgtEl>
                                          <p:spTgt spid="135"/>
                                        </p:tgtEl>
                                        <p:attrNameLst>
                                          <p:attrName>ppt_x</p:attrName>
                                        </p:attrNameLst>
                                      </p:cBhvr>
                                      <p:tavLst>
                                        <p:tav tm="0">
                                          <p:val>
                                            <p:strVal val="#ppt_x"/>
                                          </p:val>
                                        </p:tav>
                                        <p:tav tm="100000">
                                          <p:val>
                                            <p:strVal val="#ppt_x"/>
                                          </p:val>
                                        </p:tav>
                                      </p:tavLst>
                                    </p:anim>
                                    <p:anim calcmode="lin" valueType="num">
                                      <p:cBhvr additive="base">
                                        <p:cTn id="12" dur="500" fill="hold"/>
                                        <p:tgtEl>
                                          <p:spTgt spid="13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00"/>
                                  </p:stCondLst>
                                  <p:childTnLst>
                                    <p:set>
                                      <p:cBhvr>
                                        <p:cTn id="14" dur="1" fill="hold">
                                          <p:stCondLst>
                                            <p:cond delay="0"/>
                                          </p:stCondLst>
                                        </p:cTn>
                                        <p:tgtEl>
                                          <p:spTgt spid="134"/>
                                        </p:tgtEl>
                                        <p:attrNameLst>
                                          <p:attrName>style.visibility</p:attrName>
                                        </p:attrNameLst>
                                      </p:cBhvr>
                                      <p:to>
                                        <p:strVal val="visible"/>
                                      </p:to>
                                    </p:set>
                                    <p:anim calcmode="lin" valueType="num">
                                      <p:cBhvr additive="base">
                                        <p:cTn id="15" dur="500" fill="hold"/>
                                        <p:tgtEl>
                                          <p:spTgt spid="134"/>
                                        </p:tgtEl>
                                        <p:attrNameLst>
                                          <p:attrName>ppt_x</p:attrName>
                                        </p:attrNameLst>
                                      </p:cBhvr>
                                      <p:tavLst>
                                        <p:tav tm="0">
                                          <p:val>
                                            <p:strVal val="#ppt_x"/>
                                          </p:val>
                                        </p:tav>
                                        <p:tav tm="100000">
                                          <p:val>
                                            <p:strVal val="#ppt_x"/>
                                          </p:val>
                                        </p:tav>
                                      </p:tavLst>
                                    </p:anim>
                                    <p:anim calcmode="lin" valueType="num">
                                      <p:cBhvr additive="base">
                                        <p:cTn id="16" dur="500" fill="hold"/>
                                        <p:tgtEl>
                                          <p:spTgt spid="134"/>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300"/>
                                  </p:stCondLst>
                                  <p:childTnLst>
                                    <p:set>
                                      <p:cBhvr>
                                        <p:cTn id="18" dur="1" fill="hold">
                                          <p:stCondLst>
                                            <p:cond delay="0"/>
                                          </p:stCondLst>
                                        </p:cTn>
                                        <p:tgtEl>
                                          <p:spTgt spid="133"/>
                                        </p:tgtEl>
                                        <p:attrNameLst>
                                          <p:attrName>style.visibility</p:attrName>
                                        </p:attrNameLst>
                                      </p:cBhvr>
                                      <p:to>
                                        <p:strVal val="visible"/>
                                      </p:to>
                                    </p:set>
                                    <p:anim calcmode="lin" valueType="num">
                                      <p:cBhvr additive="base">
                                        <p:cTn id="19" dur="500" fill="hold"/>
                                        <p:tgtEl>
                                          <p:spTgt spid="133"/>
                                        </p:tgtEl>
                                        <p:attrNameLst>
                                          <p:attrName>ppt_x</p:attrName>
                                        </p:attrNameLst>
                                      </p:cBhvr>
                                      <p:tavLst>
                                        <p:tav tm="0">
                                          <p:val>
                                            <p:strVal val="#ppt_x"/>
                                          </p:val>
                                        </p:tav>
                                        <p:tav tm="100000">
                                          <p:val>
                                            <p:strVal val="#ppt_x"/>
                                          </p:val>
                                        </p:tav>
                                      </p:tavLst>
                                    </p:anim>
                                    <p:anim calcmode="lin" valueType="num">
                                      <p:cBhvr additive="base">
                                        <p:cTn id="2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5" y="0"/>
            <a:ext cx="12192000" cy="4330700"/>
          </a:xfrm>
          <a:prstGeom prst="rect">
            <a:avLst/>
          </a:prstGeom>
        </p:spPr>
      </p:pic>
      <p:sp>
        <p:nvSpPr>
          <p:cNvPr id="2" name="文本框 1"/>
          <p:cNvSpPr txBox="1"/>
          <p:nvPr/>
        </p:nvSpPr>
        <p:spPr>
          <a:xfrm>
            <a:off x="603250" y="461804"/>
            <a:ext cx="894080" cy="52197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技术</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4" name="直接连接符 3"/>
          <p:cNvCxnSpPr/>
          <p:nvPr/>
        </p:nvCxnSpPr>
        <p:spPr>
          <a:xfrm>
            <a:off x="710406" y="1006455"/>
            <a:ext cx="5576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8790732" y="2208326"/>
            <a:ext cx="2325600" cy="3311421"/>
            <a:chOff x="8790732" y="2208326"/>
            <a:chExt cx="2325600" cy="3311421"/>
          </a:xfrm>
        </p:grpSpPr>
        <p:sp>
          <p:nvSpPr>
            <p:cNvPr id="23" name="圆角矩形 22"/>
            <p:cNvSpPr/>
            <p:nvPr/>
          </p:nvSpPr>
          <p:spPr>
            <a:xfrm>
              <a:off x="8790732" y="2208327"/>
              <a:ext cx="2324100" cy="3311420"/>
            </a:xfrm>
            <a:prstGeom prst="roundRect">
              <a:avLst>
                <a:gd name="adj" fmla="val 825"/>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833599" y="4281587"/>
              <a:ext cx="2186941" cy="321945"/>
            </a:xfrm>
            <a:prstGeom prst="rect">
              <a:avLst/>
            </a:prstGeom>
          </p:spPr>
          <p:txBody>
            <a:bodyPr wrap="square">
              <a:spAutoFit/>
            </a:bodyPr>
            <a:lstStyle/>
            <a:p>
              <a:pPr>
                <a:lnSpc>
                  <a:spcPts val="1800"/>
                </a:lnSpc>
              </a:pPr>
              <a:r>
                <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rPr>
                <a:t>hui</a:t>
              </a:r>
              <a:r>
                <a:rPr lang="zh-CN" altLang="en-US" sz="20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rPr>
                <a:t>layui</a:t>
              </a:r>
              <a:r>
                <a:rPr lang="zh-CN" altLang="en-US" sz="20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rPr>
                <a:t>js</a:t>
              </a:r>
              <a:endParaRPr lang="zh-CN" altLang="en-US" sz="20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sp>
          <p:nvSpPr>
            <p:cNvPr id="34" name="矩形 33"/>
            <p:cNvSpPr/>
            <p:nvPr/>
          </p:nvSpPr>
          <p:spPr>
            <a:xfrm>
              <a:off x="8833599" y="3932935"/>
              <a:ext cx="642620" cy="368300"/>
            </a:xfrm>
            <a:prstGeom prst="rect">
              <a:avLst/>
            </a:prstGeom>
          </p:spPr>
          <p:txBody>
            <a:bodyPr wrap="none">
              <a:spAutoFit/>
            </a:bodyPr>
            <a:lstStyle/>
            <a:p>
              <a:r>
                <a:rPr lang="zh-CN" altLang="en-US" b="1" dirty="0">
                  <a:solidFill>
                    <a:schemeClr val="tx1">
                      <a:lumMod val="85000"/>
                      <a:lumOff val="15000"/>
                    </a:schemeClr>
                  </a:solidFill>
                  <a:latin typeface="思源黑体 CN Light" panose="020B0300000000000000" pitchFamily="34" charset="-122"/>
                  <a:ea typeface="思源黑体 CN Light" panose="020B0300000000000000" pitchFamily="34" charset="-122"/>
                </a:rPr>
                <a:t>前端</a:t>
              </a:r>
              <a:endParaRPr lang="zh-CN" altLang="en-US" b="1"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0732" y="2208326"/>
              <a:ext cx="2325600" cy="1651513"/>
            </a:xfrm>
            <a:prstGeom prst="rect">
              <a:avLst/>
            </a:prstGeom>
          </p:spPr>
        </p:pic>
      </p:grpSp>
      <p:grpSp>
        <p:nvGrpSpPr>
          <p:cNvPr id="8" name="组合 7"/>
          <p:cNvGrpSpPr/>
          <p:nvPr/>
        </p:nvGrpSpPr>
        <p:grpSpPr>
          <a:xfrm>
            <a:off x="1033124" y="2208327"/>
            <a:ext cx="2325600" cy="3311419"/>
            <a:chOff x="992484" y="2208327"/>
            <a:chExt cx="2325600" cy="3311419"/>
          </a:xfrm>
        </p:grpSpPr>
        <p:sp>
          <p:nvSpPr>
            <p:cNvPr id="7" name="圆角矩形 6"/>
            <p:cNvSpPr/>
            <p:nvPr/>
          </p:nvSpPr>
          <p:spPr>
            <a:xfrm>
              <a:off x="993984" y="2208433"/>
              <a:ext cx="2324100" cy="3311313"/>
            </a:xfrm>
            <a:prstGeom prst="roundRect">
              <a:avLst>
                <a:gd name="adj" fmla="val 825"/>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9081" y="4281587"/>
              <a:ext cx="2186941" cy="553085"/>
            </a:xfrm>
            <a:prstGeom prst="rect">
              <a:avLst/>
            </a:prstGeom>
          </p:spPr>
          <p:txBody>
            <a:bodyPr wrap="square">
              <a:spAutoFit/>
            </a:bodyPr>
            <a:lstStyle/>
            <a:p>
              <a:pPr>
                <a:lnSpc>
                  <a:spcPts val="1800"/>
                </a:lnSpc>
              </a:pPr>
              <a:r>
                <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rPr>
                <a:t>windows:10</a:t>
              </a:r>
              <a:endPar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a:p>
              <a:pPr>
                <a:lnSpc>
                  <a:spcPts val="1800"/>
                </a:lnSpc>
              </a:pPr>
              <a:r>
                <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rPr>
                <a:t>jdk:1.8</a:t>
              </a:r>
              <a:endPar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sp>
          <p:nvSpPr>
            <p:cNvPr id="26" name="矩形 25"/>
            <p:cNvSpPr/>
            <p:nvPr/>
          </p:nvSpPr>
          <p:spPr>
            <a:xfrm>
              <a:off x="1044930" y="3927935"/>
              <a:ext cx="1102360" cy="368300"/>
            </a:xfrm>
            <a:prstGeom prst="rect">
              <a:avLst/>
            </a:prstGeom>
          </p:spPr>
          <p:txBody>
            <a:bodyPr wrap="none">
              <a:spAutoFit/>
            </a:bodyPr>
            <a:lstStyle/>
            <a:p>
              <a:r>
                <a:rPr lang="zh-CN" altLang="en-US" b="1"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开发环境</a:t>
              </a:r>
              <a:endParaRPr lang="zh-CN" altLang="en-US" b="1" dirty="0" smtClean="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484" y="2208327"/>
              <a:ext cx="2325600" cy="1651513"/>
            </a:xfrm>
            <a:prstGeom prst="rect">
              <a:avLst/>
            </a:prstGeom>
          </p:spPr>
        </p:pic>
      </p:grpSp>
      <p:grpSp>
        <p:nvGrpSpPr>
          <p:cNvPr id="9" name="组合 8"/>
          <p:cNvGrpSpPr/>
          <p:nvPr/>
        </p:nvGrpSpPr>
        <p:grpSpPr>
          <a:xfrm>
            <a:off x="3592900" y="2208327"/>
            <a:ext cx="2330527" cy="3311419"/>
            <a:chOff x="3592900" y="2208327"/>
            <a:chExt cx="2330527" cy="3311419"/>
          </a:xfrm>
        </p:grpSpPr>
        <p:sp>
          <p:nvSpPr>
            <p:cNvPr id="14" name="圆角矩形 13"/>
            <p:cNvSpPr/>
            <p:nvPr/>
          </p:nvSpPr>
          <p:spPr>
            <a:xfrm>
              <a:off x="3592900" y="2208327"/>
              <a:ext cx="2324100" cy="3311419"/>
            </a:xfrm>
            <a:prstGeom prst="roundRect">
              <a:avLst>
                <a:gd name="adj" fmla="val 825"/>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30059" y="4281587"/>
              <a:ext cx="2186941" cy="321945"/>
            </a:xfrm>
            <a:prstGeom prst="rect">
              <a:avLst/>
            </a:prstGeom>
          </p:spPr>
          <p:txBody>
            <a:bodyPr wrap="square">
              <a:spAutoFit/>
            </a:bodyPr>
            <a:lstStyle/>
            <a:p>
              <a:pPr>
                <a:lnSpc>
                  <a:spcPts val="1800"/>
                </a:lnSpc>
              </a:pPr>
              <a:endParaRPr lang="en-US" altLang="zh-CN" sz="12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sp>
          <p:nvSpPr>
            <p:cNvPr id="27" name="矩形 26"/>
            <p:cNvSpPr/>
            <p:nvPr/>
          </p:nvSpPr>
          <p:spPr>
            <a:xfrm>
              <a:off x="3641459" y="3925798"/>
              <a:ext cx="1102360" cy="829945"/>
            </a:xfrm>
            <a:prstGeom prst="rect">
              <a:avLst/>
            </a:prstGeom>
          </p:spPr>
          <p:txBody>
            <a:bodyPr wrap="none">
              <a:spAutoFit/>
            </a:bodyPr>
            <a:lstStyle/>
            <a:p>
              <a:pPr algn="l"/>
              <a:r>
                <a:rPr lang="zh-CN" altLang="en-US" b="1" dirty="0">
                  <a:solidFill>
                    <a:schemeClr val="tx1">
                      <a:lumMod val="85000"/>
                      <a:lumOff val="15000"/>
                    </a:schemeClr>
                  </a:solidFill>
                  <a:latin typeface="思源黑体 CN Light" panose="020B0300000000000000" pitchFamily="34" charset="-122"/>
                  <a:ea typeface="思源黑体 CN Light" panose="020B0300000000000000" pitchFamily="34" charset="-122"/>
                </a:rPr>
                <a:t>运行环境</a:t>
              </a:r>
              <a:endParaRPr lang="zh-CN" altLang="en-US" b="1"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a:p>
              <a:pPr algn="l">
                <a:lnSpc>
                  <a:spcPts val="1800"/>
                </a:lnSpc>
              </a:pPr>
              <a:endPar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mn-ea"/>
              </a:endParaRPr>
            </a:p>
            <a:p>
              <a:pPr algn="l">
                <a:lnSpc>
                  <a:spcPts val="1800"/>
                </a:lnSpc>
              </a:pPr>
              <a:r>
                <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sym typeface="+mn-ea"/>
                </a:rPr>
                <a:t>Tomcat</a:t>
              </a:r>
              <a:endParaRPr lang="en-US" altLang="zh-CN" sz="20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7827" y="2208327"/>
              <a:ext cx="2325600" cy="1651513"/>
            </a:xfrm>
            <a:prstGeom prst="rect">
              <a:avLst/>
            </a:prstGeom>
          </p:spPr>
        </p:pic>
      </p:grpSp>
      <p:grpSp>
        <p:nvGrpSpPr>
          <p:cNvPr id="11" name="组合 10"/>
          <p:cNvGrpSpPr/>
          <p:nvPr/>
        </p:nvGrpSpPr>
        <p:grpSpPr>
          <a:xfrm>
            <a:off x="6190316" y="2208327"/>
            <a:ext cx="2325600" cy="3311419"/>
            <a:chOff x="6190316" y="2208327"/>
            <a:chExt cx="2325600" cy="3311419"/>
          </a:xfrm>
        </p:grpSpPr>
        <p:sp>
          <p:nvSpPr>
            <p:cNvPr id="17" name="圆角矩形 16"/>
            <p:cNvSpPr/>
            <p:nvPr/>
          </p:nvSpPr>
          <p:spPr>
            <a:xfrm>
              <a:off x="6191816" y="2208327"/>
              <a:ext cx="2324100" cy="3311419"/>
            </a:xfrm>
            <a:prstGeom prst="roundRect">
              <a:avLst>
                <a:gd name="adj" fmla="val 825"/>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241125" y="4281587"/>
              <a:ext cx="2186941" cy="321945"/>
            </a:xfrm>
            <a:prstGeom prst="rect">
              <a:avLst/>
            </a:prstGeom>
          </p:spPr>
          <p:txBody>
            <a:bodyPr wrap="square">
              <a:spAutoFit/>
            </a:bodyPr>
            <a:lstStyle/>
            <a:p>
              <a:pPr>
                <a:lnSpc>
                  <a:spcPts val="1800"/>
                </a:lnSpc>
              </a:pPr>
              <a:r>
                <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rPr>
                <a:t>java</a:t>
              </a:r>
              <a:r>
                <a:rPr lang="zh-CN" altLang="en-US" sz="2000" dirty="0">
                  <a:solidFill>
                    <a:schemeClr val="tx1">
                      <a:lumMod val="50000"/>
                      <a:lumOff val="50000"/>
                    </a:schemeClr>
                  </a:solidFill>
                  <a:latin typeface="思源黑体 CN Light" panose="020B0300000000000000" pitchFamily="34" charset="-122"/>
                  <a:ea typeface="思源黑体 CN Light" panose="020B0300000000000000" pitchFamily="34" charset="-122"/>
                </a:rPr>
                <a:t>、</a:t>
              </a:r>
              <a:r>
                <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rPr>
                <a:t>jwt</a:t>
              </a:r>
              <a:endParaRPr lang="en-US" altLang="zh-CN" sz="2000" dirty="0">
                <a:solidFill>
                  <a:schemeClr val="tx1">
                    <a:lumMod val="50000"/>
                    <a:lumOff val="50000"/>
                  </a:schemeClr>
                </a:solidFill>
                <a:latin typeface="思源黑体 CN Light" panose="020B0300000000000000" pitchFamily="34" charset="-122"/>
                <a:ea typeface="思源黑体 CN Light" panose="020B0300000000000000" pitchFamily="34" charset="-122"/>
              </a:endParaRPr>
            </a:p>
          </p:txBody>
        </p:sp>
        <p:sp>
          <p:nvSpPr>
            <p:cNvPr id="31" name="矩形 30"/>
            <p:cNvSpPr/>
            <p:nvPr/>
          </p:nvSpPr>
          <p:spPr>
            <a:xfrm>
              <a:off x="6241125" y="3925798"/>
              <a:ext cx="642620" cy="368300"/>
            </a:xfrm>
            <a:prstGeom prst="rect">
              <a:avLst/>
            </a:prstGeom>
          </p:spPr>
          <p:txBody>
            <a:bodyPr wrap="none">
              <a:spAutoFit/>
            </a:bodyPr>
            <a:lstStyle/>
            <a:p>
              <a:r>
                <a:rPr lang="zh-CN" altLang="en-US" b="1" dirty="0">
                  <a:solidFill>
                    <a:schemeClr val="tx1">
                      <a:lumMod val="85000"/>
                      <a:lumOff val="15000"/>
                    </a:schemeClr>
                  </a:solidFill>
                  <a:latin typeface="思源黑体 CN Light" panose="020B0300000000000000" pitchFamily="34" charset="-122"/>
                  <a:ea typeface="思源黑体 CN Light" panose="020B0300000000000000" pitchFamily="34" charset="-122"/>
                </a:rPr>
                <a:t>后端</a:t>
              </a:r>
              <a:endParaRPr lang="zh-CN" altLang="en-US" b="1"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0316" y="2208327"/>
              <a:ext cx="2325600" cy="1651513"/>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6" decel="100000" fill="hold" nodeType="withEffect">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3250" y="461804"/>
            <a:ext cx="1620957" cy="523220"/>
          </a:xfrm>
          <a:prstGeom prst="rect">
            <a:avLst/>
          </a:prstGeom>
          <a:noFill/>
        </p:spPr>
        <p:txBody>
          <a:bodyPr wrap="none" rtlCol="0">
            <a:spAutoFit/>
          </a:bodyPr>
          <a:lstStyle/>
          <a:p>
            <a:r>
              <a:rPr lang="zh-CN" altLang="en-US" sz="2800"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认证流程</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4" name="文本框 3"/>
          <p:cNvSpPr txBox="1"/>
          <p:nvPr/>
        </p:nvSpPr>
        <p:spPr>
          <a:xfrm>
            <a:off x="603250" y="1037411"/>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5" name="直接连接符 4"/>
          <p:cNvCxnSpPr/>
          <p:nvPr/>
        </p:nvCxnSpPr>
        <p:spPr>
          <a:xfrm>
            <a:off x="710406" y="1006455"/>
            <a:ext cx="195497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下箭头 9"/>
          <p:cNvSpPr/>
          <p:nvPr/>
        </p:nvSpPr>
        <p:spPr>
          <a:xfrm rot="16200000">
            <a:off x="2336368" y="4283253"/>
            <a:ext cx="87985" cy="599117"/>
          </a:xfrm>
          <a:prstGeom prst="downArrow">
            <a:avLst>
              <a:gd name="adj1" fmla="val 30093"/>
              <a:gd name="adj2" fmla="val 212632"/>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7185" y="4241165"/>
            <a:ext cx="1600200" cy="68453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H="1">
            <a:off x="2665730" y="2590165"/>
            <a:ext cx="13970" cy="4135755"/>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56235" y="4399280"/>
            <a:ext cx="1562735" cy="368300"/>
          </a:xfrm>
          <a:prstGeom prst="rect">
            <a:avLst/>
          </a:prstGeom>
          <a:noFill/>
        </p:spPr>
        <p:txBody>
          <a:bodyPr wrap="square" rtlCol="0">
            <a:spAutoFit/>
          </a:bodyPr>
          <a:p>
            <a:r>
              <a:rPr lang="zh-CN" altLang="en-US" b="1" dirty="0" smtClean="0">
                <a:solidFill>
                  <a:srgbClr val="0073D2"/>
                </a:solidFill>
                <a:latin typeface="思源黑体 CN Light" panose="020B0300000000000000" pitchFamily="34" charset="-122"/>
                <a:ea typeface="思源黑体 CN Light" panose="020B0300000000000000" pitchFamily="34" charset="-122"/>
                <a:sym typeface="+mn-ea"/>
              </a:rPr>
              <a:t>用户登录</a:t>
            </a:r>
            <a:endParaRPr lang="zh-CN" altLang="en-US" b="1" dirty="0" smtClean="0">
              <a:solidFill>
                <a:srgbClr val="0073D2"/>
              </a:solidFill>
              <a:latin typeface="思源黑体 CN Light" panose="020B0300000000000000" pitchFamily="34" charset="-122"/>
              <a:ea typeface="思源黑体 CN Light" panose="020B0300000000000000" pitchFamily="34" charset="-122"/>
              <a:sym typeface="+mn-ea"/>
            </a:endParaRPr>
          </a:p>
        </p:txBody>
      </p:sp>
      <p:sp>
        <p:nvSpPr>
          <p:cNvPr id="50" name="矩形 49"/>
          <p:cNvSpPr/>
          <p:nvPr/>
        </p:nvSpPr>
        <p:spPr>
          <a:xfrm>
            <a:off x="3082290" y="2632710"/>
            <a:ext cx="1600200" cy="68453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3092450" y="4852670"/>
            <a:ext cx="1600200" cy="68453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51"/>
          <p:cNvSpPr/>
          <p:nvPr/>
        </p:nvSpPr>
        <p:spPr>
          <a:xfrm>
            <a:off x="3091815" y="3749040"/>
            <a:ext cx="1600200" cy="68453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52"/>
          <p:cNvSpPr/>
          <p:nvPr/>
        </p:nvSpPr>
        <p:spPr>
          <a:xfrm>
            <a:off x="3083560" y="5988685"/>
            <a:ext cx="1600200" cy="68453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矩形 54"/>
          <p:cNvSpPr/>
          <p:nvPr/>
        </p:nvSpPr>
        <p:spPr>
          <a:xfrm>
            <a:off x="5078095" y="2632710"/>
            <a:ext cx="6141085" cy="68453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矩形 55"/>
          <p:cNvSpPr/>
          <p:nvPr/>
        </p:nvSpPr>
        <p:spPr>
          <a:xfrm>
            <a:off x="5078095" y="4852670"/>
            <a:ext cx="2950210" cy="68453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56"/>
          <p:cNvSpPr/>
          <p:nvPr/>
        </p:nvSpPr>
        <p:spPr>
          <a:xfrm>
            <a:off x="5078095" y="3749040"/>
            <a:ext cx="2950210" cy="68453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矩形 57"/>
          <p:cNvSpPr/>
          <p:nvPr/>
        </p:nvSpPr>
        <p:spPr>
          <a:xfrm>
            <a:off x="5078730" y="5988685"/>
            <a:ext cx="2949575" cy="68453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文本框 58"/>
          <p:cNvSpPr txBox="1"/>
          <p:nvPr/>
        </p:nvSpPr>
        <p:spPr>
          <a:xfrm>
            <a:off x="3220720" y="2790825"/>
            <a:ext cx="1341755" cy="368300"/>
          </a:xfrm>
          <a:prstGeom prst="rect">
            <a:avLst/>
          </a:prstGeom>
          <a:noFill/>
        </p:spPr>
        <p:txBody>
          <a:bodyPr wrap="square" rtlCol="0">
            <a:spAutoFit/>
          </a:bodyPr>
          <a:p>
            <a:r>
              <a:rPr lang="zh-CN" altLang="en-US" b="1" dirty="0" smtClean="0">
                <a:solidFill>
                  <a:srgbClr val="0073D2"/>
                </a:solidFill>
                <a:latin typeface="思源黑体 CN Light" panose="020B0300000000000000" pitchFamily="34" charset="-122"/>
                <a:ea typeface="思源黑体 CN Light" panose="020B0300000000000000" pitchFamily="34" charset="-122"/>
                <a:sym typeface="+mn-ea"/>
              </a:rPr>
              <a:t>督办员</a:t>
            </a:r>
            <a:endParaRPr lang="zh-CN" altLang="en-US" b="1" dirty="0" smtClean="0">
              <a:solidFill>
                <a:srgbClr val="0073D2"/>
              </a:solidFill>
              <a:latin typeface="思源黑体 CN Light" panose="020B0300000000000000" pitchFamily="34" charset="-122"/>
              <a:ea typeface="思源黑体 CN Light" panose="020B0300000000000000" pitchFamily="34" charset="-122"/>
              <a:sym typeface="+mn-ea"/>
            </a:endParaRPr>
          </a:p>
        </p:txBody>
      </p:sp>
      <p:sp>
        <p:nvSpPr>
          <p:cNvPr id="60" name="文本框 59"/>
          <p:cNvSpPr txBox="1"/>
          <p:nvPr/>
        </p:nvSpPr>
        <p:spPr>
          <a:xfrm>
            <a:off x="3221355" y="3942715"/>
            <a:ext cx="1341755" cy="368300"/>
          </a:xfrm>
          <a:prstGeom prst="rect">
            <a:avLst/>
          </a:prstGeom>
          <a:noFill/>
        </p:spPr>
        <p:txBody>
          <a:bodyPr wrap="square" rtlCol="0">
            <a:spAutoFit/>
          </a:bodyPr>
          <a:p>
            <a:r>
              <a:rPr lang="zh-CN" altLang="en-US" b="1" dirty="0" smtClean="0">
                <a:solidFill>
                  <a:srgbClr val="0073D2"/>
                </a:solidFill>
                <a:latin typeface="思源黑体 CN Light" panose="020B0300000000000000" pitchFamily="34" charset="-122"/>
                <a:ea typeface="思源黑体 CN Light" panose="020B0300000000000000" pitchFamily="34" charset="-122"/>
                <a:sym typeface="+mn-ea"/>
              </a:rPr>
              <a:t>领导</a:t>
            </a:r>
            <a:endParaRPr lang="zh-CN" altLang="en-US" b="1" dirty="0" smtClean="0">
              <a:solidFill>
                <a:srgbClr val="0073D2"/>
              </a:solidFill>
              <a:latin typeface="思源黑体 CN Light" panose="020B0300000000000000" pitchFamily="34" charset="-122"/>
              <a:ea typeface="思源黑体 CN Light" panose="020B0300000000000000" pitchFamily="34" charset="-122"/>
              <a:sym typeface="+mn-ea"/>
            </a:endParaRPr>
          </a:p>
        </p:txBody>
      </p:sp>
      <p:sp>
        <p:nvSpPr>
          <p:cNvPr id="61" name="文本框 60"/>
          <p:cNvSpPr txBox="1"/>
          <p:nvPr/>
        </p:nvSpPr>
        <p:spPr>
          <a:xfrm>
            <a:off x="3221990" y="5010785"/>
            <a:ext cx="1341755" cy="368300"/>
          </a:xfrm>
          <a:prstGeom prst="rect">
            <a:avLst/>
          </a:prstGeom>
          <a:noFill/>
        </p:spPr>
        <p:txBody>
          <a:bodyPr wrap="square" rtlCol="0">
            <a:spAutoFit/>
          </a:bodyPr>
          <a:p>
            <a:r>
              <a:rPr lang="zh-CN" altLang="en-US" b="1" dirty="0" smtClean="0">
                <a:solidFill>
                  <a:srgbClr val="0073D2"/>
                </a:solidFill>
                <a:latin typeface="思源黑体 CN Light" panose="020B0300000000000000" pitchFamily="34" charset="-122"/>
                <a:ea typeface="思源黑体 CN Light" panose="020B0300000000000000" pitchFamily="34" charset="-122"/>
                <a:sym typeface="+mn-ea"/>
              </a:rPr>
              <a:t>部门账号</a:t>
            </a:r>
            <a:endParaRPr lang="zh-CN" altLang="en-US" b="1" dirty="0" smtClean="0">
              <a:solidFill>
                <a:srgbClr val="0073D2"/>
              </a:solidFill>
              <a:latin typeface="思源黑体 CN Light" panose="020B0300000000000000" pitchFamily="34" charset="-122"/>
              <a:ea typeface="思源黑体 CN Light" panose="020B0300000000000000" pitchFamily="34" charset="-122"/>
              <a:sym typeface="+mn-ea"/>
            </a:endParaRPr>
          </a:p>
        </p:txBody>
      </p:sp>
      <p:sp>
        <p:nvSpPr>
          <p:cNvPr id="62" name="文本框 61"/>
          <p:cNvSpPr txBox="1"/>
          <p:nvPr/>
        </p:nvSpPr>
        <p:spPr>
          <a:xfrm>
            <a:off x="3212465" y="6146800"/>
            <a:ext cx="1341755" cy="368300"/>
          </a:xfrm>
          <a:prstGeom prst="rect">
            <a:avLst/>
          </a:prstGeom>
          <a:noFill/>
        </p:spPr>
        <p:txBody>
          <a:bodyPr wrap="square" rtlCol="0">
            <a:spAutoFit/>
          </a:bodyPr>
          <a:p>
            <a:r>
              <a:rPr lang="zh-CN" altLang="en-US" b="1" dirty="0" smtClean="0">
                <a:solidFill>
                  <a:srgbClr val="0073D2"/>
                </a:solidFill>
                <a:latin typeface="思源黑体 CN Light" panose="020B0300000000000000" pitchFamily="34" charset="-122"/>
                <a:ea typeface="思源黑体 CN Light" panose="020B0300000000000000" pitchFamily="34" charset="-122"/>
                <a:sym typeface="+mn-ea"/>
              </a:rPr>
              <a:t>普通员工</a:t>
            </a:r>
            <a:endParaRPr lang="zh-CN" altLang="en-US" b="1" dirty="0" smtClean="0">
              <a:solidFill>
                <a:srgbClr val="0073D2"/>
              </a:solidFill>
              <a:latin typeface="思源黑体 CN Light" panose="020B0300000000000000" pitchFamily="34" charset="-122"/>
              <a:ea typeface="思源黑体 CN Light" panose="020B0300000000000000" pitchFamily="34" charset="-122"/>
              <a:sym typeface="+mn-ea"/>
            </a:endParaRPr>
          </a:p>
        </p:txBody>
      </p:sp>
      <p:sp>
        <p:nvSpPr>
          <p:cNvPr id="63" name="文本框 62"/>
          <p:cNvSpPr txBox="1"/>
          <p:nvPr/>
        </p:nvSpPr>
        <p:spPr>
          <a:xfrm>
            <a:off x="5226050" y="2790825"/>
            <a:ext cx="1120775" cy="368300"/>
          </a:xfrm>
          <a:prstGeom prst="rect">
            <a:avLst/>
          </a:prstGeom>
          <a:noFill/>
        </p:spPr>
        <p:txBody>
          <a:bodyPr wrap="square" rtlCol="0">
            <a:spAutoFit/>
          </a:bodyPr>
          <a:p>
            <a:r>
              <a:rPr lang="en-US" altLang="zh-CN"/>
              <a:t>  </a:t>
            </a:r>
            <a:r>
              <a:rPr lang="zh-CN" altLang="en-US"/>
              <a:t>首页</a:t>
            </a:r>
            <a:endParaRPr lang="zh-CN" altLang="en-US"/>
          </a:p>
        </p:txBody>
      </p:sp>
      <p:sp>
        <p:nvSpPr>
          <p:cNvPr id="64" name="文本框 63"/>
          <p:cNvSpPr txBox="1"/>
          <p:nvPr/>
        </p:nvSpPr>
        <p:spPr>
          <a:xfrm>
            <a:off x="6346825" y="2790825"/>
            <a:ext cx="1341755" cy="368300"/>
          </a:xfrm>
          <a:prstGeom prst="rect">
            <a:avLst/>
          </a:prstGeom>
          <a:noFill/>
        </p:spPr>
        <p:txBody>
          <a:bodyPr wrap="square" rtlCol="0">
            <a:spAutoFit/>
          </a:bodyPr>
          <a:p>
            <a:r>
              <a:rPr lang="zh-CN" altLang="en-US"/>
              <a:t>事项列表</a:t>
            </a:r>
            <a:endParaRPr lang="zh-CN" altLang="en-US"/>
          </a:p>
        </p:txBody>
      </p:sp>
      <p:sp>
        <p:nvSpPr>
          <p:cNvPr id="65" name="文本框 64"/>
          <p:cNvSpPr txBox="1"/>
          <p:nvPr/>
        </p:nvSpPr>
        <p:spPr>
          <a:xfrm>
            <a:off x="8028305" y="2790825"/>
            <a:ext cx="1341755" cy="368300"/>
          </a:xfrm>
          <a:prstGeom prst="rect">
            <a:avLst/>
          </a:prstGeom>
          <a:noFill/>
        </p:spPr>
        <p:txBody>
          <a:bodyPr wrap="square" rtlCol="0">
            <a:spAutoFit/>
          </a:bodyPr>
          <a:p>
            <a:r>
              <a:rPr lang="en-US" altLang="zh-CN"/>
              <a:t>  </a:t>
            </a:r>
            <a:r>
              <a:rPr lang="zh-CN" altLang="en-US"/>
              <a:t>备用库</a:t>
            </a:r>
            <a:endParaRPr lang="zh-CN" altLang="en-US"/>
          </a:p>
        </p:txBody>
      </p:sp>
      <p:sp>
        <p:nvSpPr>
          <p:cNvPr id="66" name="文本框 65"/>
          <p:cNvSpPr txBox="1"/>
          <p:nvPr/>
        </p:nvSpPr>
        <p:spPr>
          <a:xfrm>
            <a:off x="9370060" y="2790825"/>
            <a:ext cx="1341755" cy="368300"/>
          </a:xfrm>
          <a:prstGeom prst="rect">
            <a:avLst/>
          </a:prstGeom>
          <a:noFill/>
        </p:spPr>
        <p:txBody>
          <a:bodyPr wrap="square" rtlCol="0">
            <a:spAutoFit/>
          </a:bodyPr>
          <a:p>
            <a:r>
              <a:rPr lang="zh-CN" altLang="en-US"/>
              <a:t>平台管理</a:t>
            </a:r>
            <a:endParaRPr lang="zh-CN" altLang="en-US"/>
          </a:p>
        </p:txBody>
      </p:sp>
      <p:sp>
        <p:nvSpPr>
          <p:cNvPr id="67" name="文本框 66"/>
          <p:cNvSpPr txBox="1"/>
          <p:nvPr/>
        </p:nvSpPr>
        <p:spPr>
          <a:xfrm>
            <a:off x="5226050" y="3907155"/>
            <a:ext cx="1120775" cy="368300"/>
          </a:xfrm>
          <a:prstGeom prst="rect">
            <a:avLst/>
          </a:prstGeom>
          <a:noFill/>
        </p:spPr>
        <p:txBody>
          <a:bodyPr wrap="square" rtlCol="0">
            <a:spAutoFit/>
          </a:bodyPr>
          <a:p>
            <a:r>
              <a:rPr lang="en-US" altLang="zh-CN"/>
              <a:t>  </a:t>
            </a:r>
            <a:r>
              <a:rPr lang="zh-CN" altLang="en-US"/>
              <a:t>首页</a:t>
            </a:r>
            <a:endParaRPr lang="zh-CN" altLang="en-US"/>
          </a:p>
        </p:txBody>
      </p:sp>
      <p:sp>
        <p:nvSpPr>
          <p:cNvPr id="68" name="文本框 67"/>
          <p:cNvSpPr txBox="1"/>
          <p:nvPr/>
        </p:nvSpPr>
        <p:spPr>
          <a:xfrm>
            <a:off x="6346825" y="3907155"/>
            <a:ext cx="1341755" cy="368300"/>
          </a:xfrm>
          <a:prstGeom prst="rect">
            <a:avLst/>
          </a:prstGeom>
          <a:noFill/>
        </p:spPr>
        <p:txBody>
          <a:bodyPr wrap="square" rtlCol="0">
            <a:spAutoFit/>
          </a:bodyPr>
          <a:p>
            <a:r>
              <a:rPr lang="zh-CN" altLang="en-US"/>
              <a:t>事项列表</a:t>
            </a:r>
            <a:endParaRPr lang="zh-CN" altLang="en-US"/>
          </a:p>
        </p:txBody>
      </p:sp>
      <p:sp>
        <p:nvSpPr>
          <p:cNvPr id="71" name="文本框 70"/>
          <p:cNvSpPr txBox="1"/>
          <p:nvPr/>
        </p:nvSpPr>
        <p:spPr>
          <a:xfrm>
            <a:off x="5321300" y="6146800"/>
            <a:ext cx="1120775" cy="368300"/>
          </a:xfrm>
          <a:prstGeom prst="rect">
            <a:avLst/>
          </a:prstGeom>
          <a:noFill/>
        </p:spPr>
        <p:txBody>
          <a:bodyPr wrap="square" rtlCol="0">
            <a:spAutoFit/>
          </a:bodyPr>
          <a:p>
            <a:r>
              <a:rPr lang="en-US" altLang="zh-CN"/>
              <a:t>  </a:t>
            </a:r>
            <a:r>
              <a:rPr lang="zh-CN" altLang="en-US"/>
              <a:t>首页</a:t>
            </a:r>
            <a:endParaRPr lang="zh-CN" altLang="en-US"/>
          </a:p>
        </p:txBody>
      </p:sp>
      <p:sp>
        <p:nvSpPr>
          <p:cNvPr id="72" name="文本框 71"/>
          <p:cNvSpPr txBox="1"/>
          <p:nvPr/>
        </p:nvSpPr>
        <p:spPr>
          <a:xfrm>
            <a:off x="5226050" y="5010785"/>
            <a:ext cx="1120775" cy="368300"/>
          </a:xfrm>
          <a:prstGeom prst="rect">
            <a:avLst/>
          </a:prstGeom>
          <a:noFill/>
        </p:spPr>
        <p:txBody>
          <a:bodyPr wrap="square" rtlCol="0">
            <a:spAutoFit/>
          </a:bodyPr>
          <a:p>
            <a:r>
              <a:rPr lang="en-US" altLang="zh-CN"/>
              <a:t>  </a:t>
            </a:r>
            <a:r>
              <a:rPr lang="zh-CN" altLang="en-US"/>
              <a:t>首页</a:t>
            </a:r>
            <a:endParaRPr lang="zh-CN" altLang="en-US"/>
          </a:p>
        </p:txBody>
      </p:sp>
      <p:sp>
        <p:nvSpPr>
          <p:cNvPr id="73" name="文本框 72"/>
          <p:cNvSpPr txBox="1"/>
          <p:nvPr/>
        </p:nvSpPr>
        <p:spPr>
          <a:xfrm>
            <a:off x="6346825" y="5010785"/>
            <a:ext cx="1341755" cy="368300"/>
          </a:xfrm>
          <a:prstGeom prst="rect">
            <a:avLst/>
          </a:prstGeom>
          <a:noFill/>
        </p:spPr>
        <p:txBody>
          <a:bodyPr wrap="square" rtlCol="0">
            <a:spAutoFit/>
          </a:bodyPr>
          <a:p>
            <a:r>
              <a:rPr lang="zh-CN" altLang="en-US"/>
              <a:t>事项列表</a:t>
            </a:r>
            <a:endParaRPr lang="zh-CN" altLang="en-US"/>
          </a:p>
        </p:txBody>
      </p:sp>
      <p:sp>
        <p:nvSpPr>
          <p:cNvPr id="74" name="文本框 73"/>
          <p:cNvSpPr txBox="1"/>
          <p:nvPr/>
        </p:nvSpPr>
        <p:spPr>
          <a:xfrm>
            <a:off x="6346825" y="6146800"/>
            <a:ext cx="1341755" cy="368300"/>
          </a:xfrm>
          <a:prstGeom prst="rect">
            <a:avLst/>
          </a:prstGeom>
          <a:noFill/>
        </p:spPr>
        <p:txBody>
          <a:bodyPr wrap="square" rtlCol="0">
            <a:spAutoFit/>
          </a:bodyPr>
          <a:p>
            <a:r>
              <a:rPr lang="zh-CN" altLang="en-US"/>
              <a:t>事项列表</a:t>
            </a:r>
            <a:endParaRPr lang="zh-CN" altLang="en-US"/>
          </a:p>
        </p:txBody>
      </p:sp>
      <p:sp>
        <p:nvSpPr>
          <p:cNvPr id="76" name="矩形 75"/>
          <p:cNvSpPr/>
          <p:nvPr/>
        </p:nvSpPr>
        <p:spPr>
          <a:xfrm>
            <a:off x="603250" y="1174750"/>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文本框 76"/>
          <p:cNvSpPr txBox="1"/>
          <p:nvPr/>
        </p:nvSpPr>
        <p:spPr>
          <a:xfrm>
            <a:off x="646430" y="1253490"/>
            <a:ext cx="1377315" cy="368300"/>
          </a:xfrm>
          <a:prstGeom prst="rect">
            <a:avLst/>
          </a:prstGeom>
          <a:noFill/>
        </p:spPr>
        <p:txBody>
          <a:bodyPr wrap="square" rtlCol="0">
            <a:spAutoFit/>
          </a:bodyPr>
          <a:p>
            <a:r>
              <a:rPr lang="zh-CN" altLang="en-US"/>
              <a:t>最近更新</a:t>
            </a:r>
            <a:endParaRPr lang="zh-CN" altLang="en-US"/>
          </a:p>
        </p:txBody>
      </p:sp>
      <p:sp>
        <p:nvSpPr>
          <p:cNvPr id="78" name="矩形 77"/>
          <p:cNvSpPr/>
          <p:nvPr/>
        </p:nvSpPr>
        <p:spPr>
          <a:xfrm>
            <a:off x="603250" y="1685290"/>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矩形 78"/>
          <p:cNvSpPr/>
          <p:nvPr/>
        </p:nvSpPr>
        <p:spPr>
          <a:xfrm>
            <a:off x="603250" y="2195830"/>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文本框 79"/>
          <p:cNvSpPr txBox="1"/>
          <p:nvPr/>
        </p:nvSpPr>
        <p:spPr>
          <a:xfrm>
            <a:off x="603250" y="1756410"/>
            <a:ext cx="1377315" cy="368300"/>
          </a:xfrm>
          <a:prstGeom prst="rect">
            <a:avLst/>
          </a:prstGeom>
          <a:noFill/>
        </p:spPr>
        <p:txBody>
          <a:bodyPr wrap="square" rtlCol="0">
            <a:spAutoFit/>
          </a:bodyPr>
          <a:p>
            <a:r>
              <a:rPr lang="zh-CN" altLang="en-US"/>
              <a:t>推进中事项</a:t>
            </a:r>
            <a:endParaRPr lang="zh-CN" altLang="en-US"/>
          </a:p>
        </p:txBody>
      </p:sp>
      <p:sp>
        <p:nvSpPr>
          <p:cNvPr id="81" name="文本框 80"/>
          <p:cNvSpPr txBox="1"/>
          <p:nvPr/>
        </p:nvSpPr>
        <p:spPr>
          <a:xfrm>
            <a:off x="603250" y="2264410"/>
            <a:ext cx="1377315" cy="368300"/>
          </a:xfrm>
          <a:prstGeom prst="rect">
            <a:avLst/>
          </a:prstGeom>
          <a:noFill/>
        </p:spPr>
        <p:txBody>
          <a:bodyPr wrap="square" rtlCol="0">
            <a:spAutoFit/>
          </a:bodyPr>
          <a:p>
            <a:r>
              <a:rPr lang="zh-CN" altLang="en-US"/>
              <a:t>我的统计</a:t>
            </a:r>
            <a:endParaRPr lang="zh-CN" altLang="en-US"/>
          </a:p>
        </p:txBody>
      </p:sp>
      <p:sp>
        <p:nvSpPr>
          <p:cNvPr id="83" name="矩形 82"/>
          <p:cNvSpPr/>
          <p:nvPr/>
        </p:nvSpPr>
        <p:spPr>
          <a:xfrm>
            <a:off x="3413125" y="1495425"/>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4" name="矩形 83"/>
          <p:cNvSpPr/>
          <p:nvPr/>
        </p:nvSpPr>
        <p:spPr>
          <a:xfrm>
            <a:off x="3413125" y="984885"/>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文本框 86"/>
          <p:cNvSpPr txBox="1"/>
          <p:nvPr/>
        </p:nvSpPr>
        <p:spPr>
          <a:xfrm>
            <a:off x="3456305" y="1566545"/>
            <a:ext cx="1377315" cy="368300"/>
          </a:xfrm>
          <a:prstGeom prst="rect">
            <a:avLst/>
          </a:prstGeom>
          <a:noFill/>
        </p:spPr>
        <p:txBody>
          <a:bodyPr wrap="square" rtlCol="0">
            <a:spAutoFit/>
          </a:bodyPr>
          <a:p>
            <a:r>
              <a:rPr lang="zh-CN" altLang="en-US"/>
              <a:t>我的待</a:t>
            </a:r>
            <a:r>
              <a:rPr lang="zh-CN" altLang="en-US"/>
              <a:t>办</a:t>
            </a:r>
            <a:endParaRPr lang="zh-CN" altLang="en-US"/>
          </a:p>
        </p:txBody>
      </p:sp>
      <p:sp>
        <p:nvSpPr>
          <p:cNvPr id="88" name="文本框 87"/>
          <p:cNvSpPr txBox="1"/>
          <p:nvPr/>
        </p:nvSpPr>
        <p:spPr>
          <a:xfrm>
            <a:off x="3456305" y="1056005"/>
            <a:ext cx="1377315" cy="368300"/>
          </a:xfrm>
          <a:prstGeom prst="rect">
            <a:avLst/>
          </a:prstGeom>
          <a:noFill/>
        </p:spPr>
        <p:txBody>
          <a:bodyPr wrap="square" rtlCol="0">
            <a:spAutoFit/>
          </a:bodyPr>
          <a:p>
            <a:r>
              <a:rPr lang="zh-CN" altLang="en-US"/>
              <a:t>事项信息</a:t>
            </a:r>
            <a:endParaRPr lang="zh-CN" altLang="en-US"/>
          </a:p>
        </p:txBody>
      </p:sp>
      <p:sp>
        <p:nvSpPr>
          <p:cNvPr id="89" name="矩形 88"/>
          <p:cNvSpPr/>
          <p:nvPr/>
        </p:nvSpPr>
        <p:spPr>
          <a:xfrm>
            <a:off x="6097905" y="1111250"/>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矩形 89"/>
          <p:cNvSpPr/>
          <p:nvPr/>
        </p:nvSpPr>
        <p:spPr>
          <a:xfrm>
            <a:off x="6097905" y="600710"/>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矩形 90"/>
          <p:cNvSpPr/>
          <p:nvPr/>
        </p:nvSpPr>
        <p:spPr>
          <a:xfrm>
            <a:off x="6097905" y="90170"/>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矩形 91"/>
          <p:cNvSpPr/>
          <p:nvPr/>
        </p:nvSpPr>
        <p:spPr>
          <a:xfrm>
            <a:off x="6097905" y="1621790"/>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文本框 92"/>
          <p:cNvSpPr txBox="1"/>
          <p:nvPr/>
        </p:nvSpPr>
        <p:spPr>
          <a:xfrm>
            <a:off x="6141085" y="1685290"/>
            <a:ext cx="1377315" cy="368300"/>
          </a:xfrm>
          <a:prstGeom prst="rect">
            <a:avLst/>
          </a:prstGeom>
          <a:noFill/>
        </p:spPr>
        <p:txBody>
          <a:bodyPr wrap="square" rtlCol="0">
            <a:spAutoFit/>
          </a:bodyPr>
          <a:p>
            <a:r>
              <a:rPr lang="zh-CN" altLang="en-US"/>
              <a:t>立项</a:t>
            </a:r>
            <a:endParaRPr lang="zh-CN" altLang="en-US"/>
          </a:p>
        </p:txBody>
      </p:sp>
      <p:sp>
        <p:nvSpPr>
          <p:cNvPr id="94" name="文本框 93"/>
          <p:cNvSpPr txBox="1"/>
          <p:nvPr/>
        </p:nvSpPr>
        <p:spPr>
          <a:xfrm>
            <a:off x="6141085" y="1183005"/>
            <a:ext cx="1377315" cy="368300"/>
          </a:xfrm>
          <a:prstGeom prst="rect">
            <a:avLst/>
          </a:prstGeom>
          <a:noFill/>
        </p:spPr>
        <p:txBody>
          <a:bodyPr wrap="square" rtlCol="0">
            <a:spAutoFit/>
          </a:bodyPr>
          <a:p>
            <a:r>
              <a:rPr lang="zh-CN" altLang="en-US"/>
              <a:t>修改事项</a:t>
            </a:r>
            <a:endParaRPr lang="zh-CN" altLang="en-US"/>
          </a:p>
        </p:txBody>
      </p:sp>
      <p:sp>
        <p:nvSpPr>
          <p:cNvPr id="95" name="文本框 94"/>
          <p:cNvSpPr txBox="1"/>
          <p:nvPr/>
        </p:nvSpPr>
        <p:spPr>
          <a:xfrm>
            <a:off x="6141085" y="669290"/>
            <a:ext cx="1377315" cy="368300"/>
          </a:xfrm>
          <a:prstGeom prst="rect">
            <a:avLst/>
          </a:prstGeom>
          <a:noFill/>
        </p:spPr>
        <p:txBody>
          <a:bodyPr wrap="square" rtlCol="0">
            <a:spAutoFit/>
          </a:bodyPr>
          <a:p>
            <a:r>
              <a:rPr lang="zh-CN" altLang="en-US"/>
              <a:t>添加事项</a:t>
            </a:r>
            <a:endParaRPr lang="zh-CN" altLang="en-US"/>
          </a:p>
        </p:txBody>
      </p:sp>
      <p:sp>
        <p:nvSpPr>
          <p:cNvPr id="96" name="文本框 95"/>
          <p:cNvSpPr txBox="1"/>
          <p:nvPr/>
        </p:nvSpPr>
        <p:spPr>
          <a:xfrm>
            <a:off x="6184265" y="161290"/>
            <a:ext cx="1377315" cy="368300"/>
          </a:xfrm>
          <a:prstGeom prst="rect">
            <a:avLst/>
          </a:prstGeom>
          <a:noFill/>
        </p:spPr>
        <p:txBody>
          <a:bodyPr wrap="square" rtlCol="0">
            <a:spAutoFit/>
          </a:bodyPr>
          <a:p>
            <a:r>
              <a:rPr lang="zh-CN" altLang="en-US"/>
              <a:t>查看备用库</a:t>
            </a:r>
            <a:endParaRPr lang="zh-CN" altLang="en-US"/>
          </a:p>
        </p:txBody>
      </p:sp>
      <p:sp>
        <p:nvSpPr>
          <p:cNvPr id="97" name="矩形 96"/>
          <p:cNvSpPr/>
          <p:nvPr/>
        </p:nvSpPr>
        <p:spPr>
          <a:xfrm>
            <a:off x="8401685" y="1405890"/>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8" name="矩形 97"/>
          <p:cNvSpPr/>
          <p:nvPr/>
        </p:nvSpPr>
        <p:spPr>
          <a:xfrm>
            <a:off x="8401685" y="384810"/>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8401685" y="895350"/>
            <a:ext cx="1463675" cy="51054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文本框 100"/>
          <p:cNvSpPr txBox="1"/>
          <p:nvPr/>
        </p:nvSpPr>
        <p:spPr>
          <a:xfrm>
            <a:off x="8444865" y="1477010"/>
            <a:ext cx="1377315" cy="368300"/>
          </a:xfrm>
          <a:prstGeom prst="rect">
            <a:avLst/>
          </a:prstGeom>
          <a:noFill/>
        </p:spPr>
        <p:txBody>
          <a:bodyPr wrap="square" rtlCol="0">
            <a:spAutoFit/>
          </a:bodyPr>
          <a:p>
            <a:r>
              <a:rPr lang="zh-CN" altLang="en-US"/>
              <a:t>查看领导</a:t>
            </a:r>
            <a:endParaRPr lang="zh-CN" altLang="en-US"/>
          </a:p>
        </p:txBody>
      </p:sp>
      <p:sp>
        <p:nvSpPr>
          <p:cNvPr id="102" name="文本框 101"/>
          <p:cNvSpPr txBox="1"/>
          <p:nvPr/>
        </p:nvSpPr>
        <p:spPr>
          <a:xfrm>
            <a:off x="8444865" y="984885"/>
            <a:ext cx="1377315" cy="368300"/>
          </a:xfrm>
          <a:prstGeom prst="rect">
            <a:avLst/>
          </a:prstGeom>
          <a:noFill/>
        </p:spPr>
        <p:txBody>
          <a:bodyPr wrap="square" rtlCol="0">
            <a:spAutoFit/>
          </a:bodyPr>
          <a:p>
            <a:r>
              <a:rPr lang="zh-CN" altLang="en-US"/>
              <a:t>用户管理</a:t>
            </a:r>
            <a:endParaRPr lang="zh-CN" altLang="en-US"/>
          </a:p>
        </p:txBody>
      </p:sp>
      <p:sp>
        <p:nvSpPr>
          <p:cNvPr id="103" name="文本框 102"/>
          <p:cNvSpPr txBox="1"/>
          <p:nvPr/>
        </p:nvSpPr>
        <p:spPr>
          <a:xfrm>
            <a:off x="8444865" y="461645"/>
            <a:ext cx="1377315" cy="368300"/>
          </a:xfrm>
          <a:prstGeom prst="rect">
            <a:avLst/>
          </a:prstGeom>
          <a:noFill/>
        </p:spPr>
        <p:txBody>
          <a:bodyPr wrap="square" rtlCol="0">
            <a:spAutoFit/>
          </a:bodyPr>
          <a:p>
            <a:r>
              <a:rPr lang="zh-CN" altLang="en-US"/>
              <a:t>部门管理</a:t>
            </a:r>
            <a:endParaRPr lang="zh-CN" altLang="en-US"/>
          </a:p>
        </p:txBody>
      </p:sp>
      <p:sp>
        <p:nvSpPr>
          <p:cNvPr id="105" name="下箭头 104"/>
          <p:cNvSpPr/>
          <p:nvPr/>
        </p:nvSpPr>
        <p:spPr>
          <a:xfrm rot="16200000">
            <a:off x="2798445" y="2798445"/>
            <a:ext cx="87630" cy="353060"/>
          </a:xfrm>
          <a:prstGeom prst="downArrow">
            <a:avLst>
              <a:gd name="adj1" fmla="val 30093"/>
              <a:gd name="adj2" fmla="val 118840"/>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6" name="下箭头 105"/>
          <p:cNvSpPr/>
          <p:nvPr/>
        </p:nvSpPr>
        <p:spPr>
          <a:xfrm rot="16200000">
            <a:off x="2861945" y="3984625"/>
            <a:ext cx="87630" cy="353060"/>
          </a:xfrm>
          <a:prstGeom prst="downArrow">
            <a:avLst>
              <a:gd name="adj1" fmla="val 30093"/>
              <a:gd name="adj2" fmla="val 118840"/>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7" name="下箭头 106"/>
          <p:cNvSpPr/>
          <p:nvPr/>
        </p:nvSpPr>
        <p:spPr>
          <a:xfrm rot="16200000">
            <a:off x="2812415" y="5018405"/>
            <a:ext cx="87630" cy="353060"/>
          </a:xfrm>
          <a:prstGeom prst="downArrow">
            <a:avLst>
              <a:gd name="adj1" fmla="val 30093"/>
              <a:gd name="adj2" fmla="val 118840"/>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8" name="下箭头 107"/>
          <p:cNvSpPr/>
          <p:nvPr/>
        </p:nvSpPr>
        <p:spPr>
          <a:xfrm rot="16200000">
            <a:off x="2812415" y="6154420"/>
            <a:ext cx="87630" cy="353060"/>
          </a:xfrm>
          <a:prstGeom prst="downArrow">
            <a:avLst>
              <a:gd name="adj1" fmla="val 30093"/>
              <a:gd name="adj2" fmla="val 118840"/>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9" name="下箭头 108"/>
          <p:cNvSpPr/>
          <p:nvPr/>
        </p:nvSpPr>
        <p:spPr>
          <a:xfrm rot="16200000">
            <a:off x="4858385" y="6154420"/>
            <a:ext cx="87630" cy="353060"/>
          </a:xfrm>
          <a:prstGeom prst="downArrow">
            <a:avLst>
              <a:gd name="adj1" fmla="val 30093"/>
              <a:gd name="adj2" fmla="val 118840"/>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0" name="下箭头 109"/>
          <p:cNvSpPr/>
          <p:nvPr/>
        </p:nvSpPr>
        <p:spPr>
          <a:xfrm rot="16200000">
            <a:off x="4858385" y="5018405"/>
            <a:ext cx="87630" cy="353060"/>
          </a:xfrm>
          <a:prstGeom prst="downArrow">
            <a:avLst>
              <a:gd name="adj1" fmla="val 30093"/>
              <a:gd name="adj2" fmla="val 118840"/>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1" name="下箭头 110"/>
          <p:cNvSpPr/>
          <p:nvPr/>
        </p:nvSpPr>
        <p:spPr>
          <a:xfrm rot="16200000">
            <a:off x="4857750" y="3984625"/>
            <a:ext cx="87630" cy="353060"/>
          </a:xfrm>
          <a:prstGeom prst="downArrow">
            <a:avLst>
              <a:gd name="adj1" fmla="val 30093"/>
              <a:gd name="adj2" fmla="val 118840"/>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2" name="下箭头 111"/>
          <p:cNvSpPr/>
          <p:nvPr/>
        </p:nvSpPr>
        <p:spPr>
          <a:xfrm rot="16200000">
            <a:off x="4858385" y="2798445"/>
            <a:ext cx="87630" cy="353060"/>
          </a:xfrm>
          <a:prstGeom prst="downArrow">
            <a:avLst>
              <a:gd name="adj1" fmla="val 30093"/>
              <a:gd name="adj2" fmla="val 118840"/>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5" name="下箭头 114"/>
          <p:cNvSpPr/>
          <p:nvPr/>
        </p:nvSpPr>
        <p:spPr>
          <a:xfrm>
            <a:off x="6240780" y="5537200"/>
            <a:ext cx="87630" cy="353060"/>
          </a:xfrm>
          <a:prstGeom prst="downArrow">
            <a:avLst>
              <a:gd name="adj1" fmla="val 30093"/>
              <a:gd name="adj2" fmla="val 118840"/>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6" name="下箭头 115"/>
          <p:cNvSpPr/>
          <p:nvPr/>
        </p:nvSpPr>
        <p:spPr>
          <a:xfrm>
            <a:off x="6240780" y="4433570"/>
            <a:ext cx="87630" cy="353060"/>
          </a:xfrm>
          <a:prstGeom prst="downArrow">
            <a:avLst>
              <a:gd name="adj1" fmla="val 30093"/>
              <a:gd name="adj2" fmla="val 118840"/>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下箭头 116"/>
          <p:cNvSpPr/>
          <p:nvPr/>
        </p:nvSpPr>
        <p:spPr>
          <a:xfrm>
            <a:off x="6222365" y="3317240"/>
            <a:ext cx="124460" cy="353060"/>
          </a:xfrm>
          <a:prstGeom prst="downArrow">
            <a:avLst>
              <a:gd name="adj1" fmla="val 30093"/>
              <a:gd name="adj2" fmla="val 118840"/>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1" name="直接箭头连接符 120"/>
          <p:cNvCxnSpPr/>
          <p:nvPr/>
        </p:nvCxnSpPr>
        <p:spPr>
          <a:xfrm flipH="1" flipV="1">
            <a:off x="7679055" y="5657850"/>
            <a:ext cx="9525" cy="330835"/>
          </a:xfrm>
          <a:prstGeom prst="straightConnector1">
            <a:avLst/>
          </a:prstGeom>
          <a:ln w="28575"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4" name="肘形连接符 123"/>
          <p:cNvCxnSpPr>
            <a:stCxn id="56" idx="3"/>
          </p:cNvCxnSpPr>
          <p:nvPr/>
        </p:nvCxnSpPr>
        <p:spPr>
          <a:xfrm flipV="1">
            <a:off x="8028305" y="3317875"/>
            <a:ext cx="948055" cy="1877060"/>
          </a:xfrm>
          <a:prstGeom prst="bentConnector2">
            <a:avLst/>
          </a:prstGeom>
          <a:ln w="28575"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16200000" flipV="1">
            <a:off x="3691890" y="621665"/>
            <a:ext cx="401955" cy="3620135"/>
          </a:xfrm>
          <a:prstGeom prst="bentConnector2">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endCxn id="83" idx="3"/>
          </p:cNvCxnSpPr>
          <p:nvPr/>
        </p:nvCxnSpPr>
        <p:spPr>
          <a:xfrm flipH="1" flipV="1">
            <a:off x="4876800" y="1750695"/>
            <a:ext cx="2080895" cy="87439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endCxn id="89" idx="3"/>
          </p:cNvCxnSpPr>
          <p:nvPr/>
        </p:nvCxnSpPr>
        <p:spPr>
          <a:xfrm flipH="1" flipV="1">
            <a:off x="7561580" y="1366520"/>
            <a:ext cx="1032510" cy="125857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H="1" flipV="1">
            <a:off x="9803130" y="1946910"/>
            <a:ext cx="14605" cy="60452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1" name="矩形 140"/>
          <p:cNvSpPr/>
          <p:nvPr/>
        </p:nvSpPr>
        <p:spPr>
          <a:xfrm>
            <a:off x="10219055" y="384810"/>
            <a:ext cx="1463675" cy="1531620"/>
          </a:xfrm>
          <a:prstGeom prst="rect">
            <a:avLst/>
          </a:prstGeom>
          <a:noFill/>
          <a:ln w="25400">
            <a:solidFill>
              <a:srgbClr val="006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文本框 143"/>
          <p:cNvSpPr txBox="1"/>
          <p:nvPr/>
        </p:nvSpPr>
        <p:spPr>
          <a:xfrm>
            <a:off x="10322560" y="525780"/>
            <a:ext cx="1280160" cy="1198880"/>
          </a:xfrm>
          <a:prstGeom prst="rect">
            <a:avLst/>
          </a:prstGeom>
          <a:noFill/>
        </p:spPr>
        <p:txBody>
          <a:bodyPr wrap="square" rtlCol="0">
            <a:spAutoFit/>
          </a:bodyPr>
          <a:p>
            <a:r>
              <a:rPr lang="zh-CN" altLang="en-US"/>
              <a:t>查看、</a:t>
            </a:r>
            <a:endParaRPr lang="zh-CN" altLang="en-US"/>
          </a:p>
          <a:p>
            <a:r>
              <a:rPr lang="zh-CN" altLang="en-US"/>
              <a:t>添加、</a:t>
            </a:r>
            <a:endParaRPr lang="zh-CN" altLang="en-US"/>
          </a:p>
          <a:p>
            <a:r>
              <a:rPr lang="zh-CN" altLang="en-US"/>
              <a:t>删除、</a:t>
            </a:r>
            <a:endParaRPr lang="zh-CN" altLang="en-US"/>
          </a:p>
          <a:p>
            <a:r>
              <a:rPr lang="zh-CN" altLang="en-US"/>
              <a:t>修改</a:t>
            </a:r>
            <a:endParaRPr lang="zh-CN" altLang="en-US"/>
          </a:p>
        </p:txBody>
      </p:sp>
      <p:cxnSp>
        <p:nvCxnSpPr>
          <p:cNvPr id="145" name="直接箭头连接符 144"/>
          <p:cNvCxnSpPr>
            <a:stCxn id="103" idx="3"/>
            <a:endCxn id="141" idx="1"/>
          </p:cNvCxnSpPr>
          <p:nvPr/>
        </p:nvCxnSpPr>
        <p:spPr>
          <a:xfrm>
            <a:off x="9822180" y="645795"/>
            <a:ext cx="396875" cy="50482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stCxn id="102" idx="3"/>
          </p:cNvCxnSpPr>
          <p:nvPr/>
        </p:nvCxnSpPr>
        <p:spPr>
          <a:xfrm flipV="1">
            <a:off x="9822180" y="1157605"/>
            <a:ext cx="323215" cy="1143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wipe(left)">
                                      <p:cBhvr>
                                        <p:cTn id="10" dur="500"/>
                                        <p:tgtEl>
                                          <p:spTgt spid="10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wipe(left)">
                                      <p:cBhvr>
                                        <p:cTn id="13" dur="500"/>
                                        <p:tgtEl>
                                          <p:spTgt spid="10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wipe(left)">
                                      <p:cBhvr>
                                        <p:cTn id="16" dur="500"/>
                                        <p:tgtEl>
                                          <p:spTgt spid="10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wipe(left)">
                                      <p:cBhvr>
                                        <p:cTn id="22" dur="500"/>
                                        <p:tgtEl>
                                          <p:spTgt spid="10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wipe(left)">
                                      <p:cBhvr>
                                        <p:cTn id="25" dur="500"/>
                                        <p:tgtEl>
                                          <p:spTgt spid="1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wipe(left)">
                                      <p:cBhvr>
                                        <p:cTn id="28" dur="500"/>
                                        <p:tgtEl>
                                          <p:spTgt spid="1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wipe(left)">
                                      <p:cBhvr>
                                        <p:cTn id="31" dur="500"/>
                                        <p:tgtEl>
                                          <p:spTgt spid="1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wipe(left)">
                                      <p:cBhvr>
                                        <p:cTn id="34" dur="500"/>
                                        <p:tgtEl>
                                          <p:spTgt spid="11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wipe(left)">
                                      <p:cBhvr>
                                        <p:cTn id="37" dur="500"/>
                                        <p:tgtEl>
                                          <p:spTgt spid="11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wipe(left)">
                                      <p:cBhvr>
                                        <p:cTn id="40"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5" grpId="0" bldLvl="0" animBg="1"/>
      <p:bldP spid="106" grpId="0" bldLvl="0" animBg="1"/>
      <p:bldP spid="107" grpId="0" bldLvl="0" animBg="1"/>
      <p:bldP spid="108" grpId="0" bldLvl="0" animBg="1"/>
      <p:bldP spid="109" grpId="0" bldLvl="0" animBg="1"/>
      <p:bldP spid="110" grpId="0" bldLvl="0" animBg="1"/>
      <p:bldP spid="111" grpId="0" bldLvl="0" animBg="1"/>
      <p:bldP spid="112" grpId="0" bldLvl="0" animBg="1"/>
      <p:bldP spid="115" grpId="0" bldLvl="0" animBg="1"/>
      <p:bldP spid="116" grpId="0" bldLvl="0" animBg="1"/>
      <p:bldP spid="1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9647"/>
            <a:ext cx="12192000" cy="4330700"/>
          </a:xfrm>
          <a:prstGeom prst="rect">
            <a:avLst/>
          </a:prstGeom>
        </p:spPr>
      </p:pic>
      <p:sp>
        <p:nvSpPr>
          <p:cNvPr id="3" name="文本框 2"/>
          <p:cNvSpPr txBox="1"/>
          <p:nvPr/>
        </p:nvSpPr>
        <p:spPr>
          <a:xfrm>
            <a:off x="603250" y="461804"/>
            <a:ext cx="1620957" cy="523220"/>
          </a:xfrm>
          <a:prstGeom prst="rect">
            <a:avLst/>
          </a:prstGeom>
          <a:noFill/>
        </p:spPr>
        <p:txBody>
          <a:bodyPr wrap="none" rtlCol="0">
            <a:spAutoFit/>
          </a:bodyPr>
          <a:lstStyle/>
          <a:p>
            <a:r>
              <a:rPr lang="zh-CN" altLang="en-US" sz="2800"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项目背景</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4" name="文本框 3"/>
          <p:cNvSpPr txBox="1"/>
          <p:nvPr/>
        </p:nvSpPr>
        <p:spPr>
          <a:xfrm>
            <a:off x="603250" y="1037411"/>
            <a:ext cx="1955022" cy="400110"/>
          </a:xfrm>
          <a:prstGeom prst="rect">
            <a:avLst/>
          </a:prstGeom>
          <a:noFill/>
        </p:spPr>
        <p:txBody>
          <a:bodyPr wrap="none" rtlCol="0">
            <a:spAutoFit/>
          </a:bodyPr>
          <a:lstStyle/>
          <a:p>
            <a:r>
              <a:rPr lang="en-US" altLang="zh-CN" sz="2000" dirty="0">
                <a:solidFill>
                  <a:schemeClr val="tx1">
                    <a:lumMod val="85000"/>
                    <a:lumOff val="15000"/>
                  </a:schemeClr>
                </a:solidFill>
                <a:latin typeface="思源黑体 CN Light" panose="020B0300000000000000" pitchFamily="34" charset="-122"/>
                <a:ea typeface="思源黑体 CN Light" panose="020B0300000000000000" pitchFamily="34" charset="-122"/>
              </a:rPr>
              <a:t>Project Context</a:t>
            </a:r>
            <a:endParaRPr lang="zh-CN" altLang="en-US" sz="20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5" name="直接连接符 4"/>
          <p:cNvCxnSpPr/>
          <p:nvPr/>
        </p:nvCxnSpPr>
        <p:spPr>
          <a:xfrm>
            <a:off x="710406" y="1006455"/>
            <a:ext cx="1893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9" name="图片 58"/>
          <p:cNvPicPr>
            <a:picLocks noChangeAspect="1"/>
          </p:cNvPicPr>
          <p:nvPr/>
        </p:nvPicPr>
        <p:blipFill rotWithShape="1">
          <a:blip r:embed="rId2">
            <a:extLst>
              <a:ext uri="{28A0092B-C50C-407E-A947-70E740481C1C}">
                <a14:useLocalDpi xmlns:a14="http://schemas.microsoft.com/office/drawing/2010/main" val="0"/>
              </a:ext>
            </a:extLst>
          </a:blip>
          <a:srcRect t="35943"/>
          <a:stretch>
            <a:fillRect/>
          </a:stretch>
        </p:blipFill>
        <p:spPr>
          <a:xfrm>
            <a:off x="1877695" y="5048980"/>
            <a:ext cx="8362950" cy="1750542"/>
          </a:xfrm>
          <a:prstGeom prst="rect">
            <a:avLst/>
          </a:prstGeom>
        </p:spPr>
      </p:pic>
      <p:pic>
        <p:nvPicPr>
          <p:cNvPr id="60" name="图片 59"/>
          <p:cNvPicPr>
            <a:picLocks noChangeAspect="1"/>
          </p:cNvPicPr>
          <p:nvPr/>
        </p:nvPicPr>
        <p:blipFill rotWithShape="1">
          <a:blip r:embed="rId2">
            <a:extLst>
              <a:ext uri="{28A0092B-C50C-407E-A947-70E740481C1C}">
                <a14:useLocalDpi xmlns:a14="http://schemas.microsoft.com/office/drawing/2010/main" val="0"/>
              </a:ext>
            </a:extLst>
          </a:blip>
          <a:srcRect l="4290" t="4282" r="86826" b="68880"/>
          <a:stretch>
            <a:fillRect/>
          </a:stretch>
        </p:blipFill>
        <p:spPr>
          <a:xfrm>
            <a:off x="7374150" y="4451545"/>
            <a:ext cx="742950" cy="733425"/>
          </a:xfrm>
          <a:prstGeom prst="rect">
            <a:avLst/>
          </a:prstGeom>
        </p:spPr>
      </p:pic>
      <p:sp>
        <p:nvSpPr>
          <p:cNvPr id="61" name="矩形 60"/>
          <p:cNvSpPr/>
          <p:nvPr/>
        </p:nvSpPr>
        <p:spPr>
          <a:xfrm>
            <a:off x="1877695" y="1856177"/>
            <a:ext cx="8363162" cy="2788840"/>
          </a:xfrm>
          <a:prstGeom prst="rect">
            <a:avLst/>
          </a:prstGeom>
        </p:spPr>
        <p:txBody>
          <a:bodyPr wrap="square">
            <a:spAutoFit/>
          </a:bodyPr>
          <a:lstStyle/>
          <a:p>
            <a:pPr>
              <a:lnSpc>
                <a:spcPct val="150000"/>
              </a:lnSpc>
              <a:spcAft>
                <a:spcPts val="1200"/>
              </a:spcAft>
            </a:pPr>
            <a:r>
              <a:rPr lang="zh-CN" altLang="en-US" sz="1600" dirty="0">
                <a:solidFill>
                  <a:srgbClr val="006ECC"/>
                </a:solidFill>
                <a:latin typeface="微软雅黑" panose="020B0503020204020204" pitchFamily="34" charset="-122"/>
                <a:ea typeface="微软雅黑" panose="020B0503020204020204" pitchFamily="34" charset="-122"/>
              </a:rPr>
              <a:t>督办业务平台是一个智能派单业务工作平台，它可以智能分解领导批示交办件、重要文件、会议纪要等文件中既定的工作内容，派送给指定的单位，并监督各单位任务执行情况，定期提醒。督办业务平台设定一系列的评分机制，对分派给各单位的任务情况按完成时间、完成情况进行评分，当评分达到奖励或惩罚级别，定期表扬或通报各单位完成情况，以督促各单位按时按质完成任务</a:t>
            </a:r>
            <a:r>
              <a:rPr lang="zh-CN" altLang="en-US" sz="1600" dirty="0" smtClean="0">
                <a:solidFill>
                  <a:srgbClr val="006ECC"/>
                </a:solidFill>
                <a:latin typeface="微软雅黑" panose="020B0503020204020204" pitchFamily="34" charset="-122"/>
                <a:ea typeface="微软雅黑" panose="020B0503020204020204" pitchFamily="34" charset="-122"/>
              </a:rPr>
              <a:t>。</a:t>
            </a:r>
            <a:endParaRPr lang="zh-CN" altLang="en-US" sz="1600" dirty="0">
              <a:solidFill>
                <a:srgbClr val="006ECC"/>
              </a:solidFill>
              <a:latin typeface="微软雅黑" panose="020B0503020204020204" pitchFamily="34" charset="-122"/>
              <a:ea typeface="微软雅黑" panose="020B0503020204020204" pitchFamily="34" charset="-122"/>
            </a:endParaRPr>
          </a:p>
          <a:p>
            <a:pPr>
              <a:lnSpc>
                <a:spcPct val="150000"/>
              </a:lnSpc>
              <a:spcAft>
                <a:spcPts val="1200"/>
              </a:spcAft>
            </a:pPr>
            <a:r>
              <a:rPr lang="zh-CN" altLang="en-US" sz="1600" dirty="0">
                <a:solidFill>
                  <a:srgbClr val="006ECC"/>
                </a:solidFill>
                <a:latin typeface="微软雅黑" panose="020B0503020204020204" pitchFamily="34" charset="-122"/>
                <a:ea typeface="微软雅黑" panose="020B0503020204020204" pitchFamily="34" charset="-122"/>
              </a:rPr>
              <a:t>      督办业务平台旨在减轻任务派单工作，建立完整的督办体系，能及时跟进各任务执行情况，方便督办单位管理。</a:t>
            </a:r>
            <a:endParaRPr lang="en-US" altLang="zh-CN" sz="1600" dirty="0">
              <a:solidFill>
                <a:schemeClr val="bg1">
                  <a:lumMod val="50000"/>
                </a:schemeClr>
              </a:solidFill>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61"/>
                                        </p:tgtEl>
                                        <p:attrNameLst>
                                          <p:attrName>style.visibility</p:attrName>
                                        </p:attrNameLst>
                                      </p:cBhvr>
                                      <p:to>
                                        <p:strVal val="visible"/>
                                      </p:to>
                                    </p:set>
                                    <p:animEffect transition="in" filter="fade">
                                      <p:cBhvr>
                                        <p:cTn id="7" dur="150"/>
                                        <p:tgtEl>
                                          <p:spTgt spid="61"/>
                                        </p:tgtEl>
                                      </p:cBhvr>
                                    </p:animEffect>
                                  </p:childTnLst>
                                </p:cTn>
                              </p:par>
                              <p:par>
                                <p:cTn id="8" presetID="42"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anim calcmode="lin" valueType="num">
                                      <p:cBhvr>
                                        <p:cTn id="11" dur="500" fill="hold"/>
                                        <p:tgtEl>
                                          <p:spTgt spid="59"/>
                                        </p:tgtEl>
                                        <p:attrNameLst>
                                          <p:attrName>ppt_x</p:attrName>
                                        </p:attrNameLst>
                                      </p:cBhvr>
                                      <p:tavLst>
                                        <p:tav tm="0">
                                          <p:val>
                                            <p:strVal val="#ppt_x"/>
                                          </p:val>
                                        </p:tav>
                                        <p:tav tm="100000">
                                          <p:val>
                                            <p:strVal val="#ppt_x"/>
                                          </p:val>
                                        </p:tav>
                                      </p:tavLst>
                                    </p:anim>
                                    <p:anim calcmode="lin" valueType="num">
                                      <p:cBhvr>
                                        <p:cTn id="12" dur="500" fill="hold"/>
                                        <p:tgtEl>
                                          <p:spTgt spid="59"/>
                                        </p:tgtEl>
                                        <p:attrNameLst>
                                          <p:attrName>ppt_y</p:attrName>
                                        </p:attrNameLst>
                                      </p:cBhvr>
                                      <p:tavLst>
                                        <p:tav tm="0">
                                          <p:val>
                                            <p:strVal val="#ppt_y+.1"/>
                                          </p:val>
                                        </p:tav>
                                        <p:tav tm="100000">
                                          <p:val>
                                            <p:strVal val="#ppt_y"/>
                                          </p:val>
                                        </p:tav>
                                      </p:tavLst>
                                    </p:anim>
                                  </p:childTnLst>
                                </p:cTn>
                              </p:par>
                            </p:childTnLst>
                          </p:cTn>
                        </p:par>
                        <p:par>
                          <p:cTn id="13" fill="hold">
                            <p:stCondLst>
                              <p:cond delay="0"/>
                            </p:stCondLst>
                            <p:childTnLst>
                              <p:par>
                                <p:cTn id="14" presetID="49" presetClass="entr" presetSubtype="0" decel="100000" fill="hold" nodeType="afterEffect">
                                  <p:stCondLst>
                                    <p:cond delay="0"/>
                                  </p:stCondLst>
                                  <p:childTnLst>
                                    <p:set>
                                      <p:cBhvr>
                                        <p:cTn id="15" dur="1" fill="hold">
                                          <p:stCondLst>
                                            <p:cond delay="0"/>
                                          </p:stCondLst>
                                        </p:cTn>
                                        <p:tgtEl>
                                          <p:spTgt spid="60"/>
                                        </p:tgtEl>
                                        <p:attrNameLst>
                                          <p:attrName>style.visibility</p:attrName>
                                        </p:attrNameLst>
                                      </p:cBhvr>
                                      <p:to>
                                        <p:strVal val="visible"/>
                                      </p:to>
                                    </p:set>
                                    <p:anim calcmode="lin" valueType="num">
                                      <p:cBhvr>
                                        <p:cTn id="16" dur="500" fill="hold"/>
                                        <p:tgtEl>
                                          <p:spTgt spid="60"/>
                                        </p:tgtEl>
                                        <p:attrNameLst>
                                          <p:attrName>ppt_w</p:attrName>
                                        </p:attrNameLst>
                                      </p:cBhvr>
                                      <p:tavLst>
                                        <p:tav tm="0">
                                          <p:val>
                                            <p:fltVal val="0"/>
                                          </p:val>
                                        </p:tav>
                                        <p:tav tm="100000">
                                          <p:val>
                                            <p:strVal val="#ppt_w"/>
                                          </p:val>
                                        </p:tav>
                                      </p:tavLst>
                                    </p:anim>
                                    <p:anim calcmode="lin" valueType="num">
                                      <p:cBhvr>
                                        <p:cTn id="17" dur="500" fill="hold"/>
                                        <p:tgtEl>
                                          <p:spTgt spid="60"/>
                                        </p:tgtEl>
                                        <p:attrNameLst>
                                          <p:attrName>ppt_h</p:attrName>
                                        </p:attrNameLst>
                                      </p:cBhvr>
                                      <p:tavLst>
                                        <p:tav tm="0">
                                          <p:val>
                                            <p:fltVal val="0"/>
                                          </p:val>
                                        </p:tav>
                                        <p:tav tm="100000">
                                          <p:val>
                                            <p:strVal val="#ppt_h"/>
                                          </p:val>
                                        </p:tav>
                                      </p:tavLst>
                                    </p:anim>
                                    <p:anim calcmode="lin" valueType="num">
                                      <p:cBhvr>
                                        <p:cTn id="18" dur="500" fill="hold"/>
                                        <p:tgtEl>
                                          <p:spTgt spid="60"/>
                                        </p:tgtEl>
                                        <p:attrNameLst>
                                          <p:attrName>style.rotation</p:attrName>
                                        </p:attrNameLst>
                                      </p:cBhvr>
                                      <p:tavLst>
                                        <p:tav tm="0">
                                          <p:val>
                                            <p:fltVal val="360"/>
                                          </p:val>
                                        </p:tav>
                                        <p:tav tm="100000">
                                          <p:val>
                                            <p:fltVal val="0"/>
                                          </p:val>
                                        </p:tav>
                                      </p:tavLst>
                                    </p:anim>
                                    <p:animEffect transition="in" filter="fade">
                                      <p:cBhvr>
                                        <p:cTn id="1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2348" r="14517"/>
          <a:stretch>
            <a:fillRect/>
          </a:stretch>
        </p:blipFill>
        <p:spPr>
          <a:xfrm>
            <a:off x="8685" y="32833"/>
            <a:ext cx="12230554" cy="6858000"/>
          </a:xfrm>
          <a:prstGeom prst="rect">
            <a:avLst/>
          </a:prstGeom>
        </p:spPr>
      </p:pic>
      <p:sp>
        <p:nvSpPr>
          <p:cNvPr id="7" name="文本框 6"/>
          <p:cNvSpPr txBox="1"/>
          <p:nvPr/>
        </p:nvSpPr>
        <p:spPr>
          <a:xfrm>
            <a:off x="603250" y="461804"/>
            <a:ext cx="2339102" cy="523220"/>
          </a:xfrm>
          <a:prstGeom prst="rect">
            <a:avLst/>
          </a:prstGeom>
          <a:noFill/>
        </p:spPr>
        <p:txBody>
          <a:bodyPr wrap="none" rtlCol="0">
            <a:spAutoFit/>
          </a:bodyPr>
          <a:lstStyle/>
          <a:p>
            <a:r>
              <a:rPr lang="zh-CN" altLang="en-US" sz="2800" dirty="0" smtClean="0">
                <a:solidFill>
                  <a:schemeClr val="bg1"/>
                </a:solidFill>
                <a:latin typeface="思源黑体 CN Light" panose="020B0300000000000000" pitchFamily="34" charset="-122"/>
                <a:ea typeface="思源黑体 CN Light" panose="020B0300000000000000" pitchFamily="34" charset="-122"/>
              </a:rPr>
              <a:t>产品功能介绍</a:t>
            </a:r>
            <a:endParaRPr lang="zh-CN" altLang="en-US" sz="2800" dirty="0">
              <a:solidFill>
                <a:schemeClr val="bg1"/>
              </a:solidFill>
              <a:latin typeface="思源黑体 CN Light" panose="020B0300000000000000" pitchFamily="34" charset="-122"/>
              <a:ea typeface="思源黑体 CN Light" panose="020B0300000000000000" pitchFamily="34" charset="-122"/>
            </a:endParaRPr>
          </a:p>
        </p:txBody>
      </p:sp>
      <p:cxnSp>
        <p:nvCxnSpPr>
          <p:cNvPr id="9" name="直接连接符 8"/>
          <p:cNvCxnSpPr/>
          <p:nvPr/>
        </p:nvCxnSpPr>
        <p:spPr>
          <a:xfrm>
            <a:off x="710406" y="1006455"/>
            <a:ext cx="2759820" cy="309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962235" y="4799791"/>
            <a:ext cx="8269417" cy="1814830"/>
          </a:xfrm>
          <a:prstGeom prst="rect">
            <a:avLst/>
          </a:prstGeom>
        </p:spPr>
        <p:txBody>
          <a:bodyPr wrap="square">
            <a:spAutoFit/>
          </a:bodyPr>
          <a:lstStyle/>
          <a:p>
            <a:r>
              <a:rPr lang="zh-CN" altLang="en-US" sz="1600" dirty="0">
                <a:solidFill>
                  <a:schemeClr val="bg1"/>
                </a:solidFill>
                <a:latin typeface="思源黑体 CN Light" panose="020B0300000000000000" pitchFamily="34" charset="-122"/>
                <a:ea typeface="思源黑体 CN Light" panose="020B0300000000000000" pitchFamily="34" charset="-122"/>
              </a:rPr>
              <a:t>本期项目的建设目标如下：</a:t>
            </a:r>
            <a:endParaRPr lang="zh-CN" altLang="en-US" sz="1600" dirty="0">
              <a:solidFill>
                <a:schemeClr val="bg1"/>
              </a:solidFill>
              <a:latin typeface="思源黑体 CN Light" panose="020B0300000000000000" pitchFamily="34" charset="-122"/>
              <a:ea typeface="思源黑体 CN Light" panose="020B0300000000000000" pitchFamily="34" charset="-122"/>
            </a:endParaRPr>
          </a:p>
          <a:p>
            <a:r>
              <a:rPr lang="en-US" altLang="zh-CN" sz="1600" dirty="0">
                <a:solidFill>
                  <a:schemeClr val="bg1"/>
                </a:solidFill>
                <a:latin typeface="思源黑体 CN Light" panose="020B0300000000000000" pitchFamily="34" charset="-122"/>
                <a:ea typeface="思源黑体 CN Light" panose="020B0300000000000000" pitchFamily="34" charset="-122"/>
              </a:rPr>
              <a:t>1</a:t>
            </a:r>
            <a:r>
              <a:rPr lang="zh-CN" altLang="en-US" sz="1600" dirty="0">
                <a:solidFill>
                  <a:schemeClr val="bg1"/>
                </a:solidFill>
                <a:latin typeface="思源黑体 CN Light" panose="020B0300000000000000" pitchFamily="34" charset="-122"/>
                <a:ea typeface="思源黑体 CN Light" panose="020B0300000000000000" pitchFamily="34" charset="-122"/>
              </a:rPr>
              <a:t>、</a:t>
            </a:r>
            <a:r>
              <a:rPr lang="zh-CN" altLang="en-US" sz="1600" dirty="0">
                <a:solidFill>
                  <a:schemeClr val="bg1"/>
                </a:solidFill>
                <a:latin typeface="思源黑体 CN Light" panose="020B0300000000000000" pitchFamily="34" charset="-122"/>
                <a:ea typeface="思源黑体 CN Light" panose="020B0300000000000000" pitchFamily="34" charset="-122"/>
                <a:sym typeface="+mn-ea"/>
              </a:rPr>
              <a:t>督办人员通过此平台录入、管理督办事项。</a:t>
            </a:r>
            <a:endParaRPr lang="zh-CN" altLang="en-US" sz="1600" dirty="0">
              <a:solidFill>
                <a:schemeClr val="bg1"/>
              </a:solidFill>
              <a:latin typeface="思源黑体 CN Light" panose="020B0300000000000000" pitchFamily="34" charset="-122"/>
              <a:ea typeface="思源黑体 CN Light" panose="020B0300000000000000" pitchFamily="34" charset="-122"/>
            </a:endParaRPr>
          </a:p>
          <a:p>
            <a:r>
              <a:rPr lang="en-US" altLang="zh-CN" sz="1600" dirty="0">
                <a:solidFill>
                  <a:schemeClr val="bg1"/>
                </a:solidFill>
                <a:latin typeface="思源黑体 CN Light" panose="020B0300000000000000" pitchFamily="34" charset="-122"/>
                <a:ea typeface="思源黑体 CN Light" panose="020B0300000000000000" pitchFamily="34" charset="-122"/>
              </a:rPr>
              <a:t>2</a:t>
            </a:r>
            <a:r>
              <a:rPr lang="zh-CN" altLang="en-US" sz="1600" dirty="0">
                <a:solidFill>
                  <a:schemeClr val="bg1"/>
                </a:solidFill>
                <a:latin typeface="思源黑体 CN Light" panose="020B0300000000000000" pitchFamily="34" charset="-122"/>
                <a:ea typeface="思源黑体 CN Light" panose="020B0300000000000000" pitchFamily="34" charset="-122"/>
              </a:rPr>
              <a:t>、公司领导通过该平台可将自身牵头的重要督办事项指派给各个部门，并直接跟踪了解部门推进情况</a:t>
            </a:r>
            <a:endParaRPr lang="zh-CN" altLang="en-US" sz="1600" dirty="0">
              <a:solidFill>
                <a:schemeClr val="bg1"/>
              </a:solidFill>
              <a:latin typeface="思源黑体 CN Light" panose="020B0300000000000000" pitchFamily="34" charset="-122"/>
              <a:ea typeface="思源黑体 CN Light" panose="020B0300000000000000" pitchFamily="34" charset="-122"/>
            </a:endParaRPr>
          </a:p>
          <a:p>
            <a:r>
              <a:rPr lang="en-US" altLang="zh-CN" sz="1600" dirty="0">
                <a:solidFill>
                  <a:schemeClr val="bg1"/>
                </a:solidFill>
                <a:latin typeface="思源黑体 CN Light" panose="020B0300000000000000" pitchFamily="34" charset="-122"/>
                <a:ea typeface="思源黑体 CN Light" panose="020B0300000000000000" pitchFamily="34" charset="-122"/>
              </a:rPr>
              <a:t>3</a:t>
            </a:r>
            <a:r>
              <a:rPr lang="zh-CN" altLang="en-US" sz="1600" dirty="0">
                <a:solidFill>
                  <a:schemeClr val="bg1"/>
                </a:solidFill>
                <a:latin typeface="思源黑体 CN Light" panose="020B0300000000000000" pitchFamily="34" charset="-122"/>
                <a:ea typeface="思源黑体 CN Light" panose="020B0300000000000000" pitchFamily="34" charset="-122"/>
              </a:rPr>
              <a:t>、各部门可以通过此平台指定事项负责人</a:t>
            </a:r>
            <a:r>
              <a:rPr lang="zh-CN" altLang="en-US" sz="1600" dirty="0">
                <a:solidFill>
                  <a:schemeClr val="bg1"/>
                </a:solidFill>
                <a:latin typeface="思源黑体 CN Light" panose="020B0300000000000000" pitchFamily="34" charset="-122"/>
                <a:ea typeface="思源黑体 CN Light" panose="020B0300000000000000" pitchFamily="34" charset="-122"/>
              </a:rPr>
              <a:t>，同时避免线下方式反馈督办事项进展时带来的重复或难以追踪的问题。</a:t>
            </a:r>
            <a:endParaRPr lang="zh-CN" altLang="en-US" sz="1600" dirty="0">
              <a:solidFill>
                <a:schemeClr val="bg1"/>
              </a:solidFill>
              <a:latin typeface="思源黑体 CN Light" panose="020B0300000000000000" pitchFamily="34" charset="-122"/>
              <a:ea typeface="思源黑体 CN Light" panose="020B0300000000000000" pitchFamily="34" charset="-122"/>
            </a:endParaRPr>
          </a:p>
          <a:p>
            <a:r>
              <a:rPr lang="en-US" altLang="zh-CN" sz="1600" dirty="0">
                <a:solidFill>
                  <a:schemeClr val="bg1"/>
                </a:solidFill>
                <a:latin typeface="思源黑体 CN Light" panose="020B0300000000000000" pitchFamily="34" charset="-122"/>
                <a:ea typeface="思源黑体 CN Light" panose="020B0300000000000000" pitchFamily="34" charset="-122"/>
              </a:rPr>
              <a:t>4</a:t>
            </a:r>
            <a:r>
              <a:rPr lang="zh-CN" altLang="en-US" sz="1600" dirty="0">
                <a:solidFill>
                  <a:schemeClr val="bg1"/>
                </a:solidFill>
                <a:latin typeface="思源黑体 CN Light" panose="020B0300000000000000" pitchFamily="34" charset="-122"/>
                <a:ea typeface="思源黑体 CN Light" panose="020B0300000000000000" pitchFamily="34" charset="-122"/>
              </a:rPr>
              <a:t>、事项负责人完成事项任务，可借助平台往上反馈</a:t>
            </a:r>
            <a:r>
              <a:rPr lang="zh-CN" altLang="en-US" sz="1600" dirty="0">
                <a:solidFill>
                  <a:schemeClr val="bg1"/>
                </a:solidFill>
                <a:latin typeface="思源黑体 CN Light" panose="020B0300000000000000" pitchFamily="34" charset="-122"/>
                <a:ea typeface="思源黑体 CN Light" panose="020B0300000000000000" pitchFamily="34" charset="-122"/>
              </a:rPr>
              <a:t>。</a:t>
            </a:r>
            <a:endParaRPr lang="zh-CN" altLang="en-US" sz="1600" dirty="0">
              <a:solidFill>
                <a:schemeClr val="bg1"/>
              </a:solidFill>
              <a:latin typeface="思源黑体 CN Light" panose="020B0300000000000000" pitchFamily="34" charset="-122"/>
              <a:ea typeface="思源黑体 CN Light" panose="020B0300000000000000" pitchFamily="34" charset="-122"/>
            </a:endParaRPr>
          </a:p>
        </p:txBody>
      </p:sp>
      <p:sp>
        <p:nvSpPr>
          <p:cNvPr id="24" name="矩形 23"/>
          <p:cNvSpPr/>
          <p:nvPr/>
        </p:nvSpPr>
        <p:spPr>
          <a:xfrm>
            <a:off x="400382" y="3881050"/>
            <a:ext cx="2031325" cy="646331"/>
          </a:xfrm>
          <a:prstGeom prst="rect">
            <a:avLst/>
          </a:prstGeom>
        </p:spPr>
        <p:txBody>
          <a:bodyPr wrap="none">
            <a:spAutoFit/>
          </a:bodyPr>
          <a:lstStyle/>
          <a:p>
            <a:r>
              <a:rPr lang="zh-CN" altLang="en-US" sz="3600" b="1" dirty="0" smtClean="0">
                <a:solidFill>
                  <a:schemeClr val="bg1"/>
                </a:solidFill>
                <a:latin typeface="思源黑体 CN Light" panose="020B0300000000000000" pitchFamily="34" charset="-122"/>
                <a:ea typeface="思源黑体 CN Light" panose="020B0300000000000000" pitchFamily="34" charset="-122"/>
              </a:rPr>
              <a:t>功能模块</a:t>
            </a:r>
            <a:endParaRPr lang="zh-CN" altLang="en-US" sz="3600" b="1" dirty="0">
              <a:solidFill>
                <a:schemeClr val="bg1"/>
              </a:solidFill>
              <a:latin typeface="思源黑体 CN Light" panose="020B0300000000000000" pitchFamily="34" charset="-122"/>
              <a:ea typeface="思源黑体 CN Light" panose="020B0300000000000000" pitchFamily="34" charset="-122"/>
            </a:endParaRPr>
          </a:p>
        </p:txBody>
      </p:sp>
      <p:grpSp>
        <p:nvGrpSpPr>
          <p:cNvPr id="26" name="组合 25"/>
          <p:cNvGrpSpPr/>
          <p:nvPr/>
        </p:nvGrpSpPr>
        <p:grpSpPr>
          <a:xfrm>
            <a:off x="2523382" y="1965897"/>
            <a:ext cx="1893688" cy="1606682"/>
            <a:chOff x="1881842" y="2656049"/>
            <a:chExt cx="2397222" cy="2093640"/>
          </a:xfrm>
          <a:solidFill>
            <a:srgbClr val="223B7E"/>
          </a:solidFill>
        </p:grpSpPr>
        <p:grpSp>
          <p:nvGrpSpPr>
            <p:cNvPr id="27" name="组合 91"/>
            <p:cNvGrpSpPr/>
            <p:nvPr/>
          </p:nvGrpSpPr>
          <p:grpSpPr>
            <a:xfrm>
              <a:off x="1881842" y="2656049"/>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30"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1"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9" name="TextBox 56"/>
            <p:cNvSpPr txBox="1"/>
            <p:nvPr/>
          </p:nvSpPr>
          <p:spPr>
            <a:xfrm>
              <a:off x="2685948" y="3334302"/>
              <a:ext cx="1010287" cy="711423"/>
            </a:xfrm>
            <a:prstGeom prst="rect">
              <a:avLst/>
            </a:prstGeom>
            <a:no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01</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32" name="组合 31"/>
          <p:cNvGrpSpPr/>
          <p:nvPr/>
        </p:nvGrpSpPr>
        <p:grpSpPr>
          <a:xfrm>
            <a:off x="4129117" y="1126417"/>
            <a:ext cx="1876158" cy="1590921"/>
            <a:chOff x="3721944" y="3702869"/>
            <a:chExt cx="2397222" cy="2093640"/>
          </a:xfrm>
          <a:solidFill>
            <a:schemeClr val="bg1"/>
          </a:solidFill>
        </p:grpSpPr>
        <p:grpSp>
          <p:nvGrpSpPr>
            <p:cNvPr id="33" name="组合 97"/>
            <p:cNvGrpSpPr/>
            <p:nvPr/>
          </p:nvGrpSpPr>
          <p:grpSpPr>
            <a:xfrm>
              <a:off x="3721944" y="3702869"/>
              <a:ext cx="2397222" cy="2093640"/>
              <a:chOff x="3721944" y="3702869"/>
              <a:chExt cx="2397222" cy="2093640"/>
            </a:xfrm>
            <a:grpFill/>
          </p:grpSpPr>
          <p:grpSp>
            <p:nvGrpSpPr>
              <p:cNvPr id="35" name="组合 99"/>
              <p:cNvGrpSpPr/>
              <p:nvPr/>
            </p:nvGrpSpPr>
            <p:grpSpPr>
              <a:xfrm>
                <a:off x="3721944" y="3702869"/>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ln>
                <a:effectLst/>
              </p:spPr>
              <p:txBody>
                <a:bodyPr vert="horz" wrap="square" lIns="91440" tIns="45720" rIns="91440" bIns="45720" numCol="1" anchor="t" anchorCtr="0" compatLnSpc="1"/>
                <a:lstStyle/>
                <a:p>
                  <a:endParaRPr lang="zh-CN" altLang="en-US" b="1" dirty="0">
                    <a:solidFill>
                      <a:srgbClr val="223B7E"/>
                    </a:solidFill>
                  </a:endParaRPr>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ln>
                <a:effectLst/>
              </p:spPr>
              <p:txBody>
                <a:bodyPr vert="horz" wrap="square" lIns="91440" tIns="45720" rIns="91440" bIns="45720" numCol="1" anchor="t" anchorCtr="0" compatLnSpc="1"/>
                <a:lstStyle/>
                <a:p>
                  <a:endParaRPr lang="zh-CN" altLang="en-US" b="1">
                    <a:solidFill>
                      <a:srgbClr val="223B7E"/>
                    </a:solidFill>
                  </a:endParaRPr>
                </a:p>
              </p:txBody>
            </p:sp>
          </p:grpSp>
          <p:sp>
            <p:nvSpPr>
              <p:cNvPr id="36" name="Freeform 7"/>
              <p:cNvSpPr/>
              <p:nvPr/>
            </p:nvSpPr>
            <p:spPr bwMode="auto">
              <a:xfrm>
                <a:off x="3984945" y="3946818"/>
                <a:ext cx="1773860"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w="7938" cap="flat">
                <a:noFill/>
                <a:prstDash val="solid"/>
                <a:miter lim="800000"/>
              </a:ln>
              <a:effectLst/>
            </p:spPr>
            <p:txBody>
              <a:bodyPr vert="horz" wrap="square" lIns="91440" tIns="45720" rIns="91440" bIns="45720" numCol="1" anchor="t" anchorCtr="0" compatLnSpc="1"/>
              <a:lstStyle/>
              <a:p>
                <a:endParaRPr lang="zh-CN" altLang="en-US" b="1">
                  <a:solidFill>
                    <a:srgbClr val="223B7E"/>
                  </a:solidFill>
                </a:endParaRPr>
              </a:p>
            </p:txBody>
          </p:sp>
        </p:grpSp>
        <p:sp>
          <p:nvSpPr>
            <p:cNvPr id="34" name="TextBox 61"/>
            <p:cNvSpPr txBox="1"/>
            <p:nvPr/>
          </p:nvSpPr>
          <p:spPr>
            <a:xfrm>
              <a:off x="4539137" y="4380484"/>
              <a:ext cx="1010287" cy="761065"/>
            </a:xfrm>
            <a:prstGeom prst="rect">
              <a:avLst/>
            </a:prstGeom>
            <a:grp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02</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5717068" y="1974009"/>
            <a:ext cx="1893688" cy="1606682"/>
            <a:chOff x="1881842" y="2656049"/>
            <a:chExt cx="2397222" cy="2093640"/>
          </a:xfrm>
          <a:solidFill>
            <a:srgbClr val="223B7E"/>
          </a:solidFill>
        </p:grpSpPr>
        <p:grpSp>
          <p:nvGrpSpPr>
            <p:cNvPr id="40" name="组合 91"/>
            <p:cNvGrpSpPr/>
            <p:nvPr/>
          </p:nvGrpSpPr>
          <p:grpSpPr>
            <a:xfrm>
              <a:off x="1881842" y="2656049"/>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43"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4"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2" name="TextBox 56"/>
            <p:cNvSpPr txBox="1"/>
            <p:nvPr/>
          </p:nvSpPr>
          <p:spPr>
            <a:xfrm>
              <a:off x="2685948" y="3334302"/>
              <a:ext cx="1010287" cy="842223"/>
            </a:xfrm>
            <a:prstGeom prst="rect">
              <a:avLst/>
            </a:prstGeom>
            <a:noFill/>
          </p:spPr>
          <p:txBody>
            <a:bodyPr wrap="square" rtlCol="0">
              <a:spAutoFit/>
            </a:bodyPr>
            <a:lstStyle/>
            <a:p>
              <a:r>
                <a:rPr lang="en-US" altLang="zh-CN" sz="3600" b="1" dirty="0" smtClean="0">
                  <a:solidFill>
                    <a:srgbClr val="223B7E"/>
                  </a:solidFill>
                  <a:latin typeface="DFGothic-EB" panose="02010609010101010101" pitchFamily="1" charset="-128"/>
                  <a:ea typeface="DFGothic-EB" panose="02010609010101010101" pitchFamily="1" charset="-128"/>
                </a:rPr>
                <a:t>03</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45" name="组合 44"/>
          <p:cNvGrpSpPr/>
          <p:nvPr/>
        </p:nvGrpSpPr>
        <p:grpSpPr>
          <a:xfrm>
            <a:off x="7305273" y="1101677"/>
            <a:ext cx="1876158" cy="1590921"/>
            <a:chOff x="3721944" y="3702869"/>
            <a:chExt cx="2397222" cy="2093640"/>
          </a:xfrm>
          <a:solidFill>
            <a:schemeClr val="bg1"/>
          </a:solidFill>
        </p:grpSpPr>
        <p:grpSp>
          <p:nvGrpSpPr>
            <p:cNvPr id="46" name="组合 97"/>
            <p:cNvGrpSpPr/>
            <p:nvPr/>
          </p:nvGrpSpPr>
          <p:grpSpPr>
            <a:xfrm>
              <a:off x="3721944" y="3702869"/>
              <a:ext cx="2397222" cy="2093640"/>
              <a:chOff x="3721944" y="3702869"/>
              <a:chExt cx="2397222" cy="2093640"/>
            </a:xfrm>
            <a:grpFill/>
          </p:grpSpPr>
          <p:grpSp>
            <p:nvGrpSpPr>
              <p:cNvPr id="48" name="组合 99"/>
              <p:cNvGrpSpPr/>
              <p:nvPr/>
            </p:nvGrpSpPr>
            <p:grpSpPr>
              <a:xfrm>
                <a:off x="3721944" y="3702869"/>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50"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ln>
                <a:effectLst/>
              </p:spPr>
              <p:txBody>
                <a:bodyPr vert="horz" wrap="square" lIns="91440" tIns="45720" rIns="91440" bIns="45720" numCol="1" anchor="t" anchorCtr="0" compatLnSpc="1"/>
                <a:lstStyle/>
                <a:p>
                  <a:endParaRPr lang="zh-CN" altLang="en-US" b="1" dirty="0">
                    <a:solidFill>
                      <a:srgbClr val="223B7E"/>
                    </a:solidFill>
                  </a:endParaRPr>
                </a:p>
              </p:txBody>
            </p:sp>
            <p:sp>
              <p:nvSpPr>
                <p:cNvPr id="51"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ln>
                <a:effectLst/>
              </p:spPr>
              <p:txBody>
                <a:bodyPr vert="horz" wrap="square" lIns="91440" tIns="45720" rIns="91440" bIns="45720" numCol="1" anchor="t" anchorCtr="0" compatLnSpc="1"/>
                <a:lstStyle/>
                <a:p>
                  <a:endParaRPr lang="zh-CN" altLang="en-US" b="1">
                    <a:solidFill>
                      <a:srgbClr val="223B7E"/>
                    </a:solidFill>
                  </a:endParaRPr>
                </a:p>
              </p:txBody>
            </p:sp>
          </p:grpSp>
          <p:sp>
            <p:nvSpPr>
              <p:cNvPr id="49" name="Freeform 7"/>
              <p:cNvSpPr/>
              <p:nvPr/>
            </p:nvSpPr>
            <p:spPr bwMode="auto">
              <a:xfrm>
                <a:off x="3984945" y="3946818"/>
                <a:ext cx="1773860"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w="7938" cap="flat">
                <a:noFill/>
                <a:prstDash val="solid"/>
                <a:miter lim="800000"/>
              </a:ln>
              <a:effectLst/>
            </p:spPr>
            <p:txBody>
              <a:bodyPr vert="horz" wrap="square" lIns="91440" tIns="45720" rIns="91440" bIns="45720" numCol="1" anchor="t" anchorCtr="0" compatLnSpc="1"/>
              <a:lstStyle/>
              <a:p>
                <a:endParaRPr lang="zh-CN" altLang="en-US" b="1">
                  <a:solidFill>
                    <a:srgbClr val="223B7E"/>
                  </a:solidFill>
                </a:endParaRPr>
              </a:p>
            </p:txBody>
          </p:sp>
        </p:grpSp>
        <p:sp>
          <p:nvSpPr>
            <p:cNvPr id="47" name="TextBox 61"/>
            <p:cNvSpPr txBox="1"/>
            <p:nvPr/>
          </p:nvSpPr>
          <p:spPr>
            <a:xfrm>
              <a:off x="4539137" y="4380484"/>
              <a:ext cx="1010286" cy="850567"/>
            </a:xfrm>
            <a:prstGeom prst="rect">
              <a:avLst/>
            </a:prstGeom>
            <a:grpFill/>
          </p:spPr>
          <p:txBody>
            <a:bodyPr wrap="square" rtlCol="0">
              <a:spAutoFit/>
            </a:bodyPr>
            <a:lstStyle/>
            <a:p>
              <a:r>
                <a:rPr lang="en-US" altLang="zh-CN" sz="3600" b="1" dirty="0" smtClean="0">
                  <a:solidFill>
                    <a:srgbClr val="223B7E"/>
                  </a:solidFill>
                  <a:latin typeface="DFGothic-EB" panose="02010609010101010101" pitchFamily="1" charset="-128"/>
                  <a:ea typeface="DFGothic-EB" panose="02010609010101010101" pitchFamily="1" charset="-128"/>
                </a:rPr>
                <a:t>04</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52" name="组合 51"/>
          <p:cNvGrpSpPr/>
          <p:nvPr/>
        </p:nvGrpSpPr>
        <p:grpSpPr>
          <a:xfrm>
            <a:off x="4687812" y="2798110"/>
            <a:ext cx="1546774" cy="543954"/>
            <a:chOff x="4172492" y="2700437"/>
            <a:chExt cx="1612363" cy="837755"/>
          </a:xfrm>
        </p:grpSpPr>
        <p:sp>
          <p:nvSpPr>
            <p:cNvPr id="53" name="TextBox 77"/>
            <p:cNvSpPr txBox="1"/>
            <p:nvPr/>
          </p:nvSpPr>
          <p:spPr>
            <a:xfrm>
              <a:off x="4246958" y="2700437"/>
              <a:ext cx="1537897" cy="521415"/>
            </a:xfrm>
            <a:prstGeom prst="rect">
              <a:avLst/>
            </a:prstGeom>
            <a:noFill/>
          </p:spPr>
          <p:txBody>
            <a:bodyPr wrap="square" rtlCol="0">
              <a:spAutoFit/>
            </a:bodyPr>
            <a:lstStyle/>
            <a:p>
              <a:r>
                <a:rPr lang="zh-CN" altLang="en-US" sz="1600" dirty="0">
                  <a:solidFill>
                    <a:schemeClr val="bg1"/>
                  </a:solidFill>
                  <a:latin typeface="方正粗倩简体" pitchFamily="65" charset="-122"/>
                  <a:ea typeface="方正粗倩简体" pitchFamily="65" charset="-122"/>
                </a:rPr>
                <a:t>首页</a:t>
              </a:r>
              <a:endParaRPr lang="zh-CN" altLang="en-US" sz="1600" dirty="0">
                <a:solidFill>
                  <a:schemeClr val="bg1"/>
                </a:solidFill>
                <a:latin typeface="方正粗倩简体" pitchFamily="65" charset="-122"/>
                <a:ea typeface="方正粗倩简体" pitchFamily="65" charset="-122"/>
              </a:endParaRPr>
            </a:p>
          </p:txBody>
        </p:sp>
        <p:sp>
          <p:nvSpPr>
            <p:cNvPr id="54" name="TextBox 78"/>
            <p:cNvSpPr txBox="1"/>
            <p:nvPr/>
          </p:nvSpPr>
          <p:spPr>
            <a:xfrm>
              <a:off x="4172492" y="3111578"/>
              <a:ext cx="1448874" cy="426614"/>
            </a:xfrm>
            <a:prstGeom prst="rect">
              <a:avLst/>
            </a:prstGeom>
            <a:noFill/>
          </p:spPr>
          <p:txBody>
            <a:bodyPr wrap="square" rtlCol="0">
              <a:spAutoFit/>
            </a:bodyPr>
            <a:lstStyle/>
            <a:p>
              <a:r>
                <a:rPr lang="en-US" altLang="zh-CN" sz="1200" dirty="0">
                  <a:solidFill>
                    <a:schemeClr val="bg1"/>
                  </a:solidFill>
                  <a:latin typeface="方正粗倩简体" pitchFamily="65" charset="-122"/>
                  <a:ea typeface="方正粗倩简体" pitchFamily="65" charset="-122"/>
                </a:rPr>
                <a:t>Home page</a:t>
              </a:r>
              <a:endParaRPr lang="zh-CN" altLang="en-US" sz="1200" dirty="0">
                <a:solidFill>
                  <a:schemeClr val="bg1"/>
                </a:solidFill>
                <a:latin typeface="方正粗倩简体" pitchFamily="65" charset="-122"/>
                <a:ea typeface="方正粗倩简体" pitchFamily="65" charset="-122"/>
              </a:endParaRPr>
            </a:p>
          </p:txBody>
        </p:sp>
      </p:grpSp>
      <p:grpSp>
        <p:nvGrpSpPr>
          <p:cNvPr id="55" name="组合 54"/>
          <p:cNvGrpSpPr/>
          <p:nvPr/>
        </p:nvGrpSpPr>
        <p:grpSpPr>
          <a:xfrm>
            <a:off x="2951995" y="3631111"/>
            <a:ext cx="1546774" cy="543954"/>
            <a:chOff x="4172492" y="2700437"/>
            <a:chExt cx="1612363" cy="837757"/>
          </a:xfrm>
        </p:grpSpPr>
        <p:sp>
          <p:nvSpPr>
            <p:cNvPr id="56" name="TextBox 77"/>
            <p:cNvSpPr txBox="1"/>
            <p:nvPr/>
          </p:nvSpPr>
          <p:spPr>
            <a:xfrm>
              <a:off x="4246958" y="2700437"/>
              <a:ext cx="1537897" cy="5214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方正粗倩简体" pitchFamily="65" charset="-122"/>
                  <a:ea typeface="方正粗倩简体" pitchFamily="65" charset="-122"/>
                </a:rPr>
                <a:t>登陆</a:t>
              </a:r>
              <a:endParaRPr lang="zh-CN" altLang="en-US" sz="1600" dirty="0">
                <a:solidFill>
                  <a:schemeClr val="bg1"/>
                </a:solidFill>
                <a:latin typeface="方正粗倩简体" pitchFamily="65" charset="-122"/>
                <a:ea typeface="方正粗倩简体" pitchFamily="65" charset="-122"/>
              </a:endParaRPr>
            </a:p>
          </p:txBody>
        </p:sp>
        <p:sp>
          <p:nvSpPr>
            <p:cNvPr id="57" name="TextBox 78"/>
            <p:cNvSpPr txBox="1"/>
            <p:nvPr/>
          </p:nvSpPr>
          <p:spPr>
            <a:xfrm>
              <a:off x="4172492" y="3111581"/>
              <a:ext cx="1448874" cy="4266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latin typeface="方正粗倩简体" pitchFamily="65" charset="-122"/>
                  <a:ea typeface="方正粗倩简体" pitchFamily="65" charset="-122"/>
                </a:rPr>
                <a:t>log in</a:t>
              </a:r>
              <a:endParaRPr lang="zh-CN" altLang="en-US" sz="1200" dirty="0">
                <a:solidFill>
                  <a:schemeClr val="bg1"/>
                </a:solidFill>
                <a:latin typeface="方正粗倩简体" pitchFamily="65" charset="-122"/>
                <a:ea typeface="方正粗倩简体" pitchFamily="65" charset="-122"/>
              </a:endParaRPr>
            </a:p>
          </p:txBody>
        </p:sp>
      </p:grpSp>
      <p:grpSp>
        <p:nvGrpSpPr>
          <p:cNvPr id="58" name="组合 57"/>
          <p:cNvGrpSpPr/>
          <p:nvPr/>
        </p:nvGrpSpPr>
        <p:grpSpPr>
          <a:xfrm>
            <a:off x="7728442" y="2793086"/>
            <a:ext cx="1546774" cy="543955"/>
            <a:chOff x="4172492" y="2700437"/>
            <a:chExt cx="1612363" cy="837759"/>
          </a:xfrm>
        </p:grpSpPr>
        <p:sp>
          <p:nvSpPr>
            <p:cNvPr id="59" name="TextBox 77"/>
            <p:cNvSpPr txBox="1"/>
            <p:nvPr/>
          </p:nvSpPr>
          <p:spPr>
            <a:xfrm>
              <a:off x="4246958" y="2700437"/>
              <a:ext cx="1537897" cy="5214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smtClean="0">
                  <a:solidFill>
                    <a:schemeClr val="bg1"/>
                  </a:solidFill>
                  <a:latin typeface="方正粗倩简体" pitchFamily="65" charset="-122"/>
                  <a:ea typeface="方正粗倩简体" pitchFamily="65" charset="-122"/>
                </a:rPr>
                <a:t>事项列表</a:t>
              </a:r>
              <a:endParaRPr lang="zh-CN" altLang="en-US" sz="1600" dirty="0">
                <a:solidFill>
                  <a:schemeClr val="bg1"/>
                </a:solidFill>
                <a:latin typeface="方正粗倩简体" pitchFamily="65" charset="-122"/>
                <a:ea typeface="方正粗倩简体" pitchFamily="65" charset="-122"/>
              </a:endParaRPr>
            </a:p>
          </p:txBody>
        </p:sp>
        <p:sp>
          <p:nvSpPr>
            <p:cNvPr id="60" name="TextBox 78"/>
            <p:cNvSpPr txBox="1"/>
            <p:nvPr/>
          </p:nvSpPr>
          <p:spPr>
            <a:xfrm>
              <a:off x="4172492" y="3111583"/>
              <a:ext cx="1448874" cy="4266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latin typeface="方正粗倩简体" pitchFamily="65" charset="-122"/>
                  <a:ea typeface="方正粗倩简体" pitchFamily="65" charset="-122"/>
                </a:rPr>
                <a:t>List of items</a:t>
              </a:r>
              <a:endParaRPr lang="zh-CN" altLang="en-US" sz="1200" dirty="0">
                <a:solidFill>
                  <a:schemeClr val="bg1"/>
                </a:solidFill>
                <a:latin typeface="方正粗倩简体" pitchFamily="65" charset="-122"/>
                <a:ea typeface="方正粗倩简体" pitchFamily="65" charset="-122"/>
              </a:endParaRPr>
            </a:p>
          </p:txBody>
        </p:sp>
      </p:grpSp>
      <p:grpSp>
        <p:nvGrpSpPr>
          <p:cNvPr id="61" name="组合 60"/>
          <p:cNvGrpSpPr/>
          <p:nvPr/>
        </p:nvGrpSpPr>
        <p:grpSpPr>
          <a:xfrm>
            <a:off x="9236025" y="3631111"/>
            <a:ext cx="1546774" cy="728622"/>
            <a:chOff x="4172492" y="2700437"/>
            <a:chExt cx="1612363" cy="1122169"/>
          </a:xfrm>
        </p:grpSpPr>
        <p:sp>
          <p:nvSpPr>
            <p:cNvPr id="62" name="TextBox 77"/>
            <p:cNvSpPr txBox="1"/>
            <p:nvPr/>
          </p:nvSpPr>
          <p:spPr>
            <a:xfrm>
              <a:off x="4246958" y="2700437"/>
              <a:ext cx="1537897" cy="5214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smtClean="0">
                  <a:solidFill>
                    <a:schemeClr val="bg1"/>
                  </a:solidFill>
                  <a:latin typeface="方正粗倩简体" pitchFamily="65" charset="-122"/>
                  <a:ea typeface="方正粗倩简体" pitchFamily="65" charset="-122"/>
                </a:rPr>
                <a:t>平台管理</a:t>
              </a:r>
              <a:endParaRPr lang="zh-CN" altLang="en-US" sz="1600" dirty="0">
                <a:solidFill>
                  <a:schemeClr val="bg1"/>
                </a:solidFill>
                <a:latin typeface="方正粗倩简体" pitchFamily="65" charset="-122"/>
                <a:ea typeface="方正粗倩简体" pitchFamily="65" charset="-122"/>
              </a:endParaRPr>
            </a:p>
          </p:txBody>
        </p:sp>
        <p:sp>
          <p:nvSpPr>
            <p:cNvPr id="63" name="TextBox 78"/>
            <p:cNvSpPr txBox="1"/>
            <p:nvPr/>
          </p:nvSpPr>
          <p:spPr>
            <a:xfrm>
              <a:off x="4172492" y="3111584"/>
              <a:ext cx="1448874" cy="7110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latin typeface="方正粗倩简体" pitchFamily="65" charset="-122"/>
                  <a:ea typeface="方正粗倩简体" pitchFamily="65" charset="-122"/>
                </a:rPr>
                <a:t>Platform management</a:t>
              </a:r>
              <a:endParaRPr lang="zh-CN" altLang="en-US" sz="1200" dirty="0">
                <a:solidFill>
                  <a:schemeClr val="bg1"/>
                </a:solidFill>
                <a:latin typeface="方正粗倩简体" pitchFamily="65" charset="-122"/>
                <a:ea typeface="方正粗倩简体" pitchFamily="65" charset="-122"/>
              </a:endParaRPr>
            </a:p>
          </p:txBody>
        </p:sp>
      </p:grpSp>
      <p:grpSp>
        <p:nvGrpSpPr>
          <p:cNvPr id="64" name="组合 63"/>
          <p:cNvGrpSpPr/>
          <p:nvPr/>
        </p:nvGrpSpPr>
        <p:grpSpPr>
          <a:xfrm>
            <a:off x="8825732" y="1991957"/>
            <a:ext cx="1893688" cy="1606682"/>
            <a:chOff x="1881842" y="2656049"/>
            <a:chExt cx="2397222" cy="2093640"/>
          </a:xfrm>
          <a:solidFill>
            <a:srgbClr val="223B7E"/>
          </a:solidFill>
        </p:grpSpPr>
        <p:grpSp>
          <p:nvGrpSpPr>
            <p:cNvPr id="65" name="组合 91"/>
            <p:cNvGrpSpPr/>
            <p:nvPr/>
          </p:nvGrpSpPr>
          <p:grpSpPr>
            <a:xfrm>
              <a:off x="1881842" y="2656049"/>
              <a:ext cx="2397222" cy="2093640"/>
              <a:chOff x="1511944" y="2420246"/>
              <a:chExt cx="2627152" cy="2294453"/>
            </a:xfrm>
            <a:grpFill/>
            <a:effectLst>
              <a:outerShdw blurRad="203200" dist="38100" dir="3780000" sx="103000" sy="103000" algn="t" rotWithShape="0">
                <a:prstClr val="black">
                  <a:alpha val="25000"/>
                </a:prstClr>
              </a:outerShdw>
            </a:effectLst>
          </p:grpSpPr>
          <p:sp>
            <p:nvSpPr>
              <p:cNvPr id="68"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p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69"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66"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67" name="TextBox 56"/>
            <p:cNvSpPr txBox="1"/>
            <p:nvPr/>
          </p:nvSpPr>
          <p:spPr>
            <a:xfrm>
              <a:off x="2685948" y="3334302"/>
              <a:ext cx="1010287" cy="711423"/>
            </a:xfrm>
            <a:prstGeom prst="rect">
              <a:avLst/>
            </a:prstGeom>
            <a:noFill/>
          </p:spPr>
          <p:txBody>
            <a:bodyPr wrap="square" rtlCol="0">
              <a:spAutoFit/>
            </a:bodyPr>
            <a:lstStyle/>
            <a:p>
              <a:r>
                <a:rPr lang="en-US" altLang="zh-CN" sz="3600" b="1" dirty="0">
                  <a:solidFill>
                    <a:srgbClr val="223B7E"/>
                  </a:solidFill>
                  <a:latin typeface="DFGothic-EB" panose="02010609010101010101" pitchFamily="1" charset="-128"/>
                  <a:ea typeface="DFGothic-EB" panose="02010609010101010101" pitchFamily="1" charset="-128"/>
                </a:rPr>
                <a:t>01</a:t>
              </a:r>
              <a:endParaRPr lang="zh-CN" altLang="en-US" sz="3600" b="1" dirty="0">
                <a:solidFill>
                  <a:srgbClr val="223B7E"/>
                </a:solidFill>
                <a:latin typeface="DFGothic-EB" panose="02010609010101010101" pitchFamily="1" charset="-128"/>
                <a:ea typeface="DFGothic-EB" panose="02010609010101010101" pitchFamily="1" charset="-128"/>
              </a:endParaRPr>
            </a:p>
          </p:txBody>
        </p:sp>
      </p:grpSp>
      <p:grpSp>
        <p:nvGrpSpPr>
          <p:cNvPr id="70" name="组合 69"/>
          <p:cNvGrpSpPr/>
          <p:nvPr/>
        </p:nvGrpSpPr>
        <p:grpSpPr>
          <a:xfrm>
            <a:off x="6232245" y="3631111"/>
            <a:ext cx="1546774" cy="543954"/>
            <a:chOff x="4172492" y="2700437"/>
            <a:chExt cx="1612363" cy="837757"/>
          </a:xfrm>
        </p:grpSpPr>
        <p:sp>
          <p:nvSpPr>
            <p:cNvPr id="71" name="TextBox 77"/>
            <p:cNvSpPr txBox="1"/>
            <p:nvPr/>
          </p:nvSpPr>
          <p:spPr>
            <a:xfrm>
              <a:off x="4246958" y="2700437"/>
              <a:ext cx="1537897" cy="5214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smtClean="0">
                  <a:solidFill>
                    <a:schemeClr val="bg1"/>
                  </a:solidFill>
                  <a:latin typeface="方正粗倩简体" pitchFamily="65" charset="-122"/>
                  <a:ea typeface="方正粗倩简体" pitchFamily="65" charset="-122"/>
                </a:rPr>
                <a:t>备用库</a:t>
              </a:r>
              <a:endParaRPr lang="zh-CN" altLang="en-US" sz="1600" dirty="0">
                <a:solidFill>
                  <a:schemeClr val="bg1"/>
                </a:solidFill>
                <a:latin typeface="方正粗倩简体" pitchFamily="65" charset="-122"/>
                <a:ea typeface="方正粗倩简体" pitchFamily="65" charset="-122"/>
              </a:endParaRPr>
            </a:p>
          </p:txBody>
        </p:sp>
        <p:sp>
          <p:nvSpPr>
            <p:cNvPr id="72" name="TextBox 78"/>
            <p:cNvSpPr txBox="1"/>
            <p:nvPr/>
          </p:nvSpPr>
          <p:spPr>
            <a:xfrm>
              <a:off x="4172492" y="3111581"/>
              <a:ext cx="1448874" cy="4266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latin typeface="方正粗倩简体" pitchFamily="65" charset="-122"/>
                  <a:ea typeface="方正粗倩简体" pitchFamily="65" charset="-122"/>
                </a:rPr>
                <a:t>Backup library</a:t>
              </a:r>
              <a:endParaRPr lang="zh-CN" altLang="en-US" sz="1200" dirty="0">
                <a:solidFill>
                  <a:schemeClr val="bg1"/>
                </a:solidFill>
                <a:latin typeface="方正粗倩简体" pitchFamily="65" charset="-122"/>
                <a:ea typeface="方正粗倩简体" pitchFamily="65"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2"/>
                                        </p:tgtEl>
                                      </p:cBhvr>
                                      <p:by x="105000" y="105000"/>
                                    </p:animScale>
                                  </p:childTnLst>
                                </p:cTn>
                              </p:par>
                              <p:par>
                                <p:cTn id="7" presetID="10" presetClass="entr" presetSubtype="0" fill="hold" grpId="0" nodeType="withEffect">
                                  <p:stCondLst>
                                    <p:cond delay="150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par>
                                <p:cTn id="10" presetID="10" presetClass="entr" presetSubtype="0" fill="hold" grpId="0" nodeType="withEffect">
                                  <p:stCondLst>
                                    <p:cond delay="150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par>
                          <p:cTn id="13" fill="hold">
                            <p:stCondLst>
                              <p:cond delay="2000"/>
                            </p:stCondLst>
                            <p:childTnLst>
                              <p:par>
                                <p:cTn id="14" presetID="2" presetClass="entr" presetSubtype="3" accel="5200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2000" fill="hold"/>
                                        <p:tgtEl>
                                          <p:spTgt spid="26"/>
                                        </p:tgtEl>
                                        <p:attrNameLst>
                                          <p:attrName>ppt_x</p:attrName>
                                        </p:attrNameLst>
                                      </p:cBhvr>
                                      <p:tavLst>
                                        <p:tav tm="0">
                                          <p:val>
                                            <p:strVal val="1+#ppt_w/2"/>
                                          </p:val>
                                        </p:tav>
                                        <p:tav tm="100000">
                                          <p:val>
                                            <p:strVal val="#ppt_x"/>
                                          </p:val>
                                        </p:tav>
                                      </p:tavLst>
                                    </p:anim>
                                    <p:anim calcmode="lin" valueType="num">
                                      <p:cBhvr additive="base">
                                        <p:cTn id="17" dur="200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2" accel="52000"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2000" fill="hold"/>
                                        <p:tgtEl>
                                          <p:spTgt spid="32"/>
                                        </p:tgtEl>
                                        <p:attrNameLst>
                                          <p:attrName>ppt_x</p:attrName>
                                        </p:attrNameLst>
                                      </p:cBhvr>
                                      <p:tavLst>
                                        <p:tav tm="0">
                                          <p:val>
                                            <p:strVal val="0-#ppt_w/2"/>
                                          </p:val>
                                        </p:tav>
                                        <p:tav tm="100000">
                                          <p:val>
                                            <p:strVal val="#ppt_x"/>
                                          </p:val>
                                        </p:tav>
                                      </p:tavLst>
                                    </p:anim>
                                    <p:anim calcmode="lin" valueType="num">
                                      <p:cBhvr additive="base">
                                        <p:cTn id="21" dur="2000" fill="hold"/>
                                        <p:tgtEl>
                                          <p:spTgt spid="32"/>
                                        </p:tgtEl>
                                        <p:attrNameLst>
                                          <p:attrName>ppt_y</p:attrName>
                                        </p:attrNameLst>
                                      </p:cBhvr>
                                      <p:tavLst>
                                        <p:tav tm="0">
                                          <p:val>
                                            <p:strVal val="1+#ppt_h/2"/>
                                          </p:val>
                                        </p:tav>
                                        <p:tav tm="100000">
                                          <p:val>
                                            <p:strVal val="#ppt_y"/>
                                          </p:val>
                                        </p:tav>
                                      </p:tavLst>
                                    </p:anim>
                                  </p:childTnLst>
                                </p:cTn>
                              </p:par>
                            </p:childTnLst>
                          </p:cTn>
                        </p:par>
                        <p:par>
                          <p:cTn id="22" fill="hold">
                            <p:stCondLst>
                              <p:cond delay="4000"/>
                            </p:stCondLst>
                            <p:childTnLst>
                              <p:par>
                                <p:cTn id="23" presetID="2" presetClass="entr" presetSubtype="3" accel="52000"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2000" fill="hold"/>
                                        <p:tgtEl>
                                          <p:spTgt spid="39"/>
                                        </p:tgtEl>
                                        <p:attrNameLst>
                                          <p:attrName>ppt_x</p:attrName>
                                        </p:attrNameLst>
                                      </p:cBhvr>
                                      <p:tavLst>
                                        <p:tav tm="0">
                                          <p:val>
                                            <p:strVal val="1+#ppt_w/2"/>
                                          </p:val>
                                        </p:tav>
                                        <p:tav tm="100000">
                                          <p:val>
                                            <p:strVal val="#ppt_x"/>
                                          </p:val>
                                        </p:tav>
                                      </p:tavLst>
                                    </p:anim>
                                    <p:anim calcmode="lin" valueType="num">
                                      <p:cBhvr additive="base">
                                        <p:cTn id="26" dur="2000" fill="hold"/>
                                        <p:tgtEl>
                                          <p:spTgt spid="39"/>
                                        </p:tgtEl>
                                        <p:attrNameLst>
                                          <p:attrName>ppt_y</p:attrName>
                                        </p:attrNameLst>
                                      </p:cBhvr>
                                      <p:tavLst>
                                        <p:tav tm="0">
                                          <p:val>
                                            <p:strVal val="0-#ppt_h/2"/>
                                          </p:val>
                                        </p:tav>
                                        <p:tav tm="100000">
                                          <p:val>
                                            <p:strVal val="#ppt_y"/>
                                          </p:val>
                                        </p:tav>
                                      </p:tavLst>
                                    </p:anim>
                                  </p:childTnLst>
                                </p:cTn>
                              </p:par>
                              <p:par>
                                <p:cTn id="27" presetID="2" presetClass="entr" presetSubtype="12" accel="5200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2000" fill="hold"/>
                                        <p:tgtEl>
                                          <p:spTgt spid="45"/>
                                        </p:tgtEl>
                                        <p:attrNameLst>
                                          <p:attrName>ppt_x</p:attrName>
                                        </p:attrNameLst>
                                      </p:cBhvr>
                                      <p:tavLst>
                                        <p:tav tm="0">
                                          <p:val>
                                            <p:strVal val="0-#ppt_w/2"/>
                                          </p:val>
                                        </p:tav>
                                        <p:tav tm="100000">
                                          <p:val>
                                            <p:strVal val="#ppt_x"/>
                                          </p:val>
                                        </p:tav>
                                      </p:tavLst>
                                    </p:anim>
                                    <p:anim calcmode="lin" valueType="num">
                                      <p:cBhvr additive="base">
                                        <p:cTn id="30" dur="2000" fill="hold"/>
                                        <p:tgtEl>
                                          <p:spTgt spid="45"/>
                                        </p:tgtEl>
                                        <p:attrNameLst>
                                          <p:attrName>ppt_y</p:attrName>
                                        </p:attrNameLst>
                                      </p:cBhvr>
                                      <p:tavLst>
                                        <p:tav tm="0">
                                          <p:val>
                                            <p:strVal val="1+#ppt_h/2"/>
                                          </p:val>
                                        </p:tav>
                                        <p:tav tm="100000">
                                          <p:val>
                                            <p:strVal val="#ppt_y"/>
                                          </p:val>
                                        </p:tav>
                                      </p:tavLst>
                                    </p:anim>
                                  </p:childTnLst>
                                </p:cTn>
                              </p:par>
                              <p:par>
                                <p:cTn id="31" presetID="47" presetClass="entr" presetSubtype="0" fill="hold" nodeType="withEffect">
                                  <p:stCondLst>
                                    <p:cond delay="160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childTnLst>
                          </p:cTn>
                        </p:par>
                        <p:par>
                          <p:cTn id="36" fill="hold">
                            <p:stCondLst>
                              <p:cond delay="6000"/>
                            </p:stCondLst>
                            <p:childTnLst>
                              <p:par>
                                <p:cTn id="37" presetID="2" presetClass="entr" presetSubtype="3" accel="52000" fill="hold" nodeType="after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2000" fill="hold"/>
                                        <p:tgtEl>
                                          <p:spTgt spid="64"/>
                                        </p:tgtEl>
                                        <p:attrNameLst>
                                          <p:attrName>ppt_x</p:attrName>
                                        </p:attrNameLst>
                                      </p:cBhvr>
                                      <p:tavLst>
                                        <p:tav tm="0">
                                          <p:val>
                                            <p:strVal val="1+#ppt_w/2"/>
                                          </p:val>
                                        </p:tav>
                                        <p:tav tm="100000">
                                          <p:val>
                                            <p:strVal val="#ppt_x"/>
                                          </p:val>
                                        </p:tav>
                                      </p:tavLst>
                                    </p:anim>
                                    <p:anim calcmode="lin" valueType="num">
                                      <p:cBhvr additive="base">
                                        <p:cTn id="40" dur="2000" fill="hold"/>
                                        <p:tgtEl>
                                          <p:spTgt spid="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V="1">
            <a:off x="-89647" y="2583720"/>
            <a:ext cx="12192000" cy="4554437"/>
          </a:xfrm>
          <a:prstGeom prst="rect">
            <a:avLst/>
          </a:prstGeom>
        </p:spPr>
      </p:pic>
      <p:pic>
        <p:nvPicPr>
          <p:cNvPr id="2" name="图片 1" descr="C:\Users\W419\Documents\360截图\360截图20190328100907393.jpg360截图20190328100907393"/>
          <p:cNvPicPr>
            <a:picLocks noChangeAspect="1"/>
          </p:cNvPicPr>
          <p:nvPr/>
        </p:nvPicPr>
        <p:blipFill rotWithShape="1">
          <a:blip r:embed="rId2"/>
          <a:srcRect/>
          <a:stretch>
            <a:fillRect/>
          </a:stretch>
        </p:blipFill>
        <p:spPr>
          <a:xfrm>
            <a:off x="1861503" y="0"/>
            <a:ext cx="8468995" cy="3733800"/>
          </a:xfrm>
          <a:prstGeom prst="rect">
            <a:avLst/>
          </a:prstGeom>
        </p:spPr>
      </p:pic>
      <p:sp>
        <p:nvSpPr>
          <p:cNvPr id="16" name="矩形 15"/>
          <p:cNvSpPr/>
          <p:nvPr/>
        </p:nvSpPr>
        <p:spPr>
          <a:xfrm>
            <a:off x="1490678" y="4522385"/>
            <a:ext cx="9210644" cy="1322070"/>
          </a:xfrm>
          <a:prstGeom prst="rect">
            <a:avLst/>
          </a:prstGeom>
        </p:spPr>
        <p:txBody>
          <a:bodyPr wrap="square">
            <a:spAutoFit/>
          </a:bodyPr>
          <a:lstStyle/>
          <a:p>
            <a:r>
              <a:rPr lang="en-US" altLang="zh-CN" sz="1600" dirty="0" smtClean="0"/>
              <a:t>    </a:t>
            </a:r>
            <a:r>
              <a:rPr lang="zh-CN" altLang="en-US" sz="1600" b="1" dirty="0" smtClean="0"/>
              <a:t>登录页面：</a:t>
            </a:r>
            <a:endParaRPr lang="en-US" altLang="zh-CN" sz="1600" b="1" dirty="0" smtClean="0"/>
          </a:p>
          <a:p>
            <a:endParaRPr lang="en-US" altLang="zh-CN" sz="1600" b="1" dirty="0" smtClean="0"/>
          </a:p>
          <a:p>
            <a:r>
              <a:rPr lang="en-US" altLang="zh-CN" sz="1600" b="1" dirty="0" smtClean="0"/>
              <a:t>     </a:t>
            </a:r>
            <a:r>
              <a:rPr lang="zh-CN" altLang="en-US" sz="1600" dirty="0" smtClean="0"/>
              <a:t>通过用户的登录权限判断，进入属于自己可操作的页面，使得平台的管理更加合理和操作更加流畅。</a:t>
            </a:r>
            <a:endParaRPr lang="zh-CN" altLang="en-US" sz="1600" dirty="0" smtClean="0"/>
          </a:p>
          <a:p>
            <a:r>
              <a:rPr lang="zh-CN" altLang="en-US" sz="1600" dirty="0" smtClean="0"/>
              <a:t>      权限等级：</a:t>
            </a:r>
            <a:endParaRPr lang="zh-CN" altLang="en-US" sz="1600" dirty="0" smtClean="0"/>
          </a:p>
          <a:p>
            <a:r>
              <a:rPr lang="zh-CN" altLang="en-US" sz="1600" dirty="0" smtClean="0"/>
              <a:t>      督办员、领导、部门账号、普通员工</a:t>
            </a:r>
            <a:endParaRPr lang="zh-CN" altLang="en-US" sz="1600" dirty="0" smtClean="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150"/>
                                        <p:tgtEl>
                                          <p:spTgt spid="16"/>
                                        </p:tgtEl>
                                      </p:cBhvr>
                                    </p:animEffect>
                                  </p:childTnLst>
                                </p:cTn>
                              </p:par>
                              <p:par>
                                <p:cTn id="8" presetID="6" presetClass="emph" presetSubtype="0" fill="hold" nodeType="withEffect">
                                  <p:stCondLst>
                                    <p:cond delay="0"/>
                                  </p:stCondLst>
                                  <p:childTnLst>
                                    <p:animScale>
                                      <p:cBhvr>
                                        <p:cTn id="9" dur="2000"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0"/>
            <a:ext cx="12192000" cy="4330700"/>
          </a:xfrm>
          <a:prstGeom prst="rect">
            <a:avLst/>
          </a:prstGeom>
        </p:spPr>
      </p:pic>
      <p:sp>
        <p:nvSpPr>
          <p:cNvPr id="2" name="文本框 1"/>
          <p:cNvSpPr txBox="1"/>
          <p:nvPr/>
        </p:nvSpPr>
        <p:spPr>
          <a:xfrm>
            <a:off x="603250" y="461804"/>
            <a:ext cx="2339102" cy="523220"/>
          </a:xfrm>
          <a:prstGeom prst="rect">
            <a:avLst/>
          </a:prstGeom>
          <a:noFill/>
        </p:spPr>
        <p:txBody>
          <a:bodyPr wrap="none" rtlCol="0">
            <a:spAutoFit/>
          </a:bodyPr>
          <a:lstStyle/>
          <a:p>
            <a:r>
              <a:rPr lang="zh-CN" altLang="en-US" sz="2800"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首页模块功能</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4" name="直接连接符 3"/>
          <p:cNvCxnSpPr/>
          <p:nvPr/>
        </p:nvCxnSpPr>
        <p:spPr>
          <a:xfrm>
            <a:off x="710406" y="1006455"/>
            <a:ext cx="5576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644750" y="2282084"/>
            <a:ext cx="2324100" cy="3188928"/>
            <a:chOff x="1043180" y="2282084"/>
            <a:chExt cx="2324100" cy="3188928"/>
          </a:xfrm>
        </p:grpSpPr>
        <p:sp>
          <p:nvSpPr>
            <p:cNvPr id="7" name="圆角矩形 6"/>
            <p:cNvSpPr/>
            <p:nvPr/>
          </p:nvSpPr>
          <p:spPr>
            <a:xfrm>
              <a:off x="1043180" y="2450419"/>
              <a:ext cx="2324100" cy="3020593"/>
            </a:xfrm>
            <a:prstGeom prst="roundRect">
              <a:avLst>
                <a:gd name="adj" fmla="val 825"/>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046" y="2282084"/>
              <a:ext cx="780098" cy="780098"/>
            </a:xfrm>
            <a:prstGeom prst="rect">
              <a:avLst/>
            </a:prstGeom>
          </p:spPr>
        </p:pic>
        <p:sp>
          <p:nvSpPr>
            <p:cNvPr id="13" name="矩形 12"/>
            <p:cNvSpPr/>
            <p:nvPr/>
          </p:nvSpPr>
          <p:spPr>
            <a:xfrm>
              <a:off x="1118677" y="3611726"/>
              <a:ext cx="2186941" cy="645160"/>
            </a:xfrm>
            <a:prstGeom prst="rect">
              <a:avLst/>
            </a:prstGeom>
          </p:spPr>
          <p:txBody>
            <a:bodyPr wrap="square">
              <a:spAutoFit/>
            </a:bodyPr>
            <a:lstStyle/>
            <a:p>
              <a:r>
                <a:rPr lang="zh-CN" altLang="en-US" sz="1200" dirty="0" smtClean="0">
                  <a:sym typeface="+mn-ea"/>
                </a:rPr>
                <a:t>按时间倒序显示备用库部分事项，</a:t>
              </a:r>
              <a:r>
                <a:rPr lang="zh-CN" altLang="zh-CN" sz="1200" dirty="0">
                  <a:sym typeface="+mn-ea"/>
                </a:rPr>
                <a:t>点击【更多】则显示所有事项</a:t>
              </a:r>
              <a:r>
                <a:rPr lang="zh-CN" altLang="zh-CN" sz="1200" dirty="0" smtClean="0">
                  <a:sym typeface="+mn-ea"/>
                </a:rPr>
                <a:t>。</a:t>
              </a:r>
              <a:endParaRPr lang="zh-CN" altLang="zh-CN" sz="1200" dirty="0">
                <a:ea typeface="思源黑体 CN Light" panose="020B0300000000000000"/>
              </a:endParaRPr>
            </a:p>
          </p:txBody>
        </p:sp>
        <p:sp>
          <p:nvSpPr>
            <p:cNvPr id="26" name="矩形 25"/>
            <p:cNvSpPr/>
            <p:nvPr/>
          </p:nvSpPr>
          <p:spPr>
            <a:xfrm>
              <a:off x="1118677" y="2923076"/>
              <a:ext cx="1107996" cy="369332"/>
            </a:xfrm>
            <a:prstGeom prst="rect">
              <a:avLst/>
            </a:prstGeom>
          </p:spPr>
          <p:txBody>
            <a:bodyPr wrap="none">
              <a:spAutoFit/>
            </a:bodyPr>
            <a:lstStyle/>
            <a:p>
              <a:r>
                <a:rPr lang="zh-CN" altLang="en-US" b="1" dirty="0" smtClean="0">
                  <a:solidFill>
                    <a:schemeClr val="tx1">
                      <a:lumMod val="85000"/>
                      <a:lumOff val="15000"/>
                    </a:schemeClr>
                  </a:solidFill>
                  <a:latin typeface="思源黑体 CN Light" panose="020B0300000000000000" pitchFamily="34" charset="-122"/>
                  <a:ea typeface="思源黑体 CN Light" panose="020B0300000000000000" pitchFamily="34" charset="-122"/>
                </a:rPr>
                <a:t>最近更新</a:t>
              </a:r>
              <a:endParaRPr lang="en-US" altLang="zh-CN" b="1"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grpSp>
      <p:grpSp>
        <p:nvGrpSpPr>
          <p:cNvPr id="10" name="组合 9"/>
          <p:cNvGrpSpPr/>
          <p:nvPr/>
        </p:nvGrpSpPr>
        <p:grpSpPr>
          <a:xfrm>
            <a:off x="4788515" y="2321638"/>
            <a:ext cx="2324100" cy="3149374"/>
            <a:chOff x="3642096" y="2321638"/>
            <a:chExt cx="2324100" cy="3149374"/>
          </a:xfrm>
        </p:grpSpPr>
        <p:sp>
          <p:nvSpPr>
            <p:cNvPr id="14" name="圆角矩形 13"/>
            <p:cNvSpPr/>
            <p:nvPr/>
          </p:nvSpPr>
          <p:spPr>
            <a:xfrm>
              <a:off x="3642096" y="2450419"/>
              <a:ext cx="2324100" cy="3020593"/>
            </a:xfrm>
            <a:prstGeom prst="roundRect">
              <a:avLst>
                <a:gd name="adj" fmla="val 825"/>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21807" y="3611726"/>
              <a:ext cx="2186941" cy="829945"/>
            </a:xfrm>
            <a:prstGeom prst="rect">
              <a:avLst/>
            </a:prstGeom>
          </p:spPr>
          <p:txBody>
            <a:bodyPr wrap="square">
              <a:spAutoFit/>
            </a:bodyPr>
            <a:lstStyle/>
            <a:p>
              <a:r>
                <a:rPr lang="zh-CN" altLang="en-US" sz="1200" dirty="0" smtClean="0">
                  <a:sym typeface="+mn-ea"/>
                </a:rPr>
                <a:t>显示部分备用库中事项类型为推进中事项，</a:t>
              </a:r>
              <a:r>
                <a:rPr lang="zh-CN" altLang="zh-CN" sz="1200" dirty="0">
                  <a:sym typeface="+mn-ea"/>
                </a:rPr>
                <a:t>点击【更多】则显示所有。</a:t>
              </a:r>
              <a:r>
                <a:rPr lang="zh-CN" altLang="zh-CN" sz="1200" dirty="0">
                  <a:ea typeface="思源黑体 CN Light" panose="020B0300000000000000"/>
                </a:rPr>
                <a:t>。</a:t>
              </a:r>
              <a:endParaRPr lang="zh-CN" altLang="zh-CN" sz="1200" dirty="0">
                <a:ea typeface="思源黑体 CN Light" panose="020B0300000000000000"/>
              </a:endParaRPr>
            </a:p>
            <a:p>
              <a:endParaRPr lang="zh-CN" altLang="zh-CN" sz="1200" dirty="0">
                <a:ea typeface="思源黑体 CN Light" panose="020B030000000000000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659" y="2321638"/>
              <a:ext cx="780098" cy="780098"/>
            </a:xfrm>
            <a:prstGeom prst="rect">
              <a:avLst/>
            </a:prstGeom>
          </p:spPr>
        </p:pic>
        <p:sp>
          <p:nvSpPr>
            <p:cNvPr id="27" name="矩形 26"/>
            <p:cNvSpPr/>
            <p:nvPr/>
          </p:nvSpPr>
          <p:spPr>
            <a:xfrm>
              <a:off x="3715380" y="2917070"/>
              <a:ext cx="1338828" cy="369332"/>
            </a:xfrm>
            <a:prstGeom prst="rect">
              <a:avLst/>
            </a:prstGeom>
          </p:spPr>
          <p:txBody>
            <a:bodyPr wrap="none">
              <a:spAutoFit/>
            </a:bodyPr>
            <a:lstStyle/>
            <a:p>
              <a:r>
                <a:rPr lang="zh-CN" altLang="en-US" b="1" dirty="0" smtClean="0">
                  <a:solidFill>
                    <a:schemeClr val="tx1">
                      <a:lumMod val="85000"/>
                      <a:lumOff val="15000"/>
                    </a:schemeClr>
                  </a:solidFill>
                  <a:ea typeface="思源黑体 CN Light" panose="020B0300000000000000" pitchFamily="34" charset="-122"/>
                </a:rPr>
                <a:t>推进中事项</a:t>
              </a:r>
              <a:endParaRPr lang="zh-CN" altLang="en-US" dirty="0"/>
            </a:p>
          </p:txBody>
        </p:sp>
      </p:grpSp>
      <p:sp>
        <p:nvSpPr>
          <p:cNvPr id="3" name="文本框 2"/>
          <p:cNvSpPr txBox="1"/>
          <p:nvPr/>
        </p:nvSpPr>
        <p:spPr>
          <a:xfrm>
            <a:off x="603250" y="1006475"/>
            <a:ext cx="5278120" cy="368300"/>
          </a:xfrm>
          <a:prstGeom prst="rect">
            <a:avLst/>
          </a:prstGeom>
          <a:noFill/>
        </p:spPr>
        <p:txBody>
          <a:bodyPr wrap="square" rtlCol="0">
            <a:spAutoFit/>
          </a:bodyPr>
          <a:p>
            <a:r>
              <a:rPr lang="zh-CN" altLang="zh-CN" dirty="0">
                <a:sym typeface="+mn-ea"/>
              </a:rPr>
              <a:t>（适用等级：督办员、领导、部门账号、普通员工）</a:t>
            </a:r>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V="1">
            <a:off x="0" y="2499993"/>
            <a:ext cx="12192000" cy="4554437"/>
          </a:xfrm>
          <a:prstGeom prst="rect">
            <a:avLst/>
          </a:prstGeom>
        </p:spPr>
      </p:pic>
      <p:pic>
        <p:nvPicPr>
          <p:cNvPr id="2" name="图片 1" descr="C:\Users\W419\Documents\360截图\360截图20190328212819829.jpg360截图20190328212819829"/>
          <p:cNvPicPr>
            <a:picLocks noChangeAspect="1"/>
          </p:cNvPicPr>
          <p:nvPr/>
        </p:nvPicPr>
        <p:blipFill rotWithShape="1">
          <a:blip r:embed="rId2"/>
          <a:srcRect/>
          <a:stretch>
            <a:fillRect/>
          </a:stretch>
        </p:blipFill>
        <p:spPr>
          <a:xfrm>
            <a:off x="1544955" y="136525"/>
            <a:ext cx="9156700" cy="4102100"/>
          </a:xfrm>
          <a:prstGeom prst="rect">
            <a:avLst/>
          </a:prstGeom>
        </p:spPr>
      </p:pic>
      <p:sp>
        <p:nvSpPr>
          <p:cNvPr id="16" name="矩形 15"/>
          <p:cNvSpPr/>
          <p:nvPr/>
        </p:nvSpPr>
        <p:spPr>
          <a:xfrm>
            <a:off x="1490678" y="4522385"/>
            <a:ext cx="9210644" cy="1198880"/>
          </a:xfrm>
          <a:prstGeom prst="rect">
            <a:avLst/>
          </a:prstGeom>
        </p:spPr>
        <p:txBody>
          <a:bodyPr wrap="square">
            <a:spAutoFit/>
          </a:bodyPr>
          <a:lstStyle/>
          <a:p>
            <a:endParaRPr lang="en-US" altLang="zh-CN" dirty="0" smtClean="0"/>
          </a:p>
          <a:p>
            <a:r>
              <a:rPr lang="en-US" altLang="zh-CN" dirty="0" smtClean="0"/>
              <a:t>  </a:t>
            </a:r>
            <a:r>
              <a:rPr lang="zh-CN" altLang="en-US" dirty="0" smtClean="0"/>
              <a:t>最近更新：按时间倒序显示备用库部分事项，</a:t>
            </a:r>
            <a:r>
              <a:rPr lang="zh-CN" altLang="zh-CN" dirty="0">
                <a:sym typeface="+mn-ea"/>
              </a:rPr>
              <a:t>点击【更多】则显示所有事项</a:t>
            </a:r>
            <a:r>
              <a:rPr lang="zh-CN" altLang="zh-CN" dirty="0" smtClean="0"/>
              <a:t>。</a:t>
            </a:r>
            <a:endParaRPr lang="en-US" altLang="zh-CN" dirty="0" smtClean="0"/>
          </a:p>
          <a:p>
            <a:r>
              <a:rPr lang="zh-CN" altLang="en-US" dirty="0" smtClean="0"/>
              <a:t>  </a:t>
            </a:r>
            <a:endParaRPr lang="zh-CN" altLang="zh-CN" dirty="0" smtClean="0"/>
          </a:p>
          <a:p>
            <a:r>
              <a:rPr lang="en-US" altLang="zh-CN" dirty="0" smtClean="0"/>
              <a:t>    </a:t>
            </a:r>
            <a:endParaRPr lang="zh-CN" altLang="zh-C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150"/>
                                        <p:tgtEl>
                                          <p:spTgt spid="16"/>
                                        </p:tgtEl>
                                      </p:cBhvr>
                                    </p:animEffect>
                                  </p:childTnLst>
                                </p:cTn>
                              </p:par>
                              <p:par>
                                <p:cTn id="8" presetID="6" presetClass="emph" presetSubtype="0" fill="hold" nodeType="withEffect">
                                  <p:stCondLst>
                                    <p:cond delay="0"/>
                                  </p:stCondLst>
                                  <p:childTnLst>
                                    <p:animScale>
                                      <p:cBhvr>
                                        <p:cTn id="9" dur="2000"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V="1">
            <a:off x="0" y="2527298"/>
            <a:ext cx="12192000" cy="4554437"/>
          </a:xfrm>
          <a:prstGeom prst="rect">
            <a:avLst/>
          </a:prstGeom>
        </p:spPr>
      </p:pic>
      <p:pic>
        <p:nvPicPr>
          <p:cNvPr id="2" name="图片 1" descr="C:\Users\W419\Documents\360截图\360截图20190328212944538.jpg360截图20190328212944538"/>
          <p:cNvPicPr>
            <a:picLocks noChangeAspect="1"/>
          </p:cNvPicPr>
          <p:nvPr/>
        </p:nvPicPr>
        <p:blipFill rotWithShape="1">
          <a:blip r:embed="rId2"/>
          <a:srcRect/>
          <a:stretch>
            <a:fillRect/>
          </a:stretch>
        </p:blipFill>
        <p:spPr>
          <a:xfrm>
            <a:off x="1651953" y="0"/>
            <a:ext cx="8888095" cy="3733800"/>
          </a:xfrm>
          <a:prstGeom prst="rect">
            <a:avLst/>
          </a:prstGeom>
        </p:spPr>
      </p:pic>
      <p:sp>
        <p:nvSpPr>
          <p:cNvPr id="16" name="矩形 15"/>
          <p:cNvSpPr/>
          <p:nvPr/>
        </p:nvSpPr>
        <p:spPr>
          <a:xfrm>
            <a:off x="1490678" y="4522385"/>
            <a:ext cx="9210644" cy="1476375"/>
          </a:xfrm>
          <a:prstGeom prst="rect">
            <a:avLst/>
          </a:prstGeom>
        </p:spPr>
        <p:txBody>
          <a:bodyPr wrap="square">
            <a:spAutoFit/>
          </a:bodyPr>
          <a:lstStyle/>
          <a:p>
            <a:endParaRPr lang="en-US" altLang="zh-CN" dirty="0" smtClean="0"/>
          </a:p>
          <a:p>
            <a:endParaRPr lang="en-US" altLang="zh-CN" dirty="0" smtClean="0"/>
          </a:p>
          <a:p>
            <a:r>
              <a:rPr lang="zh-CN" altLang="en-US" dirty="0" smtClean="0"/>
              <a:t>  推进</a:t>
            </a:r>
            <a:r>
              <a:rPr lang="zh-CN" altLang="en-US" dirty="0"/>
              <a:t>中</a:t>
            </a:r>
            <a:r>
              <a:rPr lang="zh-CN" altLang="en-US" dirty="0" smtClean="0"/>
              <a:t>事项：显示部分备用库中事项类型为推进中事项，</a:t>
            </a:r>
            <a:r>
              <a:rPr lang="zh-CN" altLang="zh-CN" dirty="0"/>
              <a:t>点击【更多】则显示所有</a:t>
            </a:r>
            <a:r>
              <a:rPr lang="zh-CN" altLang="zh-CN" dirty="0"/>
              <a:t>。</a:t>
            </a:r>
            <a:endParaRPr lang="zh-CN" altLang="zh-CN" dirty="0"/>
          </a:p>
          <a:p>
            <a:r>
              <a:rPr lang="zh-CN" altLang="en-US" dirty="0" smtClean="0"/>
              <a:t> </a:t>
            </a:r>
            <a:endParaRPr lang="zh-CN" altLang="zh-CN" dirty="0" smtClean="0"/>
          </a:p>
          <a:p>
            <a:r>
              <a:rPr lang="en-US" altLang="zh-CN" dirty="0" smtClean="0"/>
              <a:t>    </a:t>
            </a:r>
            <a:endParaRPr lang="zh-CN" altLang="zh-C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150"/>
                                        <p:tgtEl>
                                          <p:spTgt spid="16"/>
                                        </p:tgtEl>
                                      </p:cBhvr>
                                    </p:animEffect>
                                  </p:childTnLst>
                                </p:cTn>
                              </p:par>
                              <p:par>
                                <p:cTn id="8" presetID="6" presetClass="emph" presetSubtype="0" fill="hold" nodeType="withEffect">
                                  <p:stCondLst>
                                    <p:cond delay="0"/>
                                  </p:stCondLst>
                                  <p:childTnLst>
                                    <p:animScale>
                                      <p:cBhvr>
                                        <p:cTn id="9" dur="2000"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5" y="0"/>
            <a:ext cx="12192000" cy="4330700"/>
          </a:xfrm>
          <a:prstGeom prst="rect">
            <a:avLst/>
          </a:prstGeom>
        </p:spPr>
      </p:pic>
      <p:sp>
        <p:nvSpPr>
          <p:cNvPr id="2" name="文本框 1"/>
          <p:cNvSpPr txBox="1"/>
          <p:nvPr/>
        </p:nvSpPr>
        <p:spPr>
          <a:xfrm>
            <a:off x="603250" y="461804"/>
            <a:ext cx="2698175" cy="523220"/>
          </a:xfrm>
          <a:prstGeom prst="rect">
            <a:avLst/>
          </a:prstGeom>
          <a:noFill/>
        </p:spPr>
        <p:txBody>
          <a:bodyPr wrap="none" rtlCol="0">
            <a:spAutoFit/>
          </a:bodyPr>
          <a:lstStyle/>
          <a:p>
            <a:r>
              <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rPr>
              <a:t>备用库模块功能</a:t>
            </a:r>
            <a:endParaRPr lang="zh-CN" altLang="en-US" sz="2800"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cxnSp>
        <p:nvCxnSpPr>
          <p:cNvPr id="4" name="直接连接符 3"/>
          <p:cNvCxnSpPr/>
          <p:nvPr/>
        </p:nvCxnSpPr>
        <p:spPr>
          <a:xfrm>
            <a:off x="710406" y="1006455"/>
            <a:ext cx="55760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57" y="2412131"/>
            <a:ext cx="3990867" cy="2798194"/>
          </a:xfrm>
          <a:prstGeom prst="rect">
            <a:avLst/>
          </a:prstGeom>
        </p:spPr>
      </p:pic>
      <p:sp>
        <p:nvSpPr>
          <p:cNvPr id="8" name="矩形 7"/>
          <p:cNvSpPr/>
          <p:nvPr/>
        </p:nvSpPr>
        <p:spPr>
          <a:xfrm>
            <a:off x="4077297" y="2380654"/>
            <a:ext cx="1483098" cy="400110"/>
          </a:xfrm>
          <a:prstGeom prst="rect">
            <a:avLst/>
          </a:prstGeom>
        </p:spPr>
        <p:txBody>
          <a:bodyPr wrap="none">
            <a:spAutoFit/>
          </a:bodyPr>
          <a:lstStyle/>
          <a:p>
            <a:r>
              <a:rPr lang="zh-CN" altLang="en-US" sz="2000" b="1" dirty="0" smtClean="0">
                <a:solidFill>
                  <a:srgbClr val="0073D2"/>
                </a:solidFill>
                <a:latin typeface="思源黑体 CN Light" panose="020B0300000000000000" pitchFamily="34" charset="-122"/>
                <a:ea typeface="思源黑体 CN Light" panose="020B0300000000000000" pitchFamily="34" charset="-122"/>
              </a:rPr>
              <a:t>查询备用库</a:t>
            </a:r>
            <a:endParaRPr lang="zh-CN" altLang="en-US" sz="2000" b="1" dirty="0">
              <a:solidFill>
                <a:srgbClr val="0073D2"/>
              </a:solidFill>
              <a:latin typeface="思源黑体 CN Light" panose="020B0300000000000000" pitchFamily="34" charset="-122"/>
              <a:ea typeface="思源黑体 CN Light" panose="020B0300000000000000" pitchFamily="34" charset="-122"/>
            </a:endParaRPr>
          </a:p>
        </p:txBody>
      </p:sp>
      <p:sp>
        <p:nvSpPr>
          <p:cNvPr id="9" name="矩形 8"/>
          <p:cNvSpPr/>
          <p:nvPr/>
        </p:nvSpPr>
        <p:spPr>
          <a:xfrm>
            <a:off x="4077297" y="2879703"/>
            <a:ext cx="7178988" cy="1938992"/>
          </a:xfrm>
          <a:prstGeom prst="rect">
            <a:avLst/>
          </a:prstGeom>
        </p:spPr>
        <p:txBody>
          <a:bodyPr wrap="square">
            <a:spAutoFit/>
          </a:bodyPr>
          <a:lstStyle/>
          <a:p>
            <a:r>
              <a:rPr lang="zh-CN" altLang="zh-CN" sz="2000" dirty="0">
                <a:ea typeface="思源黑体 CN Light" panose="020B0300000000000000"/>
              </a:rPr>
              <a:t>督办员通过新增事项页面输入备用库事项信息。不能输入已存在事项名称事项。</a:t>
            </a:r>
            <a:endParaRPr lang="zh-CN" altLang="zh-CN" sz="2000" dirty="0">
              <a:ea typeface="思源黑体 CN Light" panose="020B0300000000000000"/>
            </a:endParaRPr>
          </a:p>
          <a:p>
            <a:r>
              <a:rPr lang="zh-CN" altLang="zh-CN" sz="2000" dirty="0">
                <a:ea typeface="思源黑体 CN Light" panose="020B0300000000000000"/>
              </a:rPr>
              <a:t>备用库中的事项可删除、修改（只有事项状态为新增和退回的事项可以修改（新增和退回事项的修改页面字段</a:t>
            </a:r>
            <a:r>
              <a:rPr lang="zh-CN" altLang="zh-CN" sz="2000" dirty="0" smtClean="0">
                <a:ea typeface="思源黑体 CN Light" panose="020B0300000000000000"/>
              </a:rPr>
              <a:t>不同）。事项</a:t>
            </a:r>
            <a:r>
              <a:rPr lang="zh-CN" altLang="zh-CN" sz="2000" dirty="0">
                <a:ea typeface="思源黑体 CN Light" panose="020B0300000000000000"/>
              </a:rPr>
              <a:t>被删除后可恢复（被删除的事项不能修改和立项，恢复后正常）。</a:t>
            </a:r>
            <a:endParaRPr lang="zh-CN" altLang="zh-CN" sz="2000" dirty="0">
              <a:ea typeface="思源黑体 CN Light" panose="020B0300000000000000"/>
            </a:endParaRPr>
          </a:p>
        </p:txBody>
      </p:sp>
      <p:sp>
        <p:nvSpPr>
          <p:cNvPr id="3" name="文本框 2"/>
          <p:cNvSpPr txBox="1"/>
          <p:nvPr/>
        </p:nvSpPr>
        <p:spPr>
          <a:xfrm>
            <a:off x="608965" y="1038225"/>
            <a:ext cx="5363845" cy="368300"/>
          </a:xfrm>
          <a:prstGeom prst="rect">
            <a:avLst/>
          </a:prstGeom>
          <a:noFill/>
        </p:spPr>
        <p:txBody>
          <a:bodyPr wrap="square" rtlCol="0">
            <a:spAutoFit/>
          </a:bodyPr>
          <a:p>
            <a:r>
              <a:rPr lang="zh-CN" altLang="zh-CN" dirty="0">
                <a:sym typeface="+mn-ea"/>
              </a:rPr>
              <a:t>（适用等级：督办员）</a:t>
            </a:r>
            <a:endParaRPr lang="zh-CN" altLang="en-US"/>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ags/tag1.xml><?xml version="1.0" encoding="utf-8"?>
<p:tagLst xmlns:p="http://schemas.openxmlformats.org/presentationml/2006/main">
  <p:tag name="KSO_WM_DOC_GUID" val="{ff45b11c-ebeb-4544-b5b3-d9669a73945d}"/>
</p:tagLst>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1799</Words>
  <Application>WPS 演示</Application>
  <PresentationFormat>宽屏</PresentationFormat>
  <Paragraphs>231</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宋体</vt:lpstr>
      <vt:lpstr>Wingdings</vt:lpstr>
      <vt:lpstr>思源黑体 CN Heavy</vt:lpstr>
      <vt:lpstr>黑体</vt:lpstr>
      <vt:lpstr>思源黑体 CN Light</vt:lpstr>
      <vt:lpstr>微软雅黑</vt:lpstr>
      <vt:lpstr>方正兰亭细黑_GBK_M</vt:lpstr>
      <vt:lpstr>DFGothic-EB</vt:lpstr>
      <vt:lpstr>方正粗倩简体</vt:lpstr>
      <vt:lpstr>思源黑体 CN Light</vt:lpstr>
      <vt:lpstr>Calibri</vt:lpstr>
      <vt:lpstr>Arial Unicode MS</vt:lpstr>
      <vt:lpstr>Calibri Light</vt:lpstr>
      <vt:lpstr>等线</vt:lpstr>
      <vt:lpstr>MS UI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＆默！</cp:lastModifiedBy>
  <cp:revision>399</cp:revision>
  <dcterms:created xsi:type="dcterms:W3CDTF">2015-11-26T12:54:00Z</dcterms:created>
  <dcterms:modified xsi:type="dcterms:W3CDTF">2019-03-29T01:33:37Z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