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69" r:id="rId5"/>
    <p:sldId id="258" r:id="rId6"/>
    <p:sldId id="259" r:id="rId7"/>
    <p:sldId id="270" r:id="rId8"/>
    <p:sldId id="260" r:id="rId9"/>
    <p:sldId id="263" r:id="rId10"/>
    <p:sldId id="271" r:id="rId11"/>
    <p:sldId id="262" r:id="rId12"/>
    <p:sldId id="261" r:id="rId13"/>
    <p:sldId id="272" r:id="rId14"/>
    <p:sldId id="264" r:id="rId15"/>
    <p:sldId id="265" r:id="rId16"/>
    <p:sldId id="273" r:id="rId17"/>
    <p:sldId id="266" r:id="rId18"/>
    <p:sldId id="267" r:id="rId19"/>
    <p:sldId id="274" r:id="rId20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Pedro Ornelas" initials="JPO" lastIdx="1" clrIdx="0">
    <p:extLst>
      <p:ext uri="{19B8F6BF-5375-455C-9EA6-DF929625EA0E}">
        <p15:presenceInfo xmlns:p15="http://schemas.microsoft.com/office/powerpoint/2012/main" userId="S::jose.p.ornelas@office365.inesctec.pt::12a6ccd7-25ce-4173-93a6-bc9de8f239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2"/>
    <p:restoredTop sz="94812"/>
  </p:normalViewPr>
  <p:slideViewPr>
    <p:cSldViewPr snapToGrid="0" snapToObjects="1">
      <p:cViewPr varScale="1">
        <p:scale>
          <a:sx n="170" d="100"/>
          <a:sy n="170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30T16:59:10.56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C382-27F0-FC4F-AB34-29317DFB7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43EA9-8FDF-8E43-8E72-7543BB481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1A3C-DF23-3E4C-A6BC-E93B2B25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14/10/2020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5C4BA-DF07-034A-AE20-A7118D89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9D132-BC69-464D-B55D-84BA547F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0673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A8AB-8DFA-154A-B825-1746DE17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CC9EB-82FF-C449-BCB1-021D2C295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4F963-0FE5-CD43-B5F2-CDBCE23A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14/10/2020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3987-D7BB-DE47-B36A-A5718B24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B0D27-44B9-AA47-806F-D5ACF197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9978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CB2D9-0B55-3B47-A69A-105AFE13B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9735B-B656-824E-A93E-D3997FBE1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54D30-30CC-114B-9A5E-8AF96CEF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14/10/2020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A7215-CC4C-2741-A77B-1FD197DA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F550-635B-1349-B6D2-A9ECB44A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8230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AA60-3B6C-624B-89AD-12E9B563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7211-394F-A94F-B6F2-2A74643F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1855D-AC51-6742-B490-4EB422A8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14/10/2020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AD59-528B-B84F-B965-27847D97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ECED1-375B-BD49-8692-A66EDCCB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7789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ED9A-7C63-994A-8431-3EE6B374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B221E-D6CF-A24D-A79F-77B4C9E82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AFC82-7AFF-7B4E-9BCC-0F85FA18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14/10/2020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7D4FB-C055-B146-AA0F-F333344C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1B664-5437-B345-969F-458EE5E3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9114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8BB5-B59A-6D40-B58E-D85A0054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7C73-E3D7-B043-A9A6-F74F5FC5D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25A91-6DEF-5744-9A06-309E4B646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956AC-99D7-4842-8CF3-9E7ED2B1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14/10/2020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FF457-4715-6D4C-ACA9-6B00E3CE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65BB2-C860-DB4D-8129-ADE0E0D5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8832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D759-8CCF-7949-982E-C0EA852F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481E0-4D49-E348-B031-C7F2F3052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5C6B3-3991-9747-B22E-795E030A7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DF10C-7348-0547-8CB4-70803BE30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89A45-C0E9-614B-B5ED-1C03BD7DD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D8DBA-363D-074A-88E3-54D19BAE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14/10/2020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C2237-65B0-3944-9749-8DF968D9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75595-2C9D-FF43-9549-388E515B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3606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05E6-2CD8-854C-B621-6AB7C9F9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CDCFB-7DC0-5947-B1B2-9235520D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14/10/2020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45515-CD38-DB43-8861-7034A8FD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DBC04-621A-2E4C-A109-B1DC7F87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0540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7087B-41D3-4846-B6EC-140AAC3B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14/10/2020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DA885-BF48-4047-BF5A-4C845ECA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E6951-7D69-9940-9AFE-95E3AA10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436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36DF-0835-164C-BFE0-A6670EBA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11F6F-5C20-8646-9193-A4CC94FD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004C3-722E-D441-B330-FB9C0AD9E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EE255-75FF-2E46-B12A-F0373366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14/10/2020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57C71-D3A1-764A-B822-31094F98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5C0CB-9831-5A45-9D23-D1EF8491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935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7EB3-5FB6-6444-A626-DC0F6401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DAF9A-E0A3-1B40-A16B-D7883D7D7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7C61F-1073-9E42-AD64-D0D420B40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5236E-8866-6F4D-829B-68690261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B41-039C-FA4B-AEA1-C2AFE43AC4F8}" type="datetimeFigureOut">
              <a:rPr lang="en-PT" smtClean="0"/>
              <a:t>14/10/2020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DAC8-CE79-1D48-9F09-B090440B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86C01-AC13-134E-84A1-DA03AD36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0055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054AB-9499-594D-A2FC-7C10CFC3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52675-E210-E54F-B13B-8FE465FCA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C97F-C77F-1842-97B8-D16DB36D6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B41-039C-FA4B-AEA1-C2AFE43AC4F8}" type="datetimeFigureOut">
              <a:rPr lang="en-PT" smtClean="0"/>
              <a:t>14/10/2020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DFDA7-1AE1-224D-8C3F-B66C3DEF4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6821-72C3-C049-A522-7E40C59DC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EA6AD-9840-1842-B046-5AFB951EC34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3633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os&#233;-pedro-ornelas/" TargetMode="External"/><Relationship Id="rId2" Type="http://schemas.openxmlformats.org/officeDocument/2006/relationships/hyperlink" Target="mailto:zeornelas@fe.up.p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zeornela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A6C1-9316-C74E-8429-E5BFF75C9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ESIN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A1B9F-2FE9-164B-A1D1-B0087E22E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PT" dirty="0"/>
              <a:t>José Ornelas</a:t>
            </a:r>
          </a:p>
          <a:p>
            <a:r>
              <a:rPr lang="en-PT" dirty="0">
                <a:hlinkClick r:id="rId2"/>
              </a:rPr>
              <a:t>zeornelas@fe.up.pt</a:t>
            </a:r>
            <a:endParaRPr lang="en-PT" dirty="0"/>
          </a:p>
          <a:p>
            <a:r>
              <a:rPr lang="en-GB" dirty="0"/>
              <a:t>LinkedIn: </a:t>
            </a:r>
            <a:r>
              <a:rPr lang="en-GB" dirty="0">
                <a:hlinkClick r:id="rId3"/>
              </a:rPr>
              <a:t>https://www.linkedin.com/in/josé-pedro-ornelas/</a:t>
            </a:r>
            <a:endParaRPr lang="en-GB" dirty="0"/>
          </a:p>
          <a:p>
            <a:r>
              <a:rPr lang="en-GB" dirty="0"/>
              <a:t>GitHub: </a:t>
            </a:r>
            <a:r>
              <a:rPr lang="en-GB" dirty="0">
                <a:hlinkClick r:id="rId4"/>
              </a:rPr>
              <a:t>https://github.com/zeornelas</a:t>
            </a:r>
            <a:endParaRPr lang="en-GB" dirty="0"/>
          </a:p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43618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198DD84-D097-DE42-A517-71FB18113C49}"/>
              </a:ext>
            </a:extLst>
          </p:cNvPr>
          <p:cNvSpPr/>
          <p:nvPr/>
        </p:nvSpPr>
        <p:spPr>
          <a:xfrm>
            <a:off x="219808" y="439615"/>
            <a:ext cx="1173772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Courier</a:t>
            </a:r>
            <a:r>
              <a:rPr lang="en-GB" sz="2400" dirty="0"/>
              <a:t>(</a:t>
            </a:r>
            <a:r>
              <a:rPr lang="en-GB" sz="2400" u="sng" dirty="0"/>
              <a:t>id</a:t>
            </a:r>
            <a:r>
              <a:rPr lang="en-GB" sz="2400" dirty="0"/>
              <a:t>, name, </a:t>
            </a:r>
            <a:r>
              <a:rPr lang="en-GB" sz="2400" dirty="0" err="1"/>
              <a:t>vat_no</a:t>
            </a:r>
            <a:r>
              <a:rPr lang="en-GB" sz="2400" dirty="0"/>
              <a:t>, </a:t>
            </a:r>
            <a:r>
              <a:rPr lang="en-GB" sz="2400" dirty="0" err="1"/>
              <a:t>phone_num</a:t>
            </a:r>
            <a:r>
              <a:rPr lang="en-GB" sz="2400" dirty="0"/>
              <a:t>, </a:t>
            </a:r>
            <a:r>
              <a:rPr lang="en-GB" sz="2400" dirty="0" err="1"/>
              <a:t>delivery_center</a:t>
            </a:r>
            <a:r>
              <a:rPr lang="en-GB" sz="2400" dirty="0"/>
              <a:t>-&gt;</a:t>
            </a:r>
            <a:r>
              <a:rPr lang="en-GB" sz="2400" dirty="0" err="1"/>
              <a:t>DeliveryCenter</a:t>
            </a:r>
            <a:r>
              <a:rPr lang="en-GB" sz="2400" dirty="0"/>
              <a:t>)</a:t>
            </a:r>
          </a:p>
          <a:p>
            <a:r>
              <a:rPr lang="en-GB" sz="2400" dirty="0"/>
              <a:t>NOT NULL(name, </a:t>
            </a:r>
            <a:r>
              <a:rPr lang="en-GB" sz="2400" dirty="0" err="1"/>
              <a:t>vat_no</a:t>
            </a:r>
            <a:r>
              <a:rPr lang="en-GB" sz="2400" dirty="0"/>
              <a:t>, </a:t>
            </a:r>
            <a:r>
              <a:rPr lang="en-GB" sz="2400" dirty="0" err="1"/>
              <a:t>phone_num</a:t>
            </a:r>
            <a:r>
              <a:rPr lang="en-GB" sz="2400" dirty="0"/>
              <a:t>, </a:t>
            </a:r>
            <a:r>
              <a:rPr lang="en-GB" sz="2400" dirty="0" err="1"/>
              <a:t>delivery_center</a:t>
            </a:r>
            <a:r>
              <a:rPr lang="en-GB" sz="2400" dirty="0"/>
              <a:t>)</a:t>
            </a:r>
          </a:p>
          <a:p>
            <a:r>
              <a:rPr lang="en-GB" sz="2400" dirty="0"/>
              <a:t>UNIQUE(</a:t>
            </a:r>
            <a:r>
              <a:rPr lang="en-GB" sz="2400" dirty="0" err="1"/>
              <a:t>vat_no</a:t>
            </a:r>
            <a:r>
              <a:rPr lang="en-GB" sz="2400" dirty="0"/>
              <a:t>)</a:t>
            </a:r>
          </a:p>
          <a:p>
            <a:r>
              <a:rPr lang="en-GB" sz="2400" b="1" dirty="0"/>
              <a:t>Customer</a:t>
            </a:r>
            <a:r>
              <a:rPr lang="en-GB" sz="2400" dirty="0"/>
              <a:t>(</a:t>
            </a:r>
            <a:r>
              <a:rPr lang="en-GB" sz="2400" u="sng" dirty="0"/>
              <a:t>id</a:t>
            </a:r>
            <a:r>
              <a:rPr lang="en-GB" sz="2400" dirty="0"/>
              <a:t>, </a:t>
            </a:r>
            <a:r>
              <a:rPr lang="en-GB" sz="2400" dirty="0" err="1"/>
              <a:t>vat_no,name</a:t>
            </a:r>
            <a:r>
              <a:rPr lang="en-GB" sz="2400" dirty="0"/>
              <a:t>, </a:t>
            </a:r>
            <a:r>
              <a:rPr lang="en-GB" sz="2400" dirty="0" err="1"/>
              <a:t>phone_num</a:t>
            </a:r>
            <a:r>
              <a:rPr lang="en-GB" sz="2400" dirty="0"/>
              <a:t>, address, </a:t>
            </a:r>
            <a:r>
              <a:rPr lang="en-GB" sz="2400" dirty="0" err="1"/>
              <a:t>closest_delivery_center</a:t>
            </a:r>
            <a:r>
              <a:rPr lang="en-GB" sz="2400" dirty="0"/>
              <a:t> → </a:t>
            </a:r>
            <a:r>
              <a:rPr lang="en-GB" sz="2400" dirty="0" err="1"/>
              <a:t>DeliveryCenter</a:t>
            </a:r>
            <a:r>
              <a:rPr lang="en-GB" sz="2400" dirty="0"/>
              <a:t>)</a:t>
            </a:r>
          </a:p>
          <a:p>
            <a:r>
              <a:rPr lang="en-GB" sz="2400" dirty="0"/>
              <a:t>NOT NULL(name, </a:t>
            </a:r>
            <a:r>
              <a:rPr lang="en-GB" sz="2400" dirty="0" err="1"/>
              <a:t>vat_no</a:t>
            </a:r>
            <a:r>
              <a:rPr lang="en-GB" sz="2400" dirty="0"/>
              <a:t>, </a:t>
            </a:r>
            <a:r>
              <a:rPr lang="en-GB" sz="2400" dirty="0" err="1"/>
              <a:t>phone_num</a:t>
            </a:r>
            <a:r>
              <a:rPr lang="en-GB" sz="2400" dirty="0"/>
              <a:t>, address, </a:t>
            </a:r>
            <a:r>
              <a:rPr lang="en-GB" sz="2400" dirty="0" err="1"/>
              <a:t>closest_delivery_center</a:t>
            </a:r>
            <a:r>
              <a:rPr lang="en-GB" sz="2400" dirty="0"/>
              <a:t>)</a:t>
            </a:r>
          </a:p>
          <a:p>
            <a:r>
              <a:rPr lang="en-GB" sz="2400" dirty="0"/>
              <a:t>UNIQUE(</a:t>
            </a:r>
            <a:r>
              <a:rPr lang="en-GB" sz="2400" dirty="0" err="1"/>
              <a:t>vat_no</a:t>
            </a:r>
            <a:r>
              <a:rPr lang="en-GB" sz="2400" dirty="0"/>
              <a:t>)</a:t>
            </a:r>
            <a:endParaRPr lang="en-GB" sz="2400" b="1" dirty="0"/>
          </a:p>
          <a:p>
            <a:r>
              <a:rPr lang="en-GB" sz="2400" b="1" dirty="0"/>
              <a:t>Package</a:t>
            </a:r>
            <a:r>
              <a:rPr lang="en-GB" sz="2400" dirty="0"/>
              <a:t>(</a:t>
            </a:r>
            <a:r>
              <a:rPr lang="en-GB" sz="2400" u="sng" dirty="0"/>
              <a:t>identifier</a:t>
            </a:r>
            <a:r>
              <a:rPr lang="en-GB" sz="2400" dirty="0"/>
              <a:t>, weight, urgency, </a:t>
            </a:r>
            <a:r>
              <a:rPr lang="en-GB" sz="2400" dirty="0" err="1"/>
              <a:t>dropoff_point</a:t>
            </a:r>
            <a:r>
              <a:rPr lang="en-GB" sz="2400" dirty="0"/>
              <a:t> →</a:t>
            </a:r>
            <a:r>
              <a:rPr lang="en-GB" sz="2400" dirty="0" err="1"/>
              <a:t>DeliveryCenter</a:t>
            </a:r>
            <a:r>
              <a:rPr lang="en-GB" sz="2400" dirty="0"/>
              <a:t>, sender →Customer, recipient →Customer, courier →Courier)</a:t>
            </a:r>
          </a:p>
          <a:p>
            <a:r>
              <a:rPr lang="en-GB" sz="2400" dirty="0"/>
              <a:t>NOT NULL(weight, urgency, </a:t>
            </a:r>
            <a:r>
              <a:rPr lang="en-GB" sz="2400" dirty="0" err="1"/>
              <a:t>dropoff_point</a:t>
            </a:r>
            <a:r>
              <a:rPr lang="en-GB" sz="2400" dirty="0"/>
              <a:t>, sender, recipient, courier)</a:t>
            </a:r>
          </a:p>
          <a:p>
            <a:r>
              <a:rPr lang="en-GB" sz="2400" dirty="0"/>
              <a:t>CHECK(urgency = “normal” OR urgency =”urgent”)</a:t>
            </a:r>
          </a:p>
          <a:p>
            <a:r>
              <a:rPr lang="en-GB" sz="2400" dirty="0"/>
              <a:t>CHECK(weight &gt; 0)</a:t>
            </a:r>
          </a:p>
          <a:p>
            <a:r>
              <a:rPr lang="en-GB" sz="2400" b="1" dirty="0" err="1"/>
              <a:t>DeliveryCenter</a:t>
            </a:r>
            <a:r>
              <a:rPr lang="en-GB" sz="2400" dirty="0"/>
              <a:t>(</a:t>
            </a:r>
            <a:r>
              <a:rPr lang="en-GB" sz="2400" u="sng" dirty="0"/>
              <a:t>id</a:t>
            </a:r>
            <a:r>
              <a:rPr lang="en-GB" sz="2400" dirty="0"/>
              <a:t>, name, address)</a:t>
            </a:r>
          </a:p>
          <a:p>
            <a:r>
              <a:rPr lang="en-GB" sz="2400" dirty="0"/>
              <a:t>NOT NULL (name, address)</a:t>
            </a:r>
          </a:p>
          <a:p>
            <a:r>
              <a:rPr lang="en-GB" sz="2400" dirty="0"/>
              <a:t>UNIQUE(name, address)</a:t>
            </a:r>
          </a:p>
          <a:p>
            <a:r>
              <a:rPr lang="en-GB" sz="2400" b="1" dirty="0" err="1"/>
              <a:t>InternalTracking</a:t>
            </a:r>
            <a:r>
              <a:rPr lang="en-GB" sz="2400" dirty="0"/>
              <a:t>(</a:t>
            </a:r>
            <a:r>
              <a:rPr lang="en-GB" sz="2400" u="sng" dirty="0" err="1"/>
              <a:t>package</a:t>
            </a:r>
            <a:r>
              <a:rPr lang="en-GB" sz="2400" dirty="0" err="1"/>
              <a:t>→Package</a:t>
            </a:r>
            <a:r>
              <a:rPr lang="en-GB" sz="2400" dirty="0"/>
              <a:t>, </a:t>
            </a:r>
            <a:r>
              <a:rPr lang="en-GB" sz="2400" u="sng" dirty="0" err="1"/>
              <a:t>delivery_center</a:t>
            </a:r>
            <a:r>
              <a:rPr lang="en-GB" sz="2400" dirty="0" err="1"/>
              <a:t>→DeliveryCenter</a:t>
            </a:r>
            <a:r>
              <a:rPr lang="en-GB" sz="2400" dirty="0"/>
              <a:t>, </a:t>
            </a:r>
            <a:r>
              <a:rPr lang="en-GB" sz="2400" dirty="0" err="1"/>
              <a:t>date_time_of_arrival</a:t>
            </a:r>
            <a:r>
              <a:rPr lang="en-GB" sz="2400" dirty="0"/>
              <a:t>, </a:t>
            </a:r>
            <a:r>
              <a:rPr lang="en-GB" sz="2400" dirty="0" err="1"/>
              <a:t>date_time_of_departure</a:t>
            </a:r>
            <a:r>
              <a:rPr lang="en-GB" sz="2400" dirty="0"/>
              <a:t>)</a:t>
            </a:r>
          </a:p>
          <a:p>
            <a:r>
              <a:rPr lang="en-GB" sz="2400" dirty="0"/>
              <a:t>CHECK(</a:t>
            </a:r>
            <a:r>
              <a:rPr lang="en-GB" sz="2400" dirty="0" err="1"/>
              <a:t>date_time_of_arrival</a:t>
            </a:r>
            <a:r>
              <a:rPr lang="en-GB" sz="2400" dirty="0"/>
              <a:t> &gt;= </a:t>
            </a:r>
            <a:r>
              <a:rPr lang="en-GB" sz="2400" dirty="0" err="1"/>
              <a:t>date_time_of_departure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008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A6C1-9316-C74E-8429-E5BFF75C9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Furniture Factory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A1B9F-2FE9-164B-A1D1-B0087E22E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9075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FACEC50-DCC2-8F4A-B153-B9B9E93B7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63888"/>
              </p:ext>
            </p:extLst>
          </p:nvPr>
        </p:nvGraphicFramePr>
        <p:xfrm>
          <a:off x="9110217" y="1403117"/>
          <a:ext cx="1299166" cy="77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16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125311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412345">
                <a:tc>
                  <a:txBody>
                    <a:bodyPr/>
                    <a:lstStyle/>
                    <a:p>
                      <a:r>
                        <a:rPr lang="en-PT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828EB5-85A3-ED40-A4C6-F5066623C7BC}"/>
              </a:ext>
            </a:extLst>
          </p:cNvPr>
          <p:cNvCxnSpPr>
            <a:cxnSpLocks/>
          </p:cNvCxnSpPr>
          <p:nvPr/>
        </p:nvCxnSpPr>
        <p:spPr>
          <a:xfrm flipV="1">
            <a:off x="5560291" y="1986742"/>
            <a:ext cx="3549925" cy="100584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E15FD0B-4450-C441-A5FD-49BB9197F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96807"/>
              </p:ext>
            </p:extLst>
          </p:nvPr>
        </p:nvGraphicFramePr>
        <p:xfrm>
          <a:off x="2362783" y="293983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Piece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Ref</a:t>
                      </a:r>
                      <a:br>
                        <a:rPr lang="en-PT" dirty="0"/>
                      </a:br>
                      <a:r>
                        <a:rPr lang="en-PT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3E66A90F-1D4F-0C4F-8D83-706FD3F86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51233"/>
              </p:ext>
            </p:extLst>
          </p:nvPr>
        </p:nvGraphicFramePr>
        <p:xfrm>
          <a:off x="2308227" y="2814092"/>
          <a:ext cx="1313290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290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Code</a:t>
                      </a:r>
                      <a:br>
                        <a:rPr lang="en-PT" dirty="0"/>
                      </a:br>
                      <a:r>
                        <a:rPr lang="en-PT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2DCF77E1-0ACC-854B-BAE9-F1A36B4B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52039"/>
              </p:ext>
            </p:extLst>
          </p:nvPr>
        </p:nvGraphicFramePr>
        <p:xfrm>
          <a:off x="2007183" y="5334201"/>
          <a:ext cx="18582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2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ComponentType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885DF26E-7C0F-8F47-ACB1-74103F56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59012"/>
              </p:ext>
            </p:extLst>
          </p:nvPr>
        </p:nvGraphicFramePr>
        <p:xfrm>
          <a:off x="6994401" y="242848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153AD6CE-16EF-5E47-83F3-61417263B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5634"/>
              </p:ext>
            </p:extLst>
          </p:nvPr>
        </p:nvGraphicFramePr>
        <p:xfrm>
          <a:off x="7419692" y="2874433"/>
          <a:ext cx="1313290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290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Number</a:t>
                      </a:r>
                      <a:br>
                        <a:rPr lang="en-PT" dirty="0"/>
                      </a:br>
                      <a:r>
                        <a:rPr lang="en-PT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D9C3B049-2738-464C-B77B-37F75D3E4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93694"/>
              </p:ext>
            </p:extLst>
          </p:nvPr>
        </p:nvGraphicFramePr>
        <p:xfrm>
          <a:off x="7419692" y="5206999"/>
          <a:ext cx="1313290" cy="136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290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Address</a:t>
                      </a:r>
                      <a:br>
                        <a:rPr lang="en-PT" dirty="0"/>
                      </a:br>
                      <a:r>
                        <a:rPr lang="en-PT" dirty="0"/>
                        <a:t>FAX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F8C2B3A-4DD6-D840-A3E2-9B89BE867CF3}"/>
              </a:ext>
            </a:extLst>
          </p:cNvPr>
          <p:cNvCxnSpPr/>
          <p:nvPr/>
        </p:nvCxnSpPr>
        <p:spPr>
          <a:xfrm>
            <a:off x="3592945" y="923636"/>
            <a:ext cx="3306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E641A98-D38E-8847-8123-740EB4DA5757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2964872" y="1403117"/>
            <a:ext cx="0" cy="141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128FA6D-C327-C241-BCE2-2001D0E72813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 flipH="1">
            <a:off x="2936301" y="3923226"/>
            <a:ext cx="28571" cy="141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125B507C-646F-9845-92F6-E94711F0B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43489"/>
              </p:ext>
            </p:extLst>
          </p:nvPr>
        </p:nvGraphicFramePr>
        <p:xfrm>
          <a:off x="140275" y="1862059"/>
          <a:ext cx="1457616" cy="8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1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276752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484316">
                <a:tc>
                  <a:txBody>
                    <a:bodyPr/>
                    <a:lstStyle/>
                    <a:p>
                      <a:r>
                        <a:rPr lang="en-PT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CC97B9F-6F47-9949-8E65-0A9427FE9790}"/>
              </a:ext>
            </a:extLst>
          </p:cNvPr>
          <p:cNvCxnSpPr>
            <a:cxnSpLocks/>
            <a:endCxn id="95" idx="3"/>
          </p:cNvCxnSpPr>
          <p:nvPr/>
        </p:nvCxnSpPr>
        <p:spPr>
          <a:xfrm flipH="1">
            <a:off x="1597891" y="1948873"/>
            <a:ext cx="1366982" cy="338224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9EB8A8AA-EA46-0B40-85DE-40C00FA8B212}"/>
              </a:ext>
            </a:extLst>
          </p:cNvPr>
          <p:cNvCxnSpPr>
            <a:endCxn id="85" idx="1"/>
          </p:cNvCxnSpPr>
          <p:nvPr/>
        </p:nvCxnSpPr>
        <p:spPr>
          <a:xfrm>
            <a:off x="3592945" y="1246909"/>
            <a:ext cx="3826747" cy="21820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1E32AF6-8B57-5246-B0A3-9888F63E7A78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8076337" y="3983567"/>
            <a:ext cx="0" cy="1223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7758F53-3503-794E-A0A4-E402FA09C754}"/>
              </a:ext>
            </a:extLst>
          </p:cNvPr>
          <p:cNvSpPr txBox="1"/>
          <p:nvPr/>
        </p:nvSpPr>
        <p:spPr>
          <a:xfrm>
            <a:off x="2652951" y="3923226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243F648-E5A5-764B-A20E-E5DE3AE7A4C4}"/>
              </a:ext>
            </a:extLst>
          </p:cNvPr>
          <p:cNvSpPr txBox="1"/>
          <p:nvPr/>
        </p:nvSpPr>
        <p:spPr>
          <a:xfrm>
            <a:off x="3526219" y="1258638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9758A36-9AB1-D04C-B10C-1C18BE714E04}"/>
              </a:ext>
            </a:extLst>
          </p:cNvPr>
          <p:cNvSpPr txBox="1"/>
          <p:nvPr/>
        </p:nvSpPr>
        <p:spPr>
          <a:xfrm>
            <a:off x="2667237" y="1351468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F92081B-6965-7247-86EA-669DD13BA0B9}"/>
              </a:ext>
            </a:extLst>
          </p:cNvPr>
          <p:cNvSpPr txBox="1"/>
          <p:nvPr/>
        </p:nvSpPr>
        <p:spPr>
          <a:xfrm>
            <a:off x="3567784" y="530080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57A454-6054-7744-9F07-BC395DD8FB0E}"/>
              </a:ext>
            </a:extLst>
          </p:cNvPr>
          <p:cNvSpPr txBox="1"/>
          <p:nvPr/>
        </p:nvSpPr>
        <p:spPr>
          <a:xfrm>
            <a:off x="7049388" y="3462543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FDF5211-A780-544C-8780-D65062EF47E1}"/>
              </a:ext>
            </a:extLst>
          </p:cNvPr>
          <p:cNvSpPr txBox="1"/>
          <p:nvPr/>
        </p:nvSpPr>
        <p:spPr>
          <a:xfrm>
            <a:off x="8076337" y="3968702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E7C6AE4-25BC-F64F-8F76-9DBC354A9F59}"/>
              </a:ext>
            </a:extLst>
          </p:cNvPr>
          <p:cNvSpPr txBox="1"/>
          <p:nvPr/>
        </p:nvSpPr>
        <p:spPr>
          <a:xfrm>
            <a:off x="6640931" y="536041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C6D1F64-83E1-394E-83B2-64554E613C65}"/>
              </a:ext>
            </a:extLst>
          </p:cNvPr>
          <p:cNvSpPr txBox="1"/>
          <p:nvPr/>
        </p:nvSpPr>
        <p:spPr>
          <a:xfrm>
            <a:off x="2630250" y="5014658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B6030E5-118A-AD4F-874A-91D917467CF8}"/>
              </a:ext>
            </a:extLst>
          </p:cNvPr>
          <p:cNvSpPr txBox="1"/>
          <p:nvPr/>
        </p:nvSpPr>
        <p:spPr>
          <a:xfrm>
            <a:off x="8067921" y="4871258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951DA6C-9175-4045-A917-09DF9BD0CC37}"/>
              </a:ext>
            </a:extLst>
          </p:cNvPr>
          <p:cNvSpPr txBox="1"/>
          <p:nvPr/>
        </p:nvSpPr>
        <p:spPr>
          <a:xfrm>
            <a:off x="2418632" y="2447437"/>
            <a:ext cx="57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39311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198DD84-D097-DE42-A517-71FB18113C49}"/>
              </a:ext>
            </a:extLst>
          </p:cNvPr>
          <p:cNvSpPr/>
          <p:nvPr/>
        </p:nvSpPr>
        <p:spPr>
          <a:xfrm>
            <a:off x="227135" y="193430"/>
            <a:ext cx="1173772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Piece</a:t>
            </a:r>
            <a:r>
              <a:rPr lang="en-GB" sz="2000" dirty="0"/>
              <a:t>(</a:t>
            </a:r>
            <a:r>
              <a:rPr lang="en-GB" sz="2000" u="sng" dirty="0"/>
              <a:t>reference</a:t>
            </a:r>
            <a:r>
              <a:rPr lang="en-GB" sz="2000" dirty="0"/>
              <a:t>, price, line → Line)</a:t>
            </a:r>
          </a:p>
          <a:p>
            <a:r>
              <a:rPr lang="en-GB" sz="2000" dirty="0"/>
              <a:t>NOT NULL(line, price)</a:t>
            </a:r>
          </a:p>
          <a:p>
            <a:r>
              <a:rPr lang="en-GB" sz="2000" dirty="0"/>
              <a:t>CHECK(price &gt; 0)</a:t>
            </a:r>
          </a:p>
          <a:p>
            <a:r>
              <a:rPr lang="en-GB" sz="2000" b="1" dirty="0"/>
              <a:t>Line</a:t>
            </a:r>
            <a:r>
              <a:rPr lang="en-GB" sz="2000" dirty="0"/>
              <a:t>(</a:t>
            </a:r>
            <a:r>
              <a:rPr lang="en-GB" sz="2000" u="sng" dirty="0"/>
              <a:t>id</a:t>
            </a:r>
            <a:r>
              <a:rPr lang="en-GB" sz="2000" dirty="0"/>
              <a:t>, type)</a:t>
            </a:r>
          </a:p>
          <a:p>
            <a:r>
              <a:rPr lang="en-GB" sz="2000" dirty="0"/>
              <a:t>NOT NULL(type)</a:t>
            </a:r>
          </a:p>
          <a:p>
            <a:r>
              <a:rPr lang="en-GB" sz="2000" dirty="0"/>
              <a:t>UNIQUE(type)</a:t>
            </a:r>
          </a:p>
          <a:p>
            <a:r>
              <a:rPr lang="en-GB" sz="2000" b="1" dirty="0"/>
              <a:t>Component</a:t>
            </a:r>
            <a:r>
              <a:rPr lang="en-GB" sz="2000" dirty="0"/>
              <a:t>(</a:t>
            </a:r>
            <a:r>
              <a:rPr lang="en-GB" sz="2000" u="sng" dirty="0"/>
              <a:t>code</a:t>
            </a:r>
            <a:r>
              <a:rPr lang="en-GB" sz="2000" dirty="0"/>
              <a:t>, price, </a:t>
            </a:r>
            <a:r>
              <a:rPr lang="en-GB" sz="2000" dirty="0" err="1"/>
              <a:t>component_type</a:t>
            </a:r>
            <a:r>
              <a:rPr lang="en-GB" sz="2000" dirty="0"/>
              <a:t> → </a:t>
            </a:r>
            <a:r>
              <a:rPr lang="en-GB" sz="2000" dirty="0" err="1"/>
              <a:t>ComponentTypes</a:t>
            </a:r>
            <a:r>
              <a:rPr lang="en-GB" sz="2000" dirty="0"/>
              <a:t>)</a:t>
            </a:r>
          </a:p>
          <a:p>
            <a:r>
              <a:rPr lang="en-GB" sz="2000" dirty="0"/>
              <a:t>NOT NULL(</a:t>
            </a:r>
            <a:r>
              <a:rPr lang="en-GB" sz="2000" dirty="0" err="1"/>
              <a:t>component_type</a:t>
            </a:r>
            <a:r>
              <a:rPr lang="en-GB" sz="2000" dirty="0"/>
              <a:t>, price)</a:t>
            </a:r>
          </a:p>
          <a:p>
            <a:r>
              <a:rPr lang="en-GB" sz="2000" dirty="0"/>
              <a:t>CHECK(price &gt; 0)</a:t>
            </a:r>
          </a:p>
          <a:p>
            <a:r>
              <a:rPr lang="en-GB" sz="2000" b="1" dirty="0"/>
              <a:t>Order</a:t>
            </a:r>
            <a:r>
              <a:rPr lang="en-GB" sz="2000" dirty="0"/>
              <a:t>(</a:t>
            </a:r>
            <a:r>
              <a:rPr lang="en-GB" sz="2000" u="sng" dirty="0"/>
              <a:t>number</a:t>
            </a:r>
            <a:r>
              <a:rPr lang="en-GB" sz="2000" dirty="0"/>
              <a:t>, date)</a:t>
            </a:r>
          </a:p>
          <a:p>
            <a:r>
              <a:rPr lang="en-GB" sz="2000" dirty="0"/>
              <a:t>NOT NULL(date)</a:t>
            </a:r>
          </a:p>
          <a:p>
            <a:r>
              <a:rPr lang="en-GB" sz="2000" b="1" dirty="0"/>
              <a:t>Store</a:t>
            </a:r>
            <a:r>
              <a:rPr lang="en-GB" sz="2000" dirty="0"/>
              <a:t>(</a:t>
            </a:r>
            <a:r>
              <a:rPr lang="en-GB" sz="2000" u="sng" dirty="0"/>
              <a:t>id</a:t>
            </a:r>
            <a:r>
              <a:rPr lang="en-GB" sz="2000" dirty="0"/>
              <a:t>, name, address, </a:t>
            </a:r>
            <a:r>
              <a:rPr lang="en-GB" sz="2000" dirty="0" err="1"/>
              <a:t>fax_no</a:t>
            </a:r>
            <a:r>
              <a:rPr lang="en-GB" sz="2000" dirty="0"/>
              <a:t>)</a:t>
            </a:r>
          </a:p>
          <a:p>
            <a:r>
              <a:rPr lang="en-GB" sz="2000" dirty="0"/>
              <a:t>NOT NULL(name, address)</a:t>
            </a:r>
          </a:p>
          <a:p>
            <a:r>
              <a:rPr lang="en-GB" sz="2000" b="1" dirty="0" err="1"/>
              <a:t>PieceComponent</a:t>
            </a:r>
            <a:r>
              <a:rPr lang="en-GB" sz="2000" dirty="0"/>
              <a:t>(</a:t>
            </a:r>
            <a:r>
              <a:rPr lang="en-GB" sz="2000" u="sng" dirty="0"/>
              <a:t>piece</a:t>
            </a:r>
            <a:r>
              <a:rPr lang="en-GB" sz="2000" dirty="0"/>
              <a:t> → Piece, </a:t>
            </a:r>
            <a:r>
              <a:rPr lang="en-GB" sz="2000" u="sng" dirty="0"/>
              <a:t>component</a:t>
            </a:r>
            <a:r>
              <a:rPr lang="en-GB" sz="2000" dirty="0"/>
              <a:t> → Component, quantity)</a:t>
            </a:r>
          </a:p>
          <a:p>
            <a:r>
              <a:rPr lang="en-GB" sz="2000" dirty="0"/>
              <a:t>NOT NULL(quantity)</a:t>
            </a:r>
          </a:p>
          <a:p>
            <a:r>
              <a:rPr lang="en-GB" sz="2000" dirty="0"/>
              <a:t>CHECK(quantity &gt; 0)</a:t>
            </a:r>
          </a:p>
          <a:p>
            <a:r>
              <a:rPr lang="en-GB" sz="2000" b="1" dirty="0" err="1"/>
              <a:t>ComponentType</a:t>
            </a:r>
            <a:r>
              <a:rPr lang="en-GB" sz="2000" dirty="0"/>
              <a:t>(</a:t>
            </a:r>
            <a:r>
              <a:rPr lang="en-GB" sz="2000" u="sng" dirty="0"/>
              <a:t>name</a:t>
            </a:r>
            <a:r>
              <a:rPr lang="en-GB" sz="2000" dirty="0"/>
              <a:t>)</a:t>
            </a:r>
          </a:p>
          <a:p>
            <a:r>
              <a:rPr lang="en-GB" sz="2000" b="1" dirty="0" err="1"/>
              <a:t>OrderPiece</a:t>
            </a:r>
            <a:r>
              <a:rPr lang="en-GB" sz="2000" dirty="0"/>
              <a:t>(</a:t>
            </a:r>
            <a:r>
              <a:rPr lang="en-GB" sz="2000" u="sng" dirty="0"/>
              <a:t>order</a:t>
            </a:r>
            <a:r>
              <a:rPr lang="en-GB" sz="2000" dirty="0"/>
              <a:t> → Order, piece → </a:t>
            </a:r>
            <a:r>
              <a:rPr lang="en-GB" sz="2000" u="sng" dirty="0"/>
              <a:t>Piece</a:t>
            </a:r>
            <a:r>
              <a:rPr lang="en-GB" sz="2000" dirty="0"/>
              <a:t>, quantity)</a:t>
            </a:r>
          </a:p>
          <a:p>
            <a:r>
              <a:rPr lang="en-GB" sz="2000" dirty="0"/>
              <a:t>CHECK(quantity &gt; 0)</a:t>
            </a:r>
          </a:p>
        </p:txBody>
      </p:sp>
    </p:spTree>
    <p:extLst>
      <p:ext uri="{BB962C8B-B14F-4D97-AF65-F5344CB8AC3E}">
        <p14:creationId xmlns:p14="http://schemas.microsoft.com/office/powerpoint/2010/main" val="2006861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A6C1-9316-C74E-8429-E5BFF75C9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Factory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A1B9F-2FE9-164B-A1D1-B0087E22E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13593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CAAF62EC-230C-0141-939A-57F8A7C9011B}"/>
              </a:ext>
            </a:extLst>
          </p:cNvPr>
          <p:cNvSpPr txBox="1"/>
          <p:nvPr/>
        </p:nvSpPr>
        <p:spPr>
          <a:xfrm>
            <a:off x="4078999" y="4063094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46A09C87-FF7C-C041-86E9-8743618DB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25114"/>
              </p:ext>
            </p:extLst>
          </p:nvPr>
        </p:nvGraphicFramePr>
        <p:xfrm>
          <a:off x="4948963" y="71284"/>
          <a:ext cx="1433363" cy="136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363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FIRSTNAME</a:t>
                      </a:r>
                      <a:br>
                        <a:rPr lang="en-PT" dirty="0"/>
                      </a:br>
                      <a:r>
                        <a:rPr lang="en-PT" dirty="0"/>
                        <a:t>SURNAME</a:t>
                      </a:r>
                      <a:br>
                        <a:rPr lang="en-PT" dirty="0"/>
                      </a:br>
                      <a:r>
                        <a:rPr lang="en-PT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A2D447F5-DEB4-6D4A-936F-4B98076CB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05054"/>
              </p:ext>
            </p:extLst>
          </p:nvPr>
        </p:nvGraphicFramePr>
        <p:xfrm>
          <a:off x="1921164" y="1562146"/>
          <a:ext cx="2006934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934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PHONE</a:t>
                      </a:r>
                      <a:br>
                        <a:rPr lang="en-PT" dirty="0"/>
                      </a:br>
                      <a:r>
                        <a:rPr lang="en-PT" dirty="0"/>
                        <a:t>CONTACT_PERSON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EBA21F2D-30AC-314F-8293-8C0D89C49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920304"/>
              </p:ext>
            </p:extLst>
          </p:nvPr>
        </p:nvGraphicFramePr>
        <p:xfrm>
          <a:off x="7256687" y="1562146"/>
          <a:ext cx="1425495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495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WORKER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BIRTH_DATE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31FADF4-30AB-9743-ABF6-C3994B9ECF59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3928098" y="2116713"/>
            <a:ext cx="3328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3C50FB-61C0-A34D-9ED3-7F73852572BA}"/>
              </a:ext>
            </a:extLst>
          </p:cNvPr>
          <p:cNvSpPr txBox="1"/>
          <p:nvPr/>
        </p:nvSpPr>
        <p:spPr>
          <a:xfrm>
            <a:off x="4268395" y="2188710"/>
            <a:ext cx="283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{DISJOINT, COMPLETE}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43287DB8-EE4B-484E-A9B5-8D25E1442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943655"/>
              </p:ext>
            </p:extLst>
          </p:nvPr>
        </p:nvGraphicFramePr>
        <p:xfrm>
          <a:off x="10270836" y="1586437"/>
          <a:ext cx="1425495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495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SKILL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E32693D0-D740-A64A-9C65-0AB044AAA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49553"/>
              </p:ext>
            </p:extLst>
          </p:nvPr>
        </p:nvGraphicFramePr>
        <p:xfrm>
          <a:off x="2110509" y="3279184"/>
          <a:ext cx="2006934" cy="163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934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SERIAL</a:t>
                      </a:r>
                      <a:br>
                        <a:rPr lang="en-PT" dirty="0"/>
                      </a:br>
                      <a:r>
                        <a:rPr lang="en-PT" dirty="0"/>
                        <a:t>MAKE</a:t>
                      </a:r>
                      <a:br>
                        <a:rPr lang="en-PT" dirty="0"/>
                      </a:br>
                      <a:r>
                        <a:rPr lang="en-PT" dirty="0"/>
                        <a:t>MODEL</a:t>
                      </a:r>
                      <a:br>
                        <a:rPr lang="en-PT" dirty="0"/>
                      </a:br>
                      <a:r>
                        <a:rPr lang="en-PT" dirty="0"/>
                        <a:t>PURCHASE_DATE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87145D96-9707-D14C-90FF-7D4B16C1E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38662"/>
              </p:ext>
            </p:extLst>
          </p:nvPr>
        </p:nvGraphicFramePr>
        <p:xfrm>
          <a:off x="5408935" y="3304060"/>
          <a:ext cx="2006934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934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PRODUCT_TYPE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MATERIAL</a:t>
                      </a:r>
                      <a:br>
                        <a:rPr lang="en-PT" dirty="0"/>
                      </a:br>
                      <a:r>
                        <a:rPr lang="en-PT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BF2A7A89-85E7-8848-8DE2-72D957D8A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41918"/>
              </p:ext>
            </p:extLst>
          </p:nvPr>
        </p:nvGraphicFramePr>
        <p:xfrm>
          <a:off x="8682182" y="3304060"/>
          <a:ext cx="2006934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934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ID</a:t>
                      </a:r>
                      <a:br>
                        <a:rPr lang="en-PT" dirty="0"/>
                      </a:br>
                      <a:r>
                        <a:rPr lang="en-PT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26CE45F9-AE66-BD49-A7E8-3C1485675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020872"/>
              </p:ext>
            </p:extLst>
          </p:nvPr>
        </p:nvGraphicFramePr>
        <p:xfrm>
          <a:off x="5962500" y="5232236"/>
          <a:ext cx="200693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934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T" dirty="0"/>
                        <a:t>PURCHASE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NUMBER</a:t>
                      </a:r>
                      <a:br>
                        <a:rPr lang="en-PT" dirty="0"/>
                      </a:br>
                      <a:r>
                        <a:rPr lang="en-PT" dirty="0"/>
                        <a:t>DATE</a:t>
                      </a:r>
                      <a:br>
                        <a:rPr lang="en-PT" dirty="0"/>
                      </a:br>
                      <a:r>
                        <a:rPr lang="en-PT" dirty="0"/>
                        <a:t>EXPECTED_DEL</a:t>
                      </a:r>
                      <a:br>
                        <a:rPr lang="en-PT" dirty="0"/>
                      </a:br>
                      <a:r>
                        <a:rPr lang="en-PT" dirty="0"/>
                        <a:t>ACTUAL_DEL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6C879B88-A031-6F45-9F61-839517112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21991"/>
              </p:ext>
            </p:extLst>
          </p:nvPr>
        </p:nvGraphicFramePr>
        <p:xfrm>
          <a:off x="10504908" y="5764151"/>
          <a:ext cx="1299166" cy="77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16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125311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412345">
                <a:tc>
                  <a:txBody>
                    <a:bodyPr/>
                    <a:lstStyle/>
                    <a:p>
                      <a:r>
                        <a:rPr lang="en-PT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E0552D6-CD7B-5C4A-B687-E50F6584E937}"/>
              </a:ext>
            </a:extLst>
          </p:cNvPr>
          <p:cNvCxnSpPr>
            <a:cxnSpLocks/>
          </p:cNvCxnSpPr>
          <p:nvPr/>
        </p:nvCxnSpPr>
        <p:spPr>
          <a:xfrm>
            <a:off x="9714747" y="5764151"/>
            <a:ext cx="790160" cy="583625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A540AA2-65A4-1942-B8E9-9D73ABC4F431}"/>
              </a:ext>
            </a:extLst>
          </p:cNvPr>
          <p:cNvCxnSpPr>
            <a:endCxn id="67" idx="2"/>
          </p:cNvCxnSpPr>
          <p:nvPr/>
        </p:nvCxnSpPr>
        <p:spPr>
          <a:xfrm rot="5400000" flipH="1" flipV="1">
            <a:off x="7944575" y="4438054"/>
            <a:ext cx="1765933" cy="1716215"/>
          </a:xfrm>
          <a:prstGeom prst="bentConnector3">
            <a:avLst>
              <a:gd name="adj1" fmla="val -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1865776B-2F48-B04E-92C0-6636714CF91E}"/>
              </a:ext>
            </a:extLst>
          </p:cNvPr>
          <p:cNvCxnSpPr>
            <a:cxnSpLocks/>
            <a:stCxn id="56" idx="1"/>
            <a:endCxn id="68" idx="1"/>
          </p:cNvCxnSpPr>
          <p:nvPr/>
        </p:nvCxnSpPr>
        <p:spPr>
          <a:xfrm rot="10800000" flipH="1" flipV="1">
            <a:off x="1921164" y="2116712"/>
            <a:ext cx="4041336" cy="3892763"/>
          </a:xfrm>
          <a:prstGeom prst="bentConnector3">
            <a:avLst>
              <a:gd name="adj1" fmla="val -56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3DA3614-EB61-C145-9840-7E7B263B702C}"/>
              </a:ext>
            </a:extLst>
          </p:cNvPr>
          <p:cNvSpPr txBox="1"/>
          <p:nvPr/>
        </p:nvSpPr>
        <p:spPr>
          <a:xfrm>
            <a:off x="7963642" y="5783871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EB989D-87C5-7A4A-A651-5F603AFEAEE5}"/>
              </a:ext>
            </a:extLst>
          </p:cNvPr>
          <p:cNvSpPr txBox="1"/>
          <p:nvPr/>
        </p:nvSpPr>
        <p:spPr>
          <a:xfrm>
            <a:off x="9367929" y="4413194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749BBF-30CC-CD45-B9B2-E04410DD5074}"/>
              </a:ext>
            </a:extLst>
          </p:cNvPr>
          <p:cNvSpPr txBox="1"/>
          <p:nvPr/>
        </p:nvSpPr>
        <p:spPr>
          <a:xfrm>
            <a:off x="5653553" y="5640145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C55906-46E9-BB4E-85CA-335293F8167D}"/>
              </a:ext>
            </a:extLst>
          </p:cNvPr>
          <p:cNvSpPr txBox="1"/>
          <p:nvPr/>
        </p:nvSpPr>
        <p:spPr>
          <a:xfrm>
            <a:off x="1620905" y="174738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B8F87F-2D69-874D-A23F-A556786E0E87}"/>
              </a:ext>
            </a:extLst>
          </p:cNvPr>
          <p:cNvCxnSpPr/>
          <p:nvPr/>
        </p:nvCxnSpPr>
        <p:spPr>
          <a:xfrm>
            <a:off x="8682182" y="2188710"/>
            <a:ext cx="1588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28825E3-297D-9C47-A1B8-338909A5C07C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7415869" y="3858627"/>
            <a:ext cx="1266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5CF0410-ACD7-DA4A-8011-A55843AA9316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17443" y="3858627"/>
            <a:ext cx="1291492" cy="23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5B6EABA1-E614-8240-82D1-143A11DCC773}"/>
              </a:ext>
            </a:extLst>
          </p:cNvPr>
          <p:cNvCxnSpPr>
            <a:cxnSpLocks/>
            <a:stCxn id="65" idx="0"/>
            <a:endCxn id="57" idx="2"/>
          </p:cNvCxnSpPr>
          <p:nvPr/>
        </p:nvCxnSpPr>
        <p:spPr>
          <a:xfrm rot="5400000" flipH="1" flipV="1">
            <a:off x="5237753" y="547503"/>
            <a:ext cx="607904" cy="48554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B40750A-7513-BC41-9C0E-ADD1FDF2B1EE}"/>
              </a:ext>
            </a:extLst>
          </p:cNvPr>
          <p:cNvSpPr txBox="1"/>
          <p:nvPr/>
        </p:nvSpPr>
        <p:spPr>
          <a:xfrm>
            <a:off x="8651554" y="190001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E70D0A-94D2-E84C-B4B6-4ECEBE186359}"/>
              </a:ext>
            </a:extLst>
          </p:cNvPr>
          <p:cNvSpPr txBox="1"/>
          <p:nvPr/>
        </p:nvSpPr>
        <p:spPr>
          <a:xfrm>
            <a:off x="9949471" y="1869568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AA416D-EC3A-BF41-A504-3BF2C3B7C8D0}"/>
              </a:ext>
            </a:extLst>
          </p:cNvPr>
          <p:cNvSpPr txBox="1"/>
          <p:nvPr/>
        </p:nvSpPr>
        <p:spPr>
          <a:xfrm>
            <a:off x="7936659" y="2617825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D04BCE-4FB8-1949-A3C0-B1CBB56269F6}"/>
              </a:ext>
            </a:extLst>
          </p:cNvPr>
          <p:cNvSpPr txBox="1"/>
          <p:nvPr/>
        </p:nvSpPr>
        <p:spPr>
          <a:xfrm>
            <a:off x="3113976" y="2992648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B5988D8-6FBA-B641-A645-7F18098944FA}"/>
              </a:ext>
            </a:extLst>
          </p:cNvPr>
          <p:cNvSpPr txBox="1"/>
          <p:nvPr/>
        </p:nvSpPr>
        <p:spPr>
          <a:xfrm>
            <a:off x="8401310" y="3878428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6A7DAAE-4C43-8F4F-A9B9-3C42C3BC2AF1}"/>
              </a:ext>
            </a:extLst>
          </p:cNvPr>
          <p:cNvSpPr txBox="1"/>
          <p:nvPr/>
        </p:nvSpPr>
        <p:spPr>
          <a:xfrm>
            <a:off x="5171232" y="3910713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6B12229-661F-1846-BB2B-727A20BF7FAB}"/>
              </a:ext>
            </a:extLst>
          </p:cNvPr>
          <p:cNvSpPr txBox="1"/>
          <p:nvPr/>
        </p:nvSpPr>
        <p:spPr>
          <a:xfrm>
            <a:off x="7359163" y="3858627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4C405D-227F-C84C-8D20-30614A30CE5F}"/>
              </a:ext>
            </a:extLst>
          </p:cNvPr>
          <p:cNvSpPr txBox="1"/>
          <p:nvPr/>
        </p:nvSpPr>
        <p:spPr>
          <a:xfrm rot="16200000">
            <a:off x="834576" y="3739928"/>
            <a:ext cx="1403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/>
              <a:t>Issuer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3237FD6-DE75-044B-B6C2-3F235DFB696D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5653553" y="1562146"/>
            <a:ext cx="0" cy="55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riangle 106">
            <a:extLst>
              <a:ext uri="{FF2B5EF4-FFF2-40B4-BE49-F238E27FC236}">
                <a16:creationId xmlns:a16="http://schemas.microsoft.com/office/drawing/2014/main" id="{3174C7BD-ED04-974F-8347-30C334BEFCD8}"/>
              </a:ext>
            </a:extLst>
          </p:cNvPr>
          <p:cNvSpPr/>
          <p:nvPr/>
        </p:nvSpPr>
        <p:spPr>
          <a:xfrm>
            <a:off x="5593388" y="1402843"/>
            <a:ext cx="120329" cy="15930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4815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  <p:bldP spid="79" grpId="0"/>
      <p:bldP spid="80" grpId="0"/>
      <p:bldP spid="81" grpId="0"/>
      <p:bldP spid="88" grpId="0"/>
      <p:bldP spid="94" grpId="0"/>
      <p:bldP spid="97" grpId="0"/>
      <p:bldP spid="98" grpId="0"/>
      <p:bldP spid="99" grpId="0"/>
      <p:bldP spid="101" grpId="0"/>
      <p:bldP spid="102" grpId="0"/>
      <p:bldP spid="103" grpId="0"/>
      <p:bldP spid="105" grpId="0"/>
      <p:bldP spid="10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198DD84-D097-DE42-A517-71FB18113C49}"/>
              </a:ext>
            </a:extLst>
          </p:cNvPr>
          <p:cNvSpPr/>
          <p:nvPr/>
        </p:nvSpPr>
        <p:spPr>
          <a:xfrm>
            <a:off x="227135" y="193430"/>
            <a:ext cx="1173772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Client</a:t>
            </a:r>
            <a:r>
              <a:rPr lang="en-GB" sz="2400" dirty="0"/>
              <a:t>(</a:t>
            </a:r>
            <a:r>
              <a:rPr lang="en-GB" sz="2400" u="sng" dirty="0"/>
              <a:t>id</a:t>
            </a:r>
            <a:r>
              <a:rPr lang="en-GB" sz="2400" dirty="0"/>
              <a:t>, first name, surname, address, phone, </a:t>
            </a:r>
            <a:r>
              <a:rPr lang="en-GB" sz="2400" dirty="0" err="1"/>
              <a:t>name_contact</a:t>
            </a:r>
            <a:r>
              <a:rPr lang="en-GB" sz="2400" dirty="0"/>
              <a:t>)</a:t>
            </a:r>
          </a:p>
          <a:p>
            <a:r>
              <a:rPr lang="en-GB" sz="2400" b="1" dirty="0"/>
              <a:t>Worker</a:t>
            </a:r>
            <a:r>
              <a:rPr lang="en-GB" sz="2400" dirty="0"/>
              <a:t>(</a:t>
            </a:r>
            <a:r>
              <a:rPr lang="en-GB" sz="2400" u="sng" dirty="0"/>
              <a:t>id</a:t>
            </a:r>
            <a:r>
              <a:rPr lang="en-GB" sz="2400" dirty="0"/>
              <a:t>, first name, surname, address, </a:t>
            </a:r>
            <a:r>
              <a:rPr lang="en-GB" sz="2400" dirty="0" err="1"/>
              <a:t>birth_date</a:t>
            </a:r>
            <a:r>
              <a:rPr lang="en-GB" sz="2400" dirty="0"/>
              <a:t>)</a:t>
            </a:r>
          </a:p>
          <a:p>
            <a:r>
              <a:rPr lang="en-GB" sz="2400" b="1" dirty="0"/>
              <a:t>Skill</a:t>
            </a:r>
            <a:r>
              <a:rPr lang="en-GB" sz="2400" dirty="0"/>
              <a:t>(</a:t>
            </a:r>
            <a:r>
              <a:rPr lang="en-GB" sz="2400" u="sng" dirty="0"/>
              <a:t>name</a:t>
            </a:r>
            <a:r>
              <a:rPr lang="en-GB" sz="2400" dirty="0"/>
              <a:t>)</a:t>
            </a:r>
          </a:p>
          <a:p>
            <a:r>
              <a:rPr lang="en-GB" sz="2400" b="1" dirty="0"/>
              <a:t>Machine</a:t>
            </a:r>
            <a:r>
              <a:rPr lang="en-GB" sz="2400" dirty="0"/>
              <a:t>(</a:t>
            </a:r>
            <a:r>
              <a:rPr lang="en-GB" sz="2400" u="sng" dirty="0" err="1"/>
              <a:t>serial_no</a:t>
            </a:r>
            <a:r>
              <a:rPr lang="en-GB" sz="2400" dirty="0"/>
              <a:t>, make, model, </a:t>
            </a:r>
            <a:r>
              <a:rPr lang="en-GB" sz="2400" dirty="0" err="1"/>
              <a:t>purchase_date</a:t>
            </a:r>
            <a:r>
              <a:rPr lang="en-GB" sz="2400" dirty="0"/>
              <a:t>)</a:t>
            </a:r>
          </a:p>
          <a:p>
            <a:r>
              <a:rPr lang="en-GB" sz="2400" dirty="0"/>
              <a:t>NOT NULL(</a:t>
            </a:r>
            <a:r>
              <a:rPr lang="en-GB" sz="2400" dirty="0" err="1"/>
              <a:t>purchase_date</a:t>
            </a:r>
            <a:r>
              <a:rPr lang="en-GB" sz="2400" dirty="0"/>
              <a:t>)</a:t>
            </a:r>
          </a:p>
          <a:p>
            <a:r>
              <a:rPr lang="en-GB" sz="2400" b="1" dirty="0"/>
              <a:t>Product</a:t>
            </a:r>
            <a:r>
              <a:rPr lang="en-GB" sz="2400" dirty="0"/>
              <a:t>(</a:t>
            </a:r>
            <a:r>
              <a:rPr lang="en-GB" sz="2400" u="sng" dirty="0"/>
              <a:t>identifier</a:t>
            </a:r>
            <a:r>
              <a:rPr lang="en-GB" sz="2400" dirty="0"/>
              <a:t>, name, </a:t>
            </a:r>
            <a:r>
              <a:rPr lang="en-GB" sz="2400" dirty="0" err="1"/>
              <a:t>product_type</a:t>
            </a:r>
            <a:r>
              <a:rPr lang="en-GB" sz="2400" dirty="0"/>
              <a:t> → </a:t>
            </a:r>
            <a:r>
              <a:rPr lang="en-GB" sz="2400" dirty="0" err="1"/>
              <a:t>ProductTypes</a:t>
            </a:r>
            <a:r>
              <a:rPr lang="en-GB" sz="2400" dirty="0"/>
              <a:t>)</a:t>
            </a:r>
          </a:p>
          <a:p>
            <a:r>
              <a:rPr lang="en-GB" sz="2400" dirty="0"/>
              <a:t>NOT NULL(name)</a:t>
            </a:r>
          </a:p>
          <a:p>
            <a:r>
              <a:rPr lang="en-GB" sz="2400" b="1" dirty="0" err="1"/>
              <a:t>ProductType</a:t>
            </a:r>
            <a:r>
              <a:rPr lang="en-GB" sz="2400" dirty="0"/>
              <a:t>(</a:t>
            </a:r>
            <a:r>
              <a:rPr lang="en-GB" sz="2400" u="sng" dirty="0"/>
              <a:t>id</a:t>
            </a:r>
            <a:r>
              <a:rPr lang="en-GB" sz="2400" dirty="0"/>
              <a:t>, material, weight, </a:t>
            </a:r>
            <a:r>
              <a:rPr lang="en-GB" sz="2400" dirty="0" err="1"/>
              <a:t>produced_by</a:t>
            </a:r>
            <a:r>
              <a:rPr lang="en-GB" sz="2400" dirty="0"/>
              <a:t> → Machine)</a:t>
            </a:r>
          </a:p>
          <a:p>
            <a:r>
              <a:rPr lang="en-GB" sz="2400" dirty="0"/>
              <a:t>NOT NULL(material)</a:t>
            </a:r>
          </a:p>
          <a:p>
            <a:r>
              <a:rPr lang="en-GB" sz="2400" dirty="0"/>
              <a:t>CHECK(weight &gt; 0)</a:t>
            </a:r>
          </a:p>
          <a:p>
            <a:r>
              <a:rPr lang="en-GB" sz="2400" b="1" dirty="0" err="1"/>
              <a:t>PurchaseOrder</a:t>
            </a:r>
            <a:r>
              <a:rPr lang="en-GB" sz="2400" dirty="0"/>
              <a:t>(</a:t>
            </a:r>
            <a:r>
              <a:rPr lang="en-GB" sz="2400" u="sng" dirty="0"/>
              <a:t>number</a:t>
            </a:r>
            <a:r>
              <a:rPr lang="en-GB" sz="2400" dirty="0"/>
              <a:t>, </a:t>
            </a:r>
            <a:r>
              <a:rPr lang="en-GB" sz="2400" dirty="0" err="1"/>
              <a:t>date_made</a:t>
            </a:r>
            <a:r>
              <a:rPr lang="en-GB" sz="2400" dirty="0"/>
              <a:t>, </a:t>
            </a:r>
            <a:r>
              <a:rPr lang="en-GB" sz="2400" dirty="0" err="1"/>
              <a:t>expected_delivery</a:t>
            </a:r>
            <a:r>
              <a:rPr lang="en-GB" sz="2400" dirty="0"/>
              <a:t>, </a:t>
            </a:r>
            <a:r>
              <a:rPr lang="en-GB" sz="2400" dirty="0" err="1"/>
              <a:t>actual_delivery</a:t>
            </a:r>
            <a:r>
              <a:rPr lang="en-GB" sz="2400" dirty="0"/>
              <a:t>, issuer → Client)</a:t>
            </a:r>
          </a:p>
          <a:p>
            <a:r>
              <a:rPr lang="en-GB" sz="2400" dirty="0"/>
              <a:t>NOT NULL(</a:t>
            </a:r>
            <a:r>
              <a:rPr lang="en-GB" sz="2400" dirty="0" err="1"/>
              <a:t>date_made</a:t>
            </a:r>
            <a:r>
              <a:rPr lang="en-GB" sz="2400" dirty="0"/>
              <a:t>, </a:t>
            </a:r>
            <a:r>
              <a:rPr lang="en-GB" sz="2400" dirty="0" err="1"/>
              <a:t>expected_delivery</a:t>
            </a:r>
            <a:r>
              <a:rPr lang="en-GB" sz="2400" dirty="0"/>
              <a:t>, </a:t>
            </a:r>
            <a:r>
              <a:rPr lang="en-GB" sz="2400" dirty="0" err="1"/>
              <a:t>actual_delivery</a:t>
            </a:r>
            <a:r>
              <a:rPr lang="en-GB" sz="2400" dirty="0"/>
              <a:t>, issuer)</a:t>
            </a:r>
          </a:p>
          <a:p>
            <a:r>
              <a:rPr lang="en-GB" sz="2400" dirty="0"/>
              <a:t>CHECK(</a:t>
            </a:r>
            <a:r>
              <a:rPr lang="en-GB" sz="2400" dirty="0" err="1"/>
              <a:t>date_made</a:t>
            </a:r>
            <a:r>
              <a:rPr lang="en-GB" sz="2400" dirty="0"/>
              <a:t> &lt;= </a:t>
            </a:r>
            <a:r>
              <a:rPr lang="en-GB" sz="2400" dirty="0" err="1"/>
              <a:t>expected_delivery</a:t>
            </a:r>
            <a:r>
              <a:rPr lang="en-GB" sz="2400" dirty="0"/>
              <a:t> AND </a:t>
            </a:r>
            <a:r>
              <a:rPr lang="en-GB" sz="2400" dirty="0" err="1"/>
              <a:t>date_made</a:t>
            </a:r>
            <a:r>
              <a:rPr lang="en-GB" sz="2400" dirty="0"/>
              <a:t> &lt;= </a:t>
            </a:r>
            <a:r>
              <a:rPr lang="en-GB" sz="2400" dirty="0" err="1"/>
              <a:t>actual_delivery</a:t>
            </a:r>
            <a:r>
              <a:rPr lang="en-GB" sz="2400" dirty="0"/>
              <a:t>)</a:t>
            </a:r>
          </a:p>
          <a:p>
            <a:r>
              <a:rPr lang="en-GB" sz="2400" b="1" dirty="0" err="1"/>
              <a:t>WorkerSkill</a:t>
            </a:r>
            <a:r>
              <a:rPr lang="en-GB" sz="2400" dirty="0"/>
              <a:t>(</a:t>
            </a:r>
            <a:r>
              <a:rPr lang="en-GB" sz="2400" u="sng" dirty="0"/>
              <a:t>worker</a:t>
            </a:r>
            <a:r>
              <a:rPr lang="en-GB" sz="2400" dirty="0"/>
              <a:t> → Worker, </a:t>
            </a:r>
            <a:r>
              <a:rPr lang="en-GB" sz="2400" u="sng" dirty="0"/>
              <a:t>skill</a:t>
            </a:r>
            <a:r>
              <a:rPr lang="en-GB" sz="2400" dirty="0"/>
              <a:t> → Skill)</a:t>
            </a:r>
          </a:p>
          <a:p>
            <a:r>
              <a:rPr lang="en-GB" sz="2400" b="1" dirty="0" err="1"/>
              <a:t>MachineWorker</a:t>
            </a:r>
            <a:r>
              <a:rPr lang="en-GB" sz="2400" dirty="0"/>
              <a:t>(</a:t>
            </a:r>
            <a:r>
              <a:rPr lang="en-GB" sz="2400" u="sng" dirty="0"/>
              <a:t>worker</a:t>
            </a:r>
            <a:r>
              <a:rPr lang="en-GB" sz="2400" dirty="0"/>
              <a:t> → Worker, </a:t>
            </a:r>
            <a:r>
              <a:rPr lang="en-GB" sz="2400" u="sng" dirty="0"/>
              <a:t>machine</a:t>
            </a:r>
            <a:r>
              <a:rPr lang="en-GB" sz="2400" dirty="0"/>
              <a:t> → Machine)</a:t>
            </a:r>
          </a:p>
          <a:p>
            <a:r>
              <a:rPr lang="en-GB" sz="2400" b="1" dirty="0" err="1"/>
              <a:t>OrdersProduct</a:t>
            </a:r>
            <a:r>
              <a:rPr lang="en-GB" sz="2400" dirty="0"/>
              <a:t>(</a:t>
            </a:r>
            <a:r>
              <a:rPr lang="en-GB" sz="2400" u="sng" dirty="0"/>
              <a:t>product</a:t>
            </a:r>
            <a:r>
              <a:rPr lang="en-GB" sz="2400" dirty="0"/>
              <a:t> → Products, </a:t>
            </a:r>
            <a:r>
              <a:rPr lang="en-GB" sz="2400" u="sng" dirty="0" err="1"/>
              <a:t>purchase_order</a:t>
            </a:r>
            <a:r>
              <a:rPr lang="en-GB" sz="2400" dirty="0"/>
              <a:t> → </a:t>
            </a:r>
            <a:r>
              <a:rPr lang="en-GB" sz="2400" dirty="0" err="1"/>
              <a:t>PurchaseOrders</a:t>
            </a:r>
            <a:r>
              <a:rPr lang="en-GB" sz="2400" dirty="0"/>
              <a:t>, quantity)</a:t>
            </a:r>
          </a:p>
          <a:p>
            <a:r>
              <a:rPr lang="en-GB" sz="2400" dirty="0"/>
              <a:t>CHECK(quantity &gt; 0)</a:t>
            </a:r>
          </a:p>
        </p:txBody>
      </p:sp>
    </p:spTree>
    <p:extLst>
      <p:ext uri="{BB962C8B-B14F-4D97-AF65-F5344CB8AC3E}">
        <p14:creationId xmlns:p14="http://schemas.microsoft.com/office/powerpoint/2010/main" val="145465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A6C1-9316-C74E-8429-E5BFF75C9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Bicycle Renting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A1B9F-2FE9-164B-A1D1-B0087E22E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57975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E15FD0B-4450-C441-A5FD-49BB9197FF04}"/>
              </a:ext>
            </a:extLst>
          </p:cNvPr>
          <p:cNvGraphicFramePr>
            <a:graphicFrameLocks noGrp="1"/>
          </p:cNvGraphicFramePr>
          <p:nvPr/>
        </p:nvGraphicFramePr>
        <p:xfrm>
          <a:off x="549519" y="1342372"/>
          <a:ext cx="1147036" cy="163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Nin</a:t>
                      </a:r>
                      <a:br>
                        <a:rPr lang="en-PT" dirty="0"/>
                      </a:br>
                      <a:r>
                        <a:rPr lang="en-PT" dirty="0"/>
                        <a:t>Tin</a:t>
                      </a:r>
                      <a:br>
                        <a:rPr lang="en-PT" dirty="0"/>
                      </a:br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885DF26E-7C0F-8F47-ACB1-74103F56F5B9}"/>
              </a:ext>
            </a:extLst>
          </p:cNvPr>
          <p:cNvGraphicFramePr>
            <a:graphicFrameLocks noGrp="1"/>
          </p:cNvGraphicFramePr>
          <p:nvPr/>
        </p:nvGraphicFramePr>
        <p:xfrm>
          <a:off x="5537808" y="1342372"/>
          <a:ext cx="1380227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227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Reservation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Pickup_Day</a:t>
                      </a:r>
                      <a:br>
                        <a:rPr lang="en-PT" dirty="0"/>
                      </a:br>
                      <a:r>
                        <a:rPr lang="en-PT" dirty="0"/>
                        <a:t>Return_Day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F8C2B3A-4DD6-D840-A3E2-9B89BE867CF3}"/>
              </a:ext>
            </a:extLst>
          </p:cNvPr>
          <p:cNvCxnSpPr>
            <a:cxnSpLocks/>
          </p:cNvCxnSpPr>
          <p:nvPr/>
        </p:nvCxnSpPr>
        <p:spPr>
          <a:xfrm>
            <a:off x="3611416" y="4673599"/>
            <a:ext cx="3943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243F648-E5A5-764B-A20E-E5DE3AE7A4C4}"/>
              </a:ext>
            </a:extLst>
          </p:cNvPr>
          <p:cNvSpPr txBox="1"/>
          <p:nvPr/>
        </p:nvSpPr>
        <p:spPr>
          <a:xfrm>
            <a:off x="3624436" y="4737628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F92081B-6965-7247-86EA-669DD13BA0B9}"/>
              </a:ext>
            </a:extLst>
          </p:cNvPr>
          <p:cNvSpPr txBox="1"/>
          <p:nvPr/>
        </p:nvSpPr>
        <p:spPr>
          <a:xfrm>
            <a:off x="6951659" y="1541522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DD30FE4-1271-A040-83C2-24BA1DE8B760}"/>
              </a:ext>
            </a:extLst>
          </p:cNvPr>
          <p:cNvGraphicFramePr>
            <a:graphicFrameLocks noGrp="1"/>
          </p:cNvGraphicFramePr>
          <p:nvPr/>
        </p:nvGraphicFramePr>
        <p:xfrm>
          <a:off x="10329189" y="1342372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99BDF0C-48AE-E448-A4BC-1C423D0FFA28}"/>
              </a:ext>
            </a:extLst>
          </p:cNvPr>
          <p:cNvGraphicFramePr>
            <a:graphicFrameLocks noGrp="1"/>
          </p:cNvGraphicFramePr>
          <p:nvPr/>
        </p:nvGraphicFramePr>
        <p:xfrm>
          <a:off x="2477400" y="3997826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Bicycle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CEB28BD-B9B3-764D-A4B9-13B496C84402}"/>
              </a:ext>
            </a:extLst>
          </p:cNvPr>
          <p:cNvGraphicFramePr>
            <a:graphicFrameLocks noGrp="1"/>
          </p:cNvGraphicFramePr>
          <p:nvPr/>
        </p:nvGraphicFramePr>
        <p:xfrm>
          <a:off x="7635909" y="4062480"/>
          <a:ext cx="1812890" cy="136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890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BicycleModel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Type</a:t>
                      </a:r>
                      <a:br>
                        <a:rPr lang="en-PT" dirty="0"/>
                      </a:br>
                      <a:r>
                        <a:rPr lang="en-PT" dirty="0"/>
                        <a:t>No_Gears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ED8F30-F5BA-9141-8A5C-760BE086D1D8}"/>
              </a:ext>
            </a:extLst>
          </p:cNvPr>
          <p:cNvCxnSpPr>
            <a:cxnSpLocks/>
            <a:stCxn id="31" idx="3"/>
            <a:endCxn id="84" idx="1"/>
          </p:cNvCxnSpPr>
          <p:nvPr/>
        </p:nvCxnSpPr>
        <p:spPr>
          <a:xfrm flipV="1">
            <a:off x="1696555" y="1896939"/>
            <a:ext cx="3841253" cy="264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91FAF9-84CE-DB46-8670-69450FB5708D}"/>
              </a:ext>
            </a:extLst>
          </p:cNvPr>
          <p:cNvCxnSpPr>
            <a:cxnSpLocks/>
            <a:stCxn id="27" idx="1"/>
            <a:endCxn id="84" idx="3"/>
          </p:cNvCxnSpPr>
          <p:nvPr/>
        </p:nvCxnSpPr>
        <p:spPr>
          <a:xfrm flipH="1">
            <a:off x="6918035" y="1896939"/>
            <a:ext cx="3411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821D93-BD92-CD45-A6BF-B468E4648B7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3050918" y="2451506"/>
            <a:ext cx="2721809" cy="154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666A96-E6B3-0048-8BCD-BEB0427820E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659417" y="2451506"/>
            <a:ext cx="1882937" cy="1610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8191A5E-3809-7143-81BC-612F0D8F68EC}"/>
              </a:ext>
            </a:extLst>
          </p:cNvPr>
          <p:cNvSpPr txBox="1"/>
          <p:nvPr/>
        </p:nvSpPr>
        <p:spPr>
          <a:xfrm>
            <a:off x="1671781" y="1763194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0781F3-71B8-3E45-A0BF-80E3466F5563}"/>
              </a:ext>
            </a:extLst>
          </p:cNvPr>
          <p:cNvSpPr txBox="1"/>
          <p:nvPr/>
        </p:nvSpPr>
        <p:spPr>
          <a:xfrm>
            <a:off x="10047912" y="1541522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CFFD2A-AB49-9044-BEBB-436A9452643D}"/>
              </a:ext>
            </a:extLst>
          </p:cNvPr>
          <p:cNvSpPr txBox="1"/>
          <p:nvPr/>
        </p:nvSpPr>
        <p:spPr>
          <a:xfrm>
            <a:off x="2802356" y="370762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4B71D2-0491-7244-AEB7-872CBB29C01E}"/>
              </a:ext>
            </a:extLst>
          </p:cNvPr>
          <p:cNvSpPr txBox="1"/>
          <p:nvPr/>
        </p:nvSpPr>
        <p:spPr>
          <a:xfrm>
            <a:off x="8501657" y="381316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B2F7B0-994E-6049-94D4-BF659D101A6F}"/>
              </a:ext>
            </a:extLst>
          </p:cNvPr>
          <p:cNvSpPr txBox="1"/>
          <p:nvPr/>
        </p:nvSpPr>
        <p:spPr>
          <a:xfrm>
            <a:off x="7249294" y="4770077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91C454-4A42-8248-A50C-5AB1555DB202}"/>
              </a:ext>
            </a:extLst>
          </p:cNvPr>
          <p:cNvSpPr txBox="1"/>
          <p:nvPr/>
        </p:nvSpPr>
        <p:spPr>
          <a:xfrm>
            <a:off x="5227786" y="1585765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190158-0488-7F4F-BA60-C4CC6F6F9886}"/>
              </a:ext>
            </a:extLst>
          </p:cNvPr>
          <p:cNvSpPr txBox="1"/>
          <p:nvPr/>
        </p:nvSpPr>
        <p:spPr>
          <a:xfrm>
            <a:off x="6823914" y="2387733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07E927-7F57-F245-AB50-98742765C4C8}"/>
              </a:ext>
            </a:extLst>
          </p:cNvPr>
          <p:cNvSpPr txBox="1"/>
          <p:nvPr/>
        </p:nvSpPr>
        <p:spPr>
          <a:xfrm>
            <a:off x="5267155" y="2358925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C2F22A-31FD-D54F-811F-129C3CD77854}"/>
              </a:ext>
            </a:extLst>
          </p:cNvPr>
          <p:cNvSpPr txBox="1"/>
          <p:nvPr/>
        </p:nvSpPr>
        <p:spPr>
          <a:xfrm rot="19847204">
            <a:off x="3538976" y="2903629"/>
            <a:ext cx="1403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/>
              <a:t>Actual Rented bike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9BE57E-10B4-324C-B4D0-419B14346053}"/>
              </a:ext>
            </a:extLst>
          </p:cNvPr>
          <p:cNvSpPr txBox="1"/>
          <p:nvPr/>
        </p:nvSpPr>
        <p:spPr>
          <a:xfrm rot="2427568">
            <a:off x="7165877" y="3057541"/>
            <a:ext cx="1403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/>
              <a:t>Desired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9DF5FD-A03A-FF44-929E-85CA68E4FD9F}"/>
              </a:ext>
            </a:extLst>
          </p:cNvPr>
          <p:cNvSpPr txBox="1"/>
          <p:nvPr/>
        </p:nvSpPr>
        <p:spPr>
          <a:xfrm>
            <a:off x="7635909" y="5553130"/>
            <a:ext cx="2718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{type should be in [</a:t>
            </a:r>
            <a:r>
              <a:rPr lang="en-GB" dirty="0"/>
              <a:t>road, mountain, </a:t>
            </a:r>
            <a:r>
              <a:rPr lang="en-GB" dirty="0" err="1"/>
              <a:t>bmx</a:t>
            </a:r>
            <a:r>
              <a:rPr lang="en-GB" dirty="0"/>
              <a:t> or hybrid]</a:t>
            </a:r>
            <a:r>
              <a:rPr lang="en-PT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2C1335-EC45-E043-92D5-9DCBB3A40268}"/>
              </a:ext>
            </a:extLst>
          </p:cNvPr>
          <p:cNvSpPr txBox="1"/>
          <p:nvPr/>
        </p:nvSpPr>
        <p:spPr>
          <a:xfrm>
            <a:off x="5464887" y="696041"/>
            <a:ext cx="2718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{</a:t>
            </a:r>
            <a:r>
              <a:rPr lang="pt-PT" dirty="0" err="1"/>
              <a:t>Return_Day</a:t>
            </a:r>
            <a:r>
              <a:rPr lang="pt-PT" dirty="0"/>
              <a:t> &gt;= </a:t>
            </a:r>
            <a:r>
              <a:rPr lang="pt-PT" dirty="0" err="1"/>
              <a:t>Pickup_Day</a:t>
            </a:r>
            <a:r>
              <a:rPr lang="en-P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05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3" grpId="0"/>
      <p:bldP spid="2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198DD84-D097-DE42-A517-71FB18113C49}"/>
              </a:ext>
            </a:extLst>
          </p:cNvPr>
          <p:cNvSpPr/>
          <p:nvPr/>
        </p:nvSpPr>
        <p:spPr>
          <a:xfrm>
            <a:off x="227135" y="193430"/>
            <a:ext cx="117377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Client</a:t>
            </a:r>
            <a:r>
              <a:rPr lang="en-GB" sz="2400" dirty="0"/>
              <a:t>(</a:t>
            </a:r>
            <a:r>
              <a:rPr lang="en-GB" sz="2400" u="sng" dirty="0"/>
              <a:t>id</a:t>
            </a:r>
            <a:r>
              <a:rPr lang="en-GB" sz="2400" dirty="0"/>
              <a:t>, NIN, TIN, name, address)</a:t>
            </a:r>
          </a:p>
          <a:p>
            <a:r>
              <a:rPr lang="en-GB" sz="2400" dirty="0"/>
              <a:t>UNIQUE(NIN, TIN)</a:t>
            </a:r>
          </a:p>
          <a:p>
            <a:r>
              <a:rPr lang="en-GB" sz="2400" dirty="0"/>
              <a:t>NOT NULL(name, NIN, TIN)</a:t>
            </a:r>
          </a:p>
          <a:p>
            <a:r>
              <a:rPr lang="en-GB" sz="2400" b="1" dirty="0"/>
              <a:t>Reservation</a:t>
            </a:r>
            <a:r>
              <a:rPr lang="en-GB" sz="2400" dirty="0"/>
              <a:t>(</a:t>
            </a:r>
            <a:r>
              <a:rPr lang="en-GB" sz="2400" u="sng" dirty="0"/>
              <a:t>id</a:t>
            </a:r>
            <a:r>
              <a:rPr lang="en-GB" sz="2400" dirty="0"/>
              <a:t>, </a:t>
            </a:r>
            <a:r>
              <a:rPr lang="en-GB" sz="2400" dirty="0" err="1"/>
              <a:t>pickup_day</a:t>
            </a:r>
            <a:r>
              <a:rPr lang="en-GB" sz="2400" dirty="0"/>
              <a:t>, </a:t>
            </a:r>
            <a:r>
              <a:rPr lang="en-GB" sz="2400" dirty="0" err="1"/>
              <a:t>return_day</a:t>
            </a:r>
            <a:r>
              <a:rPr lang="en-GB" sz="2400" dirty="0"/>
              <a:t>, </a:t>
            </a:r>
            <a:r>
              <a:rPr lang="en-GB" sz="2400" dirty="0" err="1"/>
              <a:t>actual_rented_bike</a:t>
            </a:r>
            <a:r>
              <a:rPr lang="en-GB" sz="2400" dirty="0"/>
              <a:t> → Bicycle, </a:t>
            </a:r>
            <a:r>
              <a:rPr lang="en-GB" sz="2400" dirty="0" err="1"/>
              <a:t>desired_model</a:t>
            </a:r>
            <a:r>
              <a:rPr lang="en-GB" sz="2400" dirty="0"/>
              <a:t> → </a:t>
            </a:r>
            <a:r>
              <a:rPr lang="en-GB" sz="2400" dirty="0" err="1"/>
              <a:t>BicycleModel</a:t>
            </a:r>
            <a:r>
              <a:rPr lang="en-GB" sz="2400" dirty="0"/>
              <a:t>, </a:t>
            </a:r>
            <a:r>
              <a:rPr lang="en-GB" sz="2400" dirty="0" err="1"/>
              <a:t>pickup_place</a:t>
            </a:r>
            <a:r>
              <a:rPr lang="en-GB" sz="2400" dirty="0"/>
              <a:t> → Store, client → Client)</a:t>
            </a:r>
          </a:p>
          <a:p>
            <a:r>
              <a:rPr lang="en-GB" sz="2400" dirty="0"/>
              <a:t>NOT NULL(</a:t>
            </a:r>
            <a:r>
              <a:rPr lang="en-GB" sz="2400" dirty="0" err="1"/>
              <a:t>pickup_day</a:t>
            </a:r>
            <a:r>
              <a:rPr lang="en-GB" sz="2400" dirty="0"/>
              <a:t>, </a:t>
            </a:r>
            <a:r>
              <a:rPr lang="en-GB" sz="2400" dirty="0" err="1"/>
              <a:t>actual_rented_bike</a:t>
            </a:r>
            <a:r>
              <a:rPr lang="en-GB" sz="2400" dirty="0"/>
              <a:t>, </a:t>
            </a:r>
            <a:r>
              <a:rPr lang="en-GB" sz="2400" dirty="0" err="1"/>
              <a:t>desired_model</a:t>
            </a:r>
            <a:r>
              <a:rPr lang="en-GB" sz="2400" dirty="0"/>
              <a:t>, </a:t>
            </a:r>
            <a:r>
              <a:rPr lang="en-GB" sz="2400" dirty="0" err="1"/>
              <a:t>pickup_place</a:t>
            </a:r>
            <a:r>
              <a:rPr lang="en-GB" sz="2400"/>
              <a:t>, client)</a:t>
            </a:r>
            <a:endParaRPr lang="en-GB" sz="2400" dirty="0"/>
          </a:p>
          <a:p>
            <a:r>
              <a:rPr lang="en-GB" sz="2400" dirty="0"/>
              <a:t>CHECK(</a:t>
            </a:r>
            <a:r>
              <a:rPr lang="en-GB" sz="2400" dirty="0" err="1"/>
              <a:t>return_day</a:t>
            </a:r>
            <a:r>
              <a:rPr lang="en-GB" sz="2400" dirty="0"/>
              <a:t> &gt;= </a:t>
            </a:r>
            <a:r>
              <a:rPr lang="en-GB" sz="2400" dirty="0" err="1"/>
              <a:t>pickup_day</a:t>
            </a:r>
            <a:r>
              <a:rPr lang="en-GB" sz="2400" dirty="0"/>
              <a:t> OR </a:t>
            </a:r>
            <a:r>
              <a:rPr lang="en-GB" sz="2400" dirty="0" err="1"/>
              <a:t>return_day</a:t>
            </a:r>
            <a:r>
              <a:rPr lang="en-GB" sz="2400" dirty="0"/>
              <a:t> is NULL)</a:t>
            </a:r>
          </a:p>
          <a:p>
            <a:r>
              <a:rPr lang="en-GB" sz="2400" b="1" dirty="0"/>
              <a:t>Store</a:t>
            </a:r>
            <a:r>
              <a:rPr lang="en-GB" sz="2400" dirty="0"/>
              <a:t>(</a:t>
            </a:r>
            <a:r>
              <a:rPr lang="en-GB" sz="2400" u="sng" dirty="0"/>
              <a:t>name</a:t>
            </a:r>
            <a:r>
              <a:rPr lang="en-GB" sz="2400" dirty="0"/>
              <a:t>, address)</a:t>
            </a:r>
          </a:p>
          <a:p>
            <a:r>
              <a:rPr lang="en-GB" sz="2400" dirty="0"/>
              <a:t>NOT NULL(address)</a:t>
            </a:r>
          </a:p>
          <a:p>
            <a:r>
              <a:rPr lang="en-GB" sz="2400" b="1" dirty="0"/>
              <a:t>Bicycle</a:t>
            </a:r>
            <a:r>
              <a:rPr lang="en-GB" sz="2400" dirty="0"/>
              <a:t>(</a:t>
            </a:r>
            <a:r>
              <a:rPr lang="en-GB" sz="2400" u="sng" dirty="0"/>
              <a:t>number</a:t>
            </a:r>
            <a:r>
              <a:rPr lang="en-GB" sz="2400" dirty="0"/>
              <a:t>, model → </a:t>
            </a:r>
            <a:r>
              <a:rPr lang="en-GB" sz="2400" dirty="0" err="1"/>
              <a:t>BicycleModels</a:t>
            </a:r>
            <a:r>
              <a:rPr lang="en-GB" sz="2400" dirty="0"/>
              <a:t>)</a:t>
            </a:r>
          </a:p>
          <a:p>
            <a:r>
              <a:rPr lang="en-GB" sz="2400" dirty="0"/>
              <a:t>NOT NULL(model)</a:t>
            </a:r>
          </a:p>
          <a:p>
            <a:r>
              <a:rPr lang="en-GB" sz="2400" b="1" dirty="0" err="1"/>
              <a:t>BicycleModel</a:t>
            </a:r>
            <a:r>
              <a:rPr lang="en-GB" sz="2400" dirty="0"/>
              <a:t>(</a:t>
            </a:r>
            <a:r>
              <a:rPr lang="en-GB" sz="2400" u="sng" dirty="0"/>
              <a:t>name</a:t>
            </a:r>
            <a:r>
              <a:rPr lang="en-GB" sz="2400" dirty="0"/>
              <a:t>, type, </a:t>
            </a:r>
            <a:r>
              <a:rPr lang="en-GB" sz="2400" dirty="0" err="1"/>
              <a:t>no_gears</a:t>
            </a:r>
            <a:r>
              <a:rPr lang="en-GB" sz="2400" dirty="0"/>
              <a:t>)</a:t>
            </a:r>
          </a:p>
          <a:p>
            <a:r>
              <a:rPr lang="en-GB" sz="2400" dirty="0"/>
              <a:t>NOT NULL(type, </a:t>
            </a:r>
            <a:r>
              <a:rPr lang="en-GB" sz="2400" dirty="0" err="1"/>
              <a:t>no_gears</a:t>
            </a:r>
            <a:r>
              <a:rPr lang="en-GB" sz="2400" dirty="0"/>
              <a:t>)</a:t>
            </a:r>
          </a:p>
          <a:p>
            <a:r>
              <a:rPr lang="en-GB" sz="2400" dirty="0"/>
              <a:t>CHECK(</a:t>
            </a:r>
            <a:r>
              <a:rPr lang="en-GB" sz="2400" dirty="0" err="1"/>
              <a:t>no_gears</a:t>
            </a:r>
            <a:r>
              <a:rPr lang="en-GB" sz="2400" dirty="0"/>
              <a:t> &gt;= 1)</a:t>
            </a:r>
          </a:p>
          <a:p>
            <a:r>
              <a:rPr lang="en-GB" sz="2400" dirty="0"/>
              <a:t>CHECK(type = ‘</a:t>
            </a:r>
            <a:r>
              <a:rPr lang="en-GB" sz="2400" dirty="0" err="1"/>
              <a:t>bmx</a:t>
            </a:r>
            <a:r>
              <a:rPr lang="en-GB" sz="2400" dirty="0"/>
              <a:t>’ or type = ‘mountain’  or type = ‘road’ or type = ‘hybrid’ )</a:t>
            </a:r>
          </a:p>
        </p:txBody>
      </p:sp>
    </p:spTree>
    <p:extLst>
      <p:ext uri="{BB962C8B-B14F-4D97-AF65-F5344CB8AC3E}">
        <p14:creationId xmlns:p14="http://schemas.microsoft.com/office/powerpoint/2010/main" val="96760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A6C1-9316-C74E-8429-E5BFF75C9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Veterinary Clinic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A1B9F-2FE9-164B-A1D1-B0087E22E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3796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53EE29-A8CC-1D4D-B9B7-D4BFE91B4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639803"/>
              </p:ext>
            </p:extLst>
          </p:nvPr>
        </p:nvGraphicFramePr>
        <p:xfrm>
          <a:off x="1066326" y="172735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Animal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ID</a:t>
                      </a:r>
                      <a:br>
                        <a:rPr lang="en-PT" dirty="0"/>
                      </a:br>
                      <a:r>
                        <a:rPr lang="en-PT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AD18CA-A41B-1F43-A45B-1BE7B7C29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34042"/>
              </p:ext>
            </p:extLst>
          </p:nvPr>
        </p:nvGraphicFramePr>
        <p:xfrm>
          <a:off x="4453310" y="172735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Breed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451035-76F7-BD45-B250-754407A5F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595287"/>
              </p:ext>
            </p:extLst>
          </p:nvPr>
        </p:nvGraphicFramePr>
        <p:xfrm>
          <a:off x="7900114" y="172735"/>
          <a:ext cx="2016371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371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COMMON_NAME</a:t>
                      </a:r>
                    </a:p>
                    <a:p>
                      <a:r>
                        <a:rPr lang="en-PT" dirty="0"/>
                        <a:t>SCI_NAME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486CCA-C244-0141-BD05-41514862C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10789"/>
              </p:ext>
            </p:extLst>
          </p:nvPr>
        </p:nvGraphicFramePr>
        <p:xfrm>
          <a:off x="4453310" y="1914652"/>
          <a:ext cx="1454683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683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Appointment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DATE</a:t>
                      </a:r>
                      <a:br>
                        <a:rPr lang="en-PT" dirty="0"/>
                      </a:br>
                      <a:r>
                        <a:rPr lang="en-PT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3C8E65-A44A-9245-9DAE-A34CC72D2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63261"/>
              </p:ext>
            </p:extLst>
          </p:nvPr>
        </p:nvGraphicFramePr>
        <p:xfrm>
          <a:off x="4453310" y="3750737"/>
          <a:ext cx="1147036" cy="163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ID</a:t>
                      </a:r>
                      <a:br>
                        <a:rPr lang="en-PT" dirty="0"/>
                      </a:br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ADDRESS</a:t>
                      </a:r>
                      <a:br>
                        <a:rPr lang="en-PT" dirty="0"/>
                      </a:br>
                      <a:r>
                        <a:rPr lang="en-PT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F4CD54-CDF6-674E-B149-A15FDB0D3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37331"/>
              </p:ext>
            </p:extLst>
          </p:nvPr>
        </p:nvGraphicFramePr>
        <p:xfrm>
          <a:off x="2332547" y="5540695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B2D2EB-AC6A-A84A-B4D2-0199ACAEA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446367"/>
              </p:ext>
            </p:extLst>
          </p:nvPr>
        </p:nvGraphicFramePr>
        <p:xfrm>
          <a:off x="6808155" y="5524855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Physician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D98F4-602A-B14B-A2A3-FED7F20EA33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13362" y="727302"/>
            <a:ext cx="2239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8C6113-CECD-EF45-959D-BE90983AFA2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600346" y="727302"/>
            <a:ext cx="2299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7C8E1C-3389-D84B-BAFD-22ABF41CDE68}"/>
              </a:ext>
            </a:extLst>
          </p:cNvPr>
          <p:cNvSpPr txBox="1"/>
          <p:nvPr/>
        </p:nvSpPr>
        <p:spPr>
          <a:xfrm>
            <a:off x="2275514" y="35797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918AE9-CA9A-EE4B-B12A-73E52B94EF12}"/>
              </a:ext>
            </a:extLst>
          </p:cNvPr>
          <p:cNvSpPr txBox="1"/>
          <p:nvPr/>
        </p:nvSpPr>
        <p:spPr>
          <a:xfrm>
            <a:off x="4081224" y="337249"/>
            <a:ext cx="30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1D795E-03AF-4D4E-97CB-460686627A98}"/>
              </a:ext>
            </a:extLst>
          </p:cNvPr>
          <p:cNvSpPr txBox="1"/>
          <p:nvPr/>
        </p:nvSpPr>
        <p:spPr>
          <a:xfrm>
            <a:off x="5666382" y="28391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A94951-AA0D-0B49-BDC3-EC5E20EF25E8}"/>
              </a:ext>
            </a:extLst>
          </p:cNvPr>
          <p:cNvSpPr txBox="1"/>
          <p:nvPr/>
        </p:nvSpPr>
        <p:spPr>
          <a:xfrm>
            <a:off x="7540763" y="32094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63DF6D7-4AC5-DD41-96C6-DB29E7F9C267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6728084" y="-265563"/>
            <a:ext cx="632783" cy="37276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E4F89C9-759F-0A44-8810-7EF5B7087E23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1639844" y="1281870"/>
            <a:ext cx="2813466" cy="13597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1403C9D-9DA3-7444-9727-A725B56C15F6}"/>
              </a:ext>
            </a:extLst>
          </p:cNvPr>
          <p:cNvSpPr txBox="1"/>
          <p:nvPr/>
        </p:nvSpPr>
        <p:spPr>
          <a:xfrm>
            <a:off x="5294295" y="1651769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96C6DD-1085-AB4D-B6B0-1AA8F61AA80A}"/>
              </a:ext>
            </a:extLst>
          </p:cNvPr>
          <p:cNvSpPr txBox="1"/>
          <p:nvPr/>
        </p:nvSpPr>
        <p:spPr>
          <a:xfrm>
            <a:off x="8595672" y="131495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961694-2163-D646-84A3-37A9F9AD7672}"/>
              </a:ext>
            </a:extLst>
          </p:cNvPr>
          <p:cNvSpPr txBox="1"/>
          <p:nvPr/>
        </p:nvSpPr>
        <p:spPr>
          <a:xfrm>
            <a:off x="3993435" y="2226086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421F7C-B38E-F54C-B12E-8117101E4C9A}"/>
              </a:ext>
            </a:extLst>
          </p:cNvPr>
          <p:cNvSpPr txBox="1"/>
          <p:nvPr/>
        </p:nvSpPr>
        <p:spPr>
          <a:xfrm>
            <a:off x="1641292" y="1281869"/>
            <a:ext cx="30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3972F728-A65C-C34C-AD0C-B04387EABDB5}"/>
              </a:ext>
            </a:extLst>
          </p:cNvPr>
          <p:cNvCxnSpPr>
            <a:cxnSpLocks/>
            <a:stCxn id="9" idx="0"/>
            <a:endCxn id="4" idx="1"/>
          </p:cNvCxnSpPr>
          <p:nvPr/>
        </p:nvCxnSpPr>
        <p:spPr>
          <a:xfrm rot="16200000" flipV="1">
            <a:off x="-420500" y="2214129"/>
            <a:ext cx="4813393" cy="1839739"/>
          </a:xfrm>
          <a:prstGeom prst="bentConnector4">
            <a:avLst>
              <a:gd name="adj1" fmla="val 44239"/>
              <a:gd name="adj2" fmla="val 1124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4BC12F4-DF10-6D43-AECE-144B77A8A424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5117016" y="3260196"/>
            <a:ext cx="3055638" cy="14736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E37EB8-FA4E-5246-97C5-A90FF28E00E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479583" y="6079422"/>
            <a:ext cx="3328572" cy="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52B4534-B0E2-8E4C-A6D5-AD1A62BF1C26}"/>
              </a:ext>
            </a:extLst>
          </p:cNvPr>
          <p:cNvSpPr txBox="1"/>
          <p:nvPr/>
        </p:nvSpPr>
        <p:spPr>
          <a:xfrm>
            <a:off x="5942974" y="204142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E515B9-1470-4A41-98DD-9B87DB048C71}"/>
              </a:ext>
            </a:extLst>
          </p:cNvPr>
          <p:cNvSpPr txBox="1"/>
          <p:nvPr/>
        </p:nvSpPr>
        <p:spPr>
          <a:xfrm>
            <a:off x="7387737" y="5118372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C2E4FB-2AF6-FE4D-AFE9-3B0CB2BF278F}"/>
              </a:ext>
            </a:extLst>
          </p:cNvPr>
          <p:cNvSpPr txBox="1"/>
          <p:nvPr/>
        </p:nvSpPr>
        <p:spPr>
          <a:xfrm>
            <a:off x="2886752" y="5171455"/>
            <a:ext cx="59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0..1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12D1D8-709C-C244-B098-4A1F7C4067EC}"/>
              </a:ext>
            </a:extLst>
          </p:cNvPr>
          <p:cNvSpPr txBox="1"/>
          <p:nvPr/>
        </p:nvSpPr>
        <p:spPr>
          <a:xfrm>
            <a:off x="356615" y="364582"/>
            <a:ext cx="59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1..*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31D557-E030-EC4E-B566-16C326F575C9}"/>
              </a:ext>
            </a:extLst>
          </p:cNvPr>
          <p:cNvSpPr txBox="1"/>
          <p:nvPr/>
        </p:nvSpPr>
        <p:spPr>
          <a:xfrm>
            <a:off x="3819862" y="6151419"/>
            <a:ext cx="242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{DISJOINT, COMPLETE}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83B6C4A-8917-C748-A61F-82DC2950E3B6}"/>
              </a:ext>
            </a:extLst>
          </p:cNvPr>
          <p:cNvCxnSpPr>
            <a:cxnSpLocks/>
            <a:stCxn id="58" idx="3"/>
            <a:endCxn id="55" idx="0"/>
          </p:cNvCxnSpPr>
          <p:nvPr/>
        </p:nvCxnSpPr>
        <p:spPr>
          <a:xfrm>
            <a:off x="5018416" y="5524855"/>
            <a:ext cx="16028" cy="626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riangle 57">
            <a:extLst>
              <a:ext uri="{FF2B5EF4-FFF2-40B4-BE49-F238E27FC236}">
                <a16:creationId xmlns:a16="http://schemas.microsoft.com/office/drawing/2014/main" id="{9E6D50E1-2861-A64C-BBDD-9CB719C502B4}"/>
              </a:ext>
            </a:extLst>
          </p:cNvPr>
          <p:cNvSpPr/>
          <p:nvPr/>
        </p:nvSpPr>
        <p:spPr>
          <a:xfrm>
            <a:off x="4958251" y="5365552"/>
            <a:ext cx="120329" cy="15930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6276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30" grpId="0"/>
      <p:bldP spid="31" grpId="0"/>
      <p:bldP spid="32" grpId="0"/>
      <p:bldP spid="33" grpId="0"/>
      <p:bldP spid="51" grpId="0"/>
      <p:bldP spid="52" grpId="0"/>
      <p:bldP spid="53" grpId="0"/>
      <p:bldP spid="54" grpId="0"/>
      <p:bldP spid="55" grpId="0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A9D47B-929F-B040-A957-069730EE12A5}"/>
              </a:ext>
            </a:extLst>
          </p:cNvPr>
          <p:cNvSpPr/>
          <p:nvPr/>
        </p:nvSpPr>
        <p:spPr>
          <a:xfrm>
            <a:off x="817685" y="817683"/>
            <a:ext cx="1076178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Animal</a:t>
            </a:r>
            <a:r>
              <a:rPr lang="en-GB" sz="2400" dirty="0"/>
              <a:t>(</a:t>
            </a:r>
            <a:r>
              <a:rPr lang="en-GB" sz="2400" u="sng" dirty="0"/>
              <a:t>id</a:t>
            </a:r>
            <a:r>
              <a:rPr lang="en-GB" sz="2400" dirty="0"/>
              <a:t>, name, breed →Breed, </a:t>
            </a:r>
            <a:r>
              <a:rPr lang="en-GB" sz="2400" dirty="0" err="1"/>
              <a:t>owner→Owner</a:t>
            </a:r>
            <a:r>
              <a:rPr lang="en-GB" sz="2400" dirty="0"/>
              <a:t>)</a:t>
            </a:r>
          </a:p>
          <a:p>
            <a:r>
              <a:rPr lang="en-GB" sz="2400" dirty="0"/>
              <a:t>NOT NULL(breed, name)</a:t>
            </a:r>
          </a:p>
          <a:p>
            <a:r>
              <a:rPr lang="en-GB" sz="2400" b="1" dirty="0"/>
              <a:t>Breed</a:t>
            </a:r>
            <a:r>
              <a:rPr lang="en-GB" sz="2400" dirty="0"/>
              <a:t>(</a:t>
            </a:r>
            <a:r>
              <a:rPr lang="en-GB" sz="2400" u="sng" dirty="0"/>
              <a:t>name</a:t>
            </a:r>
            <a:r>
              <a:rPr lang="en-GB" sz="2400" dirty="0"/>
              <a:t>)</a:t>
            </a:r>
          </a:p>
          <a:p>
            <a:r>
              <a:rPr lang="en-GB" sz="2400" b="1" dirty="0"/>
              <a:t>Condition</a:t>
            </a:r>
            <a:r>
              <a:rPr lang="en-GB" sz="2400" dirty="0"/>
              <a:t>(</a:t>
            </a:r>
            <a:r>
              <a:rPr lang="en-GB" sz="2400" u="sng" dirty="0" err="1"/>
              <a:t>c_name</a:t>
            </a:r>
            <a:r>
              <a:rPr lang="en-GB" sz="2400" dirty="0"/>
              <a:t>, </a:t>
            </a:r>
            <a:r>
              <a:rPr lang="en-GB" sz="2400" dirty="0" err="1"/>
              <a:t>s_name</a:t>
            </a:r>
            <a:r>
              <a:rPr lang="en-GB" sz="2400" dirty="0"/>
              <a:t>)</a:t>
            </a:r>
          </a:p>
          <a:p>
            <a:r>
              <a:rPr lang="en-GB" sz="2400" dirty="0"/>
              <a:t>NOT NULL(</a:t>
            </a:r>
            <a:r>
              <a:rPr lang="en-GB" sz="2400" dirty="0" err="1"/>
              <a:t>s_name</a:t>
            </a:r>
            <a:r>
              <a:rPr lang="en-GB" sz="2400" dirty="0"/>
              <a:t>)</a:t>
            </a:r>
          </a:p>
          <a:p>
            <a:r>
              <a:rPr lang="en-GB" sz="2400" dirty="0"/>
              <a:t>UNIQUE(</a:t>
            </a:r>
            <a:r>
              <a:rPr lang="en-GB" sz="2400" dirty="0" err="1"/>
              <a:t>s_name</a:t>
            </a:r>
            <a:r>
              <a:rPr lang="en-GB" sz="2400" dirty="0"/>
              <a:t>)</a:t>
            </a:r>
          </a:p>
          <a:p>
            <a:r>
              <a:rPr lang="en-GB" sz="2400" b="1" dirty="0"/>
              <a:t>Appointment</a:t>
            </a:r>
            <a:r>
              <a:rPr lang="en-GB" sz="2400" dirty="0"/>
              <a:t>(</a:t>
            </a:r>
            <a:r>
              <a:rPr lang="en-GB" sz="2400" u="sng" dirty="0"/>
              <a:t>id</a:t>
            </a:r>
            <a:r>
              <a:rPr lang="en-GB" sz="2400" dirty="0"/>
              <a:t>, date, time, animal →Animal, </a:t>
            </a:r>
            <a:r>
              <a:rPr lang="en-GB" sz="2400" dirty="0" err="1"/>
              <a:t>physician→Physician</a:t>
            </a:r>
            <a:r>
              <a:rPr lang="en-GB" sz="2400" dirty="0"/>
              <a:t>)</a:t>
            </a:r>
          </a:p>
          <a:p>
            <a:r>
              <a:rPr lang="en-GB" sz="2400" dirty="0"/>
              <a:t>NOT NULL(animal, physician, date, time)</a:t>
            </a:r>
          </a:p>
          <a:p>
            <a:r>
              <a:rPr lang="en-GB" sz="2400" b="1" dirty="0"/>
              <a:t>Owner</a:t>
            </a:r>
            <a:r>
              <a:rPr lang="en-GB" sz="2400" dirty="0"/>
              <a:t>(</a:t>
            </a:r>
            <a:r>
              <a:rPr lang="en-GB" sz="2400" u="sng" dirty="0"/>
              <a:t>id</a:t>
            </a:r>
            <a:r>
              <a:rPr lang="en-GB" sz="2400" dirty="0"/>
              <a:t>, name, address, </a:t>
            </a:r>
            <a:r>
              <a:rPr lang="en-GB" sz="2400" dirty="0" err="1"/>
              <a:t>phone_no</a:t>
            </a:r>
            <a:r>
              <a:rPr lang="en-GB" sz="2400" dirty="0"/>
              <a:t>)</a:t>
            </a:r>
          </a:p>
          <a:p>
            <a:r>
              <a:rPr lang="en-GB" sz="2400" dirty="0"/>
              <a:t>NOT NULL(name)</a:t>
            </a:r>
          </a:p>
          <a:p>
            <a:r>
              <a:rPr lang="en-GB" sz="2400" b="1" dirty="0"/>
              <a:t>Physician</a:t>
            </a:r>
            <a:r>
              <a:rPr lang="en-GB" sz="2400" dirty="0"/>
              <a:t>(</a:t>
            </a:r>
            <a:r>
              <a:rPr lang="en-GB" sz="2400" u="sng" dirty="0"/>
              <a:t>id</a:t>
            </a:r>
            <a:r>
              <a:rPr lang="en-GB" sz="2400" dirty="0"/>
              <a:t>, name, address, </a:t>
            </a:r>
            <a:r>
              <a:rPr lang="en-GB" sz="2400" dirty="0" err="1"/>
              <a:t>phone_no</a:t>
            </a:r>
            <a:r>
              <a:rPr lang="en-GB" sz="2400" dirty="0"/>
              <a:t>)</a:t>
            </a:r>
          </a:p>
          <a:p>
            <a:r>
              <a:rPr lang="en-GB" sz="2400" dirty="0"/>
              <a:t>NOT NULL(name)</a:t>
            </a:r>
          </a:p>
          <a:p>
            <a:r>
              <a:rPr lang="en-GB" sz="2400" b="1" dirty="0" err="1"/>
              <a:t>ConditionsIdentified</a:t>
            </a:r>
            <a:r>
              <a:rPr lang="en-GB" sz="2400" dirty="0"/>
              <a:t>(</a:t>
            </a:r>
            <a:r>
              <a:rPr lang="en-GB" sz="2400" u="sng" dirty="0"/>
              <a:t>condition</a:t>
            </a:r>
            <a:r>
              <a:rPr lang="en-GB" sz="2400" dirty="0"/>
              <a:t> → Condition, </a:t>
            </a:r>
            <a:r>
              <a:rPr lang="en-GB" sz="2400" u="sng" dirty="0"/>
              <a:t>appointment</a:t>
            </a:r>
            <a:r>
              <a:rPr lang="en-GB" sz="2400" dirty="0"/>
              <a:t> → Appointment)</a:t>
            </a:r>
          </a:p>
          <a:p>
            <a:r>
              <a:rPr lang="en-GB" sz="2400" b="1" dirty="0" err="1"/>
              <a:t>FrequentCondition</a:t>
            </a:r>
            <a:r>
              <a:rPr lang="en-GB" sz="2400" dirty="0"/>
              <a:t>(</a:t>
            </a:r>
            <a:r>
              <a:rPr lang="en-GB" sz="2400" u="sng" dirty="0" err="1"/>
              <a:t>breed</a:t>
            </a:r>
            <a:r>
              <a:rPr lang="en-GB" sz="2400" dirty="0" err="1"/>
              <a:t>→Breed</a:t>
            </a:r>
            <a:r>
              <a:rPr lang="en-GB" sz="2400" dirty="0"/>
              <a:t>, </a:t>
            </a:r>
            <a:r>
              <a:rPr lang="en-GB" sz="2400" u="sng" dirty="0"/>
              <a:t>condition</a:t>
            </a:r>
            <a:r>
              <a:rPr lang="en-GB" sz="2400" dirty="0"/>
              <a:t> → Condition)</a:t>
            </a:r>
          </a:p>
        </p:txBody>
      </p:sp>
    </p:spTree>
    <p:extLst>
      <p:ext uri="{BB962C8B-B14F-4D97-AF65-F5344CB8AC3E}">
        <p14:creationId xmlns:p14="http://schemas.microsoft.com/office/powerpoint/2010/main" val="351626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A6C1-9316-C74E-8429-E5BFF75C9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Restaurant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A1B9F-2FE9-164B-A1D1-B0087E22E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0692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53EE29-A8CC-1D4D-B9B7-D4BFE91B4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0617"/>
              </p:ext>
            </p:extLst>
          </p:nvPr>
        </p:nvGraphicFramePr>
        <p:xfrm>
          <a:off x="775855" y="172735"/>
          <a:ext cx="1437507" cy="136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07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INGREDIENT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Unit</a:t>
                      </a:r>
                      <a:br>
                        <a:rPr lang="en-PT" dirty="0"/>
                      </a:br>
                      <a:r>
                        <a:rPr lang="en-PT" dirty="0"/>
                        <a:t>Stock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AD18CA-A41B-1F43-A45B-1BE7B7C29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53586"/>
              </p:ext>
            </p:extLst>
          </p:nvPr>
        </p:nvGraphicFramePr>
        <p:xfrm>
          <a:off x="7231210" y="179347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DISH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ID</a:t>
                      </a:r>
                      <a:br>
                        <a:rPr lang="en-PT" dirty="0"/>
                      </a:br>
                      <a:r>
                        <a:rPr lang="en-PT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451035-76F7-BD45-B250-754407A5F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09473"/>
              </p:ext>
            </p:extLst>
          </p:nvPr>
        </p:nvGraphicFramePr>
        <p:xfrm>
          <a:off x="9479534" y="3181287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ID</a:t>
                      </a:r>
                      <a:br>
                        <a:rPr lang="en-PT" dirty="0"/>
                      </a:br>
                      <a:r>
                        <a:rPr lang="en-PT" dirty="0"/>
                        <a:t>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486CCA-C244-0141-BD05-41514862C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854092"/>
              </p:ext>
            </p:extLst>
          </p:nvPr>
        </p:nvGraphicFramePr>
        <p:xfrm>
          <a:off x="4280218" y="2801585"/>
          <a:ext cx="1454683" cy="136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683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Meal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DATE</a:t>
                      </a:r>
                      <a:br>
                        <a:rPr lang="en-PT" dirty="0"/>
                      </a:br>
                      <a:r>
                        <a:rPr lang="en-PT" dirty="0"/>
                        <a:t>STARTIME</a:t>
                      </a:r>
                      <a:br>
                        <a:rPr lang="en-PT" dirty="0"/>
                      </a:br>
                      <a:r>
                        <a:rPr lang="en-PT" dirty="0"/>
                        <a:t>ENDTIME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3C8E65-A44A-9245-9DAE-A34CC72D2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553119"/>
              </p:ext>
            </p:extLst>
          </p:nvPr>
        </p:nvGraphicFramePr>
        <p:xfrm>
          <a:off x="4468388" y="4290421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F4CD54-CDF6-674E-B149-A15FDB0D3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00810"/>
              </p:ext>
            </p:extLst>
          </p:nvPr>
        </p:nvGraphicFramePr>
        <p:xfrm>
          <a:off x="2332528" y="5524855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TAX_ID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B2D2EB-AC6A-A84A-B4D2-0199ACAEA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225928"/>
              </p:ext>
            </p:extLst>
          </p:nvPr>
        </p:nvGraphicFramePr>
        <p:xfrm>
          <a:off x="6808155" y="5524855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Waiter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ID</a:t>
                      </a:r>
                      <a:br>
                        <a:rPr lang="en-PT" dirty="0"/>
                      </a:br>
                      <a:r>
                        <a:rPr lang="en-PT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D98F4-602A-B14B-A2A3-FED7F20EA33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213362" y="727302"/>
            <a:ext cx="5017848" cy="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4BC12F4-DF10-6D43-AECE-144B77A8A424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5756549" y="3899731"/>
            <a:ext cx="1633264" cy="1616984"/>
          </a:xfrm>
          <a:prstGeom prst="bentConnector3">
            <a:avLst>
              <a:gd name="adj1" fmla="val 997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E37EB8-FA4E-5246-97C5-A90FF28E00E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479564" y="6079422"/>
            <a:ext cx="3328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1E515B9-1470-4A41-98DD-9B87DB048C71}"/>
              </a:ext>
            </a:extLst>
          </p:cNvPr>
          <p:cNvSpPr txBox="1"/>
          <p:nvPr/>
        </p:nvSpPr>
        <p:spPr>
          <a:xfrm>
            <a:off x="7387737" y="5118372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C2E4FB-2AF6-FE4D-AFE9-3B0CB2BF278F}"/>
              </a:ext>
            </a:extLst>
          </p:cNvPr>
          <p:cNvSpPr txBox="1"/>
          <p:nvPr/>
        </p:nvSpPr>
        <p:spPr>
          <a:xfrm>
            <a:off x="2886752" y="5171455"/>
            <a:ext cx="59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0..1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31D557-E030-EC4E-B566-16C326F575C9}"/>
              </a:ext>
            </a:extLst>
          </p:cNvPr>
          <p:cNvSpPr txBox="1"/>
          <p:nvPr/>
        </p:nvSpPr>
        <p:spPr>
          <a:xfrm>
            <a:off x="3819862" y="6151419"/>
            <a:ext cx="283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{OVERLAPPING, COMPLETE}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3BCB8A2-D8A9-3F43-83BF-CFF8329E9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488710"/>
              </p:ext>
            </p:extLst>
          </p:nvPr>
        </p:nvGraphicFramePr>
        <p:xfrm>
          <a:off x="9246511" y="1658342"/>
          <a:ext cx="1848866" cy="77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86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125311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412345">
                <a:tc>
                  <a:txBody>
                    <a:bodyPr/>
                    <a:lstStyle/>
                    <a:p>
                      <a:r>
                        <a:rPr lang="en-PT" dirty="0"/>
                        <a:t>Times_Served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FACEC50-DCC2-8F4A-B153-B9B9E93B7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25110"/>
              </p:ext>
            </p:extLst>
          </p:nvPr>
        </p:nvGraphicFramePr>
        <p:xfrm>
          <a:off x="2895429" y="1398523"/>
          <a:ext cx="1848866" cy="77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86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125311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412345">
                <a:tc>
                  <a:txBody>
                    <a:bodyPr/>
                    <a:lstStyle/>
                    <a:p>
                      <a:r>
                        <a:rPr lang="en-PT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96E9379-4662-AB4A-9F73-074965B64C05}"/>
              </a:ext>
            </a:extLst>
          </p:cNvPr>
          <p:cNvSpPr txBox="1"/>
          <p:nvPr/>
        </p:nvSpPr>
        <p:spPr>
          <a:xfrm>
            <a:off x="2227916" y="322605"/>
            <a:ext cx="59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1..*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78DBA4-6E87-3C46-B98C-1208AF5CD609}"/>
              </a:ext>
            </a:extLst>
          </p:cNvPr>
          <p:cNvSpPr txBox="1"/>
          <p:nvPr/>
        </p:nvSpPr>
        <p:spPr>
          <a:xfrm>
            <a:off x="6808155" y="339395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828EB5-85A3-ED40-A4C6-F5066623C7BC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3819862" y="727302"/>
            <a:ext cx="612412" cy="67122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6781F7B-A5DA-DA45-A333-7EC87F6A38E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5649592" y="646449"/>
            <a:ext cx="1513104" cy="27971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E6B79B-5516-2B45-90EC-C7E739F53149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7804729" y="2004261"/>
            <a:ext cx="1441782" cy="43133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325A4F4-8F04-C742-9BCA-1182BB0197D7}"/>
              </a:ext>
            </a:extLst>
          </p:cNvPr>
          <p:cNvSpPr txBox="1"/>
          <p:nvPr/>
        </p:nvSpPr>
        <p:spPr>
          <a:xfrm>
            <a:off x="5007559" y="250425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72C977-32AF-274C-91B7-BE389245ABCF}"/>
              </a:ext>
            </a:extLst>
          </p:cNvPr>
          <p:cNvSpPr txBox="1"/>
          <p:nvPr/>
        </p:nvSpPr>
        <p:spPr>
          <a:xfrm>
            <a:off x="7505380" y="1298341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8E69B741-37E5-B64A-86D4-533AD6F7688E}"/>
              </a:ext>
            </a:extLst>
          </p:cNvPr>
          <p:cNvCxnSpPr>
            <a:cxnSpLocks/>
            <a:stCxn id="6" idx="0"/>
            <a:endCxn id="7" idx="3"/>
          </p:cNvCxnSpPr>
          <p:nvPr/>
        </p:nvCxnSpPr>
        <p:spPr>
          <a:xfrm rot="16200000" flipH="1" flipV="1">
            <a:off x="7742944" y="1173244"/>
            <a:ext cx="302066" cy="4318151"/>
          </a:xfrm>
          <a:prstGeom prst="bentConnector4">
            <a:avLst>
              <a:gd name="adj1" fmla="val -75679"/>
              <a:gd name="adj2" fmla="val 56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4B546B9-ABD3-6541-B599-DE2C181D24F6}"/>
              </a:ext>
            </a:extLst>
          </p:cNvPr>
          <p:cNvSpPr txBox="1"/>
          <p:nvPr/>
        </p:nvSpPr>
        <p:spPr>
          <a:xfrm>
            <a:off x="10062289" y="2800615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7A2B57-5526-504E-9B5C-886162209578}"/>
              </a:ext>
            </a:extLst>
          </p:cNvPr>
          <p:cNvSpPr txBox="1"/>
          <p:nvPr/>
        </p:nvSpPr>
        <p:spPr>
          <a:xfrm>
            <a:off x="5715608" y="3096936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45EEFB9-27E3-7C44-BBF2-EE24445984DE}"/>
              </a:ext>
            </a:extLst>
          </p:cNvPr>
          <p:cNvCxnSpPr>
            <a:cxnSpLocks/>
            <a:stCxn id="9" idx="0"/>
            <a:endCxn id="7" idx="1"/>
          </p:cNvCxnSpPr>
          <p:nvPr/>
        </p:nvCxnSpPr>
        <p:spPr>
          <a:xfrm rot="5400000" flipH="1" flipV="1">
            <a:off x="2572381" y="3817018"/>
            <a:ext cx="2041502" cy="13741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33C9505-C89B-BE47-90B2-15213864AEE5}"/>
              </a:ext>
            </a:extLst>
          </p:cNvPr>
          <p:cNvSpPr txBox="1"/>
          <p:nvPr/>
        </p:nvSpPr>
        <p:spPr>
          <a:xfrm>
            <a:off x="5731140" y="3937577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08F086A-55ED-FF41-B763-9768D847E253}"/>
              </a:ext>
            </a:extLst>
          </p:cNvPr>
          <p:cNvSpPr txBox="1"/>
          <p:nvPr/>
        </p:nvSpPr>
        <p:spPr>
          <a:xfrm>
            <a:off x="3944379" y="3483353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8C6DCD-4B25-B94F-A4AB-813D2767F0EC}"/>
              </a:ext>
            </a:extLst>
          </p:cNvPr>
          <p:cNvCxnSpPr>
            <a:cxnSpLocks/>
            <a:stCxn id="73" idx="3"/>
          </p:cNvCxnSpPr>
          <p:nvPr/>
        </p:nvCxnSpPr>
        <p:spPr>
          <a:xfrm flipH="1">
            <a:off x="5007559" y="5524855"/>
            <a:ext cx="10857" cy="554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riangle 72">
            <a:extLst>
              <a:ext uri="{FF2B5EF4-FFF2-40B4-BE49-F238E27FC236}">
                <a16:creationId xmlns:a16="http://schemas.microsoft.com/office/drawing/2014/main" id="{B63415EF-1CD1-E44B-93AD-8856721A04F9}"/>
              </a:ext>
            </a:extLst>
          </p:cNvPr>
          <p:cNvSpPr/>
          <p:nvPr/>
        </p:nvSpPr>
        <p:spPr>
          <a:xfrm>
            <a:off x="4958251" y="5365552"/>
            <a:ext cx="120329" cy="15930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8752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5" grpId="0"/>
      <p:bldP spid="43" grpId="0"/>
      <p:bldP spid="44" grpId="0"/>
      <p:bldP spid="57" grpId="0"/>
      <p:bldP spid="58" grpId="0"/>
      <p:bldP spid="63" grpId="0"/>
      <p:bldP spid="64" grpId="0"/>
      <p:bldP spid="70" grpId="0"/>
      <p:bldP spid="71" grpId="0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198DD84-D097-DE42-A517-71FB18113C49}"/>
              </a:ext>
            </a:extLst>
          </p:cNvPr>
          <p:cNvSpPr/>
          <p:nvPr/>
        </p:nvSpPr>
        <p:spPr>
          <a:xfrm>
            <a:off x="715108" y="0"/>
            <a:ext cx="1076178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Person</a:t>
            </a:r>
            <a:r>
              <a:rPr lang="en-GB" sz="1200" dirty="0"/>
              <a:t>(</a:t>
            </a:r>
            <a:r>
              <a:rPr lang="en-GB" sz="1200" u="sng" dirty="0"/>
              <a:t>id</a:t>
            </a:r>
            <a:r>
              <a:rPr lang="en-GB" sz="1200" dirty="0"/>
              <a:t>, name, address)</a:t>
            </a:r>
          </a:p>
          <a:p>
            <a:r>
              <a:rPr lang="en-GB" sz="1200" dirty="0"/>
              <a:t>NOT NULL(name)</a:t>
            </a:r>
          </a:p>
          <a:p>
            <a:r>
              <a:rPr lang="en-GB" sz="1200" b="1" dirty="0"/>
              <a:t>Waiter</a:t>
            </a:r>
            <a:r>
              <a:rPr lang="en-GB" sz="1200" dirty="0"/>
              <a:t>(</a:t>
            </a:r>
            <a:r>
              <a:rPr lang="en-GB" sz="1200" u="sng" dirty="0" err="1"/>
              <a:t>id</a:t>
            </a:r>
            <a:r>
              <a:rPr lang="en-GB" sz="1200" dirty="0" err="1"/>
              <a:t>→Person</a:t>
            </a:r>
            <a:r>
              <a:rPr lang="en-GB" sz="1200" dirty="0"/>
              <a:t>, identifier, </a:t>
            </a:r>
            <a:r>
              <a:rPr lang="en-GB" sz="1200" dirty="0" err="1"/>
              <a:t>phone_number</a:t>
            </a:r>
            <a:r>
              <a:rPr lang="en-GB" sz="1200" dirty="0"/>
              <a:t>)</a:t>
            </a:r>
          </a:p>
          <a:p>
            <a:r>
              <a:rPr lang="en-GB" sz="1200" dirty="0"/>
              <a:t>NOT NULL(identifier, </a:t>
            </a:r>
            <a:r>
              <a:rPr lang="en-GB" sz="1200" dirty="0" err="1"/>
              <a:t>phone_number</a:t>
            </a:r>
            <a:r>
              <a:rPr lang="en-GB" sz="1200" dirty="0"/>
              <a:t>)</a:t>
            </a:r>
          </a:p>
          <a:p>
            <a:r>
              <a:rPr lang="en-GB" sz="1200" dirty="0"/>
              <a:t>UNIQUE(identifier)</a:t>
            </a:r>
          </a:p>
          <a:p>
            <a:r>
              <a:rPr lang="en-GB" sz="1200" b="1" dirty="0"/>
              <a:t>Client</a:t>
            </a:r>
            <a:r>
              <a:rPr lang="en-GB" sz="1200" dirty="0"/>
              <a:t>(</a:t>
            </a:r>
            <a:r>
              <a:rPr lang="en-GB" sz="1200" u="sng" dirty="0" err="1"/>
              <a:t>id</a:t>
            </a:r>
            <a:r>
              <a:rPr lang="en-GB" sz="1200" dirty="0" err="1"/>
              <a:t>→Person</a:t>
            </a:r>
            <a:r>
              <a:rPr lang="en-GB" sz="1200" dirty="0"/>
              <a:t>, </a:t>
            </a:r>
            <a:r>
              <a:rPr lang="en-GB" sz="1200" dirty="0" err="1"/>
              <a:t>tax_id</a:t>
            </a:r>
            <a:r>
              <a:rPr lang="en-GB" sz="1200" dirty="0"/>
              <a:t>)</a:t>
            </a:r>
          </a:p>
          <a:p>
            <a:r>
              <a:rPr lang="en-GB" sz="1200" dirty="0"/>
              <a:t>NOT NULL(</a:t>
            </a:r>
            <a:r>
              <a:rPr lang="en-GB" sz="1200" dirty="0" err="1"/>
              <a:t>tax_id</a:t>
            </a:r>
            <a:r>
              <a:rPr lang="en-GB" sz="1200" dirty="0"/>
              <a:t>)</a:t>
            </a:r>
          </a:p>
          <a:p>
            <a:r>
              <a:rPr lang="en-GB" sz="1200" dirty="0"/>
              <a:t>UNIQUE(</a:t>
            </a:r>
            <a:r>
              <a:rPr lang="en-GB" sz="1200" dirty="0" err="1"/>
              <a:t>tax_id</a:t>
            </a:r>
            <a:r>
              <a:rPr lang="en-GB" sz="1200" dirty="0"/>
              <a:t>)</a:t>
            </a:r>
          </a:p>
          <a:p>
            <a:r>
              <a:rPr lang="en-GB" sz="1200" b="1" dirty="0"/>
              <a:t>Meal</a:t>
            </a:r>
            <a:r>
              <a:rPr lang="en-GB" sz="1200" dirty="0"/>
              <a:t>(</a:t>
            </a:r>
            <a:r>
              <a:rPr lang="en-GB" sz="1200" u="sng" dirty="0"/>
              <a:t>id</a:t>
            </a:r>
            <a:r>
              <a:rPr lang="en-GB" sz="1200" dirty="0"/>
              <a:t>, date, </a:t>
            </a:r>
            <a:r>
              <a:rPr lang="en-GB" sz="1200" dirty="0" err="1"/>
              <a:t>start_time</a:t>
            </a:r>
            <a:r>
              <a:rPr lang="en-GB" sz="1200" dirty="0"/>
              <a:t>, </a:t>
            </a:r>
            <a:r>
              <a:rPr lang="en-GB" sz="1200" dirty="0" err="1"/>
              <a:t>end_time</a:t>
            </a:r>
            <a:r>
              <a:rPr lang="en-GB" sz="1200" dirty="0"/>
              <a:t>, </a:t>
            </a:r>
            <a:r>
              <a:rPr lang="en-GB" sz="1200" dirty="0" err="1"/>
              <a:t>served_to</a:t>
            </a:r>
            <a:r>
              <a:rPr lang="en-GB" sz="1200" dirty="0"/>
              <a:t> →Client, </a:t>
            </a:r>
            <a:r>
              <a:rPr lang="en-GB" sz="1200" dirty="0" err="1"/>
              <a:t>served_by</a:t>
            </a:r>
            <a:r>
              <a:rPr lang="en-GB" sz="1200" dirty="0"/>
              <a:t> → Waiter, table → Table)</a:t>
            </a:r>
          </a:p>
          <a:p>
            <a:r>
              <a:rPr lang="en-GB" sz="1200" dirty="0"/>
              <a:t>CHECK(</a:t>
            </a:r>
            <a:r>
              <a:rPr lang="en-GB" sz="1200" dirty="0" err="1"/>
              <a:t>start_time</a:t>
            </a:r>
            <a:r>
              <a:rPr lang="en-GB" sz="1200" dirty="0"/>
              <a:t> &lt; </a:t>
            </a:r>
            <a:r>
              <a:rPr lang="en-GB" sz="1200" dirty="0" err="1"/>
              <a:t>end_time</a:t>
            </a:r>
            <a:r>
              <a:rPr lang="en-GB" sz="1200" dirty="0"/>
              <a:t> OR </a:t>
            </a:r>
            <a:r>
              <a:rPr lang="en-GB" sz="1200" dirty="0" err="1"/>
              <a:t>end_time</a:t>
            </a:r>
            <a:r>
              <a:rPr lang="en-GB" sz="1200" dirty="0"/>
              <a:t> IS NULL)</a:t>
            </a:r>
          </a:p>
          <a:p>
            <a:r>
              <a:rPr lang="en-GB" sz="1200" dirty="0"/>
              <a:t>NOT NULL(</a:t>
            </a:r>
            <a:r>
              <a:rPr lang="en-GB" sz="1200" dirty="0" err="1"/>
              <a:t>served_to</a:t>
            </a:r>
            <a:r>
              <a:rPr lang="en-GB" sz="1200" dirty="0"/>
              <a:t>, </a:t>
            </a:r>
            <a:r>
              <a:rPr lang="en-GB" sz="1200" dirty="0" err="1"/>
              <a:t>served_by</a:t>
            </a:r>
            <a:r>
              <a:rPr lang="en-GB" sz="1200" dirty="0"/>
              <a:t>, date, </a:t>
            </a:r>
            <a:r>
              <a:rPr lang="en-GB" sz="1200" dirty="0" err="1"/>
              <a:t>start_time</a:t>
            </a:r>
            <a:r>
              <a:rPr lang="en-GB" sz="1200" dirty="0"/>
              <a:t>)</a:t>
            </a:r>
          </a:p>
          <a:p>
            <a:r>
              <a:rPr lang="en-GB" sz="1200" b="1" dirty="0"/>
              <a:t>Dish</a:t>
            </a:r>
            <a:r>
              <a:rPr lang="en-GB" sz="1200" dirty="0"/>
              <a:t>(</a:t>
            </a:r>
            <a:r>
              <a:rPr lang="en-GB" sz="1200" u="sng" dirty="0"/>
              <a:t>identifier</a:t>
            </a:r>
            <a:r>
              <a:rPr lang="en-GB" sz="1200" dirty="0"/>
              <a:t>, name)</a:t>
            </a:r>
          </a:p>
          <a:p>
            <a:r>
              <a:rPr lang="en-GB" sz="1200" dirty="0"/>
              <a:t>NOT NULL(name)</a:t>
            </a:r>
          </a:p>
          <a:p>
            <a:r>
              <a:rPr lang="en-GB" sz="1200" dirty="0"/>
              <a:t>UNIQUE(name)</a:t>
            </a:r>
          </a:p>
          <a:p>
            <a:r>
              <a:rPr lang="en-GB" sz="1200" dirty="0"/>
              <a:t>CHECK(</a:t>
            </a:r>
          </a:p>
          <a:p>
            <a:r>
              <a:rPr lang="en-GB" sz="1200" dirty="0"/>
              <a:t>​ (SELECT COUNT(*)</a:t>
            </a:r>
          </a:p>
          <a:p>
            <a:r>
              <a:rPr lang="en-GB" sz="1200" dirty="0"/>
              <a:t>​ FROM </a:t>
            </a:r>
            <a:r>
              <a:rPr lang="en-GB" sz="1200" dirty="0" err="1"/>
              <a:t>QuantitiesNeededForDishes</a:t>
            </a:r>
            <a:endParaRPr lang="en-GB" sz="1200" dirty="0"/>
          </a:p>
          <a:p>
            <a:r>
              <a:rPr lang="en-GB" sz="1200" dirty="0"/>
              <a:t>​ JOIN Dishes ON </a:t>
            </a:r>
            <a:r>
              <a:rPr lang="en-GB" sz="1200" dirty="0" err="1"/>
              <a:t>Dishes.identifier</a:t>
            </a:r>
            <a:r>
              <a:rPr lang="en-GB" sz="1200" dirty="0"/>
              <a:t> = </a:t>
            </a:r>
            <a:r>
              <a:rPr lang="en-GB" sz="1200" dirty="0" err="1"/>
              <a:t>QuantitiesNeededForDishes.dish</a:t>
            </a:r>
            <a:endParaRPr lang="en-GB" sz="1200" dirty="0"/>
          </a:p>
          <a:p>
            <a:r>
              <a:rPr lang="en-GB" sz="1200" dirty="0"/>
              <a:t>​ WHERE </a:t>
            </a:r>
            <a:r>
              <a:rPr lang="en-GB" sz="1200" dirty="0" err="1"/>
              <a:t>Dishes.identifier</a:t>
            </a:r>
            <a:r>
              <a:rPr lang="en-GB" sz="1200" dirty="0"/>
              <a:t> = </a:t>
            </a:r>
            <a:r>
              <a:rPr lang="en-GB" sz="1200" dirty="0" err="1"/>
              <a:t>NEW.identifier</a:t>
            </a:r>
            <a:endParaRPr lang="en-GB" sz="1200" dirty="0"/>
          </a:p>
          <a:p>
            <a:r>
              <a:rPr lang="en-GB" sz="1200" dirty="0"/>
              <a:t>​ ) &gt;= 1</a:t>
            </a:r>
          </a:p>
          <a:p>
            <a:r>
              <a:rPr lang="en-GB" sz="1200" dirty="0"/>
              <a:t>)</a:t>
            </a:r>
          </a:p>
          <a:p>
            <a:r>
              <a:rPr lang="en-GB" sz="1200" b="1" dirty="0"/>
              <a:t>Ingredient</a:t>
            </a:r>
            <a:r>
              <a:rPr lang="en-GB" sz="1200" dirty="0"/>
              <a:t>(</a:t>
            </a:r>
            <a:r>
              <a:rPr lang="en-GB" sz="1200" u="sng" dirty="0"/>
              <a:t>name</a:t>
            </a:r>
            <a:r>
              <a:rPr lang="en-GB" sz="1200" dirty="0"/>
              <a:t>, </a:t>
            </a:r>
            <a:r>
              <a:rPr lang="en-GB" sz="1200" dirty="0" err="1"/>
              <a:t>meas_unit</a:t>
            </a:r>
            <a:r>
              <a:rPr lang="en-GB" sz="1200" dirty="0"/>
              <a:t>, </a:t>
            </a:r>
            <a:r>
              <a:rPr lang="en-GB" sz="1200" dirty="0" err="1"/>
              <a:t>qtt_stock</a:t>
            </a:r>
            <a:r>
              <a:rPr lang="en-GB" sz="1200" dirty="0"/>
              <a:t>)</a:t>
            </a:r>
          </a:p>
          <a:p>
            <a:r>
              <a:rPr lang="en-GB" sz="1200" dirty="0"/>
              <a:t>NOT NULL(</a:t>
            </a:r>
            <a:r>
              <a:rPr lang="en-GB" sz="1200" dirty="0" err="1"/>
              <a:t>meas_unit</a:t>
            </a:r>
            <a:r>
              <a:rPr lang="en-GB" sz="1200" dirty="0"/>
              <a:t>, </a:t>
            </a:r>
            <a:r>
              <a:rPr lang="en-GB" sz="1200" dirty="0" err="1"/>
              <a:t>qtt_stock</a:t>
            </a:r>
            <a:r>
              <a:rPr lang="en-GB" sz="1200" dirty="0"/>
              <a:t>)</a:t>
            </a:r>
          </a:p>
          <a:p>
            <a:r>
              <a:rPr lang="en-GB" sz="1200" dirty="0"/>
              <a:t>CHECK(</a:t>
            </a:r>
            <a:r>
              <a:rPr lang="en-GB" sz="1200" dirty="0" err="1"/>
              <a:t>qtt_stock</a:t>
            </a:r>
            <a:r>
              <a:rPr lang="en-GB" sz="1200" dirty="0"/>
              <a:t> &gt;= 0)</a:t>
            </a:r>
          </a:p>
          <a:p>
            <a:r>
              <a:rPr lang="en-GB" sz="1200" b="1" dirty="0"/>
              <a:t>Table</a:t>
            </a:r>
            <a:r>
              <a:rPr lang="en-GB" sz="1200" dirty="0"/>
              <a:t>(</a:t>
            </a:r>
            <a:r>
              <a:rPr lang="en-GB" sz="1200" u="sng" dirty="0"/>
              <a:t>identifier</a:t>
            </a:r>
            <a:r>
              <a:rPr lang="en-GB" sz="1200" dirty="0"/>
              <a:t>, capacity)</a:t>
            </a:r>
          </a:p>
          <a:p>
            <a:r>
              <a:rPr lang="en-GB" sz="1200" dirty="0"/>
              <a:t>NOT NULL(capacity)</a:t>
            </a:r>
          </a:p>
          <a:p>
            <a:r>
              <a:rPr lang="en-GB" sz="1200" dirty="0"/>
              <a:t>CHECK(capacity &gt; 0)</a:t>
            </a:r>
          </a:p>
          <a:p>
            <a:r>
              <a:rPr lang="en-GB" sz="1200" b="1" dirty="0" err="1"/>
              <a:t>QuantitiesNeededForDishes</a:t>
            </a:r>
            <a:r>
              <a:rPr lang="en-GB" sz="1200" dirty="0"/>
              <a:t>(</a:t>
            </a:r>
            <a:r>
              <a:rPr lang="en-GB" sz="1200" u="sng" dirty="0" err="1"/>
              <a:t>dish</a:t>
            </a:r>
            <a:r>
              <a:rPr lang="en-GB" sz="1200" dirty="0" err="1"/>
              <a:t>→Dish</a:t>
            </a:r>
            <a:r>
              <a:rPr lang="en-GB" sz="1200" dirty="0"/>
              <a:t>, </a:t>
            </a:r>
            <a:r>
              <a:rPr lang="en-GB" sz="1200" u="sng" dirty="0"/>
              <a:t>ingredient</a:t>
            </a:r>
            <a:r>
              <a:rPr lang="en-GB" sz="1200" dirty="0"/>
              <a:t> →Ingredient, </a:t>
            </a:r>
            <a:r>
              <a:rPr lang="en-GB" sz="1200" dirty="0" err="1"/>
              <a:t>qtt_needed</a:t>
            </a:r>
            <a:r>
              <a:rPr lang="en-GB" sz="1200" dirty="0"/>
              <a:t>)</a:t>
            </a:r>
          </a:p>
          <a:p>
            <a:r>
              <a:rPr lang="en-GB" sz="1200" dirty="0"/>
              <a:t>NOT NULL(</a:t>
            </a:r>
            <a:r>
              <a:rPr lang="en-GB" sz="1200" dirty="0" err="1"/>
              <a:t>qtt_needed</a:t>
            </a:r>
            <a:r>
              <a:rPr lang="en-GB" sz="1200" dirty="0"/>
              <a:t>)</a:t>
            </a:r>
          </a:p>
          <a:p>
            <a:r>
              <a:rPr lang="en-GB" sz="1200" dirty="0"/>
              <a:t>CHECK(</a:t>
            </a:r>
            <a:r>
              <a:rPr lang="en-GB" sz="1200" dirty="0" err="1"/>
              <a:t>qtt_needed</a:t>
            </a:r>
            <a:r>
              <a:rPr lang="en-GB" sz="1200" dirty="0"/>
              <a:t> &gt; 0)</a:t>
            </a:r>
          </a:p>
          <a:p>
            <a:r>
              <a:rPr lang="en-GB" sz="1200" b="1" dirty="0" err="1"/>
              <a:t>TimesServed</a:t>
            </a:r>
            <a:r>
              <a:rPr lang="en-GB" sz="1200" dirty="0"/>
              <a:t>(</a:t>
            </a:r>
            <a:r>
              <a:rPr lang="en-GB" sz="1200" u="sng" dirty="0" err="1"/>
              <a:t>dish</a:t>
            </a:r>
            <a:r>
              <a:rPr lang="en-GB" sz="1200" dirty="0" err="1"/>
              <a:t>→Dish</a:t>
            </a:r>
            <a:r>
              <a:rPr lang="en-GB" sz="1200" dirty="0"/>
              <a:t>, </a:t>
            </a:r>
            <a:r>
              <a:rPr lang="en-GB" sz="1200" u="sng" dirty="0"/>
              <a:t>meal</a:t>
            </a:r>
            <a:r>
              <a:rPr lang="en-GB" sz="1200" dirty="0"/>
              <a:t> →Meal, </a:t>
            </a:r>
            <a:r>
              <a:rPr lang="en-GB" sz="1200" dirty="0" err="1"/>
              <a:t>times_served</a:t>
            </a:r>
            <a:r>
              <a:rPr lang="en-GB" sz="1200" dirty="0"/>
              <a:t>)</a:t>
            </a:r>
          </a:p>
          <a:p>
            <a:r>
              <a:rPr lang="en-GB" sz="1200" dirty="0"/>
              <a:t>NOT NULL(</a:t>
            </a:r>
            <a:r>
              <a:rPr lang="en-GB" sz="1200" dirty="0" err="1"/>
              <a:t>times_served</a:t>
            </a:r>
            <a:r>
              <a:rPr lang="en-GB" sz="1200" dirty="0"/>
              <a:t>)</a:t>
            </a:r>
          </a:p>
          <a:p>
            <a:r>
              <a:rPr lang="en-GB" sz="1200" dirty="0"/>
              <a:t>CHECK(</a:t>
            </a:r>
            <a:r>
              <a:rPr lang="en-GB" sz="1200" dirty="0" err="1"/>
              <a:t>times_served</a:t>
            </a:r>
            <a:r>
              <a:rPr lang="en-GB" sz="1200" dirty="0"/>
              <a:t> &gt; 0)</a:t>
            </a:r>
          </a:p>
        </p:txBody>
      </p:sp>
    </p:spTree>
    <p:extLst>
      <p:ext uri="{BB962C8B-B14F-4D97-AF65-F5344CB8AC3E}">
        <p14:creationId xmlns:p14="http://schemas.microsoft.com/office/powerpoint/2010/main" val="202683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A6C1-9316-C74E-8429-E5BFF75C9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Deliveries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A1B9F-2FE9-164B-A1D1-B0087E22E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0981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53EE29-A8CC-1D4D-B9B7-D4BFE91B4651}"/>
              </a:ext>
            </a:extLst>
          </p:cNvPr>
          <p:cNvGraphicFramePr>
            <a:graphicFrameLocks noGrp="1"/>
          </p:cNvGraphicFramePr>
          <p:nvPr/>
        </p:nvGraphicFramePr>
        <p:xfrm>
          <a:off x="2196152" y="3971321"/>
          <a:ext cx="1437507" cy="136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07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Id</a:t>
                      </a:r>
                      <a:br>
                        <a:rPr lang="en-PT" dirty="0"/>
                      </a:br>
                      <a:r>
                        <a:rPr lang="en-PT" dirty="0"/>
                        <a:t>Weight</a:t>
                      </a:r>
                      <a:br>
                        <a:rPr lang="en-PT" dirty="0"/>
                      </a:br>
                      <a:r>
                        <a:rPr lang="en-PT" dirty="0"/>
                        <a:t>Urgency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AD18CA-A41B-1F43-A45B-1BE7B7C297E3}"/>
              </a:ext>
            </a:extLst>
          </p:cNvPr>
          <p:cNvGraphicFramePr>
            <a:graphicFrameLocks noGrp="1"/>
          </p:cNvGraphicFramePr>
          <p:nvPr/>
        </p:nvGraphicFramePr>
        <p:xfrm>
          <a:off x="8403724" y="3971321"/>
          <a:ext cx="1691181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181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DeliveryCenter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AD98F4-602A-B14B-A2A3-FED7F20EA33C}"/>
              </a:ext>
            </a:extLst>
          </p:cNvPr>
          <p:cNvCxnSpPr>
            <a:cxnSpLocks/>
          </p:cNvCxnSpPr>
          <p:nvPr/>
        </p:nvCxnSpPr>
        <p:spPr>
          <a:xfrm>
            <a:off x="3698066" y="4870602"/>
            <a:ext cx="4705658" cy="25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FACEC50-DCC2-8F4A-B153-B9B9E93B7054}"/>
              </a:ext>
            </a:extLst>
          </p:cNvPr>
          <p:cNvGraphicFramePr>
            <a:graphicFrameLocks noGrp="1"/>
          </p:cNvGraphicFramePr>
          <p:nvPr/>
        </p:nvGraphicFramePr>
        <p:xfrm>
          <a:off x="6202070" y="5374377"/>
          <a:ext cx="210194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947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125311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412345">
                <a:tc>
                  <a:txBody>
                    <a:bodyPr/>
                    <a:lstStyle/>
                    <a:p>
                      <a:r>
                        <a:rPr lang="en-PT" dirty="0"/>
                        <a:t>DateTimeArrival</a:t>
                      </a:r>
                      <a:br>
                        <a:rPr lang="en-PT" dirty="0"/>
                      </a:br>
                      <a:r>
                        <a:rPr lang="en-PT" dirty="0"/>
                        <a:t>DateTimeDeparture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96E9379-4662-AB4A-9F73-074965B64C05}"/>
              </a:ext>
            </a:extLst>
          </p:cNvPr>
          <p:cNvSpPr txBox="1"/>
          <p:nvPr/>
        </p:nvSpPr>
        <p:spPr>
          <a:xfrm>
            <a:off x="3630462" y="4918371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78DBA4-6E87-3C46-B98C-1208AF5CD609}"/>
              </a:ext>
            </a:extLst>
          </p:cNvPr>
          <p:cNvSpPr txBox="1"/>
          <p:nvPr/>
        </p:nvSpPr>
        <p:spPr>
          <a:xfrm>
            <a:off x="7971797" y="4885395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828EB5-85A3-ED40-A4C6-F5066623C7B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202069" y="4927759"/>
            <a:ext cx="1050974" cy="446618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33C9505-C89B-BE47-90B2-15213864AEE5}"/>
              </a:ext>
            </a:extLst>
          </p:cNvPr>
          <p:cNvSpPr txBox="1"/>
          <p:nvPr/>
        </p:nvSpPr>
        <p:spPr>
          <a:xfrm>
            <a:off x="8399166" y="174738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E15FD0B-4450-C441-A5FD-49BB9197FF04}"/>
              </a:ext>
            </a:extLst>
          </p:cNvPr>
          <p:cNvGraphicFramePr>
            <a:graphicFrameLocks noGrp="1"/>
          </p:cNvGraphicFramePr>
          <p:nvPr/>
        </p:nvGraphicFramePr>
        <p:xfrm>
          <a:off x="4948964" y="71284"/>
          <a:ext cx="1147036" cy="136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VAT</a:t>
                      </a:r>
                      <a:br>
                        <a:rPr lang="en-PT" dirty="0"/>
                      </a:br>
                      <a:r>
                        <a:rPr lang="en-PT" dirty="0"/>
                        <a:t>NAME</a:t>
                      </a:r>
                      <a:br>
                        <a:rPr lang="en-PT" dirty="0"/>
                      </a:br>
                      <a:r>
                        <a:rPr lang="en-PT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66610B0-6A08-F944-8296-EA1EA0C63F2C}"/>
              </a:ext>
            </a:extLst>
          </p:cNvPr>
          <p:cNvGraphicFramePr>
            <a:graphicFrameLocks noGrp="1"/>
          </p:cNvGraphicFramePr>
          <p:nvPr/>
        </p:nvGraphicFramePr>
        <p:xfrm>
          <a:off x="2567476" y="1562146"/>
          <a:ext cx="1360621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21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r>
                        <a:rPr lang="en-PT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EDA9066-7D5A-6640-B7FE-DF694552618B}"/>
              </a:ext>
            </a:extLst>
          </p:cNvPr>
          <p:cNvGraphicFramePr>
            <a:graphicFrameLocks noGrp="1"/>
          </p:cNvGraphicFramePr>
          <p:nvPr/>
        </p:nvGraphicFramePr>
        <p:xfrm>
          <a:off x="7256688" y="1562146"/>
          <a:ext cx="1147036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36">
                  <a:extLst>
                    <a:ext uri="{9D8B030D-6E8A-4147-A177-3AD203B41FA5}">
                      <a16:colId xmlns:a16="http://schemas.microsoft.com/office/drawing/2014/main" val="3798357808"/>
                    </a:ext>
                  </a:extLst>
                </a:gridCol>
              </a:tblGrid>
              <a:tr h="449137">
                <a:tc>
                  <a:txBody>
                    <a:bodyPr/>
                    <a:lstStyle/>
                    <a:p>
                      <a:r>
                        <a:rPr lang="en-PT" dirty="0"/>
                        <a:t>COURIER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7017"/>
                  </a:ext>
                </a:extLst>
              </a:tr>
              <a:tr h="659997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78456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DB6F5B-FAFC-A646-B2C9-DCDF28FF7A0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3928097" y="2116713"/>
            <a:ext cx="3328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7054B88-BDF9-B44D-82BC-40A979A845F7}"/>
              </a:ext>
            </a:extLst>
          </p:cNvPr>
          <p:cNvSpPr txBox="1"/>
          <p:nvPr/>
        </p:nvSpPr>
        <p:spPr>
          <a:xfrm>
            <a:off x="4268395" y="2188710"/>
            <a:ext cx="283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{DISJOINT, COMPLETE}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6E53C2-93C8-6944-8AAD-0BE2A3963211}"/>
              </a:ext>
            </a:extLst>
          </p:cNvPr>
          <p:cNvCxnSpPr/>
          <p:nvPr/>
        </p:nvCxnSpPr>
        <p:spPr>
          <a:xfrm>
            <a:off x="2715492" y="2671280"/>
            <a:ext cx="0" cy="119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2C5490-ADB9-8E40-B66C-8CD98F19550F}"/>
              </a:ext>
            </a:extLst>
          </p:cNvPr>
          <p:cNvCxnSpPr/>
          <p:nvPr/>
        </p:nvCxnSpPr>
        <p:spPr>
          <a:xfrm>
            <a:off x="3565986" y="2671280"/>
            <a:ext cx="0" cy="119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7E78216-5EF7-7D44-AC12-6D041B8F01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28003" y="2873481"/>
            <a:ext cx="1274856" cy="8704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29034D4-5285-A54B-9D44-D5B06D3EB6BC}"/>
              </a:ext>
            </a:extLst>
          </p:cNvPr>
          <p:cNvCxnSpPr>
            <a:endCxn id="4" idx="2"/>
          </p:cNvCxnSpPr>
          <p:nvPr/>
        </p:nvCxnSpPr>
        <p:spPr>
          <a:xfrm rot="10800000" flipV="1">
            <a:off x="2914906" y="2116712"/>
            <a:ext cx="5488819" cy="3218145"/>
          </a:xfrm>
          <a:prstGeom prst="bentConnector4">
            <a:avLst>
              <a:gd name="adj1" fmla="val -46070"/>
              <a:gd name="adj2" fmla="val 1392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B1C8B9F-A901-D042-81BE-42C2B28A72F3}"/>
              </a:ext>
            </a:extLst>
          </p:cNvPr>
          <p:cNvCxnSpPr>
            <a:cxnSpLocks/>
          </p:cNvCxnSpPr>
          <p:nvPr/>
        </p:nvCxnSpPr>
        <p:spPr>
          <a:xfrm>
            <a:off x="3665864" y="4274772"/>
            <a:ext cx="4705658" cy="25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5179212-BDB0-7F4B-B20E-D7307B49B696}"/>
              </a:ext>
            </a:extLst>
          </p:cNvPr>
          <p:cNvSpPr txBox="1"/>
          <p:nvPr/>
        </p:nvSpPr>
        <p:spPr>
          <a:xfrm>
            <a:off x="3630443" y="4283757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A8F3EC-D702-DB4B-94B2-07268C444D82}"/>
              </a:ext>
            </a:extLst>
          </p:cNvPr>
          <p:cNvSpPr txBox="1"/>
          <p:nvPr/>
        </p:nvSpPr>
        <p:spPr>
          <a:xfrm>
            <a:off x="7959380" y="4274772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87BD40-2997-024D-B5DB-E9EFFB88B211}"/>
              </a:ext>
            </a:extLst>
          </p:cNvPr>
          <p:cNvSpPr txBox="1"/>
          <p:nvPr/>
        </p:nvSpPr>
        <p:spPr>
          <a:xfrm>
            <a:off x="7810562" y="2667952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99BC1A-8DA1-E642-93AD-91916CD88F95}"/>
              </a:ext>
            </a:extLst>
          </p:cNvPr>
          <p:cNvSpPr txBox="1"/>
          <p:nvPr/>
        </p:nvSpPr>
        <p:spPr>
          <a:xfrm>
            <a:off x="8720300" y="3685370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0D6DA65-FA69-7F43-BC31-F0F6D0CBF6A8}"/>
              </a:ext>
            </a:extLst>
          </p:cNvPr>
          <p:cNvCxnSpPr/>
          <p:nvPr/>
        </p:nvCxnSpPr>
        <p:spPr>
          <a:xfrm>
            <a:off x="3928078" y="2558042"/>
            <a:ext cx="4443444" cy="14966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3F55D9A-6BEF-BC4E-90C1-9C6F8B68A356}"/>
              </a:ext>
            </a:extLst>
          </p:cNvPr>
          <p:cNvSpPr txBox="1"/>
          <p:nvPr/>
        </p:nvSpPr>
        <p:spPr>
          <a:xfrm>
            <a:off x="8086676" y="3708182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AA3F3F-49F9-FD45-A157-21FDED23EC4C}"/>
              </a:ext>
            </a:extLst>
          </p:cNvPr>
          <p:cNvSpPr txBox="1"/>
          <p:nvPr/>
        </p:nvSpPr>
        <p:spPr>
          <a:xfrm>
            <a:off x="3948604" y="2599874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2413A3-AD3C-E940-9773-664C12B561C6}"/>
              </a:ext>
            </a:extLst>
          </p:cNvPr>
          <p:cNvSpPr txBox="1"/>
          <p:nvPr/>
        </p:nvSpPr>
        <p:spPr>
          <a:xfrm>
            <a:off x="2435140" y="2601242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E2F5F2F-F166-B542-90D0-4CC6FE4F2FC0}"/>
              </a:ext>
            </a:extLst>
          </p:cNvPr>
          <p:cNvSpPr txBox="1"/>
          <p:nvPr/>
        </p:nvSpPr>
        <p:spPr>
          <a:xfrm>
            <a:off x="3239246" y="2634843"/>
            <a:ext cx="3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312D95-EB7C-0041-942D-567D1B4AD2A4}"/>
              </a:ext>
            </a:extLst>
          </p:cNvPr>
          <p:cNvSpPr txBox="1"/>
          <p:nvPr/>
        </p:nvSpPr>
        <p:spPr>
          <a:xfrm>
            <a:off x="2397994" y="3638426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A0FEA0-FA60-3D4C-AAB3-B82895CA3545}"/>
              </a:ext>
            </a:extLst>
          </p:cNvPr>
          <p:cNvSpPr txBox="1"/>
          <p:nvPr/>
        </p:nvSpPr>
        <p:spPr>
          <a:xfrm>
            <a:off x="3272675" y="3635590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0455E0-43EB-C44A-B39E-92549EE69D9A}"/>
              </a:ext>
            </a:extLst>
          </p:cNvPr>
          <p:cNvSpPr txBox="1"/>
          <p:nvPr/>
        </p:nvSpPr>
        <p:spPr>
          <a:xfrm>
            <a:off x="2629653" y="5307799"/>
            <a:ext cx="2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941B1A-C374-BC43-B96C-8BAA614DEA33}"/>
              </a:ext>
            </a:extLst>
          </p:cNvPr>
          <p:cNvSpPr txBox="1"/>
          <p:nvPr/>
        </p:nvSpPr>
        <p:spPr>
          <a:xfrm>
            <a:off x="5380413" y="4332629"/>
            <a:ext cx="1053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/>
              <a:t>Dropoff point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C18FC3-4582-9C4A-9363-7035E47BCCBD}"/>
              </a:ext>
            </a:extLst>
          </p:cNvPr>
          <p:cNvSpPr txBox="1"/>
          <p:nvPr/>
        </p:nvSpPr>
        <p:spPr>
          <a:xfrm rot="16200000">
            <a:off x="3022228" y="3175948"/>
            <a:ext cx="822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/>
              <a:t>Recipient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97D710-80F5-4F40-9DA4-0DC3EE4C6888}"/>
              </a:ext>
            </a:extLst>
          </p:cNvPr>
          <p:cNvSpPr txBox="1"/>
          <p:nvPr/>
        </p:nvSpPr>
        <p:spPr>
          <a:xfrm rot="16200000">
            <a:off x="2165435" y="3125455"/>
            <a:ext cx="822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/>
              <a:t>Sender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6B866F-3450-584A-B2A2-E32301F26CC7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5505344" y="1591975"/>
            <a:ext cx="0" cy="524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riangle 36">
            <a:extLst>
              <a:ext uri="{FF2B5EF4-FFF2-40B4-BE49-F238E27FC236}">
                <a16:creationId xmlns:a16="http://schemas.microsoft.com/office/drawing/2014/main" id="{59FCFB24-D849-AA44-84E9-1A17F34D97BC}"/>
              </a:ext>
            </a:extLst>
          </p:cNvPr>
          <p:cNvSpPr/>
          <p:nvPr/>
        </p:nvSpPr>
        <p:spPr>
          <a:xfrm>
            <a:off x="5445179" y="1432672"/>
            <a:ext cx="120329" cy="15930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9210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70" grpId="0"/>
      <p:bldP spid="38" grpId="0"/>
      <p:bldP spid="61" grpId="0"/>
      <p:bldP spid="62" grpId="0"/>
      <p:bldP spid="67" grpId="0"/>
      <p:bldP spid="69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45" grpId="0"/>
      <p:bldP spid="79" grpId="0"/>
      <p:bldP spid="80" grpId="0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1511</Words>
  <Application>Microsoft Macintosh PowerPoint</Application>
  <PresentationFormat>Widescreen</PresentationFormat>
  <Paragraphs>283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ESIN</vt:lpstr>
      <vt:lpstr>Veterinary Clinic</vt:lpstr>
      <vt:lpstr>PowerPoint Presentation</vt:lpstr>
      <vt:lpstr>PowerPoint Presentation</vt:lpstr>
      <vt:lpstr>Restaurant</vt:lpstr>
      <vt:lpstr>PowerPoint Presentation</vt:lpstr>
      <vt:lpstr>PowerPoint Presentation</vt:lpstr>
      <vt:lpstr>Deliveries</vt:lpstr>
      <vt:lpstr>PowerPoint Presentation</vt:lpstr>
      <vt:lpstr>PowerPoint Presentation</vt:lpstr>
      <vt:lpstr>Furniture Factory</vt:lpstr>
      <vt:lpstr>PowerPoint Presentation</vt:lpstr>
      <vt:lpstr>PowerPoint Presentation</vt:lpstr>
      <vt:lpstr>Factory</vt:lpstr>
      <vt:lpstr>PowerPoint Presentation</vt:lpstr>
      <vt:lpstr>PowerPoint Presentation</vt:lpstr>
      <vt:lpstr>Bicycle Renting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Veterinary Clinic</dc:title>
  <dc:creator>José Pedro Ornelas</dc:creator>
  <cp:lastModifiedBy>José Pedro Ornelas</cp:lastModifiedBy>
  <cp:revision>52</cp:revision>
  <dcterms:created xsi:type="dcterms:W3CDTF">2020-09-29T22:37:47Z</dcterms:created>
  <dcterms:modified xsi:type="dcterms:W3CDTF">2020-10-14T15:48:49Z</dcterms:modified>
</cp:coreProperties>
</file>