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a:uFill>
                  <a:solidFill/>
                </a:uFill>
              </a:rPr>
              <a:t>When push comes to shove, something has to give. Here we want to be clear on what that is.</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200">
                <a:uFill>
                  <a:solidFill/>
                </a:uFill>
              </a:rPr>
              <a:t>On agile projects we flex on scope. But there could be others factors at play here so get ready to listen as you customer tells you which forces can bend (scope) and which are written in stone (usually budget).</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1000">
                <a:uFill>
                  <a:solidFill/>
                </a:uFill>
              </a:rPr>
              <a:t>Slider rules:</a:t>
            </a:r>
            <a:endParaRPr sz="1200">
              <a:uFill>
                <a:solidFill/>
              </a:uFill>
            </a:endParaRPr>
          </a:p>
          <a:p>
            <a:pPr lvl="0">
              <a:buClr>
                <a:srgbClr val="000000"/>
              </a:buClr>
              <a:defRPr sz="1800">
                <a:uFillTx/>
              </a:defRPr>
            </a:pPr>
            <a:r>
              <a:rPr sz="1000">
                <a:uFill>
                  <a:solidFill/>
                </a:uFill>
              </a:rPr>
              <a:t>1. No two sliders can </a:t>
            </a:r>
            <a:r>
              <a:rPr sz="200">
                <a:uFill>
                  <a:solidFill/>
                </a:uFill>
              </a:rPr>
              <a:t>occupy the same level.</a:t>
            </a:r>
            <a:endParaRPr sz="1200">
              <a:uFill>
                <a:solidFill/>
              </a:uFill>
            </a:endParaRPr>
          </a:p>
          <a:p>
            <a:pPr lvl="0">
              <a:buClr>
                <a:srgbClr val="000000"/>
              </a:buClr>
              <a:defRPr sz="1800">
                <a:uFillTx/>
              </a:defRPr>
            </a:pPr>
            <a:r>
              <a:rPr sz="200">
                <a:uFill>
                  <a:solidFill/>
                </a:uFill>
              </a:rPr>
              <a:t>2. List other important project factors down below.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Stakeholders are usually interested in two things:</a:t>
            </a:r>
          </a:p>
          <a:p>
            <a:pPr marL="228600" lvl="0" indent="-228600">
              <a:buClr>
                <a:srgbClr val="000000"/>
              </a:buClr>
              <a:buSzPct val="100000"/>
              <a:buAutoNum type="arabicPeriod"/>
              <a:defRPr sz="1800">
                <a:uFillTx/>
              </a:defRPr>
            </a:pPr>
            <a:r>
              <a:rPr sz="1200">
                <a:uFill>
                  <a:solidFill/>
                </a:uFill>
              </a:rPr>
              <a:t>How much is this going to cost.</a:t>
            </a:r>
          </a:p>
          <a:p>
            <a:pPr marL="228600" lvl="0" indent="-228600">
              <a:buClr>
                <a:srgbClr val="000000"/>
              </a:buClr>
              <a:buSzPct val="100000"/>
              <a:buAutoNum type="arabicPeriod" startAt="2"/>
              <a:defRPr sz="1800">
                <a:uFillTx/>
              </a:defRPr>
            </a:pPr>
            <a:r>
              <a:rPr sz="1200">
                <a:uFill>
                  <a:solidFill/>
                </a:uFill>
              </a:rPr>
              <a:t>When is it going to be done.</a:t>
            </a:r>
          </a:p>
          <a:p>
            <a:pPr marL="228600" lvl="0" indent="-228600">
              <a:buClr>
                <a:srgbClr val="000000"/>
              </a:buClr>
              <a:buSzPct val="100000"/>
              <a:buAutoNum type="arabicPeriod" startAt="3"/>
              <a:defRPr sz="1800">
                <a:uFillTx/>
              </a:defRPr>
            </a:pPr>
            <a:endParaRPr sz="1200">
              <a:uFill>
                <a:solidFill/>
              </a:uFill>
            </a:endParaRPr>
          </a:p>
          <a:p>
            <a:pPr marL="228600" lvl="0" indent="-228600">
              <a:buClr>
                <a:srgbClr val="000000"/>
              </a:buClr>
              <a:defRPr sz="1800">
                <a:uFillTx/>
              </a:defRPr>
            </a:pPr>
            <a:r>
              <a:rPr sz="1200">
                <a:uFill>
                  <a:solidFill/>
                </a:uFill>
              </a:rPr>
              <a:t>Here we do our best to answer those two questions so they can decide if the project is still worth doing by showing them what it’s going to take.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pPr lvl="0"/>
            <a:endParaRPr/>
          </a:p>
        </p:txBody>
      </p:sp>
      <p:sp>
        <p:nvSpPr>
          <p:cNvPr id="232" name="Shape 23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That’s it! Create your deck.</a:t>
            </a:r>
          </a:p>
          <a:p>
            <a:pPr lvl="0">
              <a:buClr>
                <a:srgbClr val="000000"/>
              </a:buClr>
              <a:defRPr sz="1800">
                <a:uFillTx/>
              </a:defRPr>
            </a:pPr>
            <a:r>
              <a:rPr sz="1200">
                <a:uFill>
                  <a:solidFill/>
                </a:uFill>
              </a:rPr>
              <a:t>Put it somewhere visible for all too see.</a:t>
            </a:r>
          </a:p>
          <a:p>
            <a:pPr lvl="0">
              <a:buClr>
                <a:srgbClr val="000000"/>
              </a:buClr>
              <a:defRPr sz="1800">
                <a:uFillTx/>
              </a:defRPr>
            </a:pPr>
            <a:r>
              <a:rPr sz="1200">
                <a:uFill>
                  <a:solidFill/>
                </a:uFill>
              </a:rPr>
              <a:t>And update it when things change.</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Good luck!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Write down all the reasons why your company would want to spend money on this project in the first place.</a:t>
            </a:r>
          </a:p>
          <a:p>
            <a:pPr lvl="0">
              <a:buClr>
                <a:srgbClr val="000000"/>
              </a:buClr>
              <a:defRPr sz="1800">
                <a:uFillTx/>
              </a:defRPr>
            </a:pPr>
            <a:r>
              <a:rPr sz="1200">
                <a:uFill>
                  <a:solidFill/>
                </a:uFill>
              </a:rPr>
              <a:t>Then pick and highlight the most important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If you could walk into a store, and buy the shrink wrapped version of your software, what the design of the box look like and what would it say?</a:t>
            </a:r>
          </a:p>
          <a:p>
            <a:pPr lvl="0">
              <a:buClr>
                <a:srgbClr val="000000"/>
              </a:buClr>
              <a:defRPr sz="1800">
                <a:uFillTx/>
              </a:defRPr>
            </a:pPr>
            <a:r>
              <a:rPr sz="1200">
                <a:uFill>
                  <a:solidFill/>
                </a:uFill>
              </a:rPr>
              <a:t>Point here is to get your team looking at your project through the eyes of your end customer.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all the big ticket items you are (and are NOT) going to deliver within the scope of this project.</a:t>
            </a:r>
          </a:p>
          <a:p>
            <a:pPr lvl="0">
              <a:buClr>
                <a:srgbClr val="000000"/>
              </a:buClr>
              <a:defRPr sz="1800">
                <a:uFillTx/>
              </a:defRPr>
            </a:pPr>
            <a:r>
              <a:rPr sz="1200">
                <a:uFill>
                  <a:solidFill/>
                </a:uFill>
              </a:rPr>
              <a:t>Before starting your project move all the UNRESOLVED ones to either IN or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everyone you are going to have to interact with at some point during the course of your project.</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Goal is to start building relationships with these people and let them know we are coming down the tracks  (before we actually get there).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Set expectations around who you are going to need and what kind of skills they will need to have to pull this off.</a:t>
            </a:r>
          </a:p>
          <a:p>
            <a:pPr lvl="0">
              <a:buClr>
                <a:srgbClr val="000000"/>
              </a:buClr>
              <a:defRPr sz="1800">
                <a:uFillTx/>
              </a:defRPr>
            </a:pPr>
            <a:r>
              <a:rPr sz="1200">
                <a:uFill>
                  <a:solidFill/>
                </a:uFill>
              </a:rPr>
              <a:t>Use names if specific people are important (i.e. Billy is the only guy who can do 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extLst/>
          </a:blip>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agilewarrior.wordpres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1.png"/>
          <p:cNvPicPr/>
          <p:nvPr/>
        </p:nvPicPr>
        <p:blipFill>
          <a:blip r:embed="rId2">
            <a:extLst/>
          </a:blip>
          <a:stretch>
            <a:fillRect/>
          </a:stretch>
        </p:blipFill>
        <p:spPr>
          <a:xfrm>
            <a:off x="7848600" y="6311900"/>
            <a:ext cx="1117600" cy="393700"/>
          </a:xfrm>
          <a:prstGeom prst="rect">
            <a:avLst/>
          </a:prstGeom>
          <a:ln w="12700">
            <a:miter lim="400000"/>
          </a:ln>
        </p:spPr>
      </p:pic>
      <p:pic>
        <p:nvPicPr>
          <p:cNvPr id="19"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20" name="Shape 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Agile Inception Deck </a:t>
            </a:r>
          </a:p>
        </p:txBody>
      </p:sp>
      <p:sp>
        <p:nvSpPr>
          <p:cNvPr id="21" name="Shape 21"/>
          <p:cNvSpPr>
            <a:spLocks noGrp="1"/>
          </p:cNvSpPr>
          <p:nvPr>
            <p:ph type="body" idx="1"/>
          </p:nvPr>
        </p:nvSpPr>
        <p:spPr>
          <a:prstGeom prst="rect">
            <a:avLst/>
          </a:prstGeom>
        </p:spPr>
        <p:txBody>
          <a:bodyPr/>
          <a:lstStyle/>
          <a:p>
            <a:pPr lvl="0">
              <a:defRPr sz="1800">
                <a:solidFill>
                  <a:srgbClr val="000000"/>
                </a:solidFill>
                <a:uFillTx/>
              </a:defRPr>
            </a:pPr>
            <a:r>
              <a:rPr sz="3200">
                <a:solidFill>
                  <a:srgbClr val="9A9A9A"/>
                </a:solidFill>
                <a:uFill>
                  <a:solidFill>
                    <a:srgbClr val="9A9A9A"/>
                  </a:solidFill>
                </a:uFill>
              </a:rPr>
              <a:t>Template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13" name="Shape 113"/>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A-Team</a:t>
            </a:r>
          </a:p>
        </p:txBody>
      </p:sp>
      <p:graphicFrame>
        <p:nvGraphicFramePr>
          <p:cNvPr id="114" name="Table 114"/>
          <p:cNvGraphicFramePr/>
          <p:nvPr>
            <p:extLst>
              <p:ext uri="{D42A27DB-BD31-4B8C-83A1-F6EECF244321}">
                <p14:modId xmlns:p14="http://schemas.microsoft.com/office/powerpoint/2010/main" val="3781511364"/>
              </p:ext>
            </p:extLst>
          </p:nvPr>
        </p:nvGraphicFramePr>
        <p:xfrm>
          <a:off x="685800" y="1396999"/>
          <a:ext cx="7924800" cy="4135120"/>
        </p:xfrm>
        <a:graphic>
          <a:graphicData uri="http://schemas.openxmlformats.org/drawingml/2006/table">
            <a:tbl>
              <a:tblPr firstRow="1" bandRow="1">
                <a:tableStyleId>{8F44A2F1-9E1F-4B54-A3A2-5F16C0AD49E2}</a:tableStyleId>
              </a:tblPr>
              <a:tblGrid>
                <a:gridCol w="60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5562600">
                  <a:extLst>
                    <a:ext uri="{9D8B030D-6E8A-4147-A177-3AD203B41FA5}">
                      <a16:colId xmlns:a16="http://schemas.microsoft.com/office/drawing/2014/main" val="20002"/>
                    </a:ext>
                  </a:extLst>
                </a:gridCol>
              </a:tblGrid>
              <a:tr h="516890">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Role</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Competencies/Expectations</a:t>
                      </a:r>
                    </a:p>
                  </a:txBody>
                  <a:tcPr marL="38100" marR="38100" marT="38100" marB="38100" horzOverflow="overflow"/>
                </a:tc>
                <a:extLst>
                  <a:ext uri="{0D108BD9-81ED-4DB2-BD59-A6C34878D82A}">
                    <a16:rowId xmlns:a16="http://schemas.microsoft.com/office/drawing/2014/main" val="10000"/>
                  </a:ext>
                </a:extLst>
              </a:tr>
              <a:tr h="516890">
                <a:tc>
                  <a:txBody>
                    <a:bodyPr/>
                    <a:lstStyle/>
                    <a:p>
                      <a:pPr lvl="0" algn="l">
                        <a:tabLst>
                          <a:tab pos="914400" algn="l"/>
                        </a:tabLst>
                        <a:defRPr sz="1800">
                          <a:uFillTx/>
                        </a:defRPr>
                      </a:pPr>
                      <a:r>
                        <a:rPr lang="en-AU" dirty="0">
                          <a:uFill>
                            <a:solidFill/>
                          </a:uFill>
                        </a:rPr>
                        <a:t>0</a:t>
                      </a:r>
                      <a:endParaRPr dirty="0">
                        <a:uFill>
                          <a:solidFill/>
                        </a:uFill>
                      </a:endParaRPr>
                    </a:p>
                  </a:txBody>
                  <a:tcPr marL="38100" marR="38100" marT="38100" marB="38100" horzOverflow="overflow"/>
                </a:tc>
                <a:tc>
                  <a:txBody>
                    <a:bodyPr/>
                    <a:lstStyle/>
                    <a:p>
                      <a:pPr lvl="0" algn="l">
                        <a:tabLst>
                          <a:tab pos="914400" algn="l"/>
                        </a:tabLst>
                        <a:defRPr sz="1800">
                          <a:uFillTx/>
                        </a:defRPr>
                      </a:pPr>
                      <a:r>
                        <a:rPr lang="en-AU" dirty="0">
                          <a:uFill>
                            <a:solidFill/>
                          </a:uFill>
                        </a:rPr>
                        <a:t>Scrum Master</a:t>
                      </a:r>
                      <a:endParaRPr dirty="0">
                        <a:uFill>
                          <a:solidFill/>
                        </a:uFill>
                      </a:endParaRPr>
                    </a:p>
                  </a:txBody>
                  <a:tcPr marL="38100" marR="38100" marT="38100" marB="38100" horzOverflow="overflow"/>
                </a:tc>
                <a:tc>
                  <a:txBody>
                    <a:bodyPr/>
                    <a:lstStyle/>
                    <a:p>
                      <a:pPr lvl="0" algn="l">
                        <a:buClr>
                          <a:srgbClr val="000000"/>
                        </a:buClr>
                        <a:tabLst>
                          <a:tab pos="914400" algn="l"/>
                        </a:tabLst>
                        <a:defRPr sz="1800">
                          <a:uFillTx/>
                        </a:defRPr>
                      </a:pPr>
                      <a:r>
                        <a:rPr lang="en-AU" dirty="0">
                          <a:uFill>
                            <a:solidFill/>
                          </a:uFill>
                        </a:rPr>
                        <a:t>Keeps group on track and working together</a:t>
                      </a:r>
                      <a:endParaRPr dirty="0">
                        <a:uFill>
                          <a:solidFill/>
                        </a:uFill>
                      </a:endParaRPr>
                    </a:p>
                  </a:txBody>
                  <a:tcPr marL="38100" marR="38100" marT="38100" marB="38100" horzOverflow="overflow"/>
                </a:tc>
                <a:extLst>
                  <a:ext uri="{0D108BD9-81ED-4DB2-BD59-A6C34878D82A}">
                    <a16:rowId xmlns:a16="http://schemas.microsoft.com/office/drawing/2014/main" val="10001"/>
                  </a:ext>
                </a:extLst>
              </a:tr>
              <a:tr h="516890">
                <a:tc>
                  <a:txBody>
                    <a:bodyPr/>
                    <a:lstStyle/>
                    <a:p>
                      <a:pPr lvl="0" algn="l">
                        <a:tabLst>
                          <a:tab pos="914400" algn="l"/>
                        </a:tabLst>
                        <a:defRPr sz="1800">
                          <a:uFillTx/>
                        </a:defRPr>
                      </a:pPr>
                      <a:r>
                        <a:rPr lang="en-AU" dirty="0">
                          <a:uFill>
                            <a:solidFill/>
                          </a:uFill>
                        </a:rPr>
                        <a:t>1</a:t>
                      </a:r>
                      <a:endParaRPr dirty="0">
                        <a:uFill>
                          <a:solidFill/>
                        </a:uFill>
                      </a:endParaRPr>
                    </a:p>
                  </a:txBody>
                  <a:tcPr marL="38100" marR="38100" marT="38100" marB="38100" horzOverflow="overflow"/>
                </a:tc>
                <a:tc>
                  <a:txBody>
                    <a:bodyPr/>
                    <a:lstStyle/>
                    <a:p>
                      <a:pPr lvl="0" algn="l">
                        <a:tabLst>
                          <a:tab pos="914400" algn="l"/>
                        </a:tabLst>
                        <a:defRPr sz="1800">
                          <a:uFillTx/>
                        </a:defRPr>
                      </a:pPr>
                      <a:r>
                        <a:rPr lang="en-AU" dirty="0">
                          <a:uFill>
                            <a:solidFill/>
                          </a:uFill>
                        </a:rPr>
                        <a:t>Product owner</a:t>
                      </a:r>
                      <a:endParaRPr dirty="0">
                        <a:uFill>
                          <a:solidFill/>
                        </a:uFill>
                      </a:endParaRPr>
                    </a:p>
                  </a:txBody>
                  <a:tcPr marL="38100" marR="38100" marT="38100" marB="38100" horzOverflow="overflow"/>
                </a:tc>
                <a:tc>
                  <a:txBody>
                    <a:bodyPr/>
                    <a:lstStyle/>
                    <a:p>
                      <a:pPr lvl="0" algn="l">
                        <a:buClr>
                          <a:srgbClr val="000000"/>
                        </a:buClr>
                        <a:tabLst>
                          <a:tab pos="914400" algn="l"/>
                        </a:tabLst>
                        <a:defRPr sz="1800">
                          <a:uFillTx/>
                        </a:defRPr>
                      </a:pPr>
                      <a:r>
                        <a:rPr lang="en-AU" dirty="0">
                          <a:uFill>
                            <a:solidFill/>
                          </a:uFill>
                        </a:rPr>
                        <a:t>Represents client internally</a:t>
                      </a:r>
                      <a:endParaRPr dirty="0">
                        <a:uFill>
                          <a:solidFill/>
                        </a:uFill>
                      </a:endParaRPr>
                    </a:p>
                  </a:txBody>
                  <a:tcPr marL="38100" marR="38100" marT="38100" marB="38100" horzOverflow="overflow"/>
                </a:tc>
                <a:extLst>
                  <a:ext uri="{0D108BD9-81ED-4DB2-BD59-A6C34878D82A}">
                    <a16:rowId xmlns:a16="http://schemas.microsoft.com/office/drawing/2014/main" val="10002"/>
                  </a:ext>
                </a:extLst>
              </a:tr>
              <a:tr h="516890">
                <a:tc>
                  <a:txBody>
                    <a:bodyPr/>
                    <a:lstStyle/>
                    <a:p>
                      <a:pPr lvl="0" algn="l">
                        <a:tabLst>
                          <a:tab pos="914400" algn="l"/>
                        </a:tabLst>
                        <a:defRPr sz="1800">
                          <a:uFillTx/>
                        </a:defRPr>
                      </a:pPr>
                      <a:r>
                        <a:rPr lang="en-AU" dirty="0">
                          <a:uFill>
                            <a:solidFill/>
                          </a:uFill>
                        </a:rPr>
                        <a:t>2</a:t>
                      </a:r>
                      <a:endParaRPr dirty="0">
                        <a:uFill>
                          <a:solidFill/>
                        </a:uFill>
                      </a:endParaRPr>
                    </a:p>
                  </a:txBody>
                  <a:tcPr marL="38100" marR="38100" marT="38100" marB="38100" horzOverflow="overflow"/>
                </a:tc>
                <a:tc>
                  <a:txBody>
                    <a:bodyPr/>
                    <a:lstStyle/>
                    <a:p>
                      <a:pPr lvl="0" algn="l">
                        <a:tabLst>
                          <a:tab pos="914400" algn="l"/>
                        </a:tabLst>
                        <a:defRPr sz="1800">
                          <a:uFillTx/>
                        </a:defRPr>
                      </a:pPr>
                      <a:r>
                        <a:rPr lang="en-AU" dirty="0">
                          <a:uFill>
                            <a:solidFill/>
                          </a:uFill>
                        </a:rPr>
                        <a:t>Team member</a:t>
                      </a:r>
                      <a:endParaRPr dirty="0">
                        <a:uFill>
                          <a:solidFill/>
                        </a:uFill>
                      </a:endParaRPr>
                    </a:p>
                  </a:txBody>
                  <a:tcPr marL="38100" marR="38100" marT="38100" marB="38100" horzOverflow="overflow"/>
                </a:tc>
                <a:tc>
                  <a:txBody>
                    <a:bodyPr/>
                    <a:lstStyle/>
                    <a:p>
                      <a:pPr lvl="0" algn="l">
                        <a:buClr>
                          <a:srgbClr val="000000"/>
                        </a:buClr>
                        <a:tabLst>
                          <a:tab pos="914400" algn="l"/>
                        </a:tabLst>
                        <a:defRPr sz="1800">
                          <a:uFillTx/>
                        </a:defRPr>
                      </a:pPr>
                      <a:r>
                        <a:rPr lang="en-AU" dirty="0">
                          <a:uFill>
                            <a:solidFill/>
                          </a:uFill>
                        </a:rPr>
                        <a:t>Writes code and shit</a:t>
                      </a:r>
                      <a:endParaRPr dirty="0">
                        <a:uFill>
                          <a:solidFill/>
                        </a:uFill>
                      </a:endParaRPr>
                    </a:p>
                  </a:txBody>
                  <a:tcPr marL="38100" marR="38100" marT="38100" marB="38100" horzOverflow="overflow"/>
                </a:tc>
                <a:extLst>
                  <a:ext uri="{0D108BD9-81ED-4DB2-BD59-A6C34878D82A}">
                    <a16:rowId xmlns:a16="http://schemas.microsoft.com/office/drawing/2014/main" val="10003"/>
                  </a:ext>
                </a:extLst>
              </a:tr>
              <a:tr h="516890">
                <a:tc>
                  <a:txBody>
                    <a:bodyPr/>
                    <a:lstStyle/>
                    <a:p>
                      <a:endParaRPr lang="en-AU"/>
                    </a:p>
                  </a:txBody>
                  <a:tcPr marL="38100" marR="38100" marT="38100" marB="38100" horzOverflow="overflow"/>
                </a:tc>
                <a:tc>
                  <a:txBody>
                    <a:bodyPr/>
                    <a:lstStyle/>
                    <a:p>
                      <a:endParaRPr lang="en-AU"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4"/>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6"/>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extLst/>
          </a:blip>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extLst/>
          </a:blip>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76832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128" name="Shape 128"/>
          <p:cNvSpPr/>
          <p:nvPr/>
        </p:nvSpPr>
        <p:spPr>
          <a:xfrm>
            <a:off x="6233310" y="2219979"/>
            <a:ext cx="150453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129" name="Shape 129"/>
          <p:cNvSpPr/>
          <p:nvPr/>
        </p:nvSpPr>
        <p:spPr>
          <a:xfrm>
            <a:off x="2042310" y="2895600"/>
            <a:ext cx="18278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130" name="Shape 130"/>
          <p:cNvSpPr/>
          <p:nvPr/>
        </p:nvSpPr>
        <p:spPr>
          <a:xfrm>
            <a:off x="4368010" y="2895600"/>
            <a:ext cx="101783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1" name="Shape 131"/>
          <p:cNvSpPr/>
          <p:nvPr/>
        </p:nvSpPr>
        <p:spPr>
          <a:xfrm>
            <a:off x="6349210" y="2895600"/>
            <a:ext cx="101783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nvGraphicFramePr>
        <p:xfrm>
          <a:off x="457200" y="4157879"/>
          <a:ext cx="8229600" cy="2632174"/>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6969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Don’t make me think!</a:t>
                      </a:r>
                    </a:p>
                  </a:txBody>
                  <a:tcPr marL="38100" marR="38100" marT="38100" marB="38100" anchor="ctr" horzOverflow="overflow"/>
                </a:tc>
                <a:extLst>
                  <a:ext uri="{0D108BD9-81ED-4DB2-BD59-A6C34878D82A}">
                    <a16:rowId xmlns:a16="http://schemas.microsoft.com/office/drawing/2014/main" val="10002"/>
                  </a:ext>
                </a:extLst>
              </a:tr>
              <a:tr h="469900">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Detailed audits (log everything)</a:t>
                      </a:r>
                    </a:p>
                  </a:txBody>
                  <a:tcPr marL="38100" marR="38100" marT="38100" marB="38100" anchor="ctr" horzOverflow="overflow"/>
                </a:tc>
                <a:extLst>
                  <a:ext uri="{0D108BD9-81ED-4DB2-BD59-A6C34878D82A}">
                    <a16:rowId xmlns:a16="http://schemas.microsoft.com/office/drawing/2014/main" val="10003"/>
                  </a:ext>
                </a:extLst>
              </a:tr>
              <a:tr h="546099">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&lt;insert yours&gt;</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657725"/>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1228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6181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7" name="Group 197"/>
          <p:cNvGrpSpPr/>
          <p:nvPr/>
        </p:nvGrpSpPr>
        <p:grpSpPr>
          <a:xfrm>
            <a:off x="654084" y="6202362"/>
            <a:ext cx="2518554" cy="274638"/>
            <a:chOff x="-84832" y="0"/>
            <a:chExt cx="2518552" cy="274637"/>
          </a:xfrm>
        </p:grpSpPr>
        <p:sp>
          <p:nvSpPr>
            <p:cNvPr id="191" name="Shape 191"/>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3" name="Shape 193"/>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2441990" y="1853453"/>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219200" y="2412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2623694" y="293528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2213389" y="3418264"/>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1808696" y="4572452"/>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1793257" y="504552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1782442" y="5537655"/>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5" name="Shape 205"/>
          <p:cNvSpPr/>
          <p:nvPr/>
        </p:nvSpPr>
        <p:spPr>
          <a:xfrm>
            <a:off x="2209800" y="6095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first release</a:t>
            </a:r>
          </a:p>
        </p:txBody>
      </p:sp>
      <p:sp>
        <p:nvSpPr>
          <p:cNvPr id="211" name="Shape 211"/>
          <p:cNvSpPr/>
          <p:nvPr/>
        </p:nvSpPr>
        <p:spPr>
          <a:xfrm>
            <a:off x="1438275" y="32766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2" name="Shape 212"/>
          <p:cNvSpPr/>
          <p:nvPr/>
        </p:nvSpPr>
        <p:spPr>
          <a:xfrm rot="5400000">
            <a:off x="32670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3" name="Shape 213"/>
          <p:cNvSpPr/>
          <p:nvPr/>
        </p:nvSpPr>
        <p:spPr>
          <a:xfrm rot="5400000">
            <a:off x="52482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4" name="Shape 214"/>
          <p:cNvSpPr/>
          <p:nvPr/>
        </p:nvSpPr>
        <p:spPr>
          <a:xfrm rot="5400000">
            <a:off x="7229475"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5" name="Shape 215"/>
          <p:cNvSpPr/>
          <p:nvPr/>
        </p:nvSpPr>
        <p:spPr>
          <a:xfrm>
            <a:off x="6848475" y="1828800"/>
            <a:ext cx="1928913" cy="6731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216" name="Shape 216"/>
          <p:cNvSpPr/>
          <p:nvPr/>
        </p:nvSpPr>
        <p:spPr>
          <a:xfrm>
            <a:off x="1438275" y="2667000"/>
            <a:ext cx="2294038"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217" name="Shape 217"/>
          <p:cNvSpPr/>
          <p:nvPr/>
        </p:nvSpPr>
        <p:spPr>
          <a:xfrm>
            <a:off x="4257030" y="2667000"/>
            <a:ext cx="76832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218" name="Shape 218"/>
          <p:cNvSpPr/>
          <p:nvPr/>
        </p:nvSpPr>
        <p:spPr>
          <a:xfrm>
            <a:off x="6010275" y="2677179"/>
            <a:ext cx="150453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219" name="Shape 219"/>
          <p:cNvSpPr/>
          <p:nvPr/>
        </p:nvSpPr>
        <p:spPr>
          <a:xfrm>
            <a:off x="1819275" y="3352800"/>
            <a:ext cx="18278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220" name="Shape 220"/>
          <p:cNvSpPr/>
          <p:nvPr/>
        </p:nvSpPr>
        <p:spPr>
          <a:xfrm>
            <a:off x="4144974" y="3352800"/>
            <a:ext cx="101783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221" name="Shape 221"/>
          <p:cNvSpPr/>
          <p:nvPr/>
        </p:nvSpPr>
        <p:spPr>
          <a:xfrm>
            <a:off x="6126175" y="3352800"/>
            <a:ext cx="101783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pic>
        <p:nvPicPr>
          <p:cNvPr id="222" name="image10.png"/>
          <p:cNvPicPr/>
          <p:nvPr/>
        </p:nvPicPr>
        <p:blipFill>
          <a:blip r:embed="rId4">
            <a:extLst/>
          </a:blip>
          <a:stretch>
            <a:fillRect/>
          </a:stretch>
        </p:blipFill>
        <p:spPr>
          <a:xfrm>
            <a:off x="228600" y="3200400"/>
            <a:ext cx="1057276" cy="800100"/>
          </a:xfrm>
          <a:prstGeom prst="rect">
            <a:avLst/>
          </a:prstGeom>
          <a:ln w="12700">
            <a:round/>
          </a:ln>
        </p:spPr>
      </p:pic>
      <p:sp>
        <p:nvSpPr>
          <p:cNvPr id="223" name="Shape 223"/>
          <p:cNvSpPr/>
          <p:nvPr/>
        </p:nvSpPr>
        <p:spPr>
          <a:xfrm>
            <a:off x="1383189" y="4114800"/>
            <a:ext cx="7807376" cy="6731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3 people, 3 ½ months, $250K</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28" name="Shape 22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Learn more</a:t>
            </a:r>
          </a:p>
        </p:txBody>
      </p:sp>
      <p:sp>
        <p:nvSpPr>
          <p:cNvPr id="229" name="Shape 229"/>
          <p:cNvSpPr>
            <a:spLocks noGrp="1"/>
          </p:cNvSpPr>
          <p:nvPr>
            <p:ph type="body" idx="1"/>
          </p:nvPr>
        </p:nvSpPr>
        <p:spPr>
          <a:prstGeom prst="rect">
            <a:avLst/>
          </a:prstGeom>
        </p:spPr>
        <p:txBody>
          <a:bodyPr/>
          <a:lstStyle/>
          <a:p>
            <a:pPr lvl="0">
              <a:defRPr sz="1800">
                <a:uFillTx/>
              </a:defRPr>
            </a:pPr>
            <a:r>
              <a:rPr sz="3200">
                <a:solidFill>
                  <a:srgbClr val="0433FF"/>
                </a:solidFill>
                <a:uFill>
                  <a:solidFill>
                    <a:srgbClr val="0433FF"/>
                  </a:solidFill>
                </a:uFill>
                <a:hlinkClick r:id="rId4"/>
              </a:rPr>
              <a:t>http://agilewarrior.wordpress.com</a:t>
            </a:r>
            <a:endParaRPr sz="3200">
              <a:uFill>
                <a:solidFill/>
              </a:uFill>
            </a:endParaRPr>
          </a:p>
          <a:p>
            <a:pPr lvl="0">
              <a:defRPr sz="1800">
                <a:uFillTx/>
              </a:defRPr>
            </a:pPr>
            <a:r>
              <a:rPr sz="3200">
                <a:uFill>
                  <a:solidFill/>
                </a:uFill>
              </a:rPr>
              <a:t>Buy the book!</a:t>
            </a:r>
          </a:p>
          <a:p>
            <a:pPr lvl="0">
              <a:defRPr sz="1800">
                <a:uFillTx/>
              </a:defRPr>
            </a:pPr>
            <a:endParaRPr sz="3200">
              <a:uFill>
                <a:solidFill/>
              </a:uFill>
            </a:endParaRPr>
          </a:p>
          <a:p>
            <a:pPr lvl="0">
              <a:defRPr sz="1800">
                <a:uFillTx/>
              </a:defRPr>
            </a:pPr>
            <a:r>
              <a:rPr sz="3200">
                <a:uFill>
                  <a:solidFill/>
                </a:uFill>
              </a:rPr>
              <a:t>Twitter:</a:t>
            </a:r>
          </a:p>
          <a:p>
            <a:pPr lvl="1">
              <a:defRPr sz="1800">
                <a:uFillTx/>
              </a:defRPr>
            </a:pPr>
            <a:r>
              <a:rPr sz="2800">
                <a:uFill>
                  <a:solidFill/>
                </a:uFill>
              </a:rPr>
              <a:t>@jrasmusson</a:t>
            </a:r>
          </a:p>
        </p:txBody>
      </p:sp>
      <p:pic>
        <p:nvPicPr>
          <p:cNvPr id="230" name="image11.png"/>
          <p:cNvPicPr/>
          <p:nvPr/>
        </p:nvPicPr>
        <p:blipFill>
          <a:blip r:embed="rId5">
            <a:extLst/>
          </a:blip>
          <a:stretch>
            <a:fillRect/>
          </a:stretch>
        </p:blipFill>
        <p:spPr>
          <a:xfrm>
            <a:off x="4343400" y="2451100"/>
            <a:ext cx="2946400" cy="37973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extLst/>
          </a:blip>
          <a:stretch>
            <a:fillRect/>
          </a:stretch>
        </p:blipFill>
        <p:spPr>
          <a:xfrm>
            <a:off x="7848600" y="6311900"/>
            <a:ext cx="1117600" cy="393700"/>
          </a:xfrm>
          <a:prstGeom prst="rect">
            <a:avLst/>
          </a:prstGeom>
          <a:ln w="12700">
            <a:miter lim="400000"/>
          </a:ln>
        </p:spPr>
      </p:pic>
      <p:pic>
        <p:nvPicPr>
          <p:cNvPr id="2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lang="en-AU" dirty="0"/>
              <a:t>My-Awesome-Project</a:t>
            </a:r>
            <a:endParaRPr sz="4400" dirty="0">
              <a:solidFill>
                <a:srgbClr val="1D4871"/>
              </a:solidFill>
              <a:uFill>
                <a:solidFill>
                  <a:srgbClr val="1D4871"/>
                </a:solidFill>
              </a:uFill>
            </a:endParaRPr>
          </a:p>
        </p:txBody>
      </p:sp>
      <p:sp>
        <p:nvSpPr>
          <p:cNvPr id="26" name="Shape 26"/>
          <p:cNvSpPr>
            <a:spLocks noGrp="1"/>
          </p:cNvSpPr>
          <p:nvPr>
            <p:ph type="body" idx="1"/>
          </p:nvPr>
        </p:nvSpPr>
        <p:spPr>
          <a:prstGeom prst="rect">
            <a:avLst/>
          </a:prstGeom>
        </p:spPr>
        <p:txBody>
          <a:bodyPr/>
          <a:lstStyle/>
          <a:p>
            <a:pPr lvl="0">
              <a:defRPr sz="1800">
                <a:solidFill>
                  <a:srgbClr val="000000"/>
                </a:solidFill>
                <a:uFillTx/>
              </a:defRPr>
            </a:pPr>
            <a:r>
              <a:rPr sz="3200">
                <a:solidFill>
                  <a:srgbClr val="9A9A9A"/>
                </a:solidFill>
                <a:uFill>
                  <a:solidFill>
                    <a:srgbClr val="9A9A9A"/>
                  </a:solidFill>
                </a:uFill>
              </a:rPr>
              <a:t>&lt;Your sponsors&gt;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31" name="Shape 3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Why are we here?</a:t>
            </a:r>
          </a:p>
        </p:txBody>
      </p:sp>
      <p:sp>
        <p:nvSpPr>
          <p:cNvPr id="32" name="Shape 32"/>
          <p:cNvSpPr>
            <a:spLocks noGrp="1"/>
          </p:cNvSpPr>
          <p:nvPr>
            <p:ph type="body" idx="1"/>
          </p:nvPr>
        </p:nvSpPr>
        <p:spPr>
          <a:prstGeom prst="rect">
            <a:avLst/>
          </a:prstGeom>
        </p:spPr>
        <p:txBody>
          <a:bodyPr/>
          <a:lstStyle/>
          <a:p>
            <a:pPr lvl="0">
              <a:defRPr sz="1800">
                <a:uFillTx/>
              </a:defRPr>
            </a:pPr>
            <a:r>
              <a:rPr lang="en-AU" dirty="0"/>
              <a:t>P gets degrees</a:t>
            </a:r>
            <a:endParaRPr sz="3200" dirty="0">
              <a:uFill>
                <a:solidFill/>
              </a:uFill>
            </a:endParaRPr>
          </a:p>
          <a:p>
            <a:pPr lvl="0">
              <a:defRPr sz="1800">
                <a:uFillTx/>
              </a:defRPr>
            </a:pPr>
            <a:r>
              <a:rPr lang="en-AU" sz="3200" dirty="0">
                <a:uFill>
                  <a:solidFill/>
                </a:uFill>
              </a:rPr>
              <a:t>Important reason #2</a:t>
            </a:r>
            <a:endParaRPr sz="3200" dirty="0">
              <a:uFill>
                <a:solidFill/>
              </a:uFill>
            </a:endParaRPr>
          </a:p>
          <a:p>
            <a:pPr lvl="0">
              <a:defRPr sz="1800">
                <a:uFillTx/>
              </a:defRPr>
            </a:pPr>
            <a:r>
              <a:rPr sz="3200" dirty="0">
                <a:uFill>
                  <a:solidFill/>
                </a:uFill>
              </a:rPr>
              <a:t>Important reason #3</a:t>
            </a:r>
          </a:p>
        </p:txBody>
      </p:sp>
      <p:sp>
        <p:nvSpPr>
          <p:cNvPr id="33" name="Shape 33"/>
          <p:cNvSpPr/>
          <p:nvPr/>
        </p:nvSpPr>
        <p:spPr>
          <a:xfrm>
            <a:off x="812800" y="4800600"/>
            <a:ext cx="7846120" cy="622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600"/>
            </a:lvl1pPr>
          </a:lstStyle>
          <a:p>
            <a:pPr lvl="0">
              <a:defRPr sz="1800">
                <a:uFillTx/>
              </a:defRPr>
            </a:pPr>
            <a:r>
              <a:rPr sz="3600">
                <a:uFill>
                  <a:solidFill/>
                </a:uFill>
              </a:rPr>
              <a:t>&lt;#1 reason for doing this project&gt;</a:t>
            </a:r>
          </a:p>
        </p:txBody>
      </p:sp>
      <p:pic>
        <p:nvPicPr>
          <p:cNvPr id="34" name="image2.png"/>
          <p:cNvPicPr/>
          <p:nvPr/>
        </p:nvPicPr>
        <p:blipFill>
          <a:blip r:embed="rId4">
            <a:extLst/>
          </a:blip>
          <a:stretch>
            <a:fillRect/>
          </a:stretch>
        </p:blipFill>
        <p:spPr>
          <a:xfrm>
            <a:off x="350837" y="4100208"/>
            <a:ext cx="8569426" cy="1753928"/>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elevator pitch</a:t>
            </a:r>
          </a:p>
        </p:txBody>
      </p:sp>
      <p:sp>
        <p:nvSpPr>
          <p:cNvPr id="40" name="Shape 40"/>
          <p:cNvSpPr>
            <a:spLocks noGrp="1"/>
          </p:cNvSpPr>
          <p:nvPr>
            <p:ph type="body" idx="1"/>
          </p:nvPr>
        </p:nvSpPr>
        <p:spPr>
          <a:prstGeom prst="rect">
            <a:avLst/>
          </a:prstGeom>
        </p:spPr>
        <p:txBody>
          <a:bodyPr/>
          <a:lstStyle/>
          <a:p>
            <a:r>
              <a:rPr lang="en-US" dirty="0"/>
              <a:t>For tutors</a:t>
            </a:r>
            <a:endParaRPr lang="en-AU" dirty="0"/>
          </a:p>
          <a:p>
            <a:r>
              <a:rPr lang="en-US" dirty="0"/>
              <a:t>who need to mark group work accurately,</a:t>
            </a:r>
            <a:endParaRPr lang="en-AU" dirty="0"/>
          </a:p>
          <a:p>
            <a:r>
              <a:rPr lang="en-US" dirty="0"/>
              <a:t>the Student </a:t>
            </a:r>
            <a:r>
              <a:rPr lang="en-US" dirty="0" err="1"/>
              <a:t>Inspector</a:t>
            </a:r>
            <a:r>
              <a:rPr lang="en-US" baseline="30000" dirty="0" err="1"/>
              <a:t>TM</a:t>
            </a:r>
            <a:endParaRPr lang="en-AU" dirty="0"/>
          </a:p>
          <a:p>
            <a:r>
              <a:rPr lang="en-US" dirty="0"/>
              <a:t>is a desktop application</a:t>
            </a:r>
            <a:endParaRPr lang="en-AU" dirty="0"/>
          </a:p>
          <a:p>
            <a:r>
              <a:rPr lang="en-US" dirty="0"/>
              <a:t>that shows team member contributions.</a:t>
            </a:r>
            <a:endParaRPr lang="en-AU" dirty="0"/>
          </a:p>
          <a:p>
            <a:r>
              <a:rPr lang="en-US" dirty="0"/>
              <a:t>Unlike git inspector,</a:t>
            </a:r>
            <a:endParaRPr lang="en-AU" dirty="0"/>
          </a:p>
          <a:p>
            <a:r>
              <a:rPr lang="en-US" dirty="0"/>
              <a:t>our product works on Google Docs</a:t>
            </a:r>
            <a:endParaRPr lang="en-AU"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43" name="Shape 43"/>
          <p:cNvSpPr/>
          <p:nvPr/>
        </p:nvSpPr>
        <p:spPr>
          <a:xfrm>
            <a:off x="2667000" y="1524000"/>
            <a:ext cx="3822700" cy="5029200"/>
          </a:xfrm>
          <a:prstGeom prst="rect">
            <a:avLst/>
          </a:prstGeom>
          <a:solidFill>
            <a:srgbClr val="A5C1DF"/>
          </a:solidFill>
          <a:ln w="25400">
            <a:solidFill>
              <a:srgbClr val="49729C"/>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a:p>
        </p:txBody>
      </p:sp>
      <p:sp>
        <p:nvSpPr>
          <p:cNvPr id="44" name="Shape 44"/>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Product box</a:t>
            </a:r>
          </a:p>
        </p:txBody>
      </p:sp>
      <p:sp>
        <p:nvSpPr>
          <p:cNvPr id="45" name="Shape 45"/>
          <p:cNvSpPr/>
          <p:nvPr/>
        </p:nvSpPr>
        <p:spPr>
          <a:xfrm>
            <a:off x="3276600" y="1915179"/>
            <a:ext cx="2675412"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AU" sz="2800" dirty="0">
                <a:uFill>
                  <a:solidFill/>
                </a:uFill>
              </a:rPr>
              <a:t>Student inspector</a:t>
            </a:r>
            <a:endParaRPr sz="2800" dirty="0">
              <a:uFill>
                <a:solidFill/>
              </a:uFill>
            </a:endParaRPr>
          </a:p>
        </p:txBody>
      </p:sp>
      <p:sp>
        <p:nvSpPr>
          <p:cNvPr id="46" name="Shape 46"/>
          <p:cNvSpPr/>
          <p:nvPr/>
        </p:nvSpPr>
        <p:spPr>
          <a:xfrm>
            <a:off x="3124200" y="2514600"/>
            <a:ext cx="3060700" cy="1524000"/>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47" name="Shape 47"/>
          <p:cNvSpPr/>
          <p:nvPr/>
        </p:nvSpPr>
        <p:spPr>
          <a:xfrm>
            <a:off x="3655988" y="3058179"/>
            <a:ext cx="1979588"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fun picture</a:t>
            </a:r>
          </a:p>
        </p:txBody>
      </p:sp>
      <p:sp>
        <p:nvSpPr>
          <p:cNvPr id="48" name="Shape 48"/>
          <p:cNvSpPr/>
          <p:nvPr/>
        </p:nvSpPr>
        <p:spPr>
          <a:xfrm>
            <a:off x="3855966" y="4048779"/>
            <a:ext cx="1221488"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AU" dirty="0"/>
              <a:t>It just works</a:t>
            </a:r>
            <a:endParaRPr sz="2800" dirty="0">
              <a:uFill>
                <a:solidFill/>
              </a:uFill>
            </a:endParaRPr>
          </a:p>
        </p:txBody>
      </p:sp>
      <p:sp>
        <p:nvSpPr>
          <p:cNvPr id="49" name="Shape 49"/>
          <p:cNvSpPr/>
          <p:nvPr/>
        </p:nvSpPr>
        <p:spPr>
          <a:xfrm>
            <a:off x="3561422" y="4658379"/>
            <a:ext cx="4833054"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AU" sz="2800" dirty="0">
                <a:uFill>
                  <a:solidFill/>
                </a:uFill>
              </a:rPr>
              <a:t>Easy to mark group participation</a:t>
            </a:r>
            <a:endParaRPr sz="2800" dirty="0">
              <a:uFill>
                <a:solidFill/>
              </a:uFill>
            </a:endParaRPr>
          </a:p>
        </p:txBody>
      </p:sp>
      <p:sp>
        <p:nvSpPr>
          <p:cNvPr id="50" name="Shape 50"/>
          <p:cNvSpPr/>
          <p:nvPr/>
        </p:nvSpPr>
        <p:spPr>
          <a:xfrm>
            <a:off x="3561422" y="5115579"/>
            <a:ext cx="3329438"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AU" sz="2800" dirty="0">
                <a:uFill>
                  <a:solidFill/>
                </a:uFill>
              </a:rPr>
              <a:t>Works for google docs</a:t>
            </a:r>
            <a:endParaRPr sz="2800" dirty="0">
              <a:uFill>
                <a:solidFill/>
              </a:uFill>
            </a:endParaRPr>
          </a:p>
        </p:txBody>
      </p:sp>
      <p:sp>
        <p:nvSpPr>
          <p:cNvPr id="51" name="Shape 51"/>
          <p:cNvSpPr/>
          <p:nvPr/>
        </p:nvSpPr>
        <p:spPr>
          <a:xfrm>
            <a:off x="3561422" y="5572779"/>
            <a:ext cx="3605154"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AU" sz="2800" dirty="0">
                <a:uFill>
                  <a:solidFill/>
                </a:uFill>
              </a:rPr>
              <a:t>Works for google sheets</a:t>
            </a:r>
            <a:endParaRPr sz="2800" dirty="0">
              <a:uFill>
                <a:solidFill/>
              </a:u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2232040572"/>
              </p:ext>
            </p:extLst>
          </p:nvPr>
        </p:nvGraphicFramePr>
        <p:xfrm>
          <a:off x="381000" y="1396999"/>
          <a:ext cx="8458200" cy="3191690"/>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a:solidFill>
                            <a:srgbClr val="FFFFFF"/>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r>
                        <a:rPr lang="en-AU" dirty="0"/>
                        <a:t>Google Docs</a:t>
                      </a:r>
                    </a:p>
                  </a:txBody>
                  <a:tcPr marL="38100" marR="38100" marT="38100" marB="38100" horzOverflow="overflow"/>
                </a:tc>
                <a:tc>
                  <a:txBody>
                    <a:bodyPr/>
                    <a:lstStyle/>
                    <a:p>
                      <a:pPr lvl="0" algn="l">
                        <a:tabLst>
                          <a:tab pos="914400" algn="l"/>
                        </a:tabLst>
                        <a:defRPr sz="1800">
                          <a:uFill>
                            <a:solidFill>
                              <a:srgbClr val="000000"/>
                            </a:solidFill>
                          </a:uFill>
                        </a:defRPr>
                      </a:pPr>
                      <a:r>
                        <a:rPr lang="en-AU" dirty="0"/>
                        <a:t>Other applications </a:t>
                      </a:r>
                      <a:endParaRPr dirty="0"/>
                    </a:p>
                  </a:txBody>
                  <a:tcPr marL="38100" marR="38100" marT="38100" marB="38100" horzOverflow="overflow"/>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r>
                        <a:rPr lang="en-AU" dirty="0"/>
                        <a:t>Google sheets (if possible)</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AU" dirty="0"/>
                        <a:t>Mobile/web application </a:t>
                      </a:r>
                      <a:endParaRPr dirty="0"/>
                    </a:p>
                  </a:txBody>
                  <a:tcPr marL="38100" marR="38100" marT="38100" marB="38100" horzOverflow="overflow"/>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r>
                        <a:rPr lang="en-AU" dirty="0"/>
                        <a:t>Timeline</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r>
                        <a:rPr lang="en-AU" dirty="0"/>
                        <a:t>Contribution pie chart,  measured in characters</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r h="400594">
                <a:tc>
                  <a:txBody>
                    <a:bodyPr/>
                    <a:lstStyle/>
                    <a:p>
                      <a:pPr lvl="0" algn="l">
                        <a:tabLst>
                          <a:tab pos="914400" algn="l"/>
                        </a:tabLst>
                        <a:defRPr sz="1800">
                          <a:uFill>
                            <a:solidFill>
                              <a:srgbClr val="000000"/>
                            </a:solidFill>
                          </a:uFill>
                        </a:defRPr>
                      </a:pPr>
                      <a:r>
                        <a:rPr lang="en-AU" dirty="0"/>
                        <a:t>Desktop application</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6"/>
                  </a:ext>
                </a:extLst>
              </a:tr>
            </a:tbl>
          </a:graphicData>
        </a:graphic>
      </p:graphicFrame>
      <p:graphicFrame>
        <p:nvGraphicFramePr>
          <p:cNvPr id="60" name="Table 60"/>
          <p:cNvGraphicFramePr/>
          <p:nvPr>
            <p:extLst>
              <p:ext uri="{D42A27DB-BD31-4B8C-83A1-F6EECF244321}">
                <p14:modId xmlns:p14="http://schemas.microsoft.com/office/powerpoint/2010/main" val="2689776471"/>
              </p:ext>
            </p:extLst>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r>
                        <a:rPr lang="en-AU" dirty="0"/>
                        <a:t>GUI</a:t>
                      </a:r>
                      <a:endParaRPr dirty="0"/>
                    </a:p>
                  </a:txBody>
                  <a:tcPr marL="38100" marR="38100" marT="38100" marB="38100" horzOverflow="overflow"/>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r>
                        <a:rPr lang="en-AU" dirty="0" err="1"/>
                        <a:t>Savable</a:t>
                      </a:r>
                      <a:r>
                        <a:rPr lang="en-AU" dirty="0"/>
                        <a:t> report</a:t>
                      </a:r>
                      <a:endParaRPr dirty="0"/>
                    </a:p>
                  </a:txBody>
                  <a:tcPr marL="38100" marR="38100" marT="38100" marB="38100" horzOverflow="overflow"/>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Your project community</a:t>
            </a:r>
          </a:p>
        </p:txBody>
      </p:sp>
      <p:sp>
        <p:nvSpPr>
          <p:cNvPr id="66" name="Shape 66"/>
          <p:cNvSpPr/>
          <p:nvPr/>
        </p:nvSpPr>
        <p:spPr>
          <a:xfrm>
            <a:off x="2743200" y="2819399"/>
            <a:ext cx="3352800" cy="1066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48729B"/>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67" name="Shape 67"/>
          <p:cNvSpPr/>
          <p:nvPr/>
        </p:nvSpPr>
        <p:spPr>
          <a:xfrm>
            <a:off x="3276600" y="3124200"/>
            <a:ext cx="27135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Your core team</a:t>
            </a:r>
          </a:p>
        </p:txBody>
      </p:sp>
      <p:sp>
        <p:nvSpPr>
          <p:cNvPr id="68" name="Shape 68"/>
          <p:cNvSpPr/>
          <p:nvPr/>
        </p:nvSpPr>
        <p:spPr>
          <a:xfrm>
            <a:off x="6137275" y="3911600"/>
            <a:ext cx="2134121"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&lt;group#1&gt;</a:t>
            </a:r>
          </a:p>
        </p:txBody>
      </p:sp>
      <p:sp>
        <p:nvSpPr>
          <p:cNvPr id="69" name="Shape 69"/>
          <p:cNvSpPr/>
          <p:nvPr/>
        </p:nvSpPr>
        <p:spPr>
          <a:xfrm>
            <a:off x="838200" y="3276600"/>
            <a:ext cx="1963440"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&lt;team#2&gt;</a:t>
            </a:r>
          </a:p>
        </p:txBody>
      </p:sp>
      <p:sp>
        <p:nvSpPr>
          <p:cNvPr id="70" name="Shape 70"/>
          <p:cNvSpPr/>
          <p:nvPr/>
        </p:nvSpPr>
        <p:spPr>
          <a:xfrm>
            <a:off x="3200400" y="1828800"/>
            <a:ext cx="302850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&lt;community#3&gt;</a:t>
            </a:r>
          </a:p>
        </p:txBody>
      </p:sp>
      <p:sp>
        <p:nvSpPr>
          <p:cNvPr id="71" name="Shape 71"/>
          <p:cNvSpPr/>
          <p:nvPr/>
        </p:nvSpPr>
        <p:spPr>
          <a:xfrm>
            <a:off x="3276600" y="4352925"/>
            <a:ext cx="2633489"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Everyone else !</a:t>
            </a:r>
          </a:p>
        </p:txBody>
      </p:sp>
      <p:sp>
        <p:nvSpPr>
          <p:cNvPr id="72" name="Shape 72"/>
          <p:cNvSpPr/>
          <p:nvPr/>
        </p:nvSpPr>
        <p:spPr>
          <a:xfrm>
            <a:off x="1420813" y="5588000"/>
            <a:ext cx="7302104"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a:uFill>
                  <a:solidFill/>
                </a:uFill>
              </a:rPr>
              <a:t>... is always bigger than you think!</a:t>
            </a:r>
          </a:p>
        </p:txBody>
      </p:sp>
      <p:pic>
        <p:nvPicPr>
          <p:cNvPr id="73" name="image3.png"/>
          <p:cNvPicPr/>
          <p:nvPr/>
        </p:nvPicPr>
        <p:blipFill>
          <a:blip r:embed="rId4">
            <a:extLst/>
          </a:blip>
          <a:stretch>
            <a:fillRect/>
          </a:stretch>
        </p:blipFill>
        <p:spPr>
          <a:xfrm>
            <a:off x="6184900" y="1943100"/>
            <a:ext cx="800100" cy="927100"/>
          </a:xfrm>
          <a:prstGeom prst="rect">
            <a:avLst/>
          </a:prstGeom>
          <a:ln w="12700">
            <a:miter lim="400000"/>
          </a:ln>
        </p:spPr>
      </p:pic>
      <p:pic>
        <p:nvPicPr>
          <p:cNvPr id="74" name="image4.png"/>
          <p:cNvPicPr/>
          <p:nvPr/>
        </p:nvPicPr>
        <p:blipFill>
          <a:blip r:embed="rId5">
            <a:extLst/>
          </a:blip>
          <a:stretch>
            <a:fillRect/>
          </a:stretch>
        </p:blipFill>
        <p:spPr>
          <a:xfrm>
            <a:off x="1511300" y="1943100"/>
            <a:ext cx="800100" cy="927100"/>
          </a:xfrm>
          <a:prstGeom prst="rect">
            <a:avLst/>
          </a:prstGeom>
          <a:ln w="12700">
            <a:miter lim="400000"/>
          </a:ln>
        </p:spPr>
      </p:pic>
      <p:pic>
        <p:nvPicPr>
          <p:cNvPr id="75" name="image5.png"/>
          <p:cNvPicPr/>
          <p:nvPr/>
        </p:nvPicPr>
        <p:blipFill>
          <a:blip r:embed="rId6">
            <a:extLst/>
          </a:blip>
          <a:stretch>
            <a:fillRect/>
          </a:stretch>
        </p:blipFill>
        <p:spPr>
          <a:xfrm>
            <a:off x="1206500" y="3924300"/>
            <a:ext cx="800100" cy="9271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Technical solution</a:t>
            </a: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grpSp>
        <p:nvGrpSpPr>
          <p:cNvPr id="90" name="Group 90"/>
          <p:cNvGrpSpPr/>
          <p:nvPr/>
        </p:nvGrpSpPr>
        <p:grpSpPr>
          <a:xfrm>
            <a:off x="7086600" y="1679448"/>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086600" y="3203447"/>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5" name="image6.png"/>
          <p:cNvPicPr/>
          <p:nvPr/>
        </p:nvPicPr>
        <p:blipFill>
          <a:blip r:embed="rId4">
            <a:extLst/>
          </a:blip>
          <a:stretch>
            <a:fillRect/>
          </a:stretch>
        </p:blipFill>
        <p:spPr>
          <a:xfrm>
            <a:off x="5670996" y="4790182"/>
            <a:ext cx="1174304" cy="825501"/>
          </a:xfrm>
          <a:prstGeom prst="rect">
            <a:avLst/>
          </a:prstGeom>
          <a:ln w="12700">
            <a:miter lim="400000"/>
          </a:ln>
        </p:spPr>
      </p:pic>
      <p:pic>
        <p:nvPicPr>
          <p:cNvPr id="96" name="image7.png"/>
          <p:cNvPicPr/>
          <p:nvPr/>
        </p:nvPicPr>
        <p:blipFill>
          <a:blip r:embed="rId5">
            <a:extLst/>
          </a:blip>
          <a:stretch>
            <a:fillRect/>
          </a:stretch>
        </p:blipFill>
        <p:spPr>
          <a:xfrm>
            <a:off x="5791200" y="5854710"/>
            <a:ext cx="863600" cy="688073"/>
          </a:xfrm>
          <a:prstGeom prst="rect">
            <a:avLst/>
          </a:prstGeom>
          <a:ln w="12700">
            <a:miter lim="400000"/>
          </a:ln>
        </p:spPr>
      </p:pic>
      <p:pic>
        <p:nvPicPr>
          <p:cNvPr id="97" name="image8.png"/>
          <p:cNvPicPr/>
          <p:nvPr/>
        </p:nvPicPr>
        <p:blipFill>
          <a:blip r:embed="rId6">
            <a:extLst/>
          </a:blip>
          <a:stretch>
            <a:fillRect/>
          </a:stretch>
        </p:blipFill>
        <p:spPr>
          <a:xfrm>
            <a:off x="990600" y="1831848"/>
            <a:ext cx="800100" cy="927101"/>
          </a:xfrm>
          <a:prstGeom prst="rect">
            <a:avLst/>
          </a:prstGeom>
          <a:ln w="12700">
            <a:miter lim="400000"/>
          </a:ln>
        </p:spPr>
      </p:pic>
      <p:sp>
        <p:nvSpPr>
          <p:cNvPr id="98" name="Shape 98"/>
          <p:cNvSpPr/>
          <p:nvPr/>
        </p:nvSpPr>
        <p:spPr>
          <a:xfrm>
            <a:off x="7086600" y="4866382"/>
            <a:ext cx="1841500" cy="5588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a:uFill>
                  <a:solidFill/>
                </a:uFill>
              </a:rPr>
              <a:t>Danger!</a:t>
            </a:r>
          </a:p>
        </p:txBody>
      </p:sp>
      <p:sp>
        <p:nvSpPr>
          <p:cNvPr id="99" name="Shape 99"/>
          <p:cNvSpPr/>
          <p:nvPr/>
        </p:nvSpPr>
        <p:spPr>
          <a:xfrm>
            <a:off x="7086600" y="5628382"/>
            <a:ext cx="1841500" cy="10414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a:uFill>
                  <a:solidFill/>
                </a:uFill>
              </a:rPr>
              <a:t>Out of scope</a:t>
            </a:r>
          </a:p>
        </p:txBody>
      </p:sp>
      <p:sp>
        <p:nvSpPr>
          <p:cNvPr id="100" name="Shape 100"/>
          <p:cNvSpPr/>
          <p:nvPr/>
        </p:nvSpPr>
        <p:spPr>
          <a:xfrm>
            <a:off x="626185" y="4495800"/>
            <a:ext cx="2473871" cy="18542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p>
            <a:pPr lvl="0">
              <a:defRPr>
                <a:uFillTx/>
              </a:defRPr>
            </a:pPr>
            <a:r>
              <a:rPr sz="2400" b="1">
                <a:uFill>
                  <a:solidFill/>
                </a:uFill>
              </a:rPr>
              <a:t>Technologies:</a:t>
            </a:r>
            <a:endParaRPr>
              <a:uFill>
                <a:solidFill/>
              </a:uFill>
            </a:endParaRPr>
          </a:p>
          <a:p>
            <a:pPr lvl="0">
              <a:buSzPct val="100000"/>
              <a:buChar char="-"/>
              <a:defRPr>
                <a:uFillTx/>
              </a:defRPr>
            </a:pPr>
            <a:r>
              <a:rPr sz="2400">
                <a:uFill>
                  <a:solidFill/>
                </a:uFill>
              </a:rPr>
              <a:t> &lt;language&gt;</a:t>
            </a:r>
            <a:endParaRPr>
              <a:uFill>
                <a:solidFill/>
              </a:uFill>
            </a:endParaRPr>
          </a:p>
          <a:p>
            <a:pPr lvl="0">
              <a:buSzPct val="100000"/>
              <a:buChar char="-"/>
              <a:defRPr>
                <a:uFillTx/>
              </a:defRPr>
            </a:pPr>
            <a:r>
              <a:rPr sz="2400">
                <a:uFill>
                  <a:solidFill/>
                </a:uFill>
              </a:rPr>
              <a:t> &lt;libraries&gt;</a:t>
            </a:r>
            <a:endParaRPr>
              <a:uFill>
                <a:solidFill/>
              </a:uFill>
            </a:endParaRPr>
          </a:p>
          <a:p>
            <a:pPr lvl="0">
              <a:buSzPct val="100000"/>
              <a:buChar char="-"/>
              <a:defRPr>
                <a:uFillTx/>
              </a:defRPr>
            </a:pPr>
            <a:r>
              <a:rPr sz="2400">
                <a:uFill>
                  <a:solidFill/>
                </a:uFill>
              </a:rPr>
              <a:t> &lt;tools&gt;</a:t>
            </a:r>
            <a:endParaRPr>
              <a:uFill>
                <a:solidFill/>
              </a:uFill>
            </a:endParaRPr>
          </a:p>
          <a:p>
            <a:pPr lvl="0">
              <a:buSzPct val="100000"/>
              <a:buChar char="-"/>
              <a:defRPr>
                <a:uFillTx/>
              </a:defRPr>
            </a:pPr>
            <a:r>
              <a:rPr sz="2400">
                <a:uFill>
                  <a:solidFill/>
                </a:uFill>
              </a:rPr>
              <a:t> &lt;technology&gt;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lang="en-AU" dirty="0"/>
              <a:t>Java script</a:t>
            </a:r>
            <a:endParaRPr sz="3200" dirty="0">
              <a:uFill>
                <a:solidFill/>
              </a:uFill>
            </a:endParaRPr>
          </a:p>
          <a:p>
            <a:pPr lvl="0">
              <a:defRPr sz="1800">
                <a:uFillTx/>
              </a:defRPr>
            </a:pPr>
            <a:r>
              <a:rPr lang="en-AU" dirty="0"/>
              <a:t>Anything but python</a:t>
            </a:r>
            <a:endParaRPr sz="3200" dirty="0">
              <a:uFill>
                <a:solidFill/>
              </a:uFill>
            </a:endParaRPr>
          </a:p>
          <a:p>
            <a:pPr lvl="0">
              <a:defRPr sz="1800">
                <a:uFillTx/>
              </a:defRPr>
            </a:pPr>
            <a:r>
              <a:rPr lang="en-AU" dirty="0"/>
              <a:t>eng1003</a:t>
            </a:r>
            <a:endParaRPr sz="3200" dirty="0">
              <a:uFill>
                <a:solidFill/>
              </a:uFill>
            </a:endParaRP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extLst/>
          </a:blip>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981</Words>
  <Application>Microsoft Office PowerPoint</Application>
  <PresentationFormat>On-screen Show (4:3)</PresentationFormat>
  <Paragraphs>161</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Helvetica</vt:lpstr>
      <vt:lpstr>White</vt:lpstr>
      <vt:lpstr>The Agile Inception Deck </vt:lpstr>
      <vt:lpstr>My-Awesome-Project</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lpstr>Learn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dc:title>
  <dc:creator>jos d</dc:creator>
  <cp:lastModifiedBy>Joshua de Luca</cp:lastModifiedBy>
  <cp:revision>2</cp:revision>
  <dcterms:modified xsi:type="dcterms:W3CDTF">2018-08-08T08:05:28Z</dcterms:modified>
</cp:coreProperties>
</file>