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8"/>
  </p:handoutMasterIdLst>
  <p:sldIdLst>
    <p:sldId id="256" r:id="rId3"/>
    <p:sldId id="871" r:id="rId5"/>
    <p:sldId id="872" r:id="rId6"/>
    <p:sldId id="873" r:id="rId7"/>
    <p:sldId id="876" r:id="rId8"/>
    <p:sldId id="619" r:id="rId9"/>
    <p:sldId id="624" r:id="rId10"/>
    <p:sldId id="625" r:id="rId11"/>
    <p:sldId id="622" r:id="rId12"/>
    <p:sldId id="875" r:id="rId13"/>
    <p:sldId id="874" r:id="rId14"/>
    <p:sldId id="877" r:id="rId15"/>
    <p:sldId id="878" r:id="rId16"/>
    <p:sldId id="270" r:id="rId17"/>
  </p:sldIdLst>
  <p:sldSz cx="14630400" cy="8229600"/>
  <p:notesSz cx="6858000" cy="9144000"/>
  <p:custDataLst>
    <p:tags r:id="rId22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73152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46304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219456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92608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3657600" algn="l" defTabSz="146304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4388485" algn="l" defTabSz="146304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5120005" algn="l" defTabSz="146304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5851525" algn="l" defTabSz="146304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92" userDrawn="1">
          <p15:clr>
            <a:srgbClr val="A4A3A4"/>
          </p15:clr>
        </p15:guide>
        <p15:guide id="2" pos="460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09" autoAdjust="0"/>
    <p:restoredTop sz="88349" autoAdjust="0"/>
  </p:normalViewPr>
  <p:slideViewPr>
    <p:cSldViewPr showGuides="1">
      <p:cViewPr varScale="1">
        <p:scale>
          <a:sx n="121" d="100"/>
          <a:sy n="121" d="100"/>
        </p:scale>
        <p:origin x="68" y="92"/>
      </p:cViewPr>
      <p:guideLst>
        <p:guide orient="horz" pos="2592"/>
        <p:guide pos="4608"/>
      </p:guideLst>
    </p:cSldViewPr>
  </p:slideViewPr>
  <p:outlineViewPr>
    <p:cViewPr>
      <p:scale>
        <a:sx n="20" d="100"/>
        <a:sy n="20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2" Type="http://schemas.openxmlformats.org/officeDocument/2006/relationships/tags" Target="tags/tag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handoutMaster" Target="handoutMasters/handoutMaster1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A7A476E1-26A7-4374-8E85-622F51A3D903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19F41E9D-3057-429F-A72C-46641107623D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335B7077-FE34-415F-9DF0-C8A90D96A5FC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D3078E79-19C6-4191-81AE-0E25ABA7708C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920" kern="1200">
        <a:solidFill>
          <a:schemeClr val="tx1"/>
        </a:solidFill>
        <a:latin typeface="+mn-lt"/>
        <a:ea typeface="+mn-ea"/>
        <a:cs typeface="+mn-cs"/>
      </a:defRPr>
    </a:lvl1pPr>
    <a:lvl2pPr marL="731520" algn="l" rtl="0" eaLnBrk="0" fontAlgn="base" hangingPunct="0">
      <a:spcBef>
        <a:spcPct val="30000"/>
      </a:spcBef>
      <a:spcAft>
        <a:spcPct val="0"/>
      </a:spcAft>
      <a:defRPr sz="1920" kern="1200">
        <a:solidFill>
          <a:schemeClr val="tx1"/>
        </a:solidFill>
        <a:latin typeface="+mn-lt"/>
        <a:ea typeface="+mn-ea"/>
        <a:cs typeface="+mn-cs"/>
      </a:defRPr>
    </a:lvl2pPr>
    <a:lvl3pPr marL="1463040" algn="l" rtl="0" eaLnBrk="0" fontAlgn="base" hangingPunct="0">
      <a:spcBef>
        <a:spcPct val="30000"/>
      </a:spcBef>
      <a:spcAft>
        <a:spcPct val="0"/>
      </a:spcAft>
      <a:defRPr sz="1920" kern="1200">
        <a:solidFill>
          <a:schemeClr val="tx1"/>
        </a:solidFill>
        <a:latin typeface="+mn-lt"/>
        <a:ea typeface="+mn-ea"/>
        <a:cs typeface="+mn-cs"/>
      </a:defRPr>
    </a:lvl3pPr>
    <a:lvl4pPr marL="2194560" algn="l" rtl="0" eaLnBrk="0" fontAlgn="base" hangingPunct="0">
      <a:spcBef>
        <a:spcPct val="30000"/>
      </a:spcBef>
      <a:spcAft>
        <a:spcPct val="0"/>
      </a:spcAft>
      <a:defRPr sz="1920" kern="1200">
        <a:solidFill>
          <a:schemeClr val="tx1"/>
        </a:solidFill>
        <a:latin typeface="+mn-lt"/>
        <a:ea typeface="+mn-ea"/>
        <a:cs typeface="+mn-cs"/>
      </a:defRPr>
    </a:lvl4pPr>
    <a:lvl5pPr marL="2926080" algn="l" rtl="0" eaLnBrk="0" fontAlgn="base" hangingPunct="0">
      <a:spcBef>
        <a:spcPct val="30000"/>
      </a:spcBef>
      <a:spcAft>
        <a:spcPct val="0"/>
      </a:spcAft>
      <a:defRPr sz="1920" kern="1200">
        <a:solidFill>
          <a:schemeClr val="tx1"/>
        </a:solidFill>
        <a:latin typeface="+mn-lt"/>
        <a:ea typeface="+mn-ea"/>
        <a:cs typeface="+mn-cs"/>
      </a:defRPr>
    </a:lvl5pPr>
    <a:lvl6pPr marL="3657600" algn="l" defTabSz="146304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6pPr>
    <a:lvl7pPr marL="4388485" algn="l" defTabSz="146304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7pPr>
    <a:lvl8pPr marL="5120005" algn="l" defTabSz="146304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8pPr>
    <a:lvl9pPr marL="5851525" algn="l" defTabSz="146304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97280" y="2556515"/>
            <a:ext cx="12435840" cy="176403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194560" y="4663440"/>
            <a:ext cx="10241280" cy="21031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48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84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68671A-1028-4918-B52D-F225EDA688D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520" y="30142"/>
            <a:ext cx="13167360" cy="84806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AFD8D9-97CE-47AB-99B6-669B4E33450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607040" y="329568"/>
            <a:ext cx="3291840" cy="7021830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31520" y="329568"/>
            <a:ext cx="9631680" cy="702183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D234CD-C4BF-451E-A810-76886530BD7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30624" y="82352"/>
            <a:ext cx="9433048" cy="848060"/>
          </a:xfrm>
          <a:prstGeom prst="rect">
            <a:avLst/>
          </a:prstGeom>
        </p:spPr>
        <p:txBody>
          <a:bodyPr/>
          <a:lstStyle>
            <a:lvl1pPr>
              <a:defRPr b="1" i="0" baseline="0">
                <a:solidFill>
                  <a:schemeClr val="accent1">
                    <a:lumMod val="50000"/>
                  </a:schemeClr>
                </a:solidFill>
                <a:latin typeface="Lantinghei SC Heavy" panose="02000000000000000000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11480" indent="-411480">
              <a:buClr>
                <a:srgbClr val="FF0000"/>
              </a:buClr>
              <a:buSzPct val="100000"/>
              <a:buFontTx/>
              <a:buBlip>
                <a:blip r:embed="rId2"/>
              </a:buBlip>
              <a:defRPr baseline="0">
                <a:solidFill>
                  <a:srgbClr val="0070C0"/>
                </a:solidFill>
                <a:latin typeface="Helvetica Neue" panose="02000503000000020004" pitchFamily="2" charset="0"/>
              </a:defRPr>
            </a:lvl1pPr>
            <a:lvl2pPr>
              <a:defRPr baseline="0">
                <a:solidFill>
                  <a:schemeClr val="tx1"/>
                </a:solidFill>
                <a:latin typeface="+mn-lt"/>
              </a:defRPr>
            </a:lvl2pPr>
            <a:lvl3pPr>
              <a:defRPr baseline="0">
                <a:solidFill>
                  <a:schemeClr val="tx1"/>
                </a:solidFill>
                <a:latin typeface="+mn-lt"/>
              </a:defRPr>
            </a:lvl3pPr>
            <a:lvl4pPr>
              <a:defRPr baseline="0">
                <a:solidFill>
                  <a:schemeClr val="tx1"/>
                </a:solidFill>
                <a:latin typeface="+mn-lt"/>
              </a:defRPr>
            </a:lvl4pPr>
            <a:lvl5pPr>
              <a:defRPr baseline="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40A734-EF3B-425E-9970-80954DDB0807}" type="slidenum">
              <a:rPr lang="zh-CN" altLang="en-US"/>
            </a:fld>
            <a:endParaRPr lang="zh-CN" altLang="en-US"/>
          </a:p>
        </p:txBody>
      </p:sp>
      <p:pic>
        <p:nvPicPr>
          <p:cNvPr id="7" name="图片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91664" y="16426"/>
            <a:ext cx="2937510" cy="10020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5702" y="5288283"/>
            <a:ext cx="12435840" cy="1634490"/>
          </a:xfrm>
          <a:prstGeom prst="rect">
            <a:avLst/>
          </a:prstGeom>
        </p:spPr>
        <p:txBody>
          <a:bodyPr anchor="t"/>
          <a:lstStyle>
            <a:lvl1pPr algn="l">
              <a:defRPr sz="48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55702" y="3488056"/>
            <a:ext cx="12435840" cy="1800224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8485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F44B76-BDB5-48DA-9429-18FB768FED7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520" y="30142"/>
            <a:ext cx="13167360" cy="84806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31520" y="1920243"/>
            <a:ext cx="6461760" cy="5431155"/>
          </a:xfrm>
        </p:spPr>
        <p:txBody>
          <a:bodyPr/>
          <a:lstStyle>
            <a:lvl1pPr>
              <a:defRPr sz="3360"/>
            </a:lvl1pPr>
            <a:lvl2pPr>
              <a:defRPr sz="2880"/>
            </a:lvl2pPr>
            <a:lvl3pPr>
              <a:defRPr sz="2400"/>
            </a:lvl3pPr>
            <a:lvl4pPr>
              <a:defRPr sz="2160"/>
            </a:lvl4pPr>
            <a:lvl5pPr>
              <a:defRPr sz="2160"/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437122" y="1920243"/>
            <a:ext cx="6461760" cy="5431155"/>
          </a:xfrm>
        </p:spPr>
        <p:txBody>
          <a:bodyPr/>
          <a:lstStyle>
            <a:lvl1pPr>
              <a:defRPr sz="3360"/>
            </a:lvl1pPr>
            <a:lvl2pPr>
              <a:defRPr sz="2880"/>
            </a:lvl2pPr>
            <a:lvl3pPr>
              <a:defRPr sz="2400"/>
            </a:lvl3pPr>
            <a:lvl4pPr>
              <a:defRPr sz="2160"/>
            </a:lvl4pPr>
            <a:lvl5pPr>
              <a:defRPr sz="2160"/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D35798-1DC4-447E-97F5-D240AF3B980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520" y="30142"/>
            <a:ext cx="13167360" cy="84806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31520" y="1842136"/>
            <a:ext cx="6464301" cy="767715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8485" indent="0">
              <a:buNone/>
              <a:defRPr sz="192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31520" y="2609849"/>
            <a:ext cx="6464301" cy="4741546"/>
          </a:xfrm>
        </p:spPr>
        <p:txBody>
          <a:bodyPr/>
          <a:lstStyle>
            <a:lvl1pPr>
              <a:defRPr sz="2880"/>
            </a:lvl1pPr>
            <a:lvl2pPr>
              <a:defRPr sz="2400"/>
            </a:lvl2pPr>
            <a:lvl3pPr>
              <a:defRPr sz="216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7432046" y="1842136"/>
            <a:ext cx="6466840" cy="767715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8485" indent="0">
              <a:buNone/>
              <a:defRPr sz="192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7432046" y="2609849"/>
            <a:ext cx="6466840" cy="4741546"/>
          </a:xfrm>
        </p:spPr>
        <p:txBody>
          <a:bodyPr/>
          <a:lstStyle>
            <a:lvl1pPr>
              <a:defRPr sz="2880"/>
            </a:lvl1pPr>
            <a:lvl2pPr>
              <a:defRPr sz="2400"/>
            </a:lvl2pPr>
            <a:lvl3pPr>
              <a:defRPr sz="216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FB9FFA-BBF7-4E6B-ACD4-E99548C5776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520" y="30142"/>
            <a:ext cx="13167360" cy="84806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78C75F-3921-4200-A546-C4950D0184B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694E68-0D6D-410C-8C00-3741D352D06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526" y="327659"/>
            <a:ext cx="4813301" cy="1394461"/>
          </a:xfrm>
          <a:prstGeom prst="rect">
            <a:avLst/>
          </a:prstGeo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20082" y="327663"/>
            <a:ext cx="8178800" cy="7023736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1526" y="1722124"/>
            <a:ext cx="4813301" cy="5629275"/>
          </a:xfrm>
        </p:spPr>
        <p:txBody>
          <a:bodyPr/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8485" indent="0">
              <a:buNone/>
              <a:defRPr sz="108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5CE17F-E7E8-4836-8B19-28E882EF05B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67661" y="5760722"/>
            <a:ext cx="8778240" cy="680086"/>
          </a:xfrm>
          <a:prstGeom prst="rect">
            <a:avLst/>
          </a:prstGeo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867661" y="735330"/>
            <a:ext cx="8778240" cy="4937760"/>
          </a:xfrm>
        </p:spPr>
        <p:txBody>
          <a:bodyPr rtlCol="0">
            <a:normAutofit/>
          </a:bodyPr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8485" indent="0">
              <a:buNone/>
              <a:defRPr sz="24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867661" y="6440807"/>
            <a:ext cx="8778240" cy="965835"/>
          </a:xfrm>
        </p:spPr>
        <p:txBody>
          <a:bodyPr/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8485" indent="0">
              <a:buNone/>
              <a:defRPr sz="108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0D8648-5A27-46B1-9DFF-F43427A188E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3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731520" y="1234481"/>
            <a:ext cx="13167360" cy="611691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32" tIns="45716" rIns="91432" bIns="45716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31520" y="7627623"/>
            <a:ext cx="3413760" cy="438150"/>
          </a:xfrm>
          <a:prstGeom prst="rect">
            <a:avLst/>
          </a:prstGeom>
        </p:spPr>
        <p:txBody>
          <a:bodyPr vert="horz" lIns="91432" tIns="45716" rIns="91432" bIns="45716" rtlCol="0" anchor="ctr"/>
          <a:lstStyle>
            <a:lvl1pPr algn="l" eaLnBrk="1" hangingPunct="1">
              <a:defRPr sz="1440">
                <a:solidFill>
                  <a:schemeClr val="tx1">
                    <a:tint val="75000"/>
                  </a:schemeClr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998720" y="7627623"/>
            <a:ext cx="4632960" cy="438150"/>
          </a:xfrm>
          <a:prstGeom prst="rect">
            <a:avLst/>
          </a:prstGeom>
        </p:spPr>
        <p:txBody>
          <a:bodyPr vert="horz" lIns="91432" tIns="45716" rIns="91432" bIns="45716" rtlCol="0" anchor="ctr"/>
          <a:lstStyle>
            <a:lvl1pPr algn="ctr" eaLnBrk="1" hangingPunct="1">
              <a:defRPr sz="1440">
                <a:solidFill>
                  <a:schemeClr val="tx1">
                    <a:tint val="75000"/>
                  </a:schemeClr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485120" y="7627623"/>
            <a:ext cx="3413760" cy="438150"/>
          </a:xfrm>
          <a:prstGeom prst="rect">
            <a:avLst/>
          </a:prstGeom>
        </p:spPr>
        <p:txBody>
          <a:bodyPr vert="horz" wrap="square" lIns="91432" tIns="45716" rIns="91432" bIns="45716" numCol="1" anchor="ctr" anchorCtr="0" compatLnSpc="1"/>
          <a:lstStyle>
            <a:lvl1pPr algn="r" eaLnBrk="1" hangingPunct="1">
              <a:defRPr sz="144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EB08D79A-444D-4C36-A6F5-FB17350375E2}" type="slidenum">
              <a:rPr lang="zh-CN" altLang="en-US"/>
            </a:fld>
            <a:endParaRPr lang="zh-CN" alt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58615" y="1"/>
            <a:ext cx="9505057" cy="10020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28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28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28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28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548640" algn="ctr" rtl="0" fontAlgn="base">
        <a:spcBef>
          <a:spcPct val="0"/>
        </a:spcBef>
        <a:spcAft>
          <a:spcPct val="0"/>
        </a:spcAft>
        <a:defRPr sz="528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097280" algn="ctr" rtl="0" fontAlgn="base">
        <a:spcBef>
          <a:spcPct val="0"/>
        </a:spcBef>
        <a:spcAft>
          <a:spcPct val="0"/>
        </a:spcAft>
        <a:defRPr sz="528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645920" algn="ctr" rtl="0" fontAlgn="base">
        <a:spcBef>
          <a:spcPct val="0"/>
        </a:spcBef>
        <a:spcAft>
          <a:spcPct val="0"/>
        </a:spcAft>
        <a:defRPr sz="528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194560" algn="ctr" rtl="0" fontAlgn="base">
        <a:spcBef>
          <a:spcPct val="0"/>
        </a:spcBef>
        <a:spcAft>
          <a:spcPct val="0"/>
        </a:spcAft>
        <a:defRPr sz="528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11480" indent="-41148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1pPr>
      <a:lvl2pPr marL="89154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14165" indent="-274320" algn="l" defTabSz="109728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62805" indent="-274320" algn="l" defTabSz="109728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8485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.png"/><Relationship Id="rId3" Type="http://schemas.openxmlformats.org/officeDocument/2006/relationships/image" Target="../media/image5.png"/><Relationship Id="rId2" Type="http://schemas.openxmlformats.org/officeDocument/2006/relationships/hyperlink" Target="mailto:taoj23@mail.sysu.edu.cn" TargetMode="External"/><Relationship Id="rId1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www.intel.com/content/www/us/en/developer/tools/oneapi/onemkl-link-line-advisor.html" TargetMode="External"/><Relationship Id="rId1" Type="http://schemas.openxmlformats.org/officeDocument/2006/relationships/hyperlink" Target="https://www.intel.com/content/www/us/en/developer/tools/oneapi/onemkl-download.html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www.intel.com/content/www/us/en/docs/onemkl/tutorial-c/2021-4/multiplying-matrices-using-dgemm.html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www.intel.com/content/www/us/en/docs/onemkl/tutorial-c/2021-4/multiplying-matrices-using-dgemm.html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www.virtualbox.org/wiki/Downloads" TargetMode="External"/><Relationship Id="rId1" Type="http://schemas.openxmlformats.org/officeDocument/2006/relationships/hyperlink" Target="http://releases.ubuntu.com/18.04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emf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blog.csdn.net/weixin_43614211/article/details/122105195" TargetMode="External"/><Relationship Id="rId1" Type="http://schemas.openxmlformats.org/officeDocument/2006/relationships/hyperlink" Target="https://jackwish.net/2019/gemm-optimization.html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emf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8"/>
          <p:cNvSpPr txBox="1">
            <a:spLocks noChangeArrowheads="1"/>
          </p:cNvSpPr>
          <p:nvPr/>
        </p:nvSpPr>
        <p:spPr bwMode="auto">
          <a:xfrm>
            <a:off x="0" y="5205371"/>
            <a:ext cx="14630400" cy="2696113"/>
          </a:xfrm>
          <a:prstGeom prst="rect">
            <a:avLst/>
          </a:prstGeom>
          <a:noFill/>
          <a:ln>
            <a:noFill/>
          </a:ln>
        </p:spPr>
        <p:txBody>
          <a:bodyPr wrap="square" lIns="109718" tIns="54859" rIns="109718" bIns="54859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5000" b="1" dirty="0">
                <a:latin typeface="楷体" panose="02010609060101010101" pitchFamily="49" charset="-122"/>
                <a:ea typeface="楷体" panose="02010609060101010101" pitchFamily="49" charset="-122"/>
                <a:cs typeface="Arial Unicode MS" charset="0"/>
              </a:rPr>
              <a:t>陶钧</a:t>
            </a:r>
            <a:endParaRPr lang="en-US" altLang="zh-CN" sz="5000" b="1" dirty="0">
              <a:latin typeface="Arial Unicode MS" charset="0"/>
              <a:ea typeface="Arial Unicode MS" charset="0"/>
              <a:cs typeface="Arial Unicode MS" charset="0"/>
            </a:endParaRPr>
          </a:p>
          <a:p>
            <a:pPr algn="ctr" eaLnBrk="1" hangingPunct="1">
              <a:defRPr/>
            </a:pPr>
            <a:r>
              <a:rPr lang="en-US" altLang="zh-CN" sz="3200" b="1" dirty="0">
                <a:latin typeface="Arial Unicode MS" charset="0"/>
                <a:ea typeface="Arial Unicode MS" charset="0"/>
                <a:cs typeface="Arial Unicode MS" charset="0"/>
                <a:hlinkClick r:id="rId2"/>
              </a:rPr>
              <a:t>taoj23@mail.sysu.edu.cn</a:t>
            </a:r>
            <a:endParaRPr lang="en-US" altLang="zh-CN" sz="3200" b="1" dirty="0">
              <a:latin typeface="Arial Unicode MS" charset="0"/>
              <a:ea typeface="Arial Unicode MS" charset="0"/>
              <a:cs typeface="Arial Unicode MS" charset="0"/>
            </a:endParaRPr>
          </a:p>
          <a:p>
            <a:pPr algn="ctr" eaLnBrk="1" hangingPunct="1">
              <a:defRPr/>
            </a:pPr>
            <a:endParaRPr lang="en-US" altLang="zh-CN" sz="1400" b="1" dirty="0">
              <a:latin typeface="Arial Unicode MS" charset="0"/>
              <a:ea typeface="Arial Unicode MS" charset="0"/>
              <a:cs typeface="Arial Unicode MS" charset="0"/>
            </a:endParaRPr>
          </a:p>
          <a:p>
            <a:pPr algn="ctr" eaLnBrk="1" hangingPunct="1">
              <a:defRPr/>
            </a:pPr>
            <a:r>
              <a:rPr lang="zh-CN" altLang="en-US" sz="3600" b="1" dirty="0">
                <a:latin typeface="楷体" panose="02010609060101010101" pitchFamily="49" charset="-122"/>
                <a:ea typeface="楷体" panose="02010609060101010101" pitchFamily="49" charset="-122"/>
                <a:cs typeface="Arial Unicode MS" charset="0"/>
              </a:rPr>
              <a:t>中山大学 计算机学院</a:t>
            </a:r>
            <a:endParaRPr lang="en-US" altLang="zh-CN" sz="3600" b="1" dirty="0">
              <a:latin typeface="楷体" panose="02010609060101010101" pitchFamily="49" charset="-122"/>
              <a:ea typeface="楷体" panose="02010609060101010101" pitchFamily="49" charset="-122"/>
              <a:cs typeface="Arial Unicode MS" charset="0"/>
            </a:endParaRPr>
          </a:p>
          <a:p>
            <a:pPr algn="ctr" eaLnBrk="1" hangingPunct="1">
              <a:defRPr/>
            </a:pPr>
            <a:r>
              <a:rPr lang="zh-CN" altLang="en-US" sz="3600" b="1" dirty="0">
                <a:latin typeface="楷体" panose="02010609060101010101" pitchFamily="49" charset="-122"/>
                <a:ea typeface="楷体" panose="02010609060101010101" pitchFamily="49" charset="-122"/>
                <a:cs typeface="Arial Unicode MS" charset="0"/>
              </a:rPr>
              <a:t>国家超级计算广州中心</a:t>
            </a:r>
            <a:endParaRPr lang="en-US" altLang="zh-CN" sz="3600" b="1" dirty="0">
              <a:latin typeface="楷体" panose="02010609060101010101" pitchFamily="49" charset="-122"/>
              <a:ea typeface="楷体" panose="02010609060101010101" pitchFamily="49" charset="-122"/>
              <a:cs typeface="Arial Unicode MS" charset="0"/>
            </a:endParaRPr>
          </a:p>
        </p:txBody>
      </p:sp>
      <p:pic>
        <p:nvPicPr>
          <p:cNvPr id="4101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9747" y="369573"/>
            <a:ext cx="5455920" cy="876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2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7423" y="306707"/>
            <a:ext cx="2937510" cy="100203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17"/>
          <p:cNvSpPr txBox="1">
            <a:spLocks noChangeArrowheads="1"/>
          </p:cNvSpPr>
          <p:nvPr/>
        </p:nvSpPr>
        <p:spPr bwMode="auto">
          <a:xfrm>
            <a:off x="0" y="2703881"/>
            <a:ext cx="14630400" cy="1983418"/>
          </a:xfrm>
          <a:prstGeom prst="rect">
            <a:avLst/>
          </a:prstGeom>
          <a:noFill/>
          <a:ln>
            <a:noFill/>
          </a:ln>
        </p:spPr>
        <p:txBody>
          <a:bodyPr wrap="square" lIns="109718" tIns="54859" rIns="109718" bIns="54859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66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并行程序设计与算法（实验）</a:t>
            </a:r>
            <a:endParaRPr lang="en-US" altLang="zh-CN" sz="6600" b="1" dirty="0">
              <a:solidFill>
                <a:srgbClr val="0070C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 eaLnBrk="1" hangingPunct="1">
              <a:lnSpc>
                <a:spcPct val="150000"/>
              </a:lnSpc>
              <a:defRPr/>
            </a:pPr>
            <a:r>
              <a:rPr lang="en-US" altLang="zh-CN" sz="4400" b="1" spc="360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0-</a:t>
            </a:r>
            <a:r>
              <a:rPr lang="zh-CN" altLang="en-US" sz="4400" b="1" spc="360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环境配置与串行矩阵乘法</a:t>
            </a:r>
            <a:endParaRPr lang="en-US" altLang="zh-CN" sz="5000" b="1" spc="360" dirty="0">
              <a:solidFill>
                <a:srgbClr val="0070C0"/>
              </a:solidFill>
              <a:latin typeface="楷体" panose="02010609060101010101" pitchFamily="49" charset="-122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Intel MKL</a:t>
            </a:r>
            <a:r>
              <a:rPr lang="zh-CN" altLang="en-US" dirty="0"/>
              <a:t>矩阵乘法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Intel </a:t>
            </a:r>
            <a:r>
              <a:rPr lang="en-US" altLang="zh-CN" dirty="0" err="1"/>
              <a:t>oneAPI</a:t>
            </a:r>
            <a:r>
              <a:rPr lang="en-US" altLang="zh-CN" dirty="0"/>
              <a:t> Math Kernel Library (MKL) – </a:t>
            </a:r>
            <a:r>
              <a:rPr lang="zh-CN" altLang="en-US" dirty="0"/>
              <a:t>安装</a:t>
            </a:r>
            <a:endParaRPr lang="en-US" altLang="zh-CN" dirty="0"/>
          </a:p>
          <a:p>
            <a:pPr lvl="1"/>
            <a:r>
              <a:rPr lang="en-US" altLang="zh-CN" dirty="0"/>
              <a:t>Ubuntu</a:t>
            </a:r>
            <a:r>
              <a:rPr lang="zh-CN" altLang="en-US" dirty="0"/>
              <a:t>虚拟机：可通过</a:t>
            </a:r>
            <a:r>
              <a:rPr lang="en-US" altLang="zh-CN" dirty="0"/>
              <a:t>apt</a:t>
            </a:r>
            <a:r>
              <a:rPr lang="zh-CN" altLang="en-US" dirty="0"/>
              <a:t>安装</a:t>
            </a:r>
            <a:r>
              <a:rPr lang="en-US" altLang="zh-CN" dirty="0"/>
              <a:t>MKL2020.2</a:t>
            </a:r>
            <a:endParaRPr lang="en-US" altLang="zh-CN" dirty="0"/>
          </a:p>
          <a:p>
            <a:pPr lvl="2"/>
            <a:r>
              <a:rPr lang="en-US" altLang="zh-CN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sudo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apt-get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install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intel-mkl-64bit-2020.2</a:t>
            </a:r>
            <a:endParaRPr lang="en-US" altLang="zh-CN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lvl="2"/>
            <a:r>
              <a:rPr lang="en-US" altLang="zh-CN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source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/opt/intel/compilers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libraries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2020</a:t>
            </a:r>
            <a:r>
              <a:rPr lang="en-US" altLang="zh-CN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/linux/</a:t>
            </a:r>
            <a:r>
              <a:rPr lang="en-US" altLang="zh-CN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mkl</a:t>
            </a:r>
            <a:r>
              <a:rPr lang="en-US" altLang="zh-CN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/</a:t>
            </a:r>
            <a:endParaRPr lang="en-US" altLang="zh-CN" b="0" dirty="0">
              <a:solidFill>
                <a:srgbClr val="448C27"/>
              </a:solidFill>
              <a:effectLst/>
              <a:latin typeface="Consolas" panose="020B0609020204030204" pitchFamily="49" charset="0"/>
            </a:endParaRPr>
          </a:p>
          <a:p>
            <a:pPr marL="1097280" lvl="2" indent="0">
              <a:buNone/>
            </a:pPr>
            <a:r>
              <a:rPr lang="en-US" altLang="zh-CN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		bin/mklvars.sh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intel64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ilp64</a:t>
            </a:r>
            <a:endParaRPr lang="en-US" altLang="zh-CN" dirty="0"/>
          </a:p>
          <a:p>
            <a:pPr lvl="1"/>
            <a:r>
              <a:rPr lang="zh-CN" alt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其他环境：</a:t>
            </a:r>
            <a:endParaRPr lang="en-US" altLang="zh-CN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lvl="2"/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  <a:hlinkClick r:id="rId1"/>
              </a:rPr>
              <a:t>https://www.intel.com/content/www/us/en/developer/tools/oneapi/onemkl-download.html</a:t>
            </a:r>
            <a:r>
              <a:rPr lang="zh-CN" altLang="en-US" dirty="0">
                <a:solidFill>
                  <a:srgbClr val="333333"/>
                </a:solidFill>
                <a:latin typeface="Consolas" panose="020B0609020204030204" pitchFamily="49" charset="0"/>
              </a:rPr>
              <a:t>（下载）</a:t>
            </a:r>
            <a:endParaRPr lang="en-US" altLang="zh-CN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lvl="2"/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  <a:hlinkClick r:id="rId2"/>
              </a:rPr>
              <a:t>https://www.intel.com/content/www/us/en/developer/tools/oneapi/onemkl-link-line-advisor.html</a:t>
            </a:r>
            <a:r>
              <a:rPr lang="zh-CN" alt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（链接建议）</a:t>
            </a:r>
            <a:endParaRPr lang="en-US" altLang="zh-CN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lvl="1"/>
            <a:endParaRPr lang="en-US" altLang="zh-CN" sz="268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lvl="2"/>
            <a:endParaRPr lang="en-US" altLang="zh-CN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40A734-EF3B-425E-9970-80954DDB08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Intel MKL</a:t>
            </a:r>
            <a:r>
              <a:rPr lang="zh-CN" altLang="en-US" dirty="0"/>
              <a:t>矩阵乘法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Intel </a:t>
            </a:r>
            <a:r>
              <a:rPr lang="en-US" altLang="zh-CN" dirty="0" err="1"/>
              <a:t>oneAPI</a:t>
            </a:r>
            <a:r>
              <a:rPr lang="en-US" altLang="zh-CN" dirty="0"/>
              <a:t> Math Kernel Library (MKL) – </a:t>
            </a:r>
            <a:r>
              <a:rPr lang="zh-CN" altLang="en-US" dirty="0"/>
              <a:t>使用</a:t>
            </a:r>
            <a:endParaRPr lang="en-US" altLang="zh-CN" dirty="0"/>
          </a:p>
          <a:p>
            <a:pPr lvl="1"/>
            <a:r>
              <a:rPr lang="zh-CN" altLang="en-US" dirty="0"/>
              <a:t>稠密矩阵乘法</a:t>
            </a:r>
            <a:r>
              <a:rPr lang="en-US" altLang="zh-CN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cblas_dgemm</a:t>
            </a:r>
            <a:r>
              <a:rPr lang="zh-CN" altLang="en-US" dirty="0"/>
              <a:t>示范代码</a:t>
            </a:r>
            <a:endParaRPr lang="en-US" altLang="zh-CN" dirty="0"/>
          </a:p>
          <a:p>
            <a:pPr lvl="2"/>
            <a:r>
              <a:rPr lang="en-US" altLang="zh-CN" dirty="0">
                <a:hlinkClick r:id="rId1"/>
              </a:rPr>
              <a:t>https://www.intel.com/content/www/us/en/docs/onemkl/tutorial-c/2021-4/multiplying-matrices-using-dgemm.html</a:t>
            </a:r>
            <a:endParaRPr lang="en-US" altLang="zh-CN" dirty="0"/>
          </a:p>
          <a:p>
            <a:pPr lvl="1"/>
            <a:endParaRPr lang="en-US" altLang="zh-CN" sz="268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lvl="2"/>
            <a:endParaRPr lang="en-US" altLang="zh-CN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40A734-EF3B-425E-9970-80954DDB0807}" type="slidenum">
              <a:rPr lang="zh-CN" altLang="en-US" smtClean="0"/>
            </a:fld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994720" y="3703859"/>
            <a:ext cx="9361040" cy="3785652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CN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CN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CN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sz="2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2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m</a:t>
            </a:r>
            <a:r>
              <a:rPr lang="en-US" altLang="zh-CN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n</a:t>
            </a:r>
            <a:r>
              <a:rPr lang="en-US" altLang="zh-CN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k</a:t>
            </a:r>
            <a:r>
              <a:rPr lang="en-US" altLang="zh-CN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j</a:t>
            </a:r>
            <a:r>
              <a:rPr lang="en-US" altLang="zh-CN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sz="2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2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CN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alpha</a:t>
            </a:r>
            <a:r>
              <a:rPr lang="en-US" altLang="zh-CN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beta</a:t>
            </a:r>
            <a:r>
              <a:rPr lang="en-US" altLang="zh-CN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sz="2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zh-CN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 </a:t>
            </a:r>
            <a:r>
              <a:rPr lang="en-US" altLang="zh-CN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CN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*)</a:t>
            </a:r>
            <a:r>
              <a:rPr lang="en-US" altLang="zh-CN" sz="24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mkl_malloc</a:t>
            </a:r>
            <a:r>
              <a:rPr lang="en-US" altLang="zh-CN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m</a:t>
            </a:r>
            <a:r>
              <a:rPr lang="en-US" altLang="zh-CN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altLang="zh-CN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sz="24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altLang="zh-CN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CN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),</a:t>
            </a:r>
            <a:r>
              <a:rPr lang="en-US" altLang="zh-CN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64</a:t>
            </a:r>
            <a:r>
              <a:rPr lang="en-US" altLang="zh-CN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zh-CN" sz="2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B </a:t>
            </a:r>
            <a:r>
              <a:rPr lang="en-US" altLang="zh-CN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CN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*)</a:t>
            </a:r>
            <a:r>
              <a:rPr lang="en-US" altLang="zh-CN" sz="24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mkl_malloc</a:t>
            </a:r>
            <a:r>
              <a:rPr lang="en-US" altLang="zh-CN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k</a:t>
            </a:r>
            <a:r>
              <a:rPr lang="en-US" altLang="zh-CN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CN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sz="24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altLang="zh-CN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CN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),</a:t>
            </a:r>
            <a:r>
              <a:rPr lang="en-US" altLang="zh-CN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64</a:t>
            </a:r>
            <a:r>
              <a:rPr lang="en-US" altLang="zh-CN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zh-CN" sz="2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 </a:t>
            </a:r>
            <a:r>
              <a:rPr lang="en-US" altLang="zh-CN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CN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*)</a:t>
            </a:r>
            <a:r>
              <a:rPr lang="en-US" altLang="zh-CN" sz="24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mkl_malloc</a:t>
            </a:r>
            <a:r>
              <a:rPr lang="en-US" altLang="zh-CN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m</a:t>
            </a:r>
            <a:r>
              <a:rPr lang="en-US" altLang="zh-CN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CN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sz="24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altLang="zh-CN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CN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),</a:t>
            </a:r>
            <a:r>
              <a:rPr lang="en-US" altLang="zh-CN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64</a:t>
            </a:r>
            <a:r>
              <a:rPr lang="en-US" altLang="zh-CN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zh-CN" sz="2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zh-CN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cblas_dgemm</a:t>
            </a:r>
            <a:r>
              <a:rPr lang="en-US" altLang="zh-CN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CblasRowMajor</a:t>
            </a:r>
            <a:r>
              <a:rPr lang="en-US" altLang="zh-CN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CblasNoTrans</a:t>
            </a:r>
            <a:r>
              <a:rPr lang="en-US" altLang="zh-CN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CblasNoTrans</a:t>
            </a:r>
            <a:r>
              <a:rPr lang="en-US" altLang="zh-CN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endParaRPr lang="en-US" altLang="zh-CN" sz="2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m</a:t>
            </a:r>
            <a:r>
              <a:rPr lang="en-US" altLang="zh-CN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n</a:t>
            </a:r>
            <a:r>
              <a:rPr lang="en-US" altLang="zh-CN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k</a:t>
            </a:r>
            <a:r>
              <a:rPr lang="en-US" altLang="zh-CN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alpha</a:t>
            </a:r>
            <a:r>
              <a:rPr lang="en-US" altLang="zh-CN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A</a:t>
            </a:r>
            <a:r>
              <a:rPr lang="en-US" altLang="zh-CN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k</a:t>
            </a:r>
            <a:r>
              <a:rPr lang="en-US" altLang="zh-CN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B</a:t>
            </a:r>
            <a:r>
              <a:rPr lang="en-US" altLang="zh-CN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n</a:t>
            </a:r>
            <a:r>
              <a:rPr lang="en-US" altLang="zh-CN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beta</a:t>
            </a:r>
            <a:r>
              <a:rPr lang="en-US" altLang="zh-CN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C</a:t>
            </a:r>
            <a:r>
              <a:rPr lang="en-US" altLang="zh-CN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n</a:t>
            </a:r>
            <a:r>
              <a:rPr lang="en-US" altLang="zh-CN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zh-CN" sz="2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Intel MKL</a:t>
            </a:r>
            <a:r>
              <a:rPr lang="zh-CN" altLang="en-US" dirty="0"/>
              <a:t>矩阵乘法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Intel </a:t>
            </a:r>
            <a:r>
              <a:rPr lang="en-US" altLang="zh-CN" dirty="0" err="1"/>
              <a:t>oneAPI</a:t>
            </a:r>
            <a:r>
              <a:rPr lang="en-US" altLang="zh-CN" dirty="0"/>
              <a:t> Math Kernel Library (MKL) – </a:t>
            </a:r>
            <a:r>
              <a:rPr lang="zh-CN" altLang="en-US" dirty="0"/>
              <a:t>使用</a:t>
            </a:r>
            <a:endParaRPr lang="en-US" altLang="zh-CN" dirty="0"/>
          </a:p>
          <a:p>
            <a:pPr lvl="1"/>
            <a:r>
              <a:rPr lang="zh-CN" altLang="en-US" dirty="0"/>
              <a:t>稠密矩阵乘法</a:t>
            </a:r>
            <a:r>
              <a:rPr lang="en-US" altLang="zh-CN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cblas_dgemm</a:t>
            </a:r>
            <a:r>
              <a:rPr lang="zh-CN" altLang="en-US" dirty="0"/>
              <a:t>示范代码</a:t>
            </a:r>
            <a:endParaRPr lang="en-US" altLang="zh-CN" dirty="0"/>
          </a:p>
          <a:p>
            <a:pPr lvl="2"/>
            <a:r>
              <a:rPr lang="en-US" altLang="zh-CN" dirty="0">
                <a:hlinkClick r:id="rId1"/>
              </a:rPr>
              <a:t>https://www.intel.com/content/www/us/en/docs/onemkl/tutorial-c/2021-4/multiplying-matrices-using-dgemm.html</a:t>
            </a:r>
            <a:endParaRPr lang="en-US" altLang="zh-CN" dirty="0"/>
          </a:p>
          <a:p>
            <a:pPr lvl="1"/>
            <a:endParaRPr lang="en-US" altLang="zh-CN" sz="268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lvl="2"/>
            <a:endParaRPr lang="en-US" altLang="zh-CN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40A734-EF3B-425E-9970-80954DDB0807}" type="slidenum">
              <a:rPr lang="zh-CN" altLang="en-US" smtClean="0"/>
            </a:fld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994720" y="3703859"/>
            <a:ext cx="9361040" cy="3785652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CN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CN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CN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sz="2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2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m</a:t>
            </a:r>
            <a:r>
              <a:rPr lang="en-US" altLang="zh-CN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n</a:t>
            </a:r>
            <a:r>
              <a:rPr lang="en-US" altLang="zh-CN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k</a:t>
            </a:r>
            <a:r>
              <a:rPr lang="en-US" altLang="zh-CN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j</a:t>
            </a:r>
            <a:r>
              <a:rPr lang="en-US" altLang="zh-CN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sz="2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2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CN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alpha</a:t>
            </a:r>
            <a:r>
              <a:rPr lang="en-US" altLang="zh-CN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beta</a:t>
            </a:r>
            <a:r>
              <a:rPr lang="en-US" altLang="zh-CN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sz="2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zh-CN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 </a:t>
            </a:r>
            <a:r>
              <a:rPr lang="en-US" altLang="zh-CN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CN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*)</a:t>
            </a:r>
            <a:r>
              <a:rPr lang="en-US" altLang="zh-CN" sz="24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mkl_malloc</a:t>
            </a:r>
            <a:r>
              <a:rPr lang="en-US" altLang="zh-CN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m</a:t>
            </a:r>
            <a:r>
              <a:rPr lang="en-US" altLang="zh-CN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altLang="zh-CN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sz="24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altLang="zh-CN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CN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),</a:t>
            </a:r>
            <a:r>
              <a:rPr lang="en-US" altLang="zh-CN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64</a:t>
            </a:r>
            <a:r>
              <a:rPr lang="en-US" altLang="zh-CN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zh-CN" sz="2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B </a:t>
            </a:r>
            <a:r>
              <a:rPr lang="en-US" altLang="zh-CN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CN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*)</a:t>
            </a:r>
            <a:r>
              <a:rPr lang="en-US" altLang="zh-CN" sz="24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mkl_malloc</a:t>
            </a:r>
            <a:r>
              <a:rPr lang="en-US" altLang="zh-CN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k</a:t>
            </a:r>
            <a:r>
              <a:rPr lang="en-US" altLang="zh-CN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CN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sz="24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altLang="zh-CN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CN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),</a:t>
            </a:r>
            <a:r>
              <a:rPr lang="en-US" altLang="zh-CN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64</a:t>
            </a:r>
            <a:r>
              <a:rPr lang="en-US" altLang="zh-CN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zh-CN" sz="2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 </a:t>
            </a:r>
            <a:r>
              <a:rPr lang="en-US" altLang="zh-CN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CN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*)</a:t>
            </a:r>
            <a:r>
              <a:rPr lang="en-US" altLang="zh-CN" sz="24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mkl_malloc</a:t>
            </a:r>
            <a:r>
              <a:rPr lang="en-US" altLang="zh-CN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m</a:t>
            </a:r>
            <a:r>
              <a:rPr lang="en-US" altLang="zh-CN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CN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sz="24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altLang="zh-CN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CN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),</a:t>
            </a:r>
            <a:r>
              <a:rPr lang="en-US" altLang="zh-CN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64</a:t>
            </a:r>
            <a:r>
              <a:rPr lang="en-US" altLang="zh-CN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zh-CN" sz="2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zh-CN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cblas_dgemm</a:t>
            </a:r>
            <a:r>
              <a:rPr lang="en-US" altLang="zh-CN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CblasRowMajor</a:t>
            </a:r>
            <a:r>
              <a:rPr lang="en-US" altLang="zh-CN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CblasNoTrans</a:t>
            </a:r>
            <a:r>
              <a:rPr lang="en-US" altLang="zh-CN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CblasNoTrans</a:t>
            </a:r>
            <a:r>
              <a:rPr lang="en-US" altLang="zh-CN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endParaRPr lang="en-US" altLang="zh-CN" sz="2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m</a:t>
            </a:r>
            <a:r>
              <a:rPr lang="en-US" altLang="zh-CN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n</a:t>
            </a:r>
            <a:r>
              <a:rPr lang="en-US" altLang="zh-CN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k</a:t>
            </a:r>
            <a:r>
              <a:rPr lang="en-US" altLang="zh-CN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alpha</a:t>
            </a:r>
            <a:r>
              <a:rPr lang="en-US" altLang="zh-CN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A</a:t>
            </a:r>
            <a:r>
              <a:rPr lang="en-US" altLang="zh-CN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k</a:t>
            </a:r>
            <a:r>
              <a:rPr lang="en-US" altLang="zh-CN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B</a:t>
            </a:r>
            <a:r>
              <a:rPr lang="en-US" altLang="zh-CN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n</a:t>
            </a:r>
            <a:r>
              <a:rPr lang="en-US" altLang="zh-CN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beta</a:t>
            </a:r>
            <a:r>
              <a:rPr lang="en-US" altLang="zh-CN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C</a:t>
            </a:r>
            <a:r>
              <a:rPr lang="en-US" altLang="zh-CN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n</a:t>
            </a:r>
            <a:r>
              <a:rPr lang="en-US" altLang="zh-CN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zh-CN" sz="2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对比实验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实现多个版本串行矩阵乘法，并进行对比分析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40A734-EF3B-425E-9970-80954DDB0807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940872" y="2689247"/>
          <a:ext cx="10748655" cy="32073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3095"/>
                <a:gridCol w="1618615"/>
                <a:gridCol w="1584176"/>
                <a:gridCol w="1728192"/>
                <a:gridCol w="1728192"/>
                <a:gridCol w="1728192"/>
                <a:gridCol w="1728193"/>
              </a:tblGrid>
              <a:tr h="800100">
                <a:tc>
                  <a:txBody>
                    <a:bodyPr/>
                    <a:lstStyle/>
                    <a:p>
                      <a:pPr marR="45720" algn="ctr">
                        <a:lnSpc>
                          <a:spcPts val="2400"/>
                        </a:lnSpc>
                      </a:pPr>
                      <a:r>
                        <a:rPr lang="zh-CN" sz="2000" kern="1200" dirty="0">
                          <a:effectLst/>
                        </a:rPr>
                        <a:t>版本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635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00"/>
                        </a:lnSpc>
                      </a:pPr>
                      <a:r>
                        <a:rPr lang="zh-CN" sz="2000" kern="1200" dirty="0">
                          <a:effectLst/>
                        </a:rPr>
                        <a:t>实现描述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6350" marB="0" anchor="ctr"/>
                </a:tc>
                <a:tc>
                  <a:txBody>
                    <a:bodyPr/>
                    <a:lstStyle/>
                    <a:p>
                      <a:pPr marR="8890" algn="ctr">
                        <a:lnSpc>
                          <a:spcPts val="2400"/>
                        </a:lnSpc>
                      </a:pPr>
                      <a:r>
                        <a:rPr lang="zh-CN" sz="2000" kern="1200" spc="-25" dirty="0">
                          <a:effectLst/>
                        </a:rPr>
                        <a:t>运行时间</a:t>
                      </a:r>
                      <a:endParaRPr lang="zh-CN" sz="2000" kern="100" dirty="0">
                        <a:effectLst/>
                      </a:endParaRPr>
                    </a:p>
                    <a:p>
                      <a:pPr marR="8890" algn="ctr">
                        <a:lnSpc>
                          <a:spcPts val="2400"/>
                        </a:lnSpc>
                      </a:pPr>
                      <a:r>
                        <a:rPr lang="zh-CN" sz="2000" kern="1200" spc="-25" dirty="0">
                          <a:effectLst/>
                        </a:rPr>
                        <a:t>（</a:t>
                      </a:r>
                      <a:r>
                        <a:rPr lang="en-US" sz="2000" kern="1200" spc="-25" dirty="0">
                          <a:effectLst/>
                        </a:rPr>
                        <a:t>sec.</a:t>
                      </a:r>
                      <a:r>
                        <a:rPr lang="zh-CN" sz="2000" kern="1200" spc="-25" dirty="0">
                          <a:effectLst/>
                        </a:rPr>
                        <a:t>）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78740" marB="0" anchor="ctr"/>
                </a:tc>
                <a:tc>
                  <a:txBody>
                    <a:bodyPr/>
                    <a:lstStyle/>
                    <a:p>
                      <a:pPr marR="8890" algn="ctr">
                        <a:lnSpc>
                          <a:spcPts val="2400"/>
                        </a:lnSpc>
                      </a:pPr>
                      <a:r>
                        <a:rPr lang="zh-CN" sz="2000" kern="1200">
                          <a:effectLst/>
                        </a:rPr>
                        <a:t>相对</a:t>
                      </a:r>
                      <a:endParaRPr lang="zh-CN" sz="2000" kern="100">
                        <a:effectLst/>
                      </a:endParaRPr>
                    </a:p>
                    <a:p>
                      <a:pPr marR="8890" algn="ctr">
                        <a:lnSpc>
                          <a:spcPts val="2400"/>
                        </a:lnSpc>
                      </a:pPr>
                      <a:r>
                        <a:rPr lang="zh-CN" sz="2000" kern="1200">
                          <a:effectLst/>
                        </a:rPr>
                        <a:t>加速比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78740" marB="0" anchor="ctr"/>
                </a:tc>
                <a:tc>
                  <a:txBody>
                    <a:bodyPr/>
                    <a:lstStyle/>
                    <a:p>
                      <a:pPr marR="8890" algn="ctr">
                        <a:lnSpc>
                          <a:spcPts val="2400"/>
                        </a:lnSpc>
                      </a:pPr>
                      <a:r>
                        <a:rPr lang="zh-CN" sz="2000" kern="1200" dirty="0">
                          <a:effectLst/>
                        </a:rPr>
                        <a:t>绝对</a:t>
                      </a:r>
                      <a:endParaRPr lang="zh-CN" sz="2000" kern="100" dirty="0">
                        <a:effectLst/>
                      </a:endParaRPr>
                    </a:p>
                    <a:p>
                      <a:pPr marR="8890" algn="ctr">
                        <a:lnSpc>
                          <a:spcPts val="2400"/>
                        </a:lnSpc>
                      </a:pPr>
                      <a:r>
                        <a:rPr lang="zh-CN" sz="2000" kern="1200" dirty="0">
                          <a:effectLst/>
                        </a:rPr>
                        <a:t>加速比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7874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00"/>
                        </a:lnSpc>
                      </a:pPr>
                      <a:r>
                        <a:rPr lang="zh-CN" sz="2000" kern="1200" dirty="0">
                          <a:effectLst/>
                        </a:rPr>
                        <a:t>浮点性能</a:t>
                      </a:r>
                      <a:endParaRPr lang="zh-CN" sz="2000" kern="100" dirty="0">
                        <a:effectLst/>
                      </a:endParaRPr>
                    </a:p>
                    <a:p>
                      <a:pPr algn="ctr">
                        <a:lnSpc>
                          <a:spcPts val="2400"/>
                        </a:lnSpc>
                      </a:pPr>
                      <a:r>
                        <a:rPr lang="zh-CN" sz="2000" kern="1200" dirty="0">
                          <a:effectLst/>
                        </a:rPr>
                        <a:t>（</a:t>
                      </a:r>
                      <a:r>
                        <a:rPr lang="en-US" sz="2000" kern="1200" dirty="0">
                          <a:effectLst/>
                        </a:rPr>
                        <a:t>GFLOPS</a:t>
                      </a:r>
                      <a:r>
                        <a:rPr lang="zh-CN" sz="2000" kern="1200" dirty="0">
                          <a:effectLst/>
                        </a:rPr>
                        <a:t>）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79375" marB="0" anchor="ctr"/>
                </a:tc>
                <a:tc>
                  <a:txBody>
                    <a:bodyPr/>
                    <a:lstStyle/>
                    <a:p>
                      <a:pPr marR="8890" algn="ctr">
                        <a:lnSpc>
                          <a:spcPts val="2400"/>
                        </a:lnSpc>
                      </a:pPr>
                      <a:r>
                        <a:rPr lang="zh-CN" sz="2000" kern="1200" dirty="0">
                          <a:effectLst/>
                        </a:rPr>
                        <a:t>峰值性能</a:t>
                      </a:r>
                      <a:endParaRPr lang="zh-CN" sz="2000" kern="100" dirty="0">
                        <a:effectLst/>
                      </a:endParaRPr>
                    </a:p>
                    <a:p>
                      <a:pPr marR="8890" algn="ctr">
                        <a:lnSpc>
                          <a:spcPts val="2400"/>
                        </a:lnSpc>
                      </a:pPr>
                      <a:r>
                        <a:rPr lang="zh-CN" sz="2000" kern="1200" dirty="0">
                          <a:effectLst/>
                        </a:rPr>
                        <a:t>百分比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78740" marB="0" anchor="ctr"/>
                </a:tc>
              </a:tr>
              <a:tr h="408940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effectLst/>
                        </a:rPr>
                        <a:t>1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102870" marB="0" anchor="ctr"/>
                </a:tc>
                <a:tc>
                  <a:txBody>
                    <a:bodyPr/>
                    <a:lstStyle/>
                    <a:p>
                      <a:pPr marL="18415" algn="ctr"/>
                      <a:r>
                        <a:rPr lang="en-US" sz="2000" kern="1200" spc="-10" dirty="0">
                          <a:effectLst/>
                        </a:rPr>
                        <a:t>Python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102870" marB="0" anchor="ctr"/>
                </a:tc>
                <a:tc>
                  <a:txBody>
                    <a:bodyPr/>
                    <a:lstStyle/>
                    <a:p>
                      <a:pPr marR="8890" algn="ctr"/>
                      <a:r>
                        <a:rPr lang="en-US" sz="2000" kern="0">
                          <a:effectLst/>
                        </a:rPr>
                        <a:t> 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102870" marB="0" anchor="ctr"/>
                </a:tc>
                <a:tc>
                  <a:txBody>
                    <a:bodyPr/>
                    <a:lstStyle/>
                    <a:p>
                      <a:r>
                        <a:rPr lang="en-US" sz="2000" kern="0" dirty="0">
                          <a:effectLst/>
                        </a:rPr>
                        <a:t> </a:t>
                      </a:r>
                      <a:endParaRPr lang="zh-CN" altLang="en-US" sz="2000" dirty="0"/>
                    </a:p>
                  </a:txBody>
                  <a:tcPr marL="9525" marR="9525" marT="102870" marB="0" anchor="ctr"/>
                </a:tc>
                <a:tc>
                  <a:txBody>
                    <a:bodyPr/>
                    <a:lstStyle/>
                    <a:p>
                      <a:r>
                        <a:rPr lang="en-US" sz="2000" kern="0" dirty="0">
                          <a:effectLst/>
                        </a:rPr>
                        <a:t> </a:t>
                      </a:r>
                      <a:endParaRPr lang="zh-CN" altLang="en-US" sz="2000" dirty="0"/>
                    </a:p>
                  </a:txBody>
                  <a:tcPr marL="9525" marR="9525" marT="102870" marB="0" anchor="ctr"/>
                </a:tc>
                <a:tc>
                  <a:txBody>
                    <a:bodyPr/>
                    <a:lstStyle/>
                    <a:p>
                      <a:pPr marR="8890" algn="ctr"/>
                      <a:r>
                        <a:rPr lang="en-US" sz="2000" kern="0" dirty="0">
                          <a:effectLst/>
                        </a:rPr>
                        <a:t> 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102870" marB="0" anchor="ctr"/>
                </a:tc>
                <a:tc>
                  <a:txBody>
                    <a:bodyPr/>
                    <a:lstStyle/>
                    <a:p>
                      <a:pPr marR="8890" algn="ctr"/>
                      <a:r>
                        <a:rPr lang="en-US" sz="2000" kern="0" dirty="0">
                          <a:effectLst/>
                        </a:rPr>
                        <a:t> 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102870" marB="0" anchor="ctr"/>
                </a:tc>
              </a:tr>
              <a:tr h="400685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>
                          <a:effectLst/>
                        </a:rPr>
                        <a:t>2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885" marB="0" anchor="ctr"/>
                </a:tc>
                <a:tc>
                  <a:txBody>
                    <a:bodyPr/>
                    <a:lstStyle/>
                    <a:p>
                      <a:pPr marL="18415" algn="ctr"/>
                      <a:r>
                        <a:rPr lang="en-US" sz="2000" kern="1200" spc="-20" dirty="0">
                          <a:effectLst/>
                        </a:rPr>
                        <a:t>C/C++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885" marB="0" anchor="ctr"/>
                </a:tc>
                <a:tc>
                  <a:txBody>
                    <a:bodyPr/>
                    <a:lstStyle/>
                    <a:p>
                      <a:pPr marR="8890" algn="ctr"/>
                      <a:r>
                        <a:rPr lang="en-US" sz="2000" kern="0" dirty="0">
                          <a:effectLst/>
                        </a:rPr>
                        <a:t> 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885" marB="0" anchor="ctr"/>
                </a:tc>
                <a:tc>
                  <a:txBody>
                    <a:bodyPr/>
                    <a:lstStyle/>
                    <a:p>
                      <a:r>
                        <a:rPr lang="en-US" sz="2000" kern="0">
                          <a:effectLst/>
                        </a:rPr>
                        <a:t> </a:t>
                      </a:r>
                      <a:endParaRPr lang="zh-CN" altLang="en-US" sz="2000"/>
                    </a:p>
                  </a:txBody>
                  <a:tcPr marL="9525" marR="9525" marT="95885" marB="0" anchor="ctr"/>
                </a:tc>
                <a:tc>
                  <a:txBody>
                    <a:bodyPr/>
                    <a:lstStyle/>
                    <a:p>
                      <a:r>
                        <a:rPr lang="en-US" sz="2000" kern="0">
                          <a:effectLst/>
                        </a:rPr>
                        <a:t> </a:t>
                      </a:r>
                      <a:endParaRPr lang="zh-CN" altLang="en-US" sz="2000"/>
                    </a:p>
                  </a:txBody>
                  <a:tcPr marL="9525" marR="9525" marT="95885" marB="0" anchor="ctr"/>
                </a:tc>
                <a:tc>
                  <a:txBody>
                    <a:bodyPr/>
                    <a:lstStyle/>
                    <a:p>
                      <a:pPr marR="8890" algn="ctr"/>
                      <a:r>
                        <a:rPr lang="en-US" sz="2000" kern="0" dirty="0">
                          <a:effectLst/>
                        </a:rPr>
                        <a:t> 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885" marB="0" anchor="ctr"/>
                </a:tc>
                <a:tc>
                  <a:txBody>
                    <a:bodyPr/>
                    <a:lstStyle/>
                    <a:p>
                      <a:pPr marR="8890" algn="ctr"/>
                      <a:r>
                        <a:rPr lang="en-US" sz="2000" kern="0" dirty="0">
                          <a:effectLst/>
                        </a:rPr>
                        <a:t> 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885" marB="0" anchor="ctr"/>
                </a:tc>
              </a:tr>
              <a:tr h="200660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>
                          <a:effectLst/>
                        </a:rPr>
                        <a:t>3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4615" marB="0" anchor="ctr"/>
                </a:tc>
                <a:tc>
                  <a:txBody>
                    <a:bodyPr/>
                    <a:lstStyle/>
                    <a:p>
                      <a:pPr marL="18415" algn="ctr"/>
                      <a:r>
                        <a:rPr lang="zh-CN" sz="2000" kern="1200">
                          <a:effectLst/>
                        </a:rPr>
                        <a:t>调整循环顺序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4615" marB="0" anchor="ctr"/>
                </a:tc>
                <a:tc>
                  <a:txBody>
                    <a:bodyPr/>
                    <a:lstStyle/>
                    <a:p>
                      <a:pPr marR="8890" algn="ctr"/>
                      <a:r>
                        <a:rPr lang="en-US" sz="2000" kern="0" dirty="0">
                          <a:effectLst/>
                        </a:rPr>
                        <a:t> 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4615" marB="0" anchor="ctr"/>
                </a:tc>
                <a:tc>
                  <a:txBody>
                    <a:bodyPr/>
                    <a:lstStyle/>
                    <a:p>
                      <a:r>
                        <a:rPr lang="en-US" sz="2000" kern="0">
                          <a:effectLst/>
                        </a:rPr>
                        <a:t> </a:t>
                      </a:r>
                      <a:endParaRPr lang="zh-CN" altLang="en-US" sz="2000"/>
                    </a:p>
                  </a:txBody>
                  <a:tcPr marL="9525" marR="9525" marT="94615" marB="0" anchor="ctr"/>
                </a:tc>
                <a:tc>
                  <a:txBody>
                    <a:bodyPr/>
                    <a:lstStyle/>
                    <a:p>
                      <a:r>
                        <a:rPr lang="en-US" sz="2000" kern="0">
                          <a:effectLst/>
                        </a:rPr>
                        <a:t> </a:t>
                      </a:r>
                      <a:endParaRPr lang="zh-CN" altLang="en-US" sz="2000"/>
                    </a:p>
                  </a:txBody>
                  <a:tcPr marL="9525" marR="9525" marT="94615" marB="0" anchor="ctr"/>
                </a:tc>
                <a:tc>
                  <a:txBody>
                    <a:bodyPr/>
                    <a:lstStyle/>
                    <a:p>
                      <a:pPr marR="8890" algn="ctr"/>
                      <a:r>
                        <a:rPr lang="en-US" sz="2000" kern="0">
                          <a:effectLst/>
                        </a:rPr>
                        <a:t> 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4615" marB="0" anchor="ctr"/>
                </a:tc>
                <a:tc>
                  <a:txBody>
                    <a:bodyPr/>
                    <a:lstStyle/>
                    <a:p>
                      <a:pPr marR="8890" algn="ctr"/>
                      <a:r>
                        <a:rPr lang="en-US" sz="2000" kern="0" dirty="0">
                          <a:effectLst/>
                        </a:rPr>
                        <a:t> 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4615" marB="0" anchor="ctr"/>
                </a:tc>
              </a:tr>
              <a:tr h="169545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>
                          <a:effectLst/>
                        </a:rPr>
                        <a:t>4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4615" marB="0" anchor="ctr"/>
                </a:tc>
                <a:tc>
                  <a:txBody>
                    <a:bodyPr/>
                    <a:lstStyle/>
                    <a:p>
                      <a:pPr marL="18415" algn="ctr"/>
                      <a:r>
                        <a:rPr lang="zh-CN" sz="2000" kern="1200">
                          <a:effectLst/>
                        </a:rPr>
                        <a:t>编译优化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4615" marB="0" anchor="ctr"/>
                </a:tc>
                <a:tc>
                  <a:txBody>
                    <a:bodyPr/>
                    <a:lstStyle/>
                    <a:p>
                      <a:pPr marR="8890" algn="ctr"/>
                      <a:r>
                        <a:rPr lang="en-US" sz="2000" kern="0" dirty="0">
                          <a:effectLst/>
                        </a:rPr>
                        <a:t> 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4615" marB="0" anchor="ctr"/>
                </a:tc>
                <a:tc>
                  <a:txBody>
                    <a:bodyPr/>
                    <a:lstStyle/>
                    <a:p>
                      <a:r>
                        <a:rPr lang="en-US" sz="2000" kern="0">
                          <a:effectLst/>
                        </a:rPr>
                        <a:t> </a:t>
                      </a:r>
                      <a:endParaRPr lang="zh-CN" altLang="en-US" sz="2000"/>
                    </a:p>
                  </a:txBody>
                  <a:tcPr marL="9525" marR="9525" marT="94615" marB="0" anchor="ctr"/>
                </a:tc>
                <a:tc>
                  <a:txBody>
                    <a:bodyPr/>
                    <a:lstStyle/>
                    <a:p>
                      <a:r>
                        <a:rPr lang="en-US" sz="2000" kern="0">
                          <a:effectLst/>
                        </a:rPr>
                        <a:t> </a:t>
                      </a:r>
                      <a:endParaRPr lang="zh-CN" altLang="en-US" sz="2000"/>
                    </a:p>
                  </a:txBody>
                  <a:tcPr marL="9525" marR="9525" marT="94615" marB="0" anchor="ctr"/>
                </a:tc>
                <a:tc>
                  <a:txBody>
                    <a:bodyPr/>
                    <a:lstStyle/>
                    <a:p>
                      <a:pPr marR="8890" algn="ctr"/>
                      <a:r>
                        <a:rPr lang="en-US" sz="2000" kern="0">
                          <a:effectLst/>
                        </a:rPr>
                        <a:t> 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4615" marB="0" anchor="ctr"/>
                </a:tc>
                <a:tc>
                  <a:txBody>
                    <a:bodyPr/>
                    <a:lstStyle/>
                    <a:p>
                      <a:pPr marR="8890" algn="ctr"/>
                      <a:r>
                        <a:rPr lang="en-US" sz="2000" kern="0" dirty="0">
                          <a:effectLst/>
                        </a:rPr>
                        <a:t> 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4615" marB="0" anchor="ctr"/>
                </a:tc>
              </a:tr>
              <a:tr h="169545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>
                          <a:effectLst/>
                        </a:rPr>
                        <a:t>5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4615" marB="0" anchor="ctr"/>
                </a:tc>
                <a:tc>
                  <a:txBody>
                    <a:bodyPr/>
                    <a:lstStyle/>
                    <a:p>
                      <a:pPr marL="18415" algn="ctr"/>
                      <a:r>
                        <a:rPr lang="zh-CN" sz="2000" kern="0" dirty="0">
                          <a:effectLst/>
                        </a:rPr>
                        <a:t>循环展开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4615" marB="0" anchor="ctr"/>
                </a:tc>
                <a:tc>
                  <a:txBody>
                    <a:bodyPr/>
                    <a:lstStyle/>
                    <a:p>
                      <a:pPr marR="8890" algn="ctr"/>
                      <a:r>
                        <a:rPr lang="en-US" sz="2000" kern="0" dirty="0">
                          <a:effectLst/>
                        </a:rPr>
                        <a:t> 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4615" marB="0" anchor="ctr"/>
                </a:tc>
                <a:tc>
                  <a:txBody>
                    <a:bodyPr/>
                    <a:lstStyle/>
                    <a:p>
                      <a:r>
                        <a:rPr lang="en-US" sz="2000" kern="0">
                          <a:effectLst/>
                        </a:rPr>
                        <a:t> </a:t>
                      </a:r>
                      <a:endParaRPr lang="zh-CN" altLang="en-US" sz="2000"/>
                    </a:p>
                  </a:txBody>
                  <a:tcPr marL="9525" marR="9525" marT="94615" marB="0" anchor="ctr"/>
                </a:tc>
                <a:tc>
                  <a:txBody>
                    <a:bodyPr/>
                    <a:lstStyle/>
                    <a:p>
                      <a:r>
                        <a:rPr lang="en-US" sz="2000" kern="0">
                          <a:effectLst/>
                        </a:rPr>
                        <a:t> </a:t>
                      </a:r>
                      <a:endParaRPr lang="zh-CN" altLang="en-US" sz="2000"/>
                    </a:p>
                  </a:txBody>
                  <a:tcPr marL="9525" marR="9525" marT="94615" marB="0" anchor="ctr"/>
                </a:tc>
                <a:tc>
                  <a:txBody>
                    <a:bodyPr/>
                    <a:lstStyle/>
                    <a:p>
                      <a:pPr marR="8890" algn="ctr"/>
                      <a:r>
                        <a:rPr lang="en-US" sz="2000" kern="0">
                          <a:effectLst/>
                        </a:rPr>
                        <a:t> 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4615" marB="0" anchor="ctr"/>
                </a:tc>
                <a:tc>
                  <a:txBody>
                    <a:bodyPr/>
                    <a:lstStyle/>
                    <a:p>
                      <a:pPr marR="8890" algn="ctr"/>
                      <a:r>
                        <a:rPr lang="en-US" sz="2000" kern="0" dirty="0">
                          <a:effectLst/>
                        </a:rPr>
                        <a:t> 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4615" marB="0" anchor="ctr"/>
                </a:tc>
              </a:tr>
              <a:tr h="169545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>
                          <a:effectLst/>
                        </a:rPr>
                        <a:t>6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4615" marB="0" anchor="ctr"/>
                </a:tc>
                <a:tc>
                  <a:txBody>
                    <a:bodyPr/>
                    <a:lstStyle/>
                    <a:p>
                      <a:pPr marL="18415" algn="ctr"/>
                      <a:r>
                        <a:rPr lang="en-US" sz="2000" kern="0" dirty="0">
                          <a:effectLst/>
                        </a:rPr>
                        <a:t>Intel MKL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4615" marB="0" anchor="ctr"/>
                </a:tc>
                <a:tc>
                  <a:txBody>
                    <a:bodyPr/>
                    <a:lstStyle/>
                    <a:p>
                      <a:pPr marR="8890" algn="ctr"/>
                      <a:r>
                        <a:rPr lang="en-US" sz="2000" kern="0" dirty="0">
                          <a:effectLst/>
                        </a:rPr>
                        <a:t> 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4615" marB="0" anchor="ctr"/>
                </a:tc>
                <a:tc>
                  <a:txBody>
                    <a:bodyPr/>
                    <a:lstStyle/>
                    <a:p>
                      <a:r>
                        <a:rPr lang="en-US" sz="2000" kern="0" dirty="0">
                          <a:effectLst/>
                        </a:rPr>
                        <a:t> </a:t>
                      </a:r>
                      <a:endParaRPr lang="zh-CN" altLang="en-US" sz="2000" dirty="0"/>
                    </a:p>
                  </a:txBody>
                  <a:tcPr marL="9525" marR="9525" marT="94615" marB="0" anchor="ctr"/>
                </a:tc>
                <a:tc>
                  <a:txBody>
                    <a:bodyPr/>
                    <a:lstStyle/>
                    <a:p>
                      <a:r>
                        <a:rPr lang="en-US" sz="2000" kern="0" dirty="0">
                          <a:effectLst/>
                        </a:rPr>
                        <a:t> </a:t>
                      </a:r>
                      <a:endParaRPr lang="zh-CN" altLang="en-US" sz="2000" dirty="0"/>
                    </a:p>
                  </a:txBody>
                  <a:tcPr marL="9525" marR="9525" marT="94615" marB="0" anchor="ctr"/>
                </a:tc>
                <a:tc>
                  <a:txBody>
                    <a:bodyPr/>
                    <a:lstStyle/>
                    <a:p>
                      <a:pPr marR="8890" algn="ctr"/>
                      <a:r>
                        <a:rPr lang="en-US" sz="2000" kern="0" dirty="0">
                          <a:effectLst/>
                        </a:rPr>
                        <a:t> 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4615" marB="0" anchor="ctr"/>
                </a:tc>
                <a:tc>
                  <a:txBody>
                    <a:bodyPr/>
                    <a:lstStyle/>
                    <a:p>
                      <a:pPr marR="8890" algn="ctr"/>
                      <a:r>
                        <a:rPr lang="en-US" sz="2000" kern="0" dirty="0">
                          <a:effectLst/>
                        </a:rPr>
                        <a:t> 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4615" marB="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灯片编号占位符 1"/>
          <p:cNvSpPr>
            <a:spLocks noGrp="1"/>
          </p:cNvSpPr>
          <p:nvPr>
            <p:ph type="sldNum" sz="quarter" idx="12"/>
          </p:nvPr>
        </p:nvSpPr>
        <p:spPr bwMode="auto">
          <a:noFill/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84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891540" indent="-342900">
              <a:spcBef>
                <a:spcPct val="20000"/>
              </a:spcBef>
              <a:buFont typeface="Arial" panose="020B0604020202020204" pitchFamily="34" charset="0"/>
              <a:buChar char="–"/>
              <a:defRPr sz="336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371600" indent="-274320">
              <a:spcBef>
                <a:spcPct val="20000"/>
              </a:spcBef>
              <a:buFont typeface="Arial" panose="020B0604020202020204" pitchFamily="34" charset="0"/>
              <a:buChar char="•"/>
              <a:defRPr sz="288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920240" indent="-27432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468880" indent="-274320">
              <a:spcBef>
                <a:spcPct val="20000"/>
              </a:spcBef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3017520" indent="-27432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3566160" indent="-27432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4114165" indent="-27432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4662805" indent="-27432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5C37259-17AB-4033-9296-718E8806D94A}" type="slidenum">
              <a:rPr lang="zh-CN" altLang="en-US" sz="1440">
                <a:solidFill>
                  <a:srgbClr val="898989"/>
                </a:solidFill>
              </a:rPr>
            </a:fld>
            <a:endParaRPr lang="zh-CN" altLang="en-US" sz="1440">
              <a:solidFill>
                <a:srgbClr val="898989"/>
              </a:solidFill>
            </a:endParaRPr>
          </a:p>
        </p:txBody>
      </p:sp>
      <p:sp>
        <p:nvSpPr>
          <p:cNvPr id="34820" name="TextBox 4"/>
          <p:cNvSpPr txBox="1">
            <a:spLocks noChangeArrowheads="1"/>
          </p:cNvSpPr>
          <p:nvPr/>
        </p:nvSpPr>
        <p:spPr bwMode="auto">
          <a:xfrm>
            <a:off x="0" y="3245022"/>
            <a:ext cx="14630399" cy="941786"/>
          </a:xfrm>
          <a:prstGeom prst="rect">
            <a:avLst/>
          </a:prstGeom>
          <a:noFill/>
          <a:ln>
            <a:noFill/>
          </a:ln>
        </p:spPr>
        <p:txBody>
          <a:bodyPr wrap="square" lIns="109718" tIns="54859" rIns="109718" bIns="5485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5400" b="1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Questions?</a:t>
            </a:r>
            <a:endParaRPr lang="zh-CN" altLang="en-US" sz="54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实验概要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内容</a:t>
            </a:r>
            <a:endParaRPr lang="en-US" altLang="zh-CN" dirty="0"/>
          </a:p>
          <a:p>
            <a:pPr lvl="1"/>
            <a:r>
              <a:rPr lang="zh-CN" altLang="en-US" dirty="0"/>
              <a:t>配置环境</a:t>
            </a:r>
            <a:endParaRPr lang="en-US" altLang="zh-CN" dirty="0"/>
          </a:p>
          <a:p>
            <a:pPr lvl="1"/>
            <a:r>
              <a:rPr lang="zh-CN" altLang="en-US" dirty="0"/>
              <a:t>实现串行矩阵乘法</a:t>
            </a:r>
            <a:endParaRPr lang="en-US" altLang="zh-CN" dirty="0"/>
          </a:p>
          <a:p>
            <a:pPr lvl="1"/>
            <a:r>
              <a:rPr lang="zh-CN" altLang="en-US" dirty="0"/>
              <a:t>优化串行矩阵乘法</a:t>
            </a:r>
            <a:endParaRPr lang="en-US" altLang="zh-CN" dirty="0"/>
          </a:p>
          <a:p>
            <a:pPr lvl="1"/>
            <a:r>
              <a:rPr lang="zh-CN" altLang="en-US" dirty="0"/>
              <a:t>对比及初步性能分析</a:t>
            </a:r>
            <a:endParaRPr lang="en-US" altLang="zh-CN" dirty="0"/>
          </a:p>
          <a:p>
            <a:r>
              <a:rPr lang="zh-CN" altLang="en-US" dirty="0"/>
              <a:t>目标</a:t>
            </a:r>
            <a:endParaRPr lang="en-US" altLang="zh-CN" dirty="0"/>
          </a:p>
          <a:p>
            <a:pPr lvl="1"/>
            <a:r>
              <a:rPr lang="zh-CN" altLang="en-US" dirty="0"/>
              <a:t>熟悉</a:t>
            </a:r>
            <a:r>
              <a:rPr lang="en-US" altLang="zh-CN" dirty="0"/>
              <a:t>Linux</a:t>
            </a:r>
            <a:r>
              <a:rPr lang="zh-CN" altLang="en-US" dirty="0"/>
              <a:t>编程及编译环境（</a:t>
            </a:r>
            <a:r>
              <a:rPr lang="en-US" altLang="zh-CN" dirty="0"/>
              <a:t>shell, vim, </a:t>
            </a:r>
            <a:r>
              <a:rPr lang="en-US" altLang="zh-CN" dirty="0" err="1"/>
              <a:t>gcc</a:t>
            </a:r>
            <a:r>
              <a:rPr lang="en-US" altLang="zh-CN" dirty="0"/>
              <a:t>, </a:t>
            </a:r>
            <a:r>
              <a:rPr lang="en-US" altLang="zh-CN" dirty="0" err="1"/>
              <a:t>gdb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掌握基本矩阵乘法实现方式</a:t>
            </a: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40A734-EF3B-425E-9970-80954DDB08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环境配置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下载</a:t>
            </a:r>
            <a:r>
              <a:rPr lang="en-US" altLang="zh-CN" dirty="0"/>
              <a:t>Ubuntu 18.04</a:t>
            </a:r>
            <a:r>
              <a:rPr lang="zh-CN" altLang="en-US" dirty="0"/>
              <a:t>安装文件镜像</a:t>
            </a:r>
            <a:endParaRPr lang="en-US" altLang="zh-CN" dirty="0"/>
          </a:p>
          <a:p>
            <a:pPr lvl="1"/>
            <a:r>
              <a:rPr lang="en-US" altLang="zh-CN" dirty="0">
                <a:hlinkClick r:id="rId1"/>
              </a:rPr>
              <a:t>http://releases.ubuntu.com/18.04/</a:t>
            </a:r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/>
              <a:t>VirtualBox</a:t>
            </a:r>
            <a:r>
              <a:rPr lang="zh-CN" altLang="en-US" dirty="0"/>
              <a:t>虚拟机中安装</a:t>
            </a:r>
            <a:r>
              <a:rPr lang="en-US" altLang="zh-CN" dirty="0"/>
              <a:t>Ubuntu</a:t>
            </a:r>
            <a:endParaRPr lang="en-US" altLang="zh-CN" dirty="0"/>
          </a:p>
          <a:p>
            <a:pPr lvl="1"/>
            <a:r>
              <a:rPr lang="zh-CN" altLang="en-US" dirty="0"/>
              <a:t>下载</a:t>
            </a:r>
            <a:r>
              <a:rPr lang="en-US" altLang="zh-CN" dirty="0"/>
              <a:t>VirtualBox</a:t>
            </a:r>
            <a:r>
              <a:rPr lang="zh-CN" altLang="en-US" dirty="0"/>
              <a:t>：</a:t>
            </a:r>
            <a:r>
              <a:rPr lang="en-US" altLang="zh-CN" dirty="0">
                <a:hlinkClick r:id="rId2"/>
              </a:rPr>
              <a:t>https://www.virtualbox.org/wiki/Downloads</a:t>
            </a:r>
            <a:endParaRPr lang="en-US" altLang="zh-CN" dirty="0"/>
          </a:p>
          <a:p>
            <a:pPr lvl="1"/>
            <a:r>
              <a:rPr lang="zh-CN" altLang="en-US" dirty="0"/>
              <a:t>创建虚拟机实例，设置</a:t>
            </a:r>
            <a:r>
              <a:rPr lang="en-US" altLang="zh-CN" dirty="0"/>
              <a:t>CPU</a:t>
            </a:r>
            <a:r>
              <a:rPr lang="zh-CN" altLang="en-US" dirty="0"/>
              <a:t>核、内存、硬盘容量</a:t>
            </a:r>
            <a:endParaRPr lang="en-US" altLang="zh-CN" dirty="0"/>
          </a:p>
          <a:p>
            <a:pPr lvl="1"/>
            <a:r>
              <a:rPr lang="zh-CN" altLang="en-US" dirty="0"/>
              <a:t>在虚拟光驱中加载</a:t>
            </a:r>
            <a:r>
              <a:rPr lang="en-US" altLang="zh-CN" dirty="0"/>
              <a:t>Ubuntu</a:t>
            </a:r>
            <a:r>
              <a:rPr lang="zh-CN" altLang="en-US" dirty="0"/>
              <a:t>镜像文件（</a:t>
            </a:r>
            <a:r>
              <a:rPr lang="en-US" altLang="zh-CN" dirty="0"/>
              <a:t>.iso</a:t>
            </a:r>
            <a:r>
              <a:rPr lang="zh-CN" altLang="en-US" dirty="0"/>
              <a:t>），并安装操作系统</a:t>
            </a:r>
            <a:endParaRPr lang="en-US" altLang="zh-CN" dirty="0"/>
          </a:p>
          <a:p>
            <a:pPr lvl="1"/>
            <a:r>
              <a:rPr lang="zh-CN" altLang="en-US" dirty="0"/>
              <a:t>启动系统，在命令行终端安装</a:t>
            </a:r>
            <a:r>
              <a:rPr lang="en-US" altLang="zh-CN" dirty="0" err="1"/>
              <a:t>OpenMPI</a:t>
            </a:r>
            <a:endParaRPr lang="en-US" altLang="zh-CN" dirty="0"/>
          </a:p>
          <a:p>
            <a:pPr lvl="2"/>
            <a:r>
              <a:rPr lang="en-US" altLang="zh-CN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sudo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apt-get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update</a:t>
            </a:r>
            <a:endParaRPr lang="en-US" altLang="zh-CN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lvl="2"/>
            <a:r>
              <a:rPr lang="en-US" altLang="zh-CN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sudo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apt-get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install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libopenmpi</a:t>
            </a:r>
            <a:r>
              <a:rPr lang="en-US" altLang="zh-CN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-dev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–y</a:t>
            </a:r>
            <a:endParaRPr lang="en-US" altLang="zh-CN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lvl="2"/>
            <a:r>
              <a:rPr lang="en-US" altLang="zh-CN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sudo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apt-get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install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vim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-y</a:t>
            </a:r>
            <a:endParaRPr lang="en-US" altLang="zh-CN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lvl="2"/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40A734-EF3B-425E-9970-80954DDB08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矩阵乘法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对于输入矩阵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zh-CN" altLang="en-US" dirty="0"/>
                  <a:t>计算其乘积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zh-CN" altLang="en-US" dirty="0"/>
                  <a:t>对于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zh-CN" altLang="en-US" dirty="0"/>
                  <a:t>中每个元素，计算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𝑖𝑘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𝑘𝑗</m:t>
                            </m:r>
                          </m:sub>
                        </m:sSub>
                      </m:e>
                    </m:nary>
                  </m:oMath>
                </a14:m>
                <a:endParaRPr lang="en-US" altLang="zh-CN" dirty="0"/>
              </a:p>
              <a:p>
                <a:pPr lvl="2"/>
                <a:r>
                  <a:rPr lang="zh-CN" altLang="en-US" dirty="0"/>
                  <a:t>共需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dirty="0"/>
                  <a:t>次向量内积</a:t>
                </a:r>
                <a:endParaRPr lang="en-US" altLang="zh-CN" dirty="0"/>
              </a:p>
              <a:p>
                <a:pPr lvl="2"/>
                <a:r>
                  <a:rPr lang="zh-CN" altLang="en-US" dirty="0"/>
                  <a:t>每次内积需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dirty="0"/>
                  <a:t>次乘法及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dirty="0"/>
                  <a:t>次加法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t="-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40A734-EF3B-425E-9970-80954DDB0807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2552" y="3970784"/>
            <a:ext cx="11188700" cy="38608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串行矩阵乘法优化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实现优化</a:t>
            </a:r>
            <a:endParaRPr lang="en-US" altLang="zh-CN" dirty="0"/>
          </a:p>
          <a:p>
            <a:pPr lvl="1"/>
            <a:r>
              <a:rPr lang="zh-CN" altLang="en-US" dirty="0"/>
              <a:t>调整编译器选项</a:t>
            </a:r>
            <a:endParaRPr lang="en-US" altLang="zh-CN" dirty="0"/>
          </a:p>
          <a:p>
            <a:pPr lvl="2"/>
            <a:r>
              <a:rPr lang="zh-CN" altLang="en-US" dirty="0"/>
              <a:t>设置优化级别、编译器标志、</a:t>
            </a:r>
            <a:r>
              <a:rPr lang="en-US" altLang="zh-CN" dirty="0"/>
              <a:t>__restrict__</a:t>
            </a:r>
            <a:r>
              <a:rPr lang="zh-CN" altLang="en-US" dirty="0"/>
              <a:t>关键字（部分编译器不支持）</a:t>
            </a:r>
            <a:endParaRPr lang="en-US" altLang="zh-CN" dirty="0"/>
          </a:p>
          <a:p>
            <a:pPr lvl="1"/>
            <a:r>
              <a:rPr lang="zh-CN" altLang="en-US" dirty="0"/>
              <a:t>调整循环顺序</a:t>
            </a:r>
            <a:endParaRPr lang="en-US" altLang="zh-CN" dirty="0"/>
          </a:p>
          <a:p>
            <a:pPr lvl="1"/>
            <a:r>
              <a:rPr lang="zh-CN" altLang="en-US" dirty="0"/>
              <a:t>循环展开</a:t>
            </a:r>
            <a:endParaRPr lang="en-US" altLang="zh-CN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lvl="1"/>
            <a:r>
              <a:rPr lang="zh-CN" altLang="en-US" dirty="0">
                <a:solidFill>
                  <a:srgbClr val="333333"/>
                </a:solidFill>
                <a:latin typeface="Consolas" panose="020B0609020204030204" pitchFamily="49" charset="0"/>
              </a:rPr>
              <a:t>内存对齐与分块</a:t>
            </a:r>
            <a:endParaRPr lang="en-US" altLang="zh-CN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lvl="1"/>
            <a:r>
              <a:rPr lang="zh-CN" altLang="en-US" dirty="0"/>
              <a:t>参考资料</a:t>
            </a:r>
            <a:endParaRPr lang="en-US" altLang="zh-CN" dirty="0"/>
          </a:p>
          <a:p>
            <a:pPr lvl="2"/>
            <a:r>
              <a:rPr lang="en-US" altLang="zh-CN" dirty="0">
                <a:hlinkClick r:id="rId1"/>
              </a:rPr>
              <a:t>https://jackwish.net/2019/gemm-optimization.html</a:t>
            </a:r>
            <a:endParaRPr lang="en-US" altLang="zh-CN" dirty="0"/>
          </a:p>
          <a:p>
            <a:pPr lvl="2"/>
            <a:r>
              <a:rPr lang="en-US" altLang="zh-CN" dirty="0">
                <a:hlinkClick r:id="rId2"/>
              </a:rPr>
              <a:t>https://blog.csdn.net/weixin_43614211/article/details/122105195</a:t>
            </a:r>
            <a:endParaRPr lang="en-US" altLang="zh-CN" dirty="0"/>
          </a:p>
          <a:p>
            <a:r>
              <a:rPr lang="zh-CN" altLang="en-US" dirty="0"/>
              <a:t>算法优化</a:t>
            </a:r>
            <a:endParaRPr lang="en-US" altLang="zh-CN" dirty="0"/>
          </a:p>
          <a:p>
            <a:pPr lvl="1"/>
            <a:r>
              <a:rPr lang="en-US" altLang="zh-CN" dirty="0"/>
              <a:t>Strassen</a:t>
            </a:r>
            <a:r>
              <a:rPr lang="zh-CN" altLang="en-US" dirty="0"/>
              <a:t>算法，</a:t>
            </a:r>
            <a:r>
              <a:rPr lang="en-US" altLang="zh-CN" dirty="0"/>
              <a:t>Coppersmith-Winograd</a:t>
            </a:r>
            <a:r>
              <a:rPr lang="zh-CN" altLang="en-US" dirty="0"/>
              <a:t>算法</a:t>
            </a:r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40A734-EF3B-425E-9970-80954DDB08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串行矩阵乘法优化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sz="4000" dirty="0"/>
                  <a:t>Divide</a:t>
                </a:r>
                <a:r>
                  <a:rPr lang="zh-CN" altLang="en-US" sz="4000" dirty="0"/>
                  <a:t> </a:t>
                </a:r>
                <a:r>
                  <a:rPr lang="en-US" altLang="zh-CN" sz="4000" dirty="0"/>
                  <a:t>and</a:t>
                </a:r>
                <a:r>
                  <a:rPr lang="zh-CN" altLang="en-US" sz="4000" dirty="0"/>
                  <a:t> </a:t>
                </a:r>
                <a:r>
                  <a:rPr lang="en-US" altLang="zh-CN" sz="4000" dirty="0"/>
                  <a:t>conquer</a:t>
                </a:r>
                <a:endParaRPr lang="en-US" altLang="zh-CN" sz="4000" dirty="0"/>
              </a:p>
              <a:p>
                <a:pPr lvl="1"/>
                <a:r>
                  <a:rPr lang="zh-CN" altLang="en-US" sz="3600" dirty="0"/>
                  <a:t>直接思路：将每个矩阵分为</a:t>
                </a:r>
                <a:r>
                  <a:rPr lang="en-US" altLang="zh-CN" sz="3600" dirty="0"/>
                  <a:t>4</a:t>
                </a:r>
                <a:r>
                  <a:rPr lang="zh-CN" altLang="en-US" sz="3600" dirty="0"/>
                  <a:t>份</a:t>
                </a:r>
                <a:endParaRPr lang="en-US" altLang="zh-CN" sz="3600" dirty="0"/>
              </a:p>
              <a:p>
                <a:pPr lvl="2"/>
                <a:r>
                  <a:rPr lang="zh-CN" altLang="en-US" sz="3200" dirty="0"/>
                  <a:t>在计算子矩阵乘法时，继续使用分治法将其分为</a:t>
                </a:r>
                <a:r>
                  <a:rPr lang="en-US" altLang="zh-CN" sz="3200" dirty="0"/>
                  <a:t>4</a:t>
                </a:r>
                <a:r>
                  <a:rPr lang="zh-CN" altLang="en-US" sz="3200" dirty="0"/>
                  <a:t>分</a:t>
                </a:r>
                <a:endParaRPr lang="en-US" altLang="zh-CN" sz="3200" dirty="0"/>
              </a:p>
              <a:p>
                <a:pPr lvl="3"/>
                <a:r>
                  <a:rPr lang="zh-CN" altLang="en-US" sz="2800" dirty="0"/>
                  <a:t>如，计算</a:t>
                </a:r>
                <a:r>
                  <a:rPr lang="en-US" altLang="zh-CN" sz="2800" dirty="0"/>
                  <a:t>ae</a:t>
                </a:r>
                <a:r>
                  <a:rPr lang="zh-CN" altLang="en-US" sz="2800" dirty="0"/>
                  <a:t>时，将</a:t>
                </a:r>
                <a:r>
                  <a:rPr lang="en-US" altLang="zh-CN" sz="2800" dirty="0"/>
                  <a:t>a</a:t>
                </a:r>
                <a:r>
                  <a:rPr lang="zh-CN" altLang="en-US" sz="2800" dirty="0"/>
                  <a:t>和</a:t>
                </a:r>
                <a:r>
                  <a:rPr lang="en-US" altLang="zh-CN" sz="2800" dirty="0"/>
                  <a:t>e</a:t>
                </a:r>
                <a:r>
                  <a:rPr lang="zh-CN" altLang="en-US" sz="2800" dirty="0"/>
                  <a:t>各分为</a:t>
                </a:r>
                <a:r>
                  <a:rPr lang="en-US" altLang="zh-CN" sz="2800" dirty="0"/>
                  <a:t>4</a:t>
                </a:r>
                <a:r>
                  <a:rPr lang="zh-CN" altLang="en-US" sz="2800" dirty="0"/>
                  <a:t>份</a:t>
                </a:r>
                <a:endParaRPr lang="en-US" altLang="zh-CN" sz="2800" dirty="0"/>
              </a:p>
              <a:p>
                <a:pPr lvl="2"/>
                <a:r>
                  <a:rPr lang="zh-CN" altLang="en-US" sz="3280" dirty="0"/>
                  <a:t>时间复杂度</a:t>
                </a:r>
                <a14:m>
                  <m:oMath xmlns:m="http://schemas.openxmlformats.org/officeDocument/2006/math">
                    <m:r>
                      <a:rPr lang="en-US" altLang="zh-CN" sz="328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CN" sz="328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328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328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3280" b="0" i="1" smtClean="0">
                        <a:latin typeface="Cambria Math" panose="02040503050406030204" pitchFamily="18" charset="0"/>
                      </a:rPr>
                      <m:t>8</m:t>
                    </m:r>
                    <m:r>
                      <a:rPr lang="en-US" altLang="zh-CN" sz="328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CN" sz="328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328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328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sz="328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zh-CN" sz="328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328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sz="328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328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28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sz="328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zh-CN" sz="328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328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328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328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8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sz="328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sz="328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3280" dirty="0"/>
              </a:p>
              <a:p>
                <a:pPr lvl="3"/>
                <a:r>
                  <a:rPr lang="zh-CN" altLang="en-US" sz="2800" dirty="0"/>
                  <a:t>总计算量完全一致（参考分块计算）</a:t>
                </a:r>
                <a:endParaRPr lang="en-US" altLang="zh-CN" sz="2800" dirty="0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t="-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40A734-EF3B-425E-9970-80954DDB0807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5566" y="4954364"/>
            <a:ext cx="11139267" cy="290485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串行矩阵乘法优化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Strassen’s</a:t>
            </a:r>
            <a:r>
              <a:rPr lang="zh-CN" altLang="en-US" dirty="0"/>
              <a:t> </a:t>
            </a:r>
            <a:r>
              <a:rPr lang="en-US" altLang="zh-CN" dirty="0"/>
              <a:t>method</a:t>
            </a:r>
            <a:endParaRPr lang="en-US" altLang="zh-CN" dirty="0"/>
          </a:p>
          <a:p>
            <a:pPr lvl="1"/>
            <a:r>
              <a:rPr lang="zh-CN" altLang="en-US" dirty="0"/>
              <a:t>仍然将矩阵</a:t>
            </a:r>
            <a:r>
              <a:rPr lang="en-US" altLang="zh-CN" dirty="0"/>
              <a:t>A</a:t>
            </a:r>
            <a:r>
              <a:rPr lang="zh-CN" altLang="en-US" dirty="0"/>
              <a:t>与</a:t>
            </a:r>
            <a:r>
              <a:rPr lang="en-US" altLang="zh-CN" dirty="0"/>
              <a:t>B</a:t>
            </a:r>
            <a:r>
              <a:rPr lang="zh-CN" altLang="en-US" dirty="0"/>
              <a:t>分别分为</a:t>
            </a:r>
            <a:r>
              <a:rPr lang="en-US" altLang="zh-CN" dirty="0"/>
              <a:t>4</a:t>
            </a:r>
            <a:r>
              <a:rPr lang="zh-CN" altLang="en-US" dirty="0"/>
              <a:t>块</a:t>
            </a:r>
            <a:endParaRPr lang="en-US" altLang="zh-CN" dirty="0"/>
          </a:p>
          <a:p>
            <a:pPr lvl="2"/>
            <a:r>
              <a:rPr lang="zh-CN" altLang="en-US" dirty="0"/>
              <a:t>如下计算</a:t>
            </a:r>
            <a:r>
              <a:rPr lang="en-US" altLang="zh-CN" dirty="0"/>
              <a:t>p1</a:t>
            </a:r>
            <a:r>
              <a:rPr lang="zh-CN" altLang="en-US" dirty="0"/>
              <a:t>，</a:t>
            </a:r>
            <a:r>
              <a:rPr lang="en-US" altLang="zh-CN" dirty="0"/>
              <a:t>p2</a:t>
            </a:r>
            <a:r>
              <a:rPr lang="zh-CN" altLang="en-US" dirty="0"/>
              <a:t>，</a:t>
            </a:r>
            <a:r>
              <a:rPr lang="en-US" altLang="zh-CN" dirty="0"/>
              <a:t>…</a:t>
            </a:r>
            <a:r>
              <a:rPr lang="zh-CN" altLang="en-US" dirty="0"/>
              <a:t>，</a:t>
            </a:r>
            <a:r>
              <a:rPr lang="en-US" altLang="zh-CN" dirty="0"/>
              <a:t>p7</a:t>
            </a:r>
            <a:endParaRPr lang="en-US" altLang="zh-CN" dirty="0"/>
          </a:p>
          <a:p>
            <a:pPr lvl="2"/>
            <a:r>
              <a:rPr lang="zh-CN" altLang="en-US" dirty="0"/>
              <a:t>使用</a:t>
            </a:r>
            <a:r>
              <a:rPr lang="en-US" altLang="zh-CN" dirty="0"/>
              <a:t>p1</a:t>
            </a:r>
            <a:r>
              <a:rPr lang="zh-CN" altLang="en-US" dirty="0"/>
              <a:t>，</a:t>
            </a:r>
            <a:r>
              <a:rPr lang="en-US" altLang="zh-CN" dirty="0"/>
              <a:t>p2</a:t>
            </a:r>
            <a:r>
              <a:rPr lang="zh-CN" altLang="en-US" dirty="0"/>
              <a:t>，</a:t>
            </a:r>
            <a:r>
              <a:rPr lang="en-US" altLang="zh-CN" dirty="0"/>
              <a:t>…</a:t>
            </a:r>
            <a:r>
              <a:rPr lang="zh-CN" altLang="en-US" dirty="0"/>
              <a:t>，</a:t>
            </a:r>
            <a:r>
              <a:rPr lang="en-US" altLang="zh-CN" dirty="0"/>
              <a:t>p7</a:t>
            </a:r>
            <a:r>
              <a:rPr lang="zh-CN" altLang="en-US" dirty="0"/>
              <a:t>更新</a:t>
            </a:r>
            <a:r>
              <a:rPr lang="en-US" altLang="zh-CN" dirty="0"/>
              <a:t>C</a:t>
            </a:r>
            <a:r>
              <a:rPr lang="zh-CN" altLang="en-US" dirty="0"/>
              <a:t>中</a:t>
            </a:r>
            <a:r>
              <a:rPr lang="en-US" altLang="zh-CN" dirty="0"/>
              <a:t>4</a:t>
            </a:r>
            <a:r>
              <a:rPr lang="zh-CN" altLang="en-US" dirty="0"/>
              <a:t>块子矩阵的值</a:t>
            </a:r>
            <a:endParaRPr lang="en-US" altLang="zh-CN" dirty="0"/>
          </a:p>
          <a:p>
            <a:pPr lvl="2"/>
            <a:r>
              <a:rPr lang="zh-CN" altLang="en-US" dirty="0">
                <a:solidFill>
                  <a:srgbClr val="C00000"/>
                </a:solidFill>
              </a:rPr>
              <a:t>好处是？</a:t>
            </a:r>
            <a:endParaRPr lang="en-US" altLang="zh-CN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40A734-EF3B-425E-9970-80954DDB0807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90664" y="3987515"/>
            <a:ext cx="9649072" cy="401571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串行矩阵乘法优化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Strassen’s</a:t>
            </a:r>
            <a:r>
              <a:rPr lang="zh-CN" altLang="en-US" dirty="0"/>
              <a:t> </a:t>
            </a:r>
            <a:r>
              <a:rPr lang="en-US" altLang="zh-CN" dirty="0"/>
              <a:t>method</a:t>
            </a:r>
            <a:endParaRPr lang="en-US" altLang="zh-CN" dirty="0"/>
          </a:p>
          <a:p>
            <a:pPr lvl="1"/>
            <a:r>
              <a:rPr lang="zh-CN" altLang="en-US" dirty="0"/>
              <a:t>仍然将矩阵</a:t>
            </a:r>
            <a:r>
              <a:rPr lang="en-US" altLang="zh-CN" dirty="0"/>
              <a:t>A</a:t>
            </a:r>
            <a:r>
              <a:rPr lang="zh-CN" altLang="en-US" dirty="0"/>
              <a:t>与</a:t>
            </a:r>
            <a:r>
              <a:rPr lang="en-US" altLang="zh-CN" dirty="0"/>
              <a:t>B</a:t>
            </a:r>
            <a:r>
              <a:rPr lang="zh-CN" altLang="en-US" dirty="0"/>
              <a:t>分别分为</a:t>
            </a:r>
            <a:r>
              <a:rPr lang="en-US" altLang="zh-CN" dirty="0"/>
              <a:t>4</a:t>
            </a:r>
            <a:r>
              <a:rPr lang="zh-CN" altLang="en-US" dirty="0"/>
              <a:t>块</a:t>
            </a:r>
            <a:endParaRPr lang="en-US" altLang="zh-CN" dirty="0"/>
          </a:p>
          <a:p>
            <a:pPr lvl="2"/>
            <a:r>
              <a:rPr lang="zh-CN" altLang="en-US" dirty="0"/>
              <a:t>验证：</a:t>
            </a:r>
            <a:r>
              <a:rPr lang="en-US" altLang="zh-CN" dirty="0"/>
              <a:t>p5+p4-p2+p6=(</a:t>
            </a:r>
            <a:r>
              <a:rPr lang="en-US" altLang="zh-CN" dirty="0" err="1"/>
              <a:t>a+d</a:t>
            </a:r>
            <a:r>
              <a:rPr lang="en-US" altLang="zh-CN" dirty="0"/>
              <a:t>)(</a:t>
            </a:r>
            <a:r>
              <a:rPr lang="en-US" altLang="zh-CN" dirty="0" err="1"/>
              <a:t>e+h</a:t>
            </a:r>
            <a:r>
              <a:rPr lang="en-US" altLang="zh-CN" dirty="0"/>
              <a:t>)+d(g-e)-(</a:t>
            </a:r>
            <a:r>
              <a:rPr lang="en-US" altLang="zh-CN" dirty="0" err="1"/>
              <a:t>a+b</a:t>
            </a:r>
            <a:r>
              <a:rPr lang="en-US" altLang="zh-CN" dirty="0"/>
              <a:t>)h+(b-d)(</a:t>
            </a:r>
            <a:r>
              <a:rPr lang="en-US" altLang="zh-CN" dirty="0" err="1"/>
              <a:t>g+h</a:t>
            </a:r>
            <a:r>
              <a:rPr lang="en-US" altLang="zh-CN" dirty="0"/>
              <a:t>)</a:t>
            </a:r>
            <a:endParaRPr lang="en-US" altLang="zh-CN" dirty="0"/>
          </a:p>
          <a:p>
            <a:pPr marL="1097280" lvl="2" indent="0">
              <a:buNone/>
            </a:pPr>
            <a:r>
              <a:rPr lang="zh-CN" altLang="en-US" dirty="0"/>
              <a:t>                                   </a:t>
            </a:r>
            <a:r>
              <a:rPr lang="en-US" altLang="zh-CN" dirty="0"/>
              <a:t>=</a:t>
            </a:r>
            <a:r>
              <a:rPr lang="en-US" altLang="zh-CN" dirty="0" err="1"/>
              <a:t>ae</a:t>
            </a:r>
            <a:r>
              <a:rPr lang="en-US" altLang="zh-CN" dirty="0" err="1">
                <a:solidFill>
                  <a:srgbClr val="C00000"/>
                </a:solidFill>
              </a:rPr>
              <a:t>+ah+de+dh+dg-de-ah-bh</a:t>
            </a:r>
            <a:r>
              <a:rPr lang="en-US" altLang="zh-CN" dirty="0" err="1"/>
              <a:t>+bg</a:t>
            </a:r>
            <a:r>
              <a:rPr lang="en-US" altLang="zh-CN" dirty="0" err="1">
                <a:solidFill>
                  <a:srgbClr val="C00000"/>
                </a:solidFill>
              </a:rPr>
              <a:t>+bh-dg-dh</a:t>
            </a:r>
            <a:endParaRPr lang="en-US" altLang="zh-CN" dirty="0">
              <a:solidFill>
                <a:srgbClr val="C00000"/>
              </a:solidFill>
            </a:endParaRPr>
          </a:p>
          <a:p>
            <a:pPr marL="1097280" lvl="2" indent="0">
              <a:buNone/>
            </a:pPr>
            <a:r>
              <a:rPr lang="zh-CN" altLang="en-US" dirty="0"/>
              <a:t>                                   </a:t>
            </a:r>
            <a:r>
              <a:rPr lang="en-US" altLang="zh-CN" dirty="0"/>
              <a:t>=</a:t>
            </a:r>
            <a:r>
              <a:rPr lang="en-US" altLang="zh-CN" dirty="0" err="1"/>
              <a:t>ae+bg</a:t>
            </a: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40A734-EF3B-425E-9970-80954DDB0807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90664" y="3987515"/>
            <a:ext cx="9649072" cy="401571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串行矩阵乘法优化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Strassen’s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method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效率分析：</a:t>
                </a:r>
                <a:r>
                  <a:rPr lang="en-US" altLang="zh-CN" dirty="0"/>
                  <a:t>7</a:t>
                </a:r>
                <a:r>
                  <a:rPr lang="zh-CN" altLang="en-US" dirty="0"/>
                  <a:t>次矩阵乘法与</a:t>
                </a:r>
                <a:r>
                  <a:rPr lang="en-US" altLang="zh-CN" dirty="0"/>
                  <a:t>18</a:t>
                </a:r>
                <a:r>
                  <a:rPr lang="zh-CN" altLang="en-US" dirty="0"/>
                  <a:t>次矩阵加法</a:t>
                </a:r>
                <a:endParaRPr lang="en-US" altLang="zh-CN" dirty="0"/>
              </a:p>
              <a:p>
                <a:pPr lvl="2"/>
                <a:r>
                  <a:rPr lang="zh-CN" altLang="en-US" dirty="0"/>
                  <a:t>加法效率比乘法更高</a:t>
                </a:r>
                <a:endParaRPr lang="en-US" altLang="zh-CN" dirty="0"/>
              </a:p>
              <a:p>
                <a:pPr lvl="2"/>
                <a:r>
                  <a:rPr lang="zh-CN" altLang="en-US" dirty="0"/>
                  <a:t>减少递归分支</a:t>
                </a:r>
                <a:endParaRPr lang="en-US" altLang="zh-CN" dirty="0"/>
              </a:p>
              <a:p>
                <a:pPr lvl="2"/>
                <a:r>
                  <a:rPr lang="zh-CN" altLang="en-US" sz="3200" dirty="0"/>
                  <a:t>时间复杂度：</a:t>
                </a:r>
                <a14:m>
                  <m:oMath xmlns:m="http://schemas.openxmlformats.org/officeDocument/2006/math">
                    <m:r>
                      <a:rPr lang="en-US" altLang="zh-CN" sz="320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3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7</m:t>
                    </m:r>
                    <m:r>
                      <a:rPr lang="en-US" altLang="zh-CN" sz="320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zh-CN" sz="32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32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zh-CN" sz="3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32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  <m:t>𝑙𝑜𝑔</m:t>
                                </m:r>
                              </m:e>
                              <m:sub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p>
                        </m:sSup>
                      </m:e>
                    </m:d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3200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3200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8074</m:t>
                        </m:r>
                      </m:sup>
                    </m:sSup>
                    <m:r>
                      <a:rPr lang="en-US" altLang="zh-CN" sz="3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lvl="2"/>
                <a:r>
                  <a:rPr lang="zh-CN" altLang="en-US" dirty="0"/>
                  <a:t>复杂度推导：</a:t>
                </a:r>
                <a:r>
                  <a:rPr lang="en-US" altLang="zh-CN" dirty="0"/>
                  <a:t>master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theorem</a:t>
                </a:r>
                <a:endParaRPr lang="en-US" altLang="zh-CN" dirty="0"/>
              </a:p>
              <a:p>
                <a:pPr lvl="3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den>
                        </m:f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altLang="zh-CN" dirty="0"/>
              </a:p>
              <a:p>
                <a:pPr lvl="3"/>
                <a:r>
                  <a:rPr lang="zh-CN" altLang="en-US" dirty="0"/>
                  <a:t>如果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𝑙𝑜𝑔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en-US" dirty="0"/>
                  <a:t>且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dirty="0"/>
                  <a:t>，则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lvl="2"/>
                <a:endParaRPr lang="en-US" altLang="zh-CN" dirty="0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t="-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40A734-EF3B-425E-9970-80954DDB0807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OTY1ZmY5NmU5NDlhZmNkOGE1YTBmYTc1NzcxYTdhNTQ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3016</Words>
  <Application>WPS 演示</Application>
  <PresentationFormat>自定义</PresentationFormat>
  <Paragraphs>275</Paragraphs>
  <Slides>14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30" baseType="lpstr">
      <vt:lpstr>Arial</vt:lpstr>
      <vt:lpstr>宋体</vt:lpstr>
      <vt:lpstr>Wingdings</vt:lpstr>
      <vt:lpstr>Calibri</vt:lpstr>
      <vt:lpstr>Lantinghei SC Heavy</vt:lpstr>
      <vt:lpstr>Helvetica Neue</vt:lpstr>
      <vt:lpstr>楷体</vt:lpstr>
      <vt:lpstr>Arial Unicode MS</vt:lpstr>
      <vt:lpstr>Consolas</vt:lpstr>
      <vt:lpstr>Cambria Math</vt:lpstr>
      <vt:lpstr>Times New Roman</vt:lpstr>
      <vt:lpstr>华文楷体</vt:lpstr>
      <vt:lpstr>微软雅黑</vt:lpstr>
      <vt:lpstr>黑体</vt:lpstr>
      <vt:lpstr>Arial Black</vt:lpstr>
      <vt:lpstr>Office 主题​​</vt:lpstr>
      <vt:lpstr>PowerPoint 演示文稿</vt:lpstr>
      <vt:lpstr>实验概要</vt:lpstr>
      <vt:lpstr>环境配置</vt:lpstr>
      <vt:lpstr>矩阵乘法</vt:lpstr>
      <vt:lpstr>串行矩阵乘法优化</vt:lpstr>
      <vt:lpstr>串行矩阵乘法优化</vt:lpstr>
      <vt:lpstr>串行矩阵乘法优化</vt:lpstr>
      <vt:lpstr>串行矩阵乘法优化</vt:lpstr>
      <vt:lpstr>串行矩阵乘法优化</vt:lpstr>
      <vt:lpstr>Intel MKL矩阵乘法</vt:lpstr>
      <vt:lpstr>Intel MKL矩阵乘法</vt:lpstr>
      <vt:lpstr>Intel MKL矩阵乘法</vt:lpstr>
      <vt:lpstr>对比实验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abc</dc:creator>
  <cp:lastModifiedBy>微信用户</cp:lastModifiedBy>
  <cp:revision>1513</cp:revision>
  <cp:lastPrinted>2019-08-25T23:02:00Z</cp:lastPrinted>
  <dcterms:created xsi:type="dcterms:W3CDTF">2016-04-18T09:33:00Z</dcterms:created>
  <dcterms:modified xsi:type="dcterms:W3CDTF">2024-03-22T15:36:36Z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524EA70B898E4DAFADF6E92A261A42CA_12</vt:lpwstr>
  </property>
  <property fmtid="{D5CDD505-2E9C-101B-9397-08002B2CF9AE}" pid="3" name="KSOProductBuildVer">
    <vt:lpwstr>2052-12.1.0.16417</vt:lpwstr>
  </property>
</Properties>
</file>