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872" r:id="rId3"/>
    <p:sldId id="873" r:id="rId4"/>
    <p:sldId id="874" r:id="rId5"/>
    <p:sldId id="270" r:id="rId6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2" autoAdjust="0"/>
    <p:restoredTop sz="88415" autoAdjust="0"/>
  </p:normalViewPr>
  <p:slideViewPr>
    <p:cSldViewPr>
      <p:cViewPr varScale="1">
        <p:scale>
          <a:sx n="70" d="100"/>
          <a:sy n="70" d="100"/>
        </p:scale>
        <p:origin x="104" y="808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2024/02/25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2024/02/25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mailto:taoj23@mail.sysu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陶钧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4"/>
              </a:rPr>
              <a:t>taoj23@mail.sysu.edu.cn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6-Pthreads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并行构造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760" dirty="0"/>
              <a:t>使用</a:t>
            </a:r>
            <a:r>
              <a:rPr lang="en-US" altLang="zh-CN" sz="3760" dirty="0" err="1"/>
              <a:t>Pthreads</a:t>
            </a:r>
            <a:r>
              <a:rPr lang="zh-CN" altLang="en-US" sz="3760" dirty="0"/>
              <a:t>构建并行</a:t>
            </a:r>
            <a:r>
              <a:rPr lang="en-US" altLang="zh-CN" sz="3760" dirty="0"/>
              <a:t>for</a:t>
            </a:r>
            <a:r>
              <a:rPr lang="zh-CN" altLang="en-US" sz="3760" dirty="0"/>
              <a:t>循环分解、分配、执行机制</a:t>
            </a:r>
            <a:endParaRPr lang="en-US" altLang="zh-CN" sz="3760" dirty="0"/>
          </a:p>
          <a:p>
            <a:pPr lvl="1"/>
            <a:r>
              <a:rPr lang="zh-CN" altLang="en-US" sz="3280" dirty="0"/>
              <a:t>模仿</a:t>
            </a:r>
            <a:r>
              <a:rPr lang="en-US" altLang="zh-CN" sz="3280" dirty="0"/>
              <a:t>OpenMP</a:t>
            </a:r>
            <a:r>
              <a:rPr lang="zh-CN" altLang="en-US" sz="3280" dirty="0"/>
              <a:t>的</a:t>
            </a:r>
            <a:r>
              <a:rPr lang="en-US" altLang="zh-CN" sz="3280" dirty="0" err="1"/>
              <a:t>omp_parallel_for</a:t>
            </a:r>
            <a:r>
              <a:rPr lang="zh-CN" altLang="en-US" sz="3280" dirty="0"/>
              <a:t>构造</a:t>
            </a:r>
            <a:endParaRPr lang="en-US" altLang="zh-CN" sz="3280" dirty="0"/>
          </a:p>
          <a:p>
            <a:pPr lvl="1"/>
            <a:r>
              <a:rPr lang="zh-CN" altLang="en-US" sz="3280" dirty="0"/>
              <a:t>生成包含</a:t>
            </a:r>
            <a:r>
              <a:rPr lang="en-US" altLang="zh-CN" sz="3280" dirty="0" err="1"/>
              <a:t>parallel_for</a:t>
            </a:r>
            <a:r>
              <a:rPr lang="zh-CN" altLang="en-US" sz="3280" dirty="0"/>
              <a:t>函数的动态链接库（</a:t>
            </a:r>
            <a:r>
              <a:rPr lang="en-US" altLang="zh-CN" sz="3280" dirty="0"/>
              <a:t>.so</a:t>
            </a:r>
            <a:r>
              <a:rPr lang="zh-CN" altLang="en-US" sz="3280" dirty="0"/>
              <a:t>）文件</a:t>
            </a:r>
            <a:endParaRPr lang="en-US" altLang="zh-CN" sz="3280" dirty="0"/>
          </a:p>
          <a:p>
            <a:pPr lvl="1"/>
            <a:endParaRPr lang="en-US" altLang="zh-CN" sz="3280" dirty="0"/>
          </a:p>
          <a:p>
            <a:pPr lvl="1"/>
            <a:endParaRPr lang="en-US" altLang="zh-CN" sz="3280" dirty="0"/>
          </a:p>
          <a:p>
            <a:pPr lvl="2"/>
            <a:r>
              <a:rPr lang="en-US" altLang="zh-CN" sz="2800" dirty="0"/>
              <a:t>start, end, </a:t>
            </a:r>
            <a:r>
              <a:rPr lang="en-US" altLang="zh-CN" sz="2800" dirty="0" err="1"/>
              <a:t>inc</a:t>
            </a:r>
            <a:r>
              <a:rPr lang="zh-CN" altLang="en-US" sz="2800" dirty="0"/>
              <a:t>分别为循环的开始、结束及索引自增量</a:t>
            </a:r>
          </a:p>
          <a:p>
            <a:pPr lvl="2"/>
            <a:r>
              <a:rPr lang="en-US" altLang="zh-CN" sz="2800" dirty="0"/>
              <a:t>functor</a:t>
            </a:r>
            <a:r>
              <a:rPr lang="zh-CN" altLang="en-US" sz="2800" dirty="0"/>
              <a:t>为函数指针，定义了每次循环所执行的内容</a:t>
            </a:r>
          </a:p>
          <a:p>
            <a:pPr lvl="2"/>
            <a:r>
              <a:rPr lang="en-US" altLang="zh-CN" sz="2800" dirty="0" err="1"/>
              <a:t>arg</a:t>
            </a:r>
            <a:r>
              <a:rPr lang="zh-CN" altLang="en-US" sz="2800" dirty="0"/>
              <a:t>为</a:t>
            </a:r>
            <a:r>
              <a:rPr lang="en-US" altLang="zh-CN" sz="2800" dirty="0"/>
              <a:t>functor</a:t>
            </a:r>
            <a:r>
              <a:rPr lang="zh-CN" altLang="en-US" sz="2800" dirty="0"/>
              <a:t>的参数指针，给出了</a:t>
            </a:r>
            <a:r>
              <a:rPr lang="en-US" altLang="zh-CN" sz="2800" dirty="0"/>
              <a:t>functor</a:t>
            </a:r>
            <a:r>
              <a:rPr lang="zh-CN" altLang="en-US" sz="2800" dirty="0"/>
              <a:t>执行所需的数据</a:t>
            </a:r>
          </a:p>
          <a:p>
            <a:pPr lvl="2"/>
            <a:r>
              <a:rPr lang="en-US" altLang="zh-CN" sz="2800" dirty="0" err="1"/>
              <a:t>num_threads</a:t>
            </a:r>
            <a:r>
              <a:rPr lang="zh-CN" altLang="en-US" sz="2800" dirty="0"/>
              <a:t>为期望产生的线程数量</a:t>
            </a:r>
          </a:p>
          <a:p>
            <a:pPr lvl="1"/>
            <a:endParaRPr lang="en-US" altLang="zh-CN" sz="328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ADEB7F-A82F-46E6-A126-2C3274F37563}"/>
              </a:ext>
            </a:extLst>
          </p:cNvPr>
          <p:cNvSpPr txBox="1"/>
          <p:nvPr/>
        </p:nvSpPr>
        <p:spPr>
          <a:xfrm>
            <a:off x="1410544" y="3250704"/>
            <a:ext cx="118093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parallel_for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start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end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*(*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functor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CN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2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760" dirty="0"/>
              <a:t>使用</a:t>
            </a:r>
            <a:r>
              <a:rPr lang="en-US" altLang="zh-CN" sz="3760" dirty="0" err="1"/>
              <a:t>Pthreads</a:t>
            </a:r>
            <a:r>
              <a:rPr lang="zh-CN" altLang="en-US" sz="3760" dirty="0"/>
              <a:t>构建并行</a:t>
            </a:r>
            <a:r>
              <a:rPr lang="en-US" altLang="zh-CN" sz="3760" dirty="0"/>
              <a:t>for</a:t>
            </a:r>
            <a:r>
              <a:rPr lang="zh-CN" altLang="en-US" sz="3760" dirty="0"/>
              <a:t>循环分解、分配、执行机制</a:t>
            </a:r>
          </a:p>
          <a:p>
            <a:pPr lvl="1"/>
            <a:r>
              <a:rPr lang="zh-CN" altLang="en-US" sz="3280" dirty="0"/>
              <a:t>对于以下</a:t>
            </a:r>
            <a:r>
              <a:rPr lang="en-US" altLang="zh-CN" sz="3280" dirty="0"/>
              <a:t>functor</a:t>
            </a:r>
            <a:r>
              <a:rPr lang="zh-CN" altLang="en-US" sz="3280" dirty="0"/>
              <a:t>及参数定义</a:t>
            </a:r>
            <a:endParaRPr lang="en-US" altLang="zh-CN" sz="3280" dirty="0"/>
          </a:p>
          <a:p>
            <a:pPr lvl="2"/>
            <a:endParaRPr lang="en-US" altLang="zh-CN" sz="2800" dirty="0"/>
          </a:p>
          <a:p>
            <a:pPr lvl="2"/>
            <a:endParaRPr lang="en-US" altLang="zh-CN" sz="2800" dirty="0"/>
          </a:p>
          <a:p>
            <a:pPr lvl="1"/>
            <a:endParaRPr lang="en-US" altLang="zh-CN" sz="3280" dirty="0"/>
          </a:p>
          <a:p>
            <a:pPr lvl="1"/>
            <a:endParaRPr lang="en-US" altLang="zh-CN" sz="3280" dirty="0"/>
          </a:p>
          <a:p>
            <a:pPr marL="548595" lvl="1" indent="0">
              <a:buNone/>
            </a:pPr>
            <a:endParaRPr lang="en-US" altLang="zh-CN" sz="3280" dirty="0"/>
          </a:p>
          <a:p>
            <a:pPr lvl="1"/>
            <a:r>
              <a:rPr lang="zh-CN" altLang="en-US" sz="3280" dirty="0"/>
              <a:t>如下代码应产生两个线程，对两个包含</a:t>
            </a:r>
            <a:r>
              <a:rPr lang="en-US" altLang="zh-CN" sz="3280" dirty="0"/>
              <a:t>10</a:t>
            </a:r>
            <a:r>
              <a:rPr lang="zh-CN" altLang="en-US" sz="3280" dirty="0"/>
              <a:t>个元素的数组并行求和</a:t>
            </a:r>
            <a:endParaRPr lang="en-US" altLang="zh-CN" sz="3280" dirty="0"/>
          </a:p>
          <a:p>
            <a:pPr lvl="1"/>
            <a:endParaRPr lang="en-US" altLang="zh-CN" sz="3280" dirty="0"/>
          </a:p>
          <a:p>
            <a:pPr lvl="1"/>
            <a:endParaRPr lang="en-US" altLang="zh-CN" sz="3280" dirty="0"/>
          </a:p>
          <a:p>
            <a:pPr lvl="1"/>
            <a:r>
              <a:rPr lang="zh-CN" altLang="en-US" sz="3280" dirty="0"/>
              <a:t>要求：完成</a:t>
            </a:r>
            <a:r>
              <a:rPr lang="en-US" altLang="zh-CN" sz="3280" dirty="0" err="1"/>
              <a:t>parallel_for</a:t>
            </a:r>
            <a:r>
              <a:rPr lang="zh-CN" altLang="en-US" sz="3280" dirty="0"/>
              <a:t>函数实现，并以矩阵乘法为例进行验证</a:t>
            </a:r>
            <a:endParaRPr lang="en-US" altLang="zh-CN" sz="328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24991F-5D67-431D-9381-2F889F7CB3CA}"/>
              </a:ext>
            </a:extLst>
          </p:cNvPr>
          <p:cNvSpPr txBox="1"/>
          <p:nvPr/>
        </p:nvSpPr>
        <p:spPr>
          <a:xfrm>
            <a:off x="1842592" y="2435964"/>
            <a:ext cx="109452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functor_args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functor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functor_args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args_data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functor_args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args_data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args_data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args_data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1E119C-E9B4-43E7-A7D9-52C7893B3BB5}"/>
              </a:ext>
            </a:extLst>
          </p:cNvPr>
          <p:cNvSpPr txBox="1"/>
          <p:nvPr/>
        </p:nvSpPr>
        <p:spPr>
          <a:xfrm>
            <a:off x="1842592" y="5987008"/>
            <a:ext cx="8770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functor_args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parallel_for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functor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*)&amp;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2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7B07E-33D4-8B41-B705-22B091D22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3760" dirty="0" err="1"/>
                  <a:t>Pthreads</a:t>
                </a:r>
                <a:r>
                  <a:rPr lang="zh-CN" altLang="en-US" sz="3760" dirty="0"/>
                  <a:t>并行应用</a:t>
                </a:r>
              </a:p>
              <a:p>
                <a:pPr lvl="1"/>
                <a:r>
                  <a:rPr lang="zh-CN" altLang="en-US" sz="3280" dirty="0"/>
                  <a:t>使用自定义的</a:t>
                </a:r>
                <a:r>
                  <a:rPr lang="en-US" altLang="zh-CN" sz="3280" dirty="0" err="1"/>
                  <a:t>parallel_for</a:t>
                </a:r>
                <a:r>
                  <a:rPr lang="zh-CN" altLang="en-US" sz="3280" dirty="0"/>
                  <a:t>替代</a:t>
                </a:r>
                <a:r>
                  <a:rPr lang="en-US" altLang="zh-CN" sz="3280" dirty="0" err="1"/>
                  <a:t>heated_plate_openmp</a:t>
                </a:r>
                <a:r>
                  <a:rPr lang="zh-CN" altLang="en-US" sz="3280" dirty="0"/>
                  <a:t>中的并行构造</a:t>
                </a:r>
                <a:endParaRPr lang="en-US" altLang="zh-CN" sz="3280" dirty="0"/>
              </a:p>
              <a:p>
                <a:pPr lvl="1"/>
                <a:r>
                  <a:rPr lang="zh-CN" altLang="en-US" sz="3280" dirty="0"/>
                  <a:t>该应用模拟规则网格上的热传导，每次循环中对邻域内热量平均</a:t>
                </a:r>
                <a:endParaRPr lang="en-US" altLang="zh-CN" sz="3280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/>
                          <m:t>𝑤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  <m:r>
                          <a:rPr lang="en-US" altLang="zh-CN" i="1"/>
                          <m:t>,</m:t>
                        </m:r>
                        <m:r>
                          <a:rPr lang="en-US" altLang="zh-CN" i="1"/>
                          <m:t>𝑗</m:t>
                        </m:r>
                      </m:sub>
                      <m:sup>
                        <m:r>
                          <a:rPr lang="en-US" altLang="zh-CN" i="1"/>
                          <m:t>𝑡</m:t>
                        </m:r>
                        <m:r>
                          <a:rPr lang="en-US" altLang="zh-CN" i="1"/>
                          <m:t>+1</m:t>
                        </m:r>
                      </m:sup>
                    </m:sSubSup>
                    <m:r>
                      <a:rPr lang="en-US" altLang="zh-CN" i="1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1</m:t>
                        </m:r>
                      </m:num>
                      <m:den>
                        <m:r>
                          <a:rPr lang="en-US" altLang="zh-CN" i="1"/>
                          <m:t>4</m:t>
                        </m:r>
                      </m:den>
                    </m:f>
                    <m:r>
                      <a:rPr lang="en-US" altLang="zh-CN" i="1"/>
                      <m:t>(</m:t>
                    </m:r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/>
                          <m:t>𝑤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  <m:r>
                          <a:rPr lang="en-US" altLang="zh-CN" i="1"/>
                          <m:t>−1,</m:t>
                        </m:r>
                        <m:r>
                          <a:rPr lang="en-US" altLang="zh-CN" i="1"/>
                          <m:t>𝑗</m:t>
                        </m:r>
                        <m:r>
                          <a:rPr lang="en-US" altLang="zh-CN" i="1"/>
                          <m:t>−1</m:t>
                        </m:r>
                      </m:sub>
                      <m:sup>
                        <m:r>
                          <a:rPr lang="en-US" altLang="zh-CN" i="1"/>
                          <m:t>𝑡</m:t>
                        </m:r>
                      </m:sup>
                    </m:sSubSup>
                    <m:r>
                      <a:rPr lang="en-US" altLang="zh-CN" i="1"/>
                      <m:t>+</m:t>
                    </m:r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/>
                          <m:t>𝑤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  <m:r>
                          <a:rPr lang="en-US" altLang="zh-CN" i="1"/>
                          <m:t>−1,</m:t>
                        </m:r>
                        <m:r>
                          <a:rPr lang="en-US" altLang="zh-CN" i="1"/>
                          <m:t>𝑗</m:t>
                        </m:r>
                        <m:r>
                          <a:rPr lang="en-US" altLang="zh-CN" i="1"/>
                          <m:t>+1</m:t>
                        </m:r>
                      </m:sub>
                      <m:sup>
                        <m:r>
                          <a:rPr lang="en-US" altLang="zh-CN" i="1"/>
                          <m:t>𝑡</m:t>
                        </m:r>
                      </m:sup>
                    </m:sSubSup>
                    <m:r>
                      <a:rPr lang="en-US" altLang="zh-CN" i="1"/>
                      <m:t>+</m:t>
                    </m:r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/>
                          <m:t>𝑤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  <m:r>
                          <a:rPr lang="en-US" altLang="zh-CN" i="1"/>
                          <m:t>+1,</m:t>
                        </m:r>
                        <m:r>
                          <a:rPr lang="en-US" altLang="zh-CN" i="1"/>
                          <m:t>𝑗</m:t>
                        </m:r>
                        <m:r>
                          <a:rPr lang="en-US" altLang="zh-CN" i="1"/>
                          <m:t>−1</m:t>
                        </m:r>
                      </m:sub>
                      <m:sup>
                        <m:r>
                          <a:rPr lang="en-US" altLang="zh-CN" i="1"/>
                          <m:t>𝑡</m:t>
                        </m:r>
                      </m:sup>
                    </m:sSubSup>
                    <m:r>
                      <a:rPr lang="en-US" altLang="zh-CN" i="1"/>
                      <m:t>+</m:t>
                    </m:r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/>
                          <m:t>𝑤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  <m:r>
                          <a:rPr lang="en-US" altLang="zh-CN" i="1"/>
                          <m:t>+1,</m:t>
                        </m:r>
                        <m:r>
                          <a:rPr lang="en-US" altLang="zh-CN" i="1"/>
                          <m:t>𝑗</m:t>
                        </m:r>
                        <m:r>
                          <a:rPr lang="en-US" altLang="zh-CN" i="1"/>
                          <m:t>+1</m:t>
                        </m:r>
                      </m:sub>
                      <m:sup>
                        <m:r>
                          <a:rPr lang="en-US" altLang="zh-CN" i="1"/>
                          <m:t>𝑡</m:t>
                        </m:r>
                      </m:sup>
                    </m:sSubSup>
                    <m:r>
                      <a:rPr lang="en-US" altLang="zh-CN" i="1"/>
                      <m:t>)</m:t>
                    </m:r>
                  </m:oMath>
                </a14:m>
                <a:endParaRPr lang="en-US" altLang="zh-CN" sz="3280" dirty="0"/>
              </a:p>
              <a:p>
                <a:pPr lvl="1"/>
                <a:r>
                  <a:rPr lang="zh-CN" altLang="en-US" sz="3280" dirty="0"/>
                  <a:t>测试不同线程、调度方式下的程序并行性能</a:t>
                </a:r>
                <a:endParaRPr lang="en-US" altLang="zh-CN" sz="3280" dirty="0"/>
              </a:p>
              <a:p>
                <a:pPr lvl="1"/>
                <a:r>
                  <a:rPr lang="zh-CN" altLang="en-US" sz="3280" dirty="0"/>
                  <a:t>与原始</a:t>
                </a:r>
                <a:r>
                  <a:rPr lang="en-US" altLang="zh-CN" sz="3280" dirty="0" err="1"/>
                  <a:t>heated_plate_openmp.c</a:t>
                </a:r>
                <a:r>
                  <a:rPr lang="zh-CN" altLang="en-US" sz="3280" dirty="0"/>
                  <a:t>实现进行对比</a:t>
                </a:r>
                <a:endParaRPr lang="en-US" altLang="zh-CN" sz="3280" dirty="0"/>
              </a:p>
              <a:p>
                <a:pPr lvl="1"/>
                <a:endParaRPr lang="zh-CN" altLang="en-US" sz="328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7B07E-33D4-8B41-B705-22B091D22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94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7FC6F40-D89F-4779-B1BC-DA9D81B52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70" y="5208188"/>
            <a:ext cx="2515556" cy="24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1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54199</TotalTime>
  <Words>395</Words>
  <Application>Microsoft Office PowerPoint</Application>
  <PresentationFormat>自定义</PresentationFormat>
  <Paragraphs>52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 Unicode MS</vt:lpstr>
      <vt:lpstr>Helvetica Neue</vt:lpstr>
      <vt:lpstr>Lantinghei SC Heavy</vt:lpstr>
      <vt:lpstr>KaiTi</vt:lpstr>
      <vt:lpstr>Arial</vt:lpstr>
      <vt:lpstr>Arial Black</vt:lpstr>
      <vt:lpstr>Calibri</vt:lpstr>
      <vt:lpstr>Consolas</vt:lpstr>
      <vt:lpstr>Times New Roman</vt:lpstr>
      <vt:lpstr>Office 主题​​</vt:lpstr>
      <vt:lpstr>PowerPoint 演示文稿</vt:lpstr>
      <vt:lpstr>实验内容</vt:lpstr>
      <vt:lpstr>实验内容</vt:lpstr>
      <vt:lpstr>实验内容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taojuneze@163.com</cp:lastModifiedBy>
  <cp:revision>1523</cp:revision>
  <cp:lastPrinted>2019-08-25T23:02:10Z</cp:lastPrinted>
  <dcterms:created xsi:type="dcterms:W3CDTF">2016-04-18T09:33:21Z</dcterms:created>
  <dcterms:modified xsi:type="dcterms:W3CDTF">2024-02-25T11:33:33Z</dcterms:modified>
</cp:coreProperties>
</file>