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3"/>
  </p:notesMasterIdLst>
  <p:handoutMasterIdLst>
    <p:handoutMasterId r:id="rId54"/>
  </p:handoutMasterIdLst>
  <p:sldIdLst>
    <p:sldId id="256" r:id="rId2"/>
    <p:sldId id="267" r:id="rId3"/>
    <p:sldId id="423" r:id="rId4"/>
    <p:sldId id="404" r:id="rId5"/>
    <p:sldId id="405" r:id="rId6"/>
    <p:sldId id="406" r:id="rId7"/>
    <p:sldId id="407" r:id="rId8"/>
    <p:sldId id="409" r:id="rId9"/>
    <p:sldId id="413" r:id="rId10"/>
    <p:sldId id="410" r:id="rId11"/>
    <p:sldId id="412" r:id="rId12"/>
    <p:sldId id="414" r:id="rId13"/>
    <p:sldId id="417" r:id="rId14"/>
    <p:sldId id="416" r:id="rId15"/>
    <p:sldId id="421" r:id="rId16"/>
    <p:sldId id="420" r:id="rId17"/>
    <p:sldId id="422" r:id="rId18"/>
    <p:sldId id="427" r:id="rId19"/>
    <p:sldId id="430" r:id="rId20"/>
    <p:sldId id="432" r:id="rId21"/>
    <p:sldId id="433" r:id="rId22"/>
    <p:sldId id="434" r:id="rId23"/>
    <p:sldId id="429" r:id="rId24"/>
    <p:sldId id="435" r:id="rId25"/>
    <p:sldId id="436" r:id="rId26"/>
    <p:sldId id="486" r:id="rId27"/>
    <p:sldId id="424" r:id="rId28"/>
    <p:sldId id="425" r:id="rId29"/>
    <p:sldId id="457" r:id="rId30"/>
    <p:sldId id="437" r:id="rId31"/>
    <p:sldId id="459" r:id="rId32"/>
    <p:sldId id="462" r:id="rId33"/>
    <p:sldId id="461" r:id="rId34"/>
    <p:sldId id="443" r:id="rId35"/>
    <p:sldId id="467" r:id="rId36"/>
    <p:sldId id="468" r:id="rId37"/>
    <p:sldId id="472" r:id="rId38"/>
    <p:sldId id="473" r:id="rId39"/>
    <p:sldId id="474" r:id="rId40"/>
    <p:sldId id="471" r:id="rId41"/>
    <p:sldId id="475" r:id="rId42"/>
    <p:sldId id="479" r:id="rId43"/>
    <p:sldId id="480" r:id="rId44"/>
    <p:sldId id="452" r:id="rId45"/>
    <p:sldId id="481" r:id="rId46"/>
    <p:sldId id="453" r:id="rId47"/>
    <p:sldId id="482" r:id="rId48"/>
    <p:sldId id="483" r:id="rId49"/>
    <p:sldId id="484" r:id="rId50"/>
    <p:sldId id="485" r:id="rId51"/>
    <p:sldId id="270" r:id="rId5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8" autoAdjust="0"/>
    <p:restoredTop sz="95846"/>
  </p:normalViewPr>
  <p:slideViewPr>
    <p:cSldViewPr snapToObjects="1">
      <p:cViewPr varScale="1">
        <p:scale>
          <a:sx n="112" d="100"/>
          <a:sy n="112" d="100"/>
        </p:scale>
        <p:origin x="1680" y="20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黄聃" userId="05fd6555-67a9-4797-980c-de46b7ca3e6c" providerId="ADAL" clId="{63C529F2-4358-2A4D-96BE-ACBD62D087E4}"/>
    <pc:docChg chg="modSld">
      <pc:chgData name="黄聃" userId="05fd6555-67a9-4797-980c-de46b7ca3e6c" providerId="ADAL" clId="{63C529F2-4358-2A4D-96BE-ACBD62D087E4}" dt="2023-11-06T02:23:09.077" v="29" actId="20577"/>
      <pc:docMkLst>
        <pc:docMk/>
      </pc:docMkLst>
      <pc:sldChg chg="modSp mod">
        <pc:chgData name="黄聃" userId="05fd6555-67a9-4797-980c-de46b7ca3e6c" providerId="ADAL" clId="{63C529F2-4358-2A4D-96BE-ACBD62D087E4}" dt="2023-11-06T02:23:09.077" v="29" actId="20577"/>
        <pc:sldMkLst>
          <pc:docMk/>
          <pc:sldMk cId="0" sldId="256"/>
        </pc:sldMkLst>
        <pc:spChg chg="mod">
          <ac:chgData name="黄聃" userId="05fd6555-67a9-4797-980c-de46b7ca3e6c" providerId="ADAL" clId="{63C529F2-4358-2A4D-96BE-ACBD62D087E4}" dt="2023-11-06T02:23:09.077" v="29" actId="20577"/>
          <ac:spMkLst>
            <pc:docMk/>
            <pc:sldMk cId="0" sldId="256"/>
            <ac:spMk id="205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A056117A-CD4F-4344-BF7A-107F0AF73181}" type="datetimeFigureOut">
              <a:rPr lang="zh-CN" altLang="en-US"/>
              <a:pPr>
                <a:defRPr/>
              </a:pPr>
              <a:t>2023/11/6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B6B75FAB-1777-49E9-8DCE-972C17ACBD9D}" type="slidenum">
              <a:rPr lang="zh-CN" altLang="en-US"/>
              <a:pPr>
                <a:defRPr/>
              </a:pPr>
              <a:t>‹#›</a:t>
            </a:fld>
            <a:endParaRPr lang="zh-CN" altLang="en-US"/>
          </a:p>
        </p:txBody>
      </p:sp>
    </p:spTree>
    <p:extLst>
      <p:ext uri="{BB962C8B-B14F-4D97-AF65-F5344CB8AC3E}">
        <p14:creationId xmlns:p14="http://schemas.microsoft.com/office/powerpoint/2010/main" val="155967177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620DDEB3-A9AD-4522-AAF7-89719A109F35}" type="datetimeFigureOut">
              <a:rPr lang="zh-CN" altLang="en-US"/>
              <a:pPr>
                <a:defRPr/>
              </a:pPr>
              <a:t>2023/11/6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B569E9D8-589A-4A97-AAC9-72F35F8CB8A9}" type="slidenum">
              <a:rPr lang="zh-CN" altLang="en-US"/>
              <a:pPr>
                <a:defRPr/>
              </a:pPr>
              <a:t>‹#›</a:t>
            </a:fld>
            <a:endParaRPr lang="zh-CN" altLang="en-US"/>
          </a:p>
        </p:txBody>
      </p:sp>
    </p:spTree>
    <p:extLst>
      <p:ext uri="{BB962C8B-B14F-4D97-AF65-F5344CB8AC3E}">
        <p14:creationId xmlns:p14="http://schemas.microsoft.com/office/powerpoint/2010/main" val="3010799742"/>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B055FC3-8CBE-49F7-96A3-D54C4A53F5C9}" type="slidenum">
              <a:rPr lang="zh-CN" altLang="en-US"/>
              <a:pPr>
                <a:defRPr/>
              </a:pPr>
              <a:t>‹#›</a:t>
            </a:fld>
            <a:endParaRPr lang="zh-CN" altLang="en-US"/>
          </a:p>
        </p:txBody>
      </p:sp>
    </p:spTree>
    <p:extLst>
      <p:ext uri="{BB962C8B-B14F-4D97-AF65-F5344CB8AC3E}">
        <p14:creationId xmlns:p14="http://schemas.microsoft.com/office/powerpoint/2010/main" val="3686919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E94463C-9EDE-4DB3-AD6B-839552FCAE29}" type="slidenum">
              <a:rPr lang="zh-CN" altLang="en-US"/>
              <a:pPr>
                <a:defRPr/>
              </a:pPr>
              <a:t>‹#›</a:t>
            </a:fld>
            <a:endParaRPr lang="zh-CN" altLang="en-US"/>
          </a:p>
        </p:txBody>
      </p:sp>
    </p:spTree>
    <p:extLst>
      <p:ext uri="{BB962C8B-B14F-4D97-AF65-F5344CB8AC3E}">
        <p14:creationId xmlns:p14="http://schemas.microsoft.com/office/powerpoint/2010/main" val="3253811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1CB02A7-A2B5-4C87-A2DB-D49DC26D3357}" type="slidenum">
              <a:rPr lang="zh-CN" altLang="en-US"/>
              <a:pPr>
                <a:defRPr/>
              </a:pPr>
              <a:t>‹#›</a:t>
            </a:fld>
            <a:endParaRPr lang="zh-CN" altLang="en-US"/>
          </a:p>
        </p:txBody>
      </p:sp>
    </p:spTree>
    <p:extLst>
      <p:ext uri="{BB962C8B-B14F-4D97-AF65-F5344CB8AC3E}">
        <p14:creationId xmlns:p14="http://schemas.microsoft.com/office/powerpoint/2010/main" val="1168218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51946B6-408E-44DA-A23B-66D3733ECF7F}" type="slidenum">
              <a:rPr lang="zh-CN" altLang="en-US"/>
              <a:pPr>
                <a:defRPr/>
              </a:pPr>
              <a:t>‹#›</a:t>
            </a:fld>
            <a:endParaRPr lang="zh-CN" altLang="en-US"/>
          </a:p>
        </p:txBody>
      </p:sp>
    </p:spTree>
    <p:extLst>
      <p:ext uri="{BB962C8B-B14F-4D97-AF65-F5344CB8AC3E}">
        <p14:creationId xmlns:p14="http://schemas.microsoft.com/office/powerpoint/2010/main" val="3650776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9DF75A8-4786-4F42-B862-671BC8439527}" type="slidenum">
              <a:rPr lang="zh-CN" altLang="en-US"/>
              <a:pPr>
                <a:defRPr/>
              </a:pPr>
              <a:t>‹#›</a:t>
            </a:fld>
            <a:endParaRPr lang="zh-CN" altLang="en-US"/>
          </a:p>
        </p:txBody>
      </p:sp>
    </p:spTree>
    <p:extLst>
      <p:ext uri="{BB962C8B-B14F-4D97-AF65-F5344CB8AC3E}">
        <p14:creationId xmlns:p14="http://schemas.microsoft.com/office/powerpoint/2010/main" val="1111336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845E01C-6548-483D-A89D-D9AEEC61EB4D}" type="slidenum">
              <a:rPr lang="zh-CN" altLang="en-US"/>
              <a:pPr>
                <a:defRPr/>
              </a:pPr>
              <a:t>‹#›</a:t>
            </a:fld>
            <a:endParaRPr lang="zh-CN" altLang="en-US"/>
          </a:p>
        </p:txBody>
      </p:sp>
    </p:spTree>
    <p:extLst>
      <p:ext uri="{BB962C8B-B14F-4D97-AF65-F5344CB8AC3E}">
        <p14:creationId xmlns:p14="http://schemas.microsoft.com/office/powerpoint/2010/main" val="1032327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68F2166-936C-46F6-9921-103574A235CA}" type="slidenum">
              <a:rPr lang="zh-CN" altLang="en-US"/>
              <a:pPr>
                <a:defRPr/>
              </a:pPr>
              <a:t>‹#›</a:t>
            </a:fld>
            <a:endParaRPr lang="zh-CN" altLang="en-US"/>
          </a:p>
        </p:txBody>
      </p:sp>
    </p:spTree>
    <p:extLst>
      <p:ext uri="{BB962C8B-B14F-4D97-AF65-F5344CB8AC3E}">
        <p14:creationId xmlns:p14="http://schemas.microsoft.com/office/powerpoint/2010/main" val="2816620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235E3A45-5A0F-4713-9ED6-09E714A23B70}" type="slidenum">
              <a:rPr lang="zh-CN" altLang="en-US"/>
              <a:pPr>
                <a:defRPr/>
              </a:pPr>
              <a:t>‹#›</a:t>
            </a:fld>
            <a:endParaRPr lang="zh-CN" altLang="en-US"/>
          </a:p>
        </p:txBody>
      </p:sp>
    </p:spTree>
    <p:extLst>
      <p:ext uri="{BB962C8B-B14F-4D97-AF65-F5344CB8AC3E}">
        <p14:creationId xmlns:p14="http://schemas.microsoft.com/office/powerpoint/2010/main" val="2657266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E6C6D9AE-D343-40BA-8EC5-150B1B64D652}" type="slidenum">
              <a:rPr lang="zh-CN" altLang="en-US"/>
              <a:pPr>
                <a:defRPr/>
              </a:pPr>
              <a:t>‹#›</a:t>
            </a:fld>
            <a:endParaRPr lang="zh-CN" altLang="en-US"/>
          </a:p>
        </p:txBody>
      </p:sp>
    </p:spTree>
    <p:extLst>
      <p:ext uri="{BB962C8B-B14F-4D97-AF65-F5344CB8AC3E}">
        <p14:creationId xmlns:p14="http://schemas.microsoft.com/office/powerpoint/2010/main" val="3344890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78632C1-9BB8-45CD-8D41-1E3CE48CB7AB}" type="slidenum">
              <a:rPr lang="zh-CN" altLang="en-US"/>
              <a:pPr>
                <a:defRPr/>
              </a:pPr>
              <a:t>‹#›</a:t>
            </a:fld>
            <a:endParaRPr lang="zh-CN" altLang="en-US"/>
          </a:p>
        </p:txBody>
      </p:sp>
    </p:spTree>
    <p:extLst>
      <p:ext uri="{BB962C8B-B14F-4D97-AF65-F5344CB8AC3E}">
        <p14:creationId xmlns:p14="http://schemas.microsoft.com/office/powerpoint/2010/main" val="2419332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853BF0C-94C3-4D89-ABF6-E26337BC4C1B}" type="slidenum">
              <a:rPr lang="zh-CN" altLang="en-US"/>
              <a:pPr>
                <a:defRPr/>
              </a:pPr>
              <a:t>‹#›</a:t>
            </a:fld>
            <a:endParaRPr lang="zh-CN" altLang="en-US"/>
          </a:p>
        </p:txBody>
      </p:sp>
    </p:spTree>
    <p:extLst>
      <p:ext uri="{BB962C8B-B14F-4D97-AF65-F5344CB8AC3E}">
        <p14:creationId xmlns:p14="http://schemas.microsoft.com/office/powerpoint/2010/main" val="400687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en-US" altLang="zh-CN"/>
              <a:t>2016-04-18</a:t>
            </a: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0DB3A88-8070-4FE6-9FFF-28A67AB22F1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gif"/><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gif"/><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gif"/><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3" name="TextBox 17"/>
          <p:cNvSpPr txBox="1">
            <a:spLocks noChangeArrowheads="1"/>
          </p:cNvSpPr>
          <p:nvPr/>
        </p:nvSpPr>
        <p:spPr bwMode="auto">
          <a:xfrm>
            <a:off x="683568" y="2298753"/>
            <a:ext cx="7856519" cy="29238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zh-CN" altLang="en-US" sz="3600" b="1" spc="300" dirty="0">
                <a:solidFill>
                  <a:schemeClr val="tx1">
                    <a:lumMod val="65000"/>
                    <a:lumOff val="35000"/>
                  </a:schemeClr>
                </a:solidFill>
                <a:latin typeface="微软雅黑" pitchFamily="34" charset="-122"/>
                <a:ea typeface="微软雅黑" pitchFamily="34" charset="-122"/>
              </a:rPr>
              <a:t>课程名称：</a:t>
            </a:r>
            <a:endParaRPr lang="en-US" altLang="zh-CN" sz="3600" b="1" spc="300" dirty="0">
              <a:solidFill>
                <a:schemeClr val="tx1">
                  <a:lumMod val="65000"/>
                  <a:lumOff val="35000"/>
                </a:schemeClr>
              </a:solidFill>
              <a:latin typeface="微软雅黑" pitchFamily="34" charset="-122"/>
              <a:ea typeface="微软雅黑" pitchFamily="34" charset="-122"/>
            </a:endParaRPr>
          </a:p>
          <a:p>
            <a:pPr algn="ctr" eaLnBrk="1" hangingPunct="1">
              <a:defRPr/>
            </a:pPr>
            <a:r>
              <a:rPr lang="zh-CN" altLang="en-US" sz="3600" b="1" spc="300" dirty="0">
                <a:solidFill>
                  <a:schemeClr val="tx1">
                    <a:lumMod val="65000"/>
                    <a:lumOff val="35000"/>
                  </a:schemeClr>
                </a:solidFill>
                <a:latin typeface="微软雅黑" pitchFamily="34" charset="-122"/>
                <a:ea typeface="微软雅黑" pitchFamily="34" charset="-122"/>
              </a:rPr>
              <a:t>高性能计算程序设计基础</a:t>
            </a:r>
            <a:endParaRPr lang="en-US" altLang="zh-CN" sz="3600" b="1" spc="300" dirty="0">
              <a:solidFill>
                <a:schemeClr val="tx1">
                  <a:lumMod val="65000"/>
                  <a:lumOff val="35000"/>
                </a:schemeClr>
              </a:solidFill>
              <a:latin typeface="微软雅黑" pitchFamily="34" charset="-122"/>
              <a:ea typeface="微软雅黑" pitchFamily="34" charset="-122"/>
            </a:endParaRPr>
          </a:p>
          <a:p>
            <a:pPr algn="ctr" eaLnBrk="1" hangingPunct="1">
              <a:defRPr/>
            </a:pPr>
            <a:r>
              <a:rPr lang="zh-CN" altLang="en-US" sz="2800" b="1" spc="300" dirty="0">
                <a:solidFill>
                  <a:schemeClr val="accent1"/>
                </a:solidFill>
                <a:latin typeface="微软雅黑" pitchFamily="34" charset="-122"/>
                <a:ea typeface="微软雅黑" pitchFamily="34" charset="-122"/>
              </a:rPr>
              <a:t>性能分析工具简介</a:t>
            </a:r>
            <a:endParaRPr lang="en-US" altLang="zh-CN" sz="2800" b="1" spc="300" dirty="0">
              <a:solidFill>
                <a:schemeClr val="accent1"/>
              </a:solidFill>
              <a:latin typeface="微软雅黑" pitchFamily="34" charset="-122"/>
              <a:ea typeface="微软雅黑" pitchFamily="34" charset="-122"/>
            </a:endParaRPr>
          </a:p>
          <a:p>
            <a:pPr algn="ctr" eaLnBrk="1" hangingPunct="1">
              <a:defRPr/>
            </a:pPr>
            <a:r>
              <a:rPr lang="zh-CN" altLang="en-US" sz="2800" b="1" spc="300" dirty="0">
                <a:solidFill>
                  <a:schemeClr val="tx1">
                    <a:lumMod val="65000"/>
                    <a:lumOff val="35000"/>
                  </a:schemeClr>
                </a:solidFill>
                <a:latin typeface="微软雅黑" pitchFamily="34" charset="-122"/>
                <a:ea typeface="微软雅黑" pitchFamily="34" charset="-122"/>
              </a:rPr>
              <a:t>主讲老师：黄聃副教授</a:t>
            </a:r>
            <a:endParaRPr lang="en-US" altLang="zh-CN" sz="2800" b="1" spc="300" dirty="0">
              <a:solidFill>
                <a:schemeClr val="tx1">
                  <a:lumMod val="65000"/>
                  <a:lumOff val="35000"/>
                </a:schemeClr>
              </a:solidFill>
              <a:latin typeface="微软雅黑" pitchFamily="34" charset="-122"/>
              <a:ea typeface="微软雅黑" pitchFamily="34" charset="-122"/>
            </a:endParaRPr>
          </a:p>
          <a:p>
            <a:pPr algn="ctr" eaLnBrk="1" hangingPunct="1">
              <a:defRPr/>
            </a:pPr>
            <a:r>
              <a:rPr lang="zh-CN" altLang="en-US" sz="2800" b="1" spc="300" dirty="0">
                <a:solidFill>
                  <a:schemeClr val="tx1">
                    <a:lumMod val="65000"/>
                    <a:lumOff val="35000"/>
                  </a:schemeClr>
                </a:solidFill>
                <a:latin typeface="微软雅黑" pitchFamily="34" charset="-122"/>
                <a:ea typeface="微软雅黑" pitchFamily="34" charset="-122"/>
              </a:rPr>
              <a:t>单位：中山大学 计算机学院</a:t>
            </a:r>
            <a:endParaRPr lang="en-US" altLang="zh-CN" sz="2800" b="1" spc="300" dirty="0">
              <a:solidFill>
                <a:schemeClr val="tx1">
                  <a:lumMod val="65000"/>
                  <a:lumOff val="35000"/>
                </a:schemeClr>
              </a:solidFill>
              <a:latin typeface="微软雅黑" pitchFamily="34" charset="-122"/>
              <a:ea typeface="微软雅黑" pitchFamily="34" charset="-122"/>
            </a:endParaRPr>
          </a:p>
          <a:p>
            <a:pPr algn="ctr" eaLnBrk="1" hangingPunct="1">
              <a:defRPr/>
            </a:pPr>
            <a:endParaRPr lang="en-US" altLang="zh-CN" sz="2800" b="1" spc="300" dirty="0">
              <a:solidFill>
                <a:schemeClr val="tx1">
                  <a:lumMod val="65000"/>
                  <a:lumOff val="35000"/>
                </a:schemeClr>
              </a:solidFill>
              <a:latin typeface="微软雅黑" pitchFamily="34" charset="-122"/>
              <a:ea typeface="微软雅黑" pitchFamily="34" charset="-122"/>
            </a:endParaRPr>
          </a:p>
        </p:txBody>
      </p:sp>
      <p:sp>
        <p:nvSpPr>
          <p:cNvPr id="7" name="TextBox 18"/>
          <p:cNvSpPr txBox="1">
            <a:spLocks noChangeArrowheads="1"/>
          </p:cNvSpPr>
          <p:nvPr/>
        </p:nvSpPr>
        <p:spPr bwMode="auto">
          <a:xfrm>
            <a:off x="2266950" y="6483350"/>
            <a:ext cx="4679950" cy="277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en-US" altLang="zh-CN" sz="1200" b="1" dirty="0">
                <a:solidFill>
                  <a:schemeClr val="bg1">
                    <a:lumMod val="50000"/>
                  </a:schemeClr>
                </a:solidFill>
                <a:latin typeface="微软雅黑" pitchFamily="34" charset="-122"/>
                <a:ea typeface="微软雅黑" pitchFamily="34" charset="-122"/>
                <a:cs typeface="Arial Unicode MS" pitchFamily="34" charset="-122"/>
              </a:rPr>
              <a:t>www.nscc-gz.cn</a:t>
            </a:r>
            <a:endParaRPr lang="zh-CN" altLang="en-US" sz="1200" b="1" dirty="0">
              <a:solidFill>
                <a:schemeClr val="bg1">
                  <a:lumMod val="50000"/>
                </a:schemeClr>
              </a:solidFill>
              <a:latin typeface="微软雅黑" pitchFamily="34" charset="-122"/>
              <a:ea typeface="微软雅黑" pitchFamily="34"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6518" y="308342"/>
            <a:ext cx="4545264" cy="729692"/>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528" y="255504"/>
            <a:ext cx="2448272" cy="83536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10</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620688"/>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程序调试</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a:solidFill>
                  <a:srgbClr val="0070C0"/>
                </a:solidFill>
                <a:latin typeface="微软雅黑" pitchFamily="34" charset="-122"/>
                <a:ea typeface="微软雅黑" pitchFamily="34" charset="-122"/>
              </a:rPr>
              <a:t>GDB</a:t>
            </a:r>
            <a:r>
              <a:rPr lang="zh-CN" altLang="en-US" sz="2200" dirty="0">
                <a:solidFill>
                  <a:srgbClr val="0070C0"/>
                </a:solidFill>
                <a:latin typeface="微软雅黑" pitchFamily="34" charset="-122"/>
                <a:ea typeface="微软雅黑" pitchFamily="34" charset="-122"/>
              </a:rPr>
              <a:t>程序控制命令</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设置断点</a:t>
            </a: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编译源程序时需要使用</a:t>
            </a:r>
            <a:r>
              <a:rPr lang="en-US" altLang="zh-CN" sz="1400" dirty="0">
                <a:solidFill>
                  <a:srgbClr val="FF0000"/>
                </a:solidFill>
                <a:latin typeface="Times New Roman" pitchFamily="18" charset="0"/>
                <a:ea typeface="微软雅黑" pitchFamily="34" charset="-122"/>
                <a:cs typeface="Times New Roman" pitchFamily="18" charset="0"/>
              </a:rPr>
              <a:t>-g</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选项</a:t>
            </a: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在</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GDB</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中用</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break</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命令（其缩写形式为</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b</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）设置断点：</a:t>
            </a:r>
          </a:p>
          <a:p>
            <a:pPr marL="2122488" lvl="4" indent="-357188">
              <a:lnSpc>
                <a:spcPct val="150000"/>
              </a:lnSpc>
              <a:buFont typeface="Arial" pitchFamily="34" charset="0"/>
              <a:buChar char="•"/>
              <a:defRPr/>
            </a:pP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break  </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linenum</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  在当前文件指定行</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linenum</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处设置断点，停在该行开头</a:t>
            </a:r>
          </a:p>
          <a:p>
            <a:pPr marL="2122488" lvl="4" indent="-357188">
              <a:lnSpc>
                <a:spcPct val="150000"/>
              </a:lnSpc>
              <a:buFont typeface="Arial" pitchFamily="34" charset="0"/>
              <a:buChar char="•"/>
              <a:defRPr/>
            </a:pP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break  </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linenum</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  if  condition</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  在当前文件指定行</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linenum</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处设置断点，但仅在条件表达式</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condition</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成立时才停止程序执行</a:t>
            </a:r>
          </a:p>
          <a:p>
            <a:pPr marL="2122488" lvl="4" indent="-357188">
              <a:lnSpc>
                <a:spcPct val="150000"/>
              </a:lnSpc>
              <a:buFont typeface="Arial" pitchFamily="34" charset="0"/>
              <a:buChar char="•"/>
              <a:defRPr/>
            </a:pP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break  function  </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在当前文件函数</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function</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的入口处设置断点</a:t>
            </a:r>
          </a:p>
          <a:p>
            <a:pPr marL="2122488" lvl="4" indent="-357188">
              <a:lnSpc>
                <a:spcPct val="150000"/>
              </a:lnSpc>
              <a:buFont typeface="Arial" pitchFamily="34" charset="0"/>
              <a:buChar char="•"/>
              <a:defRPr/>
            </a:pP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break  file:linenum  </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在源文件</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file</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的</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linenum</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行上设置断点</a:t>
            </a:r>
          </a:p>
          <a:p>
            <a:pPr marL="2122488" lvl="4" indent="-357188">
              <a:lnSpc>
                <a:spcPct val="150000"/>
              </a:lnSpc>
              <a:buFont typeface="Arial" pitchFamily="34" charset="0"/>
              <a:buChar char="•"/>
              <a:defRPr/>
            </a:pP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break  file:function  </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在源文件</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file</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的函数</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function</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的入口处设置断点</a:t>
            </a:r>
          </a:p>
          <a:p>
            <a:pPr marL="2122488" lvl="4" indent="-357188">
              <a:lnSpc>
                <a:spcPct val="150000"/>
              </a:lnSpc>
              <a:buFont typeface="Arial" pitchFamily="34" charset="0"/>
              <a:buChar char="•"/>
              <a:defRPr/>
            </a:pP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break  *address   </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运行程序在指定的内存地址</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address</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处停止</a:t>
            </a:r>
          </a:p>
          <a:p>
            <a:pPr marL="2122488" lvl="4" indent="-357188">
              <a:lnSpc>
                <a:spcPct val="150000"/>
              </a:lnSpc>
              <a:buFont typeface="Arial" pitchFamily="34" charset="0"/>
              <a:buChar char="•"/>
              <a:defRPr/>
            </a:pP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break  </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不带任何参数，则表示在下一条指令处停止</a:t>
            </a: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断点应设置在可执行的行上，不应是变量定义之类的语句</a:t>
            </a: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删除断点</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delete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bkptnums</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a:t>
            </a:r>
          </a:p>
          <a:p>
            <a:pPr marL="1665288" lvl="3" indent="-357188">
              <a:lnSpc>
                <a:spcPct val="150000"/>
              </a:lnSpc>
              <a:defRPr/>
            </a:pPr>
            <a:endPar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11</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程序调试</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a:solidFill>
                  <a:srgbClr val="0070C0"/>
                </a:solidFill>
                <a:latin typeface="微软雅黑" pitchFamily="34" charset="-122"/>
                <a:ea typeface="微软雅黑" pitchFamily="34" charset="-122"/>
              </a:rPr>
              <a:t>GDB</a:t>
            </a:r>
            <a:r>
              <a:rPr lang="zh-CN" altLang="en-US" sz="2200" dirty="0">
                <a:solidFill>
                  <a:srgbClr val="0070C0"/>
                </a:solidFill>
                <a:latin typeface="微软雅黑" pitchFamily="34" charset="-122"/>
                <a:ea typeface="微软雅黑" pitchFamily="34" charset="-122"/>
              </a:rPr>
              <a:t>程序控制命令</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显示断点</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info  breakpoints  [num]</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info  break  [num]</a:t>
            </a: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运行程序</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run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args</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a:t>
            </a: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程序的单步跟踪和连续执行	</a:t>
            </a: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单步跟踪</a:t>
            </a:r>
          </a:p>
          <a:p>
            <a:pPr marL="2122488" lvl="4" indent="-357188">
              <a:lnSpc>
                <a:spcPct val="150000"/>
              </a:lnSpc>
              <a:buFont typeface="Arial" pitchFamily="34" charset="0"/>
              <a:buChar char="•"/>
              <a:defRPr/>
            </a:pP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step  [N]  </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参数</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N</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表示每步执行的语句行数，</a:t>
            </a:r>
            <a:r>
              <a:rPr lang="zh-CN" altLang="en-US" sz="1200" dirty="0">
                <a:solidFill>
                  <a:srgbClr val="FF0000"/>
                </a:solidFill>
                <a:latin typeface="Times New Roman" pitchFamily="18" charset="0"/>
                <a:ea typeface="微软雅黑" pitchFamily="34" charset="-122"/>
                <a:cs typeface="Times New Roman" pitchFamily="18" charset="0"/>
              </a:rPr>
              <a:t>进入被调用函数内部执行</a:t>
            </a:r>
          </a:p>
          <a:p>
            <a:pPr marL="2122488" lvl="4" indent="-357188">
              <a:lnSpc>
                <a:spcPct val="150000"/>
              </a:lnSpc>
              <a:buFont typeface="Arial" pitchFamily="34" charset="0"/>
              <a:buChar char="•"/>
              <a:defRPr/>
            </a:pP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next  [N]  </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参数</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N</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表示每步执行的语句行数，</a:t>
            </a:r>
            <a:r>
              <a:rPr lang="zh-CN" altLang="en-US" sz="1200" dirty="0">
                <a:solidFill>
                  <a:srgbClr val="FF0000"/>
                </a:solidFill>
                <a:latin typeface="Times New Roman" pitchFamily="18" charset="0"/>
                <a:ea typeface="微软雅黑" pitchFamily="34" charset="-122"/>
                <a:cs typeface="Times New Roman" pitchFamily="18" charset="0"/>
              </a:rPr>
              <a:t>被调用函数被当做一条指令执行</a:t>
            </a:r>
          </a:p>
          <a:p>
            <a:pPr marL="2122488" lvl="4" indent="-357188">
              <a:lnSpc>
                <a:spcPct val="150000"/>
              </a:lnSpc>
              <a:buFont typeface="Arial" pitchFamily="34" charset="0"/>
              <a:buChar char="•"/>
              <a:defRPr/>
            </a:pP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stepi</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（缩写为</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si</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）或</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nexti</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（缩写为</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ni</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）命令一条一条地执行机器指令 </a:t>
            </a: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连续执行</a:t>
            </a:r>
          </a:p>
          <a:p>
            <a:pPr marL="2122488" lvl="4" indent="-357188">
              <a:lnSpc>
                <a:spcPct val="150000"/>
              </a:lnSpc>
              <a:buFont typeface="Arial" pitchFamily="34" charset="0"/>
              <a:buChar char="•"/>
              <a:defRPr/>
            </a:pP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利用</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continue</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c</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或</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fg</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命令连续执行到下一个断点  </a:t>
            </a:r>
          </a:p>
          <a:p>
            <a:pPr marL="1665288" lvl="3" indent="-357188">
              <a:lnSpc>
                <a:spcPct val="150000"/>
              </a:lnSpc>
              <a:defRPr/>
            </a:pPr>
            <a:endPar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12</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程序调试分析工具简介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程序调试</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a:solidFill>
                  <a:srgbClr val="0070C0"/>
                </a:solidFill>
                <a:latin typeface="微软雅黑" pitchFamily="34" charset="-122"/>
                <a:ea typeface="微软雅黑" pitchFamily="34" charset="-122"/>
              </a:rPr>
              <a:t>GDB</a:t>
            </a:r>
            <a:r>
              <a:rPr lang="zh-CN" altLang="en-US" sz="2200" dirty="0">
                <a:solidFill>
                  <a:srgbClr val="0070C0"/>
                </a:solidFill>
                <a:latin typeface="微软雅黑" pitchFamily="34" charset="-122"/>
                <a:ea typeface="微软雅黑" pitchFamily="34" charset="-122"/>
              </a:rPr>
              <a:t>常用命令</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显示源文件命令</a:t>
            </a:r>
            <a:r>
              <a:rPr lang="en-US" altLang="zh-CN" sz="1800" dirty="0">
                <a:solidFill>
                  <a:schemeClr val="tx1">
                    <a:lumMod val="75000"/>
                    <a:lumOff val="25000"/>
                  </a:schemeClr>
                </a:solidFill>
                <a:latin typeface="微软雅黑" pitchFamily="34" charset="-122"/>
                <a:ea typeface="微软雅黑" pitchFamily="34" charset="-122"/>
              </a:rPr>
              <a:t>list </a:t>
            </a:r>
            <a:r>
              <a:rPr lang="zh-CN" altLang="en-US" sz="1800" dirty="0">
                <a:solidFill>
                  <a:schemeClr val="tx1">
                    <a:lumMod val="75000"/>
                    <a:lumOff val="25000"/>
                  </a:schemeClr>
                </a:solidFill>
                <a:latin typeface="微软雅黑" pitchFamily="34" charset="-122"/>
                <a:ea typeface="微软雅黑" pitchFamily="34" charset="-122"/>
              </a:rPr>
              <a:t>（</a:t>
            </a:r>
            <a:r>
              <a:rPr lang="en-US" altLang="zh-CN" sz="1800" dirty="0">
                <a:solidFill>
                  <a:schemeClr val="tx1">
                    <a:lumMod val="75000"/>
                    <a:lumOff val="25000"/>
                  </a:schemeClr>
                </a:solidFill>
                <a:latin typeface="微软雅黑" pitchFamily="34" charset="-122"/>
                <a:ea typeface="微软雅黑" pitchFamily="34" charset="-122"/>
              </a:rPr>
              <a:t>l</a:t>
            </a:r>
            <a:r>
              <a:rPr lang="zh-CN" altLang="en-US" sz="1800" dirty="0">
                <a:solidFill>
                  <a:schemeClr val="tx1">
                    <a:lumMod val="75000"/>
                    <a:lumOff val="25000"/>
                  </a:schemeClr>
                </a:solidFill>
                <a:latin typeface="微软雅黑" pitchFamily="34" charset="-122"/>
                <a:ea typeface="微软雅黑" pitchFamily="34" charset="-122"/>
              </a:rPr>
              <a:t>）</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list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：没有参数，显示当前行之后或周围的</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10</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多行</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list -</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：显示之前的</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10</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行</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list [file]:num</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：显示源文件</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file</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中给定行号</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num</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周围的</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10</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行。如果缺少</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file</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，则默认为当前文件。例如，</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list 100</a:t>
            </a: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list start, end</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：显示从行号</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start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至</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end</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之间的代码行。例如，</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list  20,38 </a:t>
            </a: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list [file:]fun</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：显示源文件</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file</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中指定函数</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function</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的代码行。如果缺少</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file</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，则默认为当前文件。例如，</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list meng1.c:square </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set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listsize</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linenum</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 </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可以使用该命令设置一次显示的行数</a:t>
            </a: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13</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程序调试分析工具简介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程序调试</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a:solidFill>
                  <a:srgbClr val="0070C0"/>
                </a:solidFill>
                <a:latin typeface="微软雅黑" pitchFamily="34" charset="-122"/>
                <a:ea typeface="微软雅黑" pitchFamily="34" charset="-122"/>
              </a:rPr>
              <a:t>GDB</a:t>
            </a:r>
            <a:r>
              <a:rPr lang="zh-CN" altLang="en-US" sz="2200" dirty="0">
                <a:solidFill>
                  <a:srgbClr val="0070C0"/>
                </a:solidFill>
                <a:latin typeface="微软雅黑" pitchFamily="34" charset="-122"/>
                <a:ea typeface="微软雅黑" pitchFamily="34" charset="-122"/>
              </a:rPr>
              <a:t>常用命令</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查看运行时数据命令</a:t>
            </a:r>
            <a:r>
              <a:rPr lang="en-US" altLang="zh-CN" sz="1800" dirty="0">
                <a:solidFill>
                  <a:schemeClr val="tx1">
                    <a:lumMod val="75000"/>
                    <a:lumOff val="25000"/>
                  </a:schemeClr>
                </a:solidFill>
                <a:latin typeface="微软雅黑" pitchFamily="34" charset="-122"/>
                <a:ea typeface="微软雅黑" pitchFamily="34" charset="-122"/>
              </a:rPr>
              <a:t>print</a:t>
            </a:r>
            <a:r>
              <a:rPr lang="zh-CN" altLang="en-US" sz="1800" dirty="0">
                <a:solidFill>
                  <a:schemeClr val="tx1">
                    <a:lumMod val="75000"/>
                    <a:lumOff val="25000"/>
                  </a:schemeClr>
                </a:solidFill>
                <a:latin typeface="微软雅黑" pitchFamily="34" charset="-122"/>
                <a:ea typeface="微软雅黑" pitchFamily="34" charset="-122"/>
              </a:rPr>
              <a:t> （</a:t>
            </a:r>
            <a:r>
              <a:rPr lang="en-US" altLang="zh-CN" sz="1800" dirty="0">
                <a:solidFill>
                  <a:schemeClr val="tx1">
                    <a:lumMod val="75000"/>
                    <a:lumOff val="25000"/>
                  </a:schemeClr>
                </a:solidFill>
                <a:latin typeface="微软雅黑" pitchFamily="34" charset="-122"/>
                <a:ea typeface="微软雅黑" pitchFamily="34" charset="-122"/>
              </a:rPr>
              <a:t>p</a:t>
            </a:r>
            <a:r>
              <a:rPr lang="zh-CN" altLang="en-US" sz="1800" dirty="0">
                <a:solidFill>
                  <a:schemeClr val="tx1">
                    <a:lumMod val="75000"/>
                    <a:lumOff val="25000"/>
                  </a:schemeClr>
                </a:solidFill>
                <a:latin typeface="微软雅黑" pitchFamily="34" charset="-122"/>
                <a:ea typeface="微软雅黑" pitchFamily="34" charset="-122"/>
              </a:rPr>
              <a:t>）</a:t>
            </a:r>
            <a:endParaRPr lang="en-US" altLang="zh-CN" sz="1800" dirty="0">
              <a:solidFill>
                <a:schemeClr val="tx1">
                  <a:lumMod val="75000"/>
                  <a:lumOff val="25000"/>
                </a:schemeClr>
              </a:solidFill>
              <a:latin typeface="微软雅黑" pitchFamily="34" charset="-122"/>
              <a:ea typeface="微软雅黑" pitchFamily="34" charset="-122"/>
            </a:endParaRP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当被调试的程序停止时，可以用</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print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命令或同义命令</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inspect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来查看当前程序中运行的数据</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print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命令的一般使用格式：</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print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fmt</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exp </a:t>
            </a:r>
          </a:p>
          <a:p>
            <a:pPr marL="2122488" lvl="4" indent="-357188">
              <a:lnSpc>
                <a:spcPct val="150000"/>
              </a:lnSpc>
              <a:buFont typeface="Arial" pitchFamily="34" charset="0"/>
              <a:buChar char="•"/>
              <a:defRPr/>
            </a:pP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print  </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i</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（或</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p  </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i</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   显示当前变量</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i</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的值</a:t>
            </a:r>
          </a:p>
          <a:p>
            <a:pPr marL="2122488" lvl="4" indent="-357188">
              <a:lnSpc>
                <a:spcPct val="150000"/>
              </a:lnSpc>
              <a:buFont typeface="Arial" pitchFamily="34" charset="0"/>
              <a:buChar char="•"/>
              <a:defRPr/>
            </a:pP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print  </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i</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*j  (</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或</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p  </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i</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*j)  </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将根据程序当前运行的实际情况显示出</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i</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*j</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的值</a:t>
            </a:r>
          </a:p>
          <a:p>
            <a:pPr marL="1665288" lvl="3" indent="-357188">
              <a:lnSpc>
                <a:spcPct val="150000"/>
              </a:lnSpc>
              <a:defRPr/>
            </a:pPr>
            <a:r>
              <a:rPr lang="en-US" altLang="zh-CN" sz="1400" dirty="0"/>
              <a:t>print</a:t>
            </a:r>
            <a:r>
              <a:rPr lang="zh-CN" altLang="en-US" sz="1400" dirty="0"/>
              <a:t>所支持的运算符：</a:t>
            </a:r>
            <a:endParaRPr lang="en-US" altLang="zh-CN" sz="1400" dirty="0"/>
          </a:p>
          <a:p>
            <a:pPr marL="2122488" lvl="4" indent="-357188">
              <a:lnSpc>
                <a:spcPct val="150000"/>
              </a:lnSpc>
              <a:buFont typeface="Arial" pitchFamily="34" charset="0"/>
              <a:buChar char="•"/>
              <a:defRPr/>
            </a:pP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取地址</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&amp;</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符号</a:t>
            </a:r>
          </a:p>
          <a:p>
            <a:pPr marL="2122488" lvl="4" indent="-357188">
              <a:lnSpc>
                <a:spcPct val="150000"/>
              </a:lnSpc>
              <a:buFont typeface="Arial" pitchFamily="34" charset="0"/>
              <a:buChar char="•"/>
              <a:defRPr/>
            </a:pP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是一个与数组有关的双目运算符，使用形式如</a:t>
            </a:r>
          </a:p>
          <a:p>
            <a:pPr marL="2579688" lvl="5" indent="-357188">
              <a:lnSpc>
                <a:spcPct val="150000"/>
              </a:lnSpc>
              <a:buSzPct val="50000"/>
              <a:buFont typeface="Wingdings" pitchFamily="2" charset="2"/>
              <a:buChar char="u"/>
              <a:defRPr/>
            </a:pP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print  array@10   </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打印从</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array</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（数组名，即数组的基地址）开始的</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10</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个值</a:t>
            </a:r>
          </a:p>
          <a:p>
            <a:pPr marL="2579688" lvl="5" indent="-357188">
              <a:lnSpc>
                <a:spcPct val="150000"/>
              </a:lnSpc>
              <a:buSzPct val="50000"/>
              <a:buFont typeface="Wingdings" pitchFamily="2" charset="2"/>
              <a:buChar char="u"/>
              <a:defRPr/>
            </a:pP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print  array[3]@5  </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打印从</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array</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第三个元素开始的</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5</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个数组元素的数值</a:t>
            </a:r>
          </a:p>
          <a:p>
            <a:pPr marL="2122488" lvl="4" indent="-357188">
              <a:lnSpc>
                <a:spcPct val="150000"/>
              </a:lnSpc>
              <a:buFont typeface="Arial" pitchFamily="34" charset="0"/>
              <a:buChar char="•"/>
              <a:defRPr/>
            </a:pP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file::</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i</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或 </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function ::</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i</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表示文件或者函数中</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i</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的值</a:t>
            </a: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14</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程序调试分析工具简介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程序调试</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a:solidFill>
                  <a:srgbClr val="0070C0"/>
                </a:solidFill>
                <a:latin typeface="微软雅黑" pitchFamily="34" charset="-122"/>
                <a:ea typeface="微软雅黑" pitchFamily="34" charset="-122"/>
              </a:rPr>
              <a:t>GDB</a:t>
            </a:r>
            <a:r>
              <a:rPr lang="zh-CN" altLang="en-US" sz="2200" dirty="0">
                <a:solidFill>
                  <a:srgbClr val="0070C0"/>
                </a:solidFill>
                <a:latin typeface="微软雅黑" pitchFamily="34" charset="-122"/>
                <a:ea typeface="微软雅黑" pitchFamily="34" charset="-122"/>
              </a:rPr>
              <a:t>使用示例</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以如下程序为例：</a:t>
            </a:r>
            <a:endParaRPr lang="en-US" altLang="zh-CN" sz="1800" dirty="0">
              <a:solidFill>
                <a:schemeClr val="tx1">
                  <a:lumMod val="75000"/>
                  <a:lumOff val="25000"/>
                </a:schemeClr>
              </a:solidFill>
              <a:latin typeface="微软雅黑" pitchFamily="34" charset="-122"/>
              <a:ea typeface="微软雅黑" pitchFamily="34" charset="-122"/>
            </a:endParaRPr>
          </a:p>
          <a:p>
            <a:pPr marL="1665288" lvl="3" indent="-357188">
              <a:lnSpc>
                <a:spcPct val="150000"/>
              </a:lnSpc>
              <a:defRPr/>
            </a:pPr>
            <a:endPar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
        <p:nvSpPr>
          <p:cNvPr id="7" name="矩形 6"/>
          <p:cNvSpPr/>
          <p:nvPr/>
        </p:nvSpPr>
        <p:spPr>
          <a:xfrm>
            <a:off x="1691680" y="2609774"/>
            <a:ext cx="6552728" cy="3267498"/>
          </a:xfrm>
          <a:prstGeom prst="rect">
            <a:avLst/>
          </a:prstGeom>
        </p:spPr>
        <p:txBody>
          <a:bodyPr wrap="square" numCol="2">
            <a:spAutoFit/>
          </a:bodyPr>
          <a:lstStyle/>
          <a:p>
            <a:pPr marL="342900" lvl="2" indent="-342900" eaLnBrk="0" hangingPunct="0">
              <a:lnSpc>
                <a:spcPct val="150000"/>
              </a:lnSpc>
              <a:spcBef>
                <a:spcPct val="20000"/>
              </a:spcBef>
              <a:buClr>
                <a:srgbClr val="0070C0"/>
              </a:buClr>
              <a:defRPr/>
            </a:pPr>
            <a:r>
              <a:rPr lang="en-US" altLang="zh-CN" sz="1000" b="1" dirty="0">
                <a:latin typeface="微软雅黑" pitchFamily="34" charset="-122"/>
                <a:ea typeface="微软雅黑" pitchFamily="34" charset="-122"/>
              </a:rPr>
              <a:t>//</a:t>
            </a:r>
            <a:r>
              <a:rPr lang="en-US" altLang="zh-CN" sz="1000" b="1" dirty="0" err="1">
                <a:latin typeface="微软雅黑" pitchFamily="34" charset="-122"/>
                <a:ea typeface="微软雅黑" pitchFamily="34" charset="-122"/>
              </a:rPr>
              <a:t>test.c</a:t>
            </a:r>
            <a:endParaRPr lang="en-US" altLang="zh-CN" sz="1000" b="1" dirty="0">
              <a:latin typeface="微软雅黑" pitchFamily="34" charset="-122"/>
              <a:ea typeface="微软雅黑" pitchFamily="34" charset="-122"/>
            </a:endParaRP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#include &lt;</a:t>
            </a:r>
            <a:r>
              <a:rPr lang="en-US" altLang="zh-CN" sz="1000" dirty="0" err="1">
                <a:latin typeface="微软雅黑" pitchFamily="34" charset="-122"/>
                <a:ea typeface="微软雅黑" pitchFamily="34" charset="-122"/>
              </a:rPr>
              <a:t>stdio.h</a:t>
            </a:r>
            <a:r>
              <a:rPr lang="en-US" altLang="zh-CN" sz="1000" dirty="0">
                <a:latin typeface="微软雅黑" pitchFamily="34" charset="-122"/>
                <a:ea typeface="微软雅黑" pitchFamily="34" charset="-122"/>
              </a:rPr>
              <a:t>&gt;</a:t>
            </a:r>
          </a:p>
          <a:p>
            <a:pPr marL="342900" lvl="2" indent="-342900" eaLnBrk="0" hangingPunct="0">
              <a:lnSpc>
                <a:spcPct val="150000"/>
              </a:lnSpc>
              <a:spcBef>
                <a:spcPct val="20000"/>
              </a:spcBef>
              <a:buClr>
                <a:srgbClr val="0070C0"/>
              </a:buClr>
              <a:defRPr/>
            </a:pP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sum(</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n);</a:t>
            </a:r>
          </a:p>
          <a:p>
            <a:pPr marL="342900" lvl="2" indent="-342900" eaLnBrk="0" hangingPunct="0">
              <a:lnSpc>
                <a:spcPct val="150000"/>
              </a:lnSpc>
              <a:spcBef>
                <a:spcPct val="20000"/>
              </a:spcBef>
              <a:buClr>
                <a:srgbClr val="0070C0"/>
              </a:buClr>
              <a:defRPr/>
            </a:pPr>
            <a:endParaRPr lang="en-US" altLang="zh-CN" sz="1000" dirty="0">
              <a:latin typeface="微软雅黑" pitchFamily="34" charset="-122"/>
              <a:ea typeface="微软雅黑" pitchFamily="34" charset="-122"/>
            </a:endParaRP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main()</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i,result</a:t>
            </a:r>
            <a:r>
              <a:rPr lang="en-US" altLang="zh-CN" sz="1000" dirty="0">
                <a:latin typeface="微软雅黑" pitchFamily="34" charset="-122"/>
                <a:ea typeface="微软雅黑" pitchFamily="34" charset="-122"/>
              </a:rPr>
              <a:t>=0;</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for(</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=1;i&lt;=50;i++)</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result+=</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printf</a:t>
            </a:r>
            <a:r>
              <a:rPr lang="en-US" altLang="zh-CN" sz="1000" dirty="0">
                <a:latin typeface="微软雅黑" pitchFamily="34" charset="-122"/>
                <a:ea typeface="微软雅黑" pitchFamily="34" charset="-122"/>
              </a:rPr>
              <a:t>("result[1-50]=%d\</a:t>
            </a:r>
            <a:r>
              <a:rPr lang="en-US" altLang="zh-CN" sz="1000" dirty="0" err="1">
                <a:latin typeface="微软雅黑" pitchFamily="34" charset="-122"/>
                <a:ea typeface="微软雅黑" pitchFamily="34" charset="-122"/>
              </a:rPr>
              <a:t>n",result</a:t>
            </a:r>
            <a:r>
              <a:rPr lang="en-US" altLang="zh-CN" sz="1000" dirty="0">
                <a:latin typeface="微软雅黑" pitchFamily="34" charset="-122"/>
                <a:ea typeface="微软雅黑" pitchFamily="34" charset="-122"/>
              </a:rPr>
              <a:t>);</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printf</a:t>
            </a:r>
            <a:r>
              <a:rPr lang="en-US" altLang="zh-CN" sz="1000" dirty="0">
                <a:latin typeface="微软雅黑" pitchFamily="34" charset="-122"/>
                <a:ea typeface="微软雅黑" pitchFamily="34" charset="-122"/>
              </a:rPr>
              <a:t>("result[1-100]=%d\</a:t>
            </a:r>
            <a:r>
              <a:rPr lang="en-US" altLang="zh-CN" sz="1000" dirty="0" err="1">
                <a:latin typeface="微软雅黑" pitchFamily="34" charset="-122"/>
                <a:ea typeface="微软雅黑" pitchFamily="34" charset="-122"/>
              </a:rPr>
              <a:t>n",sum</a:t>
            </a:r>
            <a:r>
              <a:rPr lang="en-US" altLang="zh-CN" sz="1000" dirty="0">
                <a:latin typeface="微软雅黑" pitchFamily="34" charset="-122"/>
                <a:ea typeface="微软雅黑" pitchFamily="34" charset="-122"/>
              </a:rPr>
              <a:t>(100));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a:t>
            </a:r>
          </a:p>
          <a:p>
            <a:pPr marL="342900" lvl="2" indent="-342900" eaLnBrk="0" hangingPunct="0">
              <a:lnSpc>
                <a:spcPct val="150000"/>
              </a:lnSpc>
              <a:spcBef>
                <a:spcPct val="20000"/>
              </a:spcBef>
              <a:buClr>
                <a:srgbClr val="0070C0"/>
              </a:buClr>
              <a:defRPr/>
            </a:pP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sum(</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n)</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,sum;</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for(</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=1;i&lt;=</a:t>
            </a:r>
            <a:r>
              <a:rPr lang="en-US" altLang="zh-CN" sz="1000" dirty="0" err="1">
                <a:latin typeface="微软雅黑" pitchFamily="34" charset="-122"/>
                <a:ea typeface="微软雅黑" pitchFamily="34" charset="-122"/>
              </a:rPr>
              <a:t>n;i</a:t>
            </a:r>
            <a:r>
              <a:rPr lang="en-US" altLang="zh-CN" sz="1000" dirty="0">
                <a:latin typeface="微软雅黑" pitchFamily="34" charset="-122"/>
                <a:ea typeface="微软雅黑" pitchFamily="34" charset="-122"/>
              </a:rPr>
              <a:t>++)</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sum+=</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return sum;</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a:t>
            </a:r>
          </a:p>
          <a:p>
            <a:pPr marL="342900" lvl="2" indent="-342900" eaLnBrk="0" hangingPunct="0">
              <a:lnSpc>
                <a:spcPct val="150000"/>
              </a:lnSpc>
              <a:spcBef>
                <a:spcPct val="20000"/>
              </a:spcBef>
              <a:buClr>
                <a:srgbClr val="0070C0"/>
              </a:buClr>
              <a:defRPr/>
            </a:pPr>
            <a:endParaRPr lang="zh-CN" altLang="en-US" sz="1000" dirty="0">
              <a:latin typeface="微软雅黑" pitchFamily="34" charset="-122"/>
              <a:ea typeface="微软雅黑" pitchFamily="34" charset="-122"/>
            </a:endParaRPr>
          </a:p>
        </p:txBody>
      </p:sp>
    </p:spTree>
    <p:extLst>
      <p:ext uri="{BB962C8B-B14F-4D97-AF65-F5344CB8AC3E}">
        <p14:creationId xmlns:p14="http://schemas.microsoft.com/office/powerpoint/2010/main" val="4186183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15</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程序调试分析工具简介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2808312"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程序调试</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a:solidFill>
                  <a:srgbClr val="0070C0"/>
                </a:solidFill>
                <a:latin typeface="微软雅黑" pitchFamily="34" charset="-122"/>
                <a:ea typeface="微软雅黑" pitchFamily="34" charset="-122"/>
              </a:rPr>
              <a:t>GDB</a:t>
            </a:r>
            <a:r>
              <a:rPr lang="zh-CN" altLang="en-US" sz="2200" dirty="0">
                <a:solidFill>
                  <a:srgbClr val="0070C0"/>
                </a:solidFill>
                <a:latin typeface="微软雅黑" pitchFamily="34" charset="-122"/>
                <a:ea typeface="微软雅黑" pitchFamily="34" charset="-122"/>
              </a:rPr>
              <a:t>使用示例</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None/>
              <a:defRPr/>
            </a:pP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pic>
        <p:nvPicPr>
          <p:cNvPr id="1026" name="Picture 2" descr="C:\Users\zhong\Desktop\捕获.PNG"/>
          <p:cNvPicPr>
            <a:picLocks noChangeAspect="1" noChangeArrowheads="1"/>
          </p:cNvPicPr>
          <p:nvPr/>
        </p:nvPicPr>
        <p:blipFill>
          <a:blip r:embed="rId3" cstate="print"/>
          <a:srcRect/>
          <a:stretch>
            <a:fillRect/>
          </a:stretch>
        </p:blipFill>
        <p:spPr bwMode="auto">
          <a:xfrm>
            <a:off x="2987824" y="933698"/>
            <a:ext cx="5875321" cy="5519638"/>
          </a:xfrm>
          <a:prstGeom prst="rect">
            <a:avLst/>
          </a:prstGeom>
          <a:noFill/>
        </p:spPr>
      </p:pic>
      <p:pic>
        <p:nvPicPr>
          <p:cNvPr id="2050" name="Picture 2" descr="C:\Users\zhong\Desktop\捕获.PNG"/>
          <p:cNvPicPr>
            <a:picLocks noChangeAspect="1" noChangeArrowheads="1"/>
          </p:cNvPicPr>
          <p:nvPr/>
        </p:nvPicPr>
        <p:blipFill>
          <a:blip r:embed="rId4" cstate="print"/>
          <a:srcRect/>
          <a:stretch>
            <a:fillRect/>
          </a:stretch>
        </p:blipFill>
        <p:spPr bwMode="auto">
          <a:xfrm>
            <a:off x="395536" y="2780928"/>
            <a:ext cx="2592288" cy="2125856"/>
          </a:xfrm>
          <a:prstGeom prst="rect">
            <a:avLst/>
          </a:prstGeom>
          <a:noFill/>
        </p:spPr>
      </p:pic>
    </p:spTree>
    <p:extLst>
      <p:ext uri="{BB962C8B-B14F-4D97-AF65-F5344CB8AC3E}">
        <p14:creationId xmlns:p14="http://schemas.microsoft.com/office/powerpoint/2010/main" val="4186183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16</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程序调试分析工具简介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程序调试</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a:solidFill>
                  <a:srgbClr val="0070C0"/>
                </a:solidFill>
                <a:latin typeface="微软雅黑" pitchFamily="34" charset="-122"/>
                <a:ea typeface="微软雅黑" pitchFamily="34" charset="-122"/>
              </a:rPr>
              <a:t>GDB</a:t>
            </a:r>
            <a:r>
              <a:rPr lang="zh-CN" altLang="en-US" sz="2200" dirty="0">
                <a:solidFill>
                  <a:srgbClr val="0070C0"/>
                </a:solidFill>
                <a:latin typeface="微软雅黑" pitchFamily="34" charset="-122"/>
                <a:ea typeface="微软雅黑" pitchFamily="34" charset="-122"/>
              </a:rPr>
              <a:t>使用示例续</a:t>
            </a:r>
            <a:r>
              <a:rPr lang="en-US" altLang="zh-CN" sz="2200" dirty="0">
                <a:solidFill>
                  <a:srgbClr val="0070C0"/>
                </a:solidFill>
                <a:latin typeface="微软雅黑" pitchFamily="34" charset="-122"/>
                <a:ea typeface="微软雅黑" pitchFamily="34" charset="-122"/>
              </a:rPr>
              <a:t>1</a:t>
            </a:r>
          </a:p>
          <a:p>
            <a:pPr marL="1665288" lvl="3" indent="-357188">
              <a:lnSpc>
                <a:spcPct val="150000"/>
              </a:lnSpc>
              <a:buNone/>
              <a:defRPr/>
            </a:pP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pic>
        <p:nvPicPr>
          <p:cNvPr id="3074" name="Picture 2" descr="C:\Users\zhong\Desktop\捕获.PNG"/>
          <p:cNvPicPr>
            <a:picLocks noChangeAspect="1" noChangeArrowheads="1"/>
          </p:cNvPicPr>
          <p:nvPr/>
        </p:nvPicPr>
        <p:blipFill>
          <a:blip r:embed="rId3" cstate="print"/>
          <a:srcRect/>
          <a:stretch>
            <a:fillRect/>
          </a:stretch>
        </p:blipFill>
        <p:spPr bwMode="auto">
          <a:xfrm>
            <a:off x="3413968" y="999133"/>
            <a:ext cx="5622528" cy="5357217"/>
          </a:xfrm>
          <a:prstGeom prst="rect">
            <a:avLst/>
          </a:prstGeom>
          <a:noFill/>
        </p:spPr>
      </p:pic>
      <p:pic>
        <p:nvPicPr>
          <p:cNvPr id="3075" name="Picture 3" descr="C:\Users\zhong\Desktop\捕获.PNG"/>
          <p:cNvPicPr>
            <a:picLocks noChangeAspect="1" noChangeArrowheads="1"/>
          </p:cNvPicPr>
          <p:nvPr/>
        </p:nvPicPr>
        <p:blipFill>
          <a:blip r:embed="rId4" cstate="print"/>
          <a:srcRect/>
          <a:stretch>
            <a:fillRect/>
          </a:stretch>
        </p:blipFill>
        <p:spPr bwMode="auto">
          <a:xfrm>
            <a:off x="1187624" y="2036713"/>
            <a:ext cx="1944216" cy="4560639"/>
          </a:xfrm>
          <a:prstGeom prst="rect">
            <a:avLst/>
          </a:prstGeom>
          <a:noFill/>
        </p:spPr>
      </p:pic>
    </p:spTree>
    <p:extLst>
      <p:ext uri="{BB962C8B-B14F-4D97-AF65-F5344CB8AC3E}">
        <p14:creationId xmlns:p14="http://schemas.microsoft.com/office/powerpoint/2010/main" val="4186183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17</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程序调试分析工具简介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程序调试</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Valgrind</a:t>
            </a:r>
            <a:r>
              <a:rPr lang="zh-CN" altLang="en-US" sz="2200" dirty="0">
                <a:solidFill>
                  <a:srgbClr val="0070C0"/>
                </a:solidFill>
                <a:latin typeface="微软雅黑" pitchFamily="34" charset="-122"/>
                <a:ea typeface="微软雅黑" pitchFamily="34" charset="-122"/>
              </a:rPr>
              <a:t>简介</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一个</a:t>
            </a:r>
            <a:r>
              <a:rPr lang="en-US" altLang="zh-CN" sz="1800" dirty="0">
                <a:solidFill>
                  <a:schemeClr val="tx1">
                    <a:lumMod val="75000"/>
                    <a:lumOff val="25000"/>
                  </a:schemeClr>
                </a:solidFill>
                <a:latin typeface="微软雅黑" pitchFamily="34" charset="-122"/>
                <a:ea typeface="微软雅黑" pitchFamily="34" charset="-122"/>
              </a:rPr>
              <a:t>Linux</a:t>
            </a:r>
            <a:r>
              <a:rPr lang="zh-CN" altLang="en-US" sz="1800" dirty="0">
                <a:solidFill>
                  <a:schemeClr val="tx1">
                    <a:lumMod val="75000"/>
                    <a:lumOff val="25000"/>
                  </a:schemeClr>
                </a:solidFill>
                <a:latin typeface="微软雅黑" pitchFamily="34" charset="-122"/>
                <a:ea typeface="微软雅黑" pitchFamily="34" charset="-122"/>
              </a:rPr>
              <a:t>下灵活的调试和剖析工具</a:t>
            </a: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收集各种有用的运行时信息，可以帮助找到程序中潜在的</a:t>
            </a:r>
            <a:r>
              <a:rPr lang="en-US" altLang="zh-CN" sz="1800" dirty="0">
                <a:solidFill>
                  <a:schemeClr val="tx1">
                    <a:lumMod val="75000"/>
                    <a:lumOff val="25000"/>
                  </a:schemeClr>
                </a:solidFill>
                <a:latin typeface="微软雅黑" pitchFamily="34" charset="-122"/>
                <a:ea typeface="微软雅黑" pitchFamily="34" charset="-122"/>
              </a:rPr>
              <a:t>bug</a:t>
            </a:r>
            <a:r>
              <a:rPr lang="zh-CN" altLang="en-US" sz="1800" dirty="0">
                <a:solidFill>
                  <a:schemeClr val="tx1">
                    <a:lumMod val="75000"/>
                    <a:lumOff val="25000"/>
                  </a:schemeClr>
                </a:solidFill>
                <a:latin typeface="微软雅黑" pitchFamily="34" charset="-122"/>
                <a:ea typeface="微软雅黑" pitchFamily="34" charset="-122"/>
              </a:rPr>
              <a:t>和性能瓶颈</a:t>
            </a: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en-US" altLang="zh-CN" sz="1800" dirty="0" err="1">
                <a:solidFill>
                  <a:schemeClr val="tx1">
                    <a:lumMod val="75000"/>
                    <a:lumOff val="25000"/>
                  </a:schemeClr>
                </a:solidFill>
                <a:latin typeface="微软雅黑" pitchFamily="34" charset="-122"/>
                <a:ea typeface="微软雅黑" pitchFamily="34" charset="-122"/>
              </a:rPr>
              <a:t>Valgrind</a:t>
            </a:r>
            <a:r>
              <a:rPr lang="zh-CN" altLang="en-US" sz="1800" dirty="0">
                <a:solidFill>
                  <a:schemeClr val="tx1">
                    <a:lumMod val="75000"/>
                    <a:lumOff val="25000"/>
                  </a:schemeClr>
                </a:solidFill>
                <a:latin typeface="微软雅黑" pitchFamily="34" charset="-122"/>
                <a:ea typeface="微软雅黑" pitchFamily="34" charset="-122"/>
              </a:rPr>
              <a:t>包含多个工具：</a:t>
            </a:r>
            <a:endParaRPr lang="en-US" altLang="zh-CN" sz="1800" dirty="0">
              <a:solidFill>
                <a:schemeClr val="tx1">
                  <a:lumMod val="75000"/>
                  <a:lumOff val="25000"/>
                </a:schemeClr>
              </a:solidFill>
              <a:latin typeface="微软雅黑" pitchFamily="34" charset="-122"/>
              <a:ea typeface="微软雅黑" pitchFamily="34" charset="-122"/>
            </a:endParaRPr>
          </a:p>
          <a:p>
            <a:pPr marL="1665288" lvl="3" indent="-357188">
              <a:lnSpc>
                <a:spcPct val="150000"/>
              </a:lnSpc>
              <a:defRPr/>
            </a:pP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Memcheck</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这是valgrind应用最广泛的工具，一个重量级的内存检查器，能够发现开发中绝大多数内存错误使用情况，比如</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使用未初始化的内存</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使用已经释放了的内存</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内存访问越界等</a:t>
            </a:r>
          </a:p>
          <a:p>
            <a:pPr marL="1665288" lvl="3" indent="-357188">
              <a:lnSpc>
                <a:spcPct val="150000"/>
              </a:lnSpc>
              <a:defRPr/>
            </a:pP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Callgrind</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主要用来检查程序中函数调用过程中出现的问题 </a:t>
            </a:r>
          </a:p>
          <a:p>
            <a:pPr marL="1665288" lvl="3" indent="-357188">
              <a:lnSpc>
                <a:spcPct val="150000"/>
              </a:lnSpc>
              <a:defRPr/>
            </a:pP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Cachegrind</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主要用来检查程序中缓存使用出现的问题 </a:t>
            </a:r>
          </a:p>
          <a:p>
            <a:pPr marL="1665288" lvl="3" indent="-357188">
              <a:lnSpc>
                <a:spcPct val="150000"/>
              </a:lnSpc>
              <a:defRPr/>
            </a:pP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Helgrind</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主要用来检查多线程程序中出现的竞争问题 </a:t>
            </a:r>
          </a:p>
          <a:p>
            <a:pPr marL="1665288" lvl="3" indent="-357188">
              <a:lnSpc>
                <a:spcPct val="150000"/>
              </a:lnSpc>
              <a:defRPr/>
            </a:pP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Massif</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主要用来检查程序中堆栈使用中出现的问题</a:t>
            </a:r>
          </a:p>
          <a:p>
            <a:pPr marL="1665288" lvl="3" indent="-357188">
              <a:lnSpc>
                <a:spcPct val="150000"/>
              </a:lnSpc>
              <a:defRPr/>
            </a:pP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Extension</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可以利用core提供的功能，自己编写特定的内存调试工具</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208088" lvl="2" indent="-357188">
              <a:lnSpc>
                <a:spcPct val="150000"/>
              </a:lnSpc>
              <a:buFont typeface="Wingdings" pitchFamily="2" charset="2"/>
              <a:buChar char="ü"/>
              <a:defRPr/>
            </a:pPr>
            <a:endParaRPr lang="en-US" altLang="zh-CN" sz="1800" dirty="0"/>
          </a:p>
          <a:p>
            <a:pPr marL="1208088" lvl="2" indent="-357188">
              <a:lnSpc>
                <a:spcPct val="150000"/>
              </a:lnSpc>
              <a:buFont typeface="Wingdings" pitchFamily="2" charset="2"/>
              <a:buChar char="ü"/>
              <a:defRPr/>
            </a:pP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18</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程序调试分析工具简介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程序调试</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Valgrind</a:t>
            </a:r>
            <a:r>
              <a:rPr lang="zh-CN" altLang="en-US" sz="2200" dirty="0">
                <a:solidFill>
                  <a:srgbClr val="0070C0"/>
                </a:solidFill>
                <a:latin typeface="微软雅黑" pitchFamily="34" charset="-122"/>
                <a:ea typeface="微软雅黑" pitchFamily="34" charset="-122"/>
              </a:rPr>
              <a:t>使用</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zh-CN" sz="1800" dirty="0">
                <a:solidFill>
                  <a:schemeClr val="tx1">
                    <a:lumMod val="75000"/>
                    <a:lumOff val="25000"/>
                  </a:schemeClr>
                </a:solidFill>
                <a:latin typeface="微软雅黑" pitchFamily="34" charset="-122"/>
                <a:ea typeface="微软雅黑" pitchFamily="34" charset="-122"/>
              </a:rPr>
              <a:t>为了使valgrind发现的错误更精确，建议在编译时加上</a:t>
            </a:r>
            <a:r>
              <a:rPr lang="zh-CN" altLang="zh-CN" sz="1800" b="1" dirty="0">
                <a:solidFill>
                  <a:srgbClr val="FF0000"/>
                </a:solidFill>
                <a:latin typeface="微软雅黑" pitchFamily="34" charset="-122"/>
                <a:ea typeface="微软雅黑" pitchFamily="34" charset="-122"/>
              </a:rPr>
              <a:t>-g</a:t>
            </a:r>
            <a:r>
              <a:rPr lang="zh-CN" altLang="zh-CN" sz="1800" dirty="0">
                <a:solidFill>
                  <a:schemeClr val="tx1">
                    <a:lumMod val="75000"/>
                    <a:lumOff val="25000"/>
                  </a:schemeClr>
                </a:solidFill>
                <a:latin typeface="微软雅黑" pitchFamily="34" charset="-122"/>
                <a:ea typeface="微软雅黑" pitchFamily="34" charset="-122"/>
              </a:rPr>
              <a:t>参数，编译优化选项请选择</a:t>
            </a:r>
            <a:r>
              <a:rPr lang="zh-CN" altLang="zh-CN" sz="1800" b="1" dirty="0">
                <a:solidFill>
                  <a:srgbClr val="FF0000"/>
                </a:solidFill>
                <a:latin typeface="微软雅黑" pitchFamily="34" charset="-122"/>
                <a:ea typeface="微软雅黑" pitchFamily="34" charset="-122"/>
              </a:rPr>
              <a:t>O0</a:t>
            </a:r>
            <a:endParaRPr lang="en-US" altLang="zh-CN" sz="1800" b="1" dirty="0">
              <a:solidFill>
                <a:srgbClr val="FF0000"/>
              </a:solidFill>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gcc –g –O0 </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test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.c –o </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test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命令：</a:t>
            </a:r>
            <a:r>
              <a:rPr lang="zh-CN" altLang="zh-CN" sz="1800" dirty="0">
                <a:solidFill>
                  <a:schemeClr val="tx1">
                    <a:lumMod val="75000"/>
                    <a:lumOff val="25000"/>
                  </a:schemeClr>
                </a:solidFill>
                <a:latin typeface="微软雅黑" pitchFamily="34" charset="-122"/>
                <a:ea typeface="微软雅黑" pitchFamily="34" charset="-122"/>
              </a:rPr>
              <a:t>valgrind [options] prog-and-args [options]</a:t>
            </a:r>
            <a:endParaRPr lang="en-US" altLang="zh-CN" sz="1800" dirty="0">
              <a:solidFill>
                <a:schemeClr val="tx1">
                  <a:lumMod val="75000"/>
                  <a:lumOff val="25000"/>
                </a:schemeClr>
              </a:solidFill>
              <a:latin typeface="微软雅黑" pitchFamily="34" charset="-122"/>
              <a:ea typeface="微软雅黑" pitchFamily="34" charset="-122"/>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[options]</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常用选项，适用于所有</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Valgrind</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工具</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--tool=&lt;name&gt;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最常用的选项</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运行</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valgrind</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中名为</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toolname</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的工具</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默认</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memcheck</a:t>
            </a: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1400" dirty="0">
                <a:latin typeface="Times New Roman" pitchFamily="18" charset="0"/>
                <a:ea typeface="微软雅黑" pitchFamily="34" charset="-122"/>
                <a:cs typeface="Times New Roman" pitchFamily="18" charset="0"/>
              </a:rPr>
              <a:t>h|--</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help</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显示帮助信息</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--version</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显示</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valgrind</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内核的版本，每个工具都有各自的版本</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-q|--quiet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安静地运行，只打印错误信息</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-v|--verbose</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更详细的信息</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增加错误数统计</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a:t>
            </a: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19</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程序调试分析工具简介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648072"/>
            <a:ext cx="7787208" cy="6021288"/>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程序调试</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Valgrind</a:t>
            </a:r>
            <a:r>
              <a:rPr lang="zh-CN" altLang="en-US" sz="2200" dirty="0">
                <a:solidFill>
                  <a:srgbClr val="0070C0"/>
                </a:solidFill>
                <a:latin typeface="微软雅黑" pitchFamily="34" charset="-122"/>
                <a:ea typeface="微软雅黑" pitchFamily="34" charset="-122"/>
              </a:rPr>
              <a:t>使用</a:t>
            </a:r>
            <a:r>
              <a:rPr lang="en-US" altLang="zh-CN" sz="2200" dirty="0">
                <a:solidFill>
                  <a:srgbClr val="0070C0"/>
                </a:solidFill>
                <a:latin typeface="微软雅黑" pitchFamily="34" charset="-122"/>
                <a:ea typeface="微软雅黑" pitchFamily="34" charset="-122"/>
              </a:rPr>
              <a:t>—</a:t>
            </a:r>
            <a:r>
              <a:rPr lang="en-US" altLang="zh-CN" sz="2200" dirty="0" err="1">
                <a:solidFill>
                  <a:srgbClr val="0070C0"/>
                </a:solidFill>
                <a:latin typeface="微软雅黑" pitchFamily="34" charset="-122"/>
                <a:ea typeface="微软雅黑" pitchFamily="34" charset="-122"/>
              </a:rPr>
              <a:t>memcheck</a:t>
            </a:r>
            <a:r>
              <a:rPr lang="zh-CN" altLang="en-US" sz="2200" dirty="0">
                <a:solidFill>
                  <a:srgbClr val="0070C0"/>
                </a:solidFill>
                <a:latin typeface="微软雅黑" pitchFamily="34" charset="-122"/>
                <a:ea typeface="微软雅黑" pitchFamily="34" charset="-122"/>
              </a:rPr>
              <a:t>内存错误检查</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可以检查出下列几种错误：</a:t>
            </a: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使用已经释放的内存</a:t>
            </a: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内存块越界</a:t>
            </a: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使用未初始化的变量</a:t>
            </a: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内存泄漏（申请了未释放）</a:t>
            </a: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同一个内存块释放多次</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208088" lvl="2" indent="-357188">
              <a:lnSpc>
                <a:spcPct val="150000"/>
              </a:lnSpc>
              <a:buFont typeface="Wingdings" pitchFamily="2" charset="2"/>
              <a:buChar char="ü"/>
              <a:defRPr/>
            </a:pPr>
            <a:r>
              <a:rPr lang="en-US" altLang="zh-CN" sz="1800" dirty="0" err="1">
                <a:solidFill>
                  <a:schemeClr val="tx1">
                    <a:lumMod val="75000"/>
                    <a:lumOff val="25000"/>
                  </a:schemeClr>
                </a:solidFill>
                <a:latin typeface="微软雅黑" pitchFamily="34" charset="-122"/>
                <a:ea typeface="微软雅黑" pitchFamily="34" charset="-122"/>
              </a:rPr>
              <a:t>Memcheck</a:t>
            </a:r>
            <a:r>
              <a:rPr lang="zh-CN" altLang="en-US" sz="1800" dirty="0">
                <a:solidFill>
                  <a:schemeClr val="tx1">
                    <a:lumMod val="75000"/>
                    <a:lumOff val="25000"/>
                  </a:schemeClr>
                </a:solidFill>
                <a:latin typeface="微软雅黑" pitchFamily="34" charset="-122"/>
                <a:ea typeface="微软雅黑" pitchFamily="34" charset="-122"/>
              </a:rPr>
              <a:t>命令行选项：</a:t>
            </a:r>
            <a:endParaRPr lang="en-US" altLang="zh-CN" sz="1800" dirty="0">
              <a:solidFill>
                <a:schemeClr val="tx1">
                  <a:lumMod val="75000"/>
                  <a:lumOff val="25000"/>
                </a:schemeClr>
              </a:solidFill>
              <a:latin typeface="微软雅黑" pitchFamily="34" charset="-122"/>
              <a:ea typeface="微软雅黑" pitchFamily="34" charset="-122"/>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--leak-check=&lt;</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no|summary|yes|full</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&gt; [default: summary]</a:t>
            </a:r>
            <a:endPar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2122488" lvl="4" indent="-357188">
              <a:lnSpc>
                <a:spcPct val="150000"/>
              </a:lnSpc>
              <a:buFont typeface="Arial" pitchFamily="34" charset="0"/>
              <a:buChar char="•"/>
              <a:defRPr/>
            </a:pP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summary</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是给出最后</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leak</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的汇总，</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yes</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或者</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full</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将会给出比较详细的</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leak</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信息</a:t>
            </a:r>
            <a:endPar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--leak-resolution=&lt;</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low|med|high</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&gt; [default: high]</a:t>
            </a:r>
            <a:endPar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2122488" lvl="4" indent="-357188">
              <a:lnSpc>
                <a:spcPct val="150000"/>
              </a:lnSpc>
              <a:buFont typeface="Arial" pitchFamily="34" charset="0"/>
              <a:buChar char="•"/>
              <a:defRPr/>
            </a:pP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用于合并</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leak</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信息来源的</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backtraces</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low</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是有两层匹配的时候就可以合并，</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med</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是四层，</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high</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必须完全比配。该选项不影响查找</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leak</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的能力，只影响结果的显示方式</a:t>
            </a:r>
            <a:endPar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a:t>
            </a:r>
            <a:endPar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pic>
        <p:nvPicPr>
          <p:cNvPr id="5" name="图片 4">
            <a:extLst>
              <a:ext uri="{FF2B5EF4-FFF2-40B4-BE49-F238E27FC236}">
                <a16:creationId xmlns:a16="http://schemas.microsoft.com/office/drawing/2014/main" id="{331D054D-E48F-4E74-84C2-134675C06534}"/>
              </a:ext>
            </a:extLst>
          </p:cNvPr>
          <p:cNvPicPr>
            <a:picLocks noChangeAspect="1"/>
          </p:cNvPicPr>
          <p:nvPr/>
        </p:nvPicPr>
        <p:blipFill>
          <a:blip r:embed="rId3"/>
          <a:stretch>
            <a:fillRect/>
          </a:stretch>
        </p:blipFill>
        <p:spPr>
          <a:xfrm>
            <a:off x="4289140" y="2731842"/>
            <a:ext cx="4781294" cy="1777278"/>
          </a:xfrm>
          <a:prstGeom prst="rect">
            <a:avLst/>
          </a:prstGeom>
          <a:ln>
            <a:solidFill>
              <a:srgbClr val="C00000"/>
            </a:solidFill>
          </a:ln>
        </p:spPr>
      </p:pic>
    </p:spTree>
    <p:extLst>
      <p:ext uri="{BB962C8B-B14F-4D97-AF65-F5344CB8AC3E}">
        <p14:creationId xmlns:p14="http://schemas.microsoft.com/office/powerpoint/2010/main" val="4186183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1C32598-CE15-4A31-823B-959630C21B1E}" type="slidenum">
              <a:rPr lang="zh-CN" altLang="en-US"/>
              <a:pPr>
                <a:defRPr/>
              </a:pPr>
              <a:t>2</a:t>
            </a:fld>
            <a:endParaRPr lang="zh-CN" altLang="en-US"/>
          </a:p>
        </p:txBody>
      </p:sp>
      <p:sp>
        <p:nvSpPr>
          <p:cNvPr id="3075" name="TextBox 15"/>
          <p:cNvSpPr txBox="1">
            <a:spLocks noChangeArrowheads="1"/>
          </p:cNvSpPr>
          <p:nvPr/>
        </p:nvSpPr>
        <p:spPr bwMode="auto">
          <a:xfrm>
            <a:off x="539750" y="5732463"/>
            <a:ext cx="2519363"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sz="1400" b="1" dirty="0">
                <a:solidFill>
                  <a:schemeClr val="bg1"/>
                </a:solidFill>
                <a:latin typeface="微软雅黑" pitchFamily="34" charset="-122"/>
                <a:ea typeface="微软雅黑" pitchFamily="34" charset="-122"/>
              </a:rPr>
              <a:t>国家超级计算广州中心</a:t>
            </a:r>
          </a:p>
        </p:txBody>
      </p:sp>
      <p:sp>
        <p:nvSpPr>
          <p:cNvPr id="3076" name="TextBox 10"/>
          <p:cNvSpPr txBox="1">
            <a:spLocks noChangeArrowheads="1"/>
          </p:cNvSpPr>
          <p:nvPr/>
        </p:nvSpPr>
        <p:spPr bwMode="auto">
          <a:xfrm>
            <a:off x="539750" y="6011863"/>
            <a:ext cx="2398713" cy="33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it-IT" altLang="zh-CN" sz="800" b="1" dirty="0">
                <a:solidFill>
                  <a:schemeClr val="bg1"/>
                </a:solidFill>
                <a:latin typeface="微软雅黑" pitchFamily="34" charset="-122"/>
                <a:ea typeface="微软雅黑" pitchFamily="34" charset="-122"/>
              </a:rPr>
              <a:t>NATIONAL SUPERCOMPUTER CENTER IN GUANGZHOU</a:t>
            </a:r>
            <a:endParaRPr lang="zh-CN" altLang="en-US" sz="800" b="1" dirty="0">
              <a:solidFill>
                <a:schemeClr val="bg1"/>
              </a:solidFill>
              <a:latin typeface="微软雅黑" pitchFamily="34" charset="-122"/>
              <a:ea typeface="微软雅黑" pitchFamily="34" charset="-122"/>
            </a:endParaRPr>
          </a:p>
        </p:txBody>
      </p:sp>
      <p:sp>
        <p:nvSpPr>
          <p:cNvPr id="3077" name="TextBox 5"/>
          <p:cNvSpPr txBox="1">
            <a:spLocks noChangeArrowheads="1"/>
          </p:cNvSpPr>
          <p:nvPr/>
        </p:nvSpPr>
        <p:spPr bwMode="auto">
          <a:xfrm>
            <a:off x="346765" y="1997075"/>
            <a:ext cx="2192338"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sz="3200" b="1" spc="600" dirty="0">
                <a:solidFill>
                  <a:schemeClr val="bg1"/>
                </a:solidFill>
                <a:latin typeface="微软雅黑" pitchFamily="34" charset="-122"/>
                <a:ea typeface="微软雅黑" pitchFamily="34" charset="-122"/>
              </a:rPr>
              <a:t>主要内容</a:t>
            </a:r>
          </a:p>
        </p:txBody>
      </p:sp>
      <p:sp>
        <p:nvSpPr>
          <p:cNvPr id="3078" name="TextBox 6"/>
          <p:cNvSpPr txBox="1">
            <a:spLocks noChangeArrowheads="1"/>
          </p:cNvSpPr>
          <p:nvPr/>
        </p:nvSpPr>
        <p:spPr bwMode="auto">
          <a:xfrm>
            <a:off x="358503" y="1412875"/>
            <a:ext cx="2384425"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3200" b="1" dirty="0">
                <a:solidFill>
                  <a:schemeClr val="bg1"/>
                </a:solidFill>
                <a:latin typeface="微软雅黑" pitchFamily="34" charset="-122"/>
                <a:ea typeface="微软雅黑" pitchFamily="34" charset="-122"/>
              </a:rPr>
              <a:t>OUTLINE</a:t>
            </a:r>
            <a:endParaRPr lang="zh-CN" altLang="en-US" sz="3200" b="1" dirty="0">
              <a:solidFill>
                <a:schemeClr val="bg1"/>
              </a:solidFill>
              <a:latin typeface="微软雅黑" pitchFamily="34" charset="-122"/>
              <a:ea typeface="微软雅黑" pitchFamily="34" charset="-122"/>
            </a:endParaRPr>
          </a:p>
        </p:txBody>
      </p:sp>
      <p:pic>
        <p:nvPicPr>
          <p:cNvPr id="3079" name="图片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9488" y="404664"/>
            <a:ext cx="5178425" cy="11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80" name="图片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38538" y="2564904"/>
            <a:ext cx="5178425" cy="11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81" name="图片 9"/>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3938" y="4496420"/>
            <a:ext cx="5178425" cy="12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84" name="TextBox 12"/>
          <p:cNvSpPr txBox="1">
            <a:spLocks noChangeArrowheads="1"/>
          </p:cNvSpPr>
          <p:nvPr/>
        </p:nvSpPr>
        <p:spPr bwMode="auto">
          <a:xfrm>
            <a:off x="3563938" y="1126704"/>
            <a:ext cx="720725"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3600" dirty="0">
                <a:solidFill>
                  <a:srgbClr val="0070C0"/>
                </a:solidFill>
                <a:latin typeface="微软雅黑" pitchFamily="34" charset="-122"/>
                <a:ea typeface="微软雅黑" pitchFamily="34" charset="-122"/>
              </a:rPr>
              <a:t>01</a:t>
            </a:r>
            <a:endParaRPr lang="zh-CN" altLang="en-US" sz="3600" dirty="0">
              <a:solidFill>
                <a:srgbClr val="0070C0"/>
              </a:solidFill>
              <a:latin typeface="微软雅黑" pitchFamily="34" charset="-122"/>
              <a:ea typeface="微软雅黑" pitchFamily="34" charset="-122"/>
            </a:endParaRPr>
          </a:p>
        </p:txBody>
      </p:sp>
      <p:sp>
        <p:nvSpPr>
          <p:cNvPr id="14" name="TextBox 15"/>
          <p:cNvSpPr txBox="1">
            <a:spLocks noChangeArrowheads="1"/>
          </p:cNvSpPr>
          <p:nvPr/>
        </p:nvSpPr>
        <p:spPr bwMode="auto">
          <a:xfrm>
            <a:off x="5436095" y="1249705"/>
            <a:ext cx="302418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defRPr/>
            </a:pPr>
            <a:r>
              <a:rPr lang="zh-CN" altLang="en-US" sz="2000" b="1" dirty="0">
                <a:solidFill>
                  <a:srgbClr val="0070C0"/>
                </a:solidFill>
                <a:latin typeface="微软雅黑" pitchFamily="34" charset="-122"/>
                <a:ea typeface="微软雅黑" pitchFamily="34" charset="-122"/>
              </a:rPr>
              <a:t>概述</a:t>
            </a:r>
            <a:endParaRPr lang="en-US" altLang="zh-CN" sz="2000" b="1" dirty="0">
              <a:solidFill>
                <a:srgbClr val="0070C0"/>
              </a:solidFill>
              <a:latin typeface="微软雅黑" pitchFamily="34" charset="-122"/>
              <a:ea typeface="微软雅黑" pitchFamily="34" charset="-122"/>
            </a:endParaRPr>
          </a:p>
        </p:txBody>
      </p:sp>
      <p:sp>
        <p:nvSpPr>
          <p:cNvPr id="3086" name="TextBox 14"/>
          <p:cNvSpPr txBox="1">
            <a:spLocks noChangeArrowheads="1"/>
          </p:cNvSpPr>
          <p:nvPr/>
        </p:nvSpPr>
        <p:spPr bwMode="auto">
          <a:xfrm>
            <a:off x="3570288" y="3142928"/>
            <a:ext cx="930275"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3600" dirty="0">
                <a:solidFill>
                  <a:srgbClr val="0070C0"/>
                </a:solidFill>
                <a:latin typeface="微软雅黑" pitchFamily="34" charset="-122"/>
                <a:ea typeface="微软雅黑" pitchFamily="34" charset="-122"/>
              </a:rPr>
              <a:t>02</a:t>
            </a:r>
            <a:endParaRPr lang="zh-CN" altLang="en-US" sz="3600" dirty="0">
              <a:solidFill>
                <a:srgbClr val="0070C0"/>
              </a:solidFill>
              <a:latin typeface="微软雅黑" pitchFamily="34" charset="-122"/>
              <a:ea typeface="微软雅黑" pitchFamily="34" charset="-122"/>
            </a:endParaRPr>
          </a:p>
        </p:txBody>
      </p:sp>
      <p:sp>
        <p:nvSpPr>
          <p:cNvPr id="3088" name="TextBox 16"/>
          <p:cNvSpPr txBox="1">
            <a:spLocks noChangeArrowheads="1"/>
          </p:cNvSpPr>
          <p:nvPr/>
        </p:nvSpPr>
        <p:spPr bwMode="auto">
          <a:xfrm>
            <a:off x="3578225" y="5085184"/>
            <a:ext cx="922338"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3600" dirty="0">
                <a:solidFill>
                  <a:srgbClr val="0070C0"/>
                </a:solidFill>
                <a:latin typeface="微软雅黑" pitchFamily="34" charset="-122"/>
                <a:ea typeface="微软雅黑" pitchFamily="34" charset="-122"/>
              </a:rPr>
              <a:t>03</a:t>
            </a:r>
            <a:endParaRPr lang="zh-CN" altLang="en-US" sz="3600" dirty="0">
              <a:solidFill>
                <a:srgbClr val="0070C0"/>
              </a:solidFill>
              <a:latin typeface="微软雅黑" pitchFamily="34" charset="-122"/>
              <a:ea typeface="微软雅黑" pitchFamily="34" charset="-122"/>
            </a:endParaRPr>
          </a:p>
        </p:txBody>
      </p:sp>
      <p:pic>
        <p:nvPicPr>
          <p:cNvPr id="21" name="图片 1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3938" y="6280614"/>
            <a:ext cx="5178425" cy="11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 name="TextBox 15"/>
          <p:cNvSpPr txBox="1">
            <a:spLocks noChangeArrowheads="1"/>
          </p:cNvSpPr>
          <p:nvPr/>
        </p:nvSpPr>
        <p:spPr bwMode="auto">
          <a:xfrm>
            <a:off x="5436095" y="3265929"/>
            <a:ext cx="3024187"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defRPr/>
            </a:pPr>
            <a:r>
              <a:rPr lang="zh-CN" altLang="en-US" sz="2000" b="1" dirty="0">
                <a:solidFill>
                  <a:srgbClr val="0070C0"/>
                </a:solidFill>
                <a:latin typeface="微软雅黑" pitchFamily="34" charset="-122"/>
                <a:ea typeface="微软雅黑" pitchFamily="34" charset="-122"/>
              </a:rPr>
              <a:t>程序调试分析工具简介</a:t>
            </a:r>
            <a:endParaRPr lang="en-US" altLang="zh-CN" sz="2000" b="1" dirty="0">
              <a:solidFill>
                <a:srgbClr val="0070C0"/>
              </a:solidFill>
              <a:latin typeface="微软雅黑" pitchFamily="34" charset="-122"/>
              <a:ea typeface="微软雅黑" pitchFamily="34" charset="-122"/>
            </a:endParaRPr>
          </a:p>
          <a:p>
            <a:pPr eaLnBrk="1" hangingPunct="1">
              <a:defRPr/>
            </a:pPr>
            <a:endParaRPr lang="en-US" altLang="zh-CN" sz="2000" b="1" dirty="0">
              <a:solidFill>
                <a:srgbClr val="0070C0"/>
              </a:solidFill>
              <a:latin typeface="微软雅黑" pitchFamily="34" charset="-122"/>
              <a:ea typeface="微软雅黑" pitchFamily="34" charset="-122"/>
            </a:endParaRPr>
          </a:p>
        </p:txBody>
      </p:sp>
      <p:sp>
        <p:nvSpPr>
          <p:cNvPr id="26" name="TextBox 15"/>
          <p:cNvSpPr txBox="1">
            <a:spLocks noChangeArrowheads="1"/>
          </p:cNvSpPr>
          <p:nvPr/>
        </p:nvSpPr>
        <p:spPr bwMode="auto">
          <a:xfrm>
            <a:off x="5436095" y="5201215"/>
            <a:ext cx="302418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defRPr/>
            </a:pPr>
            <a:r>
              <a:rPr lang="zh-CN" altLang="en-US" sz="2000" b="1" dirty="0">
                <a:solidFill>
                  <a:srgbClr val="0070C0"/>
                </a:solidFill>
                <a:latin typeface="微软雅黑" pitchFamily="34" charset="-122"/>
                <a:ea typeface="微软雅黑" pitchFamily="34" charset="-122"/>
              </a:rPr>
              <a:t>程序优化分析工具简介</a:t>
            </a:r>
            <a:endParaRPr lang="en-US" altLang="zh-CN" sz="2000" b="1" dirty="0">
              <a:solidFill>
                <a:srgbClr val="0070C0"/>
              </a:solidFill>
              <a:latin typeface="微软雅黑" pitchFamily="34" charset="-122"/>
              <a:ea typeface="微软雅黑"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20</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程序调试分析工具简介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648072"/>
            <a:ext cx="7787208" cy="6021288"/>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程序调试</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Valgrind</a:t>
            </a:r>
            <a:r>
              <a:rPr lang="zh-CN" altLang="en-US" sz="2200" dirty="0">
                <a:solidFill>
                  <a:srgbClr val="0070C0"/>
                </a:solidFill>
                <a:latin typeface="微软雅黑" pitchFamily="34" charset="-122"/>
                <a:ea typeface="微软雅黑" pitchFamily="34" charset="-122"/>
              </a:rPr>
              <a:t>使用</a:t>
            </a:r>
            <a:r>
              <a:rPr lang="en-US" altLang="zh-CN" sz="2200" dirty="0">
                <a:solidFill>
                  <a:srgbClr val="0070C0"/>
                </a:solidFill>
                <a:latin typeface="微软雅黑" pitchFamily="34" charset="-122"/>
                <a:ea typeface="微软雅黑" pitchFamily="34" charset="-122"/>
              </a:rPr>
              <a:t>—</a:t>
            </a:r>
            <a:r>
              <a:rPr lang="en-US" altLang="zh-CN" sz="2200" dirty="0" err="1">
                <a:solidFill>
                  <a:srgbClr val="0070C0"/>
                </a:solidFill>
                <a:latin typeface="微软雅黑" pitchFamily="34" charset="-122"/>
                <a:ea typeface="微软雅黑" pitchFamily="34" charset="-122"/>
              </a:rPr>
              <a:t>Cachegrind</a:t>
            </a:r>
            <a:r>
              <a:rPr lang="zh-CN" altLang="en-US" sz="2200" dirty="0">
                <a:solidFill>
                  <a:srgbClr val="0070C0"/>
                </a:solidFill>
                <a:latin typeface="微软雅黑" pitchFamily="34" charset="-122"/>
                <a:ea typeface="微软雅黑" pitchFamily="34" charset="-122"/>
              </a:rPr>
              <a:t>缓存检查</a:t>
            </a:r>
            <a:endParaRPr lang="en-US" altLang="zh-CN" sz="2200" dirty="0" err="1">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800" dirty="0" err="1">
                <a:solidFill>
                  <a:schemeClr val="tx1">
                    <a:lumMod val="75000"/>
                    <a:lumOff val="25000"/>
                  </a:schemeClr>
                </a:solidFill>
                <a:latin typeface="微软雅黑" pitchFamily="34" charset="-122"/>
                <a:ea typeface="微软雅黑" pitchFamily="34" charset="-122"/>
              </a:rPr>
              <a:t>通过模拟</a:t>
            </a:r>
            <a:r>
              <a:rPr lang="en-US" altLang="zh-CN" sz="1800" dirty="0" err="1">
                <a:solidFill>
                  <a:schemeClr val="tx1">
                    <a:lumMod val="75000"/>
                    <a:lumOff val="25000"/>
                  </a:schemeClr>
                </a:solidFill>
                <a:latin typeface="微软雅黑" pitchFamily="34" charset="-122"/>
                <a:ea typeface="微软雅黑" pitchFamily="34" charset="-122"/>
              </a:rPr>
              <a:t>cpu</a:t>
            </a:r>
            <a:r>
              <a:rPr lang="zh-CN" altLang="en-US" sz="1800" dirty="0" err="1">
                <a:solidFill>
                  <a:schemeClr val="tx1">
                    <a:lumMod val="75000"/>
                    <a:lumOff val="25000"/>
                  </a:schemeClr>
                </a:solidFill>
                <a:latin typeface="微软雅黑" pitchFamily="34" charset="-122"/>
                <a:ea typeface="微软雅黑" pitchFamily="34" charset="-122"/>
              </a:rPr>
              <a:t>的</a:t>
            </a:r>
            <a:r>
              <a:rPr lang="en-US" altLang="zh-CN" sz="1800" dirty="0" err="1">
                <a:solidFill>
                  <a:schemeClr val="tx1">
                    <a:lumMod val="75000"/>
                    <a:lumOff val="25000"/>
                  </a:schemeClr>
                </a:solidFill>
                <a:latin typeface="微软雅黑" pitchFamily="34" charset="-122"/>
                <a:ea typeface="微软雅黑" pitchFamily="34" charset="-122"/>
              </a:rPr>
              <a:t>1,3</a:t>
            </a:r>
            <a:r>
              <a:rPr lang="zh-CN" altLang="en-US" sz="1800" dirty="0" err="1">
                <a:solidFill>
                  <a:schemeClr val="tx1">
                    <a:lumMod val="75000"/>
                    <a:lumOff val="25000"/>
                  </a:schemeClr>
                </a:solidFill>
                <a:latin typeface="微软雅黑" pitchFamily="34" charset="-122"/>
                <a:ea typeface="微软雅黑" pitchFamily="34" charset="-122"/>
              </a:rPr>
              <a:t>级缓存，收集应用程序运行时关于</a:t>
            </a:r>
            <a:r>
              <a:rPr lang="en-US" altLang="zh-CN" sz="1800" dirty="0" err="1">
                <a:solidFill>
                  <a:schemeClr val="tx1">
                    <a:lumMod val="75000"/>
                    <a:lumOff val="25000"/>
                  </a:schemeClr>
                </a:solidFill>
                <a:latin typeface="微软雅黑" pitchFamily="34" charset="-122"/>
                <a:ea typeface="微软雅黑" pitchFamily="34" charset="-122"/>
              </a:rPr>
              <a:t>cpu</a:t>
            </a:r>
            <a:r>
              <a:rPr lang="zh-CN" altLang="en-US" sz="1800" dirty="0">
                <a:solidFill>
                  <a:schemeClr val="tx1">
                    <a:lumMod val="75000"/>
                    <a:lumOff val="25000"/>
                  </a:schemeClr>
                </a:solidFill>
                <a:latin typeface="微软雅黑" pitchFamily="34" charset="-122"/>
                <a:ea typeface="微软雅黑" pitchFamily="34" charset="-122"/>
              </a:rPr>
              <a:t>的一些统计数据，最后在将明细数据和汇总信息打印出来</a:t>
            </a: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执行方式：</a:t>
            </a:r>
            <a:endParaRPr lang="en-US" altLang="zh-CN" sz="1800" dirty="0">
              <a:solidFill>
                <a:schemeClr val="tx1">
                  <a:lumMod val="75000"/>
                  <a:lumOff val="25000"/>
                </a:schemeClr>
              </a:solidFill>
              <a:latin typeface="微软雅黑" pitchFamily="34" charset="-122"/>
              <a:ea typeface="微软雅黑" pitchFamily="34" charset="-122"/>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valgrind</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--tool=</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cachegrind</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your_application</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2122488" lvl="4" indent="-357188">
              <a:lnSpc>
                <a:spcPct val="150000"/>
              </a:lnSpc>
              <a:buFont typeface="Arial" pitchFamily="34" charset="0"/>
              <a:buChar char="•"/>
              <a:defRPr/>
            </a:pP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cachegrind</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的结果也会以输出文件的方式输出更多的细节，输出文件的缺省文件名是</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cachegrind.out</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.&lt;</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pid</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&gt;</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，其中</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&lt;</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pid</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&gt;</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是当前进程的</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pid</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。该文件名可以通过</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cachegrind</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-out-file</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选择指定更可读的文件名，这个文件将会成为</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cg_annotate</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的输入</a:t>
            </a:r>
            <a:endPar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endParaRPr>
          </a:p>
          <a:p>
            <a:pPr marL="1208088" lvl="2" indent="-357188">
              <a:lnSpc>
                <a:spcPct val="150000"/>
              </a:lnSpc>
              <a:buFont typeface="Wingdings" pitchFamily="2" charset="2"/>
              <a:buChar char="ü"/>
              <a:defRPr/>
            </a:pPr>
            <a:r>
              <a:rPr lang="en-US" altLang="zh-CN" sz="1800" dirty="0" err="1">
                <a:solidFill>
                  <a:schemeClr val="tx1">
                    <a:lumMod val="75000"/>
                    <a:lumOff val="25000"/>
                  </a:schemeClr>
                </a:solidFill>
                <a:latin typeface="微软雅黑" pitchFamily="34" charset="-122"/>
                <a:ea typeface="微软雅黑" pitchFamily="34" charset="-122"/>
              </a:rPr>
              <a:t>Cachegrind</a:t>
            </a:r>
            <a:r>
              <a:rPr lang="zh-CN" altLang="en-US" sz="1800" dirty="0">
                <a:solidFill>
                  <a:schemeClr val="tx1">
                    <a:lumMod val="75000"/>
                    <a:lumOff val="25000"/>
                  </a:schemeClr>
                </a:solidFill>
                <a:latin typeface="微软雅黑" pitchFamily="34" charset="-122"/>
                <a:ea typeface="微软雅黑" pitchFamily="34" charset="-122"/>
              </a:rPr>
              <a:t>命令行选项：</a:t>
            </a:r>
            <a:endParaRPr lang="en-US" altLang="zh-CN" sz="1800" dirty="0">
              <a:solidFill>
                <a:schemeClr val="tx1">
                  <a:lumMod val="75000"/>
                  <a:lumOff val="25000"/>
                </a:schemeClr>
              </a:solidFill>
              <a:latin typeface="微软雅黑" pitchFamily="34" charset="-122"/>
              <a:ea typeface="微软雅黑" pitchFamily="34" charset="-122"/>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--cache-</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sim</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no|yes</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[yes]</a:t>
            </a:r>
            <a:endPar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2122488" lvl="4" indent="-357188">
              <a:lnSpc>
                <a:spcPct val="150000"/>
              </a:lnSpc>
              <a:buFont typeface="Arial" pitchFamily="34" charset="0"/>
              <a:buChar char="•"/>
              <a:defRPr/>
            </a:pP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指定是否收集</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cache accesses</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和</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miss counts</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--branch-</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sim</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no|yes</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[no]</a:t>
            </a:r>
            <a:endPar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2122488" lvl="4" indent="-357188">
              <a:lnSpc>
                <a:spcPct val="150000"/>
              </a:lnSpc>
              <a:buFont typeface="Arial" pitchFamily="34" charset="0"/>
              <a:buChar char="•"/>
              <a:defRPr/>
            </a:pP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指定是否收集</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branch instruction</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和</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misprediction</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 counts</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a:t>
            </a:r>
            <a:endPar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21</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程序调试分析工具简介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648072"/>
            <a:ext cx="7787208" cy="6021288"/>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程序调试</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Valgrind</a:t>
            </a:r>
            <a:r>
              <a:rPr lang="zh-CN" altLang="en-US" sz="2200" dirty="0">
                <a:solidFill>
                  <a:srgbClr val="0070C0"/>
                </a:solidFill>
                <a:latin typeface="微软雅黑" pitchFamily="34" charset="-122"/>
                <a:ea typeface="微软雅黑" pitchFamily="34" charset="-122"/>
              </a:rPr>
              <a:t>使用</a:t>
            </a:r>
            <a:r>
              <a:rPr lang="en-US" altLang="zh-CN" sz="2200" dirty="0">
                <a:solidFill>
                  <a:srgbClr val="0070C0"/>
                </a:solidFill>
                <a:latin typeface="微软雅黑" pitchFamily="34" charset="-122"/>
                <a:ea typeface="微软雅黑" pitchFamily="34" charset="-122"/>
              </a:rPr>
              <a:t>—</a:t>
            </a:r>
            <a:r>
              <a:rPr lang="en-US" altLang="zh-CN" sz="2200" dirty="0" err="1">
                <a:solidFill>
                  <a:srgbClr val="0070C0"/>
                </a:solidFill>
                <a:latin typeface="微软雅黑" pitchFamily="34" charset="-122"/>
                <a:ea typeface="微软雅黑" pitchFamily="34" charset="-122"/>
              </a:rPr>
              <a:t>Callgrind</a:t>
            </a:r>
            <a:r>
              <a:rPr lang="zh-CN" altLang="en-US" sz="2200" dirty="0">
                <a:solidFill>
                  <a:srgbClr val="0070C0"/>
                </a:solidFill>
                <a:latin typeface="微软雅黑" pitchFamily="34" charset="-122"/>
                <a:ea typeface="微软雅黑" pitchFamily="34" charset="-122"/>
              </a:rPr>
              <a:t>函数调用分析</a:t>
            </a:r>
            <a:endParaRPr lang="en-US" altLang="zh-CN" sz="2200" dirty="0" err="1">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en-US" altLang="zh-CN" sz="1800" dirty="0" err="1">
                <a:solidFill>
                  <a:schemeClr val="tx1">
                    <a:lumMod val="75000"/>
                    <a:lumOff val="25000"/>
                  </a:schemeClr>
                </a:solidFill>
                <a:latin typeface="微软雅黑" pitchFamily="34" charset="-122"/>
                <a:ea typeface="微软雅黑" pitchFamily="34" charset="-122"/>
              </a:rPr>
              <a:t>Callgrind</a:t>
            </a:r>
            <a:r>
              <a:rPr lang="zh-CN" altLang="en-US" sz="1800" dirty="0">
                <a:solidFill>
                  <a:schemeClr val="tx1">
                    <a:lumMod val="75000"/>
                    <a:lumOff val="25000"/>
                  </a:schemeClr>
                </a:solidFill>
                <a:latin typeface="微软雅黑" pitchFamily="34" charset="-122"/>
                <a:ea typeface="微软雅黑" pitchFamily="34" charset="-122"/>
              </a:rPr>
              <a:t>收集程序运行时的一些数据，建立函数调用关系图，还可以有选择地进行</a:t>
            </a:r>
            <a:r>
              <a:rPr lang="en-US" altLang="zh-CN" sz="1800" dirty="0">
                <a:solidFill>
                  <a:schemeClr val="tx1">
                    <a:lumMod val="75000"/>
                    <a:lumOff val="25000"/>
                  </a:schemeClr>
                </a:solidFill>
                <a:latin typeface="微软雅黑" pitchFamily="34" charset="-122"/>
                <a:ea typeface="微软雅黑" pitchFamily="34" charset="-122"/>
              </a:rPr>
              <a:t>cache</a:t>
            </a:r>
            <a:r>
              <a:rPr lang="zh-CN" altLang="en-US" sz="1800" dirty="0">
                <a:solidFill>
                  <a:schemeClr val="tx1">
                    <a:lumMod val="75000"/>
                    <a:lumOff val="25000"/>
                  </a:schemeClr>
                </a:solidFill>
                <a:latin typeface="微软雅黑" pitchFamily="34" charset="-122"/>
                <a:ea typeface="微软雅黑" pitchFamily="34" charset="-122"/>
              </a:rPr>
              <a:t>模拟。被分析的程序编译时要 加</a:t>
            </a:r>
            <a:r>
              <a:rPr lang="en-US" altLang="zh-CN" sz="1800" b="1" dirty="0">
                <a:solidFill>
                  <a:srgbClr val="FF0000"/>
                </a:solidFill>
                <a:latin typeface="微软雅黑" pitchFamily="34" charset="-122"/>
                <a:ea typeface="微软雅黑" pitchFamily="34" charset="-122"/>
              </a:rPr>
              <a:t>-g</a:t>
            </a:r>
            <a:r>
              <a:rPr lang="zh-CN" altLang="en-US" sz="1800" dirty="0">
                <a:solidFill>
                  <a:schemeClr val="tx1">
                    <a:lumMod val="75000"/>
                    <a:lumOff val="25000"/>
                  </a:schemeClr>
                </a:solidFill>
                <a:latin typeface="微软雅黑" pitchFamily="34" charset="-122"/>
                <a:ea typeface="微软雅黑" pitchFamily="34" charset="-122"/>
              </a:rPr>
              <a:t>，</a:t>
            </a:r>
            <a:r>
              <a:rPr lang="zh-CN" altLang="zh-CN" sz="1800" dirty="0">
                <a:solidFill>
                  <a:schemeClr val="tx1">
                    <a:lumMod val="75000"/>
                    <a:lumOff val="25000"/>
                  </a:schemeClr>
                </a:solidFill>
                <a:latin typeface="微软雅黑" pitchFamily="34" charset="-122"/>
                <a:ea typeface="微软雅黑" pitchFamily="34" charset="-122"/>
              </a:rPr>
              <a:t>编译优化选项</a:t>
            </a:r>
            <a:r>
              <a:rPr lang="zh-CN" altLang="en-US" sz="1800" dirty="0">
                <a:solidFill>
                  <a:schemeClr val="tx1">
                    <a:lumMod val="75000"/>
                    <a:lumOff val="25000"/>
                  </a:schemeClr>
                </a:solidFill>
                <a:latin typeface="微软雅黑" pitchFamily="34" charset="-122"/>
                <a:ea typeface="微软雅黑" pitchFamily="34" charset="-122"/>
              </a:rPr>
              <a:t>建议</a:t>
            </a:r>
            <a:r>
              <a:rPr lang="zh-CN" altLang="zh-CN" sz="1800" dirty="0">
                <a:solidFill>
                  <a:schemeClr val="tx1">
                    <a:lumMod val="75000"/>
                    <a:lumOff val="25000"/>
                  </a:schemeClr>
                </a:solidFill>
                <a:latin typeface="微软雅黑" pitchFamily="34" charset="-122"/>
                <a:ea typeface="微软雅黑" pitchFamily="34" charset="-122"/>
              </a:rPr>
              <a:t>选择</a:t>
            </a:r>
            <a:r>
              <a:rPr lang="en-US" altLang="zh-CN" sz="1800" b="1" dirty="0">
                <a:solidFill>
                  <a:srgbClr val="FF0000"/>
                </a:solidFill>
                <a:latin typeface="微软雅黑" pitchFamily="34" charset="-122"/>
                <a:ea typeface="微软雅黑" pitchFamily="34" charset="-122"/>
              </a:rPr>
              <a:t>-O2</a:t>
            </a: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执行方式：</a:t>
            </a:r>
            <a:endParaRPr lang="en-US" altLang="zh-CN" sz="1800" dirty="0">
              <a:solidFill>
                <a:schemeClr val="tx1">
                  <a:lumMod val="75000"/>
                  <a:lumOff val="25000"/>
                </a:schemeClr>
              </a:solidFill>
              <a:latin typeface="微软雅黑" pitchFamily="34" charset="-122"/>
              <a:ea typeface="微软雅黑" pitchFamily="34" charset="-122"/>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valgrind</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--tool=</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callgrind</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your_application</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2122488" lvl="4" indent="-357188">
              <a:lnSpc>
                <a:spcPct val="150000"/>
              </a:lnSpc>
              <a:buFont typeface="Arial" pitchFamily="34" charset="0"/>
              <a:buChar char="•"/>
              <a:defRPr/>
            </a:pP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输出文件的缺省文件名是</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callgrind.out</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.&lt;</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pid</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&gt; </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，其中</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&lt;</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pid</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&gt;</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是当前进程的</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pid</a:t>
            </a:r>
            <a:endPar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endParaRPr>
          </a:p>
          <a:p>
            <a:pPr marL="1208088" lvl="2" indent="-357188">
              <a:lnSpc>
                <a:spcPct val="150000"/>
              </a:lnSpc>
              <a:buFont typeface="Wingdings" pitchFamily="2" charset="2"/>
              <a:buChar char="ü"/>
              <a:defRPr/>
            </a:pPr>
            <a:r>
              <a:rPr lang="en-US" altLang="zh-CN" sz="1800" dirty="0" err="1">
                <a:solidFill>
                  <a:schemeClr val="tx1">
                    <a:lumMod val="75000"/>
                    <a:lumOff val="25000"/>
                  </a:schemeClr>
                </a:solidFill>
                <a:latin typeface="微软雅黑" pitchFamily="34" charset="-122"/>
                <a:ea typeface="微软雅黑" pitchFamily="34" charset="-122"/>
              </a:rPr>
              <a:t>Cachegrind</a:t>
            </a:r>
            <a:r>
              <a:rPr lang="zh-CN" altLang="en-US" sz="1800" dirty="0">
                <a:solidFill>
                  <a:schemeClr val="tx1">
                    <a:lumMod val="75000"/>
                    <a:lumOff val="25000"/>
                  </a:schemeClr>
                </a:solidFill>
                <a:latin typeface="微软雅黑" pitchFamily="34" charset="-122"/>
                <a:ea typeface="微软雅黑" pitchFamily="34" charset="-122"/>
              </a:rPr>
              <a:t>命令行选项：</a:t>
            </a:r>
            <a:endParaRPr lang="en-US" altLang="zh-CN" sz="1800" dirty="0">
              <a:solidFill>
                <a:schemeClr val="tx1">
                  <a:lumMod val="75000"/>
                  <a:lumOff val="25000"/>
                </a:schemeClr>
              </a:solidFill>
              <a:latin typeface="微软雅黑" pitchFamily="34" charset="-122"/>
              <a:ea typeface="微软雅黑" pitchFamily="34" charset="-122"/>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callgrind</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-out-file=&lt;file&gt;</a:t>
            </a:r>
            <a:endPar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2122488" lvl="4" indent="-357188">
              <a:lnSpc>
                <a:spcPct val="150000"/>
              </a:lnSpc>
              <a:buFont typeface="Arial" pitchFamily="34" charset="0"/>
              <a:buChar char="•"/>
              <a:defRPr/>
            </a:pP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指定</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profile data</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的输出文件，而不是缺省命名规则生成的文件</a:t>
            </a:r>
            <a:endPar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--dump-line=&lt;</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no|yes</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&gt; [default: yes]</a:t>
            </a:r>
            <a:endPar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2122488" lvl="4" indent="-357188">
              <a:lnSpc>
                <a:spcPct val="150000"/>
              </a:lnSpc>
              <a:buFont typeface="Arial" pitchFamily="34" charset="0"/>
              <a:buChar char="•"/>
              <a:defRPr/>
            </a:pP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事件计数将以</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source line</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作为统计的粒度，但是源程序在编译的时候加入</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-g</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选项</a:t>
            </a:r>
            <a:endPar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a:t>
            </a:r>
            <a:endPar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22</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程序调试分析工具简介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648072"/>
            <a:ext cx="7787208" cy="6021288"/>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程序调试</a:t>
            </a:r>
            <a:endParaRPr lang="en-US" altLang="zh-CN" sz="2200" dirty="0">
              <a:solidFill>
                <a:srgbClr val="0070C0"/>
              </a:solidFill>
              <a:latin typeface="微软雅黑" pitchFamily="34" charset="-122"/>
              <a:ea typeface="微软雅黑" pitchFamily="34" charset="-122"/>
            </a:endParaRPr>
          </a:p>
          <a:p>
            <a:pPr lvl="1">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Valgrind</a:t>
            </a:r>
            <a:r>
              <a:rPr lang="zh-CN" altLang="en-US" sz="2200" dirty="0">
                <a:solidFill>
                  <a:srgbClr val="0070C0"/>
                </a:solidFill>
                <a:latin typeface="微软雅黑" pitchFamily="34" charset="-122"/>
                <a:ea typeface="微软雅黑" pitchFamily="34" charset="-122"/>
              </a:rPr>
              <a:t>使用</a:t>
            </a:r>
            <a:r>
              <a:rPr lang="en-US" altLang="zh-CN" sz="2200" dirty="0">
                <a:solidFill>
                  <a:srgbClr val="0070C0"/>
                </a:solidFill>
                <a:latin typeface="微软雅黑" pitchFamily="34" charset="-122"/>
                <a:ea typeface="微软雅黑" pitchFamily="34" charset="-122"/>
              </a:rPr>
              <a:t>—</a:t>
            </a:r>
            <a:r>
              <a:rPr lang="en-US" altLang="zh-CN" sz="2200" dirty="0" err="1">
                <a:solidFill>
                  <a:srgbClr val="0070C0"/>
                </a:solidFill>
                <a:latin typeface="微软雅黑" pitchFamily="34" charset="-122"/>
                <a:ea typeface="微软雅黑" pitchFamily="34" charset="-122"/>
              </a:rPr>
              <a:t>Helgrind</a:t>
            </a:r>
            <a:r>
              <a:rPr lang="zh-CN" altLang="en-US" sz="2200" dirty="0">
                <a:solidFill>
                  <a:srgbClr val="0070C0"/>
                </a:solidFill>
                <a:latin typeface="微软雅黑" pitchFamily="34" charset="-122"/>
                <a:ea typeface="微软雅黑" pitchFamily="34" charset="-122"/>
              </a:rPr>
              <a:t>多线程分析器</a:t>
            </a:r>
            <a:endParaRPr lang="en-US" altLang="zh-CN" sz="2200" dirty="0" err="1">
              <a:solidFill>
                <a:srgbClr val="0070C0"/>
              </a:solidFill>
              <a:latin typeface="微软雅黑" pitchFamily="34" charset="-122"/>
              <a:ea typeface="微软雅黑" pitchFamily="34" charset="-122"/>
            </a:endParaRPr>
          </a:p>
          <a:p>
            <a:pPr marL="1208088" lvl="2" indent="-357188">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主要用来检查多线程程序中出现的竞争问题</a:t>
            </a:r>
            <a:endParaRPr lang="en-US" altLang="zh-CN" sz="1800" dirty="0">
              <a:solidFill>
                <a:schemeClr val="tx1">
                  <a:lumMod val="75000"/>
                  <a:lumOff val="25000"/>
                </a:schemeClr>
              </a:solidFill>
              <a:latin typeface="微软雅黑" pitchFamily="34" charset="-122"/>
              <a:ea typeface="微软雅黑" pitchFamily="34" charset="-122"/>
            </a:endParaRPr>
          </a:p>
          <a:p>
            <a:pPr marL="1665288" lvl="3" indent="-357188">
              <a:buFont typeface="Wingdings" pitchFamily="2" charset="2"/>
              <a:buChar char="ü"/>
              <a:defRPr/>
            </a:pPr>
            <a:r>
              <a:rPr lang="en-US" altLang="zh-CN" sz="1400" dirty="0">
                <a:solidFill>
                  <a:schemeClr val="tx1">
                    <a:lumMod val="75000"/>
                    <a:lumOff val="25000"/>
                  </a:schemeClr>
                </a:solidFill>
                <a:latin typeface="微软雅黑" pitchFamily="34" charset="-122"/>
                <a:ea typeface="微软雅黑" pitchFamily="34" charset="-122"/>
              </a:rPr>
              <a:t>unlocking a not-locked mutex,</a:t>
            </a:r>
            <a:r>
              <a:rPr lang="zh-CN" altLang="en-US" sz="1400" dirty="0">
                <a:solidFill>
                  <a:schemeClr val="tx1">
                    <a:lumMod val="75000"/>
                    <a:lumOff val="25000"/>
                  </a:schemeClr>
                </a:solidFill>
                <a:latin typeface="微软雅黑" pitchFamily="34" charset="-122"/>
                <a:ea typeface="微软雅黑" pitchFamily="34" charset="-122"/>
              </a:rPr>
              <a:t> </a:t>
            </a:r>
            <a:endParaRPr lang="en-US" altLang="zh-CN" sz="1400" dirty="0">
              <a:solidFill>
                <a:schemeClr val="tx1">
                  <a:lumMod val="75000"/>
                  <a:lumOff val="25000"/>
                </a:schemeClr>
              </a:solidFill>
              <a:latin typeface="微软雅黑" pitchFamily="34" charset="-122"/>
              <a:ea typeface="微软雅黑" pitchFamily="34" charset="-122"/>
            </a:endParaRPr>
          </a:p>
          <a:p>
            <a:pPr marL="1665288" lvl="3" indent="-357188">
              <a:buFont typeface="Wingdings" pitchFamily="2" charset="2"/>
              <a:buChar char="ü"/>
              <a:defRPr/>
            </a:pPr>
            <a:r>
              <a:rPr lang="en-US" altLang="zh-CN" sz="1400" dirty="0">
                <a:solidFill>
                  <a:schemeClr val="tx1">
                    <a:lumMod val="75000"/>
                    <a:lumOff val="25000"/>
                  </a:schemeClr>
                </a:solidFill>
                <a:latin typeface="微软雅黑" pitchFamily="34" charset="-122"/>
                <a:ea typeface="微软雅黑" pitchFamily="34" charset="-122"/>
              </a:rPr>
              <a:t>unlocking a mutex held by a different thread</a:t>
            </a:r>
          </a:p>
          <a:p>
            <a:pPr marL="1665288" lvl="3" indent="-357188">
              <a:buFont typeface="Wingdings" pitchFamily="2" charset="2"/>
              <a:buChar char="ü"/>
              <a:defRPr/>
            </a:pPr>
            <a:r>
              <a:rPr lang="zh-CN" altLang="en-US" sz="1400" dirty="0">
                <a:solidFill>
                  <a:schemeClr val="tx1">
                    <a:lumMod val="75000"/>
                    <a:lumOff val="25000"/>
                  </a:schemeClr>
                </a:solidFill>
                <a:latin typeface="微软雅黑" pitchFamily="34" charset="-122"/>
                <a:ea typeface="微软雅黑" pitchFamily="34" charset="-122"/>
              </a:rPr>
              <a:t>等等</a:t>
            </a:r>
            <a:endParaRPr lang="en-US" altLang="zh-CN" sz="1400" dirty="0">
              <a:solidFill>
                <a:schemeClr val="tx1">
                  <a:lumMod val="75000"/>
                  <a:lumOff val="25000"/>
                </a:schemeClr>
              </a:solidFill>
              <a:latin typeface="微软雅黑" pitchFamily="34" charset="-122"/>
              <a:ea typeface="微软雅黑" pitchFamily="34" charset="-122"/>
            </a:endParaRPr>
          </a:p>
          <a:p>
            <a:pPr marL="1208088" lvl="2" indent="-357188">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执行方式：</a:t>
            </a:r>
            <a:endParaRPr lang="en-US" altLang="zh-CN" sz="1800" dirty="0">
              <a:solidFill>
                <a:schemeClr val="tx1">
                  <a:lumMod val="75000"/>
                  <a:lumOff val="25000"/>
                </a:schemeClr>
              </a:solidFill>
              <a:latin typeface="微软雅黑" pitchFamily="34" charset="-122"/>
              <a:ea typeface="微软雅黑" pitchFamily="34" charset="-122"/>
            </a:endParaRPr>
          </a:p>
          <a:p>
            <a:pPr marL="1665288" lvl="3" indent="-357188">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valgrind</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--tool=</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helgrind</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your_application</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lvl="1">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Valgrind</a:t>
            </a:r>
            <a:r>
              <a:rPr lang="zh-CN" altLang="en-US" sz="2200" dirty="0">
                <a:solidFill>
                  <a:srgbClr val="0070C0"/>
                </a:solidFill>
                <a:latin typeface="微软雅黑" pitchFamily="34" charset="-122"/>
                <a:ea typeface="微软雅黑" pitchFamily="34" charset="-122"/>
              </a:rPr>
              <a:t>使用</a:t>
            </a:r>
            <a:r>
              <a:rPr lang="en-US" altLang="zh-CN" sz="2200" dirty="0">
                <a:solidFill>
                  <a:srgbClr val="0070C0"/>
                </a:solidFill>
                <a:latin typeface="微软雅黑" pitchFamily="34" charset="-122"/>
                <a:ea typeface="微软雅黑" pitchFamily="34" charset="-122"/>
              </a:rPr>
              <a:t>—Massif</a:t>
            </a:r>
            <a:r>
              <a:rPr lang="zh-CN" altLang="en-US" sz="2200" dirty="0">
                <a:solidFill>
                  <a:srgbClr val="0070C0"/>
                </a:solidFill>
                <a:latin typeface="微软雅黑" pitchFamily="34" charset="-122"/>
                <a:ea typeface="微软雅黑" pitchFamily="34" charset="-122"/>
              </a:rPr>
              <a:t>堆栈分析</a:t>
            </a:r>
            <a:endParaRPr lang="en-US" altLang="zh-CN" sz="2200" dirty="0">
              <a:solidFill>
                <a:srgbClr val="0070C0"/>
              </a:solidFill>
              <a:latin typeface="微软雅黑" pitchFamily="34" charset="-122"/>
              <a:ea typeface="微软雅黑" pitchFamily="34" charset="-122"/>
            </a:endParaRPr>
          </a:p>
          <a:p>
            <a:pPr marL="1208088" lvl="2" indent="-357188">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堆栈分析器，它能测量程序在堆栈中使用了多少内存，告诉我们堆块，堆管理块和栈的大小。</a:t>
            </a:r>
            <a:r>
              <a:rPr lang="en-US" altLang="zh-CN" sz="1800" dirty="0">
                <a:solidFill>
                  <a:schemeClr val="tx1">
                    <a:lumMod val="75000"/>
                    <a:lumOff val="25000"/>
                  </a:schemeClr>
                </a:solidFill>
                <a:latin typeface="微软雅黑" pitchFamily="34" charset="-122"/>
                <a:ea typeface="微软雅黑" pitchFamily="34" charset="-122"/>
              </a:rPr>
              <a:t>Massif</a:t>
            </a:r>
            <a:r>
              <a:rPr lang="zh-CN" altLang="en-US" sz="1800" dirty="0">
                <a:solidFill>
                  <a:schemeClr val="tx1">
                    <a:lumMod val="75000"/>
                    <a:lumOff val="25000"/>
                  </a:schemeClr>
                </a:solidFill>
                <a:latin typeface="微软雅黑" pitchFamily="34" charset="-122"/>
                <a:ea typeface="微软雅黑" pitchFamily="34" charset="-122"/>
              </a:rPr>
              <a:t>能帮助我们减少内存的使用</a:t>
            </a: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执行方式：</a:t>
            </a:r>
            <a:endParaRPr lang="en-US" altLang="zh-CN" sz="1800" dirty="0">
              <a:solidFill>
                <a:schemeClr val="tx1">
                  <a:lumMod val="75000"/>
                  <a:lumOff val="25000"/>
                </a:schemeClr>
              </a:solidFill>
              <a:latin typeface="微软雅黑" pitchFamily="34" charset="-122"/>
              <a:ea typeface="微软雅黑" pitchFamily="34" charset="-122"/>
            </a:endParaRPr>
          </a:p>
          <a:p>
            <a:pPr marL="1665288" lvl="3" indent="-357188">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valgrind</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--tool=massif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your_application</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2122488" lvl="4" indent="-357188">
              <a:buFont typeface="Arial" pitchFamily="34" charset="0"/>
              <a:buChar char="•"/>
              <a:defRPr/>
            </a:pP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输出文件：</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massif.&lt;</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pid</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&gt;.</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ps</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massif. &lt;</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pid</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&gt;.txt</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，其中</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&lt;</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pid</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&gt;</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是当前进程的</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pid</a:t>
            </a:r>
            <a:endPar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23</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程序调试分析工具简介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程序调试</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Valgrind</a:t>
            </a:r>
            <a:r>
              <a:rPr lang="zh-CN" altLang="en-US" sz="2200" dirty="0">
                <a:solidFill>
                  <a:srgbClr val="0070C0"/>
                </a:solidFill>
                <a:latin typeface="微软雅黑" pitchFamily="34" charset="-122"/>
                <a:ea typeface="微软雅黑" pitchFamily="34" charset="-122"/>
              </a:rPr>
              <a:t>使用示例</a:t>
            </a:r>
            <a:r>
              <a:rPr lang="en-US" altLang="zh-CN" sz="2200" dirty="0">
                <a:solidFill>
                  <a:srgbClr val="0070C0"/>
                </a:solidFill>
                <a:latin typeface="微软雅黑" pitchFamily="34" charset="-122"/>
                <a:ea typeface="微软雅黑" pitchFamily="34" charset="-122"/>
              </a:rPr>
              <a:t>1</a:t>
            </a:r>
          </a:p>
          <a:p>
            <a:pPr marL="1208088" lvl="2" indent="-357188">
              <a:lnSpc>
                <a:spcPct val="150000"/>
              </a:lnSpc>
              <a:buFont typeface="Wingdings" pitchFamily="2" charset="2"/>
              <a:buChar char="ü"/>
              <a:defRPr/>
            </a:pPr>
            <a:r>
              <a:rPr lang="en-US" altLang="zh-CN" sz="1800" dirty="0" err="1">
                <a:solidFill>
                  <a:schemeClr val="tx1">
                    <a:lumMod val="75000"/>
                    <a:lumOff val="25000"/>
                  </a:schemeClr>
                </a:solidFill>
                <a:latin typeface="微软雅黑" pitchFamily="34" charset="-122"/>
                <a:ea typeface="微软雅黑" pitchFamily="34" charset="-122"/>
              </a:rPr>
              <a:t>memcheck</a:t>
            </a:r>
            <a:r>
              <a:rPr lang="zh-CN" altLang="en-US" sz="1800" dirty="0">
                <a:solidFill>
                  <a:schemeClr val="tx1">
                    <a:lumMod val="75000"/>
                    <a:lumOff val="25000"/>
                  </a:schemeClr>
                </a:solidFill>
                <a:latin typeface="微软雅黑" pitchFamily="34" charset="-122"/>
                <a:ea typeface="微软雅黑" pitchFamily="34" charset="-122"/>
              </a:rPr>
              <a:t>内存错误检查：</a:t>
            </a:r>
            <a:endParaRPr lang="en-US" altLang="zh-CN" sz="1800" dirty="0">
              <a:solidFill>
                <a:schemeClr val="tx1">
                  <a:lumMod val="75000"/>
                  <a:lumOff val="25000"/>
                </a:schemeClr>
              </a:solidFill>
              <a:latin typeface="微软雅黑" pitchFamily="34" charset="-122"/>
              <a:ea typeface="微软雅黑" pitchFamily="34" charset="-122"/>
            </a:endParaRPr>
          </a:p>
          <a:p>
            <a:pPr marL="1665288" lvl="3" indent="-357188">
              <a:lnSpc>
                <a:spcPct val="150000"/>
              </a:lnSpc>
              <a:defRPr/>
            </a:pPr>
            <a:endPar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
        <p:nvSpPr>
          <p:cNvPr id="7" name="矩形 6"/>
          <p:cNvSpPr/>
          <p:nvPr/>
        </p:nvSpPr>
        <p:spPr>
          <a:xfrm>
            <a:off x="1619672" y="2564902"/>
            <a:ext cx="4824536" cy="3200876"/>
          </a:xfrm>
          <a:prstGeom prst="rect">
            <a:avLst/>
          </a:prstGeom>
        </p:spPr>
        <p:txBody>
          <a:bodyPr wrap="square" numCol="2">
            <a:spAutoFit/>
          </a:bodyPr>
          <a:lstStyle/>
          <a:p>
            <a:pPr marL="342900" lvl="2" indent="-342900" eaLnBrk="0" hangingPunct="0">
              <a:lnSpc>
                <a:spcPct val="150000"/>
              </a:lnSpc>
              <a:spcBef>
                <a:spcPct val="20000"/>
              </a:spcBef>
              <a:buClr>
                <a:srgbClr val="0070C0"/>
              </a:buClr>
              <a:defRPr/>
            </a:pPr>
            <a:r>
              <a:rPr lang="en-US" altLang="zh-CN" sz="1000" b="1" dirty="0">
                <a:latin typeface="微软雅黑" pitchFamily="34" charset="-122"/>
                <a:ea typeface="微软雅黑" pitchFamily="34" charset="-122"/>
              </a:rPr>
              <a:t>//</a:t>
            </a:r>
            <a:r>
              <a:rPr lang="en-US" altLang="zh-CN" sz="1000" b="1" dirty="0" err="1">
                <a:latin typeface="微软雅黑" pitchFamily="34" charset="-122"/>
                <a:ea typeface="微软雅黑" pitchFamily="34" charset="-122"/>
              </a:rPr>
              <a:t>test.c</a:t>
            </a:r>
            <a:endParaRPr lang="en-US" altLang="zh-CN" sz="1000" b="1" dirty="0">
              <a:latin typeface="微软雅黑" pitchFamily="34" charset="-122"/>
              <a:ea typeface="微软雅黑" pitchFamily="34" charset="-122"/>
            </a:endParaRP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#include&lt;</a:t>
            </a:r>
            <a:r>
              <a:rPr lang="en-US" altLang="zh-CN" sz="1000" dirty="0" err="1">
                <a:latin typeface="微软雅黑" pitchFamily="34" charset="-122"/>
                <a:ea typeface="微软雅黑" pitchFamily="34" charset="-122"/>
              </a:rPr>
              <a:t>stdlib.h</a:t>
            </a:r>
            <a:r>
              <a:rPr lang="en-US" altLang="zh-CN" sz="1000" dirty="0">
                <a:latin typeface="微软雅黑" pitchFamily="34" charset="-122"/>
                <a:ea typeface="微软雅黑" pitchFamily="34" charset="-122"/>
              </a:rPr>
              <a:t>&gt;</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void f(void)</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x = </a:t>
            </a:r>
            <a:r>
              <a:rPr lang="en-US" altLang="zh-CN" sz="1000" dirty="0" err="1">
                <a:latin typeface="微软雅黑" pitchFamily="34" charset="-122"/>
                <a:ea typeface="微软雅黑" pitchFamily="34" charset="-122"/>
              </a:rPr>
              <a:t>malloc</a:t>
            </a:r>
            <a:r>
              <a:rPr lang="en-US" altLang="zh-CN" sz="1000" dirty="0">
                <a:latin typeface="微软雅黑" pitchFamily="34" charset="-122"/>
                <a:ea typeface="微软雅黑" pitchFamily="34" charset="-122"/>
              </a:rPr>
              <a:t>(10 * </a:t>
            </a:r>
            <a:r>
              <a:rPr lang="en-US" altLang="zh-CN" sz="1000" dirty="0" err="1">
                <a:latin typeface="微软雅黑" pitchFamily="34" charset="-122"/>
                <a:ea typeface="微软雅黑" pitchFamily="34" charset="-122"/>
              </a:rPr>
              <a:t>sizeof</a:t>
            </a:r>
            <a:r>
              <a:rPr lang="en-US" altLang="zh-CN" sz="1000" dirty="0">
                <a:latin typeface="微软雅黑" pitchFamily="34" charset="-122"/>
                <a:ea typeface="微软雅黑" pitchFamily="34" charset="-122"/>
              </a:rPr>
              <a:t>(</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x[10] = 0;  //</a:t>
            </a:r>
            <a:r>
              <a:rPr lang="zh-CN" altLang="en-US" sz="1000" dirty="0">
                <a:latin typeface="微软雅黑" pitchFamily="34" charset="-122"/>
                <a:ea typeface="微软雅黑" pitchFamily="34" charset="-122"/>
              </a:rPr>
              <a:t>问题</a:t>
            </a:r>
            <a:r>
              <a:rPr lang="en-US" altLang="zh-CN" sz="1000" dirty="0">
                <a:latin typeface="微软雅黑" pitchFamily="34" charset="-122"/>
                <a:ea typeface="微软雅黑" pitchFamily="34" charset="-122"/>
              </a:rPr>
              <a:t>1: </a:t>
            </a:r>
            <a:r>
              <a:rPr lang="zh-CN" altLang="en-US" sz="1000" dirty="0">
                <a:latin typeface="微软雅黑" pitchFamily="34" charset="-122"/>
                <a:ea typeface="微软雅黑" pitchFamily="34" charset="-122"/>
              </a:rPr>
              <a:t>数组下标越界</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zh-CN" altLang="en-US" sz="1000" dirty="0">
                <a:latin typeface="微软雅黑" pitchFamily="34" charset="-122"/>
                <a:ea typeface="微软雅黑" pitchFamily="34" charset="-122"/>
              </a:rPr>
              <a:t>问题</a:t>
            </a:r>
            <a:r>
              <a:rPr lang="en-US" altLang="zh-CN" sz="1000" dirty="0">
                <a:latin typeface="微软雅黑" pitchFamily="34" charset="-122"/>
                <a:ea typeface="微软雅黑" pitchFamily="34" charset="-122"/>
              </a:rPr>
              <a:t>2: </a:t>
            </a:r>
            <a:r>
              <a:rPr lang="zh-CN" altLang="en-US" sz="1000" dirty="0">
                <a:latin typeface="微软雅黑" pitchFamily="34" charset="-122"/>
                <a:ea typeface="微软雅黑" pitchFamily="34" charset="-122"/>
              </a:rPr>
              <a:t>内存没有释放</a:t>
            </a:r>
          </a:p>
          <a:p>
            <a:pPr marL="342900" lvl="2" indent="-342900" eaLnBrk="0" hangingPunct="0">
              <a:lnSpc>
                <a:spcPct val="150000"/>
              </a:lnSpc>
              <a:spcBef>
                <a:spcPct val="20000"/>
              </a:spcBef>
              <a:buClr>
                <a:srgbClr val="0070C0"/>
              </a:buClr>
              <a:defRPr/>
            </a:pP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main(void)</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f();</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return 0;</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a:t>
            </a:r>
            <a:endParaRPr lang="zh-CN" altLang="en-US" sz="1000" dirty="0">
              <a:latin typeface="微软雅黑" pitchFamily="34" charset="-122"/>
              <a:ea typeface="微软雅黑" pitchFamily="34" charset="-122"/>
            </a:endParaRPr>
          </a:p>
        </p:txBody>
      </p:sp>
      <p:pic>
        <p:nvPicPr>
          <p:cNvPr id="1026" name="Picture 2" descr="C:\Users\zhong\Desktop\捕获.PNG"/>
          <p:cNvPicPr>
            <a:picLocks noChangeAspect="1" noChangeArrowheads="1"/>
          </p:cNvPicPr>
          <p:nvPr/>
        </p:nvPicPr>
        <p:blipFill>
          <a:blip r:embed="rId3" cstate="print"/>
          <a:srcRect/>
          <a:stretch>
            <a:fillRect/>
          </a:stretch>
        </p:blipFill>
        <p:spPr bwMode="auto">
          <a:xfrm>
            <a:off x="4499992" y="1380254"/>
            <a:ext cx="4536504" cy="4785050"/>
          </a:xfrm>
          <a:prstGeom prst="rect">
            <a:avLst/>
          </a:prstGeom>
          <a:noFill/>
        </p:spPr>
      </p:pic>
    </p:spTree>
    <p:extLst>
      <p:ext uri="{BB962C8B-B14F-4D97-AF65-F5344CB8AC3E}">
        <p14:creationId xmlns:p14="http://schemas.microsoft.com/office/powerpoint/2010/main" val="4186183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24</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程序调试分析工具简介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程序调试</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Valgrind</a:t>
            </a:r>
            <a:r>
              <a:rPr lang="zh-CN" altLang="en-US" sz="2200" dirty="0">
                <a:solidFill>
                  <a:srgbClr val="0070C0"/>
                </a:solidFill>
                <a:latin typeface="微软雅黑" pitchFamily="34" charset="-122"/>
                <a:ea typeface="微软雅黑" pitchFamily="34" charset="-122"/>
              </a:rPr>
              <a:t>使用示例</a:t>
            </a:r>
            <a:r>
              <a:rPr lang="en-US" altLang="zh-CN" sz="2200" dirty="0">
                <a:solidFill>
                  <a:srgbClr val="0070C0"/>
                </a:solidFill>
                <a:latin typeface="微软雅黑" pitchFamily="34" charset="-122"/>
                <a:ea typeface="微软雅黑" pitchFamily="34" charset="-122"/>
              </a:rPr>
              <a:t>2</a:t>
            </a:r>
          </a:p>
          <a:p>
            <a:pPr marL="1208088" lvl="2" indent="-357188">
              <a:lnSpc>
                <a:spcPct val="150000"/>
              </a:lnSpc>
              <a:buFont typeface="Wingdings" pitchFamily="2" charset="2"/>
              <a:buChar char="ü"/>
              <a:defRPr/>
            </a:pPr>
            <a:r>
              <a:rPr lang="en-US" altLang="zh-CN" sz="1800" dirty="0" err="1">
                <a:solidFill>
                  <a:schemeClr val="tx1">
                    <a:lumMod val="75000"/>
                    <a:lumOff val="25000"/>
                  </a:schemeClr>
                </a:solidFill>
                <a:latin typeface="微软雅黑" pitchFamily="34" charset="-122"/>
                <a:ea typeface="微软雅黑" pitchFamily="34" charset="-122"/>
              </a:rPr>
              <a:t>Cachegrind</a:t>
            </a:r>
            <a:r>
              <a:rPr lang="zh-CN" altLang="en-US" sz="1800" dirty="0">
                <a:solidFill>
                  <a:schemeClr val="tx1">
                    <a:lumMod val="75000"/>
                    <a:lumOff val="25000"/>
                  </a:schemeClr>
                </a:solidFill>
                <a:latin typeface="微软雅黑" pitchFamily="34" charset="-122"/>
                <a:ea typeface="微软雅黑" pitchFamily="34" charset="-122"/>
              </a:rPr>
              <a:t>缓存检查：</a:t>
            </a:r>
            <a:endParaRPr lang="en-US" altLang="zh-CN" sz="1800" dirty="0">
              <a:solidFill>
                <a:schemeClr val="tx1">
                  <a:lumMod val="75000"/>
                  <a:lumOff val="25000"/>
                </a:schemeClr>
              </a:solidFill>
              <a:latin typeface="微软雅黑" pitchFamily="34" charset="-122"/>
              <a:ea typeface="微软雅黑" pitchFamily="34" charset="-122"/>
            </a:endParaRPr>
          </a:p>
          <a:p>
            <a:pPr marL="1665288" lvl="3" indent="-357188">
              <a:lnSpc>
                <a:spcPct val="150000"/>
              </a:lnSpc>
              <a:defRPr/>
            </a:pPr>
            <a:endPar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
        <p:nvSpPr>
          <p:cNvPr id="7" name="矩形 6"/>
          <p:cNvSpPr/>
          <p:nvPr/>
        </p:nvSpPr>
        <p:spPr>
          <a:xfrm>
            <a:off x="1619672" y="2564902"/>
            <a:ext cx="4824536" cy="2677656"/>
          </a:xfrm>
          <a:prstGeom prst="rect">
            <a:avLst/>
          </a:prstGeom>
        </p:spPr>
        <p:txBody>
          <a:bodyPr wrap="square" numCol="2">
            <a:spAutoFit/>
          </a:bodyPr>
          <a:lstStyle/>
          <a:p>
            <a:pPr marL="342900" lvl="2" indent="-342900" eaLnBrk="0" hangingPunct="0">
              <a:lnSpc>
                <a:spcPct val="150000"/>
              </a:lnSpc>
              <a:spcBef>
                <a:spcPct val="20000"/>
              </a:spcBef>
              <a:buClr>
                <a:srgbClr val="0070C0"/>
              </a:buClr>
              <a:defRPr/>
            </a:pPr>
            <a:r>
              <a:rPr lang="en-US" altLang="zh-CN" sz="1000" b="1" dirty="0">
                <a:latin typeface="微软雅黑" pitchFamily="34" charset="-122"/>
                <a:ea typeface="微软雅黑" pitchFamily="34" charset="-122"/>
              </a:rPr>
              <a:t>//</a:t>
            </a:r>
            <a:r>
              <a:rPr lang="en-US" altLang="zh-CN" sz="1000" b="1" dirty="0" err="1">
                <a:latin typeface="微软雅黑" pitchFamily="34" charset="-122"/>
                <a:ea typeface="微软雅黑" pitchFamily="34" charset="-122"/>
              </a:rPr>
              <a:t>test.c</a:t>
            </a:r>
            <a:endParaRPr lang="en-US" altLang="zh-CN" sz="1000" b="1" dirty="0">
              <a:latin typeface="微软雅黑" pitchFamily="34" charset="-122"/>
              <a:ea typeface="微软雅黑" pitchFamily="34" charset="-122"/>
            </a:endParaRP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#include&lt;</a:t>
            </a:r>
            <a:r>
              <a:rPr lang="en-US" altLang="zh-CN" sz="1000" dirty="0" err="1">
                <a:latin typeface="微软雅黑" pitchFamily="34" charset="-122"/>
                <a:ea typeface="微软雅黑" pitchFamily="34" charset="-122"/>
              </a:rPr>
              <a:t>stdlib.h</a:t>
            </a:r>
            <a:r>
              <a:rPr lang="en-US" altLang="zh-CN" sz="1000" dirty="0">
                <a:latin typeface="微软雅黑" pitchFamily="34" charset="-122"/>
                <a:ea typeface="微软雅黑" pitchFamily="34" charset="-122"/>
              </a:rPr>
              <a:t>&gt;</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#include&lt;</a:t>
            </a:r>
            <a:r>
              <a:rPr lang="en-US" altLang="zh-CN" sz="1000" dirty="0" err="1">
                <a:latin typeface="微软雅黑" pitchFamily="34" charset="-122"/>
                <a:ea typeface="微软雅黑" pitchFamily="34" charset="-122"/>
              </a:rPr>
              <a:t>string.h</a:t>
            </a:r>
            <a:r>
              <a:rPr lang="en-US" altLang="zh-CN" sz="1000" dirty="0">
                <a:latin typeface="微软雅黑" pitchFamily="34" charset="-122"/>
                <a:ea typeface="微软雅黑" pitchFamily="34" charset="-122"/>
              </a:rPr>
              <a:t>&gt;</a:t>
            </a:r>
          </a:p>
          <a:p>
            <a:pPr marL="342900" lvl="2" indent="-342900" eaLnBrk="0" hangingPunct="0">
              <a:lnSpc>
                <a:spcPct val="150000"/>
              </a:lnSpc>
              <a:spcBef>
                <a:spcPct val="20000"/>
              </a:spcBef>
              <a:buClr>
                <a:srgbClr val="0070C0"/>
              </a:buClr>
              <a:defRPr/>
            </a:pP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main(void)</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char* </a:t>
            </a:r>
            <a:r>
              <a:rPr lang="en-US" altLang="zh-CN" sz="1000" dirty="0" err="1">
                <a:latin typeface="微软雅黑" pitchFamily="34" charset="-122"/>
                <a:ea typeface="微软雅黑" pitchFamily="34" charset="-122"/>
              </a:rPr>
              <a:t>arr</a:t>
            </a:r>
            <a:r>
              <a:rPr lang="en-US" altLang="zh-CN" sz="1000" dirty="0">
                <a:latin typeface="微软雅黑" pitchFamily="34" charset="-122"/>
                <a:ea typeface="微软雅黑" pitchFamily="34" charset="-122"/>
              </a:rPr>
              <a:t>=</a:t>
            </a:r>
            <a:r>
              <a:rPr lang="en-US" altLang="zh-CN" sz="1000" dirty="0" err="1">
                <a:latin typeface="微软雅黑" pitchFamily="34" charset="-122"/>
                <a:ea typeface="微软雅黑" pitchFamily="34" charset="-122"/>
              </a:rPr>
              <a:t>malloc</a:t>
            </a:r>
            <a:r>
              <a:rPr lang="en-US" altLang="zh-CN" sz="1000" dirty="0">
                <a:latin typeface="微软雅黑" pitchFamily="34" charset="-122"/>
                <a:ea typeface="微软雅黑" pitchFamily="34" charset="-122"/>
              </a:rPr>
              <a:t>(4);</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arr2=</a:t>
            </a:r>
            <a:r>
              <a:rPr lang="en-US" altLang="zh-CN" sz="1000" dirty="0" err="1">
                <a:latin typeface="微软雅黑" pitchFamily="34" charset="-122"/>
                <a:ea typeface="微软雅黑" pitchFamily="34" charset="-122"/>
              </a:rPr>
              <a:t>malloc</a:t>
            </a:r>
            <a:r>
              <a:rPr lang="en-US" altLang="zh-CN" sz="1000" dirty="0">
                <a:latin typeface="微软雅黑" pitchFamily="34" charset="-122"/>
                <a:ea typeface="微软雅黑" pitchFamily="34" charset="-122"/>
              </a:rPr>
              <a:t>(</a:t>
            </a:r>
            <a:r>
              <a:rPr lang="en-US" altLang="zh-CN" sz="1000" dirty="0" err="1">
                <a:latin typeface="微软雅黑" pitchFamily="34" charset="-122"/>
                <a:ea typeface="微软雅黑" pitchFamily="34" charset="-122"/>
              </a:rPr>
              <a:t>sizeof</a:t>
            </a:r>
            <a:r>
              <a:rPr lang="en-US" altLang="zh-CN" sz="1000" dirty="0">
                <a:latin typeface="微软雅黑" pitchFamily="34" charset="-122"/>
                <a:ea typeface="微软雅黑" pitchFamily="34" charset="-122"/>
              </a:rPr>
              <a:t>(</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strcpy</a:t>
            </a:r>
            <a:r>
              <a:rPr lang="en-US" altLang="zh-CN" sz="1000" dirty="0">
                <a:latin typeface="微软雅黑" pitchFamily="34" charset="-122"/>
                <a:ea typeface="微软雅黑" pitchFamily="34" charset="-122"/>
              </a:rPr>
              <a:t>(arr,"1234");</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exit(arr2[0]);</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a:t>
            </a:r>
            <a:endParaRPr lang="zh-CN" altLang="en-US" sz="1000" dirty="0">
              <a:latin typeface="微软雅黑" pitchFamily="34" charset="-122"/>
              <a:ea typeface="微软雅黑" pitchFamily="34" charset="-122"/>
            </a:endParaRPr>
          </a:p>
        </p:txBody>
      </p:sp>
      <p:pic>
        <p:nvPicPr>
          <p:cNvPr id="2050" name="Picture 2" descr="C:\Users\zhong\Desktop\捕获.PNG"/>
          <p:cNvPicPr>
            <a:picLocks noChangeAspect="1" noChangeArrowheads="1"/>
          </p:cNvPicPr>
          <p:nvPr/>
        </p:nvPicPr>
        <p:blipFill>
          <a:blip r:embed="rId3" cstate="print"/>
          <a:srcRect/>
          <a:stretch>
            <a:fillRect/>
          </a:stretch>
        </p:blipFill>
        <p:spPr bwMode="auto">
          <a:xfrm>
            <a:off x="4139952" y="1052736"/>
            <a:ext cx="4825815" cy="5097959"/>
          </a:xfrm>
          <a:prstGeom prst="rect">
            <a:avLst/>
          </a:prstGeom>
          <a:noFill/>
        </p:spPr>
      </p:pic>
    </p:spTree>
    <p:extLst>
      <p:ext uri="{BB962C8B-B14F-4D97-AF65-F5344CB8AC3E}">
        <p14:creationId xmlns:p14="http://schemas.microsoft.com/office/powerpoint/2010/main" val="4186183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25</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程序调试分析工具简介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程序调试</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Valgrind</a:t>
            </a:r>
            <a:r>
              <a:rPr lang="zh-CN" altLang="en-US" sz="2200" dirty="0">
                <a:solidFill>
                  <a:srgbClr val="0070C0"/>
                </a:solidFill>
                <a:latin typeface="微软雅黑" pitchFamily="34" charset="-122"/>
                <a:ea typeface="微软雅黑" pitchFamily="34" charset="-122"/>
              </a:rPr>
              <a:t>使用示例</a:t>
            </a:r>
            <a:r>
              <a:rPr lang="en-US" altLang="zh-CN" sz="2200" dirty="0">
                <a:solidFill>
                  <a:srgbClr val="0070C0"/>
                </a:solidFill>
                <a:latin typeface="微软雅黑" pitchFamily="34" charset="-122"/>
                <a:ea typeface="微软雅黑" pitchFamily="34" charset="-122"/>
              </a:rPr>
              <a:t>3</a:t>
            </a:r>
          </a:p>
          <a:p>
            <a:pPr marL="1208088" lvl="2" indent="-357188">
              <a:lnSpc>
                <a:spcPct val="150000"/>
              </a:lnSpc>
              <a:buFont typeface="Wingdings" pitchFamily="2" charset="2"/>
              <a:buChar char="ü"/>
              <a:defRPr/>
            </a:pPr>
            <a:r>
              <a:rPr lang="en-US" altLang="zh-CN" sz="1800" dirty="0" err="1">
                <a:solidFill>
                  <a:schemeClr val="tx1">
                    <a:lumMod val="75000"/>
                    <a:lumOff val="25000"/>
                  </a:schemeClr>
                </a:solidFill>
                <a:latin typeface="微软雅黑" pitchFamily="34" charset="-122"/>
                <a:ea typeface="微软雅黑" pitchFamily="34" charset="-122"/>
              </a:rPr>
              <a:t>Callgrind</a:t>
            </a:r>
            <a:r>
              <a:rPr lang="zh-CN" altLang="en-US" sz="1800" dirty="0">
                <a:solidFill>
                  <a:schemeClr val="tx1">
                    <a:lumMod val="75000"/>
                    <a:lumOff val="25000"/>
                  </a:schemeClr>
                </a:solidFill>
                <a:latin typeface="微软雅黑" pitchFamily="34" charset="-122"/>
                <a:ea typeface="微软雅黑" pitchFamily="34" charset="-122"/>
              </a:rPr>
              <a:t>函数调用分析：</a:t>
            </a:r>
            <a:endParaRPr lang="en-US" altLang="zh-CN" sz="1800" dirty="0">
              <a:solidFill>
                <a:schemeClr val="tx1">
                  <a:lumMod val="75000"/>
                  <a:lumOff val="25000"/>
                </a:schemeClr>
              </a:solidFill>
              <a:latin typeface="微软雅黑" pitchFamily="34" charset="-122"/>
              <a:ea typeface="微软雅黑" pitchFamily="34" charset="-122"/>
            </a:endParaRPr>
          </a:p>
          <a:p>
            <a:pPr marL="1665288" lvl="3" indent="-357188">
              <a:lnSpc>
                <a:spcPct val="150000"/>
              </a:lnSpc>
              <a:defRPr/>
            </a:pPr>
            <a:endPar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
        <p:nvSpPr>
          <p:cNvPr id="7" name="矩形 6"/>
          <p:cNvSpPr/>
          <p:nvPr/>
        </p:nvSpPr>
        <p:spPr>
          <a:xfrm>
            <a:off x="1619672" y="2564901"/>
            <a:ext cx="4824536" cy="4197175"/>
          </a:xfrm>
          <a:prstGeom prst="rect">
            <a:avLst/>
          </a:prstGeom>
        </p:spPr>
        <p:txBody>
          <a:bodyPr wrap="square" numCol="2">
            <a:spAutoFit/>
          </a:bodyPr>
          <a:lstStyle/>
          <a:p>
            <a:pPr marL="342900" lvl="2" indent="-342900" eaLnBrk="0" hangingPunct="0">
              <a:lnSpc>
                <a:spcPct val="150000"/>
              </a:lnSpc>
              <a:spcBef>
                <a:spcPct val="20000"/>
              </a:spcBef>
              <a:buClr>
                <a:srgbClr val="0070C0"/>
              </a:buClr>
              <a:defRPr/>
            </a:pPr>
            <a:r>
              <a:rPr lang="en-US" altLang="zh-CN" sz="1000" b="1" dirty="0">
                <a:latin typeface="微软雅黑" pitchFamily="34" charset="-122"/>
                <a:ea typeface="微软雅黑" pitchFamily="34" charset="-122"/>
              </a:rPr>
              <a:t>//</a:t>
            </a:r>
            <a:r>
              <a:rPr lang="en-US" altLang="zh-CN" sz="1000" b="1" dirty="0" err="1">
                <a:latin typeface="微软雅黑" pitchFamily="34" charset="-122"/>
                <a:ea typeface="微软雅黑" pitchFamily="34" charset="-122"/>
              </a:rPr>
              <a:t>test.c</a:t>
            </a:r>
            <a:endParaRPr lang="en-US" altLang="zh-CN" sz="1000" b="1" dirty="0">
              <a:latin typeface="微软雅黑" pitchFamily="34" charset="-122"/>
              <a:ea typeface="微软雅黑" pitchFamily="34" charset="-122"/>
            </a:endParaRP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#include&lt;</a:t>
            </a:r>
            <a:r>
              <a:rPr lang="en-US" altLang="zh-CN" sz="1000" dirty="0" err="1">
                <a:latin typeface="微软雅黑" pitchFamily="34" charset="-122"/>
                <a:ea typeface="微软雅黑" pitchFamily="34" charset="-122"/>
              </a:rPr>
              <a:t>stdlib.h</a:t>
            </a:r>
            <a:r>
              <a:rPr lang="en-US" altLang="zh-CN" sz="1000" dirty="0">
                <a:latin typeface="微软雅黑" pitchFamily="34" charset="-122"/>
                <a:ea typeface="微软雅黑" pitchFamily="34" charset="-122"/>
              </a:rPr>
              <a:t>&gt;</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#include&lt;</a:t>
            </a:r>
            <a:r>
              <a:rPr lang="en-US" altLang="zh-CN" sz="1000" dirty="0" err="1">
                <a:latin typeface="微软雅黑" pitchFamily="34" charset="-122"/>
                <a:ea typeface="微软雅黑" pitchFamily="34" charset="-122"/>
              </a:rPr>
              <a:t>stdio.h</a:t>
            </a:r>
            <a:r>
              <a:rPr lang="en-US" altLang="zh-CN" sz="1000" dirty="0">
                <a:latin typeface="微软雅黑" pitchFamily="34" charset="-122"/>
                <a:ea typeface="微软雅黑" pitchFamily="34" charset="-122"/>
              </a:rPr>
              <a:t>&gt;</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void f(void)</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x = </a:t>
            </a:r>
            <a:r>
              <a:rPr lang="en-US" altLang="zh-CN" sz="1000" dirty="0" err="1">
                <a:latin typeface="微软雅黑" pitchFamily="34" charset="-122"/>
                <a:ea typeface="微软雅黑" pitchFamily="34" charset="-122"/>
              </a:rPr>
              <a:t>malloc</a:t>
            </a:r>
            <a:r>
              <a:rPr lang="en-US" altLang="zh-CN" sz="1000" dirty="0">
                <a:latin typeface="微软雅黑" pitchFamily="34" charset="-122"/>
                <a:ea typeface="微软雅黑" pitchFamily="34" charset="-122"/>
              </a:rPr>
              <a:t>(10 * </a:t>
            </a:r>
            <a:r>
              <a:rPr lang="en-US" altLang="zh-CN" sz="1000" dirty="0" err="1">
                <a:latin typeface="微软雅黑" pitchFamily="34" charset="-122"/>
                <a:ea typeface="微软雅黑" pitchFamily="34" charset="-122"/>
              </a:rPr>
              <a:t>sizeof</a:t>
            </a:r>
            <a:r>
              <a:rPr lang="en-US" altLang="zh-CN" sz="1000" dirty="0">
                <a:latin typeface="微软雅黑" pitchFamily="34" charset="-122"/>
                <a:ea typeface="微软雅黑" pitchFamily="34" charset="-122"/>
              </a:rPr>
              <a:t>(</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x[10] = 0;  //</a:t>
            </a:r>
            <a:r>
              <a:rPr lang="zh-CN" altLang="en-US" sz="1000" dirty="0">
                <a:latin typeface="微软雅黑" pitchFamily="34" charset="-122"/>
                <a:ea typeface="微软雅黑" pitchFamily="34" charset="-122"/>
              </a:rPr>
              <a:t>问题</a:t>
            </a:r>
            <a:r>
              <a:rPr lang="en-US" altLang="zh-CN" sz="1000" dirty="0">
                <a:latin typeface="微软雅黑" pitchFamily="34" charset="-122"/>
                <a:ea typeface="微软雅黑" pitchFamily="34" charset="-122"/>
              </a:rPr>
              <a:t>1: </a:t>
            </a:r>
            <a:r>
              <a:rPr lang="zh-CN" altLang="en-US" sz="1000" dirty="0">
                <a:latin typeface="微软雅黑" pitchFamily="34" charset="-122"/>
                <a:ea typeface="微软雅黑" pitchFamily="34" charset="-122"/>
              </a:rPr>
              <a:t>数组下标越界</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zh-CN" altLang="en-US" sz="1000" dirty="0">
                <a:latin typeface="微软雅黑" pitchFamily="34" charset="-122"/>
                <a:ea typeface="微软雅黑" pitchFamily="34" charset="-122"/>
              </a:rPr>
              <a:t>问题</a:t>
            </a:r>
            <a:r>
              <a:rPr lang="en-US" altLang="zh-CN" sz="1000" dirty="0">
                <a:latin typeface="微软雅黑" pitchFamily="34" charset="-122"/>
                <a:ea typeface="微软雅黑" pitchFamily="34" charset="-122"/>
              </a:rPr>
              <a:t>2: </a:t>
            </a:r>
            <a:r>
              <a:rPr lang="zh-CN" altLang="en-US" sz="1000" dirty="0">
                <a:latin typeface="微软雅黑" pitchFamily="34" charset="-122"/>
                <a:ea typeface="微软雅黑" pitchFamily="34" charset="-122"/>
              </a:rPr>
              <a:t>内存没有释放</a:t>
            </a:r>
          </a:p>
          <a:p>
            <a:pPr marL="342900" lvl="2" indent="-342900" eaLnBrk="0" hangingPunct="0">
              <a:lnSpc>
                <a:spcPct val="150000"/>
              </a:lnSpc>
              <a:spcBef>
                <a:spcPct val="20000"/>
              </a:spcBef>
              <a:buClr>
                <a:srgbClr val="0070C0"/>
              </a:buClr>
              <a:defRPr/>
            </a:pP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main(void)</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f();</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printf</a:t>
            </a:r>
            <a:r>
              <a:rPr lang="en-US" altLang="zh-CN" sz="1000" dirty="0">
                <a:latin typeface="微软雅黑" pitchFamily="34" charset="-122"/>
                <a:ea typeface="微软雅黑" pitchFamily="34" charset="-122"/>
              </a:rPr>
              <a:t>("</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=%d\</a:t>
            </a:r>
            <a:r>
              <a:rPr lang="en-US" altLang="zh-CN" sz="1000" dirty="0" err="1">
                <a:latin typeface="微软雅黑" pitchFamily="34" charset="-122"/>
                <a:ea typeface="微软雅黑" pitchFamily="34" charset="-122"/>
              </a:rPr>
              <a:t>n",i</a:t>
            </a:r>
            <a:r>
              <a:rPr lang="en-US" altLang="zh-CN" sz="1000" dirty="0">
                <a:latin typeface="微软雅黑" pitchFamily="34" charset="-122"/>
                <a:ea typeface="微软雅黑" pitchFamily="34" charset="-122"/>
              </a:rPr>
              <a:t>); //</a:t>
            </a:r>
            <a:r>
              <a:rPr lang="zh-CN" altLang="en-US" sz="1000" dirty="0">
                <a:latin typeface="微软雅黑" pitchFamily="34" charset="-122"/>
                <a:ea typeface="微软雅黑" pitchFamily="34" charset="-122"/>
              </a:rPr>
              <a:t>问题</a:t>
            </a:r>
            <a:r>
              <a:rPr lang="en-US" altLang="zh-CN" sz="1000" dirty="0">
                <a:latin typeface="微软雅黑" pitchFamily="34" charset="-122"/>
                <a:ea typeface="微软雅黑" pitchFamily="34" charset="-122"/>
              </a:rPr>
              <a:t>3</a:t>
            </a:r>
            <a:r>
              <a:rPr lang="zh-CN" altLang="en-US" sz="1000" dirty="0">
                <a:latin typeface="微软雅黑" pitchFamily="34" charset="-122"/>
                <a:ea typeface="微软雅黑" pitchFamily="34" charset="-122"/>
              </a:rPr>
              <a:t>：变量没有赋初值</a:t>
            </a:r>
          </a:p>
          <a:p>
            <a:pPr marL="342900" lvl="2" indent="-342900" eaLnBrk="0" hangingPunct="0">
              <a:lnSpc>
                <a:spcPct val="150000"/>
              </a:lnSpc>
              <a:spcBef>
                <a:spcPct val="20000"/>
              </a:spcBef>
              <a:buClr>
                <a:srgbClr val="0070C0"/>
              </a:buClr>
              <a:defRPr/>
            </a:pPr>
            <a:r>
              <a:rPr lang="zh-CN" altLang="en-US" sz="1000" dirty="0">
                <a:latin typeface="微软雅黑" pitchFamily="34" charset="-122"/>
                <a:ea typeface="微软雅黑" pitchFamily="34" charset="-122"/>
              </a:rPr>
              <a:t>   </a:t>
            </a:r>
            <a:r>
              <a:rPr lang="en-US" altLang="zh-CN" sz="1000" dirty="0">
                <a:latin typeface="微软雅黑" pitchFamily="34" charset="-122"/>
                <a:ea typeface="微软雅黑" pitchFamily="34" charset="-122"/>
              </a:rPr>
              <a:t>return 0;</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a:t>
            </a:r>
            <a:endParaRPr lang="zh-CN" altLang="en-US" sz="1000" dirty="0">
              <a:latin typeface="微软雅黑" pitchFamily="34" charset="-122"/>
              <a:ea typeface="微软雅黑" pitchFamily="34" charset="-122"/>
            </a:endParaRPr>
          </a:p>
        </p:txBody>
      </p:sp>
      <p:pic>
        <p:nvPicPr>
          <p:cNvPr id="3074" name="Picture 2" descr="C:\Users\zhong\Desktop\1.PNG"/>
          <p:cNvPicPr>
            <a:picLocks noChangeAspect="1" noChangeArrowheads="1"/>
          </p:cNvPicPr>
          <p:nvPr/>
        </p:nvPicPr>
        <p:blipFill>
          <a:blip r:embed="rId3" cstate="print"/>
          <a:srcRect/>
          <a:stretch>
            <a:fillRect/>
          </a:stretch>
        </p:blipFill>
        <p:spPr bwMode="auto">
          <a:xfrm>
            <a:off x="4321698" y="857012"/>
            <a:ext cx="4714798" cy="1787298"/>
          </a:xfrm>
          <a:prstGeom prst="rect">
            <a:avLst/>
          </a:prstGeom>
          <a:noFill/>
        </p:spPr>
      </p:pic>
      <p:pic>
        <p:nvPicPr>
          <p:cNvPr id="3075" name="Picture 3" descr="C:\Users\zhong\Desktop\2.PNG"/>
          <p:cNvPicPr>
            <a:picLocks noChangeAspect="1" noChangeArrowheads="1"/>
          </p:cNvPicPr>
          <p:nvPr/>
        </p:nvPicPr>
        <p:blipFill>
          <a:blip r:embed="rId4" cstate="print"/>
          <a:srcRect/>
          <a:stretch>
            <a:fillRect/>
          </a:stretch>
        </p:blipFill>
        <p:spPr bwMode="auto">
          <a:xfrm>
            <a:off x="4333323" y="2657211"/>
            <a:ext cx="4703173" cy="3796125"/>
          </a:xfrm>
          <a:prstGeom prst="rect">
            <a:avLst/>
          </a:prstGeom>
          <a:noFill/>
        </p:spPr>
      </p:pic>
    </p:spTree>
    <p:extLst>
      <p:ext uri="{BB962C8B-B14F-4D97-AF65-F5344CB8AC3E}">
        <p14:creationId xmlns:p14="http://schemas.microsoft.com/office/powerpoint/2010/main" val="4186183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ED2E953-A42E-40AC-9687-A33146B22E76}"/>
              </a:ext>
            </a:extLst>
          </p:cNvPr>
          <p:cNvPicPr>
            <a:picLocks noChangeAspect="1"/>
          </p:cNvPicPr>
          <p:nvPr/>
        </p:nvPicPr>
        <p:blipFill>
          <a:blip r:embed="rId2"/>
          <a:stretch>
            <a:fillRect/>
          </a:stretch>
        </p:blipFill>
        <p:spPr>
          <a:xfrm>
            <a:off x="2801666" y="1588251"/>
            <a:ext cx="6276975" cy="4638675"/>
          </a:xfrm>
          <a:prstGeom prst="rect">
            <a:avLst/>
          </a:prstGeom>
        </p:spPr>
      </p:pic>
      <p:sp>
        <p:nvSpPr>
          <p:cNvPr id="2" name="灯片编号占位符 1"/>
          <p:cNvSpPr>
            <a:spLocks noGrp="1"/>
          </p:cNvSpPr>
          <p:nvPr>
            <p:ph type="sldNum" sz="quarter" idx="12"/>
          </p:nvPr>
        </p:nvSpPr>
        <p:spPr/>
        <p:txBody>
          <a:bodyPr/>
          <a:lstStyle/>
          <a:p>
            <a:fld id="{098D12AC-869B-4DFF-8559-AA13FC57BAE8}" type="slidenum">
              <a:rPr lang="zh-CN" altLang="en-US" smtClean="0"/>
              <a:pPr/>
              <a:t>26</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程序调试分析工具简介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107504" y="836712"/>
            <a:ext cx="2808312"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70C0"/>
              </a:buClr>
              <a:buFont typeface="Wingdings" panose="05000000000000000000" pitchFamily="2" charset="2"/>
              <a:buChar char=""/>
              <a:defRPr/>
            </a:pPr>
            <a:r>
              <a:rPr lang="zh-CN" altLang="en-US" sz="2400" dirty="0">
                <a:solidFill>
                  <a:srgbClr val="0070C0"/>
                </a:solidFill>
                <a:latin typeface="微软雅黑" pitchFamily="34" charset="-122"/>
                <a:ea typeface="微软雅黑" pitchFamily="34" charset="-122"/>
              </a:rPr>
              <a:t>程序调试</a:t>
            </a:r>
            <a:endParaRPr lang="en-US" altLang="zh-CN" sz="2000" dirty="0">
              <a:solidFill>
                <a:srgbClr val="0070C0"/>
              </a:solidFill>
              <a:latin typeface="微软雅黑" pitchFamily="34" charset="-122"/>
              <a:ea typeface="微软雅黑" pitchFamily="34" charset="-122"/>
            </a:endParaRPr>
          </a:p>
          <a:p>
            <a:pPr lvl="1">
              <a:buClr>
                <a:srgbClr val="0070C0"/>
              </a:buClr>
              <a:buFont typeface="Wingdings" pitchFamily="2" charset="2"/>
              <a:buChar char="Ø"/>
              <a:defRPr/>
            </a:pPr>
            <a:r>
              <a:rPr lang="en-US" altLang="zh-CN" sz="2000" dirty="0" err="1">
                <a:solidFill>
                  <a:srgbClr val="0070C0"/>
                </a:solidFill>
                <a:latin typeface="微软雅黑" pitchFamily="34" charset="-122"/>
                <a:ea typeface="微软雅黑" pitchFamily="34" charset="-122"/>
              </a:rPr>
              <a:t>Valgrind</a:t>
            </a:r>
            <a:r>
              <a:rPr lang="zh-CN" altLang="en-US" sz="2000" dirty="0">
                <a:solidFill>
                  <a:srgbClr val="0070C0"/>
                </a:solidFill>
                <a:latin typeface="微软雅黑" pitchFamily="34" charset="-122"/>
                <a:ea typeface="微软雅黑" pitchFamily="34" charset="-122"/>
              </a:rPr>
              <a:t>使用示例</a:t>
            </a:r>
            <a:r>
              <a:rPr lang="en-US" altLang="zh-CN" sz="2000" dirty="0">
                <a:solidFill>
                  <a:srgbClr val="0070C0"/>
                </a:solidFill>
                <a:latin typeface="微软雅黑" pitchFamily="34" charset="-122"/>
                <a:ea typeface="微软雅黑" pitchFamily="34" charset="-122"/>
              </a:rPr>
              <a:t>3</a:t>
            </a:r>
          </a:p>
          <a:p>
            <a:pPr marL="1208088" lvl="2" indent="-357188">
              <a:buFont typeface="Wingdings" pitchFamily="2" charset="2"/>
              <a:buChar char="ü"/>
              <a:defRPr/>
            </a:pPr>
            <a:r>
              <a:rPr lang="en-US" altLang="zh-CN" sz="1600" dirty="0">
                <a:solidFill>
                  <a:schemeClr val="tx1">
                    <a:lumMod val="75000"/>
                    <a:lumOff val="25000"/>
                  </a:schemeClr>
                </a:solidFill>
                <a:latin typeface="微软雅黑" pitchFamily="34" charset="-122"/>
                <a:ea typeface="微软雅黑" pitchFamily="34" charset="-122"/>
              </a:rPr>
              <a:t>Massif</a:t>
            </a:r>
            <a:r>
              <a:rPr lang="zh-CN" altLang="en-US" sz="1600" dirty="0">
                <a:solidFill>
                  <a:schemeClr val="tx1">
                    <a:lumMod val="75000"/>
                    <a:lumOff val="25000"/>
                  </a:schemeClr>
                </a:solidFill>
                <a:latin typeface="微软雅黑" pitchFamily="34" charset="-122"/>
                <a:ea typeface="微软雅黑" pitchFamily="34" charset="-122"/>
              </a:rPr>
              <a:t>函数调用分析：</a:t>
            </a:r>
            <a:endParaRPr lang="en-US" altLang="zh-CN" sz="1600" dirty="0">
              <a:solidFill>
                <a:schemeClr val="tx1">
                  <a:lumMod val="75000"/>
                  <a:lumOff val="25000"/>
                </a:schemeClr>
              </a:solidFill>
              <a:latin typeface="微软雅黑" pitchFamily="34" charset="-122"/>
              <a:ea typeface="微软雅黑" pitchFamily="34" charset="-122"/>
            </a:endParaRPr>
          </a:p>
          <a:p>
            <a:pPr marL="1665288" lvl="3" indent="-357188">
              <a:defRPr/>
            </a:pPr>
            <a:endPar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defRPr/>
            </a:pPr>
            <a:endParaRPr lang="en-US" altLang="zh-CN" sz="1600" dirty="0">
              <a:solidFill>
                <a:schemeClr val="tx1">
                  <a:lumMod val="75000"/>
                  <a:lumOff val="25000"/>
                </a:schemeClr>
              </a:solidFill>
              <a:latin typeface="微软雅黑" pitchFamily="34" charset="-122"/>
              <a:ea typeface="微软雅黑" pitchFamily="34" charset="-122"/>
            </a:endParaRPr>
          </a:p>
          <a:p>
            <a:pPr marL="1208088" lvl="2" indent="-357188">
              <a:buFont typeface="Wingdings" pitchFamily="2" charset="2"/>
              <a:buChar char="ü"/>
              <a:defRPr/>
            </a:pPr>
            <a:endParaRPr lang="en-US" altLang="zh-CN" sz="16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
        <p:nvSpPr>
          <p:cNvPr id="8" name="文本框 7">
            <a:extLst>
              <a:ext uri="{FF2B5EF4-FFF2-40B4-BE49-F238E27FC236}">
                <a16:creationId xmlns:a16="http://schemas.microsoft.com/office/drawing/2014/main" id="{82CDE17F-4FC2-4C47-9885-2C70BD3F0213}"/>
              </a:ext>
            </a:extLst>
          </p:cNvPr>
          <p:cNvSpPr txBox="1"/>
          <p:nvPr/>
        </p:nvSpPr>
        <p:spPr>
          <a:xfrm>
            <a:off x="3419872" y="1700808"/>
            <a:ext cx="1800493" cy="369332"/>
          </a:xfrm>
          <a:prstGeom prst="rect">
            <a:avLst/>
          </a:prstGeom>
          <a:noFill/>
        </p:spPr>
        <p:txBody>
          <a:bodyPr wrap="none" rtlCol="0">
            <a:spAutoFit/>
          </a:bodyPr>
          <a:lstStyle/>
          <a:p>
            <a:r>
              <a:rPr lang="zh-CN" altLang="en-US" dirty="0"/>
              <a:t>程序内存使用量</a:t>
            </a:r>
            <a:endParaRPr lang="en-US" dirty="0"/>
          </a:p>
        </p:txBody>
      </p:sp>
      <p:sp>
        <p:nvSpPr>
          <p:cNvPr id="11" name="文本框 10">
            <a:extLst>
              <a:ext uri="{FF2B5EF4-FFF2-40B4-BE49-F238E27FC236}">
                <a16:creationId xmlns:a16="http://schemas.microsoft.com/office/drawing/2014/main" id="{7A49B5A9-4C65-404D-8327-FF2B274253C8}"/>
              </a:ext>
            </a:extLst>
          </p:cNvPr>
          <p:cNvSpPr txBox="1"/>
          <p:nvPr/>
        </p:nvSpPr>
        <p:spPr>
          <a:xfrm>
            <a:off x="3923928" y="6171684"/>
            <a:ext cx="1107996" cy="369332"/>
          </a:xfrm>
          <a:prstGeom prst="rect">
            <a:avLst/>
          </a:prstGeom>
          <a:noFill/>
        </p:spPr>
        <p:txBody>
          <a:bodyPr wrap="none" rtlCol="0">
            <a:spAutoFit/>
          </a:bodyPr>
          <a:lstStyle/>
          <a:p>
            <a:r>
              <a:rPr lang="zh-CN" altLang="en-US" dirty="0"/>
              <a:t>运行时间</a:t>
            </a:r>
            <a:endParaRPr lang="en-US" dirty="0"/>
          </a:p>
        </p:txBody>
      </p:sp>
    </p:spTree>
    <p:extLst>
      <p:ext uri="{BB962C8B-B14F-4D97-AF65-F5344CB8AC3E}">
        <p14:creationId xmlns:p14="http://schemas.microsoft.com/office/powerpoint/2010/main" val="3205903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27</a:t>
            </a:fld>
            <a:endParaRPr lang="zh-CN" altLang="en-US"/>
          </a:p>
        </p:txBody>
      </p:sp>
      <p:sp>
        <p:nvSpPr>
          <p:cNvPr id="3" name="TextBox 2"/>
          <p:cNvSpPr txBox="1">
            <a:spLocks noChangeArrowheads="1"/>
          </p:cNvSpPr>
          <p:nvPr/>
        </p:nvSpPr>
        <p:spPr bwMode="auto">
          <a:xfrm>
            <a:off x="1435224" y="116632"/>
            <a:ext cx="4720952"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a:t>
            </a:r>
            <a:endParaRPr lang="en-US" altLang="zh-CN"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buClr>
                <a:srgbClr val="0070C0"/>
              </a:buClr>
              <a:buFont typeface="Wingdings" panose="05000000000000000000" pitchFamily="2" charset="2"/>
              <a:buChar char=""/>
              <a:defRPr/>
            </a:pPr>
            <a:r>
              <a:rPr lang="zh-CN" altLang="en-US" sz="2400" dirty="0">
                <a:solidFill>
                  <a:srgbClr val="0070C0"/>
                </a:solidFill>
                <a:latin typeface="微软雅黑" pitchFamily="34" charset="-122"/>
                <a:ea typeface="微软雅黑" pitchFamily="34" charset="-122"/>
              </a:rPr>
              <a:t>需要优化程序的</a:t>
            </a:r>
            <a:r>
              <a:rPr lang="en-US" altLang="zh-CN" sz="2400" dirty="0">
                <a:solidFill>
                  <a:srgbClr val="0070C0"/>
                </a:solidFill>
                <a:latin typeface="微软雅黑" pitchFamily="34" charset="-122"/>
                <a:ea typeface="微软雅黑" pitchFamily="34" charset="-122"/>
              </a:rPr>
              <a:t>2</a:t>
            </a:r>
            <a:r>
              <a:rPr lang="zh-CN" altLang="en-US" sz="2400" dirty="0">
                <a:solidFill>
                  <a:srgbClr val="0070C0"/>
                </a:solidFill>
                <a:latin typeface="微软雅黑" pitchFamily="34" charset="-122"/>
                <a:ea typeface="微软雅黑" pitchFamily="34" charset="-122"/>
              </a:rPr>
              <a:t>个原因：经济和质量</a:t>
            </a:r>
            <a:endParaRPr lang="en-US" altLang="zh-CN" sz="2400" dirty="0">
              <a:solidFill>
                <a:srgbClr val="0070C0"/>
              </a:solidFill>
              <a:latin typeface="微软雅黑" pitchFamily="34" charset="-122"/>
              <a:ea typeface="微软雅黑" pitchFamily="34" charset="-122"/>
            </a:endParaRPr>
          </a:p>
          <a:p>
            <a:pPr lvl="1">
              <a:lnSpc>
                <a:spcPct val="125000"/>
              </a:lnSpc>
              <a:buClr>
                <a:srgbClr val="0070C0"/>
              </a:buClr>
              <a:buFont typeface="Wingdings" pitchFamily="2" charset="2"/>
              <a:buChar char="Ø"/>
              <a:defRPr/>
            </a:pPr>
            <a:r>
              <a:rPr lang="zh-CN" altLang="en-US" sz="2000" dirty="0">
                <a:solidFill>
                  <a:srgbClr val="0070C0"/>
                </a:solidFill>
                <a:latin typeface="微软雅黑" pitchFamily="34" charset="-122"/>
                <a:ea typeface="微软雅黑" pitchFamily="34" charset="-122"/>
              </a:rPr>
              <a:t>经济：</a:t>
            </a:r>
            <a:r>
              <a:rPr lang="en-US" altLang="zh-CN" sz="2000" dirty="0">
                <a:solidFill>
                  <a:srgbClr val="0070C0"/>
                </a:solidFill>
                <a:latin typeface="微软雅黑" pitchFamily="34" charset="-122"/>
                <a:ea typeface="微软雅黑" pitchFamily="34" charset="-122"/>
              </a:rPr>
              <a:t>TIME IS MONEY</a:t>
            </a:r>
          </a:p>
          <a:p>
            <a:pPr marL="1208088" lvl="2" indent="-357188">
              <a:lnSpc>
                <a:spcPct val="125000"/>
              </a:lnSpc>
              <a:buFont typeface="Wingdings" pitchFamily="2" charset="2"/>
              <a:buChar char="ü"/>
              <a:defRPr/>
            </a:pPr>
            <a:r>
              <a:rPr lang="zh-CN" altLang="en-US" sz="1600" dirty="0">
                <a:solidFill>
                  <a:schemeClr val="tx1">
                    <a:lumMod val="75000"/>
                    <a:lumOff val="25000"/>
                  </a:schemeClr>
                </a:solidFill>
                <a:latin typeface="微软雅黑" pitchFamily="34" charset="-122"/>
                <a:ea typeface="微软雅黑" pitchFamily="34" charset="-122"/>
              </a:rPr>
              <a:t>超级计算机非常昂贵，且平均生命周期一般是</a:t>
            </a:r>
            <a:r>
              <a:rPr lang="en-US" altLang="zh-CN" sz="1600" dirty="0">
                <a:solidFill>
                  <a:schemeClr val="tx1">
                    <a:lumMod val="75000"/>
                    <a:lumOff val="25000"/>
                  </a:schemeClr>
                </a:solidFill>
                <a:latin typeface="微软雅黑" pitchFamily="34" charset="-122"/>
                <a:ea typeface="微软雅黑" pitchFamily="34" charset="-122"/>
              </a:rPr>
              <a:t>5</a:t>
            </a:r>
            <a:r>
              <a:rPr lang="zh-CN" altLang="en-US" sz="1600" dirty="0">
                <a:solidFill>
                  <a:schemeClr val="tx1">
                    <a:lumMod val="75000"/>
                    <a:lumOff val="25000"/>
                  </a:schemeClr>
                </a:solidFill>
                <a:latin typeface="微软雅黑" pitchFamily="34" charset="-122"/>
                <a:ea typeface="微软雅黑" pitchFamily="34" charset="-122"/>
              </a:rPr>
              <a:t>年</a:t>
            </a:r>
            <a:endParaRPr lang="en-US" altLang="zh-CN" sz="1600" dirty="0">
              <a:solidFill>
                <a:schemeClr val="tx1">
                  <a:lumMod val="75000"/>
                  <a:lumOff val="25000"/>
                </a:schemeClr>
              </a:solidFill>
              <a:latin typeface="微软雅黑" pitchFamily="34" charset="-122"/>
              <a:ea typeface="微软雅黑" pitchFamily="34" charset="-122"/>
            </a:endParaRPr>
          </a:p>
          <a:p>
            <a:pPr marL="1208088" lvl="2" indent="-357188">
              <a:lnSpc>
                <a:spcPct val="125000"/>
              </a:lnSpc>
              <a:buFont typeface="Wingdings" pitchFamily="2" charset="2"/>
              <a:buChar char="ü"/>
              <a:defRPr/>
            </a:pPr>
            <a:r>
              <a:rPr lang="zh-CN" altLang="en-US" sz="1600" dirty="0">
                <a:solidFill>
                  <a:schemeClr val="tx1">
                    <a:lumMod val="75000"/>
                    <a:lumOff val="25000"/>
                  </a:schemeClr>
                </a:solidFill>
                <a:latin typeface="微软雅黑" pitchFamily="34" charset="-122"/>
                <a:ea typeface="微软雅黑" pitchFamily="34" charset="-122"/>
              </a:rPr>
              <a:t>假设一个任务计算</a:t>
            </a:r>
            <a:r>
              <a:rPr lang="en-US" altLang="zh-CN" sz="1600" dirty="0">
                <a:solidFill>
                  <a:schemeClr val="tx1">
                    <a:lumMod val="75000"/>
                    <a:lumOff val="25000"/>
                  </a:schemeClr>
                </a:solidFill>
                <a:latin typeface="微软雅黑" pitchFamily="34" charset="-122"/>
                <a:ea typeface="微软雅黑" pitchFamily="34" charset="-122"/>
              </a:rPr>
              <a:t>1</a:t>
            </a:r>
            <a:r>
              <a:rPr lang="zh-CN" altLang="en-US" sz="1600" dirty="0">
                <a:solidFill>
                  <a:schemeClr val="tx1">
                    <a:lumMod val="75000"/>
                    <a:lumOff val="25000"/>
                  </a:schemeClr>
                </a:solidFill>
                <a:latin typeface="微软雅黑" pitchFamily="34" charset="-122"/>
                <a:ea typeface="微软雅黑" pitchFamily="34" charset="-122"/>
              </a:rPr>
              <a:t>个小时需要机时费</a:t>
            </a:r>
            <a:r>
              <a:rPr lang="en-US" altLang="zh-CN" sz="1600" dirty="0">
                <a:solidFill>
                  <a:schemeClr val="tx1">
                    <a:lumMod val="75000"/>
                    <a:lumOff val="25000"/>
                  </a:schemeClr>
                </a:solidFill>
                <a:latin typeface="微软雅黑" pitchFamily="34" charset="-122"/>
                <a:ea typeface="微软雅黑" pitchFamily="34" charset="-122"/>
              </a:rPr>
              <a:t>1</a:t>
            </a:r>
            <a:r>
              <a:rPr lang="zh-CN" altLang="en-US" sz="1600" dirty="0">
                <a:solidFill>
                  <a:schemeClr val="tx1">
                    <a:lumMod val="75000"/>
                    <a:lumOff val="25000"/>
                  </a:schemeClr>
                </a:solidFill>
                <a:latin typeface="微软雅黑" pitchFamily="34" charset="-122"/>
                <a:ea typeface="微软雅黑" pitchFamily="34" charset="-122"/>
              </a:rPr>
              <a:t>万元，通过优化程序使得运行时间变为</a:t>
            </a:r>
            <a:r>
              <a:rPr lang="en-US" altLang="zh-CN" sz="1600" dirty="0">
                <a:solidFill>
                  <a:schemeClr val="tx1">
                    <a:lumMod val="75000"/>
                    <a:lumOff val="25000"/>
                  </a:schemeClr>
                </a:solidFill>
                <a:latin typeface="微软雅黑" pitchFamily="34" charset="-122"/>
                <a:ea typeface="微软雅黑" pitchFamily="34" charset="-122"/>
              </a:rPr>
              <a:t>0.9</a:t>
            </a:r>
            <a:r>
              <a:rPr lang="zh-CN" altLang="en-US" sz="1600" dirty="0">
                <a:solidFill>
                  <a:schemeClr val="tx1">
                    <a:lumMod val="75000"/>
                    <a:lumOff val="25000"/>
                  </a:schemeClr>
                </a:solidFill>
                <a:latin typeface="微软雅黑" pitchFamily="34" charset="-122"/>
                <a:ea typeface="微软雅黑" pitchFamily="34" charset="-122"/>
              </a:rPr>
              <a:t>小时，那么机时费可减少</a:t>
            </a:r>
            <a:r>
              <a:rPr lang="en-US" altLang="zh-CN" sz="1600" dirty="0">
                <a:solidFill>
                  <a:schemeClr val="tx1">
                    <a:lumMod val="75000"/>
                    <a:lumOff val="25000"/>
                  </a:schemeClr>
                </a:solidFill>
                <a:latin typeface="微软雅黑" pitchFamily="34" charset="-122"/>
                <a:ea typeface="微软雅黑" pitchFamily="34" charset="-122"/>
              </a:rPr>
              <a:t>1000</a:t>
            </a:r>
            <a:r>
              <a:rPr lang="zh-CN" altLang="en-US" sz="1600" dirty="0">
                <a:solidFill>
                  <a:schemeClr val="tx1">
                    <a:lumMod val="75000"/>
                    <a:lumOff val="25000"/>
                  </a:schemeClr>
                </a:solidFill>
                <a:latin typeface="微软雅黑" pitchFamily="34" charset="-122"/>
                <a:ea typeface="微软雅黑" pitchFamily="34" charset="-122"/>
              </a:rPr>
              <a:t>元</a:t>
            </a:r>
            <a:endParaRPr lang="en-US" altLang="zh-CN" sz="1600" dirty="0">
              <a:solidFill>
                <a:schemeClr val="tx1">
                  <a:lumMod val="75000"/>
                  <a:lumOff val="25000"/>
                </a:schemeClr>
              </a:solidFill>
              <a:latin typeface="微软雅黑" pitchFamily="34" charset="-122"/>
              <a:ea typeface="微软雅黑" pitchFamily="34" charset="-122"/>
            </a:endParaRPr>
          </a:p>
          <a:p>
            <a:pPr lvl="1">
              <a:lnSpc>
                <a:spcPct val="125000"/>
              </a:lnSpc>
              <a:buClr>
                <a:srgbClr val="0070C0"/>
              </a:buClr>
              <a:buFont typeface="Wingdings" pitchFamily="2" charset="2"/>
              <a:buChar char="Ø"/>
              <a:defRPr/>
            </a:pPr>
            <a:r>
              <a:rPr lang="zh-CN" altLang="en-US" sz="2000" dirty="0">
                <a:solidFill>
                  <a:srgbClr val="0070C0"/>
                </a:solidFill>
                <a:latin typeface="微软雅黑" pitchFamily="34" charset="-122"/>
                <a:ea typeface="微软雅黑" pitchFamily="34" charset="-122"/>
              </a:rPr>
              <a:t>改善科学研究的质量</a:t>
            </a:r>
            <a:endParaRPr lang="en-US" altLang="zh-CN" sz="2000" dirty="0">
              <a:solidFill>
                <a:srgbClr val="0070C0"/>
              </a:solidFill>
              <a:latin typeface="微软雅黑" pitchFamily="34" charset="-122"/>
              <a:ea typeface="微软雅黑" pitchFamily="34" charset="-122"/>
            </a:endParaRPr>
          </a:p>
          <a:p>
            <a:pPr marL="1208088" lvl="2" indent="-357188">
              <a:lnSpc>
                <a:spcPct val="125000"/>
              </a:lnSpc>
              <a:buFont typeface="Wingdings" pitchFamily="2" charset="2"/>
              <a:buChar char="ü"/>
              <a:defRPr/>
            </a:pPr>
            <a:r>
              <a:rPr lang="zh-CN" altLang="en-US" sz="1600" dirty="0">
                <a:solidFill>
                  <a:schemeClr val="tx1">
                    <a:lumMod val="75000"/>
                    <a:lumOff val="25000"/>
                  </a:schemeClr>
                </a:solidFill>
                <a:latin typeface="微软雅黑" pitchFamily="34" charset="-122"/>
                <a:ea typeface="微软雅黑" pitchFamily="34" charset="-122"/>
              </a:rPr>
              <a:t>对于一个有限差分二维模拟程序</a:t>
            </a:r>
            <a:endParaRPr lang="en-US" altLang="zh-CN" sz="1600" dirty="0">
              <a:solidFill>
                <a:schemeClr val="tx1">
                  <a:lumMod val="75000"/>
                  <a:lumOff val="25000"/>
                </a:schemeClr>
              </a:solidFill>
              <a:latin typeface="微软雅黑" pitchFamily="34" charset="-122"/>
              <a:ea typeface="微软雅黑" pitchFamily="34" charset="-122"/>
            </a:endParaRPr>
          </a:p>
          <a:p>
            <a:pPr marL="1208088" lvl="2" indent="-357188">
              <a:lnSpc>
                <a:spcPct val="125000"/>
              </a:lnSpc>
              <a:buFont typeface="Wingdings" pitchFamily="2" charset="2"/>
              <a:buChar char="ü"/>
              <a:defRPr/>
            </a:pPr>
            <a:r>
              <a:rPr lang="zh-CN" altLang="en-US" sz="1600" dirty="0">
                <a:solidFill>
                  <a:schemeClr val="tx1">
                    <a:lumMod val="75000"/>
                    <a:lumOff val="25000"/>
                  </a:schemeClr>
                </a:solidFill>
                <a:latin typeface="微软雅黑" pitchFamily="34" charset="-122"/>
                <a:ea typeface="微软雅黑" pitchFamily="34" charset="-122"/>
              </a:rPr>
              <a:t>假设优化后的程序比原始程序快</a:t>
            </a:r>
            <a:r>
              <a:rPr lang="en-US" altLang="zh-CN" sz="1600" dirty="0">
                <a:solidFill>
                  <a:schemeClr val="tx1">
                    <a:lumMod val="75000"/>
                    <a:lumOff val="25000"/>
                  </a:schemeClr>
                </a:solidFill>
                <a:latin typeface="微软雅黑" pitchFamily="34" charset="-122"/>
                <a:ea typeface="微软雅黑" pitchFamily="34" charset="-122"/>
              </a:rPr>
              <a:t>10</a:t>
            </a:r>
            <a:r>
              <a:rPr lang="zh-CN" altLang="en-US" sz="1600" dirty="0">
                <a:solidFill>
                  <a:schemeClr val="tx1">
                    <a:lumMod val="75000"/>
                    <a:lumOff val="25000"/>
                  </a:schemeClr>
                </a:solidFill>
                <a:latin typeface="微软雅黑" pitchFamily="34" charset="-122"/>
                <a:ea typeface="微软雅黑" pitchFamily="34" charset="-122"/>
              </a:rPr>
              <a:t>倍</a:t>
            </a:r>
            <a:endParaRPr lang="en-US" altLang="zh-CN" sz="1600" dirty="0">
              <a:solidFill>
                <a:schemeClr val="tx1">
                  <a:lumMod val="75000"/>
                  <a:lumOff val="25000"/>
                </a:schemeClr>
              </a:solidFill>
              <a:latin typeface="微软雅黑" pitchFamily="34" charset="-122"/>
              <a:ea typeface="微软雅黑" pitchFamily="34" charset="-122"/>
            </a:endParaRPr>
          </a:p>
          <a:p>
            <a:pPr marL="1208088" lvl="2" indent="-357188">
              <a:lnSpc>
                <a:spcPct val="125000"/>
              </a:lnSpc>
              <a:buFont typeface="Wingdings" pitchFamily="2" charset="2"/>
              <a:buChar char="ü"/>
              <a:defRPr/>
            </a:pPr>
            <a:r>
              <a:rPr lang="zh-CN" altLang="en-US" sz="1600" dirty="0">
                <a:solidFill>
                  <a:schemeClr val="tx1">
                    <a:lumMod val="75000"/>
                    <a:lumOff val="25000"/>
                  </a:schemeClr>
                </a:solidFill>
                <a:latin typeface="微软雅黑" pitchFamily="34" charset="-122"/>
                <a:ea typeface="微软雅黑" pitchFamily="34" charset="-122"/>
              </a:rPr>
              <a:t>在相同的时间内，优化后的代码可以做</a:t>
            </a:r>
            <a:r>
              <a:rPr lang="en-US" altLang="zh-CN" sz="1600" dirty="0">
                <a:solidFill>
                  <a:schemeClr val="tx1">
                    <a:lumMod val="75000"/>
                    <a:lumOff val="25000"/>
                  </a:schemeClr>
                </a:solidFill>
                <a:latin typeface="微软雅黑" pitchFamily="34" charset="-122"/>
                <a:ea typeface="微软雅黑" pitchFamily="34" charset="-122"/>
              </a:rPr>
              <a:t>10</a:t>
            </a:r>
            <a:r>
              <a:rPr lang="zh-CN" altLang="en-US" sz="1600" dirty="0">
                <a:solidFill>
                  <a:schemeClr val="tx1">
                    <a:lumMod val="75000"/>
                    <a:lumOff val="25000"/>
                  </a:schemeClr>
                </a:solidFill>
                <a:latin typeface="微软雅黑" pitchFamily="34" charset="-122"/>
                <a:ea typeface="微软雅黑" pitchFamily="34" charset="-122"/>
              </a:rPr>
              <a:t>倍的工作，相当于</a:t>
            </a:r>
            <a:r>
              <a:rPr lang="en-US" altLang="zh-CN" sz="1600" dirty="0">
                <a:solidFill>
                  <a:schemeClr val="tx1">
                    <a:lumMod val="75000"/>
                    <a:lumOff val="25000"/>
                  </a:schemeClr>
                </a:solidFill>
                <a:latin typeface="微软雅黑" pitchFamily="34" charset="-122"/>
                <a:ea typeface="微软雅黑" pitchFamily="34" charset="-122"/>
              </a:rPr>
              <a:t>400x400 vs. 1300x1300</a:t>
            </a:r>
          </a:p>
          <a:p>
            <a:pPr marL="1208088" lvl="2" indent="-357188">
              <a:lnSpc>
                <a:spcPct val="125000"/>
              </a:lnSpc>
              <a:buFont typeface="Wingdings" pitchFamily="2" charset="2"/>
              <a:buChar char="ü"/>
              <a:defRPr/>
            </a:pPr>
            <a:r>
              <a:rPr lang="zh-CN" altLang="en-US" sz="1600" dirty="0">
                <a:solidFill>
                  <a:schemeClr val="tx1">
                    <a:lumMod val="75000"/>
                    <a:lumOff val="25000"/>
                  </a:schemeClr>
                </a:solidFill>
                <a:latin typeface="微软雅黑" pitchFamily="34" charset="-122"/>
                <a:ea typeface="微软雅黑" pitchFamily="34" charset="-122"/>
              </a:rPr>
              <a:t>或者它可以做</a:t>
            </a:r>
            <a:r>
              <a:rPr lang="en-US" altLang="zh-CN" sz="1600" dirty="0">
                <a:solidFill>
                  <a:schemeClr val="tx1">
                    <a:lumMod val="75000"/>
                    <a:lumOff val="25000"/>
                  </a:schemeClr>
                </a:solidFill>
                <a:latin typeface="微软雅黑" pitchFamily="34" charset="-122"/>
                <a:ea typeface="微软雅黑" pitchFamily="34" charset="-122"/>
              </a:rPr>
              <a:t>400x400</a:t>
            </a:r>
            <a:r>
              <a:rPr lang="zh-CN" altLang="en-US" sz="1600" dirty="0">
                <a:solidFill>
                  <a:schemeClr val="tx1">
                    <a:lumMod val="75000"/>
                    <a:lumOff val="25000"/>
                  </a:schemeClr>
                </a:solidFill>
                <a:latin typeface="微软雅黑" pitchFamily="34" charset="-122"/>
                <a:ea typeface="微软雅黑" pitchFamily="34" charset="-122"/>
              </a:rPr>
              <a:t>的</a:t>
            </a:r>
            <a:r>
              <a:rPr lang="en-US" altLang="zh-CN" sz="1600" dirty="0">
                <a:solidFill>
                  <a:schemeClr val="tx1">
                    <a:lumMod val="75000"/>
                    <a:lumOff val="25000"/>
                  </a:schemeClr>
                </a:solidFill>
                <a:latin typeface="微软雅黑" pitchFamily="34" charset="-122"/>
                <a:ea typeface="微软雅黑" pitchFamily="34" charset="-122"/>
              </a:rPr>
              <a:t>10</a:t>
            </a:r>
            <a:r>
              <a:rPr lang="zh-CN" altLang="en-US" sz="1600" dirty="0">
                <a:solidFill>
                  <a:schemeClr val="tx1">
                    <a:lumMod val="75000"/>
                    <a:lumOff val="25000"/>
                  </a:schemeClr>
                </a:solidFill>
                <a:latin typeface="微软雅黑" pitchFamily="34" charset="-122"/>
                <a:ea typeface="微软雅黑" pitchFamily="34" charset="-122"/>
              </a:rPr>
              <a:t>倍的时间步</a:t>
            </a:r>
            <a:endParaRPr lang="en-US" altLang="zh-CN" sz="1600" dirty="0">
              <a:solidFill>
                <a:schemeClr val="tx1">
                  <a:lumMod val="75000"/>
                  <a:lumOff val="25000"/>
                </a:schemeClr>
              </a:solidFill>
              <a:latin typeface="微软雅黑" pitchFamily="34" charset="-122"/>
              <a:ea typeface="微软雅黑" pitchFamily="34" charset="-122"/>
            </a:endParaRPr>
          </a:p>
          <a:p>
            <a:pPr marL="1208088" lvl="2" indent="-357188">
              <a:lnSpc>
                <a:spcPct val="125000"/>
              </a:lnSpc>
              <a:buFont typeface="Wingdings" pitchFamily="2" charset="2"/>
              <a:buChar char="ü"/>
              <a:defRPr/>
            </a:pPr>
            <a:r>
              <a:rPr lang="zh-CN" altLang="en-US" sz="1600" dirty="0">
                <a:solidFill>
                  <a:schemeClr val="tx1">
                    <a:lumMod val="75000"/>
                    <a:lumOff val="25000"/>
                  </a:schemeClr>
                </a:solidFill>
                <a:latin typeface="微软雅黑" pitchFamily="34" charset="-122"/>
                <a:ea typeface="微软雅黑" pitchFamily="34" charset="-122"/>
              </a:rPr>
              <a:t>可加速科学发现进程</a:t>
            </a:r>
            <a:endParaRPr lang="en-US" altLang="zh-CN" sz="1600" dirty="0">
              <a:solidFill>
                <a:schemeClr val="tx1">
                  <a:lumMod val="75000"/>
                  <a:lumOff val="25000"/>
                </a:schemeClr>
              </a:solidFill>
              <a:latin typeface="微软雅黑" pitchFamily="34" charset="-122"/>
              <a:ea typeface="微软雅黑" pitchFamily="34" charset="-122"/>
            </a:endParaRPr>
          </a:p>
          <a:p>
            <a:pPr marL="808038" lvl="1" indent="-357188">
              <a:lnSpc>
                <a:spcPct val="125000"/>
              </a:lnSpc>
              <a:buFont typeface="Wingdings" pitchFamily="2" charset="2"/>
              <a:buChar char="ü"/>
              <a:defRPr/>
            </a:pPr>
            <a:r>
              <a:rPr lang="en-US" altLang="zh-CN" sz="1600" dirty="0">
                <a:solidFill>
                  <a:schemeClr val="tx1">
                    <a:lumMod val="75000"/>
                    <a:lumOff val="25000"/>
                  </a:schemeClr>
                </a:solidFill>
                <a:latin typeface="微软雅黑" pitchFamily="34" charset="-122"/>
                <a:ea typeface="微软雅黑" pitchFamily="34" charset="-122"/>
              </a:rPr>
              <a:t>There’s plenty of room at the Top: What will drive computer performance after Moore’s law?</a:t>
            </a:r>
          </a:p>
          <a:p>
            <a:pPr marL="1208088" lvl="2" indent="-357188">
              <a:lnSpc>
                <a:spcPct val="125000"/>
              </a:lnSpc>
              <a:buFont typeface="Wingdings" pitchFamily="2" charset="2"/>
              <a:buChar char="ü"/>
              <a:defRPr/>
            </a:pPr>
            <a:r>
              <a:rPr lang="en-US" altLang="zh-CN" sz="1200" dirty="0">
                <a:solidFill>
                  <a:schemeClr val="tx1">
                    <a:lumMod val="75000"/>
                    <a:lumOff val="25000"/>
                  </a:schemeClr>
                </a:solidFill>
                <a:latin typeface="微软雅黑" pitchFamily="34" charset="-122"/>
                <a:ea typeface="微软雅黑" pitchFamily="34" charset="-122"/>
              </a:rPr>
              <a:t>https://science.sciencemag.org/content/368/6495/eaam9744</a:t>
            </a: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28</a:t>
            </a:fld>
            <a:endParaRPr lang="zh-CN" altLang="en-US"/>
          </a:p>
        </p:txBody>
      </p:sp>
      <p:sp>
        <p:nvSpPr>
          <p:cNvPr id="3" name="TextBox 2"/>
          <p:cNvSpPr txBox="1">
            <a:spLocks noChangeArrowheads="1"/>
          </p:cNvSpPr>
          <p:nvPr/>
        </p:nvSpPr>
        <p:spPr bwMode="auto">
          <a:xfrm>
            <a:off x="1435224" y="116632"/>
            <a:ext cx="4720952" cy="1077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a:solidFill>
                  <a:srgbClr val="002060"/>
                </a:solidFill>
                <a:latin typeface="微软雅黑" panose="020B0503020204020204" pitchFamily="34" charset="-122"/>
                <a:ea typeface="微软雅黑" panose="020B0503020204020204" pitchFamily="34" charset="-122"/>
              </a:rPr>
              <a:t>程序优化</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1700808"/>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运行缓慢的代码将消耗大量的</a:t>
            </a:r>
            <a:r>
              <a:rPr lang="en-US" altLang="zh-CN" sz="2800" dirty="0">
                <a:solidFill>
                  <a:srgbClr val="0070C0"/>
                </a:solidFill>
                <a:latin typeface="微软雅黑" pitchFamily="34" charset="-122"/>
                <a:ea typeface="微软雅黑" pitchFamily="34" charset="-122"/>
              </a:rPr>
              <a:t>CPU</a:t>
            </a:r>
            <a:r>
              <a:rPr lang="zh-CN" altLang="en-US" sz="2800" dirty="0">
                <a:solidFill>
                  <a:srgbClr val="0070C0"/>
                </a:solidFill>
                <a:latin typeface="微软雅黑" pitchFamily="34" charset="-122"/>
                <a:ea typeface="微软雅黑" pitchFamily="34" charset="-122"/>
              </a:rPr>
              <a:t>时间</a:t>
            </a:r>
            <a:endParaRPr lang="en-US" altLang="zh-CN" sz="2800" dirty="0">
              <a:solidFill>
                <a:srgbClr val="0070C0"/>
              </a:solidFill>
              <a:latin typeface="微软雅黑" pitchFamily="34" charset="-122"/>
              <a:ea typeface="微软雅黑" pitchFamily="34" charset="-122"/>
            </a:endParaRPr>
          </a:p>
          <a:p>
            <a:pPr>
              <a:lnSpc>
                <a:spcPct val="150000"/>
              </a:lnSpc>
              <a:buClr>
                <a:srgbClr val="0070C0"/>
              </a:buClr>
              <a:buFont typeface="Wingdings" panose="05000000000000000000" pitchFamily="2" charset="2"/>
              <a:buChar char=""/>
              <a:defRPr/>
            </a:pPr>
            <a:endParaRPr lang="en-US" altLang="zh-CN" sz="2800" dirty="0">
              <a:solidFill>
                <a:srgbClr val="0070C0"/>
              </a:solidFill>
              <a:latin typeface="微软雅黑" pitchFamily="34" charset="-122"/>
              <a:ea typeface="微软雅黑" pitchFamily="34" charset="-122"/>
            </a:endParaRPr>
          </a:p>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因此，我们必需评估代码的运行效率</a:t>
            </a:r>
            <a:endParaRPr lang="en-US" altLang="zh-CN" sz="2800" dirty="0">
              <a:solidFill>
                <a:srgbClr val="0070C0"/>
              </a:solidFill>
              <a:latin typeface="微软雅黑" pitchFamily="34" charset="-122"/>
              <a:ea typeface="微软雅黑" pitchFamily="34" charset="-122"/>
            </a:endParaRPr>
          </a:p>
          <a:p>
            <a:pPr>
              <a:lnSpc>
                <a:spcPct val="150000"/>
              </a:lnSpc>
              <a:buClr>
                <a:srgbClr val="0070C0"/>
              </a:buClr>
              <a:buFont typeface="Wingdings" panose="05000000000000000000" pitchFamily="2" charset="2"/>
              <a:buChar char=""/>
              <a:defRPr/>
            </a:pPr>
            <a:endParaRPr lang="en-US" altLang="zh-CN" sz="2800" dirty="0">
              <a:solidFill>
                <a:srgbClr val="0070C0"/>
              </a:solidFill>
              <a:latin typeface="微软雅黑" pitchFamily="34" charset="-122"/>
              <a:ea typeface="微软雅黑" pitchFamily="34" charset="-122"/>
            </a:endParaRPr>
          </a:p>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在整个代码的设计和实现周期里都需考虑性能</a:t>
            </a:r>
            <a:endParaRPr lang="en-US" altLang="zh-CN" sz="2800" dirty="0">
              <a:solidFill>
                <a:srgbClr val="0070C0"/>
              </a:solidFill>
              <a:latin typeface="微软雅黑" pitchFamily="34" charset="-122"/>
              <a:ea typeface="微软雅黑" pitchFamily="34" charset="-122"/>
            </a:endParaRPr>
          </a:p>
          <a:p>
            <a:pPr>
              <a:lnSpc>
                <a:spcPct val="150000"/>
              </a:lnSpc>
              <a:buClr>
                <a:srgbClr val="0070C0"/>
              </a:buClr>
              <a:buFont typeface="Wingdings" panose="05000000000000000000" pitchFamily="2" charset="2"/>
              <a:buChar char=""/>
              <a:defRPr/>
            </a:pPr>
            <a:endParaRPr lang="en-US" altLang="zh-CN" sz="2800" dirty="0">
              <a:solidFill>
                <a:srgbClr val="0070C0"/>
              </a:solidFill>
              <a:latin typeface="微软雅黑" pitchFamily="34" charset="-122"/>
              <a:ea typeface="微软雅黑" pitchFamily="34" charset="-122"/>
            </a:endParaRPr>
          </a:p>
          <a:p>
            <a:pPr>
              <a:lnSpc>
                <a:spcPct val="150000"/>
              </a:lnSpc>
              <a:buClr>
                <a:srgbClr val="0070C0"/>
              </a:buClr>
              <a:buFont typeface="Wingdings" panose="05000000000000000000" pitchFamily="2" charset="2"/>
              <a:buChar char=""/>
              <a:defRPr/>
            </a:pPr>
            <a:endParaRPr lang="en-US" altLang="zh-CN" sz="2800" dirty="0">
              <a:solidFill>
                <a:srgbClr val="0070C0"/>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29</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a:solidFill>
                  <a:srgbClr val="0070C0"/>
                </a:solidFill>
                <a:latin typeface="微软雅黑" pitchFamily="34" charset="-122"/>
                <a:ea typeface="微软雅黑" pitchFamily="34" charset="-122"/>
              </a:rPr>
              <a:t>Amdahl</a:t>
            </a:r>
            <a:r>
              <a:rPr lang="zh-CN" altLang="en-US" sz="2200" dirty="0">
                <a:solidFill>
                  <a:srgbClr val="0070C0"/>
                </a:solidFill>
                <a:latin typeface="微软雅黑" pitchFamily="34" charset="-122"/>
                <a:ea typeface="微软雅黑" pitchFamily="34" charset="-122"/>
              </a:rPr>
              <a:t>定律</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en-US" altLang="zh-CN" sz="1800" dirty="0">
                <a:solidFill>
                  <a:schemeClr val="tx1">
                    <a:lumMod val="75000"/>
                    <a:lumOff val="25000"/>
                  </a:schemeClr>
                </a:solidFill>
                <a:latin typeface="微软雅黑" pitchFamily="34" charset="-122"/>
                <a:ea typeface="微软雅黑" pitchFamily="34" charset="-122"/>
              </a:rPr>
              <a:t>1-s</a:t>
            </a:r>
            <a:r>
              <a:rPr lang="zh-CN" altLang="en-US" sz="1800" dirty="0">
                <a:solidFill>
                  <a:schemeClr val="tx1">
                    <a:lumMod val="75000"/>
                    <a:lumOff val="25000"/>
                  </a:schemeClr>
                </a:solidFill>
                <a:latin typeface="微软雅黑" pitchFamily="34" charset="-122"/>
                <a:ea typeface="微软雅黑" pitchFamily="34" charset="-122"/>
              </a:rPr>
              <a:t>：程序的某一顺序执行过程</a:t>
            </a: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en-US" altLang="zh-CN" sz="1800" dirty="0">
                <a:solidFill>
                  <a:schemeClr val="tx1">
                    <a:lumMod val="75000"/>
                    <a:lumOff val="25000"/>
                  </a:schemeClr>
                </a:solidFill>
                <a:latin typeface="微软雅黑" pitchFamily="34" charset="-122"/>
                <a:ea typeface="微软雅黑" pitchFamily="34" charset="-122"/>
              </a:rPr>
              <a:t>p</a:t>
            </a:r>
            <a:r>
              <a:rPr lang="zh-CN" altLang="en-US" sz="1800" dirty="0">
                <a:solidFill>
                  <a:schemeClr val="tx1">
                    <a:lumMod val="75000"/>
                    <a:lumOff val="25000"/>
                  </a:schemeClr>
                </a:solidFill>
                <a:latin typeface="微软雅黑" pitchFamily="34" charset="-122"/>
                <a:ea typeface="微软雅黑" pitchFamily="34" charset="-122"/>
              </a:rPr>
              <a:t>：该过程的加速比</a:t>
            </a: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当</a:t>
            </a:r>
            <a:r>
              <a:rPr lang="en-US" altLang="zh-CN" sz="1800" dirty="0">
                <a:solidFill>
                  <a:schemeClr val="tx1">
                    <a:lumMod val="75000"/>
                    <a:lumOff val="25000"/>
                  </a:schemeClr>
                </a:solidFill>
                <a:latin typeface="微软雅黑" pitchFamily="34" charset="-122"/>
                <a:ea typeface="微软雅黑" pitchFamily="34" charset="-122"/>
              </a:rPr>
              <a:t>p</a:t>
            </a:r>
            <a:r>
              <a:rPr lang="zh-CN" altLang="en-US" sz="1800" dirty="0">
                <a:solidFill>
                  <a:schemeClr val="tx1">
                    <a:lumMod val="75000"/>
                    <a:lumOff val="25000"/>
                  </a:schemeClr>
                </a:solidFill>
                <a:latin typeface="微软雅黑" pitchFamily="34" charset="-122"/>
                <a:ea typeface="微软雅黑" pitchFamily="34" charset="-122"/>
              </a:rPr>
              <a:t>不断增大时，加速比总不超过1/</a:t>
            </a:r>
            <a:r>
              <a:rPr lang="en-US" altLang="zh-CN" sz="1800" dirty="0">
                <a:solidFill>
                  <a:schemeClr val="tx1">
                    <a:lumMod val="75000"/>
                    <a:lumOff val="25000"/>
                  </a:schemeClr>
                </a:solidFill>
                <a:latin typeface="微软雅黑" pitchFamily="34" charset="-122"/>
                <a:ea typeface="微软雅黑" pitchFamily="34" charset="-122"/>
              </a:rPr>
              <a:t>s</a:t>
            </a: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在</a:t>
            </a:r>
            <a:r>
              <a:rPr lang="en-US" altLang="zh-CN" sz="1800" dirty="0">
                <a:solidFill>
                  <a:schemeClr val="tx1">
                    <a:lumMod val="75000"/>
                    <a:lumOff val="25000"/>
                  </a:schemeClr>
                </a:solidFill>
                <a:latin typeface="微软雅黑" pitchFamily="34" charset="-122"/>
                <a:ea typeface="微软雅黑" pitchFamily="34" charset="-122"/>
              </a:rPr>
              <a:t>p</a:t>
            </a:r>
            <a:r>
              <a:rPr lang="zh-CN" altLang="en-US" sz="1800" dirty="0">
                <a:solidFill>
                  <a:schemeClr val="tx1">
                    <a:lumMod val="75000"/>
                    <a:lumOff val="25000"/>
                  </a:schemeClr>
                </a:solidFill>
                <a:latin typeface="微软雅黑" pitchFamily="34" charset="-122"/>
                <a:ea typeface="微软雅黑" pitchFamily="34" charset="-122"/>
              </a:rPr>
              <a:t>增大到一定程度后，再增加</a:t>
            </a:r>
            <a:r>
              <a:rPr lang="en-US" altLang="zh-CN" sz="1800" dirty="0">
                <a:solidFill>
                  <a:schemeClr val="tx1">
                    <a:lumMod val="75000"/>
                    <a:lumOff val="25000"/>
                  </a:schemeClr>
                </a:solidFill>
                <a:latin typeface="微软雅黑" pitchFamily="34" charset="-122"/>
                <a:ea typeface="微软雅黑" pitchFamily="34" charset="-122"/>
              </a:rPr>
              <a:t>p</a:t>
            </a:r>
            <a:r>
              <a:rPr lang="zh-CN" altLang="en-US" sz="1800" dirty="0">
                <a:solidFill>
                  <a:schemeClr val="tx1">
                    <a:lumMod val="75000"/>
                    <a:lumOff val="25000"/>
                  </a:schemeClr>
                </a:solidFill>
                <a:latin typeface="微软雅黑" pitchFamily="34" charset="-122"/>
                <a:ea typeface="微软雅黑" pitchFamily="34" charset="-122"/>
              </a:rPr>
              <a:t>时，加速比的增加将变得十分缓慢</a:t>
            </a: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根据</a:t>
            </a:r>
            <a:r>
              <a:rPr lang="en-US" altLang="zh-CN" sz="1800" dirty="0">
                <a:solidFill>
                  <a:schemeClr val="tx1">
                    <a:lumMod val="75000"/>
                    <a:lumOff val="25000"/>
                  </a:schemeClr>
                </a:solidFill>
                <a:latin typeface="微软雅黑" pitchFamily="34" charset="-122"/>
                <a:ea typeface="微软雅黑" pitchFamily="34" charset="-122"/>
              </a:rPr>
              <a:t>Amdahl</a:t>
            </a:r>
            <a:r>
              <a:rPr lang="zh-CN" altLang="en-US" sz="1800" dirty="0">
                <a:solidFill>
                  <a:schemeClr val="tx1">
                    <a:lumMod val="75000"/>
                    <a:lumOff val="25000"/>
                  </a:schemeClr>
                </a:solidFill>
                <a:latin typeface="微软雅黑" pitchFamily="34" charset="-122"/>
                <a:ea typeface="微软雅黑" pitchFamily="34" charset="-122"/>
              </a:rPr>
              <a:t>定律，对热点部分进行性能优化能够获得最大收益</a:t>
            </a: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工具：</a:t>
            </a:r>
          </a:p>
          <a:p>
            <a:pPr marL="1665288" lvl="3" indent="-357188">
              <a:lnSpc>
                <a:spcPct val="150000"/>
              </a:lnSpc>
              <a:defRPr/>
            </a:pP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Gprof</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Perf</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Vtune</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a:t>
            </a: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1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099"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796136" y="1158756"/>
            <a:ext cx="2588518" cy="1019979"/>
          </a:xfrm>
          <a:prstGeom prst="rect">
            <a:avLst/>
          </a:prstGeom>
          <a:noFill/>
        </p:spPr>
      </p:pic>
    </p:spTree>
    <p:extLst>
      <p:ext uri="{BB962C8B-B14F-4D97-AF65-F5344CB8AC3E}">
        <p14:creationId xmlns:p14="http://schemas.microsoft.com/office/powerpoint/2010/main" val="4186183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3</a:t>
            </a:fld>
            <a:endParaRPr lang="zh-CN" altLang="en-US"/>
          </a:p>
        </p:txBody>
      </p:sp>
      <p:sp>
        <p:nvSpPr>
          <p:cNvPr id="3" name="TextBox 2"/>
          <p:cNvSpPr txBox="1">
            <a:spLocks noChangeArrowheads="1"/>
          </p:cNvSpPr>
          <p:nvPr/>
        </p:nvSpPr>
        <p:spPr bwMode="auto">
          <a:xfrm>
            <a:off x="1435224" y="116632"/>
            <a:ext cx="4720952"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概述</a:t>
            </a: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在编程中通常会遇到如下问题：</a:t>
            </a:r>
            <a:endParaRPr lang="en-US" altLang="zh-CN" sz="28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zh-CN" altLang="en-US" sz="2200" dirty="0">
                <a:solidFill>
                  <a:srgbClr val="0070C0"/>
                </a:solidFill>
                <a:latin typeface="微软雅黑" pitchFamily="34" charset="-122"/>
                <a:ea typeface="微软雅黑" pitchFamily="34" charset="-122"/>
              </a:rPr>
              <a:t>程序运行慢，效率低</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zh-CN" altLang="en-US" sz="2200" dirty="0">
                <a:solidFill>
                  <a:srgbClr val="0070C0"/>
                </a:solidFill>
                <a:latin typeface="微软雅黑" pitchFamily="34" charset="-122"/>
                <a:ea typeface="微软雅黑" pitchFamily="34" charset="-122"/>
              </a:rPr>
              <a:t>消耗了大量的内存</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a:solidFill>
                  <a:srgbClr val="0070C0"/>
                </a:solidFill>
                <a:latin typeface="微软雅黑" pitchFamily="34" charset="-122"/>
                <a:ea typeface="微软雅黑" pitchFamily="34" charset="-122"/>
              </a:rPr>
              <a:t>segmentation fault</a:t>
            </a:r>
          </a:p>
          <a:p>
            <a:pPr lvl="1">
              <a:lnSpc>
                <a:spcPct val="150000"/>
              </a:lnSpc>
              <a:buClr>
                <a:srgbClr val="0070C0"/>
              </a:buClr>
              <a:buFont typeface="Wingdings" pitchFamily="2" charset="2"/>
              <a:buChar char="Ø"/>
              <a:defRPr/>
            </a:pPr>
            <a:r>
              <a:rPr lang="en-US" altLang="zh-CN" sz="2200" dirty="0">
                <a:solidFill>
                  <a:srgbClr val="0070C0"/>
                </a:solidFill>
                <a:latin typeface="微软雅黑" pitchFamily="34" charset="-122"/>
                <a:ea typeface="微软雅黑" pitchFamily="34" charset="-122"/>
              </a:rPr>
              <a:t>……</a:t>
            </a:r>
          </a:p>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处理器复杂性的增加</a:t>
            </a:r>
            <a:endParaRPr lang="en-US" altLang="zh-CN" sz="28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zh-CN" altLang="en-US" sz="2200" dirty="0">
                <a:solidFill>
                  <a:srgbClr val="0070C0"/>
                </a:solidFill>
                <a:latin typeface="微软雅黑" pitchFamily="34" charset="-122"/>
                <a:ea typeface="微软雅黑" pitchFamily="34" charset="-122"/>
              </a:rPr>
              <a:t>我们不再能够轻松地跟踪代码段的执行</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静态</a:t>
            </a:r>
            <a:r>
              <a:rPr lang="en-US" altLang="zh-CN" sz="1800" dirty="0">
                <a:solidFill>
                  <a:schemeClr val="tx1">
                    <a:lumMod val="75000"/>
                    <a:lumOff val="25000"/>
                  </a:schemeClr>
                </a:solidFill>
                <a:latin typeface="微软雅黑" pitchFamily="34" charset="-122"/>
                <a:ea typeface="微软雅黑" pitchFamily="34" charset="-122"/>
              </a:rPr>
              <a:t>/</a:t>
            </a:r>
            <a:r>
              <a:rPr lang="zh-CN" altLang="en-US" sz="1800" dirty="0">
                <a:solidFill>
                  <a:schemeClr val="tx1">
                    <a:lumMod val="75000"/>
                    <a:lumOff val="25000"/>
                  </a:schemeClr>
                </a:solidFill>
                <a:latin typeface="微软雅黑" pitchFamily="34" charset="-122"/>
                <a:ea typeface="微软雅黑" pitchFamily="34" charset="-122"/>
              </a:rPr>
              <a:t>动态分支预测、预取、顺序调度 </a:t>
            </a:r>
            <a:r>
              <a:rPr lang="en-US" altLang="zh-CN" sz="1800" dirty="0">
                <a:solidFill>
                  <a:schemeClr val="tx1">
                    <a:lumMod val="75000"/>
                    <a:lumOff val="25000"/>
                  </a:schemeClr>
                </a:solidFill>
                <a:latin typeface="微软雅黑" pitchFamily="34" charset="-122"/>
                <a:ea typeface="微软雅黑" pitchFamily="34" charset="-122"/>
              </a:rPr>
              <a:t>……</a:t>
            </a:r>
          </a:p>
          <a:p>
            <a:pPr lvl="1">
              <a:lnSpc>
                <a:spcPct val="150000"/>
              </a:lnSpc>
              <a:buClr>
                <a:srgbClr val="0070C0"/>
              </a:buClr>
              <a:buFont typeface="Wingdings" pitchFamily="2" charset="2"/>
              <a:buChar char="Ø"/>
              <a:defRPr/>
            </a:pPr>
            <a:r>
              <a:rPr lang="zh-CN" altLang="en-US" sz="2200" dirty="0">
                <a:solidFill>
                  <a:srgbClr val="0070C0"/>
                </a:solidFill>
                <a:latin typeface="微软雅黑" pitchFamily="34" charset="-122"/>
                <a:ea typeface="微软雅黑" pitchFamily="34" charset="-122"/>
              </a:rPr>
              <a:t>仅使用墙钟时间来衡量代码性能是不够的</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zh-CN" altLang="en-US" sz="2200" dirty="0">
                <a:solidFill>
                  <a:srgbClr val="0070C0"/>
                </a:solidFill>
                <a:latin typeface="微软雅黑" pitchFamily="34" charset="-122"/>
                <a:ea typeface="微软雅黑" pitchFamily="34" charset="-122"/>
              </a:rPr>
              <a:t>需要知道到底发生了什么</a:t>
            </a:r>
            <a:endParaRPr lang="zh-CN" altLang="en-US" dirty="0">
              <a:solidFill>
                <a:srgbClr val="002060"/>
              </a:solidFill>
            </a:endParaRPr>
          </a:p>
          <a:p>
            <a:pPr lvl="1">
              <a:lnSpc>
                <a:spcPct val="150000"/>
              </a:lnSpc>
              <a:buClr>
                <a:srgbClr val="0070C0"/>
              </a:buClr>
              <a:buFont typeface="Wingdings" pitchFamily="2" charset="2"/>
              <a:buChar char="Ø"/>
              <a:defRPr/>
            </a:pPr>
            <a:endParaRPr lang="en-US" altLang="zh-CN" sz="2200" dirty="0">
              <a:solidFill>
                <a:srgbClr val="0070C0"/>
              </a:solidFill>
              <a:latin typeface="微软雅黑" pitchFamily="34" charset="-122"/>
              <a:ea typeface="微软雅黑" pitchFamily="34" charset="-122"/>
            </a:endParaRPr>
          </a:p>
          <a:p>
            <a:endParaRPr lang="zh-CN" altLang="en-US" dirty="0">
              <a:solidFill>
                <a:srgbClr val="002060"/>
              </a:solidFill>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
        <p:nvSpPr>
          <p:cNvPr id="5" name="文本框 4">
            <a:extLst>
              <a:ext uri="{FF2B5EF4-FFF2-40B4-BE49-F238E27FC236}">
                <a16:creationId xmlns:a16="http://schemas.microsoft.com/office/drawing/2014/main" id="{4071C037-F194-4681-A66A-65FCE5EF91ED}"/>
              </a:ext>
            </a:extLst>
          </p:cNvPr>
          <p:cNvSpPr txBox="1"/>
          <p:nvPr/>
        </p:nvSpPr>
        <p:spPr>
          <a:xfrm>
            <a:off x="4289140" y="2088333"/>
            <a:ext cx="4852610" cy="954107"/>
          </a:xfrm>
          <a:prstGeom prst="rect">
            <a:avLst/>
          </a:prstGeom>
          <a:noFill/>
        </p:spPr>
        <p:txBody>
          <a:bodyPr wrap="none" rtlCol="0">
            <a:spAutoFit/>
          </a:bodyPr>
          <a:lstStyle/>
          <a:p>
            <a:r>
              <a:rPr lang="zh-CN" altLang="en-US" sz="2800" dirty="0">
                <a:solidFill>
                  <a:srgbClr val="FF0000"/>
                </a:solidFill>
              </a:rPr>
              <a:t>如何细粒度的评测程序？？</a:t>
            </a:r>
            <a:endParaRPr lang="en-US" altLang="zh-CN" sz="2800" dirty="0">
              <a:solidFill>
                <a:srgbClr val="FF0000"/>
              </a:solidFill>
            </a:endParaRPr>
          </a:p>
          <a:p>
            <a:r>
              <a:rPr lang="zh-CN" altLang="en-US" sz="2800" dirty="0">
                <a:solidFill>
                  <a:srgbClr val="FF0000"/>
                </a:solidFill>
              </a:rPr>
              <a:t>如何高效的诊断性能瓶颈？？</a:t>
            </a:r>
            <a:endParaRPr lang="en-US" sz="2800" dirty="0">
              <a:solidFill>
                <a:srgbClr val="FF0000"/>
              </a:solidFill>
            </a:endParaRPr>
          </a:p>
        </p:txBody>
      </p:sp>
    </p:spTree>
    <p:extLst>
      <p:ext uri="{BB962C8B-B14F-4D97-AF65-F5344CB8AC3E}">
        <p14:creationId xmlns:p14="http://schemas.microsoft.com/office/powerpoint/2010/main" val="41861839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30</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Gprof</a:t>
            </a:r>
            <a:r>
              <a:rPr lang="zh-CN" altLang="en-US" sz="2200" dirty="0">
                <a:solidFill>
                  <a:srgbClr val="0070C0"/>
                </a:solidFill>
                <a:latin typeface="微软雅黑" pitchFamily="34" charset="-122"/>
                <a:ea typeface="微软雅黑" pitchFamily="34" charset="-122"/>
              </a:rPr>
              <a:t>简介</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en-US" altLang="zh-CN" sz="1800" dirty="0">
                <a:solidFill>
                  <a:schemeClr val="tx1">
                    <a:lumMod val="75000"/>
                    <a:lumOff val="25000"/>
                  </a:schemeClr>
                </a:solidFill>
                <a:latin typeface="微软雅黑" pitchFamily="34" charset="-122"/>
                <a:ea typeface="微软雅黑" pitchFamily="34" charset="-122"/>
              </a:rPr>
              <a:t>GNU profiler</a:t>
            </a:r>
            <a:endParaRPr lang="zh-CN" altLang="en-US"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en-US" altLang="zh-CN" sz="1800" dirty="0">
                <a:solidFill>
                  <a:schemeClr val="tx1">
                    <a:lumMod val="75000"/>
                    <a:lumOff val="25000"/>
                  </a:schemeClr>
                </a:solidFill>
                <a:latin typeface="微软雅黑" pitchFamily="34" charset="-122"/>
                <a:ea typeface="微软雅黑" pitchFamily="34" charset="-122"/>
              </a:rPr>
              <a:t>Linux/Unix</a:t>
            </a:r>
            <a:r>
              <a:rPr lang="zh-CN" altLang="en-US" sz="1800" dirty="0">
                <a:solidFill>
                  <a:schemeClr val="tx1">
                    <a:lumMod val="75000"/>
                    <a:lumOff val="25000"/>
                  </a:schemeClr>
                </a:solidFill>
                <a:latin typeface="微软雅黑" pitchFamily="34" charset="-122"/>
                <a:ea typeface="微软雅黑" pitchFamily="34" charset="-122"/>
              </a:rPr>
              <a:t>系统上的性能评测软件</a:t>
            </a:r>
            <a:r>
              <a:rPr lang="en-US" altLang="zh-CN" sz="1800" dirty="0">
                <a:solidFill>
                  <a:schemeClr val="tx1">
                    <a:lumMod val="75000"/>
                    <a:lumOff val="25000"/>
                  </a:schemeClr>
                </a:solidFill>
                <a:latin typeface="微软雅黑" pitchFamily="34" charset="-122"/>
                <a:ea typeface="微软雅黑" pitchFamily="34" charset="-122"/>
              </a:rPr>
              <a:t>profiling</a:t>
            </a:r>
            <a:endParaRPr lang="zh-CN" altLang="en-US"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功能</a:t>
            </a: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获得程序各个函数运行时间，帮助找出耗时最多的函数</a:t>
            </a: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显示函数调用关系，包括调用次数，帮助分析程序运行流程</a:t>
            </a: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原理</a:t>
            </a: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编译链接程序时，编译器在程序的每个函数中都加入了一个特殊函数，程序里的每一个函数都会调用该函数</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该函数会在内存中保存一张函数调用图，并通过函数调用堆栈的形式查找子函数和父函数的地址</a:t>
            </a: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调用图也保存了所有与函数相关的调用时间，调用次数等信息</a:t>
            </a:r>
          </a:p>
          <a:p>
            <a:pPr marL="1208088" lvl="2" indent="-357188">
              <a:lnSpc>
                <a:spcPct val="150000"/>
              </a:lnSpc>
              <a:buFont typeface="Wingdings" pitchFamily="2" charset="2"/>
              <a:buChar char="ü"/>
              <a:defRPr/>
            </a:pP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31</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764704"/>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Gprof</a:t>
            </a:r>
            <a:r>
              <a:rPr lang="zh-CN" altLang="en-US" sz="2200" dirty="0">
                <a:solidFill>
                  <a:srgbClr val="0070C0"/>
                </a:solidFill>
                <a:latin typeface="微软雅黑" pitchFamily="34" charset="-122"/>
                <a:ea typeface="微软雅黑" pitchFamily="34" charset="-122"/>
              </a:rPr>
              <a:t>使用</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zh-CN" sz="1800" dirty="0">
                <a:solidFill>
                  <a:schemeClr val="tx1">
                    <a:lumMod val="75000"/>
                    <a:lumOff val="25000"/>
                  </a:schemeClr>
                </a:solidFill>
                <a:latin typeface="Times New Roman" pitchFamily="18" charset="0"/>
                <a:ea typeface="微软雅黑" pitchFamily="34" charset="-122"/>
                <a:cs typeface="Times New Roman" pitchFamily="18" charset="0"/>
              </a:rPr>
              <a:t>使用</a:t>
            </a:r>
            <a:r>
              <a:rPr lang="en-US" altLang="zh-CN" sz="1800" dirty="0">
                <a:solidFill>
                  <a:schemeClr val="tx1">
                    <a:lumMod val="75000"/>
                    <a:lumOff val="25000"/>
                  </a:schemeClr>
                </a:solidFill>
                <a:latin typeface="Times New Roman" pitchFamily="18" charset="0"/>
                <a:ea typeface="微软雅黑" pitchFamily="34" charset="-122"/>
                <a:cs typeface="Times New Roman" pitchFamily="18" charset="0"/>
              </a:rPr>
              <a:t> -pg </a:t>
            </a:r>
            <a:r>
              <a:rPr lang="zh-CN" altLang="zh-CN" sz="1800" dirty="0">
                <a:solidFill>
                  <a:schemeClr val="tx1">
                    <a:lumMod val="75000"/>
                    <a:lumOff val="25000"/>
                  </a:schemeClr>
                </a:solidFill>
                <a:latin typeface="Times New Roman" pitchFamily="18" charset="0"/>
                <a:ea typeface="微软雅黑" pitchFamily="34" charset="-122"/>
                <a:cs typeface="Times New Roman" pitchFamily="18" charset="0"/>
              </a:rPr>
              <a:t>编译和链接应用程序</a:t>
            </a:r>
            <a:endParaRPr lang="zh-CN" altLang="en-US" sz="1800" dirty="0">
              <a:solidFill>
                <a:schemeClr val="tx1">
                  <a:lumMod val="75000"/>
                  <a:lumOff val="25000"/>
                </a:schemeClr>
              </a:solidFill>
              <a:latin typeface="微软雅黑" pitchFamily="34" charset="-122"/>
              <a:ea typeface="微软雅黑" pitchFamily="34" charset="-122"/>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gcc</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–pg –O3 –o prog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prog.c</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208088" lvl="2" indent="-357188">
              <a:lnSpc>
                <a:spcPct val="150000"/>
              </a:lnSpc>
              <a:buFont typeface="Wingdings" pitchFamily="2" charset="2"/>
              <a:buChar char="ü"/>
              <a:defRPr/>
            </a:pPr>
            <a:r>
              <a:rPr lang="zh-CN" altLang="zh-CN" sz="1800" dirty="0">
                <a:solidFill>
                  <a:schemeClr val="tx1">
                    <a:lumMod val="75000"/>
                    <a:lumOff val="25000"/>
                  </a:schemeClr>
                </a:solidFill>
                <a:latin typeface="Times New Roman" pitchFamily="18" charset="0"/>
                <a:ea typeface="微软雅黑" pitchFamily="34" charset="-122"/>
                <a:cs typeface="Times New Roman" pitchFamily="18" charset="0"/>
              </a:rPr>
              <a:t>执行应用程序使之生成供</a:t>
            </a:r>
            <a:r>
              <a:rPr lang="en-US" altLang="zh-CN" sz="1800" dirty="0" err="1">
                <a:solidFill>
                  <a:schemeClr val="tx1">
                    <a:lumMod val="75000"/>
                    <a:lumOff val="25000"/>
                  </a:schemeClr>
                </a:solidFill>
                <a:latin typeface="Times New Roman" pitchFamily="18" charset="0"/>
                <a:ea typeface="微软雅黑" pitchFamily="34" charset="-122"/>
                <a:cs typeface="Times New Roman" pitchFamily="18" charset="0"/>
              </a:rPr>
              <a:t>gprof</a:t>
            </a:r>
            <a:r>
              <a:rPr lang="en-US" altLang="zh-CN" sz="1800" dirty="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zh-CN" sz="1800" dirty="0">
                <a:solidFill>
                  <a:schemeClr val="tx1">
                    <a:lumMod val="75000"/>
                    <a:lumOff val="25000"/>
                  </a:schemeClr>
                </a:solidFill>
                <a:latin typeface="Times New Roman" pitchFamily="18" charset="0"/>
                <a:ea typeface="微软雅黑" pitchFamily="34" charset="-122"/>
                <a:cs typeface="Times New Roman" pitchFamily="18" charset="0"/>
              </a:rPr>
              <a:t>分析的数据</a:t>
            </a:r>
            <a:r>
              <a:rPr lang="zh-CN" altLang="en-US" sz="1800" dirty="0">
                <a:solidFill>
                  <a:schemeClr val="tx1">
                    <a:lumMod val="75000"/>
                    <a:lumOff val="25000"/>
                  </a:schemeClr>
                </a:solidFill>
                <a:latin typeface="Times New Roman" pitchFamily="18" charset="0"/>
                <a:ea typeface="微软雅黑" pitchFamily="34" charset="-122"/>
                <a:cs typeface="Times New Roman" pitchFamily="18" charset="0"/>
              </a:rPr>
              <a:t>，生成 </a:t>
            </a:r>
            <a:r>
              <a:rPr lang="en-US" altLang="zh-CN" sz="1800" dirty="0" err="1">
                <a:solidFill>
                  <a:schemeClr val="tx1">
                    <a:lumMod val="75000"/>
                    <a:lumOff val="25000"/>
                  </a:schemeClr>
                </a:solidFill>
                <a:latin typeface="Times New Roman" pitchFamily="18" charset="0"/>
                <a:ea typeface="微软雅黑" pitchFamily="34" charset="-122"/>
                <a:cs typeface="Times New Roman" pitchFamily="18" charset="0"/>
              </a:rPr>
              <a:t>gmon.out</a:t>
            </a:r>
            <a:endParaRPr lang="en-US" altLang="zh-CN" sz="18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prog</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208088" lvl="2" indent="-357188">
              <a:lnSpc>
                <a:spcPct val="150000"/>
              </a:lnSpc>
              <a:buFont typeface="Wingdings" pitchFamily="2" charset="2"/>
              <a:buChar char="ü"/>
              <a:defRPr/>
            </a:pPr>
            <a:r>
              <a:rPr lang="zh-CN" altLang="zh-CN" sz="1800" dirty="0">
                <a:solidFill>
                  <a:schemeClr val="tx1">
                    <a:lumMod val="75000"/>
                    <a:lumOff val="25000"/>
                  </a:schemeClr>
                </a:solidFill>
                <a:latin typeface="Times New Roman" pitchFamily="18" charset="0"/>
                <a:ea typeface="微软雅黑" pitchFamily="34" charset="-122"/>
                <a:cs typeface="Times New Roman" pitchFamily="18" charset="0"/>
              </a:rPr>
              <a:t>使用</a:t>
            </a:r>
            <a:r>
              <a:rPr lang="en-US" altLang="zh-CN" sz="1800" dirty="0" err="1">
                <a:solidFill>
                  <a:schemeClr val="tx1">
                    <a:lumMod val="75000"/>
                    <a:lumOff val="25000"/>
                  </a:schemeClr>
                </a:solidFill>
                <a:latin typeface="Times New Roman" pitchFamily="18" charset="0"/>
                <a:ea typeface="微软雅黑" pitchFamily="34" charset="-122"/>
                <a:cs typeface="Times New Roman" pitchFamily="18" charset="0"/>
              </a:rPr>
              <a:t>gprof</a:t>
            </a:r>
            <a:r>
              <a:rPr lang="en-US" altLang="zh-CN" sz="1800" dirty="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zh-CN" sz="1800" dirty="0">
                <a:solidFill>
                  <a:schemeClr val="tx1">
                    <a:lumMod val="75000"/>
                    <a:lumOff val="25000"/>
                  </a:schemeClr>
                </a:solidFill>
                <a:latin typeface="Times New Roman" pitchFamily="18" charset="0"/>
                <a:ea typeface="微软雅黑" pitchFamily="34" charset="-122"/>
                <a:cs typeface="Times New Roman" pitchFamily="18" charset="0"/>
              </a:rPr>
              <a:t>程序分析应用程序生成的数据</a:t>
            </a:r>
            <a:endParaRPr lang="en-US" altLang="zh-CN" sz="18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gprof</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prog</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gmon.out</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2122488" lvl="4" indent="-357188">
              <a:lnSpc>
                <a:spcPct val="150000"/>
              </a:lnSpc>
              <a:buFont typeface="Arial" pitchFamily="34" charset="0"/>
              <a:buChar char="•"/>
              <a:defRPr/>
            </a:pP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time </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：函数使用时间占所有时间的百分比</a:t>
            </a:r>
            <a:endPar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endParaRPr>
          </a:p>
          <a:p>
            <a:pPr marL="2122488" lvl="4" indent="-357188">
              <a:lnSpc>
                <a:spcPct val="150000"/>
              </a:lnSpc>
              <a:buFont typeface="Arial" pitchFamily="34" charset="0"/>
              <a:buChar char="•"/>
              <a:defRPr/>
            </a:pP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cumulative  seconds</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：函数和上列函数累计执行的时间</a:t>
            </a:r>
            <a:endPar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endParaRPr>
          </a:p>
          <a:p>
            <a:pPr marL="2122488" lvl="4" indent="-357188">
              <a:lnSpc>
                <a:spcPct val="150000"/>
              </a:lnSpc>
              <a:buFont typeface="Arial" pitchFamily="34" charset="0"/>
              <a:buChar char="•"/>
              <a:defRPr/>
            </a:pP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self  seconds</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：函数本身所执行的时间</a:t>
            </a:r>
            <a:endPar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endParaRPr>
          </a:p>
          <a:p>
            <a:pPr marL="2122488" lvl="4" indent="-357188">
              <a:lnSpc>
                <a:spcPct val="150000"/>
              </a:lnSpc>
              <a:buFont typeface="Arial" pitchFamily="34" charset="0"/>
              <a:buChar char="•"/>
              <a:defRPr/>
            </a:pP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calls</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：函数被调用的次数</a:t>
            </a:r>
            <a:endPar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endParaRPr>
          </a:p>
          <a:p>
            <a:pPr marL="2122488" lvl="4" indent="-357188">
              <a:lnSpc>
                <a:spcPct val="150000"/>
              </a:lnSpc>
              <a:buFont typeface="Arial" pitchFamily="34" charset="0"/>
              <a:buChar char="•"/>
              <a:defRPr/>
            </a:pP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self  ms/call</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：每一次调用花费在函数的时间</a:t>
            </a:r>
            <a:endPar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endParaRPr>
          </a:p>
          <a:p>
            <a:pPr marL="2122488" lvl="4" indent="-357188">
              <a:lnSpc>
                <a:spcPct val="150000"/>
              </a:lnSpc>
              <a:buFont typeface="Arial" pitchFamily="34" charset="0"/>
              <a:buChar char="•"/>
              <a:defRPr/>
            </a:pP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 total  ms/call</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：每一次调用，花费在函数及其衍生函数的平均时间</a:t>
            </a:r>
            <a:endPar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endParaRPr>
          </a:p>
          <a:p>
            <a:pPr marL="2122488" lvl="4" indent="-357188">
              <a:lnSpc>
                <a:spcPct val="150000"/>
              </a:lnSpc>
              <a:buFont typeface="Arial" pitchFamily="34" charset="0"/>
              <a:buChar char="•"/>
              <a:defRPr/>
            </a:pP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name</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：函数名</a:t>
            </a:r>
            <a:endPar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32</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Gprof</a:t>
            </a:r>
            <a:r>
              <a:rPr lang="zh-CN" altLang="en-US" sz="2200" dirty="0">
                <a:solidFill>
                  <a:srgbClr val="0070C0"/>
                </a:solidFill>
                <a:latin typeface="微软雅黑" pitchFamily="34" charset="-122"/>
                <a:ea typeface="微软雅黑" pitchFamily="34" charset="-122"/>
              </a:rPr>
              <a:t>使用</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常用的</a:t>
            </a:r>
            <a:r>
              <a:rPr lang="en-US" altLang="zh-CN" sz="1800" dirty="0" err="1">
                <a:solidFill>
                  <a:schemeClr val="tx1">
                    <a:lumMod val="75000"/>
                    <a:lumOff val="25000"/>
                  </a:schemeClr>
                </a:solidFill>
                <a:latin typeface="微软雅黑" pitchFamily="34" charset="-122"/>
                <a:ea typeface="微软雅黑" pitchFamily="34" charset="-122"/>
              </a:rPr>
              <a:t>gprof</a:t>
            </a:r>
            <a:r>
              <a:rPr lang="zh-CN" altLang="en-US" sz="1800" dirty="0">
                <a:solidFill>
                  <a:schemeClr val="tx1">
                    <a:lumMod val="75000"/>
                    <a:lumOff val="25000"/>
                  </a:schemeClr>
                </a:solidFill>
                <a:latin typeface="微软雅黑" pitchFamily="34" charset="-122"/>
                <a:ea typeface="微软雅黑" pitchFamily="34" charset="-122"/>
              </a:rPr>
              <a:t>命令选项</a:t>
            </a:r>
            <a:endParaRPr lang="en-US" altLang="zh-CN" sz="1800" dirty="0">
              <a:solidFill>
                <a:schemeClr val="tx1">
                  <a:lumMod val="75000"/>
                  <a:lumOff val="25000"/>
                </a:schemeClr>
              </a:solidFill>
              <a:latin typeface="微软雅黑" pitchFamily="34" charset="-122"/>
              <a:ea typeface="微软雅黑" pitchFamily="34" charset="-122"/>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-b</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：不再输出统计图表中每个字段的详细描述。</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-p</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：只输出函数的调用图</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-q</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：只输出函数的时间消耗列表</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-e Name</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：不再输出函数</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Name</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及其子函数的调用图</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-E Name</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：不再输出函数</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Name</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及其子函数的调用图，在总时间和百分比时间计算中排除了由函数</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Name</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及其子函数所用的时间</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-f Name</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：输出函数</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Name</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及其子函数的调用图</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-F Name</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：输出函数</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Name</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及其子函数的调用图，类似于</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-f</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，但它在总时间和百分比时间计算中仅使用所打印的例程的时间</a:t>
            </a: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208088" lvl="2" indent="-357188">
              <a:lnSpc>
                <a:spcPct val="150000"/>
              </a:lnSpc>
              <a:buFont typeface="Wingdings" pitchFamily="2" charset="2"/>
              <a:buChar char="ü"/>
              <a:defRPr/>
            </a:pP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33</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764704"/>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lvl="1">
              <a:lnSpc>
                <a:spcPct val="125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Gprof</a:t>
            </a:r>
            <a:r>
              <a:rPr lang="zh-CN" altLang="en-US" sz="2200" dirty="0">
                <a:solidFill>
                  <a:srgbClr val="0070C0"/>
                </a:solidFill>
                <a:latin typeface="微软雅黑" pitchFamily="34" charset="-122"/>
                <a:ea typeface="微软雅黑" pitchFamily="34" charset="-122"/>
              </a:rPr>
              <a:t>使用</a:t>
            </a:r>
            <a:endParaRPr lang="en-US" altLang="zh-CN" sz="2200" dirty="0">
              <a:solidFill>
                <a:srgbClr val="0070C0"/>
              </a:solidFill>
              <a:latin typeface="微软雅黑" pitchFamily="34" charset="-122"/>
              <a:ea typeface="微软雅黑" pitchFamily="34" charset="-122"/>
            </a:endParaRPr>
          </a:p>
          <a:p>
            <a:pPr marL="1208088" lvl="2" indent="-357188" latinLnBrk="0">
              <a:lnSpc>
                <a:spcPct val="125000"/>
              </a:lnSpc>
              <a:buFont typeface="Wingdings" pitchFamily="2" charset="2"/>
              <a:buChar char="ü"/>
              <a:defRPr/>
            </a:pPr>
            <a:r>
              <a:rPr lang="zh-CN" altLang="en-US" sz="1800" dirty="0">
                <a:solidFill>
                  <a:schemeClr val="tx1">
                    <a:lumMod val="75000"/>
                    <a:lumOff val="25000"/>
                  </a:schemeClr>
                </a:solidFill>
                <a:latin typeface="Times New Roman" pitchFamily="18" charset="0"/>
                <a:ea typeface="微软雅黑" pitchFamily="34" charset="-122"/>
                <a:cs typeface="Times New Roman" pitchFamily="18" charset="0"/>
              </a:rPr>
              <a:t>对于由多个源文件组成的程序，编译时需要在生成每个</a:t>
            </a:r>
            <a:r>
              <a:rPr lang="en-US" altLang="zh-CN" sz="1800" dirty="0">
                <a:solidFill>
                  <a:schemeClr val="tx1">
                    <a:lumMod val="75000"/>
                    <a:lumOff val="25000"/>
                  </a:schemeClr>
                </a:solidFill>
                <a:latin typeface="Times New Roman" pitchFamily="18" charset="0"/>
                <a:ea typeface="微软雅黑" pitchFamily="34" charset="-122"/>
                <a:cs typeface="Times New Roman" pitchFamily="18" charset="0"/>
              </a:rPr>
              <a:t>.o</a:t>
            </a:r>
            <a:r>
              <a:rPr lang="zh-CN" altLang="en-US" sz="1800" dirty="0">
                <a:solidFill>
                  <a:schemeClr val="tx1">
                    <a:lumMod val="75000"/>
                    <a:lumOff val="25000"/>
                  </a:schemeClr>
                </a:solidFill>
                <a:latin typeface="Times New Roman" pitchFamily="18" charset="0"/>
                <a:ea typeface="微软雅黑" pitchFamily="34" charset="-122"/>
                <a:cs typeface="Times New Roman" pitchFamily="18" charset="0"/>
              </a:rPr>
              <a:t>文件的时候加上</a:t>
            </a:r>
            <a:r>
              <a:rPr lang="en-US" altLang="zh-CN" sz="1800" dirty="0">
                <a:solidFill>
                  <a:schemeClr val="tx1">
                    <a:lumMod val="75000"/>
                    <a:lumOff val="25000"/>
                  </a:schemeClr>
                </a:solidFill>
                <a:latin typeface="Times New Roman" pitchFamily="18" charset="0"/>
                <a:ea typeface="微软雅黑" pitchFamily="34" charset="-122"/>
                <a:cs typeface="Times New Roman" pitchFamily="18" charset="0"/>
              </a:rPr>
              <a:t>-pg</a:t>
            </a:r>
            <a:r>
              <a:rPr lang="zh-CN" altLang="en-US" sz="1800" dirty="0">
                <a:solidFill>
                  <a:schemeClr val="tx1">
                    <a:lumMod val="75000"/>
                    <a:lumOff val="25000"/>
                  </a:schemeClr>
                </a:solidFill>
                <a:latin typeface="Times New Roman" pitchFamily="18" charset="0"/>
                <a:ea typeface="微软雅黑" pitchFamily="34" charset="-122"/>
                <a:cs typeface="Times New Roman" pitchFamily="18" charset="0"/>
              </a:rPr>
              <a:t>参数，同时在链接的时候也要加上</a:t>
            </a:r>
            <a:r>
              <a:rPr lang="en-US" altLang="zh-CN" sz="1800" dirty="0">
                <a:solidFill>
                  <a:schemeClr val="tx1">
                    <a:lumMod val="75000"/>
                    <a:lumOff val="25000"/>
                  </a:schemeClr>
                </a:solidFill>
                <a:latin typeface="Times New Roman" pitchFamily="18" charset="0"/>
                <a:ea typeface="微软雅黑" pitchFamily="34" charset="-122"/>
                <a:cs typeface="Times New Roman" pitchFamily="18" charset="0"/>
              </a:rPr>
              <a:t>-pg</a:t>
            </a:r>
            <a:r>
              <a:rPr lang="zh-CN" altLang="en-US" sz="1800" dirty="0">
                <a:solidFill>
                  <a:schemeClr val="tx1">
                    <a:lumMod val="75000"/>
                    <a:lumOff val="25000"/>
                  </a:schemeClr>
                </a:solidFill>
                <a:latin typeface="Times New Roman" pitchFamily="18" charset="0"/>
                <a:ea typeface="微软雅黑" pitchFamily="34" charset="-122"/>
                <a:cs typeface="Times New Roman" pitchFamily="18" charset="0"/>
              </a:rPr>
              <a:t>参数</a:t>
            </a:r>
          </a:p>
          <a:p>
            <a:pPr marL="1208088" lvl="2" indent="-357188">
              <a:lnSpc>
                <a:spcPct val="125000"/>
              </a:lnSpc>
              <a:buFont typeface="Wingdings" pitchFamily="2" charset="2"/>
              <a:buChar char="ü"/>
              <a:defRPr/>
            </a:pPr>
            <a:r>
              <a:rPr lang="en-US" altLang="zh-CN" sz="1800" dirty="0">
                <a:solidFill>
                  <a:schemeClr val="tx1">
                    <a:lumMod val="75000"/>
                    <a:lumOff val="25000"/>
                  </a:schemeClr>
                </a:solidFill>
                <a:latin typeface="Times New Roman" pitchFamily="18" charset="0"/>
                <a:ea typeface="微软雅黑" pitchFamily="34" charset="-122"/>
                <a:cs typeface="Times New Roman" pitchFamily="18" charset="0"/>
              </a:rPr>
              <a:t>-pg</a:t>
            </a:r>
            <a:r>
              <a:rPr lang="zh-CN" altLang="en-US" sz="1800" dirty="0">
                <a:solidFill>
                  <a:schemeClr val="tx1">
                    <a:lumMod val="75000"/>
                    <a:lumOff val="25000"/>
                  </a:schemeClr>
                </a:solidFill>
                <a:latin typeface="Times New Roman" pitchFamily="18" charset="0"/>
                <a:ea typeface="微软雅黑" pitchFamily="34" charset="-122"/>
                <a:cs typeface="Times New Roman" pitchFamily="18" charset="0"/>
              </a:rPr>
              <a:t>参数只能记录源代码中各个函数的调用关系，而不能记录库函数的调用情况</a:t>
            </a:r>
            <a:endParaRPr lang="en-US" altLang="zh-CN" sz="1800" dirty="0">
              <a:solidFill>
                <a:schemeClr val="tx1">
                  <a:lumMod val="75000"/>
                  <a:lumOff val="25000"/>
                </a:schemeClr>
              </a:solidFill>
              <a:latin typeface="Times New Roman" pitchFamily="18" charset="0"/>
              <a:ea typeface="微软雅黑" pitchFamily="34" charset="-122"/>
              <a:cs typeface="Times New Roman" pitchFamily="18" charset="0"/>
            </a:endParaRPr>
          </a:p>
          <a:p>
            <a:pPr marL="1208088" lvl="2" indent="-357188">
              <a:lnSpc>
                <a:spcPct val="125000"/>
              </a:lnSpc>
              <a:buFont typeface="Wingdings" pitchFamily="2" charset="2"/>
              <a:buChar char="ü"/>
              <a:defRPr/>
            </a:pPr>
            <a:r>
              <a:rPr lang="zh-CN" altLang="en-US" sz="1800" dirty="0">
                <a:solidFill>
                  <a:schemeClr val="tx1">
                    <a:lumMod val="75000"/>
                    <a:lumOff val="25000"/>
                  </a:schemeClr>
                </a:solidFill>
                <a:latin typeface="Times New Roman" pitchFamily="18" charset="0"/>
                <a:ea typeface="微软雅黑" pitchFamily="34" charset="-122"/>
                <a:cs typeface="Times New Roman" pitchFamily="18" charset="0"/>
              </a:rPr>
              <a:t>要想记录每个库函数（</a:t>
            </a:r>
            <a:r>
              <a:rPr lang="zh-CN" altLang="zh-CN" sz="1800" dirty="0">
                <a:solidFill>
                  <a:schemeClr val="tx1">
                    <a:lumMod val="75000"/>
                    <a:lumOff val="25000"/>
                  </a:schemeClr>
                </a:solidFill>
                <a:latin typeface="Times New Roman" pitchFamily="18" charset="0"/>
                <a:ea typeface="微软雅黑" pitchFamily="34" charset="-122"/>
                <a:cs typeface="Times New Roman" pitchFamily="18" charset="0"/>
              </a:rPr>
              <a:t>如</a:t>
            </a:r>
            <a:r>
              <a:rPr lang="en-US" altLang="zh-CN" sz="1800" dirty="0" err="1">
                <a:solidFill>
                  <a:schemeClr val="tx1">
                    <a:lumMod val="75000"/>
                    <a:lumOff val="25000"/>
                  </a:schemeClr>
                </a:solidFill>
                <a:latin typeface="Times New Roman" pitchFamily="18" charset="0"/>
                <a:ea typeface="微软雅黑" pitchFamily="34" charset="-122"/>
                <a:cs typeface="Times New Roman" pitchFamily="18" charset="0"/>
              </a:rPr>
              <a:t>memcpy</a:t>
            </a:r>
            <a:r>
              <a:rPr lang="zh-CN" altLang="en-US" sz="1800" dirty="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1800" dirty="0" err="1">
                <a:solidFill>
                  <a:schemeClr val="tx1">
                    <a:lumMod val="75000"/>
                    <a:lumOff val="25000"/>
                  </a:schemeClr>
                </a:solidFill>
                <a:latin typeface="Times New Roman" pitchFamily="18" charset="0"/>
                <a:ea typeface="微软雅黑" pitchFamily="34" charset="-122"/>
                <a:cs typeface="Times New Roman" pitchFamily="18" charset="0"/>
              </a:rPr>
              <a:t>memset</a:t>
            </a:r>
            <a:r>
              <a:rPr lang="zh-CN" altLang="en-US" sz="1800" dirty="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1800" dirty="0" err="1">
                <a:solidFill>
                  <a:schemeClr val="tx1">
                    <a:lumMod val="75000"/>
                    <a:lumOff val="25000"/>
                  </a:schemeClr>
                </a:solidFill>
                <a:latin typeface="Times New Roman" pitchFamily="18" charset="0"/>
                <a:ea typeface="微软雅黑" pitchFamily="34" charset="-122"/>
                <a:cs typeface="Times New Roman" pitchFamily="18" charset="0"/>
              </a:rPr>
              <a:t>sprintf</a:t>
            </a:r>
            <a:r>
              <a:rPr lang="zh-CN" altLang="zh-CN" sz="1800" dirty="0">
                <a:solidFill>
                  <a:schemeClr val="tx1">
                    <a:lumMod val="75000"/>
                    <a:lumOff val="25000"/>
                  </a:schemeClr>
                </a:solidFill>
                <a:latin typeface="Times New Roman" pitchFamily="18" charset="0"/>
                <a:ea typeface="微软雅黑" pitchFamily="34" charset="-122"/>
                <a:cs typeface="Times New Roman" pitchFamily="18" charset="0"/>
              </a:rPr>
              <a:t>等</a:t>
            </a:r>
            <a:r>
              <a:rPr lang="zh-CN" altLang="en-US" sz="1800" dirty="0">
                <a:solidFill>
                  <a:schemeClr val="tx1">
                    <a:lumMod val="75000"/>
                    <a:lumOff val="25000"/>
                  </a:schemeClr>
                </a:solidFill>
                <a:latin typeface="Times New Roman" pitchFamily="18" charset="0"/>
                <a:ea typeface="微软雅黑" pitchFamily="34" charset="-122"/>
                <a:cs typeface="Times New Roman" pitchFamily="18" charset="0"/>
              </a:rPr>
              <a:t>函数）的调用情况，链接的时候必须指定库函数的动态（或者静态）链接库</a:t>
            </a:r>
            <a:r>
              <a:rPr lang="en-US" altLang="zh-CN" sz="1800" dirty="0" err="1">
                <a:solidFill>
                  <a:schemeClr val="tx1">
                    <a:lumMod val="75000"/>
                    <a:lumOff val="25000"/>
                  </a:schemeClr>
                </a:solidFill>
                <a:latin typeface="Times New Roman" pitchFamily="18" charset="0"/>
                <a:ea typeface="微软雅黑" pitchFamily="34" charset="-122"/>
                <a:cs typeface="Times New Roman" pitchFamily="18" charset="0"/>
              </a:rPr>
              <a:t>libc_p.a</a:t>
            </a:r>
            <a:r>
              <a:rPr lang="zh-CN" altLang="en-US" sz="1800" dirty="0">
                <a:solidFill>
                  <a:schemeClr val="tx1">
                    <a:lumMod val="75000"/>
                    <a:lumOff val="25000"/>
                  </a:schemeClr>
                </a:solidFill>
                <a:latin typeface="Times New Roman" pitchFamily="18" charset="0"/>
                <a:ea typeface="微软雅黑" pitchFamily="34" charset="-122"/>
                <a:cs typeface="Times New Roman" pitchFamily="18" charset="0"/>
              </a:rPr>
              <a:t>，即加上</a:t>
            </a:r>
            <a:r>
              <a:rPr lang="en-US" altLang="zh-CN" sz="1800" dirty="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1800" dirty="0" err="1">
                <a:solidFill>
                  <a:schemeClr val="tx1">
                    <a:lumMod val="75000"/>
                    <a:lumOff val="25000"/>
                  </a:schemeClr>
                </a:solidFill>
                <a:latin typeface="Times New Roman" pitchFamily="18" charset="0"/>
                <a:ea typeface="微软雅黑" pitchFamily="34" charset="-122"/>
                <a:cs typeface="Times New Roman" pitchFamily="18" charset="0"/>
              </a:rPr>
              <a:t>lc_p</a:t>
            </a:r>
            <a:r>
              <a:rPr lang="zh-CN" altLang="en-US" sz="1800" dirty="0">
                <a:solidFill>
                  <a:schemeClr val="tx1">
                    <a:lumMod val="75000"/>
                    <a:lumOff val="25000"/>
                  </a:schemeClr>
                </a:solidFill>
                <a:latin typeface="Times New Roman" pitchFamily="18" charset="0"/>
                <a:ea typeface="微软雅黑" pitchFamily="34" charset="-122"/>
                <a:cs typeface="Times New Roman" pitchFamily="18" charset="0"/>
              </a:rPr>
              <a:t>，而不是</a:t>
            </a:r>
            <a:r>
              <a:rPr lang="en-US" altLang="zh-CN" sz="1800" dirty="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1800" dirty="0" err="1">
                <a:solidFill>
                  <a:schemeClr val="tx1">
                    <a:lumMod val="75000"/>
                    <a:lumOff val="25000"/>
                  </a:schemeClr>
                </a:solidFill>
                <a:latin typeface="Times New Roman" pitchFamily="18" charset="0"/>
                <a:ea typeface="微软雅黑" pitchFamily="34" charset="-122"/>
                <a:cs typeface="Times New Roman" pitchFamily="18" charset="0"/>
              </a:rPr>
              <a:t>lc</a:t>
            </a:r>
            <a:endParaRPr lang="en-US" altLang="zh-CN" sz="18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25000"/>
              </a:lnSpc>
              <a:defRPr/>
            </a:pPr>
            <a:r>
              <a:rPr lang="en-US" altLang="zh-CN"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dirty="0" err="1">
                <a:solidFill>
                  <a:schemeClr val="tx1">
                    <a:lumMod val="75000"/>
                    <a:lumOff val="25000"/>
                  </a:schemeClr>
                </a:solidFill>
                <a:latin typeface="Times New Roman" pitchFamily="18" charset="0"/>
                <a:ea typeface="微软雅黑" pitchFamily="34" charset="-122"/>
                <a:cs typeface="Times New Roman" pitchFamily="18" charset="0"/>
              </a:rPr>
              <a:t>gcc</a:t>
            </a:r>
            <a:r>
              <a:rPr lang="en-US" altLang="zh-CN" dirty="0">
                <a:solidFill>
                  <a:schemeClr val="tx1">
                    <a:lumMod val="75000"/>
                    <a:lumOff val="25000"/>
                  </a:schemeClr>
                </a:solidFill>
                <a:latin typeface="Times New Roman" pitchFamily="18" charset="0"/>
                <a:ea typeface="微软雅黑" pitchFamily="34" charset="-122"/>
                <a:cs typeface="Times New Roman" pitchFamily="18" charset="0"/>
              </a:rPr>
              <a:t> example1.c –pg -</a:t>
            </a:r>
            <a:r>
              <a:rPr lang="en-US" altLang="zh-CN" dirty="0" err="1">
                <a:solidFill>
                  <a:schemeClr val="tx1">
                    <a:lumMod val="75000"/>
                    <a:lumOff val="25000"/>
                  </a:schemeClr>
                </a:solidFill>
                <a:latin typeface="Times New Roman" pitchFamily="18" charset="0"/>
                <a:ea typeface="微软雅黑" pitchFamily="34" charset="-122"/>
                <a:cs typeface="Times New Roman" pitchFamily="18" charset="0"/>
              </a:rPr>
              <a:t>lc_p</a:t>
            </a:r>
            <a:r>
              <a:rPr lang="en-US" altLang="zh-CN" dirty="0">
                <a:solidFill>
                  <a:schemeClr val="tx1">
                    <a:lumMod val="75000"/>
                    <a:lumOff val="25000"/>
                  </a:schemeClr>
                </a:solidFill>
                <a:latin typeface="Times New Roman" pitchFamily="18" charset="0"/>
                <a:ea typeface="微软雅黑" pitchFamily="34" charset="-122"/>
                <a:cs typeface="Times New Roman" pitchFamily="18" charset="0"/>
              </a:rPr>
              <a:t> -o example1</a:t>
            </a:r>
            <a:endParaRPr lang="zh-CN" altLang="en-US" sz="2800" dirty="0">
              <a:solidFill>
                <a:schemeClr val="tx1">
                  <a:lumMod val="75000"/>
                  <a:lumOff val="25000"/>
                </a:schemeClr>
              </a:solidFill>
              <a:latin typeface="Times New Roman" pitchFamily="18" charset="0"/>
              <a:ea typeface="微软雅黑" pitchFamily="34" charset="-122"/>
              <a:cs typeface="Times New Roman" pitchFamily="18" charset="0"/>
            </a:endParaRPr>
          </a:p>
          <a:p>
            <a:pPr marL="1208088" lvl="2" indent="-357188">
              <a:lnSpc>
                <a:spcPct val="125000"/>
              </a:lnSpc>
              <a:buFont typeface="Wingdings" pitchFamily="2" charset="2"/>
              <a:buChar char="ü"/>
              <a:defRPr/>
            </a:pPr>
            <a:r>
              <a:rPr lang="zh-CN" altLang="en-US" sz="1800" dirty="0">
                <a:solidFill>
                  <a:schemeClr val="tx1">
                    <a:lumMod val="75000"/>
                    <a:lumOff val="25000"/>
                  </a:schemeClr>
                </a:solidFill>
                <a:latin typeface="Times New Roman" pitchFamily="18" charset="0"/>
                <a:ea typeface="微软雅黑" pitchFamily="34" charset="-122"/>
                <a:cs typeface="Times New Roman" pitchFamily="18" charset="0"/>
              </a:rPr>
              <a:t>若只有部分代码在编译时指定了</a:t>
            </a:r>
            <a:r>
              <a:rPr lang="en-US" altLang="zh-CN" sz="1800" dirty="0">
                <a:solidFill>
                  <a:schemeClr val="tx1">
                    <a:lumMod val="75000"/>
                    <a:lumOff val="25000"/>
                  </a:schemeClr>
                </a:solidFill>
                <a:latin typeface="Times New Roman" pitchFamily="18" charset="0"/>
                <a:ea typeface="微软雅黑" pitchFamily="34" charset="-122"/>
                <a:cs typeface="Times New Roman" pitchFamily="18" charset="0"/>
              </a:rPr>
              <a:t>-pg</a:t>
            </a:r>
            <a:r>
              <a:rPr lang="zh-CN" altLang="en-US" sz="1800" dirty="0">
                <a:solidFill>
                  <a:schemeClr val="tx1">
                    <a:lumMod val="75000"/>
                    <a:lumOff val="25000"/>
                  </a:schemeClr>
                </a:solidFill>
                <a:latin typeface="Times New Roman" pitchFamily="18" charset="0"/>
                <a:ea typeface="微软雅黑" pitchFamily="34" charset="-122"/>
                <a:cs typeface="Times New Roman" pitchFamily="18" charset="0"/>
              </a:rPr>
              <a:t>参数，则生成的</a:t>
            </a:r>
            <a:r>
              <a:rPr lang="en-US" altLang="zh-CN" sz="1800" dirty="0" err="1">
                <a:solidFill>
                  <a:schemeClr val="tx1">
                    <a:lumMod val="75000"/>
                    <a:lumOff val="25000"/>
                  </a:schemeClr>
                </a:solidFill>
                <a:latin typeface="Times New Roman" pitchFamily="18" charset="0"/>
                <a:ea typeface="微软雅黑" pitchFamily="34" charset="-122"/>
                <a:cs typeface="Times New Roman" pitchFamily="18" charset="0"/>
              </a:rPr>
              <a:t>gmon.out</a:t>
            </a:r>
            <a:r>
              <a:rPr lang="zh-CN" altLang="en-US" sz="1800" dirty="0">
                <a:solidFill>
                  <a:schemeClr val="tx1">
                    <a:lumMod val="75000"/>
                    <a:lumOff val="25000"/>
                  </a:schemeClr>
                </a:solidFill>
                <a:latin typeface="Times New Roman" pitchFamily="18" charset="0"/>
                <a:ea typeface="微软雅黑" pitchFamily="34" charset="-122"/>
                <a:cs typeface="Times New Roman" pitchFamily="18" charset="0"/>
              </a:rPr>
              <a:t>文件中将缺少部分函数，也没有这些函数的调用关系，但是并不影响</a:t>
            </a:r>
            <a:r>
              <a:rPr lang="en-US" altLang="zh-CN" sz="1800" dirty="0" err="1">
                <a:solidFill>
                  <a:schemeClr val="tx1">
                    <a:lumMod val="75000"/>
                    <a:lumOff val="25000"/>
                  </a:schemeClr>
                </a:solidFill>
                <a:latin typeface="Times New Roman" pitchFamily="18" charset="0"/>
                <a:ea typeface="微软雅黑" pitchFamily="34" charset="-122"/>
                <a:cs typeface="Times New Roman" pitchFamily="18" charset="0"/>
              </a:rPr>
              <a:t>gprof</a:t>
            </a:r>
            <a:r>
              <a:rPr lang="zh-CN" altLang="en-US" sz="1800" dirty="0">
                <a:solidFill>
                  <a:schemeClr val="tx1">
                    <a:lumMod val="75000"/>
                    <a:lumOff val="25000"/>
                  </a:schemeClr>
                </a:solidFill>
                <a:latin typeface="Times New Roman" pitchFamily="18" charset="0"/>
                <a:ea typeface="微软雅黑" pitchFamily="34" charset="-122"/>
                <a:cs typeface="Times New Roman" pitchFamily="18" charset="0"/>
              </a:rPr>
              <a:t>对其它函数进行记录</a:t>
            </a: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34</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Gprof</a:t>
            </a:r>
            <a:r>
              <a:rPr lang="zh-CN" altLang="en-US" sz="2200" dirty="0">
                <a:solidFill>
                  <a:srgbClr val="0070C0"/>
                </a:solidFill>
                <a:latin typeface="微软雅黑" pitchFamily="34" charset="-122"/>
                <a:ea typeface="微软雅黑" pitchFamily="34" charset="-122"/>
              </a:rPr>
              <a:t>使用示例</a:t>
            </a:r>
            <a:endParaRPr lang="en-US" altLang="zh-CN" sz="2200" dirty="0">
              <a:solidFill>
                <a:srgbClr val="0070C0"/>
              </a:solidFill>
              <a:latin typeface="微软雅黑" pitchFamily="34" charset="-122"/>
              <a:ea typeface="微软雅黑" pitchFamily="34" charset="-122"/>
            </a:endParaRPr>
          </a:p>
          <a:p>
            <a:pPr marL="1665288" lvl="3" indent="-357188">
              <a:lnSpc>
                <a:spcPct val="150000"/>
              </a:lnSpc>
              <a:defRPr/>
            </a:pPr>
            <a:endPar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
        <p:nvSpPr>
          <p:cNvPr id="7" name="矩形 6"/>
          <p:cNvSpPr/>
          <p:nvPr/>
        </p:nvSpPr>
        <p:spPr>
          <a:xfrm>
            <a:off x="107504" y="2060848"/>
            <a:ext cx="4824536" cy="3965098"/>
          </a:xfrm>
          <a:prstGeom prst="rect">
            <a:avLst/>
          </a:prstGeom>
        </p:spPr>
        <p:txBody>
          <a:bodyPr wrap="square" numCol="2">
            <a:spAutoFit/>
          </a:bodyPr>
          <a:lstStyle/>
          <a:p>
            <a:pPr marL="342900" lvl="2" indent="-342900" eaLnBrk="0" hangingPunct="0">
              <a:lnSpc>
                <a:spcPct val="150000"/>
              </a:lnSpc>
              <a:spcBef>
                <a:spcPct val="20000"/>
              </a:spcBef>
              <a:buClr>
                <a:srgbClr val="0070C0"/>
              </a:buClr>
              <a:defRPr/>
            </a:pPr>
            <a:r>
              <a:rPr lang="en-US" altLang="zh-CN" sz="1000" b="1" dirty="0">
                <a:latin typeface="微软雅黑" pitchFamily="34" charset="-122"/>
                <a:ea typeface="微软雅黑" pitchFamily="34" charset="-122"/>
              </a:rPr>
              <a:t>//</a:t>
            </a:r>
            <a:r>
              <a:rPr lang="en-US" altLang="zh-CN" sz="1000" b="1" dirty="0" err="1">
                <a:latin typeface="微软雅黑" pitchFamily="34" charset="-122"/>
                <a:ea typeface="微软雅黑" pitchFamily="34" charset="-122"/>
              </a:rPr>
              <a:t>test.c</a:t>
            </a:r>
            <a:endParaRPr lang="en-US" altLang="zh-CN" sz="1000" b="1" dirty="0">
              <a:latin typeface="微软雅黑" pitchFamily="34" charset="-122"/>
              <a:ea typeface="微软雅黑" pitchFamily="34" charset="-122"/>
            </a:endParaRP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#include &lt;</a:t>
            </a:r>
            <a:r>
              <a:rPr lang="en-US" altLang="zh-CN" sz="1000" dirty="0" err="1">
                <a:latin typeface="微软雅黑" pitchFamily="34" charset="-122"/>
                <a:ea typeface="微软雅黑" pitchFamily="34" charset="-122"/>
              </a:rPr>
              <a:t>stdio.h</a:t>
            </a:r>
            <a:r>
              <a:rPr lang="en-US" altLang="zh-CN" sz="1000" dirty="0">
                <a:latin typeface="微软雅黑" pitchFamily="34" charset="-122"/>
                <a:ea typeface="微软雅黑" pitchFamily="34" charset="-122"/>
              </a:rPr>
              <a:t>&gt; </a:t>
            </a:r>
          </a:p>
          <a:p>
            <a:pPr marL="342900" lvl="2" indent="-342900" eaLnBrk="0" hangingPunct="0">
              <a:lnSpc>
                <a:spcPct val="150000"/>
              </a:lnSpc>
              <a:spcBef>
                <a:spcPct val="20000"/>
              </a:spcBef>
              <a:buClr>
                <a:srgbClr val="0070C0"/>
              </a:buClr>
              <a:defRPr/>
            </a:pP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fast_multiply</a:t>
            </a:r>
            <a:r>
              <a:rPr lang="en-US" altLang="zh-CN" sz="1000" dirty="0">
                <a:latin typeface="微软雅黑" pitchFamily="34" charset="-122"/>
                <a:ea typeface="微软雅黑" pitchFamily="34" charset="-122"/>
              </a:rPr>
              <a:t>(x,  y)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return x * y;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slow_multiply</a:t>
            </a:r>
            <a:r>
              <a:rPr lang="en-US" altLang="zh-CN" sz="1000" dirty="0">
                <a:latin typeface="微软雅黑" pitchFamily="34" charset="-122"/>
                <a:ea typeface="微软雅黑" pitchFamily="34" charset="-122"/>
              </a:rPr>
              <a:t>(x, y)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j, z;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for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 0, z = 0;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&lt; x;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z = z + y;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return z;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main(</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argc</a:t>
            </a:r>
            <a:r>
              <a:rPr lang="en-US" altLang="zh-CN" sz="1000" dirty="0">
                <a:latin typeface="微软雅黑" pitchFamily="34" charset="-122"/>
                <a:ea typeface="微软雅黑" pitchFamily="34" charset="-122"/>
              </a:rPr>
              <a:t>, char *</a:t>
            </a:r>
            <a:r>
              <a:rPr lang="en-US" altLang="zh-CN" sz="1000" dirty="0" err="1">
                <a:latin typeface="微软雅黑" pitchFamily="34" charset="-122"/>
                <a:ea typeface="微软雅黑" pitchFamily="34" charset="-122"/>
              </a:rPr>
              <a:t>argv</a:t>
            </a: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i,j</a:t>
            </a: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x,y</a:t>
            </a: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for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 0;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&lt; 200;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 {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for (j = 0; j &lt;  30 ; j++) {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x = </a:t>
            </a:r>
            <a:r>
              <a:rPr lang="en-US" altLang="zh-CN" sz="1000" dirty="0" err="1">
                <a:latin typeface="微软雅黑" pitchFamily="34" charset="-122"/>
                <a:ea typeface="微软雅黑" pitchFamily="34" charset="-122"/>
              </a:rPr>
              <a:t>fast_multiply</a:t>
            </a:r>
            <a:r>
              <a:rPr lang="en-US" altLang="zh-CN" sz="1000" dirty="0">
                <a:latin typeface="微软雅黑" pitchFamily="34" charset="-122"/>
                <a:ea typeface="微软雅黑" pitchFamily="34" charset="-122"/>
              </a:rPr>
              <a:t>(</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j);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y = </a:t>
            </a:r>
            <a:r>
              <a:rPr lang="en-US" altLang="zh-CN" sz="1000" dirty="0" err="1">
                <a:latin typeface="微软雅黑" pitchFamily="34" charset="-122"/>
                <a:ea typeface="微软雅黑" pitchFamily="34" charset="-122"/>
              </a:rPr>
              <a:t>slow_multiply</a:t>
            </a:r>
            <a:r>
              <a:rPr lang="en-US" altLang="zh-CN" sz="1000" dirty="0">
                <a:latin typeface="微软雅黑" pitchFamily="34" charset="-122"/>
                <a:ea typeface="微软雅黑" pitchFamily="34" charset="-122"/>
              </a:rPr>
              <a:t>(</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j);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printf</a:t>
            </a:r>
            <a:r>
              <a:rPr lang="en-US" altLang="zh-CN" sz="1000" dirty="0">
                <a:latin typeface="微软雅黑" pitchFamily="34" charset="-122"/>
                <a:ea typeface="微软雅黑" pitchFamily="34" charset="-122"/>
              </a:rPr>
              <a:t>("x=%d, y=%d\n", x, y);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return 0;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a:t>
            </a:r>
            <a:endParaRPr lang="zh-CN" altLang="en-US" sz="1000" dirty="0">
              <a:latin typeface="微软雅黑" pitchFamily="34" charset="-122"/>
              <a:ea typeface="微软雅黑" pitchFamily="34" charset="-122"/>
            </a:endParaRPr>
          </a:p>
        </p:txBody>
      </p:sp>
      <p:pic>
        <p:nvPicPr>
          <p:cNvPr id="5" name="Picture 2" descr="C:\Users\zhong\Desktop\捕获.PNG"/>
          <p:cNvPicPr>
            <a:picLocks noChangeAspect="1" noChangeArrowheads="1"/>
          </p:cNvPicPr>
          <p:nvPr/>
        </p:nvPicPr>
        <p:blipFill>
          <a:blip r:embed="rId3" cstate="print"/>
          <a:srcRect/>
          <a:stretch>
            <a:fillRect/>
          </a:stretch>
        </p:blipFill>
        <p:spPr bwMode="auto">
          <a:xfrm>
            <a:off x="4491822" y="1052736"/>
            <a:ext cx="4580932" cy="5015582"/>
          </a:xfrm>
          <a:prstGeom prst="rect">
            <a:avLst/>
          </a:prstGeom>
          <a:noFill/>
        </p:spPr>
      </p:pic>
    </p:spTree>
    <p:extLst>
      <p:ext uri="{BB962C8B-B14F-4D97-AF65-F5344CB8AC3E}">
        <p14:creationId xmlns:p14="http://schemas.microsoft.com/office/powerpoint/2010/main" val="41861839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35</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56605"/>
            <a:ext cx="7787208" cy="58847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Perf</a:t>
            </a:r>
            <a:r>
              <a:rPr lang="zh-CN" altLang="en-US" sz="2200" dirty="0">
                <a:solidFill>
                  <a:srgbClr val="0070C0"/>
                </a:solidFill>
                <a:latin typeface="微软雅黑" pitchFamily="34" charset="-122"/>
                <a:ea typeface="微软雅黑" pitchFamily="34" charset="-122"/>
              </a:rPr>
              <a:t>简介</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zh-CN" sz="1800" dirty="0">
                <a:solidFill>
                  <a:schemeClr val="tx1">
                    <a:lumMod val="75000"/>
                    <a:lumOff val="25000"/>
                  </a:schemeClr>
                </a:solidFill>
                <a:latin typeface="微软雅黑" pitchFamily="34" charset="-122"/>
                <a:ea typeface="微软雅黑" pitchFamily="34" charset="-122"/>
              </a:rPr>
              <a:t>内置于</a:t>
            </a:r>
            <a:r>
              <a:rPr lang="en-US" altLang="zh-CN" sz="1800" dirty="0">
                <a:solidFill>
                  <a:schemeClr val="tx1">
                    <a:lumMod val="75000"/>
                    <a:lumOff val="25000"/>
                  </a:schemeClr>
                </a:solidFill>
                <a:latin typeface="微软雅黑" pitchFamily="34" charset="-122"/>
                <a:ea typeface="微软雅黑" pitchFamily="34" charset="-122"/>
              </a:rPr>
              <a:t>Linux</a:t>
            </a:r>
            <a:r>
              <a:rPr lang="zh-CN" altLang="zh-CN" sz="1800" dirty="0">
                <a:solidFill>
                  <a:schemeClr val="tx1">
                    <a:lumMod val="75000"/>
                    <a:lumOff val="25000"/>
                  </a:schemeClr>
                </a:solidFill>
                <a:latin typeface="微软雅黑" pitchFamily="34" charset="-122"/>
                <a:ea typeface="微软雅黑" pitchFamily="34" charset="-122"/>
              </a:rPr>
              <a:t>内核源码树中的性能剖析</a:t>
            </a:r>
            <a:r>
              <a:rPr lang="en-US" altLang="zh-CN" sz="1800" dirty="0">
                <a:solidFill>
                  <a:schemeClr val="tx1">
                    <a:lumMod val="75000"/>
                    <a:lumOff val="25000"/>
                  </a:schemeClr>
                </a:solidFill>
                <a:latin typeface="微软雅黑" pitchFamily="34" charset="-122"/>
                <a:ea typeface="微软雅黑" pitchFamily="34" charset="-122"/>
              </a:rPr>
              <a:t>(profiling)</a:t>
            </a:r>
            <a:r>
              <a:rPr lang="zh-CN" altLang="zh-CN" sz="1800" dirty="0">
                <a:solidFill>
                  <a:schemeClr val="tx1">
                    <a:lumMod val="75000"/>
                    <a:lumOff val="25000"/>
                  </a:schemeClr>
                </a:solidFill>
                <a:latin typeface="微软雅黑" pitchFamily="34" charset="-122"/>
                <a:ea typeface="微软雅黑" pitchFamily="34" charset="-122"/>
              </a:rPr>
              <a:t>工具</a:t>
            </a:r>
            <a:endParaRPr lang="zh-CN" altLang="en-US"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基于事件采样原理，以性能事件为基础，支持针对处理器相关性能指标与操作系统相关性能指标的性能剖析</a:t>
            </a: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常用于性能瓶颈的查找与热点代码的定位</a:t>
            </a:r>
          </a:p>
          <a:p>
            <a:pPr marL="1208088" lvl="2" indent="-357188">
              <a:lnSpc>
                <a:spcPct val="150000"/>
              </a:lnSpc>
              <a:buFont typeface="Wingdings" pitchFamily="2" charset="2"/>
              <a:buChar char="ü"/>
              <a:defRPr/>
            </a:pPr>
            <a:r>
              <a:rPr lang="zh-CN" altLang="zh-CN" sz="1800" dirty="0">
                <a:solidFill>
                  <a:schemeClr val="tx1">
                    <a:lumMod val="75000"/>
                    <a:lumOff val="25000"/>
                  </a:schemeClr>
                </a:solidFill>
                <a:latin typeface="微软雅黑" pitchFamily="34" charset="-122"/>
                <a:ea typeface="微软雅黑" pitchFamily="34" charset="-122"/>
              </a:rPr>
              <a:t>包含</a:t>
            </a:r>
            <a:r>
              <a:rPr lang="en-US" altLang="zh-CN" sz="1800" dirty="0">
                <a:solidFill>
                  <a:schemeClr val="tx1">
                    <a:lumMod val="75000"/>
                    <a:lumOff val="25000"/>
                  </a:schemeClr>
                </a:solidFill>
                <a:latin typeface="微软雅黑" pitchFamily="34" charset="-122"/>
                <a:ea typeface="微软雅黑" pitchFamily="34" charset="-122"/>
              </a:rPr>
              <a:t>22</a:t>
            </a:r>
            <a:r>
              <a:rPr lang="zh-CN" altLang="zh-CN" sz="1800" dirty="0">
                <a:solidFill>
                  <a:schemeClr val="tx1">
                    <a:lumMod val="75000"/>
                    <a:lumOff val="25000"/>
                  </a:schemeClr>
                </a:solidFill>
                <a:latin typeface="微软雅黑" pitchFamily="34" charset="-122"/>
                <a:ea typeface="微软雅黑" pitchFamily="34" charset="-122"/>
              </a:rPr>
              <a:t>种子工具的工具集，以下是最常用的</a:t>
            </a:r>
            <a:r>
              <a:rPr lang="en-US" altLang="zh-CN" sz="1800" dirty="0">
                <a:solidFill>
                  <a:schemeClr val="tx1">
                    <a:lumMod val="75000"/>
                    <a:lumOff val="25000"/>
                  </a:schemeClr>
                </a:solidFill>
                <a:latin typeface="微软雅黑" pitchFamily="34" charset="-122"/>
                <a:ea typeface="微软雅黑" pitchFamily="34" charset="-122"/>
              </a:rPr>
              <a:t>5</a:t>
            </a:r>
            <a:r>
              <a:rPr lang="zh-CN" altLang="zh-CN" sz="1800" dirty="0">
                <a:solidFill>
                  <a:schemeClr val="tx1">
                    <a:lumMod val="75000"/>
                    <a:lumOff val="25000"/>
                  </a:schemeClr>
                </a:solidFill>
                <a:latin typeface="微软雅黑" pitchFamily="34" charset="-122"/>
                <a:ea typeface="微软雅黑" pitchFamily="34" charset="-122"/>
              </a:rPr>
              <a:t>种：</a:t>
            </a:r>
            <a:endParaRPr lang="zh-CN" altLang="en-US" sz="1800" dirty="0">
              <a:solidFill>
                <a:schemeClr val="tx1">
                  <a:lumMod val="75000"/>
                  <a:lumOff val="25000"/>
                </a:schemeClr>
              </a:solidFill>
              <a:latin typeface="微软雅黑" pitchFamily="34" charset="-122"/>
              <a:ea typeface="微软雅黑" pitchFamily="34" charset="-122"/>
            </a:endParaRPr>
          </a:p>
          <a:p>
            <a:pPr marL="1665288" lvl="3" indent="-357188" latinLnBrk="0">
              <a:lnSpc>
                <a:spcPct val="150000"/>
              </a:lnSpc>
              <a:defRPr/>
            </a:pP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perf</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list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：列出当前系统支持的所有性能事件。包括硬件性能事件、软件性能事件以及检查点</a:t>
            </a: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perf</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top</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：类似于</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Linux</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的</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top</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命令，对系统性能进行实时分析</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perf</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stat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：剖析某个特定进程的性能概况，包括</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CPI</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Cache</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丢失率等</a:t>
            </a: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perf</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record</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：收集采样信息，并将其记录在数据文件中</a:t>
            </a: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perf</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report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：读取</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perf</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record</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创建的数据文件，并给出热点分析结果</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36</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764704"/>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Perf</a:t>
            </a:r>
            <a:r>
              <a:rPr lang="zh-CN" altLang="en-US" sz="2200" dirty="0">
                <a:solidFill>
                  <a:srgbClr val="0070C0"/>
                </a:solidFill>
                <a:latin typeface="微软雅黑" pitchFamily="34" charset="-122"/>
                <a:ea typeface="微软雅黑" pitchFamily="34" charset="-122"/>
              </a:rPr>
              <a:t>使用</a:t>
            </a:r>
            <a:r>
              <a:rPr lang="en-US" altLang="zh-CN" sz="2200" dirty="0">
                <a:solidFill>
                  <a:srgbClr val="0070C0"/>
                </a:solidFill>
                <a:latin typeface="微软雅黑" pitchFamily="34" charset="-122"/>
                <a:ea typeface="微软雅黑" pitchFamily="34" charset="-122"/>
              </a:rPr>
              <a:t>-</a:t>
            </a:r>
            <a:r>
              <a:rPr lang="en-US" altLang="zh-CN" sz="2200" dirty="0" err="1">
                <a:solidFill>
                  <a:srgbClr val="0070C0"/>
                </a:solidFill>
                <a:latin typeface="微软雅黑" pitchFamily="34" charset="-122"/>
                <a:ea typeface="微软雅黑" pitchFamily="34" charset="-122"/>
              </a:rPr>
              <a:t>perf</a:t>
            </a:r>
            <a:r>
              <a:rPr lang="en-US" altLang="zh-CN" sz="2200" dirty="0">
                <a:solidFill>
                  <a:srgbClr val="0070C0"/>
                </a:solidFill>
                <a:latin typeface="微软雅黑" pitchFamily="34" charset="-122"/>
                <a:ea typeface="微软雅黑" pitchFamily="34" charset="-122"/>
              </a:rPr>
              <a:t> list</a:t>
            </a: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Times New Roman" pitchFamily="18" charset="0"/>
                <a:ea typeface="微软雅黑" pitchFamily="34" charset="-122"/>
                <a:cs typeface="Times New Roman" pitchFamily="18" charset="0"/>
              </a:rPr>
              <a:t>查看当前软硬件平台支持的性能事件列表</a:t>
            </a:r>
            <a:endParaRPr lang="en-US" altLang="zh-CN" sz="1800" dirty="0">
              <a:solidFill>
                <a:schemeClr val="tx1">
                  <a:lumMod val="75000"/>
                  <a:lumOff val="25000"/>
                </a:schemeClr>
              </a:solidFill>
              <a:latin typeface="Times New Roman" pitchFamily="18" charset="0"/>
              <a:ea typeface="微软雅黑" pitchFamily="34" charset="-122"/>
              <a:cs typeface="Times New Roman" pitchFamily="18" charset="0"/>
            </a:endParaRPr>
          </a:p>
          <a:p>
            <a:pPr marL="1208088" lvl="2" indent="-357188" latinLnBrk="1">
              <a:lnSpc>
                <a:spcPct val="150000"/>
              </a:lnSpc>
              <a:buFont typeface="Wingdings" pitchFamily="2" charset="2"/>
              <a:buChar char="ü"/>
              <a:defRPr/>
            </a:pPr>
            <a:r>
              <a:rPr lang="zh-CN" altLang="en-US" sz="1800" dirty="0">
                <a:solidFill>
                  <a:schemeClr val="tx1">
                    <a:lumMod val="75000"/>
                    <a:lumOff val="25000"/>
                  </a:schemeClr>
                </a:solidFill>
                <a:latin typeface="Times New Roman" pitchFamily="18" charset="0"/>
                <a:ea typeface="微软雅黑" pitchFamily="34" charset="-122"/>
                <a:cs typeface="Times New Roman" pitchFamily="18" charset="0"/>
              </a:rPr>
              <a:t>事件分为以下三种：</a:t>
            </a:r>
          </a:p>
          <a:p>
            <a:pPr marL="1665288" lvl="3" indent="-357188" latinLnBrk="1">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Hardware Event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是由</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PMU(Performance Monitoring Unit)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硬件产生的事件，比如</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cache</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命中，当要了解程序对硬件特性的使用情况时，便需要对这些事件进行采样</a:t>
            </a:r>
          </a:p>
          <a:p>
            <a:pPr marL="1665288" lvl="3" indent="-357188" latinLnBrk="1">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Software Event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是内核软件产生的事件，比如进程切换、</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tick</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数等</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latinLnBrk="1">
              <a:lnSpc>
                <a:spcPct val="150000"/>
              </a:lnSpc>
              <a:defRPr/>
            </a:pP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Tracepoint</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event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是内核中的静态</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tracepoint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所触发的事件，这些</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tracepoint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用来判断程序运行期间内核的行为细节，比如</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slab</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分配器的分配次数等</a:t>
            </a:r>
            <a:endParaRPr lang="en-US" altLang="zh-CN" sz="1800" dirty="0">
              <a:solidFill>
                <a:schemeClr val="tx1">
                  <a:lumMod val="75000"/>
                  <a:lumOff val="25000"/>
                </a:schemeClr>
              </a:solidFill>
              <a:latin typeface="Times New Roman" pitchFamily="18" charset="0"/>
              <a:ea typeface="微软雅黑" pitchFamily="34" charset="-122"/>
              <a:cs typeface="Times New Roman" pitchFamily="18" charset="0"/>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命令：</a:t>
            </a:r>
            <a:r>
              <a:rPr lang="en-US" altLang="zh-CN" sz="1800" dirty="0" err="1">
                <a:solidFill>
                  <a:schemeClr val="tx1">
                    <a:lumMod val="75000"/>
                    <a:lumOff val="25000"/>
                  </a:schemeClr>
                </a:solidFill>
                <a:latin typeface="微软雅黑" pitchFamily="34" charset="-122"/>
                <a:ea typeface="微软雅黑" pitchFamily="34" charset="-122"/>
              </a:rPr>
              <a:t>perf</a:t>
            </a:r>
            <a:r>
              <a:rPr lang="en-US" altLang="zh-CN" sz="1800" dirty="0">
                <a:solidFill>
                  <a:schemeClr val="tx1">
                    <a:lumMod val="75000"/>
                    <a:lumOff val="25000"/>
                  </a:schemeClr>
                </a:solidFill>
                <a:latin typeface="微软雅黑" pitchFamily="34" charset="-122"/>
                <a:ea typeface="微软雅黑" pitchFamily="34" charset="-122"/>
              </a:rPr>
              <a:t> list [hw | </a:t>
            </a:r>
            <a:r>
              <a:rPr lang="en-US" altLang="zh-CN" sz="1800" dirty="0" err="1">
                <a:solidFill>
                  <a:schemeClr val="tx1">
                    <a:lumMod val="75000"/>
                    <a:lumOff val="25000"/>
                  </a:schemeClr>
                </a:solidFill>
                <a:latin typeface="微软雅黑" pitchFamily="34" charset="-122"/>
                <a:ea typeface="微软雅黑" pitchFamily="34" charset="-122"/>
              </a:rPr>
              <a:t>sw</a:t>
            </a:r>
            <a:r>
              <a:rPr lang="en-US" altLang="zh-CN" sz="1800" dirty="0">
                <a:solidFill>
                  <a:schemeClr val="tx1">
                    <a:lumMod val="75000"/>
                    <a:lumOff val="25000"/>
                  </a:schemeClr>
                </a:solidFill>
                <a:latin typeface="微软雅黑" pitchFamily="34" charset="-122"/>
                <a:ea typeface="微软雅黑" pitchFamily="34" charset="-122"/>
              </a:rPr>
              <a:t> | cache | </a:t>
            </a:r>
            <a:r>
              <a:rPr lang="en-US" altLang="zh-CN" sz="1800" dirty="0" err="1">
                <a:solidFill>
                  <a:schemeClr val="tx1">
                    <a:lumMod val="75000"/>
                    <a:lumOff val="25000"/>
                  </a:schemeClr>
                </a:solidFill>
                <a:latin typeface="微软雅黑" pitchFamily="34" charset="-122"/>
                <a:ea typeface="微软雅黑" pitchFamily="34" charset="-122"/>
              </a:rPr>
              <a:t>tracepoint</a:t>
            </a:r>
            <a:r>
              <a:rPr lang="en-US" altLang="zh-CN" sz="1800" dirty="0">
                <a:solidFill>
                  <a:schemeClr val="tx1">
                    <a:lumMod val="75000"/>
                    <a:lumOff val="25000"/>
                  </a:schemeClr>
                </a:solidFill>
                <a:latin typeface="微软雅黑" pitchFamily="34" charset="-122"/>
                <a:ea typeface="微软雅黑" pitchFamily="34" charset="-122"/>
              </a:rPr>
              <a:t>]</a:t>
            </a:r>
          </a:p>
          <a:p>
            <a:pPr marL="1208088" lvl="2" indent="-357188" latinLnBrk="0">
              <a:lnSpc>
                <a:spcPct val="150000"/>
              </a:lnSpc>
              <a:buFont typeface="Wingdings" pitchFamily="2" charset="2"/>
              <a:buChar char="ü"/>
              <a:defRPr/>
            </a:pPr>
            <a:r>
              <a:rPr lang="en-US" altLang="zh-CN" sz="1800" dirty="0" err="1">
                <a:solidFill>
                  <a:schemeClr val="tx1">
                    <a:lumMod val="75000"/>
                    <a:lumOff val="25000"/>
                  </a:schemeClr>
                </a:solidFill>
                <a:latin typeface="微软雅黑" pitchFamily="34" charset="-122"/>
                <a:ea typeface="微软雅黑" pitchFamily="34" charset="-122"/>
              </a:rPr>
              <a:t>perf</a:t>
            </a:r>
            <a:r>
              <a:rPr lang="en-US" altLang="zh-CN" sz="1800" dirty="0">
                <a:solidFill>
                  <a:schemeClr val="tx1">
                    <a:lumMod val="75000"/>
                    <a:lumOff val="25000"/>
                  </a:schemeClr>
                </a:solidFill>
                <a:latin typeface="微软雅黑" pitchFamily="34" charset="-122"/>
                <a:ea typeface="微软雅黑" pitchFamily="34" charset="-122"/>
              </a:rPr>
              <a:t> list</a:t>
            </a:r>
            <a:r>
              <a:rPr lang="zh-CN" altLang="en-US" sz="1800" dirty="0">
                <a:solidFill>
                  <a:schemeClr val="tx1">
                    <a:lumMod val="75000"/>
                    <a:lumOff val="25000"/>
                  </a:schemeClr>
                </a:solidFill>
                <a:latin typeface="微软雅黑" pitchFamily="34" charset="-122"/>
                <a:ea typeface="微软雅黑" pitchFamily="34" charset="-122"/>
              </a:rPr>
              <a:t>工具仅列出了具有字符描述的硬件性能事件</a:t>
            </a:r>
          </a:p>
          <a:p>
            <a:pPr marL="1665288" lvl="3" indent="-357188">
              <a:lnSpc>
                <a:spcPct val="150000"/>
              </a:lnSpc>
              <a:defRPr/>
            </a:pP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37</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692696"/>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Perf</a:t>
            </a:r>
            <a:r>
              <a:rPr lang="zh-CN" altLang="en-US" sz="2200" dirty="0">
                <a:solidFill>
                  <a:srgbClr val="0070C0"/>
                </a:solidFill>
                <a:latin typeface="微软雅黑" pitchFamily="34" charset="-122"/>
                <a:ea typeface="微软雅黑" pitchFamily="34" charset="-122"/>
              </a:rPr>
              <a:t>使用</a:t>
            </a:r>
            <a:r>
              <a:rPr lang="en-US" altLang="zh-CN" sz="2200" dirty="0">
                <a:solidFill>
                  <a:srgbClr val="0070C0"/>
                </a:solidFill>
                <a:latin typeface="微软雅黑" pitchFamily="34" charset="-122"/>
                <a:ea typeface="微软雅黑" pitchFamily="34" charset="-122"/>
              </a:rPr>
              <a:t>-</a:t>
            </a:r>
            <a:r>
              <a:rPr lang="en-US" altLang="zh-CN" sz="2200" dirty="0" err="1">
                <a:solidFill>
                  <a:srgbClr val="0070C0"/>
                </a:solidFill>
                <a:latin typeface="微软雅黑" pitchFamily="34" charset="-122"/>
                <a:ea typeface="微软雅黑" pitchFamily="34" charset="-122"/>
              </a:rPr>
              <a:t>perf</a:t>
            </a:r>
            <a:r>
              <a:rPr lang="en-US" altLang="zh-CN" sz="2200" dirty="0">
                <a:solidFill>
                  <a:srgbClr val="0070C0"/>
                </a:solidFill>
                <a:latin typeface="微软雅黑" pitchFamily="34" charset="-122"/>
                <a:ea typeface="微软雅黑" pitchFamily="34" charset="-122"/>
              </a:rPr>
              <a:t> top</a:t>
            </a:r>
          </a:p>
          <a:p>
            <a:pPr marL="1208088" lvl="2" indent="-357188">
              <a:lnSpc>
                <a:spcPct val="150000"/>
              </a:lnSpc>
              <a:buFont typeface="Wingdings" pitchFamily="2" charset="2"/>
              <a:buChar char="ü"/>
              <a:defRPr/>
            </a:pPr>
            <a:r>
              <a:rPr lang="zh-CN" altLang="zh-CN" sz="1800" dirty="0">
                <a:solidFill>
                  <a:schemeClr val="tx1">
                    <a:lumMod val="75000"/>
                    <a:lumOff val="25000"/>
                  </a:schemeClr>
                </a:solidFill>
                <a:latin typeface="Times New Roman" pitchFamily="18" charset="0"/>
                <a:ea typeface="微软雅黑" pitchFamily="34" charset="-122"/>
                <a:cs typeface="Times New Roman" pitchFamily="18" charset="0"/>
              </a:rPr>
              <a:t>主要用于实时分析各个函数在某个性能事件上的热度，能够快速的定位热点函数，包括应用程序函数</a:t>
            </a:r>
            <a:r>
              <a:rPr lang="zh-CN" altLang="en-US" sz="18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zh-CN" sz="1800" dirty="0">
                <a:solidFill>
                  <a:schemeClr val="tx1">
                    <a:lumMod val="75000"/>
                    <a:lumOff val="25000"/>
                  </a:schemeClr>
                </a:solidFill>
                <a:latin typeface="Times New Roman" pitchFamily="18" charset="0"/>
                <a:ea typeface="微软雅黑" pitchFamily="34" charset="-122"/>
                <a:cs typeface="Times New Roman" pitchFamily="18" charset="0"/>
              </a:rPr>
              <a:t>模块函数与内核函数，甚至能够定位到热点指令</a:t>
            </a:r>
            <a:r>
              <a:rPr lang="zh-CN" altLang="en-US" sz="18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zh-CN" sz="1800" dirty="0">
                <a:solidFill>
                  <a:schemeClr val="tx1">
                    <a:lumMod val="75000"/>
                    <a:lumOff val="25000"/>
                  </a:schemeClr>
                </a:solidFill>
                <a:latin typeface="Times New Roman" pitchFamily="18" charset="0"/>
                <a:ea typeface="微软雅黑" pitchFamily="34" charset="-122"/>
                <a:cs typeface="Times New Roman" pitchFamily="18" charset="0"/>
              </a:rPr>
              <a:t>默认的性能事件为</a:t>
            </a:r>
            <a:r>
              <a:rPr lang="en-US" altLang="zh-CN" sz="1800" dirty="0" err="1">
                <a:solidFill>
                  <a:schemeClr val="tx1">
                    <a:lumMod val="75000"/>
                    <a:lumOff val="25000"/>
                  </a:schemeClr>
                </a:solidFill>
                <a:latin typeface="Times New Roman" pitchFamily="18" charset="0"/>
                <a:ea typeface="微软雅黑" pitchFamily="34" charset="-122"/>
                <a:cs typeface="Times New Roman" pitchFamily="18" charset="0"/>
              </a:rPr>
              <a:t>cpu</a:t>
            </a:r>
            <a:r>
              <a:rPr lang="en-US" altLang="zh-CN" sz="1800" dirty="0">
                <a:solidFill>
                  <a:schemeClr val="tx1">
                    <a:lumMod val="75000"/>
                    <a:lumOff val="25000"/>
                  </a:schemeClr>
                </a:solidFill>
                <a:latin typeface="Times New Roman" pitchFamily="18" charset="0"/>
                <a:ea typeface="微软雅黑" pitchFamily="34" charset="-122"/>
                <a:cs typeface="Times New Roman" pitchFamily="18" charset="0"/>
              </a:rPr>
              <a:t> cycles</a:t>
            </a: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命令</a:t>
            </a:r>
            <a:r>
              <a:rPr lang="zh-CN" altLang="en-US" sz="1800" dirty="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18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1800" dirty="0" err="1">
                <a:solidFill>
                  <a:schemeClr val="tx1">
                    <a:lumMod val="75000"/>
                    <a:lumOff val="25000"/>
                  </a:schemeClr>
                </a:solidFill>
                <a:latin typeface="Times New Roman" pitchFamily="18" charset="0"/>
                <a:ea typeface="微软雅黑" pitchFamily="34" charset="-122"/>
                <a:cs typeface="Times New Roman" pitchFamily="18" charset="0"/>
              </a:rPr>
              <a:t>perf</a:t>
            </a:r>
            <a:r>
              <a:rPr lang="en-US" altLang="zh-CN" sz="1800" dirty="0">
                <a:solidFill>
                  <a:schemeClr val="tx1">
                    <a:lumMod val="75000"/>
                    <a:lumOff val="25000"/>
                  </a:schemeClr>
                </a:solidFill>
                <a:latin typeface="Times New Roman" pitchFamily="18" charset="0"/>
                <a:ea typeface="微软雅黑" pitchFamily="34" charset="-122"/>
                <a:cs typeface="Times New Roman" pitchFamily="18" charset="0"/>
              </a:rPr>
              <a:t> top [&lt;options&gt;]</a:t>
            </a:r>
          </a:p>
          <a:p>
            <a:pPr marL="1208088" lvl="2" indent="-357188">
              <a:lnSpc>
                <a:spcPct val="150000"/>
              </a:lnSpc>
              <a:buFont typeface="Wingdings" pitchFamily="2" charset="2"/>
              <a:buChar char="ü"/>
              <a:defRPr/>
            </a:pPr>
            <a:r>
              <a:rPr lang="zh-CN" altLang="zh-CN" sz="1800" dirty="0">
                <a:solidFill>
                  <a:schemeClr val="tx1">
                    <a:lumMod val="75000"/>
                    <a:lumOff val="25000"/>
                  </a:schemeClr>
                </a:solidFill>
                <a:latin typeface="微软雅黑" pitchFamily="34" charset="-122"/>
                <a:ea typeface="微软雅黑" pitchFamily="34" charset="-122"/>
              </a:rPr>
              <a:t>常用命令行参数</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-e &lt;event&gt;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：指明要分析的性能事件</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-p &lt;</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pid</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&gt;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：仅分析目标进程及其创建的线程</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-k &lt;path&gt;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：带符号表的内核映像所在的路径</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-K</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：不显示属于内核或模块的符号</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-U</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：不显示属于用户态程序的符号</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-d &lt;n&gt;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：界面的刷新周期，默认为</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2s</a:t>
            </a: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-G</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：得到函数的调用关系图</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38</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1"/>
            <a:ext cx="7787208" cy="58847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Perf</a:t>
            </a:r>
            <a:r>
              <a:rPr lang="zh-CN" altLang="en-US" sz="2200" dirty="0">
                <a:solidFill>
                  <a:srgbClr val="0070C0"/>
                </a:solidFill>
                <a:latin typeface="微软雅黑" pitchFamily="34" charset="-122"/>
                <a:ea typeface="微软雅黑" pitchFamily="34" charset="-122"/>
              </a:rPr>
              <a:t>使用</a:t>
            </a:r>
            <a:r>
              <a:rPr lang="en-US" altLang="zh-CN" sz="2200" dirty="0">
                <a:solidFill>
                  <a:srgbClr val="0070C0"/>
                </a:solidFill>
                <a:latin typeface="微软雅黑" pitchFamily="34" charset="-122"/>
                <a:ea typeface="微软雅黑" pitchFamily="34" charset="-122"/>
              </a:rPr>
              <a:t>-</a:t>
            </a:r>
            <a:r>
              <a:rPr lang="en-US" altLang="zh-CN" sz="2200" dirty="0" err="1">
                <a:solidFill>
                  <a:srgbClr val="0070C0"/>
                </a:solidFill>
                <a:latin typeface="微软雅黑" pitchFamily="34" charset="-122"/>
                <a:ea typeface="微软雅黑" pitchFamily="34" charset="-122"/>
              </a:rPr>
              <a:t>perf</a:t>
            </a:r>
            <a:r>
              <a:rPr lang="en-US" altLang="zh-CN" sz="2200" dirty="0">
                <a:solidFill>
                  <a:srgbClr val="0070C0"/>
                </a:solidFill>
                <a:latin typeface="微软雅黑" pitchFamily="34" charset="-122"/>
                <a:ea typeface="微软雅黑" pitchFamily="34" charset="-122"/>
              </a:rPr>
              <a:t> stat</a:t>
            </a:r>
          </a:p>
          <a:p>
            <a:pPr marL="1208088" lvl="2" indent="-357188">
              <a:lnSpc>
                <a:spcPct val="150000"/>
              </a:lnSpc>
              <a:buFont typeface="Wingdings" pitchFamily="2" charset="2"/>
              <a:buChar char="ü"/>
              <a:defRPr/>
            </a:pPr>
            <a:r>
              <a:rPr lang="zh-CN" altLang="zh-CN" sz="1800" dirty="0">
                <a:solidFill>
                  <a:schemeClr val="tx1">
                    <a:lumMod val="75000"/>
                    <a:lumOff val="25000"/>
                  </a:schemeClr>
                </a:solidFill>
                <a:latin typeface="微软雅黑" pitchFamily="34" charset="-122"/>
                <a:ea typeface="微软雅黑" pitchFamily="34" charset="-122"/>
              </a:rPr>
              <a:t>用于分析指定程序的性能概况</a:t>
            </a: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命令：</a:t>
            </a:r>
            <a:r>
              <a:rPr lang="en-US" altLang="zh-CN" sz="1800" dirty="0" err="1">
                <a:solidFill>
                  <a:schemeClr val="tx1">
                    <a:lumMod val="75000"/>
                    <a:lumOff val="25000"/>
                  </a:schemeClr>
                </a:solidFill>
                <a:latin typeface="微软雅黑" pitchFamily="34" charset="-122"/>
                <a:ea typeface="微软雅黑" pitchFamily="34" charset="-122"/>
              </a:rPr>
              <a:t>perf</a:t>
            </a:r>
            <a:r>
              <a:rPr lang="en-US" altLang="zh-CN" sz="1800" dirty="0">
                <a:solidFill>
                  <a:schemeClr val="tx1">
                    <a:lumMod val="75000"/>
                    <a:lumOff val="25000"/>
                  </a:schemeClr>
                </a:solidFill>
                <a:latin typeface="微软雅黑" pitchFamily="34" charset="-122"/>
                <a:ea typeface="微软雅黑" pitchFamily="34" charset="-122"/>
              </a:rPr>
              <a:t> stat [&lt;options&gt;] [&lt;command&gt;]</a:t>
            </a:r>
          </a:p>
          <a:p>
            <a:pPr marL="1208088" lvl="2" indent="-357188">
              <a:lnSpc>
                <a:spcPct val="150000"/>
              </a:lnSpc>
              <a:buFont typeface="Wingdings" pitchFamily="2" charset="2"/>
              <a:buChar char="ü"/>
              <a:defRPr/>
            </a:pPr>
            <a:r>
              <a:rPr lang="zh-CN" altLang="zh-CN" sz="1800" dirty="0">
                <a:solidFill>
                  <a:schemeClr val="tx1">
                    <a:lumMod val="75000"/>
                    <a:lumOff val="25000"/>
                  </a:schemeClr>
                </a:solidFill>
                <a:latin typeface="微软雅黑" pitchFamily="34" charset="-122"/>
                <a:ea typeface="微软雅黑" pitchFamily="34" charset="-122"/>
              </a:rPr>
              <a:t>常用命令行参数</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-p &lt;</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pid</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&gt;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：仅分析目标进程及其创建的线程</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-a</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：从所有</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CPU</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上收集性能数据</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-r &lt;n&gt;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：重复执行命令求平均</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-C &lt;</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cpu</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&gt;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：从指定</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CPU</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上收集性能数据</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-v</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：显示更多性能数据</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-n</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：只显示任务的执行时间</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-x &lt;separator&gt;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：指定输出列的分隔符</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-o &lt;file&gt;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：指定输出文件</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--append</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指定追加模式</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--pre &lt;command&gt;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执行目标程序前先执行的程序</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--post &lt;command&gt;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执行目标程序后再执行的程序</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39</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1"/>
            <a:ext cx="7787208" cy="58847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Perf</a:t>
            </a:r>
            <a:r>
              <a:rPr lang="zh-CN" altLang="en-US" sz="2200" dirty="0">
                <a:solidFill>
                  <a:srgbClr val="0070C0"/>
                </a:solidFill>
                <a:latin typeface="微软雅黑" pitchFamily="34" charset="-122"/>
                <a:ea typeface="微软雅黑" pitchFamily="34" charset="-122"/>
              </a:rPr>
              <a:t>使用</a:t>
            </a:r>
            <a:r>
              <a:rPr lang="en-US" altLang="zh-CN" sz="2200" dirty="0">
                <a:solidFill>
                  <a:srgbClr val="0070C0"/>
                </a:solidFill>
                <a:latin typeface="微软雅黑" pitchFamily="34" charset="-122"/>
                <a:ea typeface="微软雅黑" pitchFamily="34" charset="-122"/>
              </a:rPr>
              <a:t>-</a:t>
            </a:r>
            <a:r>
              <a:rPr lang="en-US" altLang="zh-CN" sz="2200" dirty="0" err="1">
                <a:solidFill>
                  <a:srgbClr val="0070C0"/>
                </a:solidFill>
                <a:latin typeface="微软雅黑" pitchFamily="34" charset="-122"/>
                <a:ea typeface="微软雅黑" pitchFamily="34" charset="-122"/>
              </a:rPr>
              <a:t>perf</a:t>
            </a:r>
            <a:r>
              <a:rPr lang="en-US" altLang="zh-CN" sz="2200" dirty="0">
                <a:solidFill>
                  <a:srgbClr val="0070C0"/>
                </a:solidFill>
                <a:latin typeface="微软雅黑" pitchFamily="34" charset="-122"/>
                <a:ea typeface="微软雅黑" pitchFamily="34" charset="-122"/>
              </a:rPr>
              <a:t> record</a:t>
            </a:r>
          </a:p>
          <a:p>
            <a:pPr marL="1208088" lvl="2" indent="-357188">
              <a:lnSpc>
                <a:spcPct val="150000"/>
              </a:lnSpc>
              <a:buFont typeface="Wingdings" pitchFamily="2" charset="2"/>
              <a:buChar char="ü"/>
              <a:defRPr/>
            </a:pPr>
            <a:r>
              <a:rPr lang="zh-CN" altLang="zh-CN" sz="1800" dirty="0">
                <a:solidFill>
                  <a:schemeClr val="tx1">
                    <a:lumMod val="75000"/>
                    <a:lumOff val="25000"/>
                  </a:schemeClr>
                </a:solidFill>
                <a:latin typeface="微软雅黑" pitchFamily="34" charset="-122"/>
                <a:ea typeface="微软雅黑" pitchFamily="34" charset="-122"/>
              </a:rPr>
              <a:t>收集采样信息，并将其记录在数据文件中</a:t>
            </a:r>
          </a:p>
          <a:p>
            <a:pPr marL="1208088" lvl="2" indent="-357188">
              <a:lnSpc>
                <a:spcPct val="150000"/>
              </a:lnSpc>
              <a:buFont typeface="Wingdings" pitchFamily="2" charset="2"/>
              <a:buChar char="ü"/>
              <a:defRPr/>
            </a:pPr>
            <a:r>
              <a:rPr lang="zh-CN" altLang="zh-CN" sz="1800" dirty="0">
                <a:solidFill>
                  <a:schemeClr val="tx1">
                    <a:lumMod val="75000"/>
                    <a:lumOff val="25000"/>
                  </a:schemeClr>
                </a:solidFill>
                <a:latin typeface="微软雅黑" pitchFamily="34" charset="-122"/>
                <a:ea typeface="微软雅黑" pitchFamily="34" charset="-122"/>
              </a:rPr>
              <a:t>随后可以通过其它工具</a:t>
            </a:r>
            <a:r>
              <a:rPr lang="en-US" altLang="zh-CN" sz="1800" dirty="0">
                <a:solidFill>
                  <a:schemeClr val="tx1">
                    <a:lumMod val="75000"/>
                    <a:lumOff val="25000"/>
                  </a:schemeClr>
                </a:solidFill>
                <a:latin typeface="微软雅黑" pitchFamily="34" charset="-122"/>
                <a:ea typeface="微软雅黑" pitchFamily="34" charset="-122"/>
              </a:rPr>
              <a:t>(</a:t>
            </a:r>
            <a:r>
              <a:rPr lang="en-US" altLang="zh-CN" sz="1800" dirty="0" err="1">
                <a:solidFill>
                  <a:schemeClr val="tx1">
                    <a:lumMod val="75000"/>
                    <a:lumOff val="25000"/>
                  </a:schemeClr>
                </a:solidFill>
                <a:latin typeface="微软雅黑" pitchFamily="34" charset="-122"/>
                <a:ea typeface="微软雅黑" pitchFamily="34" charset="-122"/>
              </a:rPr>
              <a:t>perf</a:t>
            </a:r>
            <a:r>
              <a:rPr lang="en-US" altLang="zh-CN" sz="1800" dirty="0">
                <a:solidFill>
                  <a:schemeClr val="tx1">
                    <a:lumMod val="75000"/>
                    <a:lumOff val="25000"/>
                  </a:schemeClr>
                </a:solidFill>
                <a:latin typeface="微软雅黑" pitchFamily="34" charset="-122"/>
                <a:ea typeface="微软雅黑" pitchFamily="34" charset="-122"/>
              </a:rPr>
              <a:t> report)</a:t>
            </a:r>
            <a:r>
              <a:rPr lang="zh-CN" altLang="zh-CN" sz="1800" dirty="0">
                <a:solidFill>
                  <a:schemeClr val="tx1">
                    <a:lumMod val="75000"/>
                    <a:lumOff val="25000"/>
                  </a:schemeClr>
                </a:solidFill>
                <a:latin typeface="微软雅黑" pitchFamily="34" charset="-122"/>
                <a:ea typeface="微软雅黑" pitchFamily="34" charset="-122"/>
              </a:rPr>
              <a:t>对数据文件进行分析，结果类似于</a:t>
            </a:r>
            <a:r>
              <a:rPr lang="en-US" altLang="zh-CN" sz="1800" dirty="0" err="1">
                <a:solidFill>
                  <a:schemeClr val="tx1">
                    <a:lumMod val="75000"/>
                    <a:lumOff val="25000"/>
                  </a:schemeClr>
                </a:solidFill>
                <a:latin typeface="微软雅黑" pitchFamily="34" charset="-122"/>
                <a:ea typeface="微软雅黑" pitchFamily="34" charset="-122"/>
              </a:rPr>
              <a:t>perf</a:t>
            </a:r>
            <a:r>
              <a:rPr lang="en-US" altLang="zh-CN" sz="1800" dirty="0">
                <a:solidFill>
                  <a:schemeClr val="tx1">
                    <a:lumMod val="75000"/>
                    <a:lumOff val="25000"/>
                  </a:schemeClr>
                </a:solidFill>
                <a:latin typeface="微软雅黑" pitchFamily="34" charset="-122"/>
                <a:ea typeface="微软雅黑" pitchFamily="34" charset="-122"/>
              </a:rPr>
              <a:t> top</a:t>
            </a:r>
            <a:r>
              <a:rPr lang="zh-CN" altLang="zh-CN" sz="1800" dirty="0">
                <a:solidFill>
                  <a:schemeClr val="tx1">
                    <a:lumMod val="75000"/>
                    <a:lumOff val="25000"/>
                  </a:schemeClr>
                </a:solidFill>
                <a:latin typeface="微软雅黑" pitchFamily="34" charset="-122"/>
                <a:ea typeface="微软雅黑" pitchFamily="34" charset="-122"/>
              </a:rPr>
              <a:t>的</a:t>
            </a: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命令：</a:t>
            </a: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None/>
              <a:defRPr/>
            </a:pPr>
            <a:r>
              <a:rPr lang="en-US" altLang="zh-CN" sz="1800" dirty="0">
                <a:solidFill>
                  <a:schemeClr val="tx1">
                    <a:lumMod val="75000"/>
                    <a:lumOff val="25000"/>
                  </a:schemeClr>
                </a:solidFill>
                <a:latin typeface="微软雅黑" pitchFamily="34" charset="-122"/>
                <a:ea typeface="微软雅黑" pitchFamily="34" charset="-122"/>
              </a:rPr>
              <a:t>	</a:t>
            </a:r>
            <a:r>
              <a:rPr lang="en-US" altLang="zh-CN" sz="1800" dirty="0" err="1">
                <a:solidFill>
                  <a:schemeClr val="tx1">
                    <a:lumMod val="75000"/>
                    <a:lumOff val="25000"/>
                  </a:schemeClr>
                </a:solidFill>
                <a:latin typeface="微软雅黑" pitchFamily="34" charset="-122"/>
                <a:ea typeface="微软雅黑" pitchFamily="34" charset="-122"/>
              </a:rPr>
              <a:t>perf</a:t>
            </a:r>
            <a:r>
              <a:rPr lang="en-US" altLang="zh-CN" sz="1800" dirty="0">
                <a:solidFill>
                  <a:schemeClr val="tx1">
                    <a:lumMod val="75000"/>
                    <a:lumOff val="25000"/>
                  </a:schemeClr>
                </a:solidFill>
                <a:latin typeface="微软雅黑" pitchFamily="34" charset="-122"/>
                <a:ea typeface="微软雅黑" pitchFamily="34" charset="-122"/>
              </a:rPr>
              <a:t> record [&lt;options&gt;] [&lt;command&gt;]</a:t>
            </a:r>
          </a:p>
          <a:p>
            <a:pPr marL="1208088" lvl="2" indent="-357188">
              <a:lnSpc>
                <a:spcPct val="150000"/>
              </a:lnSpc>
              <a:buNone/>
              <a:defRPr/>
            </a:pPr>
            <a:r>
              <a:rPr lang="en-US" altLang="zh-CN" sz="1800" dirty="0">
                <a:solidFill>
                  <a:schemeClr val="tx1">
                    <a:lumMod val="75000"/>
                    <a:lumOff val="25000"/>
                  </a:schemeClr>
                </a:solidFill>
                <a:latin typeface="微软雅黑" pitchFamily="34" charset="-122"/>
                <a:ea typeface="微软雅黑" pitchFamily="34" charset="-122"/>
              </a:rPr>
              <a:t>	</a:t>
            </a:r>
            <a:r>
              <a:rPr lang="zh-CN" altLang="en-US" sz="1800" dirty="0">
                <a:solidFill>
                  <a:schemeClr val="tx1">
                    <a:lumMod val="75000"/>
                    <a:lumOff val="25000"/>
                  </a:schemeClr>
                </a:solidFill>
                <a:latin typeface="微软雅黑" pitchFamily="34" charset="-122"/>
                <a:ea typeface="微软雅黑" pitchFamily="34" charset="-122"/>
              </a:rPr>
              <a:t>或者</a:t>
            </a:r>
            <a:r>
              <a:rPr lang="en-US" altLang="zh-CN" sz="1800" dirty="0" err="1">
                <a:solidFill>
                  <a:schemeClr val="tx1">
                    <a:lumMod val="75000"/>
                    <a:lumOff val="25000"/>
                  </a:schemeClr>
                </a:solidFill>
                <a:latin typeface="微软雅黑" pitchFamily="34" charset="-122"/>
                <a:ea typeface="微软雅黑" pitchFamily="34" charset="-122"/>
              </a:rPr>
              <a:t>perf</a:t>
            </a:r>
            <a:r>
              <a:rPr lang="en-US" altLang="zh-CN" sz="1800" dirty="0">
                <a:solidFill>
                  <a:schemeClr val="tx1">
                    <a:lumMod val="75000"/>
                    <a:lumOff val="25000"/>
                  </a:schemeClr>
                </a:solidFill>
                <a:latin typeface="微软雅黑" pitchFamily="34" charset="-122"/>
                <a:ea typeface="微软雅黑" pitchFamily="34" charset="-122"/>
              </a:rPr>
              <a:t> record [&lt;options&gt;] -- &lt;command&gt; [&lt;options&gt;]</a:t>
            </a: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Perf</a:t>
            </a:r>
            <a:r>
              <a:rPr lang="zh-CN" altLang="en-US" sz="2200" dirty="0" err="1">
                <a:solidFill>
                  <a:srgbClr val="0070C0"/>
                </a:solidFill>
                <a:latin typeface="微软雅黑" pitchFamily="34" charset="-122"/>
                <a:ea typeface="微软雅黑" pitchFamily="34" charset="-122"/>
              </a:rPr>
              <a:t>使用</a:t>
            </a:r>
            <a:r>
              <a:rPr lang="en-US" altLang="zh-CN" sz="2200" dirty="0">
                <a:solidFill>
                  <a:srgbClr val="0070C0"/>
                </a:solidFill>
                <a:latin typeface="微软雅黑" pitchFamily="34" charset="-122"/>
                <a:ea typeface="微软雅黑" pitchFamily="34" charset="-122"/>
              </a:rPr>
              <a:t>-</a:t>
            </a:r>
            <a:r>
              <a:rPr lang="en-US" altLang="zh-CN" sz="2200" dirty="0" err="1">
                <a:solidFill>
                  <a:srgbClr val="0070C0"/>
                </a:solidFill>
                <a:latin typeface="微软雅黑" pitchFamily="34" charset="-122"/>
                <a:ea typeface="微软雅黑" pitchFamily="34" charset="-122"/>
              </a:rPr>
              <a:t>perf</a:t>
            </a:r>
            <a:r>
              <a:rPr lang="en-US" altLang="zh-CN" sz="2200" dirty="0">
                <a:solidFill>
                  <a:srgbClr val="0070C0"/>
                </a:solidFill>
                <a:latin typeface="微软雅黑" pitchFamily="34" charset="-122"/>
                <a:ea typeface="微软雅黑" pitchFamily="34" charset="-122"/>
              </a:rPr>
              <a:t> report</a:t>
            </a:r>
          </a:p>
          <a:p>
            <a:pPr marL="1208088" lvl="2" indent="-357188">
              <a:lnSpc>
                <a:spcPct val="150000"/>
              </a:lnSpc>
              <a:buFont typeface="Wingdings" pitchFamily="2" charset="2"/>
              <a:buChar char="ü"/>
              <a:defRPr/>
            </a:pPr>
            <a:r>
              <a:rPr lang="zh-CN" altLang="zh-CN" sz="1800" dirty="0"/>
              <a:t>读取</a:t>
            </a:r>
            <a:r>
              <a:rPr lang="en-US" altLang="zh-CN" sz="1800" dirty="0" err="1"/>
              <a:t>perf</a:t>
            </a:r>
            <a:r>
              <a:rPr lang="en-US" altLang="zh-CN" sz="1800" dirty="0"/>
              <a:t> record</a:t>
            </a:r>
            <a:r>
              <a:rPr lang="zh-CN" altLang="zh-CN" sz="1800" dirty="0"/>
              <a:t>创建的数据文件，并给出热点分析结果</a:t>
            </a:r>
            <a:endParaRPr lang="en-US" altLang="zh-CN" sz="1800" dirty="0"/>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命令：</a:t>
            </a:r>
            <a:r>
              <a:rPr lang="en-US" altLang="zh-CN" sz="1800" dirty="0" err="1">
                <a:solidFill>
                  <a:schemeClr val="tx1">
                    <a:lumMod val="75000"/>
                    <a:lumOff val="25000"/>
                  </a:schemeClr>
                </a:solidFill>
                <a:latin typeface="微软雅黑" pitchFamily="34" charset="-122"/>
                <a:ea typeface="微软雅黑" pitchFamily="34" charset="-122"/>
              </a:rPr>
              <a:t>perf</a:t>
            </a:r>
            <a:r>
              <a:rPr lang="en-US" altLang="zh-CN" sz="1800" dirty="0">
                <a:solidFill>
                  <a:schemeClr val="tx1">
                    <a:lumMod val="75000"/>
                    <a:lumOff val="25000"/>
                  </a:schemeClr>
                </a:solidFill>
                <a:latin typeface="微软雅黑" pitchFamily="34" charset="-122"/>
                <a:ea typeface="微软雅黑" pitchFamily="34" charset="-122"/>
              </a:rPr>
              <a:t> report [&lt;options&gt;]</a:t>
            </a:r>
          </a:p>
          <a:p>
            <a:pPr marL="1665288" lvl="3" indent="-357188">
              <a:lnSpc>
                <a:spcPct val="150000"/>
              </a:lnSpc>
              <a:defRPr/>
            </a:pP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4</a:t>
            </a:fld>
            <a:endParaRPr lang="zh-CN" altLang="en-US"/>
          </a:p>
        </p:txBody>
      </p:sp>
      <p:sp>
        <p:nvSpPr>
          <p:cNvPr id="3" name="TextBox 2"/>
          <p:cNvSpPr txBox="1">
            <a:spLocks noChangeArrowheads="1"/>
          </p:cNvSpPr>
          <p:nvPr/>
        </p:nvSpPr>
        <p:spPr bwMode="auto">
          <a:xfrm>
            <a:off x="1435224" y="116632"/>
            <a:ext cx="4720952" cy="1077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概述</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400" dirty="0">
                <a:solidFill>
                  <a:srgbClr val="0070C0"/>
                </a:solidFill>
                <a:latin typeface="微软雅黑" pitchFamily="34" charset="-122"/>
                <a:ea typeface="微软雅黑" pitchFamily="34" charset="-122"/>
              </a:rPr>
              <a:t>性能评估方法</a:t>
            </a:r>
            <a:endParaRPr lang="en-US" altLang="zh-CN" sz="24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zh-CN" altLang="en-US" sz="2000" dirty="0">
                <a:solidFill>
                  <a:srgbClr val="0070C0"/>
                </a:solidFill>
                <a:latin typeface="微软雅黑" pitchFamily="34" charset="-122"/>
                <a:ea typeface="微软雅黑" pitchFamily="34" charset="-122"/>
              </a:rPr>
              <a:t>直接方法：需要某些形式的显式插装 （</a:t>
            </a:r>
            <a:r>
              <a:rPr lang="en-US" altLang="zh-CN" sz="2000" dirty="0">
                <a:solidFill>
                  <a:srgbClr val="0070C0"/>
                </a:solidFill>
                <a:latin typeface="微软雅黑" pitchFamily="34" charset="-122"/>
                <a:ea typeface="微软雅黑" pitchFamily="34" charset="-122"/>
              </a:rPr>
              <a:t>intrusive or interpose</a:t>
            </a:r>
            <a:r>
              <a:rPr lang="zh-CN" altLang="en-US" sz="2000" dirty="0">
                <a:solidFill>
                  <a:srgbClr val="0070C0"/>
                </a:solidFill>
                <a:latin typeface="微软雅黑" pitchFamily="34" charset="-122"/>
                <a:ea typeface="微软雅黑" pitchFamily="34" charset="-122"/>
              </a:rPr>
              <a:t>）</a:t>
            </a:r>
            <a:endParaRPr lang="en-US" altLang="zh-CN" sz="20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600" dirty="0">
                <a:solidFill>
                  <a:schemeClr val="tx1">
                    <a:lumMod val="75000"/>
                    <a:lumOff val="25000"/>
                  </a:schemeClr>
                </a:solidFill>
                <a:latin typeface="微软雅黑" pitchFamily="34" charset="-122"/>
                <a:ea typeface="微软雅黑" pitchFamily="34" charset="-122"/>
              </a:rPr>
              <a:t>追踪</a:t>
            </a:r>
            <a:endParaRPr lang="en-US" altLang="zh-CN" sz="1600" dirty="0">
              <a:solidFill>
                <a:schemeClr val="tx1">
                  <a:lumMod val="75000"/>
                  <a:lumOff val="25000"/>
                </a:schemeClr>
              </a:solidFill>
              <a:latin typeface="微软雅黑" pitchFamily="34" charset="-122"/>
              <a:ea typeface="微软雅黑" pitchFamily="34" charset="-122"/>
            </a:endParaRP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为每个测量事件生成记录</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只有在产生大量数据情况下，出现的性能异常证据才有用</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208088" lvl="2" indent="-357188">
              <a:lnSpc>
                <a:spcPct val="150000"/>
              </a:lnSpc>
              <a:buFont typeface="Wingdings" pitchFamily="2" charset="2"/>
              <a:buChar char="ü"/>
              <a:defRPr/>
            </a:pPr>
            <a:r>
              <a:rPr lang="zh-CN" altLang="en-US" sz="1600" dirty="0">
                <a:solidFill>
                  <a:schemeClr val="tx1">
                    <a:lumMod val="75000"/>
                    <a:lumOff val="25000"/>
                  </a:schemeClr>
                </a:solidFill>
                <a:latin typeface="微软雅黑" pitchFamily="34" charset="-122"/>
                <a:ea typeface="微软雅黑" pitchFamily="34" charset="-122"/>
              </a:rPr>
              <a:t>聚合</a:t>
            </a:r>
            <a:endParaRPr lang="en-US" altLang="zh-CN" sz="1600" dirty="0">
              <a:solidFill>
                <a:schemeClr val="tx1">
                  <a:lumMod val="75000"/>
                  <a:lumOff val="25000"/>
                </a:schemeClr>
              </a:solidFill>
              <a:latin typeface="微软雅黑" pitchFamily="34" charset="-122"/>
              <a:ea typeface="微软雅黑" pitchFamily="34" charset="-122"/>
            </a:endParaRP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减少数据在运行时平均</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最小</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最大测量</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适用于应用程序和体系结构的描述和优化</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lvl="1">
              <a:lnSpc>
                <a:spcPct val="150000"/>
              </a:lnSpc>
              <a:buClr>
                <a:srgbClr val="0070C0"/>
              </a:buClr>
              <a:buFont typeface="Wingdings" pitchFamily="2" charset="2"/>
              <a:buChar char="Ø"/>
              <a:defRPr/>
            </a:pPr>
            <a:r>
              <a:rPr lang="zh-CN" altLang="en-US" sz="2000" dirty="0">
                <a:solidFill>
                  <a:srgbClr val="0070C0"/>
                </a:solidFill>
                <a:latin typeface="微软雅黑" pitchFamily="34" charset="-122"/>
                <a:ea typeface="微软雅黑" pitchFamily="34" charset="-122"/>
              </a:rPr>
              <a:t>间接方法：不需要插装，可不修改应用程序 例如：</a:t>
            </a:r>
            <a:r>
              <a:rPr lang="en-US" altLang="zh-CN" sz="2000" dirty="0" err="1">
                <a:solidFill>
                  <a:srgbClr val="0070C0"/>
                </a:solidFill>
                <a:latin typeface="微软雅黑" pitchFamily="34" charset="-122"/>
                <a:ea typeface="微软雅黑" pitchFamily="34" charset="-122"/>
              </a:rPr>
              <a:t>valgrind</a:t>
            </a:r>
            <a:endParaRPr lang="en-US" altLang="zh-CN" sz="20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zh-CN" altLang="en-US" sz="2000" dirty="0">
                <a:solidFill>
                  <a:srgbClr val="0070C0"/>
                </a:solidFill>
                <a:latin typeface="微软雅黑" pitchFamily="34" charset="-122"/>
                <a:ea typeface="微软雅黑" pitchFamily="34" charset="-122"/>
              </a:rPr>
              <a:t>事实上，直接和间接方法之间的界限有些模糊</a:t>
            </a:r>
            <a:endParaRPr lang="en-US" altLang="zh-CN" sz="20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600" dirty="0">
                <a:solidFill>
                  <a:schemeClr val="tx1">
                    <a:lumMod val="75000"/>
                    <a:lumOff val="25000"/>
                  </a:schemeClr>
                </a:solidFill>
                <a:latin typeface="微软雅黑" pitchFamily="34" charset="-122"/>
                <a:ea typeface="微软雅黑" pitchFamily="34" charset="-122"/>
              </a:rPr>
              <a:t>聚合</a:t>
            </a:r>
            <a:endParaRPr lang="en-US" altLang="zh-CN" sz="1600" dirty="0">
              <a:solidFill>
                <a:schemeClr val="tx1">
                  <a:lumMod val="75000"/>
                  <a:lumOff val="25000"/>
                </a:schemeClr>
              </a:solidFill>
              <a:latin typeface="微软雅黑" pitchFamily="34" charset="-122"/>
              <a:ea typeface="微软雅黑" pitchFamily="34" charset="-122"/>
            </a:endParaRP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如：</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gprof</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（可以不用修改程序，但是需要重新编译链接）</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40</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Perf</a:t>
            </a:r>
            <a:r>
              <a:rPr lang="zh-CN" altLang="en-US" sz="2200" dirty="0">
                <a:solidFill>
                  <a:srgbClr val="0070C0"/>
                </a:solidFill>
                <a:latin typeface="微软雅黑" pitchFamily="34" charset="-122"/>
                <a:ea typeface="微软雅黑" pitchFamily="34" charset="-122"/>
              </a:rPr>
              <a:t>使用示例</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en-US" altLang="zh-CN" sz="1800" dirty="0" err="1">
                <a:solidFill>
                  <a:schemeClr val="tx1">
                    <a:lumMod val="75000"/>
                    <a:lumOff val="25000"/>
                  </a:schemeClr>
                </a:solidFill>
                <a:latin typeface="微软雅黑" pitchFamily="34" charset="-122"/>
                <a:ea typeface="微软雅黑" pitchFamily="34" charset="-122"/>
              </a:rPr>
              <a:t>perf</a:t>
            </a:r>
            <a:r>
              <a:rPr lang="en-US" altLang="zh-CN" sz="1800" dirty="0">
                <a:solidFill>
                  <a:schemeClr val="tx1">
                    <a:lumMod val="75000"/>
                    <a:lumOff val="25000"/>
                  </a:schemeClr>
                </a:solidFill>
                <a:latin typeface="微软雅黑" pitchFamily="34" charset="-122"/>
                <a:ea typeface="微软雅黑" pitchFamily="34" charset="-122"/>
              </a:rPr>
              <a:t> list</a:t>
            </a:r>
          </a:p>
          <a:p>
            <a:pPr lvl="1">
              <a:lnSpc>
                <a:spcPct val="150000"/>
              </a:lnSpc>
              <a:buClr>
                <a:srgbClr val="0070C0"/>
              </a:buClr>
              <a:buFont typeface="Wingdings" pitchFamily="2" charset="2"/>
              <a:buChar char="Ø"/>
              <a:defRPr/>
            </a:pPr>
            <a:endParaRPr lang="en-US" altLang="zh-CN" sz="2200" dirty="0">
              <a:solidFill>
                <a:srgbClr val="0070C0"/>
              </a:solidFill>
              <a:latin typeface="微软雅黑" pitchFamily="34" charset="-122"/>
              <a:ea typeface="微软雅黑" pitchFamily="34" charset="-122"/>
            </a:endParaRPr>
          </a:p>
          <a:p>
            <a:pPr marL="1665288" lvl="3" indent="-357188">
              <a:lnSpc>
                <a:spcPct val="150000"/>
              </a:lnSpc>
              <a:buNone/>
              <a:defRPr/>
            </a:pPr>
            <a:endPar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pic>
        <p:nvPicPr>
          <p:cNvPr id="2050" name="Picture 2" descr="C:\Users\zhong\Desktop\捕获.PNG"/>
          <p:cNvPicPr>
            <a:picLocks noChangeAspect="1" noChangeArrowheads="1"/>
          </p:cNvPicPr>
          <p:nvPr/>
        </p:nvPicPr>
        <p:blipFill>
          <a:blip r:embed="rId3" cstate="print"/>
          <a:srcRect/>
          <a:stretch>
            <a:fillRect/>
          </a:stretch>
        </p:blipFill>
        <p:spPr bwMode="auto">
          <a:xfrm>
            <a:off x="4644008" y="1051346"/>
            <a:ext cx="4211960" cy="4969942"/>
          </a:xfrm>
          <a:prstGeom prst="rect">
            <a:avLst/>
          </a:prstGeom>
          <a:noFill/>
        </p:spPr>
      </p:pic>
      <p:pic>
        <p:nvPicPr>
          <p:cNvPr id="2051" name="Picture 3" descr="C:\Users\zhong\Desktop\捕获2.PNG"/>
          <p:cNvPicPr>
            <a:picLocks noChangeAspect="1" noChangeArrowheads="1"/>
          </p:cNvPicPr>
          <p:nvPr/>
        </p:nvPicPr>
        <p:blipFill>
          <a:blip r:embed="rId4" cstate="print"/>
          <a:srcRect/>
          <a:stretch>
            <a:fillRect/>
          </a:stretch>
        </p:blipFill>
        <p:spPr bwMode="auto">
          <a:xfrm>
            <a:off x="395536" y="2780929"/>
            <a:ext cx="3996505" cy="3240360"/>
          </a:xfrm>
          <a:prstGeom prst="rect">
            <a:avLst/>
          </a:prstGeom>
          <a:noFill/>
        </p:spPr>
      </p:pic>
    </p:spTree>
    <p:extLst>
      <p:ext uri="{BB962C8B-B14F-4D97-AF65-F5344CB8AC3E}">
        <p14:creationId xmlns:p14="http://schemas.microsoft.com/office/powerpoint/2010/main" val="41861839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41</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8291264"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Perf</a:t>
            </a:r>
            <a:r>
              <a:rPr lang="zh-CN" altLang="en-US" sz="2200" dirty="0">
                <a:solidFill>
                  <a:srgbClr val="0070C0"/>
                </a:solidFill>
                <a:latin typeface="微软雅黑" pitchFamily="34" charset="-122"/>
                <a:ea typeface="微软雅黑" pitchFamily="34" charset="-122"/>
              </a:rPr>
              <a:t>使用示例</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en-US" altLang="zh-CN" sz="1800" dirty="0" err="1">
                <a:solidFill>
                  <a:schemeClr val="tx1">
                    <a:lumMod val="75000"/>
                    <a:lumOff val="25000"/>
                  </a:schemeClr>
                </a:solidFill>
                <a:latin typeface="微软雅黑" pitchFamily="34" charset="-122"/>
                <a:ea typeface="微软雅黑" pitchFamily="34" charset="-122"/>
              </a:rPr>
              <a:t>perf</a:t>
            </a:r>
            <a:r>
              <a:rPr lang="en-US" altLang="zh-CN" sz="1800" dirty="0">
                <a:solidFill>
                  <a:schemeClr val="tx1">
                    <a:lumMod val="75000"/>
                    <a:lumOff val="25000"/>
                  </a:schemeClr>
                </a:solidFill>
                <a:latin typeface="微软雅黑" pitchFamily="34" charset="-122"/>
                <a:ea typeface="微软雅黑" pitchFamily="34" charset="-122"/>
              </a:rPr>
              <a:t> top</a:t>
            </a:r>
          </a:p>
          <a:p>
            <a:pPr marL="1665288" lvl="3" indent="-357188">
              <a:lnSpc>
                <a:spcPct val="150000"/>
              </a:lnSpc>
              <a:defRPr/>
            </a:pP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第一列：</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采样</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的事件的</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分布</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比例，默认指占用的</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cpu</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周期比例</a:t>
            </a:r>
          </a:p>
          <a:p>
            <a:pPr marL="1665288" lvl="3" indent="-357188">
              <a:lnSpc>
                <a:spcPct val="150000"/>
              </a:lnSpc>
              <a:defRPr/>
            </a:pP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第二列：</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采样事件所属的</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DSO(Dynamic Shared Object)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，可以是应用程序、内核、动态链接库、模块</a:t>
            </a:r>
          </a:p>
          <a:p>
            <a:pPr marL="1665288" lvl="3" indent="-357188">
              <a:lnSpc>
                <a:spcPct val="150000"/>
              </a:lnSpc>
              <a:defRPr/>
            </a:pP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第三列：</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DSO</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的类型。</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表示此符号属于用户态的</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ELF</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文件，包括可执行文件与动态链接库</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[k]</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表述此符号属于内核或模块</a:t>
            </a:r>
          </a:p>
          <a:p>
            <a:pPr marL="1665288" lvl="3" indent="-357188">
              <a:lnSpc>
                <a:spcPct val="150000"/>
              </a:lnSpc>
              <a:defRPr/>
            </a:pP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第四列：符号名。有些符号不能解析为函数名，只能用地址表示</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lvl="1">
              <a:lnSpc>
                <a:spcPct val="150000"/>
              </a:lnSpc>
              <a:buClr>
                <a:srgbClr val="0070C0"/>
              </a:buClr>
              <a:buFont typeface="Wingdings" pitchFamily="2" charset="2"/>
              <a:buChar char="Ø"/>
              <a:defRPr/>
            </a:pPr>
            <a:endParaRPr lang="en-US" altLang="zh-CN" sz="2200" dirty="0">
              <a:solidFill>
                <a:srgbClr val="0070C0"/>
              </a:solidFill>
              <a:latin typeface="微软雅黑" pitchFamily="34" charset="-122"/>
              <a:ea typeface="微软雅黑" pitchFamily="34" charset="-122"/>
            </a:endParaRPr>
          </a:p>
          <a:p>
            <a:pPr marL="1665288" lvl="3" indent="-357188">
              <a:lnSpc>
                <a:spcPct val="150000"/>
              </a:lnSpc>
              <a:buNone/>
              <a:defRPr/>
            </a:pPr>
            <a:endPar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pic>
        <p:nvPicPr>
          <p:cNvPr id="3074" name="Picture 2" descr="C:\Users\zhong\Desktop\TIM图片20171109175046.png"/>
          <p:cNvPicPr>
            <a:picLocks noChangeAspect="1" noChangeArrowheads="1"/>
          </p:cNvPicPr>
          <p:nvPr/>
        </p:nvPicPr>
        <p:blipFill>
          <a:blip r:embed="rId3" cstate="print"/>
          <a:srcRect/>
          <a:stretch>
            <a:fillRect/>
          </a:stretch>
        </p:blipFill>
        <p:spPr bwMode="auto">
          <a:xfrm>
            <a:off x="1573667" y="4793417"/>
            <a:ext cx="6958773" cy="1443895"/>
          </a:xfrm>
          <a:prstGeom prst="rect">
            <a:avLst/>
          </a:prstGeom>
          <a:noFill/>
        </p:spPr>
      </p:pic>
    </p:spTree>
    <p:extLst>
      <p:ext uri="{BB962C8B-B14F-4D97-AF65-F5344CB8AC3E}">
        <p14:creationId xmlns:p14="http://schemas.microsoft.com/office/powerpoint/2010/main" val="41861839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42</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Perf</a:t>
            </a:r>
            <a:r>
              <a:rPr lang="zh-CN" altLang="en-US" sz="2200" dirty="0">
                <a:solidFill>
                  <a:srgbClr val="0070C0"/>
                </a:solidFill>
                <a:latin typeface="微软雅黑" pitchFamily="34" charset="-122"/>
                <a:ea typeface="微软雅黑" pitchFamily="34" charset="-122"/>
              </a:rPr>
              <a:t>使用示例</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en-US" altLang="zh-CN" sz="1800" dirty="0" err="1">
                <a:solidFill>
                  <a:schemeClr val="tx1">
                    <a:lumMod val="75000"/>
                    <a:lumOff val="25000"/>
                  </a:schemeClr>
                </a:solidFill>
                <a:latin typeface="微软雅黑" pitchFamily="34" charset="-122"/>
                <a:ea typeface="微软雅黑" pitchFamily="34" charset="-122"/>
              </a:rPr>
              <a:t>perf</a:t>
            </a:r>
            <a:r>
              <a:rPr lang="en-US" altLang="zh-CN" sz="1800" dirty="0">
                <a:solidFill>
                  <a:schemeClr val="tx1">
                    <a:lumMod val="75000"/>
                    <a:lumOff val="25000"/>
                  </a:schemeClr>
                </a:solidFill>
                <a:latin typeface="微软雅黑" pitchFamily="34" charset="-122"/>
                <a:ea typeface="微软雅黑" pitchFamily="34" charset="-122"/>
              </a:rPr>
              <a:t> stat</a:t>
            </a:r>
          </a:p>
          <a:p>
            <a:pPr marL="1665288" lvl="3" indent="-357188">
              <a:lnSpc>
                <a:spcPct val="150000"/>
              </a:lnSpc>
              <a:defRPr/>
            </a:pPr>
            <a:endPar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
        <p:nvSpPr>
          <p:cNvPr id="7" name="矩形 6"/>
          <p:cNvSpPr/>
          <p:nvPr/>
        </p:nvSpPr>
        <p:spPr>
          <a:xfrm>
            <a:off x="107504" y="2492896"/>
            <a:ext cx="4824536" cy="3965098"/>
          </a:xfrm>
          <a:prstGeom prst="rect">
            <a:avLst/>
          </a:prstGeom>
        </p:spPr>
        <p:txBody>
          <a:bodyPr wrap="square" numCol="2">
            <a:spAutoFit/>
          </a:bodyPr>
          <a:lstStyle/>
          <a:p>
            <a:pPr marL="342900" lvl="2" indent="-342900" eaLnBrk="0" hangingPunct="0">
              <a:lnSpc>
                <a:spcPct val="150000"/>
              </a:lnSpc>
              <a:spcBef>
                <a:spcPct val="20000"/>
              </a:spcBef>
              <a:buClr>
                <a:srgbClr val="0070C0"/>
              </a:buClr>
              <a:defRPr/>
            </a:pPr>
            <a:r>
              <a:rPr lang="en-US" altLang="zh-CN" sz="1000" b="1" dirty="0">
                <a:latin typeface="微软雅黑" pitchFamily="34" charset="-122"/>
                <a:ea typeface="微软雅黑" pitchFamily="34" charset="-122"/>
              </a:rPr>
              <a:t>//</a:t>
            </a:r>
            <a:r>
              <a:rPr lang="en-US" altLang="zh-CN" sz="1000" b="1" dirty="0" err="1">
                <a:latin typeface="微软雅黑" pitchFamily="34" charset="-122"/>
                <a:ea typeface="微软雅黑" pitchFamily="34" charset="-122"/>
              </a:rPr>
              <a:t>test.c</a:t>
            </a:r>
            <a:endParaRPr lang="en-US" altLang="zh-CN" sz="1000" b="1" dirty="0">
              <a:latin typeface="微软雅黑" pitchFamily="34" charset="-122"/>
              <a:ea typeface="微软雅黑" pitchFamily="34" charset="-122"/>
            </a:endParaRP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#include &lt;</a:t>
            </a:r>
            <a:r>
              <a:rPr lang="en-US" altLang="zh-CN" sz="1000" dirty="0" err="1">
                <a:latin typeface="微软雅黑" pitchFamily="34" charset="-122"/>
                <a:ea typeface="微软雅黑" pitchFamily="34" charset="-122"/>
              </a:rPr>
              <a:t>stdio.h</a:t>
            </a:r>
            <a:r>
              <a:rPr lang="en-US" altLang="zh-CN" sz="1000" dirty="0">
                <a:latin typeface="微软雅黑" pitchFamily="34" charset="-122"/>
                <a:ea typeface="微软雅黑" pitchFamily="34" charset="-122"/>
              </a:rPr>
              <a:t>&gt; </a:t>
            </a:r>
          </a:p>
          <a:p>
            <a:pPr marL="342900" lvl="2" indent="-342900" eaLnBrk="0" hangingPunct="0">
              <a:lnSpc>
                <a:spcPct val="150000"/>
              </a:lnSpc>
              <a:spcBef>
                <a:spcPct val="20000"/>
              </a:spcBef>
              <a:buClr>
                <a:srgbClr val="0070C0"/>
              </a:buClr>
              <a:defRPr/>
            </a:pP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fast_multiply</a:t>
            </a:r>
            <a:r>
              <a:rPr lang="en-US" altLang="zh-CN" sz="1000" dirty="0">
                <a:latin typeface="微软雅黑" pitchFamily="34" charset="-122"/>
                <a:ea typeface="微软雅黑" pitchFamily="34" charset="-122"/>
              </a:rPr>
              <a:t>(x,  y)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return x * y;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slow_multiply</a:t>
            </a:r>
            <a:r>
              <a:rPr lang="en-US" altLang="zh-CN" sz="1000" dirty="0">
                <a:latin typeface="微软雅黑" pitchFamily="34" charset="-122"/>
                <a:ea typeface="微软雅黑" pitchFamily="34" charset="-122"/>
              </a:rPr>
              <a:t>(x, y)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j, z;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for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 0, z = 0;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&lt; x;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z = z + y;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return z;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main(</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argc</a:t>
            </a:r>
            <a:r>
              <a:rPr lang="en-US" altLang="zh-CN" sz="1000" dirty="0">
                <a:latin typeface="微软雅黑" pitchFamily="34" charset="-122"/>
                <a:ea typeface="微软雅黑" pitchFamily="34" charset="-122"/>
              </a:rPr>
              <a:t>, char *</a:t>
            </a:r>
            <a:r>
              <a:rPr lang="en-US" altLang="zh-CN" sz="1000" dirty="0" err="1">
                <a:latin typeface="微软雅黑" pitchFamily="34" charset="-122"/>
                <a:ea typeface="微软雅黑" pitchFamily="34" charset="-122"/>
              </a:rPr>
              <a:t>argv</a:t>
            </a: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i,j</a:t>
            </a: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x,y</a:t>
            </a: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for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 0;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&lt; 200;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 {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for (j = 0; j &lt;  30 ; j++) {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x = </a:t>
            </a:r>
            <a:r>
              <a:rPr lang="en-US" altLang="zh-CN" sz="1000" dirty="0" err="1">
                <a:latin typeface="微软雅黑" pitchFamily="34" charset="-122"/>
                <a:ea typeface="微软雅黑" pitchFamily="34" charset="-122"/>
              </a:rPr>
              <a:t>fast_multiply</a:t>
            </a:r>
            <a:r>
              <a:rPr lang="en-US" altLang="zh-CN" sz="1000" dirty="0">
                <a:latin typeface="微软雅黑" pitchFamily="34" charset="-122"/>
                <a:ea typeface="微软雅黑" pitchFamily="34" charset="-122"/>
              </a:rPr>
              <a:t>(</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j);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y = </a:t>
            </a:r>
            <a:r>
              <a:rPr lang="en-US" altLang="zh-CN" sz="1000" dirty="0" err="1">
                <a:latin typeface="微软雅黑" pitchFamily="34" charset="-122"/>
                <a:ea typeface="微软雅黑" pitchFamily="34" charset="-122"/>
              </a:rPr>
              <a:t>slow_multiply</a:t>
            </a:r>
            <a:r>
              <a:rPr lang="en-US" altLang="zh-CN" sz="1000" dirty="0">
                <a:latin typeface="微软雅黑" pitchFamily="34" charset="-122"/>
                <a:ea typeface="微软雅黑" pitchFamily="34" charset="-122"/>
              </a:rPr>
              <a:t>(</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j);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printf</a:t>
            </a:r>
            <a:r>
              <a:rPr lang="en-US" altLang="zh-CN" sz="1000" dirty="0">
                <a:latin typeface="微软雅黑" pitchFamily="34" charset="-122"/>
                <a:ea typeface="微软雅黑" pitchFamily="34" charset="-122"/>
              </a:rPr>
              <a:t>("x=%d, y=%d\n", x, y);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return 0;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a:t>
            </a:r>
            <a:endParaRPr lang="zh-CN" altLang="en-US" sz="1000" dirty="0">
              <a:latin typeface="微软雅黑" pitchFamily="34" charset="-122"/>
              <a:ea typeface="微软雅黑" pitchFamily="34" charset="-122"/>
            </a:endParaRPr>
          </a:p>
        </p:txBody>
      </p:sp>
      <p:pic>
        <p:nvPicPr>
          <p:cNvPr id="4098" name="Picture 2" descr="C:\Users\zhong\Desktop\捕获.PNG"/>
          <p:cNvPicPr>
            <a:picLocks noChangeAspect="1" noChangeArrowheads="1"/>
          </p:cNvPicPr>
          <p:nvPr/>
        </p:nvPicPr>
        <p:blipFill>
          <a:blip r:embed="rId3" cstate="print"/>
          <a:srcRect/>
          <a:stretch>
            <a:fillRect/>
          </a:stretch>
        </p:blipFill>
        <p:spPr bwMode="auto">
          <a:xfrm>
            <a:off x="4572000" y="1905421"/>
            <a:ext cx="4464496" cy="4187875"/>
          </a:xfrm>
          <a:prstGeom prst="rect">
            <a:avLst/>
          </a:prstGeom>
          <a:noFill/>
        </p:spPr>
      </p:pic>
    </p:spTree>
    <p:extLst>
      <p:ext uri="{BB962C8B-B14F-4D97-AF65-F5344CB8AC3E}">
        <p14:creationId xmlns:p14="http://schemas.microsoft.com/office/powerpoint/2010/main" val="41861839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43</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Perf</a:t>
            </a:r>
            <a:r>
              <a:rPr lang="zh-CN" altLang="en-US" sz="2200" dirty="0">
                <a:solidFill>
                  <a:srgbClr val="0070C0"/>
                </a:solidFill>
                <a:latin typeface="微软雅黑" pitchFamily="34" charset="-122"/>
                <a:ea typeface="微软雅黑" pitchFamily="34" charset="-122"/>
              </a:rPr>
              <a:t>使用示例</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en-US" altLang="zh-CN" sz="1800" dirty="0" err="1">
                <a:solidFill>
                  <a:schemeClr val="tx1">
                    <a:lumMod val="75000"/>
                    <a:lumOff val="25000"/>
                  </a:schemeClr>
                </a:solidFill>
                <a:latin typeface="微软雅黑" pitchFamily="34" charset="-122"/>
                <a:ea typeface="微软雅黑" pitchFamily="34" charset="-122"/>
              </a:rPr>
              <a:t>perf</a:t>
            </a:r>
            <a:r>
              <a:rPr lang="en-US" altLang="zh-CN" sz="1800" dirty="0">
                <a:solidFill>
                  <a:schemeClr val="tx1">
                    <a:lumMod val="75000"/>
                    <a:lumOff val="25000"/>
                  </a:schemeClr>
                </a:solidFill>
                <a:latin typeface="微软雅黑" pitchFamily="34" charset="-122"/>
                <a:ea typeface="微软雅黑" pitchFamily="34" charset="-122"/>
              </a:rPr>
              <a:t> record</a:t>
            </a:r>
            <a:r>
              <a:rPr lang="zh-CN" altLang="en-US" sz="1800" dirty="0">
                <a:solidFill>
                  <a:schemeClr val="tx1">
                    <a:lumMod val="75000"/>
                    <a:lumOff val="25000"/>
                  </a:schemeClr>
                </a:solidFill>
                <a:latin typeface="微软雅黑" pitchFamily="34" charset="-122"/>
                <a:ea typeface="微软雅黑" pitchFamily="34" charset="-122"/>
              </a:rPr>
              <a:t>和</a:t>
            </a:r>
            <a:r>
              <a:rPr lang="en-US" altLang="zh-CN" sz="1800" dirty="0" err="1">
                <a:solidFill>
                  <a:schemeClr val="tx1">
                    <a:lumMod val="75000"/>
                    <a:lumOff val="25000"/>
                  </a:schemeClr>
                </a:solidFill>
                <a:latin typeface="微软雅黑" pitchFamily="34" charset="-122"/>
                <a:ea typeface="微软雅黑" pitchFamily="34" charset="-122"/>
              </a:rPr>
              <a:t>perf</a:t>
            </a:r>
            <a:r>
              <a:rPr lang="en-US" altLang="zh-CN" sz="1800" dirty="0">
                <a:solidFill>
                  <a:schemeClr val="tx1">
                    <a:lumMod val="75000"/>
                    <a:lumOff val="25000"/>
                  </a:schemeClr>
                </a:solidFill>
                <a:latin typeface="微软雅黑" pitchFamily="34" charset="-122"/>
                <a:ea typeface="微软雅黑" pitchFamily="34" charset="-122"/>
              </a:rPr>
              <a:t> report</a:t>
            </a:r>
          </a:p>
          <a:p>
            <a:pPr marL="1665288" lvl="3" indent="-357188">
              <a:lnSpc>
                <a:spcPct val="150000"/>
              </a:lnSpc>
              <a:defRPr/>
            </a:pPr>
            <a:endPar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
        <p:nvSpPr>
          <p:cNvPr id="7" name="矩形 6"/>
          <p:cNvSpPr/>
          <p:nvPr/>
        </p:nvSpPr>
        <p:spPr>
          <a:xfrm>
            <a:off x="107504" y="2492896"/>
            <a:ext cx="4824536" cy="3965098"/>
          </a:xfrm>
          <a:prstGeom prst="rect">
            <a:avLst/>
          </a:prstGeom>
        </p:spPr>
        <p:txBody>
          <a:bodyPr wrap="square" numCol="2">
            <a:spAutoFit/>
          </a:bodyPr>
          <a:lstStyle/>
          <a:p>
            <a:pPr marL="342900" lvl="2" indent="-342900" eaLnBrk="0" hangingPunct="0">
              <a:lnSpc>
                <a:spcPct val="150000"/>
              </a:lnSpc>
              <a:spcBef>
                <a:spcPct val="20000"/>
              </a:spcBef>
              <a:buClr>
                <a:srgbClr val="0070C0"/>
              </a:buClr>
              <a:defRPr/>
            </a:pPr>
            <a:r>
              <a:rPr lang="en-US" altLang="zh-CN" sz="1000" b="1" dirty="0">
                <a:latin typeface="微软雅黑" pitchFamily="34" charset="-122"/>
                <a:ea typeface="微软雅黑" pitchFamily="34" charset="-122"/>
              </a:rPr>
              <a:t>//</a:t>
            </a:r>
            <a:r>
              <a:rPr lang="en-US" altLang="zh-CN" sz="1000" b="1" dirty="0" err="1">
                <a:latin typeface="微软雅黑" pitchFamily="34" charset="-122"/>
                <a:ea typeface="微软雅黑" pitchFamily="34" charset="-122"/>
              </a:rPr>
              <a:t>test.c</a:t>
            </a:r>
            <a:endParaRPr lang="en-US" altLang="zh-CN" sz="1000" b="1" dirty="0">
              <a:latin typeface="微软雅黑" pitchFamily="34" charset="-122"/>
              <a:ea typeface="微软雅黑" pitchFamily="34" charset="-122"/>
            </a:endParaRP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#include &lt;</a:t>
            </a:r>
            <a:r>
              <a:rPr lang="en-US" altLang="zh-CN" sz="1000" dirty="0" err="1">
                <a:latin typeface="微软雅黑" pitchFamily="34" charset="-122"/>
                <a:ea typeface="微软雅黑" pitchFamily="34" charset="-122"/>
              </a:rPr>
              <a:t>stdio.h</a:t>
            </a:r>
            <a:r>
              <a:rPr lang="en-US" altLang="zh-CN" sz="1000" dirty="0">
                <a:latin typeface="微软雅黑" pitchFamily="34" charset="-122"/>
                <a:ea typeface="微软雅黑" pitchFamily="34" charset="-122"/>
              </a:rPr>
              <a:t>&gt; </a:t>
            </a:r>
          </a:p>
          <a:p>
            <a:pPr marL="342900" lvl="2" indent="-342900" eaLnBrk="0" hangingPunct="0">
              <a:lnSpc>
                <a:spcPct val="150000"/>
              </a:lnSpc>
              <a:spcBef>
                <a:spcPct val="20000"/>
              </a:spcBef>
              <a:buClr>
                <a:srgbClr val="0070C0"/>
              </a:buClr>
              <a:defRPr/>
            </a:pP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fast_multiply</a:t>
            </a:r>
            <a:r>
              <a:rPr lang="en-US" altLang="zh-CN" sz="1000" dirty="0">
                <a:latin typeface="微软雅黑" pitchFamily="34" charset="-122"/>
                <a:ea typeface="微软雅黑" pitchFamily="34" charset="-122"/>
              </a:rPr>
              <a:t>(x,  y)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return x * y;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slow_multiply</a:t>
            </a:r>
            <a:r>
              <a:rPr lang="en-US" altLang="zh-CN" sz="1000" dirty="0">
                <a:latin typeface="微软雅黑" pitchFamily="34" charset="-122"/>
                <a:ea typeface="微软雅黑" pitchFamily="34" charset="-122"/>
              </a:rPr>
              <a:t>(x, y)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j, z;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for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 0, z = 0;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&lt; x;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z = z + y;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return z;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main(</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argc</a:t>
            </a:r>
            <a:r>
              <a:rPr lang="en-US" altLang="zh-CN" sz="1000" dirty="0">
                <a:latin typeface="微软雅黑" pitchFamily="34" charset="-122"/>
                <a:ea typeface="微软雅黑" pitchFamily="34" charset="-122"/>
              </a:rPr>
              <a:t>, char *</a:t>
            </a:r>
            <a:r>
              <a:rPr lang="en-US" altLang="zh-CN" sz="1000" dirty="0" err="1">
                <a:latin typeface="微软雅黑" pitchFamily="34" charset="-122"/>
                <a:ea typeface="微软雅黑" pitchFamily="34" charset="-122"/>
              </a:rPr>
              <a:t>argv</a:t>
            </a: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i,j</a:t>
            </a: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x,y</a:t>
            </a: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for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 0;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&lt; 200;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 {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for (j = 0; j &lt;  30 ; j++) {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x = </a:t>
            </a:r>
            <a:r>
              <a:rPr lang="en-US" altLang="zh-CN" sz="1000" dirty="0" err="1">
                <a:latin typeface="微软雅黑" pitchFamily="34" charset="-122"/>
                <a:ea typeface="微软雅黑" pitchFamily="34" charset="-122"/>
              </a:rPr>
              <a:t>fast_multiply</a:t>
            </a:r>
            <a:r>
              <a:rPr lang="en-US" altLang="zh-CN" sz="1000" dirty="0">
                <a:latin typeface="微软雅黑" pitchFamily="34" charset="-122"/>
                <a:ea typeface="微软雅黑" pitchFamily="34" charset="-122"/>
              </a:rPr>
              <a:t>(</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j);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y = </a:t>
            </a:r>
            <a:r>
              <a:rPr lang="en-US" altLang="zh-CN" sz="1000" dirty="0" err="1">
                <a:latin typeface="微软雅黑" pitchFamily="34" charset="-122"/>
                <a:ea typeface="微软雅黑" pitchFamily="34" charset="-122"/>
              </a:rPr>
              <a:t>slow_multiply</a:t>
            </a:r>
            <a:r>
              <a:rPr lang="en-US" altLang="zh-CN" sz="1000" dirty="0">
                <a:latin typeface="微软雅黑" pitchFamily="34" charset="-122"/>
                <a:ea typeface="微软雅黑" pitchFamily="34" charset="-122"/>
              </a:rPr>
              <a:t>(</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j);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printf</a:t>
            </a:r>
            <a:r>
              <a:rPr lang="en-US" altLang="zh-CN" sz="1000" dirty="0">
                <a:latin typeface="微软雅黑" pitchFamily="34" charset="-122"/>
                <a:ea typeface="微软雅黑" pitchFamily="34" charset="-122"/>
              </a:rPr>
              <a:t>("x=%d, y=%d\n", x, y);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return 0;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a:t>
            </a:r>
            <a:endParaRPr lang="zh-CN" altLang="en-US" sz="1000" dirty="0">
              <a:latin typeface="微软雅黑" pitchFamily="34" charset="-122"/>
              <a:ea typeface="微软雅黑" pitchFamily="34" charset="-122"/>
            </a:endParaRPr>
          </a:p>
        </p:txBody>
      </p:sp>
      <p:pic>
        <p:nvPicPr>
          <p:cNvPr id="5122" name="Picture 2" descr="C:\Users\zhong\Desktop\捕获.PNG"/>
          <p:cNvPicPr>
            <a:picLocks noChangeAspect="1" noChangeArrowheads="1"/>
          </p:cNvPicPr>
          <p:nvPr/>
        </p:nvPicPr>
        <p:blipFill>
          <a:blip r:embed="rId3" cstate="print"/>
          <a:srcRect/>
          <a:stretch>
            <a:fillRect/>
          </a:stretch>
        </p:blipFill>
        <p:spPr bwMode="auto">
          <a:xfrm>
            <a:off x="4510025" y="1556792"/>
            <a:ext cx="4526471" cy="4680520"/>
          </a:xfrm>
          <a:prstGeom prst="rect">
            <a:avLst/>
          </a:prstGeom>
          <a:noFill/>
        </p:spPr>
      </p:pic>
    </p:spTree>
    <p:extLst>
      <p:ext uri="{BB962C8B-B14F-4D97-AF65-F5344CB8AC3E}">
        <p14:creationId xmlns:p14="http://schemas.microsoft.com/office/powerpoint/2010/main" val="41861839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44</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Vtune</a:t>
            </a:r>
            <a:r>
              <a:rPr lang="zh-CN" altLang="en-US" sz="2200" dirty="0">
                <a:solidFill>
                  <a:srgbClr val="0070C0"/>
                </a:solidFill>
                <a:latin typeface="微软雅黑" pitchFamily="34" charset="-122"/>
                <a:ea typeface="微软雅黑" pitchFamily="34" charset="-122"/>
              </a:rPr>
              <a:t>简介</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en-US" altLang="zh-CN" sz="1800" dirty="0">
                <a:solidFill>
                  <a:schemeClr val="tx1">
                    <a:lumMod val="75000"/>
                    <a:lumOff val="25000"/>
                  </a:schemeClr>
                </a:solidFill>
                <a:latin typeface="微软雅黑" pitchFamily="34" charset="-122"/>
                <a:ea typeface="微软雅黑" pitchFamily="34" charset="-122"/>
              </a:rPr>
              <a:t>Intel </a:t>
            </a:r>
            <a:r>
              <a:rPr lang="en-US" altLang="zh-CN" sz="1800" dirty="0" err="1">
                <a:solidFill>
                  <a:schemeClr val="tx1">
                    <a:lumMod val="75000"/>
                    <a:lumOff val="25000"/>
                  </a:schemeClr>
                </a:solidFill>
                <a:latin typeface="微软雅黑" pitchFamily="34" charset="-122"/>
                <a:ea typeface="微软雅黑" pitchFamily="34" charset="-122"/>
              </a:rPr>
              <a:t>VTune</a:t>
            </a:r>
            <a:r>
              <a:rPr lang="en-US" altLang="zh-CN" sz="1800" dirty="0">
                <a:solidFill>
                  <a:schemeClr val="tx1">
                    <a:lumMod val="75000"/>
                    <a:lumOff val="25000"/>
                  </a:schemeClr>
                </a:solidFill>
                <a:latin typeface="微软雅黑" pitchFamily="34" charset="-122"/>
                <a:ea typeface="微软雅黑" pitchFamily="34" charset="-122"/>
              </a:rPr>
              <a:t> Amplifier XE</a:t>
            </a:r>
          </a:p>
          <a:p>
            <a:pPr marL="1208088" lvl="2" indent="-357188">
              <a:lnSpc>
                <a:spcPct val="150000"/>
              </a:lnSpc>
              <a:buFont typeface="Wingdings" pitchFamily="2" charset="2"/>
              <a:buChar char="ü"/>
              <a:defRPr/>
            </a:pPr>
            <a:r>
              <a:rPr lang="en-US" altLang="zh-CN" sz="1800" dirty="0">
                <a:solidFill>
                  <a:schemeClr val="tx1">
                    <a:lumMod val="75000"/>
                    <a:lumOff val="25000"/>
                  </a:schemeClr>
                </a:solidFill>
                <a:latin typeface="微软雅黑" pitchFamily="34" charset="-122"/>
                <a:ea typeface="微软雅黑" pitchFamily="34" charset="-122"/>
              </a:rPr>
              <a:t>Intel</a:t>
            </a:r>
            <a:r>
              <a:rPr lang="zh-CN" altLang="en-US" sz="1800" dirty="0">
                <a:solidFill>
                  <a:schemeClr val="tx1">
                    <a:lumMod val="75000"/>
                    <a:lumOff val="25000"/>
                  </a:schemeClr>
                </a:solidFill>
                <a:latin typeface="微软雅黑" pitchFamily="34" charset="-122"/>
                <a:ea typeface="微软雅黑" pitchFamily="34" charset="-122"/>
              </a:rPr>
              <a:t>针对其处理器的性能测试分析工具，支持程序性能优化</a:t>
            </a: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支持</a:t>
            </a:r>
            <a:r>
              <a:rPr lang="en-US" altLang="zh-CN" sz="1800" dirty="0">
                <a:solidFill>
                  <a:schemeClr val="tx1">
                    <a:lumMod val="75000"/>
                    <a:lumOff val="25000"/>
                  </a:schemeClr>
                </a:solidFill>
                <a:latin typeface="微软雅黑" pitchFamily="34" charset="-122"/>
                <a:ea typeface="微软雅黑" pitchFamily="34" charset="-122"/>
              </a:rPr>
              <a:t>Windows/Linux</a:t>
            </a:r>
            <a:r>
              <a:rPr lang="zh-CN" altLang="en-US" sz="1800" dirty="0">
                <a:solidFill>
                  <a:schemeClr val="tx1">
                    <a:lumMod val="75000"/>
                    <a:lumOff val="25000"/>
                  </a:schemeClr>
                </a:solidFill>
                <a:latin typeface="微软雅黑" pitchFamily="34" charset="-122"/>
                <a:ea typeface="微软雅黑" pitchFamily="34" charset="-122"/>
              </a:rPr>
              <a:t>，提供图形用户界面和命令行接口</a:t>
            </a: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支持</a:t>
            </a:r>
            <a:r>
              <a:rPr lang="en-US" altLang="zh-CN" sz="1800" dirty="0">
                <a:solidFill>
                  <a:schemeClr val="tx1">
                    <a:lumMod val="75000"/>
                    <a:lumOff val="25000"/>
                  </a:schemeClr>
                </a:solidFill>
                <a:latin typeface="微软雅黑" pitchFamily="34" charset="-122"/>
                <a:ea typeface="微软雅黑" pitchFamily="34" charset="-122"/>
              </a:rPr>
              <a:t>C</a:t>
            </a:r>
            <a:r>
              <a:rPr lang="zh-CN" altLang="en-US" sz="1800" dirty="0">
                <a:solidFill>
                  <a:schemeClr val="tx1">
                    <a:lumMod val="75000"/>
                    <a:lumOff val="25000"/>
                  </a:schemeClr>
                </a:solidFill>
                <a:latin typeface="微软雅黑" pitchFamily="34" charset="-122"/>
                <a:ea typeface="微软雅黑" pitchFamily="34" charset="-122"/>
              </a:rPr>
              <a:t>、</a:t>
            </a:r>
            <a:r>
              <a:rPr lang="en-US" altLang="zh-CN" sz="1800" dirty="0">
                <a:solidFill>
                  <a:schemeClr val="tx1">
                    <a:lumMod val="75000"/>
                    <a:lumOff val="25000"/>
                  </a:schemeClr>
                </a:solidFill>
                <a:latin typeface="微软雅黑" pitchFamily="34" charset="-122"/>
                <a:ea typeface="微软雅黑" pitchFamily="34" charset="-122"/>
              </a:rPr>
              <a:t>C++</a:t>
            </a:r>
            <a:r>
              <a:rPr lang="zh-CN" altLang="en-US" sz="1800" dirty="0">
                <a:solidFill>
                  <a:schemeClr val="tx1">
                    <a:lumMod val="75000"/>
                    <a:lumOff val="25000"/>
                  </a:schemeClr>
                </a:solidFill>
                <a:latin typeface="微软雅黑" pitchFamily="34" charset="-122"/>
                <a:ea typeface="微软雅黑" pitchFamily="34" charset="-122"/>
              </a:rPr>
              <a:t>、</a:t>
            </a:r>
            <a:r>
              <a:rPr lang="en-US" altLang="zh-CN" sz="1800" dirty="0">
                <a:solidFill>
                  <a:schemeClr val="tx1">
                    <a:lumMod val="75000"/>
                    <a:lumOff val="25000"/>
                  </a:schemeClr>
                </a:solidFill>
                <a:latin typeface="微软雅黑" pitchFamily="34" charset="-122"/>
                <a:ea typeface="微软雅黑" pitchFamily="34" charset="-122"/>
              </a:rPr>
              <a:t>Fortran</a:t>
            </a:r>
            <a:r>
              <a:rPr lang="zh-CN" altLang="en-US" sz="1800" dirty="0">
                <a:solidFill>
                  <a:schemeClr val="tx1">
                    <a:lumMod val="75000"/>
                    <a:lumOff val="25000"/>
                  </a:schemeClr>
                </a:solidFill>
                <a:latin typeface="微软雅黑" pitchFamily="34" charset="-122"/>
                <a:ea typeface="微软雅黑" pitchFamily="34" charset="-122"/>
              </a:rPr>
              <a:t>、</a:t>
            </a:r>
            <a:r>
              <a:rPr lang="en-US" altLang="zh-CN" sz="1800" dirty="0">
                <a:solidFill>
                  <a:schemeClr val="tx1">
                    <a:lumMod val="75000"/>
                    <a:lumOff val="25000"/>
                  </a:schemeClr>
                </a:solidFill>
                <a:latin typeface="微软雅黑" pitchFamily="34" charset="-122"/>
                <a:ea typeface="微软雅黑" pitchFamily="34" charset="-122"/>
              </a:rPr>
              <a:t>C#</a:t>
            </a:r>
            <a:r>
              <a:rPr lang="zh-CN" altLang="en-US" sz="1800" dirty="0">
                <a:solidFill>
                  <a:schemeClr val="tx1">
                    <a:lumMod val="75000"/>
                    <a:lumOff val="25000"/>
                  </a:schemeClr>
                </a:solidFill>
                <a:latin typeface="微软雅黑" pitchFamily="34" charset="-122"/>
                <a:ea typeface="微软雅黑" pitchFamily="34" charset="-122"/>
              </a:rPr>
              <a:t>、</a:t>
            </a:r>
            <a:r>
              <a:rPr lang="en-US" altLang="zh-CN" sz="1800" dirty="0">
                <a:solidFill>
                  <a:schemeClr val="tx1">
                    <a:lumMod val="75000"/>
                    <a:lumOff val="25000"/>
                  </a:schemeClr>
                </a:solidFill>
                <a:latin typeface="微软雅黑" pitchFamily="34" charset="-122"/>
                <a:ea typeface="微软雅黑" pitchFamily="34" charset="-122"/>
              </a:rPr>
              <a:t>Java</a:t>
            </a:r>
            <a:r>
              <a:rPr lang="zh-CN" altLang="en-US" sz="1800" dirty="0">
                <a:solidFill>
                  <a:schemeClr val="tx1">
                    <a:lumMod val="75000"/>
                    <a:lumOff val="25000"/>
                  </a:schemeClr>
                </a:solidFill>
                <a:latin typeface="微软雅黑" pitchFamily="34" charset="-122"/>
                <a:ea typeface="微软雅黑" pitchFamily="34" charset="-122"/>
              </a:rPr>
              <a:t>、</a:t>
            </a:r>
            <a:r>
              <a:rPr lang="en-US" altLang="zh-CN" sz="1800" dirty="0">
                <a:solidFill>
                  <a:schemeClr val="tx1">
                    <a:lumMod val="75000"/>
                    <a:lumOff val="25000"/>
                  </a:schemeClr>
                </a:solidFill>
                <a:latin typeface="微软雅黑" pitchFamily="34" charset="-122"/>
                <a:ea typeface="微软雅黑" pitchFamily="34" charset="-122"/>
              </a:rPr>
              <a:t>.NET </a:t>
            </a:r>
            <a:r>
              <a:rPr lang="zh-CN" altLang="en-US" sz="1800" dirty="0">
                <a:solidFill>
                  <a:schemeClr val="tx1">
                    <a:lumMod val="75000"/>
                    <a:lumOff val="25000"/>
                  </a:schemeClr>
                </a:solidFill>
                <a:latin typeface="微软雅黑" pitchFamily="34" charset="-122"/>
                <a:ea typeface="微软雅黑" pitchFamily="34" charset="-122"/>
              </a:rPr>
              <a:t>等多种语言</a:t>
            </a: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基于硬件性能监视部件</a:t>
            </a:r>
            <a:r>
              <a:rPr lang="en-US" altLang="zh-CN" sz="1800" dirty="0">
                <a:solidFill>
                  <a:schemeClr val="tx1">
                    <a:lumMod val="75000"/>
                    <a:lumOff val="25000"/>
                  </a:schemeClr>
                </a:solidFill>
                <a:latin typeface="微软雅黑" pitchFamily="34" charset="-122"/>
                <a:ea typeface="微软雅黑" pitchFamily="34" charset="-122"/>
              </a:rPr>
              <a:t>(PMU)</a:t>
            </a:r>
            <a:r>
              <a:rPr lang="zh-CN" altLang="en-US" sz="1800" dirty="0">
                <a:solidFill>
                  <a:schemeClr val="tx1">
                    <a:lumMod val="75000"/>
                    <a:lumOff val="25000"/>
                  </a:schemeClr>
                </a:solidFill>
                <a:latin typeface="微软雅黑" pitchFamily="34" charset="-122"/>
                <a:ea typeface="微软雅黑" pitchFamily="34" charset="-122"/>
              </a:rPr>
              <a:t>性能测试，获得微体系结构级数据</a:t>
            </a: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指令类型与数目</a:t>
            </a: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存储访问事件</a:t>
            </a: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指令流水线事件</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性能分析粒度：进程、线程、子程序、代码行</a:t>
            </a: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45</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Vtune</a:t>
            </a:r>
            <a:r>
              <a:rPr lang="zh-CN" altLang="en-US" sz="2200" dirty="0">
                <a:solidFill>
                  <a:srgbClr val="0070C0"/>
                </a:solidFill>
                <a:latin typeface="微软雅黑" pitchFamily="34" charset="-122"/>
                <a:ea typeface="微软雅黑" pitchFamily="34" charset="-122"/>
              </a:rPr>
              <a:t>简介</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可以帮助用户分析算法选择，标识出应用程序怎样更好的利用可用的硬件资源，可以帮助用户如下性能方面问题：</a:t>
            </a:r>
            <a:endParaRPr lang="en-US" altLang="zh-CN" sz="1800" dirty="0">
              <a:solidFill>
                <a:schemeClr val="tx1">
                  <a:lumMod val="75000"/>
                  <a:lumOff val="25000"/>
                </a:schemeClr>
              </a:solidFill>
              <a:latin typeface="微软雅黑" pitchFamily="34" charset="-122"/>
              <a:ea typeface="微软雅黑" pitchFamily="34" charset="-122"/>
            </a:endParaRP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 程序中或者整个系统中时间消耗最多的函数</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没有有效利用处理器时间的代码片段</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优化串行和线程化性能的最好代码片段</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影响程序性能的同步对象</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程序的</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I/O</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操作是否花费很多时间，以及在哪里、为什么花费时间</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不同的同步方法，不同的线程数量或者不同算法对于性能的影响</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线程活跃性和变迁</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代码中硬件相关的瓶颈</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可以提供寻找热点、分析锁和等待以及标识硬件问题等功能</a:t>
            </a: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46</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Vtune</a:t>
            </a:r>
            <a:r>
              <a:rPr lang="zh-CN" altLang="en-US" sz="2200" dirty="0">
                <a:solidFill>
                  <a:srgbClr val="0070C0"/>
                </a:solidFill>
                <a:latin typeface="微软雅黑" pitchFamily="34" charset="-122"/>
                <a:ea typeface="微软雅黑" pitchFamily="34" charset="-122"/>
              </a:rPr>
              <a:t>使用</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命令：</a:t>
            </a:r>
            <a:r>
              <a:rPr lang="en-US" altLang="zh-CN" sz="1800" dirty="0"/>
              <a:t> </a:t>
            </a:r>
          </a:p>
          <a:p>
            <a:pPr marL="1208088" lvl="2" indent="-357188">
              <a:lnSpc>
                <a:spcPct val="150000"/>
              </a:lnSpc>
              <a:buNone/>
              <a:defRPr/>
            </a:pPr>
            <a:r>
              <a:rPr lang="en-US" altLang="zh-CN" sz="1800" dirty="0"/>
              <a:t>	</a:t>
            </a:r>
            <a:r>
              <a:rPr lang="en-US" altLang="zh-CN" sz="1200" dirty="0">
                <a:solidFill>
                  <a:schemeClr val="tx1">
                    <a:lumMod val="75000"/>
                    <a:lumOff val="25000"/>
                  </a:schemeClr>
                </a:solidFill>
                <a:latin typeface="微软雅黑" pitchFamily="34" charset="-122"/>
                <a:ea typeface="微软雅黑" pitchFamily="34" charset="-122"/>
              </a:rPr>
              <a:t>$ </a:t>
            </a:r>
            <a:r>
              <a:rPr lang="en-US" altLang="zh-CN" sz="1200" dirty="0" err="1">
                <a:solidFill>
                  <a:schemeClr val="tx1">
                    <a:lumMod val="75000"/>
                    <a:lumOff val="25000"/>
                  </a:schemeClr>
                </a:solidFill>
                <a:latin typeface="微软雅黑" pitchFamily="34" charset="-122"/>
                <a:ea typeface="微软雅黑" pitchFamily="34" charset="-122"/>
              </a:rPr>
              <a:t>amplxe-cl</a:t>
            </a:r>
            <a:r>
              <a:rPr lang="en-US" altLang="zh-CN" sz="1200" dirty="0">
                <a:solidFill>
                  <a:schemeClr val="tx1">
                    <a:lumMod val="75000"/>
                    <a:lumOff val="25000"/>
                  </a:schemeClr>
                </a:solidFill>
                <a:latin typeface="微软雅黑" pitchFamily="34" charset="-122"/>
                <a:ea typeface="微软雅黑" pitchFamily="34" charset="-122"/>
              </a:rPr>
              <a:t> &lt;-action&gt; [-action-option] [-global-option] [[--] &lt;target&gt; [target-options]]</a:t>
            </a:r>
          </a:p>
          <a:p>
            <a:pPr marL="1665288" lvl="3" indent="-357188">
              <a:lnSpc>
                <a:spcPct val="150000"/>
              </a:lnSpc>
              <a:defRPr/>
            </a:pP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amplxe-cl</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VTune</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Amplifier</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命令行工具名称</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&lt;-action&gt; </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：要执行的操作，如</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collect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或</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report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。每个命令必须只有一个操作。如，一个命令中不能同时有收集数据和生成报表</a:t>
            </a: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[-action-option] </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：操作选项，用于修改特定操作的行为。每个操作可以有多个操作选项，操作选项使用不当会导致使用错误</a:t>
            </a: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[-global-option] </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：全局选项，用于以相同的方式修改所有操作的行为。每个操作可以有多个全局选项</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&lt;target&gt; </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：要分析的目标程序</a:t>
            </a: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[target-options] </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：目标程序参数选项</a:t>
            </a: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47</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Vtune</a:t>
            </a:r>
            <a:r>
              <a:rPr lang="zh-CN" altLang="en-US" sz="2200" dirty="0">
                <a:solidFill>
                  <a:srgbClr val="0070C0"/>
                </a:solidFill>
                <a:latin typeface="微软雅黑" pitchFamily="34" charset="-122"/>
                <a:ea typeface="微软雅黑" pitchFamily="34" charset="-122"/>
              </a:rPr>
              <a:t>使用</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en-US" altLang="zh-CN" sz="1800" dirty="0">
                <a:solidFill>
                  <a:schemeClr val="tx1">
                    <a:lumMod val="75000"/>
                    <a:lumOff val="25000"/>
                  </a:schemeClr>
                </a:solidFill>
                <a:latin typeface="微软雅黑" pitchFamily="34" charset="-122"/>
                <a:ea typeface="微软雅黑" pitchFamily="34" charset="-122"/>
              </a:rPr>
              <a:t>Actions</a:t>
            </a:r>
            <a:r>
              <a:rPr lang="zh-CN" altLang="en-US" sz="1800" dirty="0">
                <a:solidFill>
                  <a:schemeClr val="tx1">
                    <a:lumMod val="75000"/>
                    <a:lumOff val="25000"/>
                  </a:schemeClr>
                </a:solidFill>
                <a:latin typeface="微软雅黑" pitchFamily="34" charset="-122"/>
                <a:ea typeface="微软雅黑" pitchFamily="34" charset="-122"/>
              </a:rPr>
              <a:t>：</a:t>
            </a:r>
            <a:r>
              <a:rPr lang="en-US" altLang="zh-CN" sz="1800" dirty="0">
                <a:solidFill>
                  <a:schemeClr val="tx1">
                    <a:lumMod val="75000"/>
                    <a:lumOff val="25000"/>
                  </a:schemeClr>
                </a:solidFill>
                <a:latin typeface="微软雅黑" pitchFamily="34" charset="-122"/>
                <a:ea typeface="微软雅黑" pitchFamily="34" charset="-122"/>
              </a:rPr>
              <a:t> </a:t>
            </a:r>
            <a:r>
              <a:rPr lang="en-US" altLang="zh-CN" sz="1800" dirty="0" err="1">
                <a:solidFill>
                  <a:schemeClr val="tx1">
                    <a:lumMod val="75000"/>
                    <a:lumOff val="25000"/>
                  </a:schemeClr>
                </a:solidFill>
                <a:latin typeface="微软雅黑" pitchFamily="34" charset="-122"/>
                <a:ea typeface="微软雅黑" pitchFamily="34" charset="-122"/>
              </a:rPr>
              <a:t>amplxe-cl</a:t>
            </a:r>
            <a:r>
              <a:rPr lang="zh-CN" altLang="en-US" sz="1800" dirty="0"/>
              <a:t>支持不同的命令选项</a:t>
            </a:r>
            <a:endParaRPr lang="en-US" altLang="zh-CN" sz="1200" dirty="0">
              <a:solidFill>
                <a:schemeClr val="tx1">
                  <a:lumMod val="75000"/>
                  <a:lumOff val="25000"/>
                </a:schemeClr>
              </a:solidFill>
              <a:latin typeface="微软雅黑" pitchFamily="34" charset="-122"/>
              <a:ea typeface="微软雅黑" pitchFamily="34" charset="-122"/>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collect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：运行指定的分析类型并将数据收集到结果中</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collect-with</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：运行用户设置的基于事件的硬件采样或用户模式采样，并跟踪收集</a:t>
            </a: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command</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：向正在运行的收集操作发出命令</a:t>
            </a: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finalize</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：执行符号解析以完成或重新获得结果</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help</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 显示命令行参数的简短解释</a:t>
            </a: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import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：导入一个或多个收集数据文件</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目录</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report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：从分析结果中生成指定类型的报表</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version</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：显示</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amplxe-cl</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版本信息</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48</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Vtune</a:t>
            </a:r>
            <a:r>
              <a:rPr lang="zh-CN" altLang="en-US" sz="2200" dirty="0">
                <a:solidFill>
                  <a:srgbClr val="0070C0"/>
                </a:solidFill>
                <a:latin typeface="微软雅黑" pitchFamily="34" charset="-122"/>
                <a:ea typeface="微软雅黑" pitchFamily="34" charset="-122"/>
              </a:rPr>
              <a:t>使用</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en-US" altLang="zh-CN" sz="1800" dirty="0">
                <a:solidFill>
                  <a:schemeClr val="tx1">
                    <a:lumMod val="75000"/>
                    <a:lumOff val="25000"/>
                  </a:schemeClr>
                </a:solidFill>
                <a:latin typeface="微软雅黑" pitchFamily="34" charset="-122"/>
                <a:ea typeface="微软雅黑" pitchFamily="34" charset="-122"/>
              </a:rPr>
              <a:t>Action Options </a:t>
            </a: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定义适用于指定操作的行为，如“</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-result-dir</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”选项是指定收集操作结果的目录路径</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若要访问操作的可用操作选项列表，请使用命令“</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amplxe-cl</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–help &lt;action&gt;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，其中 </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&lt;action&gt; </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是可用操作之一；要查看所有可用的操作</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请使用命令“</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amplxe-cl</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–help</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如果在同一命令行上使用了相反的操作选项，则将应用最后的操作选项</a:t>
            </a: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忽略上下文中冗余或没有意义的操作选项</a:t>
            </a: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使用不适当的操作选项，会导致意外行为返回使用错误</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208088" lvl="2" indent="-357188">
              <a:lnSpc>
                <a:spcPct val="150000"/>
              </a:lnSpc>
              <a:buFont typeface="Wingdings" pitchFamily="2" charset="2"/>
              <a:buChar char="ü"/>
              <a:defRPr/>
            </a:pPr>
            <a:r>
              <a:rPr lang="en-US" altLang="zh-CN" sz="1800" dirty="0">
                <a:solidFill>
                  <a:schemeClr val="tx1">
                    <a:lumMod val="75000"/>
                    <a:lumOff val="25000"/>
                  </a:schemeClr>
                </a:solidFill>
                <a:latin typeface="微软雅黑" pitchFamily="34" charset="-122"/>
                <a:ea typeface="微软雅黑" pitchFamily="34" charset="-122"/>
              </a:rPr>
              <a:t>Global Options </a:t>
            </a: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定义适用于所有操作的行为，如“</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-quiet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”选项会取消所有操作的非必需消息。每个命令可能有一个或多个全局选项</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49</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vtune</a:t>
            </a:r>
            <a:r>
              <a:rPr lang="zh-CN" altLang="en-US" sz="2200" dirty="0">
                <a:solidFill>
                  <a:srgbClr val="0070C0"/>
                </a:solidFill>
                <a:latin typeface="微软雅黑" pitchFamily="34" charset="-122"/>
                <a:ea typeface="微软雅黑" pitchFamily="34" charset="-122"/>
              </a:rPr>
              <a:t>使用示例</a:t>
            </a:r>
            <a:endParaRPr lang="en-US" altLang="zh-CN" sz="2200" dirty="0">
              <a:solidFill>
                <a:srgbClr val="0070C0"/>
              </a:solidFill>
              <a:latin typeface="微软雅黑" pitchFamily="34" charset="-122"/>
              <a:ea typeface="微软雅黑" pitchFamily="34" charset="-122"/>
            </a:endParaRPr>
          </a:p>
          <a:p>
            <a:pPr marL="1665288" lvl="3" indent="-357188">
              <a:lnSpc>
                <a:spcPct val="150000"/>
              </a:lnSpc>
              <a:defRPr/>
            </a:pPr>
            <a:endPar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
        <p:nvSpPr>
          <p:cNvPr id="7" name="矩形 6"/>
          <p:cNvSpPr/>
          <p:nvPr/>
        </p:nvSpPr>
        <p:spPr>
          <a:xfrm>
            <a:off x="2195736" y="2060847"/>
            <a:ext cx="4824536" cy="4660627"/>
          </a:xfrm>
          <a:prstGeom prst="rect">
            <a:avLst/>
          </a:prstGeom>
        </p:spPr>
        <p:txBody>
          <a:bodyPr wrap="square" numCol="2">
            <a:spAutoFit/>
          </a:bodyPr>
          <a:lstStyle/>
          <a:p>
            <a:pPr marL="342900" lvl="2" indent="-342900" eaLnBrk="0" hangingPunct="0">
              <a:lnSpc>
                <a:spcPct val="150000"/>
              </a:lnSpc>
              <a:spcBef>
                <a:spcPct val="20000"/>
              </a:spcBef>
              <a:buClr>
                <a:srgbClr val="0070C0"/>
              </a:buClr>
              <a:defRPr/>
            </a:pPr>
            <a:r>
              <a:rPr lang="en-US" altLang="zh-CN" sz="1000" b="1" dirty="0">
                <a:latin typeface="微软雅黑" pitchFamily="34" charset="-122"/>
                <a:ea typeface="微软雅黑" pitchFamily="34" charset="-122"/>
              </a:rPr>
              <a:t>//</a:t>
            </a:r>
            <a:r>
              <a:rPr lang="en-US" altLang="zh-CN" sz="1000" b="1" dirty="0" err="1">
                <a:latin typeface="微软雅黑" pitchFamily="34" charset="-122"/>
                <a:ea typeface="微软雅黑" pitchFamily="34" charset="-122"/>
              </a:rPr>
              <a:t>test.c</a:t>
            </a:r>
            <a:endParaRPr lang="en-US" altLang="zh-CN" sz="1000" b="1" dirty="0">
              <a:latin typeface="微软雅黑" pitchFamily="34" charset="-122"/>
              <a:ea typeface="微软雅黑" pitchFamily="34" charset="-122"/>
            </a:endParaRP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#include &lt;</a:t>
            </a:r>
            <a:r>
              <a:rPr lang="en-US" altLang="zh-CN" sz="1000" dirty="0" err="1">
                <a:latin typeface="微软雅黑" pitchFamily="34" charset="-122"/>
                <a:ea typeface="微软雅黑" pitchFamily="34" charset="-122"/>
              </a:rPr>
              <a:t>stdio.h</a:t>
            </a:r>
            <a:r>
              <a:rPr lang="en-US" altLang="zh-CN" sz="1000" dirty="0">
                <a:latin typeface="微软雅黑" pitchFamily="34" charset="-122"/>
                <a:ea typeface="微软雅黑" pitchFamily="34" charset="-122"/>
              </a:rPr>
              <a:t>&gt; </a:t>
            </a:r>
          </a:p>
          <a:p>
            <a:pPr marL="342900" lvl="2" indent="-342900" eaLnBrk="0" hangingPunct="0">
              <a:lnSpc>
                <a:spcPct val="150000"/>
              </a:lnSpc>
              <a:spcBef>
                <a:spcPct val="20000"/>
              </a:spcBef>
              <a:buClr>
                <a:srgbClr val="0070C0"/>
              </a:buClr>
              <a:defRPr/>
            </a:pP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fast_multiply</a:t>
            </a:r>
            <a:r>
              <a:rPr lang="en-US" altLang="zh-CN" sz="1000" dirty="0">
                <a:latin typeface="微软雅黑" pitchFamily="34" charset="-122"/>
                <a:ea typeface="微软雅黑" pitchFamily="34" charset="-122"/>
              </a:rPr>
              <a:t>(x,  y)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return x * y;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slow_multiply</a:t>
            </a:r>
            <a:r>
              <a:rPr lang="en-US" altLang="zh-CN" sz="1000" dirty="0">
                <a:latin typeface="微软雅黑" pitchFamily="34" charset="-122"/>
                <a:ea typeface="微软雅黑" pitchFamily="34" charset="-122"/>
              </a:rPr>
              <a:t>(x, y)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j, z;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for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 0, z = 0;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&lt; x;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z = z + y;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return z;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main(</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argc</a:t>
            </a:r>
            <a:r>
              <a:rPr lang="en-US" altLang="zh-CN" sz="1000" dirty="0">
                <a:latin typeface="微软雅黑" pitchFamily="34" charset="-122"/>
                <a:ea typeface="微软雅黑" pitchFamily="34" charset="-122"/>
              </a:rPr>
              <a:t>, char *</a:t>
            </a:r>
            <a:r>
              <a:rPr lang="en-US" altLang="zh-CN" sz="1000" dirty="0" err="1">
                <a:latin typeface="微软雅黑" pitchFamily="34" charset="-122"/>
                <a:ea typeface="微软雅黑" pitchFamily="34" charset="-122"/>
              </a:rPr>
              <a:t>argv</a:t>
            </a: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i,j</a:t>
            </a: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x,y</a:t>
            </a: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for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 0;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&lt; 200;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 {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for (j = 0; j &lt;  30 ; j++) {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x = </a:t>
            </a:r>
            <a:r>
              <a:rPr lang="en-US" altLang="zh-CN" sz="1000" dirty="0" err="1">
                <a:latin typeface="微软雅黑" pitchFamily="34" charset="-122"/>
                <a:ea typeface="微软雅黑" pitchFamily="34" charset="-122"/>
              </a:rPr>
              <a:t>fast_multiply</a:t>
            </a:r>
            <a:r>
              <a:rPr lang="en-US" altLang="zh-CN" sz="1000" dirty="0">
                <a:latin typeface="微软雅黑" pitchFamily="34" charset="-122"/>
                <a:ea typeface="微软雅黑" pitchFamily="34" charset="-122"/>
              </a:rPr>
              <a:t>(</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j);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y = </a:t>
            </a:r>
            <a:r>
              <a:rPr lang="en-US" altLang="zh-CN" sz="1000" dirty="0" err="1">
                <a:latin typeface="微软雅黑" pitchFamily="34" charset="-122"/>
                <a:ea typeface="微软雅黑" pitchFamily="34" charset="-122"/>
              </a:rPr>
              <a:t>slow_multiply</a:t>
            </a:r>
            <a:r>
              <a:rPr lang="en-US" altLang="zh-CN" sz="1000" dirty="0">
                <a:latin typeface="微软雅黑" pitchFamily="34" charset="-122"/>
                <a:ea typeface="微软雅黑" pitchFamily="34" charset="-122"/>
              </a:rPr>
              <a:t>(</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j);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printf</a:t>
            </a:r>
            <a:r>
              <a:rPr lang="en-US" altLang="zh-CN" sz="1000" dirty="0">
                <a:latin typeface="微软雅黑" pitchFamily="34" charset="-122"/>
                <a:ea typeface="微软雅黑" pitchFamily="34" charset="-122"/>
              </a:rPr>
              <a:t>("x=%d, y=%d\n", x, y);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return 0;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a:t>
            </a:r>
            <a:endParaRPr lang="zh-CN" altLang="en-US" sz="1000" dirty="0">
              <a:latin typeface="微软雅黑" pitchFamily="34" charset="-122"/>
              <a:ea typeface="微软雅黑" pitchFamily="34" charset="-122"/>
            </a:endParaRPr>
          </a:p>
        </p:txBody>
      </p:sp>
    </p:spTree>
    <p:extLst>
      <p:ext uri="{BB962C8B-B14F-4D97-AF65-F5344CB8AC3E}">
        <p14:creationId xmlns:p14="http://schemas.microsoft.com/office/powerpoint/2010/main" val="4186183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5</a:t>
            </a:fld>
            <a:endParaRPr lang="zh-CN" altLang="en-US"/>
          </a:p>
        </p:txBody>
      </p:sp>
      <p:sp>
        <p:nvSpPr>
          <p:cNvPr id="3" name="TextBox 2"/>
          <p:cNvSpPr txBox="1">
            <a:spLocks noChangeArrowheads="1"/>
          </p:cNvSpPr>
          <p:nvPr/>
        </p:nvSpPr>
        <p:spPr bwMode="auto">
          <a:xfrm>
            <a:off x="1435224" y="116632"/>
            <a:ext cx="4720952"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概述</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分析工具</a:t>
            </a:r>
            <a:endParaRPr lang="en-US" altLang="zh-CN" sz="28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zh-CN" altLang="en-US" sz="2200" dirty="0">
                <a:solidFill>
                  <a:srgbClr val="0070C0"/>
                </a:solidFill>
                <a:latin typeface="微软雅黑" pitchFamily="34" charset="-122"/>
                <a:ea typeface="微软雅黑" pitchFamily="34" charset="-122"/>
              </a:rPr>
              <a:t>程序调试</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en-US" altLang="zh-CN" sz="1800" dirty="0">
                <a:solidFill>
                  <a:schemeClr val="tx1">
                    <a:lumMod val="75000"/>
                    <a:lumOff val="25000"/>
                  </a:schemeClr>
                </a:solidFill>
                <a:latin typeface="微软雅黑" pitchFamily="34" charset="-122"/>
                <a:ea typeface="微软雅黑" pitchFamily="34" charset="-122"/>
              </a:rPr>
              <a:t>GDB</a:t>
            </a:r>
          </a:p>
          <a:p>
            <a:pPr marL="1208088" lvl="2" indent="-357188">
              <a:lnSpc>
                <a:spcPct val="150000"/>
              </a:lnSpc>
              <a:buFont typeface="Wingdings" pitchFamily="2" charset="2"/>
              <a:buChar char="ü"/>
              <a:defRPr/>
            </a:pPr>
            <a:r>
              <a:rPr lang="en-US" altLang="zh-CN" sz="1800" dirty="0" err="1">
                <a:solidFill>
                  <a:schemeClr val="tx1">
                    <a:lumMod val="75000"/>
                    <a:lumOff val="25000"/>
                  </a:schemeClr>
                </a:solidFill>
                <a:latin typeface="微软雅黑" pitchFamily="34" charset="-122"/>
                <a:ea typeface="微软雅黑" pitchFamily="34" charset="-122"/>
              </a:rPr>
              <a:t>Valgrind</a:t>
            </a: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en-US" altLang="zh-CN" sz="1800" dirty="0">
                <a:solidFill>
                  <a:schemeClr val="tx1">
                    <a:lumMod val="75000"/>
                    <a:lumOff val="25000"/>
                  </a:schemeClr>
                </a:solidFill>
                <a:latin typeface="微软雅黑" pitchFamily="34" charset="-122"/>
                <a:ea typeface="微软雅黑" pitchFamily="34" charset="-122"/>
              </a:rPr>
              <a:t>……</a:t>
            </a:r>
          </a:p>
          <a:p>
            <a:pPr lvl="1">
              <a:lnSpc>
                <a:spcPct val="150000"/>
              </a:lnSpc>
              <a:buClr>
                <a:srgbClr val="0070C0"/>
              </a:buClr>
              <a:buFont typeface="Wingdings" pitchFamily="2" charset="2"/>
              <a:buChar char="Ø"/>
              <a:defRPr/>
            </a:pPr>
            <a:r>
              <a:rPr lang="zh-CN" altLang="en-US" sz="22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en-US" altLang="zh-CN" sz="1800" dirty="0" err="1">
                <a:solidFill>
                  <a:schemeClr val="tx1">
                    <a:lumMod val="75000"/>
                    <a:lumOff val="25000"/>
                  </a:schemeClr>
                </a:solidFill>
                <a:latin typeface="微软雅黑" pitchFamily="34" charset="-122"/>
                <a:ea typeface="微软雅黑" pitchFamily="34" charset="-122"/>
              </a:rPr>
              <a:t>Gprof</a:t>
            </a: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en-US" altLang="zh-CN" sz="1800" dirty="0" err="1">
                <a:solidFill>
                  <a:schemeClr val="tx1">
                    <a:lumMod val="75000"/>
                    <a:lumOff val="25000"/>
                  </a:schemeClr>
                </a:solidFill>
                <a:latin typeface="微软雅黑" pitchFamily="34" charset="-122"/>
                <a:ea typeface="微软雅黑" pitchFamily="34" charset="-122"/>
              </a:rPr>
              <a:t>Perf</a:t>
            </a: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en-US" altLang="zh-CN" sz="1800" dirty="0" err="1">
                <a:solidFill>
                  <a:schemeClr val="tx1">
                    <a:lumMod val="75000"/>
                    <a:lumOff val="25000"/>
                  </a:schemeClr>
                </a:solidFill>
                <a:latin typeface="微软雅黑" pitchFamily="34" charset="-122"/>
                <a:ea typeface="微软雅黑" pitchFamily="34" charset="-122"/>
              </a:rPr>
              <a:t>Vtune</a:t>
            </a: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en-US" altLang="zh-CN" sz="1800" dirty="0">
                <a:solidFill>
                  <a:schemeClr val="tx1">
                    <a:lumMod val="75000"/>
                    <a:lumOff val="25000"/>
                  </a:schemeClr>
                </a:solidFill>
                <a:latin typeface="微软雅黑" pitchFamily="34" charset="-122"/>
                <a:ea typeface="微软雅黑" pitchFamily="34" charset="-122"/>
                <a:cs typeface="Times New Roman" pitchFamily="18" charset="0"/>
              </a:rPr>
              <a:t>……</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50</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vtune</a:t>
            </a:r>
            <a:r>
              <a:rPr lang="zh-CN" altLang="en-US" sz="2200" dirty="0">
                <a:solidFill>
                  <a:srgbClr val="0070C0"/>
                </a:solidFill>
                <a:latin typeface="微软雅黑" pitchFamily="34" charset="-122"/>
                <a:ea typeface="微软雅黑" pitchFamily="34" charset="-122"/>
              </a:rPr>
              <a:t>使用示例</a:t>
            </a:r>
            <a:endParaRPr lang="en-US" altLang="zh-CN" sz="2200" dirty="0">
              <a:solidFill>
                <a:srgbClr val="0070C0"/>
              </a:solidFill>
              <a:latin typeface="微软雅黑" pitchFamily="34" charset="-122"/>
              <a:ea typeface="微软雅黑" pitchFamily="34" charset="-122"/>
            </a:endParaRPr>
          </a:p>
          <a:p>
            <a:pPr marL="1665288" lvl="3" indent="-357188">
              <a:lnSpc>
                <a:spcPct val="150000"/>
              </a:lnSpc>
              <a:defRPr/>
            </a:pPr>
            <a:endPar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pic>
        <p:nvPicPr>
          <p:cNvPr id="1026" name="Picture 2" descr="C:\Users\zhong\Desktop\捕获.PNG"/>
          <p:cNvPicPr>
            <a:picLocks noChangeAspect="1" noChangeArrowheads="1"/>
          </p:cNvPicPr>
          <p:nvPr/>
        </p:nvPicPr>
        <p:blipFill>
          <a:blip r:embed="rId3" cstate="print"/>
          <a:srcRect/>
          <a:stretch>
            <a:fillRect/>
          </a:stretch>
        </p:blipFill>
        <p:spPr bwMode="auto">
          <a:xfrm>
            <a:off x="1043608" y="2066514"/>
            <a:ext cx="7643192" cy="4289836"/>
          </a:xfrm>
          <a:prstGeom prst="rect">
            <a:avLst/>
          </a:prstGeom>
          <a:noFill/>
        </p:spPr>
      </p:pic>
    </p:spTree>
    <p:extLst>
      <p:ext uri="{BB962C8B-B14F-4D97-AF65-F5344CB8AC3E}">
        <p14:creationId xmlns:p14="http://schemas.microsoft.com/office/powerpoint/2010/main" val="41861839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BC0C5EA4-1B1C-481B-846F-A5C2BEFE0061}" type="slidenum">
              <a:rPr lang="zh-CN" altLang="en-US" smtClean="0"/>
              <a:pPr>
                <a:defRPr/>
              </a:pPr>
              <a:t>51</a:t>
            </a:fld>
            <a:endParaRPr lang="zh-CN" altLang="en-US"/>
          </a:p>
        </p:txBody>
      </p:sp>
      <p:sp>
        <p:nvSpPr>
          <p:cNvPr id="8195" name="TextBox 2"/>
          <p:cNvSpPr txBox="1">
            <a:spLocks noChangeArrowheads="1"/>
          </p:cNvSpPr>
          <p:nvPr/>
        </p:nvSpPr>
        <p:spPr bwMode="auto">
          <a:xfrm>
            <a:off x="1476375" y="2060575"/>
            <a:ext cx="4679950" cy="101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6000" b="1">
                <a:solidFill>
                  <a:srgbClr val="0070C0"/>
                </a:solidFill>
                <a:latin typeface="微软雅黑" pitchFamily="34" charset="-122"/>
                <a:ea typeface="微软雅黑" pitchFamily="34" charset="-122"/>
              </a:rPr>
              <a:t>THANKS !</a:t>
            </a:r>
            <a:endParaRPr lang="zh-CN" altLang="en-US" sz="6000" b="1">
              <a:solidFill>
                <a:srgbClr val="0070C0"/>
              </a:solidFill>
              <a:latin typeface="微软雅黑" pitchFamily="34" charset="-122"/>
              <a:ea typeface="微软雅黑" pitchFamily="34" charset="-122"/>
            </a:endParaRPr>
          </a:p>
        </p:txBody>
      </p:sp>
      <p:sp>
        <p:nvSpPr>
          <p:cNvPr id="5" name="TextBox 4"/>
          <p:cNvSpPr txBox="1"/>
          <p:nvPr/>
        </p:nvSpPr>
        <p:spPr>
          <a:xfrm>
            <a:off x="1496219" y="3356992"/>
            <a:ext cx="5924872" cy="584775"/>
          </a:xfrm>
          <a:prstGeom prst="rect">
            <a:avLst/>
          </a:prstGeom>
          <a:noFill/>
        </p:spPr>
        <p:txBody>
          <a:bodyPr wrap="square" rtlCol="0">
            <a:spAutoFit/>
          </a:bodyPr>
          <a:lstStyle/>
          <a:p>
            <a:r>
              <a:rPr lang="zh-CN" altLang="en-US" sz="3200" b="1" dirty="0">
                <a:solidFill>
                  <a:srgbClr val="C00000"/>
                </a:solidFill>
                <a:latin typeface="Times New Roman" charset="0"/>
                <a:ea typeface="华文楷体" charset="0"/>
              </a:rPr>
              <a:t> </a:t>
            </a:r>
            <a:r>
              <a:rPr lang="zh-CN" altLang="en-US" sz="3200" b="1" dirty="0">
                <a:solidFill>
                  <a:srgbClr val="C00000"/>
                </a:solidFill>
                <a:latin typeface="微软雅黑" panose="020B0503020204020204" pitchFamily="34" charset="-122"/>
                <a:ea typeface="微软雅黑" panose="020B0503020204020204" pitchFamily="34" charset="-122"/>
              </a:rPr>
              <a:t>开放、合作、创新、发展</a:t>
            </a:r>
            <a:endParaRPr lang="zh-CN" altLang="en-US" sz="3200" b="1" dirty="0">
              <a:solidFill>
                <a:srgbClr val="C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6</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程序调试</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400" dirty="0">
                <a:solidFill>
                  <a:srgbClr val="0070C0"/>
                </a:solidFill>
                <a:latin typeface="微软雅黑" pitchFamily="34" charset="-122"/>
                <a:ea typeface="微软雅黑" pitchFamily="34" charset="-122"/>
              </a:rPr>
              <a:t>程序调试</a:t>
            </a:r>
            <a:endParaRPr lang="en-US" altLang="zh-CN" sz="24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zh-CN" altLang="en-US" sz="2000" dirty="0">
                <a:solidFill>
                  <a:srgbClr val="0070C0"/>
                </a:solidFill>
                <a:latin typeface="微软雅黑" pitchFamily="34" charset="-122"/>
                <a:ea typeface="微软雅黑" pitchFamily="34" charset="-122"/>
              </a:rPr>
              <a:t>程序中的错误按其性质可分为三种：</a:t>
            </a:r>
          </a:p>
          <a:p>
            <a:pPr marL="1208088" lvl="2" indent="-357188">
              <a:lnSpc>
                <a:spcPct val="150000"/>
              </a:lnSpc>
              <a:buFont typeface="Wingdings" pitchFamily="2" charset="2"/>
              <a:buChar char="ü"/>
              <a:defRPr/>
            </a:pPr>
            <a:r>
              <a:rPr lang="zh-CN" altLang="en-US" sz="1600" dirty="0">
                <a:solidFill>
                  <a:schemeClr val="tx1">
                    <a:lumMod val="75000"/>
                    <a:lumOff val="25000"/>
                  </a:schemeClr>
                </a:solidFill>
                <a:latin typeface="微软雅黑" pitchFamily="34" charset="-122"/>
                <a:ea typeface="微软雅黑" pitchFamily="34" charset="-122"/>
              </a:rPr>
              <a:t>编译错误：即语法错误，主要是程序代码中有不符合所用编程语言语法规则的错误。  </a:t>
            </a:r>
          </a:p>
          <a:p>
            <a:pPr marL="1208088" lvl="2" indent="-357188">
              <a:lnSpc>
                <a:spcPct val="150000"/>
              </a:lnSpc>
              <a:buFont typeface="Wingdings" pitchFamily="2" charset="2"/>
              <a:buChar char="ü"/>
              <a:defRPr/>
            </a:pPr>
            <a:r>
              <a:rPr lang="zh-CN" altLang="en-US" sz="1600" dirty="0">
                <a:solidFill>
                  <a:schemeClr val="tx1">
                    <a:lumMod val="75000"/>
                    <a:lumOff val="25000"/>
                  </a:schemeClr>
                </a:solidFill>
                <a:latin typeface="微软雅黑" pitchFamily="34" charset="-122"/>
                <a:ea typeface="微软雅黑" pitchFamily="34" charset="-122"/>
              </a:rPr>
              <a:t>运行错误：如对负数开平方、除数为</a:t>
            </a:r>
            <a:r>
              <a:rPr lang="en-US" altLang="zh-CN" sz="1600" dirty="0">
                <a:solidFill>
                  <a:schemeClr val="tx1">
                    <a:lumMod val="75000"/>
                    <a:lumOff val="25000"/>
                  </a:schemeClr>
                </a:solidFill>
                <a:latin typeface="微软雅黑" pitchFamily="34" charset="-122"/>
                <a:ea typeface="微软雅黑" pitchFamily="34" charset="-122"/>
              </a:rPr>
              <a:t>0</a:t>
            </a:r>
            <a:r>
              <a:rPr lang="zh-CN" altLang="en-US" sz="1600" dirty="0">
                <a:solidFill>
                  <a:schemeClr val="tx1">
                    <a:lumMod val="75000"/>
                    <a:lumOff val="25000"/>
                  </a:schemeClr>
                </a:solidFill>
                <a:latin typeface="微软雅黑" pitchFamily="34" charset="-122"/>
                <a:ea typeface="微软雅黑" pitchFamily="34" charset="-122"/>
              </a:rPr>
              <a:t>、循环终止条件永远不能达到等</a:t>
            </a:r>
          </a:p>
          <a:p>
            <a:pPr marL="1208088" lvl="2" indent="-357188">
              <a:lnSpc>
                <a:spcPct val="150000"/>
              </a:lnSpc>
              <a:buFont typeface="Wingdings" pitchFamily="2" charset="2"/>
              <a:buChar char="ü"/>
              <a:defRPr/>
            </a:pPr>
            <a:r>
              <a:rPr lang="zh-CN" altLang="en-US" sz="1600" dirty="0">
                <a:solidFill>
                  <a:schemeClr val="tx1">
                    <a:lumMod val="75000"/>
                    <a:lumOff val="25000"/>
                  </a:schemeClr>
                </a:solidFill>
                <a:latin typeface="微软雅黑" pitchFamily="34" charset="-122"/>
                <a:ea typeface="微软雅黑" pitchFamily="34" charset="-122"/>
              </a:rPr>
              <a:t>逻辑错误：这类错误往往是编程前对求解的问题理解不正确或算法不正确引起的，它们很难查找（数组越界、空指针）</a:t>
            </a:r>
            <a:endParaRPr lang="en-US" altLang="zh-CN" sz="16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600" dirty="0">
                <a:solidFill>
                  <a:schemeClr val="tx1">
                    <a:lumMod val="75000"/>
                    <a:lumOff val="25000"/>
                  </a:schemeClr>
                </a:solidFill>
                <a:latin typeface="微软雅黑" pitchFamily="34" charset="-122"/>
                <a:ea typeface="微软雅黑" pitchFamily="34" charset="-122"/>
              </a:rPr>
              <a:t>业务错误：程序运行时主动抛出用户自定义的业务运行异常</a:t>
            </a:r>
          </a:p>
          <a:p>
            <a:pPr lvl="1">
              <a:lnSpc>
                <a:spcPct val="150000"/>
              </a:lnSpc>
              <a:buClr>
                <a:srgbClr val="0070C0"/>
              </a:buClr>
              <a:buFont typeface="Wingdings" pitchFamily="2" charset="2"/>
              <a:buChar char="Ø"/>
              <a:defRPr/>
            </a:pPr>
            <a:r>
              <a:rPr lang="zh-CN" altLang="en-US" sz="2000" dirty="0">
                <a:solidFill>
                  <a:srgbClr val="0070C0"/>
                </a:solidFill>
                <a:latin typeface="微软雅黑" pitchFamily="34" charset="-122"/>
                <a:ea typeface="微软雅黑" pitchFamily="34" charset="-122"/>
              </a:rPr>
              <a:t>查找程序中的错误，诊断其准确位置，并予以改正，这就是程序调试</a:t>
            </a:r>
            <a:endParaRPr lang="en-US" altLang="zh-CN" sz="20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zh-CN" altLang="en-US" sz="2000" dirty="0">
                <a:solidFill>
                  <a:srgbClr val="0070C0"/>
                </a:solidFill>
                <a:latin typeface="微软雅黑" pitchFamily="34" charset="-122"/>
                <a:ea typeface="微软雅黑" pitchFamily="34" charset="-122"/>
              </a:rPr>
              <a:t>程序调试分为人工查错与机器调试</a:t>
            </a:r>
            <a:endParaRPr lang="zh-CN" altLang="en-US" sz="2200" dirty="0">
              <a:solidFill>
                <a:srgbClr val="0070C0"/>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7</a:t>
            </a:fld>
            <a:endParaRPr lang="zh-CN" altLang="en-US"/>
          </a:p>
        </p:txBody>
      </p:sp>
      <p:sp>
        <p:nvSpPr>
          <p:cNvPr id="3" name="TextBox 2"/>
          <p:cNvSpPr txBox="1">
            <a:spLocks noChangeArrowheads="1"/>
          </p:cNvSpPr>
          <p:nvPr/>
        </p:nvSpPr>
        <p:spPr bwMode="auto">
          <a:xfrm>
            <a:off x="1435224" y="116632"/>
            <a:ext cx="4720952"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程序调试分析工具简介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程序调试</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a:solidFill>
                  <a:srgbClr val="0070C0"/>
                </a:solidFill>
                <a:latin typeface="微软雅黑" pitchFamily="34" charset="-122"/>
                <a:ea typeface="微软雅黑" pitchFamily="34" charset="-122"/>
              </a:rPr>
              <a:t>GDB</a:t>
            </a:r>
            <a:r>
              <a:rPr lang="zh-CN" altLang="en-US" sz="2200" dirty="0">
                <a:solidFill>
                  <a:srgbClr val="0070C0"/>
                </a:solidFill>
                <a:latin typeface="微软雅黑" pitchFamily="34" charset="-122"/>
                <a:ea typeface="微软雅黑" pitchFamily="34" charset="-122"/>
              </a:rPr>
              <a:t>简介</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en-US" altLang="zh-CN" sz="1800" dirty="0">
                <a:solidFill>
                  <a:schemeClr val="tx1">
                    <a:lumMod val="75000"/>
                    <a:lumOff val="25000"/>
                  </a:schemeClr>
                </a:solidFill>
                <a:latin typeface="微软雅黑" pitchFamily="34" charset="-122"/>
                <a:ea typeface="微软雅黑" pitchFamily="34" charset="-122"/>
              </a:rPr>
              <a:t>GNU</a:t>
            </a:r>
            <a:r>
              <a:rPr lang="zh-CN" altLang="en-US" sz="1800" dirty="0">
                <a:solidFill>
                  <a:schemeClr val="tx1">
                    <a:lumMod val="75000"/>
                    <a:lumOff val="25000"/>
                  </a:schemeClr>
                </a:solidFill>
                <a:latin typeface="微软雅黑" pitchFamily="34" charset="-122"/>
                <a:ea typeface="微软雅黑" pitchFamily="34" charset="-122"/>
              </a:rPr>
              <a:t>开源组织发布的一个强大的</a:t>
            </a:r>
            <a:r>
              <a:rPr lang="en-US" altLang="zh-CN" sz="1800" dirty="0">
                <a:solidFill>
                  <a:schemeClr val="tx1">
                    <a:lumMod val="75000"/>
                    <a:lumOff val="25000"/>
                  </a:schemeClr>
                </a:solidFill>
                <a:latin typeface="微软雅黑" pitchFamily="34" charset="-122"/>
                <a:ea typeface="微软雅黑" pitchFamily="34" charset="-122"/>
              </a:rPr>
              <a:t>UNIX</a:t>
            </a:r>
            <a:r>
              <a:rPr lang="zh-CN" altLang="en-US" sz="1800" dirty="0">
                <a:solidFill>
                  <a:schemeClr val="tx1">
                    <a:lumMod val="75000"/>
                    <a:lumOff val="25000"/>
                  </a:schemeClr>
                </a:solidFill>
                <a:latin typeface="微软雅黑" pitchFamily="34" charset="-122"/>
                <a:ea typeface="微软雅黑" pitchFamily="34" charset="-122"/>
              </a:rPr>
              <a:t>下的程序调试工具</a:t>
            </a: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en-US" altLang="zh-CN" sz="1800" dirty="0">
                <a:solidFill>
                  <a:schemeClr val="tx1">
                    <a:lumMod val="75000"/>
                    <a:lumOff val="25000"/>
                  </a:schemeClr>
                </a:solidFill>
                <a:latin typeface="微软雅黑" pitchFamily="34" charset="-122"/>
                <a:ea typeface="微软雅黑" pitchFamily="34" charset="-122"/>
              </a:rPr>
              <a:t>GDB</a:t>
            </a:r>
            <a:r>
              <a:rPr lang="zh-CN" altLang="en-US" sz="1800" dirty="0">
                <a:solidFill>
                  <a:schemeClr val="tx1">
                    <a:lumMod val="75000"/>
                    <a:lumOff val="25000"/>
                  </a:schemeClr>
                </a:solidFill>
                <a:latin typeface="微软雅黑" pitchFamily="34" charset="-122"/>
                <a:ea typeface="微软雅黑" pitchFamily="34" charset="-122"/>
              </a:rPr>
              <a:t>具备如下</a:t>
            </a:r>
            <a:r>
              <a:rPr lang="en-US" altLang="zh-CN" sz="1800" dirty="0">
                <a:solidFill>
                  <a:schemeClr val="tx1">
                    <a:lumMod val="75000"/>
                    <a:lumOff val="25000"/>
                  </a:schemeClr>
                </a:solidFill>
                <a:latin typeface="微软雅黑" pitchFamily="34" charset="-122"/>
                <a:ea typeface="微软雅黑" pitchFamily="34" charset="-122"/>
              </a:rPr>
              <a:t>4</a:t>
            </a:r>
            <a:r>
              <a:rPr lang="zh-CN" altLang="en-US" sz="1800" dirty="0">
                <a:solidFill>
                  <a:schemeClr val="tx1">
                    <a:lumMod val="75000"/>
                    <a:lumOff val="25000"/>
                  </a:schemeClr>
                </a:solidFill>
                <a:latin typeface="微软雅黑" pitchFamily="34" charset="-122"/>
                <a:ea typeface="微软雅黑" pitchFamily="34" charset="-122"/>
              </a:rPr>
              <a:t>个方面的功能：</a:t>
            </a:r>
            <a:endParaRPr lang="en-US" altLang="zh-CN" sz="1800" dirty="0">
              <a:solidFill>
                <a:schemeClr val="tx1">
                  <a:lumMod val="75000"/>
                  <a:lumOff val="25000"/>
                </a:schemeClr>
              </a:solidFill>
              <a:latin typeface="微软雅黑" pitchFamily="34" charset="-122"/>
              <a:ea typeface="微软雅黑" pitchFamily="34" charset="-122"/>
            </a:endParaRP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启动程序，可以按用户要求影响程序的运行行为</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可以让被调试的程序在用户所指定的断点处暂停（断点可以是条件表达式）</a:t>
            </a: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当程序被暂停时，可以检查此时用户程序中所发生的事情</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动态改变用户程序的执行环境，这样就可以先纠正一个错误的影响，然后再纠正其他错误</a:t>
            </a:r>
          </a:p>
          <a:p>
            <a:pPr marL="1208088" lvl="2" indent="-357188">
              <a:lnSpc>
                <a:spcPct val="150000"/>
              </a:lnSpc>
              <a:buFont typeface="Wingdings" pitchFamily="2" charset="2"/>
              <a:buChar char="ü"/>
              <a:defRPr/>
            </a:pPr>
            <a:endParaRPr lang="en-US" altLang="zh-CN" sz="1800" dirty="0"/>
          </a:p>
          <a:p>
            <a:pPr marL="1208088" lvl="2" indent="-357188">
              <a:lnSpc>
                <a:spcPct val="150000"/>
              </a:lnSpc>
              <a:buFont typeface="Wingdings" pitchFamily="2" charset="2"/>
              <a:buChar char="ü"/>
              <a:defRPr/>
            </a:pP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8</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程序调试分析工具简介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程序调试</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a:solidFill>
                  <a:srgbClr val="0070C0"/>
                </a:solidFill>
                <a:latin typeface="微软雅黑" pitchFamily="34" charset="-122"/>
                <a:ea typeface="微软雅黑" pitchFamily="34" charset="-122"/>
              </a:rPr>
              <a:t>GDB</a:t>
            </a:r>
            <a:r>
              <a:rPr lang="zh-CN" altLang="en-US" sz="2200" dirty="0">
                <a:solidFill>
                  <a:srgbClr val="0070C0"/>
                </a:solidFill>
                <a:latin typeface="微软雅黑" pitchFamily="34" charset="-122"/>
                <a:ea typeface="微软雅黑" pitchFamily="34" charset="-122"/>
              </a:rPr>
              <a:t>使用</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为了发挥</a:t>
            </a:r>
            <a:r>
              <a:rPr lang="en-US" altLang="zh-CN" sz="1800" dirty="0">
                <a:solidFill>
                  <a:schemeClr val="tx1">
                    <a:lumMod val="75000"/>
                    <a:lumOff val="25000"/>
                  </a:schemeClr>
                </a:solidFill>
                <a:latin typeface="微软雅黑" pitchFamily="34" charset="-122"/>
                <a:ea typeface="微软雅黑" pitchFamily="34" charset="-122"/>
              </a:rPr>
              <a:t>GDB</a:t>
            </a:r>
            <a:r>
              <a:rPr lang="zh-CN" altLang="en-US" sz="1800" dirty="0">
                <a:solidFill>
                  <a:schemeClr val="tx1">
                    <a:lumMod val="75000"/>
                    <a:lumOff val="25000"/>
                  </a:schemeClr>
                </a:solidFill>
                <a:latin typeface="微软雅黑" pitchFamily="34" charset="-122"/>
                <a:ea typeface="微软雅黑" pitchFamily="34" charset="-122"/>
              </a:rPr>
              <a:t>的全部功能，需要在编译源程序时使用</a:t>
            </a:r>
            <a:r>
              <a:rPr lang="en-US" altLang="zh-CN" sz="1800" b="1" dirty="0">
                <a:solidFill>
                  <a:srgbClr val="FF0000"/>
                </a:solidFill>
                <a:latin typeface="微软雅黑" pitchFamily="34" charset="-122"/>
                <a:ea typeface="微软雅黑" pitchFamily="34" charset="-122"/>
              </a:rPr>
              <a:t>-g</a:t>
            </a:r>
            <a:r>
              <a:rPr lang="zh-CN" altLang="en-US" sz="1800" dirty="0">
                <a:solidFill>
                  <a:schemeClr val="tx1">
                    <a:lumMod val="75000"/>
                    <a:lumOff val="25000"/>
                  </a:schemeClr>
                </a:solidFill>
                <a:latin typeface="微软雅黑" pitchFamily="34" charset="-122"/>
                <a:ea typeface="微软雅黑" pitchFamily="34" charset="-122"/>
              </a:rPr>
              <a:t>选项</a:t>
            </a:r>
          </a:p>
          <a:p>
            <a:pPr marL="1665288" lvl="3" indent="-357188">
              <a:lnSpc>
                <a:spcPct val="150000"/>
              </a:lnSpc>
              <a:defRPr/>
            </a:pP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 gcc –g test.c –o proc</a:t>
            </a: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启动</a:t>
            </a:r>
            <a:r>
              <a:rPr lang="en-US" altLang="zh-CN" sz="1800" dirty="0">
                <a:solidFill>
                  <a:schemeClr val="tx1">
                    <a:lumMod val="75000"/>
                    <a:lumOff val="25000"/>
                  </a:schemeClr>
                </a:solidFill>
                <a:latin typeface="微软雅黑" pitchFamily="34" charset="-122"/>
                <a:ea typeface="微软雅黑" pitchFamily="34" charset="-122"/>
              </a:rPr>
              <a:t>GDB</a:t>
            </a:r>
            <a:r>
              <a:rPr lang="zh-CN" altLang="en-US" sz="1800" dirty="0">
                <a:solidFill>
                  <a:schemeClr val="tx1">
                    <a:lumMod val="75000"/>
                    <a:lumOff val="25000"/>
                  </a:schemeClr>
                </a:solidFill>
                <a:latin typeface="微软雅黑" pitchFamily="34" charset="-122"/>
                <a:ea typeface="微软雅黑" pitchFamily="34" charset="-122"/>
              </a:rPr>
              <a:t>，以参数形式将可执行程序传递给</a:t>
            </a:r>
            <a:r>
              <a:rPr lang="en-US" altLang="zh-CN" sz="1800" dirty="0">
                <a:solidFill>
                  <a:schemeClr val="tx1">
                    <a:lumMod val="75000"/>
                    <a:lumOff val="25000"/>
                  </a:schemeClr>
                </a:solidFill>
                <a:latin typeface="微软雅黑" pitchFamily="34" charset="-122"/>
                <a:ea typeface="微软雅黑" pitchFamily="34" charset="-122"/>
              </a:rPr>
              <a:t>GDB</a:t>
            </a:r>
          </a:p>
          <a:p>
            <a:pPr marL="1665288" lvl="3" indent="-357188">
              <a:lnSpc>
                <a:spcPct val="150000"/>
              </a:lnSpc>
              <a:defRPr/>
            </a:pP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gdb</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program              </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如：</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gdb</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cs</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gdb</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-p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pid</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如：</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gdb</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-p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pidof</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cs</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a:t>
            </a:r>
          </a:p>
          <a:p>
            <a:pPr marL="1665288" lvl="3" indent="-357188">
              <a:lnSpc>
                <a:spcPct val="150000"/>
              </a:lnSpc>
              <a:defRPr/>
            </a:pP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gdb</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program core      </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如：</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gdb</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cs</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core.xxx</a:t>
            </a:r>
          </a:p>
          <a:p>
            <a:pPr marL="1665288" lvl="3" indent="-357188">
              <a:lnSpc>
                <a:spcPct val="150000"/>
              </a:lnSpc>
              <a:defRPr/>
            </a:pP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gdb</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attach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pid</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如：</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gdb</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attach 2313</a:t>
            </a: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启动</a:t>
            </a:r>
            <a:r>
              <a:rPr lang="en-US" altLang="zh-CN" sz="1800" dirty="0" err="1">
                <a:solidFill>
                  <a:schemeClr val="tx1">
                    <a:lumMod val="75000"/>
                    <a:lumOff val="25000"/>
                  </a:schemeClr>
                </a:solidFill>
                <a:latin typeface="微软雅黑" pitchFamily="34" charset="-122"/>
                <a:ea typeface="微软雅黑" pitchFamily="34" charset="-122"/>
              </a:rPr>
              <a:t>gdb</a:t>
            </a:r>
            <a:r>
              <a:rPr lang="zh-CN" altLang="en-US" sz="1800" dirty="0">
                <a:solidFill>
                  <a:schemeClr val="tx1">
                    <a:lumMod val="75000"/>
                    <a:lumOff val="25000"/>
                  </a:schemeClr>
                </a:solidFill>
                <a:latin typeface="微软雅黑" pitchFamily="34" charset="-122"/>
                <a:ea typeface="微软雅黑" pitchFamily="34" charset="-122"/>
              </a:rPr>
              <a:t>后就显示其提示符：（</a:t>
            </a:r>
            <a:r>
              <a:rPr lang="en-US" altLang="zh-CN" sz="1800" dirty="0" err="1">
                <a:solidFill>
                  <a:schemeClr val="tx1">
                    <a:lumMod val="75000"/>
                    <a:lumOff val="25000"/>
                  </a:schemeClr>
                </a:solidFill>
                <a:latin typeface="微软雅黑" pitchFamily="34" charset="-122"/>
                <a:ea typeface="微软雅黑" pitchFamily="34" charset="-122"/>
              </a:rPr>
              <a:t>gdb</a:t>
            </a:r>
            <a:r>
              <a:rPr lang="zh-CN" altLang="en-US" sz="1800" dirty="0">
                <a:solidFill>
                  <a:schemeClr val="tx1">
                    <a:lumMod val="75000"/>
                    <a:lumOff val="25000"/>
                  </a:schemeClr>
                </a:solidFill>
                <a:latin typeface="微软雅黑" pitchFamily="34" charset="-122"/>
                <a:ea typeface="微软雅黑" pitchFamily="34" charset="-122"/>
              </a:rPr>
              <a:t>），并等待用户输入相应的内部命令</a:t>
            </a:r>
            <a:endParaRPr lang="en-US" altLang="zh-CN" sz="1800" dirty="0">
              <a:solidFill>
                <a:schemeClr val="tx1">
                  <a:lumMod val="75000"/>
                  <a:lumOff val="25000"/>
                </a:schemeClr>
              </a:solidFill>
              <a:latin typeface="微软雅黑" pitchFamily="34" charset="-122"/>
              <a:ea typeface="微软雅黑" pitchFamily="34" charset="-122"/>
            </a:endParaRP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设置断点、设置运行参数和环境变量、跟踪调试命令、查看栈信息</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a:t>
            </a: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用户可以利用命令</a:t>
            </a:r>
            <a:r>
              <a:rPr lang="en-US" altLang="zh-CN" sz="1800" dirty="0">
                <a:solidFill>
                  <a:schemeClr val="tx1">
                    <a:lumMod val="75000"/>
                    <a:lumOff val="25000"/>
                  </a:schemeClr>
                </a:solidFill>
                <a:latin typeface="微软雅黑" pitchFamily="34" charset="-122"/>
                <a:ea typeface="微软雅黑" pitchFamily="34" charset="-122"/>
              </a:rPr>
              <a:t>quit</a:t>
            </a:r>
            <a:r>
              <a:rPr lang="zh-CN" altLang="en-US" sz="1800" dirty="0">
                <a:solidFill>
                  <a:schemeClr val="tx1">
                    <a:lumMod val="75000"/>
                    <a:lumOff val="25000"/>
                  </a:schemeClr>
                </a:solidFill>
                <a:latin typeface="微软雅黑" pitchFamily="34" charset="-122"/>
                <a:ea typeface="微软雅黑" pitchFamily="34" charset="-122"/>
              </a:rPr>
              <a:t>终止其执行，退出</a:t>
            </a:r>
            <a:r>
              <a:rPr lang="en-US" altLang="zh-CN" sz="1800" dirty="0" err="1">
                <a:solidFill>
                  <a:schemeClr val="tx1">
                    <a:lumMod val="75000"/>
                    <a:lumOff val="25000"/>
                  </a:schemeClr>
                </a:solidFill>
                <a:latin typeface="微软雅黑" pitchFamily="34" charset="-122"/>
                <a:ea typeface="微软雅黑" pitchFamily="34" charset="-122"/>
              </a:rPr>
              <a:t>gdb</a:t>
            </a:r>
            <a:r>
              <a:rPr lang="zh-CN" altLang="en-US" sz="1800" dirty="0">
                <a:solidFill>
                  <a:schemeClr val="tx1">
                    <a:lumMod val="75000"/>
                    <a:lumOff val="25000"/>
                  </a:schemeClr>
                </a:solidFill>
                <a:latin typeface="微软雅黑" pitchFamily="34" charset="-122"/>
                <a:ea typeface="微软雅黑" pitchFamily="34" charset="-122"/>
              </a:rPr>
              <a:t>环境 </a:t>
            </a:r>
          </a:p>
          <a:p>
            <a:pPr marL="1665288" lvl="3" indent="-357188">
              <a:lnSpc>
                <a:spcPct val="150000"/>
              </a:lnSpc>
              <a:defRPr/>
            </a:pP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9</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程序调试分析工具简介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程序调试</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a:solidFill>
                  <a:srgbClr val="0070C0"/>
                </a:solidFill>
                <a:latin typeface="微软雅黑" pitchFamily="34" charset="-122"/>
                <a:ea typeface="微软雅黑" pitchFamily="34" charset="-122"/>
              </a:rPr>
              <a:t>GDB</a:t>
            </a:r>
            <a:r>
              <a:rPr lang="zh-CN" altLang="en-US" sz="2200" dirty="0">
                <a:solidFill>
                  <a:srgbClr val="0070C0"/>
                </a:solidFill>
                <a:latin typeface="微软雅黑" pitchFamily="34" charset="-122"/>
                <a:ea typeface="微软雅黑" pitchFamily="34" charset="-122"/>
              </a:rPr>
              <a:t>使用</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en-US" altLang="zh-CN" sz="1800" dirty="0">
                <a:solidFill>
                  <a:schemeClr val="tx1">
                    <a:lumMod val="75000"/>
                    <a:lumOff val="25000"/>
                  </a:schemeClr>
                </a:solidFill>
                <a:latin typeface="微软雅黑" pitchFamily="34" charset="-122"/>
                <a:ea typeface="微软雅黑" pitchFamily="34" charset="-122"/>
              </a:rPr>
              <a:t>GDB</a:t>
            </a:r>
            <a:r>
              <a:rPr lang="zh-CN" altLang="en-US" sz="1800" dirty="0">
                <a:solidFill>
                  <a:schemeClr val="tx1">
                    <a:lumMod val="75000"/>
                    <a:lumOff val="25000"/>
                  </a:schemeClr>
                </a:solidFill>
                <a:latin typeface="微软雅黑" pitchFamily="34" charset="-122"/>
                <a:ea typeface="微软雅黑" pitchFamily="34" charset="-122"/>
              </a:rPr>
              <a:t>常用的内部命令列表：   </a:t>
            </a: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graphicFrame>
        <p:nvGraphicFramePr>
          <p:cNvPr id="7" name="表格 6"/>
          <p:cNvGraphicFramePr>
            <a:graphicFrameLocks noGrp="1"/>
          </p:cNvGraphicFramePr>
          <p:nvPr>
            <p:extLst>
              <p:ext uri="{D42A27DB-BD31-4B8C-83A1-F6EECF244321}">
                <p14:modId xmlns:p14="http://schemas.microsoft.com/office/powerpoint/2010/main" val="633324126"/>
              </p:ext>
            </p:extLst>
          </p:nvPr>
        </p:nvGraphicFramePr>
        <p:xfrm>
          <a:off x="1754360" y="2554250"/>
          <a:ext cx="4905872" cy="4043102"/>
        </p:xfrm>
        <a:graphic>
          <a:graphicData uri="http://schemas.openxmlformats.org/drawingml/2006/table">
            <a:tbl>
              <a:tblPr firstRow="1" bandRow="1">
                <a:tableStyleId>{5940675A-B579-460E-94D1-54222C63F5DA}</a:tableStyleId>
              </a:tblPr>
              <a:tblGrid>
                <a:gridCol w="936104">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585392">
                  <a:extLst>
                    <a:ext uri="{9D8B030D-6E8A-4147-A177-3AD203B41FA5}">
                      <a16:colId xmlns:a16="http://schemas.microsoft.com/office/drawing/2014/main" val="20002"/>
                    </a:ext>
                  </a:extLst>
                </a:gridCol>
              </a:tblGrid>
              <a:tr h="288793">
                <a:tc>
                  <a:txBody>
                    <a:bodyPr/>
                    <a:lstStyle/>
                    <a:p>
                      <a:pPr algn="ctr">
                        <a:lnSpc>
                          <a:spcPct val="100000"/>
                        </a:lnSpc>
                      </a:pPr>
                      <a:r>
                        <a:rPr lang="zh-CN" altLang="en-US" sz="1200" dirty="0"/>
                        <a:t>命令</a:t>
                      </a:r>
                    </a:p>
                  </a:txBody>
                  <a:tcPr/>
                </a:tc>
                <a:tc>
                  <a:txBody>
                    <a:bodyPr/>
                    <a:lstStyle/>
                    <a:p>
                      <a:pPr algn="ctr">
                        <a:lnSpc>
                          <a:spcPct val="100000"/>
                        </a:lnSpc>
                      </a:pPr>
                      <a:r>
                        <a:rPr lang="zh-CN" altLang="en-US" sz="1200" dirty="0"/>
                        <a:t>解释</a:t>
                      </a:r>
                    </a:p>
                  </a:txBody>
                  <a:tcPr/>
                </a:tc>
                <a:tc>
                  <a:txBody>
                    <a:bodyPr/>
                    <a:lstStyle/>
                    <a:p>
                      <a:pPr algn="ctr">
                        <a:lnSpc>
                          <a:spcPct val="100000"/>
                        </a:lnSpc>
                      </a:pPr>
                      <a:r>
                        <a:rPr lang="zh-CN" altLang="en-US" sz="1200" dirty="0"/>
                        <a:t>简写</a:t>
                      </a:r>
                    </a:p>
                  </a:txBody>
                  <a:tcPr/>
                </a:tc>
                <a:extLst>
                  <a:ext uri="{0D108BD9-81ED-4DB2-BD59-A6C34878D82A}">
                    <a16:rowId xmlns:a16="http://schemas.microsoft.com/office/drawing/2014/main" val="10000"/>
                  </a:ext>
                </a:extLst>
              </a:tr>
              <a:tr h="288793">
                <a:tc>
                  <a:txBody>
                    <a:bodyPr/>
                    <a:lstStyle/>
                    <a:p>
                      <a:pPr algn="ctr">
                        <a:lnSpc>
                          <a:spcPct val="100000"/>
                        </a:lnSpc>
                      </a:pPr>
                      <a:r>
                        <a:rPr lang="en-US" altLang="zh-CN" sz="1200" dirty="0"/>
                        <a:t>file</a:t>
                      </a:r>
                      <a:endParaRPr lang="zh-CN" altLang="en-US" sz="1200" dirty="0"/>
                    </a:p>
                  </a:txBody>
                  <a:tcPr/>
                </a:tc>
                <a:tc>
                  <a:txBody>
                    <a:bodyPr/>
                    <a:lstStyle/>
                    <a:p>
                      <a:pPr>
                        <a:lnSpc>
                          <a:spcPct val="100000"/>
                        </a:lnSpc>
                      </a:pPr>
                      <a:r>
                        <a:rPr lang="zh-CN" altLang="en-US" sz="1200" dirty="0"/>
                        <a:t>装入想要调试的可执行文件</a:t>
                      </a:r>
                    </a:p>
                  </a:txBody>
                  <a:tcPr/>
                </a:tc>
                <a:tc>
                  <a:txBody>
                    <a:bodyPr/>
                    <a:lstStyle/>
                    <a:p>
                      <a:pPr algn="ctr">
                        <a:lnSpc>
                          <a:spcPct val="100000"/>
                        </a:lnSpc>
                      </a:pPr>
                      <a:r>
                        <a:rPr lang="zh-CN" altLang="en-US" sz="1200" dirty="0"/>
                        <a:t>无</a:t>
                      </a:r>
                    </a:p>
                  </a:txBody>
                  <a:tcPr/>
                </a:tc>
                <a:extLst>
                  <a:ext uri="{0D108BD9-81ED-4DB2-BD59-A6C34878D82A}">
                    <a16:rowId xmlns:a16="http://schemas.microsoft.com/office/drawing/2014/main" val="10001"/>
                  </a:ext>
                </a:extLst>
              </a:tr>
              <a:tr h="288793">
                <a:tc>
                  <a:txBody>
                    <a:bodyPr/>
                    <a:lstStyle/>
                    <a:p>
                      <a:pPr algn="ctr">
                        <a:lnSpc>
                          <a:spcPct val="100000"/>
                        </a:lnSpc>
                      </a:pPr>
                      <a:r>
                        <a:rPr lang="en-US" altLang="zh-CN" sz="1200" dirty="0"/>
                        <a:t>list</a:t>
                      </a:r>
                      <a:endParaRPr lang="zh-CN" altLang="en-US" sz="1200" dirty="0"/>
                    </a:p>
                  </a:txBody>
                  <a:tcPr/>
                </a:tc>
                <a:tc>
                  <a:txBody>
                    <a:bodyPr/>
                    <a:lstStyle/>
                    <a:p>
                      <a:pPr>
                        <a:lnSpc>
                          <a:spcPct val="100000"/>
                        </a:lnSpc>
                      </a:pPr>
                      <a:r>
                        <a:rPr lang="zh-CN" altLang="en-US" sz="1200" dirty="0"/>
                        <a:t>列出产生执行文件源代码的一部分</a:t>
                      </a:r>
                    </a:p>
                  </a:txBody>
                  <a:tcPr/>
                </a:tc>
                <a:tc>
                  <a:txBody>
                    <a:bodyPr/>
                    <a:lstStyle/>
                    <a:p>
                      <a:pPr algn="ctr">
                        <a:lnSpc>
                          <a:spcPct val="100000"/>
                        </a:lnSpc>
                      </a:pPr>
                      <a:r>
                        <a:rPr lang="en-US" altLang="zh-CN" sz="1200" dirty="0"/>
                        <a:t>l</a:t>
                      </a:r>
                      <a:endParaRPr lang="zh-CN" altLang="en-US" sz="1200" dirty="0"/>
                    </a:p>
                  </a:txBody>
                  <a:tcPr/>
                </a:tc>
                <a:extLst>
                  <a:ext uri="{0D108BD9-81ED-4DB2-BD59-A6C34878D82A}">
                    <a16:rowId xmlns:a16="http://schemas.microsoft.com/office/drawing/2014/main" val="10002"/>
                  </a:ext>
                </a:extLst>
              </a:tr>
              <a:tr h="288793">
                <a:tc>
                  <a:txBody>
                    <a:bodyPr/>
                    <a:lstStyle/>
                    <a:p>
                      <a:pPr algn="ctr">
                        <a:lnSpc>
                          <a:spcPct val="100000"/>
                        </a:lnSpc>
                      </a:pPr>
                      <a:r>
                        <a:rPr lang="en-US" altLang="zh-CN" sz="1200" dirty="0"/>
                        <a:t>next</a:t>
                      </a:r>
                      <a:endParaRPr lang="zh-CN" altLang="en-US" sz="1200" dirty="0"/>
                    </a:p>
                  </a:txBody>
                  <a:tcPr/>
                </a:tc>
                <a:tc>
                  <a:txBody>
                    <a:bodyPr/>
                    <a:lstStyle/>
                    <a:p>
                      <a:pPr>
                        <a:lnSpc>
                          <a:spcPct val="100000"/>
                        </a:lnSpc>
                      </a:pPr>
                      <a:r>
                        <a:rPr lang="zh-CN" altLang="en-US" sz="1200" dirty="0"/>
                        <a:t>执行一行源代码但不进入函数内部</a:t>
                      </a:r>
                    </a:p>
                  </a:txBody>
                  <a:tcPr/>
                </a:tc>
                <a:tc>
                  <a:txBody>
                    <a:bodyPr/>
                    <a:lstStyle/>
                    <a:p>
                      <a:pPr algn="ctr">
                        <a:lnSpc>
                          <a:spcPct val="100000"/>
                        </a:lnSpc>
                      </a:pPr>
                      <a:r>
                        <a:rPr lang="en-US" altLang="zh-CN" sz="1200" dirty="0"/>
                        <a:t>n</a:t>
                      </a:r>
                      <a:endParaRPr lang="zh-CN" altLang="en-US" sz="1200" dirty="0"/>
                    </a:p>
                  </a:txBody>
                  <a:tcPr/>
                </a:tc>
                <a:extLst>
                  <a:ext uri="{0D108BD9-81ED-4DB2-BD59-A6C34878D82A}">
                    <a16:rowId xmlns:a16="http://schemas.microsoft.com/office/drawing/2014/main" val="10003"/>
                  </a:ext>
                </a:extLst>
              </a:tr>
              <a:tr h="288793">
                <a:tc>
                  <a:txBody>
                    <a:bodyPr/>
                    <a:lstStyle/>
                    <a:p>
                      <a:pPr algn="ctr">
                        <a:lnSpc>
                          <a:spcPct val="100000"/>
                        </a:lnSpc>
                      </a:pPr>
                      <a:r>
                        <a:rPr lang="en-US" altLang="zh-CN" sz="1200" dirty="0"/>
                        <a:t>step</a:t>
                      </a:r>
                      <a:endParaRPr lang="zh-CN" altLang="en-US" sz="1200" dirty="0"/>
                    </a:p>
                  </a:txBody>
                  <a:tcPr/>
                </a:tc>
                <a:tc>
                  <a:txBody>
                    <a:bodyPr/>
                    <a:lstStyle/>
                    <a:p>
                      <a:pPr>
                        <a:lnSpc>
                          <a:spcPct val="100000"/>
                        </a:lnSpc>
                      </a:pPr>
                      <a:r>
                        <a:rPr lang="zh-CN" altLang="en-US" sz="1200" dirty="0"/>
                        <a:t>执行一行源代码而且进入函数内部</a:t>
                      </a:r>
                    </a:p>
                  </a:txBody>
                  <a:tcPr/>
                </a:tc>
                <a:tc>
                  <a:txBody>
                    <a:bodyPr/>
                    <a:lstStyle/>
                    <a:p>
                      <a:pPr algn="ctr">
                        <a:lnSpc>
                          <a:spcPct val="100000"/>
                        </a:lnSpc>
                      </a:pPr>
                      <a:r>
                        <a:rPr lang="en-US" altLang="zh-CN" sz="1200" dirty="0"/>
                        <a:t>s</a:t>
                      </a:r>
                      <a:endParaRPr lang="zh-CN" altLang="en-US" sz="1200" dirty="0"/>
                    </a:p>
                  </a:txBody>
                  <a:tcPr/>
                </a:tc>
                <a:extLst>
                  <a:ext uri="{0D108BD9-81ED-4DB2-BD59-A6C34878D82A}">
                    <a16:rowId xmlns:a16="http://schemas.microsoft.com/office/drawing/2014/main" val="10004"/>
                  </a:ext>
                </a:extLst>
              </a:tr>
              <a:tr h="288793">
                <a:tc>
                  <a:txBody>
                    <a:bodyPr/>
                    <a:lstStyle/>
                    <a:p>
                      <a:pPr algn="ctr">
                        <a:lnSpc>
                          <a:spcPct val="100000"/>
                        </a:lnSpc>
                      </a:pPr>
                      <a:r>
                        <a:rPr lang="en-US" altLang="zh-CN" sz="1200" dirty="0"/>
                        <a:t>run</a:t>
                      </a:r>
                      <a:endParaRPr lang="zh-CN" altLang="en-US" sz="1200" dirty="0"/>
                    </a:p>
                  </a:txBody>
                  <a:tcPr/>
                </a:tc>
                <a:tc>
                  <a:txBody>
                    <a:bodyPr/>
                    <a:lstStyle/>
                    <a:p>
                      <a:pPr>
                        <a:lnSpc>
                          <a:spcPct val="100000"/>
                        </a:lnSpc>
                      </a:pPr>
                      <a:r>
                        <a:rPr lang="zh-CN" altLang="en-US" sz="1200" dirty="0"/>
                        <a:t>执行当前被调试的程序</a:t>
                      </a:r>
                    </a:p>
                  </a:txBody>
                  <a:tcPr/>
                </a:tc>
                <a:tc>
                  <a:txBody>
                    <a:bodyPr/>
                    <a:lstStyle/>
                    <a:p>
                      <a:pPr algn="ctr">
                        <a:lnSpc>
                          <a:spcPct val="100000"/>
                        </a:lnSpc>
                      </a:pPr>
                      <a:r>
                        <a:rPr lang="en-US" altLang="zh-CN" sz="1200" dirty="0"/>
                        <a:t>r</a:t>
                      </a:r>
                      <a:endParaRPr lang="zh-CN" altLang="en-US" sz="1200" dirty="0"/>
                    </a:p>
                  </a:txBody>
                  <a:tcPr/>
                </a:tc>
                <a:extLst>
                  <a:ext uri="{0D108BD9-81ED-4DB2-BD59-A6C34878D82A}">
                    <a16:rowId xmlns:a16="http://schemas.microsoft.com/office/drawing/2014/main" val="10005"/>
                  </a:ext>
                </a:extLst>
              </a:tr>
              <a:tr h="288793">
                <a:tc>
                  <a:txBody>
                    <a:bodyPr/>
                    <a:lstStyle/>
                    <a:p>
                      <a:pPr algn="ctr">
                        <a:lnSpc>
                          <a:spcPct val="100000"/>
                        </a:lnSpc>
                      </a:pPr>
                      <a:r>
                        <a:rPr lang="en-US" altLang="zh-CN" sz="1200" dirty="0"/>
                        <a:t>continue</a:t>
                      </a:r>
                      <a:endParaRPr lang="zh-CN" altLang="en-US" sz="1200" dirty="0"/>
                    </a:p>
                  </a:txBody>
                  <a:tcPr/>
                </a:tc>
                <a:tc>
                  <a:txBody>
                    <a:bodyPr/>
                    <a:lstStyle/>
                    <a:p>
                      <a:pPr>
                        <a:lnSpc>
                          <a:spcPct val="100000"/>
                        </a:lnSpc>
                      </a:pPr>
                      <a:r>
                        <a:rPr lang="zh-CN" altLang="en-US" sz="1200" dirty="0"/>
                        <a:t>继续执行程序</a:t>
                      </a:r>
                    </a:p>
                  </a:txBody>
                  <a:tcPr/>
                </a:tc>
                <a:tc>
                  <a:txBody>
                    <a:bodyPr/>
                    <a:lstStyle/>
                    <a:p>
                      <a:pPr algn="ctr">
                        <a:lnSpc>
                          <a:spcPct val="100000"/>
                        </a:lnSpc>
                      </a:pPr>
                      <a:r>
                        <a:rPr lang="en-US" altLang="zh-CN" sz="1200" dirty="0"/>
                        <a:t>c</a:t>
                      </a:r>
                      <a:endParaRPr lang="zh-CN" altLang="en-US" sz="1200" dirty="0"/>
                    </a:p>
                  </a:txBody>
                  <a:tcPr/>
                </a:tc>
                <a:extLst>
                  <a:ext uri="{0D108BD9-81ED-4DB2-BD59-A6C34878D82A}">
                    <a16:rowId xmlns:a16="http://schemas.microsoft.com/office/drawing/2014/main" val="10006"/>
                  </a:ext>
                </a:extLst>
              </a:tr>
              <a:tr h="288793">
                <a:tc>
                  <a:txBody>
                    <a:bodyPr/>
                    <a:lstStyle/>
                    <a:p>
                      <a:pPr algn="ctr">
                        <a:lnSpc>
                          <a:spcPct val="100000"/>
                        </a:lnSpc>
                      </a:pPr>
                      <a:r>
                        <a:rPr lang="en-US" altLang="zh-CN" sz="1200" dirty="0"/>
                        <a:t>quit</a:t>
                      </a:r>
                      <a:endParaRPr lang="zh-CN" altLang="en-US" sz="1200" dirty="0"/>
                    </a:p>
                  </a:txBody>
                  <a:tcPr/>
                </a:tc>
                <a:tc>
                  <a:txBody>
                    <a:bodyPr/>
                    <a:lstStyle/>
                    <a:p>
                      <a:pPr>
                        <a:lnSpc>
                          <a:spcPct val="100000"/>
                        </a:lnSpc>
                      </a:pPr>
                      <a:r>
                        <a:rPr lang="zh-CN" altLang="en-US" sz="1200" dirty="0"/>
                        <a:t>终止</a:t>
                      </a:r>
                      <a:r>
                        <a:rPr lang="en-US" altLang="zh-CN" sz="1200" dirty="0"/>
                        <a:t>GDB</a:t>
                      </a:r>
                      <a:endParaRPr lang="zh-CN" altLang="en-US" sz="1200" dirty="0"/>
                    </a:p>
                  </a:txBody>
                  <a:tcPr/>
                </a:tc>
                <a:tc>
                  <a:txBody>
                    <a:bodyPr/>
                    <a:lstStyle/>
                    <a:p>
                      <a:pPr algn="ctr">
                        <a:lnSpc>
                          <a:spcPct val="100000"/>
                        </a:lnSpc>
                      </a:pPr>
                      <a:r>
                        <a:rPr lang="en-US" altLang="zh-CN" sz="1200" dirty="0"/>
                        <a:t>q</a:t>
                      </a:r>
                      <a:endParaRPr lang="zh-CN" altLang="en-US" sz="1200" dirty="0"/>
                    </a:p>
                  </a:txBody>
                  <a:tcPr/>
                </a:tc>
                <a:extLst>
                  <a:ext uri="{0D108BD9-81ED-4DB2-BD59-A6C34878D82A}">
                    <a16:rowId xmlns:a16="http://schemas.microsoft.com/office/drawing/2014/main" val="10007"/>
                  </a:ext>
                </a:extLst>
              </a:tr>
              <a:tr h="288793">
                <a:tc>
                  <a:txBody>
                    <a:bodyPr/>
                    <a:lstStyle/>
                    <a:p>
                      <a:pPr algn="ctr">
                        <a:lnSpc>
                          <a:spcPct val="100000"/>
                        </a:lnSpc>
                      </a:pPr>
                      <a:r>
                        <a:rPr lang="en-US" altLang="zh-CN" sz="1200" dirty="0"/>
                        <a:t>print</a:t>
                      </a:r>
                      <a:endParaRPr lang="zh-CN" altLang="en-US" sz="1200" dirty="0"/>
                    </a:p>
                  </a:txBody>
                  <a:tcPr/>
                </a:tc>
                <a:tc>
                  <a:txBody>
                    <a:bodyPr/>
                    <a:lstStyle/>
                    <a:p>
                      <a:pPr>
                        <a:lnSpc>
                          <a:spcPct val="100000"/>
                        </a:lnSpc>
                      </a:pPr>
                      <a:r>
                        <a:rPr lang="zh-CN" altLang="en-US" sz="1200" dirty="0"/>
                        <a:t>输出当前指定变量的值</a:t>
                      </a:r>
                    </a:p>
                  </a:txBody>
                  <a:tcPr/>
                </a:tc>
                <a:tc>
                  <a:txBody>
                    <a:bodyPr/>
                    <a:lstStyle/>
                    <a:p>
                      <a:pPr algn="ctr">
                        <a:lnSpc>
                          <a:spcPct val="100000"/>
                        </a:lnSpc>
                      </a:pPr>
                      <a:r>
                        <a:rPr lang="en-US" altLang="zh-CN" sz="1200" dirty="0"/>
                        <a:t>p</a:t>
                      </a:r>
                      <a:endParaRPr lang="zh-CN" altLang="en-US" sz="1200" dirty="0"/>
                    </a:p>
                  </a:txBody>
                  <a:tcPr/>
                </a:tc>
                <a:extLst>
                  <a:ext uri="{0D108BD9-81ED-4DB2-BD59-A6C34878D82A}">
                    <a16:rowId xmlns:a16="http://schemas.microsoft.com/office/drawing/2014/main" val="10008"/>
                  </a:ext>
                </a:extLst>
              </a:tr>
              <a:tr h="288793">
                <a:tc>
                  <a:txBody>
                    <a:bodyPr/>
                    <a:lstStyle/>
                    <a:p>
                      <a:pPr algn="ctr">
                        <a:lnSpc>
                          <a:spcPct val="100000"/>
                        </a:lnSpc>
                      </a:pPr>
                      <a:r>
                        <a:rPr lang="en-US" altLang="zh-CN" sz="1200" dirty="0"/>
                        <a:t>break</a:t>
                      </a:r>
                      <a:endParaRPr lang="zh-CN" altLang="en-US" sz="1200" dirty="0"/>
                    </a:p>
                  </a:txBody>
                  <a:tcPr/>
                </a:tc>
                <a:tc>
                  <a:txBody>
                    <a:bodyPr/>
                    <a:lstStyle/>
                    <a:p>
                      <a:pPr>
                        <a:lnSpc>
                          <a:spcPct val="100000"/>
                        </a:lnSpc>
                      </a:pPr>
                      <a:r>
                        <a:rPr lang="zh-CN" altLang="en-US" sz="1200" dirty="0"/>
                        <a:t>在代码里设置断点</a:t>
                      </a:r>
                    </a:p>
                  </a:txBody>
                  <a:tcPr/>
                </a:tc>
                <a:tc>
                  <a:txBody>
                    <a:bodyPr/>
                    <a:lstStyle/>
                    <a:p>
                      <a:pPr algn="ctr">
                        <a:lnSpc>
                          <a:spcPct val="100000"/>
                        </a:lnSpc>
                      </a:pPr>
                      <a:r>
                        <a:rPr lang="en-US" altLang="zh-CN" sz="1200" dirty="0"/>
                        <a:t>b</a:t>
                      </a:r>
                      <a:endParaRPr lang="zh-CN" altLang="en-US" sz="1200" dirty="0"/>
                    </a:p>
                  </a:txBody>
                  <a:tcPr/>
                </a:tc>
                <a:extLst>
                  <a:ext uri="{0D108BD9-81ED-4DB2-BD59-A6C34878D82A}">
                    <a16:rowId xmlns:a16="http://schemas.microsoft.com/office/drawing/2014/main" val="10009"/>
                  </a:ext>
                </a:extLst>
              </a:tr>
              <a:tr h="288793">
                <a:tc>
                  <a:txBody>
                    <a:bodyPr/>
                    <a:lstStyle/>
                    <a:p>
                      <a:pPr algn="ctr">
                        <a:lnSpc>
                          <a:spcPct val="100000"/>
                        </a:lnSpc>
                      </a:pPr>
                      <a:r>
                        <a:rPr lang="en-US" altLang="zh-CN" sz="1200" dirty="0"/>
                        <a:t>info break</a:t>
                      </a:r>
                      <a:endParaRPr lang="zh-CN" altLang="en-US" sz="1200" dirty="0"/>
                    </a:p>
                  </a:txBody>
                  <a:tcPr/>
                </a:tc>
                <a:tc>
                  <a:txBody>
                    <a:bodyPr/>
                    <a:lstStyle/>
                    <a:p>
                      <a:pPr>
                        <a:lnSpc>
                          <a:spcPct val="100000"/>
                        </a:lnSpc>
                      </a:pPr>
                      <a:r>
                        <a:rPr lang="zh-CN" altLang="en-US" sz="1200" dirty="0"/>
                        <a:t>查看设置断点的信息</a:t>
                      </a:r>
                    </a:p>
                  </a:txBody>
                  <a:tcPr/>
                </a:tc>
                <a:tc>
                  <a:txBody>
                    <a:bodyPr/>
                    <a:lstStyle/>
                    <a:p>
                      <a:pPr algn="ctr">
                        <a:lnSpc>
                          <a:spcPct val="100000"/>
                        </a:lnSpc>
                      </a:pPr>
                      <a:r>
                        <a:rPr lang="en-US" altLang="zh-CN" sz="1200" dirty="0" err="1"/>
                        <a:t>ib</a:t>
                      </a:r>
                      <a:endParaRPr lang="zh-CN" altLang="en-US" sz="1200" dirty="0"/>
                    </a:p>
                  </a:txBody>
                  <a:tcPr/>
                </a:tc>
                <a:extLst>
                  <a:ext uri="{0D108BD9-81ED-4DB2-BD59-A6C34878D82A}">
                    <a16:rowId xmlns:a16="http://schemas.microsoft.com/office/drawing/2014/main" val="10010"/>
                  </a:ext>
                </a:extLst>
              </a:tr>
              <a:tr h="288793">
                <a:tc>
                  <a:txBody>
                    <a:bodyPr/>
                    <a:lstStyle/>
                    <a:p>
                      <a:pPr algn="ctr">
                        <a:lnSpc>
                          <a:spcPct val="100000"/>
                        </a:lnSpc>
                      </a:pPr>
                      <a:r>
                        <a:rPr lang="en-US" altLang="zh-CN" sz="1200" dirty="0"/>
                        <a:t>delete</a:t>
                      </a:r>
                      <a:endParaRPr lang="zh-CN" altLang="en-US" sz="1200" dirty="0"/>
                    </a:p>
                  </a:txBody>
                  <a:tcPr/>
                </a:tc>
                <a:tc>
                  <a:txBody>
                    <a:bodyPr/>
                    <a:lstStyle/>
                    <a:p>
                      <a:pPr>
                        <a:lnSpc>
                          <a:spcPct val="100000"/>
                        </a:lnSpc>
                      </a:pPr>
                      <a:r>
                        <a:rPr lang="zh-CN" altLang="en-US" sz="1200" dirty="0"/>
                        <a:t>删除设置的断点</a:t>
                      </a:r>
                    </a:p>
                  </a:txBody>
                  <a:tcPr/>
                </a:tc>
                <a:tc>
                  <a:txBody>
                    <a:bodyPr/>
                    <a:lstStyle/>
                    <a:p>
                      <a:pPr algn="ctr">
                        <a:lnSpc>
                          <a:spcPct val="100000"/>
                        </a:lnSpc>
                      </a:pPr>
                      <a:r>
                        <a:rPr lang="en-US" altLang="zh-CN" sz="1200" dirty="0"/>
                        <a:t>d</a:t>
                      </a:r>
                      <a:endParaRPr lang="zh-CN" altLang="en-US" sz="1200" dirty="0"/>
                    </a:p>
                  </a:txBody>
                  <a:tcPr/>
                </a:tc>
                <a:extLst>
                  <a:ext uri="{0D108BD9-81ED-4DB2-BD59-A6C34878D82A}">
                    <a16:rowId xmlns:a16="http://schemas.microsoft.com/office/drawing/2014/main" val="10011"/>
                  </a:ext>
                </a:extLst>
              </a:tr>
              <a:tr h="288793">
                <a:tc>
                  <a:txBody>
                    <a:bodyPr/>
                    <a:lstStyle/>
                    <a:p>
                      <a:pPr algn="ctr">
                        <a:lnSpc>
                          <a:spcPct val="100000"/>
                        </a:lnSpc>
                      </a:pPr>
                      <a:r>
                        <a:rPr lang="en-US" altLang="zh-CN" sz="1200" dirty="0"/>
                        <a:t>watch</a:t>
                      </a:r>
                      <a:endParaRPr lang="zh-CN" altLang="en-US" sz="1200" dirty="0"/>
                    </a:p>
                  </a:txBody>
                  <a:tcPr/>
                </a:tc>
                <a:tc>
                  <a:txBody>
                    <a:bodyPr/>
                    <a:lstStyle/>
                    <a:p>
                      <a:pPr>
                        <a:lnSpc>
                          <a:spcPct val="100000"/>
                        </a:lnSpc>
                      </a:pPr>
                      <a:r>
                        <a:rPr lang="zh-CN" altLang="en-US" sz="1200" dirty="0"/>
                        <a:t>监视一个变量的值，一旦值有变化，程序停住</a:t>
                      </a:r>
                    </a:p>
                  </a:txBody>
                  <a:tcPr/>
                </a:tc>
                <a:tc>
                  <a:txBody>
                    <a:bodyPr/>
                    <a:lstStyle/>
                    <a:p>
                      <a:pPr algn="ctr">
                        <a:lnSpc>
                          <a:spcPct val="100000"/>
                        </a:lnSpc>
                      </a:pPr>
                      <a:r>
                        <a:rPr lang="en-US" altLang="zh-CN" sz="1200" dirty="0" err="1"/>
                        <a:t>wa</a:t>
                      </a:r>
                      <a:endParaRPr lang="zh-CN" altLang="en-US" sz="1200" dirty="0"/>
                    </a:p>
                  </a:txBody>
                  <a:tcPr/>
                </a:tc>
                <a:extLst>
                  <a:ext uri="{0D108BD9-81ED-4DB2-BD59-A6C34878D82A}">
                    <a16:rowId xmlns:a16="http://schemas.microsoft.com/office/drawing/2014/main" val="10012"/>
                  </a:ext>
                </a:extLst>
              </a:tr>
              <a:tr h="288793">
                <a:tc>
                  <a:txBody>
                    <a:bodyPr/>
                    <a:lstStyle/>
                    <a:p>
                      <a:pPr algn="ctr">
                        <a:lnSpc>
                          <a:spcPct val="100000"/>
                        </a:lnSpc>
                      </a:pPr>
                      <a:r>
                        <a:rPr lang="en-US" altLang="zh-CN" sz="1200" dirty="0"/>
                        <a:t>help</a:t>
                      </a:r>
                      <a:endParaRPr lang="zh-CN" altLang="en-US" sz="1200" dirty="0"/>
                    </a:p>
                  </a:txBody>
                  <a:tcPr/>
                </a:tc>
                <a:tc>
                  <a:txBody>
                    <a:bodyPr/>
                    <a:lstStyle/>
                    <a:p>
                      <a:pPr>
                        <a:lnSpc>
                          <a:spcPct val="100000"/>
                        </a:lnSpc>
                      </a:pPr>
                      <a:r>
                        <a:rPr lang="en-US" altLang="zh-CN" sz="1200" dirty="0"/>
                        <a:t>GDB</a:t>
                      </a:r>
                      <a:r>
                        <a:rPr lang="zh-CN" altLang="en-US" sz="1200" dirty="0"/>
                        <a:t>中的帮助命令</a:t>
                      </a:r>
                    </a:p>
                  </a:txBody>
                  <a:tcPr/>
                </a:tc>
                <a:tc>
                  <a:txBody>
                    <a:bodyPr/>
                    <a:lstStyle/>
                    <a:p>
                      <a:pPr algn="ctr">
                        <a:lnSpc>
                          <a:spcPct val="100000"/>
                        </a:lnSpc>
                      </a:pPr>
                      <a:r>
                        <a:rPr lang="en-US" altLang="zh-CN" sz="1200" dirty="0"/>
                        <a:t>h</a:t>
                      </a:r>
                      <a:endParaRPr lang="zh-CN" altLang="en-US" sz="1200" dirty="0"/>
                    </a:p>
                  </a:txBody>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41861839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8597</TotalTime>
  <Words>5938</Words>
  <Application>Microsoft Macintosh PowerPoint</Application>
  <PresentationFormat>On-screen Show (4:3)</PresentationFormat>
  <Paragraphs>799</Paragraphs>
  <Slides>51</Slides>
  <Notes>0</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微软雅黑</vt:lpstr>
      <vt:lpstr>Arial</vt:lpstr>
      <vt:lpstr>Calibri</vt:lpstr>
      <vt:lpstr>Times New Roman</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abc</dc:creator>
  <cp:lastModifiedBy>黄聃</cp:lastModifiedBy>
  <cp:revision>1108</cp:revision>
  <dcterms:created xsi:type="dcterms:W3CDTF">2016-04-18T09:33:21Z</dcterms:created>
  <dcterms:modified xsi:type="dcterms:W3CDTF">2023-11-06T02:23:10Z</dcterms:modified>
</cp:coreProperties>
</file>