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7" autoAdjust="0"/>
    <p:restoredTop sz="94694"/>
  </p:normalViewPr>
  <p:slideViewPr>
    <p:cSldViewPr snapToGrid="0" showGuides="1">
      <p:cViewPr varScale="1">
        <p:scale>
          <a:sx n="87" d="100"/>
          <a:sy n="87" d="100"/>
        </p:scale>
        <p:origin x="224" y="928"/>
      </p:cViewPr>
      <p:guideLst>
        <p:guide orient="horz" pos="218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0DD8-7323-426B-8750-F5C3C6A3A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86ACE-9B3A-76D8-E75E-BFBA1B57F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3A209-7D1D-F712-EAD0-79261BCF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A735-706E-4204-9C40-202C81636CA4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21C9-7320-B590-39B7-67359AFC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8B0E5-98F5-C5A0-C9E4-F993041C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7D18-9B9B-490D-A974-743B229C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16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57C50-06CB-495B-3BBE-EF8EAF54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43381-53EB-97F9-8008-2E20D6DA6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576C9-4A7C-98FC-FDE7-4CA1B1D70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A735-706E-4204-9C40-202C81636CA4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29322-76E8-B690-F091-A667907C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D8C46-0AA8-98A7-FB2D-BCD89F4A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7D18-9B9B-490D-A974-743B229C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10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1E47EF-ADD1-EFA4-D8E3-077F43D5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37D9BB-BCC5-50A4-C3DA-D44F71F3C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88A7E-ADE8-3A92-7755-F860E0B9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A735-706E-4204-9C40-202C81636CA4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C458F-04B0-B754-D3F1-CCC0AEF3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4168-B82D-9885-B2CC-F1CF75D9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7D18-9B9B-490D-A974-743B229C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55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486D-1521-8CD8-E8C9-8D4B60E6A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791D6-FA49-BF30-129E-861DFF9BF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A099-3306-4665-B9BC-E87D1940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A735-706E-4204-9C40-202C81636CA4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11AB6-0282-9DC0-5D87-F11CE540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1862-1212-9A64-F846-36E321B5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7D18-9B9B-490D-A974-743B229C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685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97D6-2337-902E-D0DC-0834CECD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7E0DD-01A4-3C62-C29A-A19211988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3D782-99D1-045A-48EB-429BFF78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A735-706E-4204-9C40-202C81636CA4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B8ED5-A121-6F81-F668-5E409756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4CBFF-25D6-3E1B-3FF8-67BA9BC4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7D18-9B9B-490D-A974-743B229C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85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AB5A-CD8B-BF2A-68E4-919DC0EA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005CF-15D2-A509-B852-AD3A40DC7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D6A1E-F8BD-1292-BD42-16A57F4B9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9DBCA-8BCE-6599-929B-F2710C0C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A735-706E-4204-9C40-202C81636CA4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C43FB-11DF-7EF6-FF52-651C1F3A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F2CEA-CA30-FE63-4756-668F7939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7D18-9B9B-490D-A974-743B229C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479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11BF-CB3E-2FCD-E7B8-F2C008EB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D42CA-310E-FDBD-0209-32125EDD5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5950C-0BBD-7269-C56E-5D736956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D1AF3-49D5-8976-FDCC-C6A1B1D39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8BD7A-A8FD-2E8A-2E74-3E945C69C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3E336E-96D1-730F-3C75-8AC60931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A735-706E-4204-9C40-202C81636CA4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037A3-400B-392B-AEDD-AAF4E374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7E5FA-0B7F-90ED-F4C0-1139F03F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7D18-9B9B-490D-A974-743B229C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64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3C9D-8A8B-482A-166B-6C8ABE1D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1DE06-AF3E-72BA-D0F9-6FA4CE47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A735-706E-4204-9C40-202C81636CA4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E431-B88C-0D86-857E-B89846BE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1E2EA-1779-A1DD-D870-F1143A86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7D18-9B9B-490D-A974-743B229C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99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A83EE-5FCC-C6AC-A31B-1E4BCB90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A735-706E-4204-9C40-202C81636CA4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A2057E-6506-6EF4-39D3-5CD8A99F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23C9-8E45-F997-B446-397CFCC5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7D18-9B9B-490D-A974-743B229C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23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4BEC-A46D-F2E5-D179-158DA019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5E15-BE94-1E60-7DD2-C3134EB0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902BE-0F85-F839-0179-E11FE23D6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826F0-880E-FFCB-797F-B420F8CE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A735-706E-4204-9C40-202C81636CA4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19D40-1DA6-7AF1-D8ED-2DA7A6B1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82801-B499-DE87-F80C-CEC6DCBC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7D18-9B9B-490D-A974-743B229C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9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F249-FB6A-AF80-E321-A8EF82C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4D73D-DB37-379F-A2F5-68E057F8E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9E6EA-60B9-F737-545A-1D3C1BA13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1A8A6-0E20-1B6F-EE4F-E47B674B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7A735-706E-4204-9C40-202C81636CA4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B53B3-3150-647A-6D62-89C30CE5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15A26-5246-F640-C475-C4A71B30E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A7D18-9B9B-490D-A974-743B229C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31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C2590-F6D0-D711-6B13-9B3CA502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0EB90-611F-003D-B8F3-D2FA54965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E1ABB-3364-024A-37A5-E22A1DF5D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7A735-706E-4204-9C40-202C81636CA4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3644D-A4E5-72E3-07EC-F31016AB0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74340-1F4A-AC85-FCDA-D403ABEE2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FA7D18-9B9B-490D-A974-743B229C7C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8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10" Type="http://schemas.openxmlformats.org/officeDocument/2006/relationships/image" Target="../media/image1.jp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194D-C0C2-3AC7-2D2F-32A650082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3506"/>
            <a:ext cx="9144000" cy="888061"/>
          </a:xfrm>
        </p:spPr>
        <p:txBody>
          <a:bodyPr>
            <a:normAutofit fontScale="90000"/>
          </a:bodyPr>
          <a:lstStyle/>
          <a:p>
            <a:r>
              <a:rPr lang="de-CH" dirty="0">
                <a:latin typeface="Swift Neue Light"/>
              </a:rPr>
              <a:t>Database Systems</a:t>
            </a:r>
            <a:endParaRPr lang="en-GB" dirty="0">
              <a:latin typeface="Swift Neue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B35B0-0215-4A1E-7A1B-E251FCE93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06902"/>
            <a:ext cx="9144000" cy="550296"/>
          </a:xfrm>
        </p:spPr>
        <p:txBody>
          <a:bodyPr>
            <a:normAutofit/>
          </a:bodyPr>
          <a:lstStyle/>
          <a:p>
            <a:r>
              <a:rPr lang="de-CH" dirty="0">
                <a:latin typeface="Swift Neue Light"/>
              </a:rPr>
              <a:t>HS 2024</a:t>
            </a:r>
          </a:p>
          <a:p>
            <a:endParaRPr lang="de-CH" dirty="0">
              <a:latin typeface="Swift Neue Light"/>
            </a:endParaRPr>
          </a:p>
          <a:p>
            <a:endParaRPr lang="en-GB" dirty="0">
              <a:latin typeface="Swift Neue Light"/>
            </a:endParaRPr>
          </a:p>
        </p:txBody>
      </p:sp>
      <p:pic>
        <p:nvPicPr>
          <p:cNvPr id="16" name="Picture 15" descr="A blue background with white clouds&#10;&#10;Description automatically generated with medium confidence">
            <a:extLst>
              <a:ext uri="{FF2B5EF4-FFF2-40B4-BE49-F238E27FC236}">
                <a16:creationId xmlns:a16="http://schemas.microsoft.com/office/drawing/2014/main" id="{BE918A8F-262D-2D1C-86D8-851C53EB3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28744" cy="12405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D0213B-0F9D-1E25-6FF3-BE21A86670FD}"/>
              </a:ext>
            </a:extLst>
          </p:cNvPr>
          <p:cNvSpPr/>
          <p:nvPr/>
        </p:nvSpPr>
        <p:spPr>
          <a:xfrm>
            <a:off x="4428744" y="0"/>
            <a:ext cx="7763256" cy="1009291"/>
          </a:xfrm>
          <a:prstGeom prst="rect">
            <a:avLst/>
          </a:prstGeom>
          <a:solidFill>
            <a:srgbClr val="CCE8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56C9513-2876-54AC-6529-16AB52B81246}"/>
              </a:ext>
            </a:extLst>
          </p:cNvPr>
          <p:cNvSpPr txBox="1">
            <a:spLocks/>
          </p:cNvSpPr>
          <p:nvPr/>
        </p:nvSpPr>
        <p:spPr>
          <a:xfrm>
            <a:off x="4999653" y="5741346"/>
            <a:ext cx="2192694" cy="1116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>
                <a:latin typeface="Swift Neue Light"/>
              </a:rPr>
              <a:t>Group 10</a:t>
            </a:r>
          </a:p>
          <a:p>
            <a:r>
              <a:rPr lang="de-CH" sz="1600" dirty="0">
                <a:latin typeface="Swift Neue Light"/>
              </a:rPr>
              <a:t>Jiri Käser</a:t>
            </a:r>
          </a:p>
          <a:p>
            <a:r>
              <a:rPr lang="de-CH" sz="1600" dirty="0">
                <a:latin typeface="Swift Neue Light"/>
              </a:rPr>
              <a:t>Mathieu Groenen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8D2D397-967D-3659-F166-CB93AB0641B8}"/>
              </a:ext>
            </a:extLst>
          </p:cNvPr>
          <p:cNvSpPr txBox="1">
            <a:spLocks/>
          </p:cNvSpPr>
          <p:nvPr/>
        </p:nvSpPr>
        <p:spPr>
          <a:xfrm>
            <a:off x="1524000" y="3796563"/>
            <a:ext cx="9144000" cy="8880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000" dirty="0">
                <a:latin typeface="Swift Neue Light"/>
              </a:rPr>
              <a:t>P0: Project Idea</a:t>
            </a:r>
            <a:endParaRPr lang="en-GB" sz="4000" dirty="0">
              <a:latin typeface="Swift Neue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E6722-5882-FFAB-14EC-64288BEF4244}"/>
              </a:ext>
            </a:extLst>
          </p:cNvPr>
          <p:cNvSpPr/>
          <p:nvPr/>
        </p:nvSpPr>
        <p:spPr>
          <a:xfrm>
            <a:off x="0" y="1009291"/>
            <a:ext cx="4428744" cy="231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42E21F9-1CCB-CC4A-1E53-41688E9CF03B}"/>
              </a:ext>
            </a:extLst>
          </p:cNvPr>
          <p:cNvSpPr txBox="1">
            <a:spLocks/>
          </p:cNvSpPr>
          <p:nvPr/>
        </p:nvSpPr>
        <p:spPr>
          <a:xfrm>
            <a:off x="10971828" y="87030"/>
            <a:ext cx="1324947" cy="3034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sz="1600" dirty="0">
                <a:latin typeface="Swift Neue Light"/>
              </a:rPr>
              <a:t>22.10.2024</a:t>
            </a:r>
          </a:p>
        </p:txBody>
      </p:sp>
    </p:spTree>
    <p:extLst>
      <p:ext uri="{BB962C8B-B14F-4D97-AF65-F5344CB8AC3E}">
        <p14:creationId xmlns:p14="http://schemas.microsoft.com/office/powerpoint/2010/main" val="260839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5257E-8C02-3A25-1392-1C9F78453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107ADBD-1C37-B67D-0D69-38EA36BEBEC7}"/>
              </a:ext>
            </a:extLst>
          </p:cNvPr>
          <p:cNvSpPr txBox="1">
            <a:spLocks/>
          </p:cNvSpPr>
          <p:nvPr/>
        </p:nvSpPr>
        <p:spPr>
          <a:xfrm>
            <a:off x="5177273" y="-42514"/>
            <a:ext cx="1837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600" b="1" dirty="0">
                <a:latin typeface="Swift Neue Light"/>
              </a:rPr>
              <a:t>Datasets</a:t>
            </a:r>
            <a:endParaRPr lang="en-GB" sz="3600" b="1" dirty="0">
              <a:latin typeface="Swift Neue Light"/>
            </a:endParaRPr>
          </a:p>
        </p:txBody>
      </p:sp>
      <p:pic>
        <p:nvPicPr>
          <p:cNvPr id="13" name="Content Placeholder 12" descr="A logo of a company&#10;&#10;Description automatically generated">
            <a:extLst>
              <a:ext uri="{FF2B5EF4-FFF2-40B4-BE49-F238E27FC236}">
                <a16:creationId xmlns:a16="http://schemas.microsoft.com/office/drawing/2014/main" id="{900F6662-06DB-AE4A-9CF6-6BF57DCF5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806" y="2740816"/>
            <a:ext cx="1311030" cy="1311030"/>
          </a:xfrm>
          <a:prstGeom prst="rect">
            <a:avLst/>
          </a:prstGeom>
        </p:spPr>
      </p:pic>
      <p:pic>
        <p:nvPicPr>
          <p:cNvPr id="15" name="Picture 14" descr="A black and white logo with a person holding an object&#10;&#10;Description automatically generated">
            <a:extLst>
              <a:ext uri="{FF2B5EF4-FFF2-40B4-BE49-F238E27FC236}">
                <a16:creationId xmlns:a16="http://schemas.microsoft.com/office/drawing/2014/main" id="{F889C82A-2C71-68C7-C054-31C3B81B47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08" y="2476862"/>
            <a:ext cx="1695113" cy="1695113"/>
          </a:xfrm>
          <a:prstGeom prst="rect">
            <a:avLst/>
          </a:prstGeom>
        </p:spPr>
      </p:pic>
      <p:pic>
        <p:nvPicPr>
          <p:cNvPr id="4" name="Picture 3" descr="A black chain link symbol&#10;&#10;Description automatically generated">
            <a:extLst>
              <a:ext uri="{FF2B5EF4-FFF2-40B4-BE49-F238E27FC236}">
                <a16:creationId xmlns:a16="http://schemas.microsoft.com/office/drawing/2014/main" id="{F3E8EEA1-0619-5B82-1193-FD7F6E0E2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6041">
            <a:off x="5785282" y="2979536"/>
            <a:ext cx="621431" cy="62143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401646-33C1-5566-BB54-400CC56C72A8}"/>
              </a:ext>
            </a:extLst>
          </p:cNvPr>
          <p:cNvCxnSpPr>
            <a:cxnSpLocks/>
          </p:cNvCxnSpPr>
          <p:nvPr/>
        </p:nvCxnSpPr>
        <p:spPr>
          <a:xfrm flipH="1">
            <a:off x="3421380" y="3290253"/>
            <a:ext cx="2330519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437F71F-D83B-5524-F8C6-F1BD94BE0612}"/>
              </a:ext>
            </a:extLst>
          </p:cNvPr>
          <p:cNvSpPr txBox="1"/>
          <p:nvPr/>
        </p:nvSpPr>
        <p:spPr>
          <a:xfrm>
            <a:off x="996547" y="4166354"/>
            <a:ext cx="2980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u="sng" dirty="0">
                <a:latin typeface="Swift Neue Light"/>
              </a:rPr>
              <a:t>Esta (</a:t>
            </a:r>
            <a:r>
              <a:rPr lang="en-GB" sz="1400" b="1" u="sng" dirty="0">
                <a:latin typeface="Swift Neue Light"/>
              </a:rPr>
              <a:t>Esports Trajectories &amp; Actions)</a:t>
            </a:r>
          </a:p>
          <a:p>
            <a:pPr algn="ctr"/>
            <a:endParaRPr lang="de-CH" sz="1400" b="1" dirty="0">
              <a:latin typeface="Swift Neue Light"/>
            </a:endParaRPr>
          </a:p>
          <a:p>
            <a:pPr algn="ctr"/>
            <a:r>
              <a:rPr lang="de-CH" sz="1400" b="1" dirty="0">
                <a:latin typeface="Swift Neue Light"/>
              </a:rPr>
              <a:t>99.1 GB</a:t>
            </a:r>
          </a:p>
          <a:p>
            <a:pPr algn="ctr"/>
            <a:r>
              <a:rPr lang="de-CH" sz="1400" b="1" dirty="0">
                <a:latin typeface="Swift Neue Light"/>
              </a:rPr>
              <a:t>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3B79E-A66C-EDA4-1CAE-A092554D6D37}"/>
              </a:ext>
            </a:extLst>
          </p:cNvPr>
          <p:cNvSpPr txBox="1"/>
          <p:nvPr/>
        </p:nvSpPr>
        <p:spPr>
          <a:xfrm>
            <a:off x="8539291" y="4166354"/>
            <a:ext cx="20040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u="sng" dirty="0">
                <a:latin typeface="Swift Neue Light"/>
              </a:rPr>
              <a:t>Steam API</a:t>
            </a:r>
          </a:p>
          <a:p>
            <a:pPr algn="ctr"/>
            <a:endParaRPr lang="de-CH" sz="1400" b="1" dirty="0">
              <a:latin typeface="Swift Neue Light"/>
            </a:endParaRPr>
          </a:p>
          <a:p>
            <a:pPr algn="ctr"/>
            <a:r>
              <a:rPr lang="de-CH" sz="1400" b="1" dirty="0">
                <a:latin typeface="Swift Neue Light"/>
              </a:rPr>
              <a:t>1.8 GB</a:t>
            </a:r>
          </a:p>
          <a:p>
            <a:pPr algn="ctr"/>
            <a:r>
              <a:rPr lang="de-CH" sz="1400" b="1" dirty="0">
                <a:latin typeface="Swift Neue Light"/>
              </a:rPr>
              <a:t>JSON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CD7B99-C403-30E9-3DE4-864521FAACD6}"/>
              </a:ext>
            </a:extLst>
          </p:cNvPr>
          <p:cNvSpPr txBox="1"/>
          <p:nvPr/>
        </p:nvSpPr>
        <p:spPr>
          <a:xfrm>
            <a:off x="3350867" y="3618849"/>
            <a:ext cx="2745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400" b="1" dirty="0"/>
              <a:t>Item </a:t>
            </a:r>
            <a:r>
              <a:rPr lang="de-CH" sz="1400" b="1" dirty="0" err="1"/>
              <a:t>usage</a:t>
            </a:r>
            <a:r>
              <a:rPr lang="de-CH" sz="1400" b="1" dirty="0"/>
              <a:t> </a:t>
            </a:r>
          </a:p>
          <a:p>
            <a:pPr algn="r"/>
            <a:r>
              <a:rPr lang="en-GB" sz="1400" b="1" dirty="0"/>
              <a:t>Player performance</a:t>
            </a:r>
          </a:p>
          <a:p>
            <a:pPr algn="r"/>
            <a:r>
              <a:rPr lang="en-GB" sz="1400" b="1" dirty="0"/>
              <a:t>Game outcome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5BC97-031D-3A60-B7AC-C969C1D1F1F9}"/>
              </a:ext>
            </a:extLst>
          </p:cNvPr>
          <p:cNvSpPr txBox="1"/>
          <p:nvPr/>
        </p:nvSpPr>
        <p:spPr>
          <a:xfrm>
            <a:off x="6068066" y="3726571"/>
            <a:ext cx="2789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Time </a:t>
            </a:r>
            <a:r>
              <a:rPr lang="de-CH" sz="1400" b="1" dirty="0" err="1"/>
              <a:t>dependant</a:t>
            </a:r>
            <a:r>
              <a:rPr lang="de-CH" sz="1400" b="1" dirty="0"/>
              <a:t> </a:t>
            </a:r>
          </a:p>
          <a:p>
            <a:r>
              <a:rPr lang="de-CH" sz="1400" b="1" dirty="0" err="1"/>
              <a:t>cosmetic</a:t>
            </a:r>
            <a:r>
              <a:rPr lang="de-CH" sz="1400" b="1" dirty="0"/>
              <a:t> </a:t>
            </a:r>
            <a:r>
              <a:rPr lang="de-CH" sz="1400" b="1" dirty="0" err="1"/>
              <a:t>prices</a:t>
            </a:r>
            <a:endParaRPr lang="en-GB" sz="14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D4A09C-8C4C-C8B7-2F31-8F0F82C31261}"/>
              </a:ext>
            </a:extLst>
          </p:cNvPr>
          <p:cNvCxnSpPr>
            <a:cxnSpLocks/>
          </p:cNvCxnSpPr>
          <p:nvPr/>
        </p:nvCxnSpPr>
        <p:spPr>
          <a:xfrm>
            <a:off x="6096000" y="3618849"/>
            <a:ext cx="0" cy="7386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9045DC-08D8-3833-60FC-40FC5C4CAF07}"/>
              </a:ext>
            </a:extLst>
          </p:cNvPr>
          <p:cNvCxnSpPr>
            <a:cxnSpLocks/>
          </p:cNvCxnSpPr>
          <p:nvPr/>
        </p:nvCxnSpPr>
        <p:spPr>
          <a:xfrm flipH="1">
            <a:off x="6412246" y="3290249"/>
            <a:ext cx="2330519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blue background with white clouds&#10;&#10;Description automatically generated with medium confidence">
            <a:extLst>
              <a:ext uri="{FF2B5EF4-FFF2-40B4-BE49-F238E27FC236}">
                <a16:creationId xmlns:a16="http://schemas.microsoft.com/office/drawing/2014/main" id="{1BDA73A4-F18B-BE32-FF6C-24E44E190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28744" cy="12405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3D4B7B-ACC4-0149-1878-C0CFA527D851}"/>
              </a:ext>
            </a:extLst>
          </p:cNvPr>
          <p:cNvSpPr/>
          <p:nvPr/>
        </p:nvSpPr>
        <p:spPr>
          <a:xfrm>
            <a:off x="4428744" y="0"/>
            <a:ext cx="7763256" cy="1009291"/>
          </a:xfrm>
          <a:prstGeom prst="rect">
            <a:avLst/>
          </a:prstGeom>
          <a:solidFill>
            <a:srgbClr val="CCE8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D6538E-1039-4B06-DC14-45C66EECE1C5}"/>
              </a:ext>
            </a:extLst>
          </p:cNvPr>
          <p:cNvSpPr/>
          <p:nvPr/>
        </p:nvSpPr>
        <p:spPr>
          <a:xfrm>
            <a:off x="0" y="1009291"/>
            <a:ext cx="4428744" cy="231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A819EF5-88AF-F830-1A2B-6A17E4607EFF}"/>
              </a:ext>
            </a:extLst>
          </p:cNvPr>
          <p:cNvSpPr txBox="1">
            <a:spLocks/>
          </p:cNvSpPr>
          <p:nvPr/>
        </p:nvSpPr>
        <p:spPr>
          <a:xfrm>
            <a:off x="4930736" y="12323"/>
            <a:ext cx="23305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3600" b="1" dirty="0">
                <a:latin typeface="Swift Neue Light"/>
              </a:rPr>
              <a:t>Datasets</a:t>
            </a:r>
            <a:endParaRPr lang="en-GB" sz="3600" b="1" dirty="0">
              <a:latin typeface="Swift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9285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elephant with white outline&#10;&#10;Description automatically generated">
            <a:extLst>
              <a:ext uri="{FF2B5EF4-FFF2-40B4-BE49-F238E27FC236}">
                <a16:creationId xmlns:a16="http://schemas.microsoft.com/office/drawing/2014/main" id="{C1BD0935-5CC1-FA24-F9F8-6394F007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019" y="2721777"/>
            <a:ext cx="1626083" cy="1677588"/>
          </a:xfrm>
          <a:prstGeom prst="rect">
            <a:avLst/>
          </a:prstGeom>
        </p:spPr>
      </p:pic>
      <p:pic>
        <p:nvPicPr>
          <p:cNvPr id="13" name="Picture 12" descr="A blue whale with blocks in it&#10;&#10;Description automatically generated">
            <a:extLst>
              <a:ext uri="{FF2B5EF4-FFF2-40B4-BE49-F238E27FC236}">
                <a16:creationId xmlns:a16="http://schemas.microsoft.com/office/drawing/2014/main" id="{64A17CCC-36FC-A946-2B9B-ABFB7B6F6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667" y="2751159"/>
            <a:ext cx="2036666" cy="1428707"/>
          </a:xfrm>
          <a:prstGeom prst="rect">
            <a:avLst/>
          </a:prstGeom>
        </p:spPr>
      </p:pic>
      <p:pic>
        <p:nvPicPr>
          <p:cNvPr id="14" name="Picture 13" descr="A blue and yellow snake logo&#10;&#10;Description automatically generated">
            <a:extLst>
              <a:ext uri="{FF2B5EF4-FFF2-40B4-BE49-F238E27FC236}">
                <a16:creationId xmlns:a16="http://schemas.microsoft.com/office/drawing/2014/main" id="{595326FA-B0B1-8EC0-E7AE-3A09E191AB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898" y="2633923"/>
            <a:ext cx="1683138" cy="168313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8B4CDE4-5E0A-C598-F497-9122810D5264}"/>
              </a:ext>
            </a:extLst>
          </p:cNvPr>
          <p:cNvSpPr txBox="1">
            <a:spLocks/>
          </p:cNvSpPr>
          <p:nvPr/>
        </p:nvSpPr>
        <p:spPr>
          <a:xfrm>
            <a:off x="5177276" y="-42514"/>
            <a:ext cx="1837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3600" b="1" dirty="0">
                <a:latin typeface="Swift Neue Light"/>
              </a:rPr>
              <a:t>Tools</a:t>
            </a:r>
            <a:endParaRPr lang="en-GB" sz="3600" b="1" dirty="0">
              <a:latin typeface="Swift Neue Light"/>
            </a:endParaRPr>
          </a:p>
        </p:txBody>
      </p:sp>
      <p:pic>
        <p:nvPicPr>
          <p:cNvPr id="3" name="Picture 2" descr="A black and grey logo&#10;&#10;Description automatically generated">
            <a:extLst>
              <a:ext uri="{FF2B5EF4-FFF2-40B4-BE49-F238E27FC236}">
                <a16:creationId xmlns:a16="http://schemas.microsoft.com/office/drawing/2014/main" id="{1A5DCB6A-99C2-6A90-BE38-FE8C0EA1E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006" y="1724054"/>
            <a:ext cx="1942922" cy="628777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88D899C7-16ED-8AD8-4BE8-80B4C57780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413" y="4942003"/>
            <a:ext cx="693568" cy="693568"/>
          </a:xfrm>
          <a:prstGeom prst="rect">
            <a:avLst/>
          </a:prstGeom>
        </p:spPr>
      </p:pic>
      <p:pic>
        <p:nvPicPr>
          <p:cNvPr id="7" name="Picture 6" descr="A blue rectangles with a pink and yellow center&#10;&#10;Description automatically generated">
            <a:extLst>
              <a:ext uri="{FF2B5EF4-FFF2-40B4-BE49-F238E27FC236}">
                <a16:creationId xmlns:a16="http://schemas.microsoft.com/office/drawing/2014/main" id="{64FA3583-C262-0A18-8DED-36D07D09CD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444" y="4942003"/>
            <a:ext cx="519506" cy="693568"/>
          </a:xfrm>
          <a:prstGeom prst="rect">
            <a:avLst/>
          </a:prstGeom>
        </p:spPr>
      </p:pic>
      <p:pic>
        <p:nvPicPr>
          <p:cNvPr id="10" name="Picture 9" descr="A logo of a mountain with a bar graph&#10;&#10;Description automatically generated with medium confidence">
            <a:extLst>
              <a:ext uri="{FF2B5EF4-FFF2-40B4-BE49-F238E27FC236}">
                <a16:creationId xmlns:a16="http://schemas.microsoft.com/office/drawing/2014/main" id="{7B14A1AD-12D4-F334-435C-17E3781602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729" y="4161229"/>
            <a:ext cx="755169" cy="755169"/>
          </a:xfrm>
          <a:prstGeom prst="rect">
            <a:avLst/>
          </a:prstGeom>
        </p:spPr>
      </p:pic>
      <p:pic>
        <p:nvPicPr>
          <p:cNvPr id="17" name="Picture 16" descr="A colorful circular object with lines&#10;&#10;Description automatically generated with medium confidence">
            <a:extLst>
              <a:ext uri="{FF2B5EF4-FFF2-40B4-BE49-F238E27FC236}">
                <a16:creationId xmlns:a16="http://schemas.microsoft.com/office/drawing/2014/main" id="{38B21AE8-F1E1-F141-4547-C42F72F665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036" y="4161229"/>
            <a:ext cx="755168" cy="755168"/>
          </a:xfrm>
          <a:prstGeom prst="rect">
            <a:avLst/>
          </a:prstGeom>
        </p:spPr>
      </p:pic>
      <p:pic>
        <p:nvPicPr>
          <p:cNvPr id="2" name="Picture 1" descr="A blue background with white clouds&#10;&#10;Description automatically generated with medium confidence">
            <a:extLst>
              <a:ext uri="{FF2B5EF4-FFF2-40B4-BE49-F238E27FC236}">
                <a16:creationId xmlns:a16="http://schemas.microsoft.com/office/drawing/2014/main" id="{E25E51D3-8CC1-67F6-0DCC-B4C82AD904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28744" cy="124053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CB8B74-7C5C-DCC0-8567-2E135B8FDD6D}"/>
              </a:ext>
            </a:extLst>
          </p:cNvPr>
          <p:cNvSpPr/>
          <p:nvPr/>
        </p:nvSpPr>
        <p:spPr>
          <a:xfrm>
            <a:off x="4428744" y="0"/>
            <a:ext cx="7763256" cy="1009291"/>
          </a:xfrm>
          <a:prstGeom prst="rect">
            <a:avLst/>
          </a:prstGeom>
          <a:solidFill>
            <a:srgbClr val="CCE8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F1875D-63EA-D7B6-E3C8-A3688CA2B7E7}"/>
              </a:ext>
            </a:extLst>
          </p:cNvPr>
          <p:cNvSpPr/>
          <p:nvPr/>
        </p:nvSpPr>
        <p:spPr>
          <a:xfrm>
            <a:off x="0" y="1009291"/>
            <a:ext cx="4428744" cy="231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EB4015C-CD2F-4C66-82C8-CB5090BD9C40}"/>
              </a:ext>
            </a:extLst>
          </p:cNvPr>
          <p:cNvSpPr txBox="1">
            <a:spLocks/>
          </p:cNvSpPr>
          <p:nvPr/>
        </p:nvSpPr>
        <p:spPr>
          <a:xfrm>
            <a:off x="5177275" y="0"/>
            <a:ext cx="1837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3600" b="1" dirty="0">
                <a:latin typeface="Swift Neue Light"/>
              </a:rPr>
              <a:t>Tools</a:t>
            </a:r>
            <a:endParaRPr lang="en-GB" sz="3600" b="1" dirty="0">
              <a:latin typeface="Swift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1314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845AB-4218-8DC8-2555-DD0395687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A78695-3234-A0F7-37DC-31D9A203D9FC}"/>
              </a:ext>
            </a:extLst>
          </p:cNvPr>
          <p:cNvSpPr/>
          <p:nvPr/>
        </p:nvSpPr>
        <p:spPr>
          <a:xfrm>
            <a:off x="3648974" y="1699404"/>
            <a:ext cx="4986068" cy="2382246"/>
          </a:xfrm>
          <a:prstGeom prst="roundRect">
            <a:avLst/>
          </a:prstGeom>
          <a:solidFill>
            <a:srgbClr val="CCE8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EE527C-4104-E4B3-8451-4C05064D182F}"/>
              </a:ext>
            </a:extLst>
          </p:cNvPr>
          <p:cNvSpPr/>
          <p:nvPr/>
        </p:nvSpPr>
        <p:spPr>
          <a:xfrm>
            <a:off x="2007404" y="4852921"/>
            <a:ext cx="8177175" cy="488951"/>
          </a:xfrm>
          <a:prstGeom prst="roundRect">
            <a:avLst/>
          </a:prstGeom>
          <a:solidFill>
            <a:srgbClr val="CCE8E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CD5F4B-99C8-9387-A915-E83823DF62C1}"/>
              </a:ext>
            </a:extLst>
          </p:cNvPr>
          <p:cNvSpPr/>
          <p:nvPr/>
        </p:nvSpPr>
        <p:spPr>
          <a:xfrm>
            <a:off x="3986839" y="3000849"/>
            <a:ext cx="4218315" cy="9197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5CAD12-B495-56C8-0A6B-6F65A1A991CE}"/>
              </a:ext>
            </a:extLst>
          </p:cNvPr>
          <p:cNvSpPr/>
          <p:nvPr/>
        </p:nvSpPr>
        <p:spPr>
          <a:xfrm>
            <a:off x="3986840" y="1872592"/>
            <a:ext cx="4218315" cy="9197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74CC1F-AAD7-F4EE-60A3-ED6361D50BB7}"/>
              </a:ext>
            </a:extLst>
          </p:cNvPr>
          <p:cNvCxnSpPr>
            <a:cxnSpLocks/>
          </p:cNvCxnSpPr>
          <p:nvPr/>
        </p:nvCxnSpPr>
        <p:spPr>
          <a:xfrm flipH="1">
            <a:off x="6095999" y="4172236"/>
            <a:ext cx="1" cy="622026"/>
          </a:xfrm>
          <a:prstGeom prst="straightConnector1">
            <a:avLst/>
          </a:prstGeom>
          <a:ln w="349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B450F2-24B5-14E3-9A96-352D526BD835}"/>
              </a:ext>
            </a:extLst>
          </p:cNvPr>
          <p:cNvSpPr txBox="1"/>
          <p:nvPr/>
        </p:nvSpPr>
        <p:spPr>
          <a:xfrm>
            <a:off x="2007404" y="4943509"/>
            <a:ext cx="8177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 err="1">
                <a:latin typeface="Swift Neue Light"/>
              </a:rPr>
              <a:t>Influence</a:t>
            </a:r>
            <a:r>
              <a:rPr lang="de-CH" sz="1400" b="1" dirty="0">
                <a:latin typeface="Swift Neue Light"/>
              </a:rPr>
              <a:t> </a:t>
            </a:r>
            <a:r>
              <a:rPr lang="de-CH" sz="1400" b="1" dirty="0" err="1">
                <a:latin typeface="Swift Neue Light"/>
              </a:rPr>
              <a:t>of</a:t>
            </a:r>
            <a:r>
              <a:rPr lang="de-CH" sz="1400" b="1" dirty="0">
                <a:latin typeface="Swift Neue Light"/>
              </a:rPr>
              <a:t> </a:t>
            </a:r>
            <a:r>
              <a:rPr lang="de-CH" sz="1400" b="1" dirty="0" err="1">
                <a:latin typeface="Swift Neue Light"/>
              </a:rPr>
              <a:t>player</a:t>
            </a:r>
            <a:r>
              <a:rPr lang="de-CH" sz="1400" b="1" dirty="0">
                <a:latin typeface="Swift Neue Light"/>
              </a:rPr>
              <a:t> and </a:t>
            </a:r>
            <a:r>
              <a:rPr lang="de-CH" sz="1400" b="1" dirty="0" err="1">
                <a:latin typeface="Swift Neue Light"/>
              </a:rPr>
              <a:t>team</a:t>
            </a:r>
            <a:r>
              <a:rPr lang="de-CH" sz="1400" b="1" dirty="0">
                <a:latin typeface="Swift Neue Light"/>
              </a:rPr>
              <a:t> </a:t>
            </a:r>
            <a:r>
              <a:rPr lang="de-CH" sz="1400" b="1" dirty="0" err="1">
                <a:latin typeface="Swift Neue Light"/>
              </a:rPr>
              <a:t>performance</a:t>
            </a:r>
            <a:r>
              <a:rPr lang="de-CH" sz="1400" b="1" dirty="0">
                <a:latin typeface="Swift Neue Light"/>
              </a:rPr>
              <a:t> on </a:t>
            </a:r>
            <a:r>
              <a:rPr lang="de-CH" sz="1400" b="1" dirty="0" err="1">
                <a:latin typeface="Swift Neue Light"/>
              </a:rPr>
              <a:t>cosmetic</a:t>
            </a:r>
            <a:r>
              <a:rPr lang="de-CH" sz="1400" b="1" dirty="0">
                <a:latin typeface="Swift Neue Light"/>
              </a:rPr>
              <a:t> </a:t>
            </a:r>
            <a:r>
              <a:rPr lang="de-CH" sz="1400" b="1" dirty="0" err="1">
                <a:latin typeface="Swift Neue Light"/>
              </a:rPr>
              <a:t>price</a:t>
            </a:r>
            <a:r>
              <a:rPr lang="de-CH" sz="1400" b="1" dirty="0">
                <a:latin typeface="Swift Neue Light"/>
              </a:rPr>
              <a:t> </a:t>
            </a:r>
            <a:r>
              <a:rPr lang="de-CH" sz="1400" b="1" dirty="0" err="1">
                <a:latin typeface="Swift Neue Light"/>
              </a:rPr>
              <a:t>fluctuations</a:t>
            </a:r>
            <a:r>
              <a:rPr lang="de-CH" sz="1400" b="1" dirty="0">
                <a:latin typeface="Swift Neue Light"/>
              </a:rPr>
              <a:t> </a:t>
            </a:r>
            <a:r>
              <a:rPr lang="de-CH" sz="1400" b="1" dirty="0" err="1">
                <a:latin typeface="Swift Neue Light"/>
              </a:rPr>
              <a:t>during</a:t>
            </a:r>
            <a:r>
              <a:rPr lang="de-CH" sz="1400" b="1" dirty="0">
                <a:latin typeface="Swift Neue Light"/>
              </a:rPr>
              <a:t> and outside </a:t>
            </a:r>
            <a:r>
              <a:rPr lang="de-CH" sz="1400" b="1" dirty="0" err="1">
                <a:latin typeface="Swift Neue Light"/>
              </a:rPr>
              <a:t>of</a:t>
            </a:r>
            <a:r>
              <a:rPr lang="de-CH" sz="1400" b="1" dirty="0">
                <a:latin typeface="Swift Neue Light"/>
              </a:rPr>
              <a:t> </a:t>
            </a:r>
            <a:r>
              <a:rPr lang="de-CH" sz="1400" b="1" dirty="0" err="1">
                <a:latin typeface="Swift Neue Light"/>
              </a:rPr>
              <a:t>tournaments</a:t>
            </a:r>
            <a:endParaRPr lang="en-GB" sz="1400" b="1" dirty="0">
              <a:latin typeface="Swift Neue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06CDE-046B-E028-2F43-F8B7CEE75F8A}"/>
              </a:ext>
            </a:extLst>
          </p:cNvPr>
          <p:cNvSpPr txBox="1"/>
          <p:nvPr/>
        </p:nvSpPr>
        <p:spPr>
          <a:xfrm>
            <a:off x="3778362" y="1962708"/>
            <a:ext cx="4635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u="sng" dirty="0">
                <a:latin typeface="Swift Neue Light"/>
              </a:rPr>
              <a:t>Esta (</a:t>
            </a:r>
            <a:r>
              <a:rPr lang="en-GB" sz="1400" b="1" u="sng" dirty="0">
                <a:latin typeface="Swift Neue Light"/>
              </a:rPr>
              <a:t>Esports Trajectories &amp; Actions)</a:t>
            </a:r>
          </a:p>
          <a:p>
            <a:pPr algn="ctr"/>
            <a:endParaRPr lang="en-GB" sz="1400" b="1" u="sng" dirty="0">
              <a:latin typeface="Swift Neue Light"/>
            </a:endParaRPr>
          </a:p>
          <a:p>
            <a:pPr algn="ctr"/>
            <a:r>
              <a:rPr lang="de-CH" sz="1400" b="1" dirty="0">
                <a:latin typeface="Swift Neue Light"/>
              </a:rPr>
              <a:t>Player </a:t>
            </a:r>
            <a:r>
              <a:rPr lang="de-CH" sz="1400" b="1" dirty="0" err="1">
                <a:latin typeface="Swift Neue Light"/>
              </a:rPr>
              <a:t>behaviour</a:t>
            </a:r>
            <a:r>
              <a:rPr lang="de-CH" sz="1400" b="1" dirty="0">
                <a:latin typeface="Swift Neue Light"/>
              </a:rPr>
              <a:t>, </a:t>
            </a:r>
            <a:r>
              <a:rPr lang="de-CH" sz="1400" b="1" dirty="0" err="1">
                <a:latin typeface="Swift Neue Light"/>
              </a:rPr>
              <a:t>positioning</a:t>
            </a:r>
            <a:r>
              <a:rPr lang="de-CH" sz="1400" b="1" dirty="0">
                <a:latin typeface="Swift Neue Light"/>
              </a:rPr>
              <a:t> and </a:t>
            </a:r>
            <a:r>
              <a:rPr lang="de-CH" sz="1400" b="1" dirty="0" err="1">
                <a:latin typeface="Swift Neue Light"/>
              </a:rPr>
              <a:t>strategies</a:t>
            </a:r>
            <a:endParaRPr lang="de-CH" sz="1400" b="1" dirty="0">
              <a:latin typeface="Swift Neue Light"/>
            </a:endParaRPr>
          </a:p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6C9DED-DD3D-03C5-9CE6-0D20F6291361}"/>
              </a:ext>
            </a:extLst>
          </p:cNvPr>
          <p:cNvSpPr txBox="1"/>
          <p:nvPr/>
        </p:nvSpPr>
        <p:spPr>
          <a:xfrm>
            <a:off x="3986839" y="3066670"/>
            <a:ext cx="41579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u="sng" dirty="0">
                <a:latin typeface="Swift Neue Light"/>
              </a:rPr>
              <a:t>Steam API</a:t>
            </a:r>
          </a:p>
          <a:p>
            <a:pPr algn="ctr"/>
            <a:endParaRPr lang="de-CH" sz="1400" b="1" u="sng" dirty="0">
              <a:latin typeface="Swift Neue Light"/>
            </a:endParaRPr>
          </a:p>
          <a:p>
            <a:pPr algn="ctr"/>
            <a:r>
              <a:rPr lang="de-CH" sz="1400" b="1" dirty="0">
                <a:latin typeface="Swift Neue Light"/>
              </a:rPr>
              <a:t>Cosmetics </a:t>
            </a:r>
            <a:r>
              <a:rPr lang="de-CH" sz="1400" b="1" dirty="0" err="1">
                <a:latin typeface="Swift Neue Light"/>
              </a:rPr>
              <a:t>price</a:t>
            </a:r>
            <a:r>
              <a:rPr lang="de-CH" sz="1400" b="1" dirty="0">
                <a:latin typeface="Swift Neue Light"/>
              </a:rPr>
              <a:t> </a:t>
            </a:r>
            <a:r>
              <a:rPr lang="de-CH" sz="1400" b="1" dirty="0" err="1">
                <a:latin typeface="Swift Neue Light"/>
              </a:rPr>
              <a:t>fluctuations</a:t>
            </a:r>
            <a:r>
              <a:rPr lang="de-CH" sz="1400" b="1" dirty="0">
                <a:latin typeface="Swift Neue Light"/>
              </a:rPr>
              <a:t> </a:t>
            </a:r>
            <a:r>
              <a:rPr lang="de-CH" sz="1400" b="1" dirty="0" err="1">
                <a:latin typeface="Swift Neue Light"/>
              </a:rPr>
              <a:t>coupled</a:t>
            </a:r>
            <a:r>
              <a:rPr lang="de-CH" sz="1400" b="1" dirty="0">
                <a:latin typeface="Swift Neue Light"/>
              </a:rPr>
              <a:t> to </a:t>
            </a:r>
            <a:r>
              <a:rPr lang="de-CH" sz="1400" b="1" dirty="0" err="1">
                <a:latin typeface="Swift Neue Light"/>
              </a:rPr>
              <a:t>events</a:t>
            </a:r>
            <a:endParaRPr lang="de-CH" sz="1400" b="1" dirty="0">
              <a:latin typeface="Swift Neue Light"/>
            </a:endParaRPr>
          </a:p>
        </p:txBody>
      </p:sp>
      <p:pic>
        <p:nvPicPr>
          <p:cNvPr id="20" name="Picture 19" descr="A blue background with white clouds&#10;&#10;Description automatically generated with medium confidence">
            <a:extLst>
              <a:ext uri="{FF2B5EF4-FFF2-40B4-BE49-F238E27FC236}">
                <a16:creationId xmlns:a16="http://schemas.microsoft.com/office/drawing/2014/main" id="{66F2946B-CD2C-D807-4820-4986B5D7B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428744" cy="124053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4CBA751-1542-0AA0-EAAD-68F13782F669}"/>
              </a:ext>
            </a:extLst>
          </p:cNvPr>
          <p:cNvSpPr/>
          <p:nvPr/>
        </p:nvSpPr>
        <p:spPr>
          <a:xfrm>
            <a:off x="4428744" y="0"/>
            <a:ext cx="7763256" cy="1009291"/>
          </a:xfrm>
          <a:prstGeom prst="rect">
            <a:avLst/>
          </a:prstGeom>
          <a:solidFill>
            <a:srgbClr val="CCE8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88CDD4-D1E4-5690-683D-EBC63E52B4BB}"/>
              </a:ext>
            </a:extLst>
          </p:cNvPr>
          <p:cNvSpPr/>
          <p:nvPr/>
        </p:nvSpPr>
        <p:spPr>
          <a:xfrm>
            <a:off x="0" y="1009291"/>
            <a:ext cx="4428744" cy="231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337D82E-969A-0B6A-AB87-AFD079A724EA}"/>
              </a:ext>
            </a:extLst>
          </p:cNvPr>
          <p:cNvSpPr txBox="1">
            <a:spLocks/>
          </p:cNvSpPr>
          <p:nvPr/>
        </p:nvSpPr>
        <p:spPr>
          <a:xfrm>
            <a:off x="5177275" y="0"/>
            <a:ext cx="1837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sz="3600" b="1" dirty="0">
                <a:latin typeface="Swift Neue Light"/>
              </a:rPr>
              <a:t>Analysis</a:t>
            </a:r>
            <a:endParaRPr lang="en-GB" sz="3600" b="1" dirty="0">
              <a:latin typeface="Swift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387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81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Swift Neue Light</vt:lpstr>
      <vt:lpstr>Office Theme</vt:lpstr>
      <vt:lpstr>Database Systems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mathieu groenen</dc:creator>
  <cp:lastModifiedBy>mathieu groenen</cp:lastModifiedBy>
  <cp:revision>72</cp:revision>
  <dcterms:created xsi:type="dcterms:W3CDTF">2024-10-15T09:04:01Z</dcterms:created>
  <dcterms:modified xsi:type="dcterms:W3CDTF">2024-10-22T10:20:55Z</dcterms:modified>
</cp:coreProperties>
</file>