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82" r:id="rId3"/>
    <p:sldId id="283" r:id="rId4"/>
    <p:sldId id="284" r:id="rId5"/>
    <p:sldId id="285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4" r:id="rId17"/>
    <p:sldId id="276" r:id="rId18"/>
    <p:sldId id="277" r:id="rId19"/>
    <p:sldId id="278" r:id="rId20"/>
    <p:sldId id="281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D5D93F"/>
    <a:srgbClr val="D4D4D4"/>
    <a:srgbClr val="569CD6"/>
    <a:srgbClr val="E24270"/>
    <a:srgbClr val="CA1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3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30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244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11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35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97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0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3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9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4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4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1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3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6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05DAC7-CC8F-4BCD-9516-6FE5B6F63A6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98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56C1-FC29-443E-1489-177E7541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490121"/>
          </a:xfrm>
        </p:spPr>
        <p:txBody>
          <a:bodyPr/>
          <a:lstStyle/>
          <a:p>
            <a:r>
              <a:rPr lang="en-US" dirty="0"/>
              <a:t>WALMART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C9189-E13C-7BCD-F65C-C9966879D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40"/>
            <a:ext cx="9440034" cy="747518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sz="3200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41729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103909"/>
            <a:ext cx="11960272" cy="6621357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7. What product line had the largest revenue?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product_line,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>
                <a:latin typeface="Consolas" panose="020B0609020204030204" pitchFamily="49" charset="0"/>
              </a:rPr>
              <a:t>total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revenue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product_line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dirty="0">
                <a:latin typeface="Consolas" panose="020B0609020204030204" pitchFamily="49" charset="0"/>
              </a:rPr>
              <a:t>revenue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DESC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8.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What is the city with the largest revenue?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city,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>
                <a:latin typeface="Consolas" panose="020B0609020204030204" pitchFamily="49" charset="0"/>
              </a:rPr>
              <a:t>total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revenue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city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dirty="0">
                <a:latin typeface="Consolas" panose="020B0609020204030204" pitchFamily="49" charset="0"/>
              </a:rPr>
              <a:t>revenue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DESC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9FAB1-EA1E-D2AB-98B9-FF81903C2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690" y="277745"/>
            <a:ext cx="2837620" cy="2374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7AB3A4-B329-77DB-618F-D1F60957A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690" y="3651320"/>
            <a:ext cx="3574037" cy="17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8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103909"/>
            <a:ext cx="11960272" cy="6621357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9.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What product line had the largest VAT?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product_line,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ROUND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(AVG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tax_pct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average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product_line;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US" sz="1600" dirty="0">
                <a:solidFill>
                  <a:srgbClr val="E2427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Overall Calculation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product_line,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ROUND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(SUM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tax_pct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),</a:t>
            </a:r>
            <a:r>
              <a:rPr lang="en-US" sz="1600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sum,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>
                <a:latin typeface="Consolas" panose="020B0609020204030204" pitchFamily="49" charset="0"/>
              </a:rPr>
              <a:t>tax_pct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ROUND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(AVG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tax_pct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),</a:t>
            </a:r>
            <a:r>
              <a:rPr lang="en-US" sz="1600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average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product_line;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3738F-BD2C-173A-1FA8-61968BA83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424" y="580080"/>
            <a:ext cx="2767893" cy="2339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E7265C-2966-ED06-C5E3-871A7D9E2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206" y="3653019"/>
            <a:ext cx="5503170" cy="271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1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103909"/>
            <a:ext cx="11960272" cy="6621357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10.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Fetch each product line and add a column to those product line showing "Good",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"Bad". Good if its greater than average sales.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product_line,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ROUND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(AVG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,3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product_avg,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ROUND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AVG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,3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total_avg,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latin typeface="Consolas" panose="020B0609020204030204" pitchFamily="49" charset="0"/>
              </a:rPr>
              <a:t> when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SELECT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AVG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FROM sales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AVG(</a:t>
            </a:r>
            <a:r>
              <a:rPr lang="en-US" sz="1600" dirty="0"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then 'good'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</a:rPr>
              <a:t> 'bad'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END AS </a:t>
            </a:r>
            <a:r>
              <a:rPr lang="en-US" sz="1600" dirty="0">
                <a:latin typeface="Consolas" panose="020B0609020204030204" pitchFamily="49" charset="0"/>
              </a:rPr>
              <a:t>reference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 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product_line;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93863-8A19-95D7-BC87-CFFA4F5C5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755" y="3281718"/>
            <a:ext cx="6258005" cy="28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72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103909"/>
            <a:ext cx="11960272" cy="6621357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11.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Which branch sold more products than average product sold?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branch, 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</a:rPr>
              <a:t>(quantity)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qnty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branch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HAVING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&gt;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AVG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12.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What is the most common product line by gender?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gender,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        product_line,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gender,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product_line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DESC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0A145-19C1-91DF-E569-1569215FD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783" y="737014"/>
            <a:ext cx="2736336" cy="1517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9C7A50-C388-8D8D-DD23-2C35881B8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647" y="3157657"/>
            <a:ext cx="3677252" cy="356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3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103909"/>
            <a:ext cx="11960272" cy="6621357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13.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What is the average rating of each product line ?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product_line,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ROUND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(AVG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rating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rating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product_line;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BA431-0C58-E6A5-A13D-3D95D21FD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233" y="1191415"/>
            <a:ext cx="3793529" cy="301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54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204A-AACC-0F2A-9534-ACA0EBB1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32735"/>
            <a:ext cx="10353762" cy="535859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789709"/>
            <a:ext cx="11926529" cy="593555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1. How many unique customer types does the data have?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 DISTINCT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customer_type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2.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How many unique payment methods does the data have?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 DISTINCT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payment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3.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What is the most common customer type?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customer_type 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>
                <a:latin typeface="Consolas" panose="020B0609020204030204" pitchFamily="49" charset="0"/>
              </a:rPr>
              <a:t>customer_type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cnt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customer_type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dirty="0">
                <a:latin typeface="Consolas" panose="020B0609020204030204" pitchFamily="49" charset="0"/>
              </a:rPr>
              <a:t>cnt DESC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LIMIT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 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DE282-671D-0570-48E2-6728C3A22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679" y="911939"/>
            <a:ext cx="1742473" cy="1259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68F6B-1B93-DF68-6FC6-967DF312F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679" y="2569577"/>
            <a:ext cx="1890503" cy="1457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9BB890-305C-81F4-4058-ADDBA8588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74" y="4912450"/>
            <a:ext cx="3082774" cy="92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103909"/>
            <a:ext cx="11960272" cy="6621357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4.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Which customer type buys the most?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customer_type,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cnt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customer_type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dirty="0">
                <a:latin typeface="Consolas" panose="020B0609020204030204" pitchFamily="49" charset="0"/>
              </a:rPr>
              <a:t>cnt DESC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LIMIT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5.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What is the gender of most of the customers?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gender,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customer_type,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>
                <a:latin typeface="Consolas" panose="020B0609020204030204" pitchFamily="49" charset="0"/>
              </a:rPr>
              <a:t>customer_type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cnt</a:t>
            </a:r>
          </a:p>
          <a:p>
            <a:pPr marL="3690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gender , 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customer_type;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6328A-A392-3F9E-BB88-880380CB2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482" y="955243"/>
            <a:ext cx="3246240" cy="1039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4EC203-A3CE-A4C2-F9E5-BCF9A6A24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482" y="3911804"/>
            <a:ext cx="4556637" cy="19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7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103909"/>
            <a:ext cx="11960272" cy="6621357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6.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What is the gender distribution per branch?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gender,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branch,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>
                <a:latin typeface="Consolas" panose="020B0609020204030204" pitchFamily="49" charset="0"/>
              </a:rPr>
              <a:t>branch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cnt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gender, 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branch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dirty="0">
                <a:latin typeface="Consolas" panose="020B0609020204030204" pitchFamily="49" charset="0"/>
              </a:rPr>
              <a:t>branch,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gender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DESC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AA1A1-AE46-4D47-9261-FF910330B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92" y="749106"/>
            <a:ext cx="4258186" cy="242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5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103909"/>
            <a:ext cx="11960272" cy="6621357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7.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Which time of the day do customers give most ratings per branch?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time_of_day,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   branch,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>
                <a:latin typeface="Consolas" panose="020B0609020204030204" pitchFamily="49" charset="0"/>
              </a:rPr>
              <a:t>rating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cnt,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ROUND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(AVG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rating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,3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average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time_of_day,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branch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dirty="0">
                <a:latin typeface="Consolas" panose="020B0609020204030204" pitchFamily="49" charset="0"/>
              </a:rPr>
              <a:t>branch,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time_of_day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DESC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8.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Which day of the week has the best avg ratings?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date_name,	    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>
                <a:latin typeface="Consolas" panose="020B0609020204030204" pitchFamily="49" charset="0"/>
              </a:rPr>
              <a:t>rating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cnt,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	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ROUND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(AVG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rating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,3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average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date_name;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53DCF-458D-A275-B9F3-891D7DA77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091" y="602564"/>
            <a:ext cx="4192209" cy="2696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ECCD18-ECB7-ACF4-D5B1-B31ADBCD9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220" y="3797961"/>
            <a:ext cx="3849949" cy="28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59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103909"/>
            <a:ext cx="11960272" cy="6621357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9.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Which day of the week has the best average ratings per branch?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branch,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date_name,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>
                <a:latin typeface="Consolas" panose="020B0609020204030204" pitchFamily="49" charset="0"/>
              </a:rPr>
              <a:t>rating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cnt,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ROUND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(AVG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rating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,3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average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branch,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date_name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dirty="0">
                <a:latin typeface="Consolas" panose="020B0609020204030204" pitchFamily="49" charset="0"/>
              </a:rPr>
              <a:t>branch,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date_name;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FCC2-C15B-1DDD-B567-16FA6B756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109" y="566072"/>
            <a:ext cx="4514327" cy="62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9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204A-AACC-0F2A-9534-ACA0EBB1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32735"/>
            <a:ext cx="10353762" cy="53585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757084"/>
            <a:ext cx="11926529" cy="5968182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sales(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      invoice_id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VARCHAR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      branch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             city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             customer_type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             gender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             product_line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      unit_price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             quantity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             tax_pct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             total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             date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DATE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             time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TIME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             payment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      cogs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      gross_margin_pct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      gross_income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      rating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DECIMAL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18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204A-AACC-0F2A-9534-ACA0EBB1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32735"/>
            <a:ext cx="10353762" cy="535859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789709"/>
            <a:ext cx="11926529" cy="593555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1. Number of sales made in each time of the day per weekday?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time_of_day,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</a:t>
            </a:r>
            <a:r>
              <a:rPr lang="en-US" sz="1600" dirty="0">
                <a:latin typeface="Consolas" panose="020B0609020204030204" pitchFamily="49" charset="0"/>
              </a:rPr>
              <a:t> time_of_day;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2. What is the revenue generated by customer?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customer_type,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>
                <a:latin typeface="Consolas" panose="020B0609020204030204" pitchFamily="49" charset="0"/>
              </a:rPr>
              <a:t>total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customer_type;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D4226-1444-475A-CC0D-2EDFF7F78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661" y="1328257"/>
            <a:ext cx="3349609" cy="1882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7895E1-688E-432D-40AD-367CE5991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661" y="4129754"/>
            <a:ext cx="3525425" cy="139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88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103909"/>
            <a:ext cx="11960272" cy="6621357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3. Which city has the largest tax/VAT percent?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city,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>
                <a:latin typeface="Consolas" panose="020B0609020204030204" pitchFamily="49" charset="0"/>
              </a:rPr>
              <a:t>tax_pct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city;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4. Which customer type pays the most in VAT?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customer_type,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>
                <a:latin typeface="Consolas" panose="020B0609020204030204" pitchFamily="49" charset="0"/>
              </a:rPr>
              <a:t>tax_pct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ROUND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(AVG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tax_pct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,2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average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customer_type;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EDA24-6FEB-D572-9940-FC46A4FEF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935" y="570761"/>
            <a:ext cx="3536881" cy="1954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0D1635-376A-C2F9-896F-84B5E2888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43" y="3429000"/>
            <a:ext cx="4726916" cy="144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40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103909"/>
            <a:ext cx="11960272" cy="6621357"/>
          </a:xfrm>
        </p:spPr>
        <p:txBody>
          <a:bodyPr/>
          <a:lstStyle/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0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127819"/>
            <a:ext cx="11926529" cy="65974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--- </a:t>
            </a:r>
            <a:r>
              <a:rPr lang="en-US" sz="2200" b="1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Copy the Dataset into the Table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sales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'E:\share\Intel\walmart_sql project\WalmartSalesData.csv.csv'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‘,’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csv header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---  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 the time_of_day column :</a:t>
            </a: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00:00:00</a:t>
            </a:r>
            <a:r>
              <a:rPr lang="en-US" sz="17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12:00:00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Morning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12:01:00</a:t>
            </a:r>
            <a:r>
              <a:rPr lang="en-US" sz="17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16:00:00</a:t>
            </a:r>
            <a:r>
              <a:rPr lang="en-US" sz="17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Afternoon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Evening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7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time_of_day</a:t>
            </a: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sales;</a:t>
            </a:r>
          </a:p>
          <a:p>
            <a:pPr marL="0" indent="0">
              <a:buNone/>
            </a:pPr>
            <a:endParaRPr lang="en-US" sz="17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 sales </a:t>
            </a: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time_of_day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7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sales</a:t>
            </a: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time_of_day =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00:00:00</a:t>
            </a:r>
            <a:r>
              <a:rPr lang="en-US" sz="17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12:00:00’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‘Morning’</a:t>
            </a: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                    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12:01:00</a:t>
            </a:r>
            <a:r>
              <a:rPr lang="en-US" sz="17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16:00:00’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‘Afternoon’</a:t>
            </a: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                    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Evening’</a:t>
            </a: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                    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7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3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127819"/>
            <a:ext cx="11926529" cy="6597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-- 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 the month_name column :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date,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   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_CHAR</a:t>
            </a:r>
            <a:r>
              <a:rPr lang="en-US" sz="16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date,‘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6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monthname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sales;</a:t>
            </a:r>
          </a:p>
          <a:p>
            <a:pPr marL="0" indent="0">
              <a:buNone/>
            </a:pP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table sales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month_name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sales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month_name = 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              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16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to_char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date,‘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415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127819"/>
            <a:ext cx="11926529" cy="6597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 the date_name column :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date,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   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_CHAR</a:t>
            </a:r>
            <a:r>
              <a:rPr lang="en-US" sz="16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date,‘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6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datename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sales;</a:t>
            </a:r>
          </a:p>
          <a:p>
            <a:pPr marL="0" indent="0">
              <a:buNone/>
            </a:pP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table sales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date_name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sales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date_name = 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              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16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to_char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date,‘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9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204A-AACC-0F2A-9534-ACA0EBB1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32735"/>
            <a:ext cx="10353762" cy="53585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ANALYSIS LIST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934066"/>
            <a:ext cx="11926529" cy="5791200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Product Analysis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Conduct analysis on the data to understand the different product lines the </a:t>
            </a:r>
          </a:p>
          <a:p>
            <a:pPr marL="0" indent="0">
              <a:buNone/>
            </a:pPr>
            <a:r>
              <a:rPr lang="en-US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products lines performing best and the product lines that need to be improved.</a:t>
            </a: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Sales Analysis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This analysis aims to answer the question of the sales trends of product. The</a:t>
            </a:r>
          </a:p>
          <a:p>
            <a:pPr marL="0" indent="0">
              <a:buNone/>
            </a:pPr>
            <a:r>
              <a:rPr lang="en-US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result of this can help use measure the effectiveness of each sales strategy the</a:t>
            </a:r>
          </a:p>
          <a:p>
            <a:pPr marL="0" indent="0">
              <a:buNone/>
            </a:pPr>
            <a:r>
              <a:rPr lang="en-US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business applies and what modifications are needed to gain more sales.</a:t>
            </a: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Customer Analysis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This analysis aims to uncover the different customers segments, purchase trends</a:t>
            </a:r>
          </a:p>
          <a:p>
            <a:pPr marL="0" indent="0">
              <a:buNone/>
            </a:pPr>
            <a:r>
              <a:rPr lang="en-US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and the profitability of each customer segment.</a:t>
            </a: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7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204A-AACC-0F2A-9534-ACA0EBB1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32735"/>
            <a:ext cx="10353762" cy="53585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Product Analysis</a:t>
            </a:r>
            <a:endParaRPr lang="en-US" sz="2400" b="1" dirty="0">
              <a:solidFill>
                <a:schemeClr val="tx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810491"/>
            <a:ext cx="11926529" cy="5914775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1. How many unique cities does the data have and their count?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city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       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COUNT(</a:t>
            </a:r>
            <a:r>
              <a:rPr lang="en-US" sz="1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city_count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time_of_day;</a:t>
            </a:r>
          </a:p>
          <a:p>
            <a:pPr marL="369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2. How many unique product lines does the data have?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product_line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26275-1F4C-9C6F-BF71-19ACEB66E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659" y="1435188"/>
            <a:ext cx="3323303" cy="1780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BE6286-B290-958A-4780-2C9C482D8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213" y="3942735"/>
            <a:ext cx="2227004" cy="270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6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114300"/>
            <a:ext cx="11926529" cy="6610966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/>
              <a:t>. </a:t>
            </a:r>
            <a:r>
              <a:rPr lang="en-US" dirty="0">
                <a:latin typeface="Consolas" panose="020B0609020204030204" pitchFamily="49" charset="0"/>
              </a:rPr>
              <a:t>What is the most selling product line ?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product_line,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quantity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product_line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dirty="0">
                <a:latin typeface="Consolas" panose="020B0609020204030204" pitchFamily="49" charset="0"/>
              </a:rPr>
              <a:t>quantity DESC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LIMIT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Alternative</a:t>
            </a:r>
          </a:p>
          <a:p>
            <a:pPr marL="36900" indent="0">
              <a:buNone/>
            </a:pP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* FROM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 DISTINCT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product_line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		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OVER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PARTITION</a:t>
            </a:r>
            <a:r>
              <a:rPr lang="en-US" sz="1600" dirty="0">
                <a:latin typeface="Consolas" panose="020B0609020204030204" pitchFamily="49" charset="0"/>
              </a:rPr>
              <a:t> BY product_line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quantity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		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 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	   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x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dirty="0">
                <a:latin typeface="Consolas" panose="020B0609020204030204" pitchFamily="49" charset="0"/>
              </a:rPr>
              <a:t>x.quantity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DESC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LIMIT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A3CD0-F1CF-6185-35DA-85D30E905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539" y="1631268"/>
            <a:ext cx="3542836" cy="9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93518"/>
            <a:ext cx="11926529" cy="6631748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4. What is the most common payment method?</a:t>
            </a:r>
          </a:p>
          <a:p>
            <a:pPr marL="36900" indent="0">
              <a:buNone/>
            </a:pPr>
            <a:r>
              <a:rPr lang="en-US" dirty="0"/>
              <a:t>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 DISTINCT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payment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payment;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5.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What is the total revenue by month?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month_name,</a:t>
            </a:r>
          </a:p>
          <a:p>
            <a:pPr marL="36900" indent="0">
              <a:buNone/>
            </a:pP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           SUM(</a:t>
            </a:r>
            <a:r>
              <a:rPr lang="en-US" sz="1600" dirty="0">
                <a:latin typeface="Consolas" panose="020B0609020204030204" pitchFamily="49" charset="0"/>
              </a:rPr>
              <a:t>total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revenue</a:t>
            </a:r>
          </a:p>
          <a:p>
            <a:pPr marL="3690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month_name;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6.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What month had the largest COGS?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month_name,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>
                <a:latin typeface="Consolas" panose="020B0609020204030204" pitchFamily="49" charset="0"/>
              </a:rPr>
              <a:t>cogs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cogs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month_name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dirty="0">
                <a:latin typeface="Consolas" panose="020B0609020204030204" pitchFamily="49" charset="0"/>
              </a:rPr>
              <a:t>cogs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DESC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0BA4C-3498-CC63-496E-0D1E3C376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73" y="331325"/>
            <a:ext cx="1433186" cy="1433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65D78B-0D16-A846-599C-45F53D724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73" y="2447969"/>
            <a:ext cx="3000639" cy="1538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AAA3F9-ECD5-DE68-78F1-693D8B2F9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73" y="4669430"/>
            <a:ext cx="3295955" cy="18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02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695</TotalTime>
  <Words>1767</Words>
  <Application>Microsoft Office PowerPoint</Application>
  <PresentationFormat>Widescreen</PresentationFormat>
  <Paragraphs>273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Calisto MT</vt:lpstr>
      <vt:lpstr>Consolas</vt:lpstr>
      <vt:lpstr>Wingdings 2</vt:lpstr>
      <vt:lpstr>Slate</vt:lpstr>
      <vt:lpstr>WALMART ANALYSIS</vt:lpstr>
      <vt:lpstr>Create Table</vt:lpstr>
      <vt:lpstr>PowerPoint Presentation</vt:lpstr>
      <vt:lpstr>PowerPoint Presentation</vt:lpstr>
      <vt:lpstr>PowerPoint Presentation</vt:lpstr>
      <vt:lpstr>ANALYSIS LIST</vt:lpstr>
      <vt:lpstr> Product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Customer Analysis</vt:lpstr>
      <vt:lpstr>PowerPoint Presentation</vt:lpstr>
      <vt:lpstr>PowerPoint Presentation</vt:lpstr>
      <vt:lpstr>PowerPoint Presentation</vt:lpstr>
      <vt:lpstr>PowerPoint Presentation</vt:lpstr>
      <vt:lpstr> Sales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ANALYSIS</dc:title>
  <dc:creator>Siraj Basha</dc:creator>
  <cp:lastModifiedBy>Siraj Basha</cp:lastModifiedBy>
  <cp:revision>7</cp:revision>
  <dcterms:created xsi:type="dcterms:W3CDTF">2024-03-23T04:39:51Z</dcterms:created>
  <dcterms:modified xsi:type="dcterms:W3CDTF">2024-03-27T07:41:39Z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2024-03-23T05:12:22Z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8f01eaf3-d1ad-40cf-89ad-3c3cf7342141</vt:lpwstr>
  </property>
  <property fmtid="{D5CDD505-2E9C-101B-9397-08002B2CF9AE}" pid="7" name="MSIP_Label_defa4170-0d19-0005-0004-bc88714345d2_ActionId">
    <vt:lpwstr>01915c55-1c8d-4502-8053-51667858fae7</vt:lpwstr>
  </property>
  <property fmtid="{D5CDD505-2E9C-101B-9397-08002B2CF9AE}" pid="8" name="MSIP_Label_defa4170-0d19-0005-0004-bc88714345d2_ContentBits">
    <vt:lpwstr>0</vt:lpwstr>
  </property>
</Properties>
</file>