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완료보고서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과제명</a:t>
            </a:r>
            <a:r>
              <a:rPr lang="en-US" altLang="ko-KR"/>
              <a:t>:</a:t>
            </a:r>
            <a:r>
              <a:rPr lang="ko-KR" altLang="en-US"/>
              <a:t> 낙상사고 예방 및 분석 프로젝트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465306"/>
            <a:ext cx="10972798" cy="5772318"/>
          </a:xfrm>
        </p:spPr>
        <p:txBody>
          <a:bodyPr>
            <a:normAutofit fontScale="85000" lnSpcReduction="20000"/>
          </a:bodyPr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프로젝트 개요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프로젝트 목표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2-1.</a:t>
            </a:r>
            <a:r>
              <a:rPr lang="ko-KR" altLang="en-US"/>
              <a:t>원인 분석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2-2.</a:t>
            </a:r>
            <a:r>
              <a:rPr lang="ko-KR" altLang="en-US"/>
              <a:t> 예방 전략 개발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2-3.</a:t>
            </a:r>
            <a:r>
              <a:rPr lang="ko-KR" altLang="en-US"/>
              <a:t> 사고 대응 방안 모색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3.</a:t>
            </a:r>
            <a:r>
              <a:rPr lang="ko-KR" altLang="en-US"/>
              <a:t>연구 방법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3-1.</a:t>
            </a:r>
            <a:r>
              <a:rPr lang="ko-KR" altLang="en-US"/>
              <a:t> 문헌 조사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3-2.</a:t>
            </a:r>
            <a:r>
              <a:rPr lang="ko-KR" altLang="en-US"/>
              <a:t> 설문 조사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3-3.</a:t>
            </a:r>
            <a:r>
              <a:rPr lang="ko-KR" altLang="en-US"/>
              <a:t> 현장  조사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3-4.</a:t>
            </a:r>
            <a:r>
              <a:rPr lang="ko-KR" altLang="en-US"/>
              <a:t> 데이터 분석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기대 효과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5.</a:t>
            </a:r>
            <a:r>
              <a:rPr lang="ko-KR" altLang="en-US"/>
              <a:t>기술 스택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76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1.</a:t>
            </a:r>
            <a:r>
              <a:rPr lang="ko-KR" altLang="en-US"/>
              <a:t>프로젝트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낙상사고는 전 세계적으로 주요한 건강 문제 중 하나로, 특히 노인, 어린이, 장애인 등 고위험군에서 빈번하게 발생합니다. 이러한 사고는 신체적 부상뿐만 아니라 정신적 충격, 의료비 부담 등 사회적 비용을 초래합니다. 따라서 본 프로젝트는 낙상사고의 원인 분석, 예방 전략 개발, 사고 발생 시 대응 방안 모색을 통해 낙상사고를 줄이고, 안전한 환경을 조성하는 것을 목표로 합니다.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88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2.</a:t>
            </a:r>
            <a:r>
              <a:rPr lang="ko-KR" altLang="en-US"/>
              <a:t> 프로젝트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p>
            <a:pPr marL="0" indent="0">
              <a:buNone/>
              <a:defRPr/>
            </a:pPr>
            <a:r>
              <a:rPr lang="en-US" altLang="ko-KR"/>
              <a:t>2-1.</a:t>
            </a:r>
            <a:r>
              <a:rPr lang="ko-KR" altLang="en-US"/>
              <a:t>원인 분석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환경적 요인</a:t>
            </a:r>
            <a:r>
              <a:rPr lang="en-US" altLang="ko-KR"/>
              <a:t>:</a:t>
            </a:r>
            <a:r>
              <a:rPr lang="ko-KR" altLang="en-US"/>
              <a:t> 미끄러운 바닥</a:t>
            </a:r>
            <a:r>
              <a:rPr lang="en-US" altLang="ko-KR"/>
              <a:t>,</a:t>
            </a:r>
            <a:r>
              <a:rPr lang="ko-KR" altLang="en-US"/>
              <a:t> 조명 부족</a:t>
            </a:r>
            <a:r>
              <a:rPr lang="en-US" altLang="ko-KR"/>
              <a:t>,</a:t>
            </a:r>
            <a:r>
              <a:rPr lang="ko-KR" altLang="en-US"/>
              <a:t> 장애물 등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신체적 요인</a:t>
            </a:r>
            <a:r>
              <a:rPr lang="en-US" altLang="ko-KR"/>
              <a:t>:</a:t>
            </a:r>
            <a:r>
              <a:rPr lang="ko-KR" altLang="en-US"/>
              <a:t> 근력 약화</a:t>
            </a:r>
            <a:r>
              <a:rPr lang="en-US" altLang="ko-KR"/>
              <a:t>,</a:t>
            </a:r>
            <a:r>
              <a:rPr lang="ko-KR" altLang="en-US"/>
              <a:t> 균형  감각 저하</a:t>
            </a:r>
            <a:r>
              <a:rPr lang="en-US" altLang="ko-KR"/>
              <a:t>,</a:t>
            </a:r>
            <a:r>
              <a:rPr lang="ko-KR" altLang="en-US"/>
              <a:t> 시력 저하 등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약물 요인</a:t>
            </a:r>
            <a:r>
              <a:rPr lang="en-US" altLang="ko-KR"/>
              <a:t>:</a:t>
            </a:r>
            <a:r>
              <a:rPr lang="ko-KR" altLang="en-US"/>
              <a:t> 어지럼증을 유발하는 약물 복용 등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행동적 요인</a:t>
            </a:r>
            <a:r>
              <a:rPr lang="en-US" altLang="ko-KR"/>
              <a:t>:</a:t>
            </a:r>
            <a:r>
              <a:rPr lang="ko-KR" altLang="en-US"/>
              <a:t> 불안정한 보행</a:t>
            </a:r>
            <a:r>
              <a:rPr lang="en-US" altLang="ko-KR"/>
              <a:t>,</a:t>
            </a:r>
            <a:r>
              <a:rPr lang="ko-KR" altLang="en-US"/>
              <a:t> 급격한 자세 변화 등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2-2.</a:t>
            </a:r>
            <a:r>
              <a:rPr lang="ko-KR" altLang="en-US"/>
              <a:t> 예방 전략 개발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환경 개선</a:t>
            </a:r>
            <a:r>
              <a:rPr lang="en-US" altLang="ko-KR"/>
              <a:t>:</a:t>
            </a:r>
            <a:r>
              <a:rPr lang="ko-KR" altLang="en-US"/>
              <a:t> 미끄럼 방지 바닥재 설치</a:t>
            </a:r>
            <a:r>
              <a:rPr lang="en-US" altLang="ko-KR"/>
              <a:t>,</a:t>
            </a:r>
            <a:r>
              <a:rPr lang="ko-KR" altLang="en-US"/>
              <a:t> 조명 개선</a:t>
            </a:r>
            <a:r>
              <a:rPr lang="en-US" altLang="ko-KR"/>
              <a:t>,</a:t>
            </a:r>
            <a:r>
              <a:rPr lang="ko-KR" altLang="en-US"/>
              <a:t> 장애물 제거 등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신체 훈련</a:t>
            </a:r>
            <a:r>
              <a:rPr lang="en-US" altLang="ko-KR"/>
              <a:t>:</a:t>
            </a:r>
            <a:r>
              <a:rPr lang="ko-KR" altLang="en-US"/>
              <a:t> 균형 감각 향상을 위한 운동 프로그램 개발ㄹ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약물 관리</a:t>
            </a:r>
            <a:r>
              <a:rPr lang="en-US" altLang="ko-KR"/>
              <a:t>:</a:t>
            </a:r>
            <a:r>
              <a:rPr lang="ko-KR" altLang="en-US"/>
              <a:t> 어지럼증 유발 약물의 복용 관리 및 대체 약물 제시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행동 교육</a:t>
            </a:r>
            <a:r>
              <a:rPr lang="en-US" altLang="ko-KR"/>
              <a:t>:</a:t>
            </a:r>
            <a:r>
              <a:rPr lang="ko-KR" altLang="en-US"/>
              <a:t> 안전한 보행 습관 교육</a:t>
            </a:r>
            <a:r>
              <a:rPr lang="en-US" altLang="ko-KR"/>
              <a:t>,</a:t>
            </a:r>
            <a:r>
              <a:rPr lang="ko-KR" altLang="en-US"/>
              <a:t> 낙상 예방을 위한 행동 지침 제공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2-3.</a:t>
            </a:r>
            <a:r>
              <a:rPr lang="ko-KR" altLang="en-US"/>
              <a:t> 사고 대응 방안 모색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초기 대응</a:t>
            </a:r>
            <a:r>
              <a:rPr lang="en-US" altLang="ko-KR"/>
              <a:t>:</a:t>
            </a:r>
            <a:r>
              <a:rPr lang="ko-KR" altLang="en-US"/>
              <a:t> 사고 발생 시 즉각적인 응급처치 방법 교육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의료 연계</a:t>
            </a:r>
            <a:r>
              <a:rPr lang="en-US" altLang="ko-KR"/>
              <a:t>:</a:t>
            </a:r>
            <a:r>
              <a:rPr lang="ko-KR" altLang="en-US"/>
              <a:t> 응급실 및 재활 센터와의 협력 체계 교육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사후 관리</a:t>
            </a:r>
            <a:r>
              <a:rPr lang="en-US" altLang="ko-KR"/>
              <a:t>:</a:t>
            </a:r>
            <a:r>
              <a:rPr lang="ko-KR" altLang="en-US"/>
              <a:t> 사고 이후 신체 회복 및 심리적 지원 방안 마련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8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3.</a:t>
            </a:r>
            <a:r>
              <a:rPr lang="ko-KR" altLang="en-US"/>
              <a:t>연구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p>
            <a:pPr marL="0" indent="0">
              <a:buNone/>
              <a:defRPr/>
            </a:pPr>
            <a:r>
              <a:rPr lang="en-US" altLang="ko-KR" sz="1600"/>
              <a:t>3-1.</a:t>
            </a:r>
            <a:r>
              <a:rPr lang="ko-KR" altLang="en-US" sz="1600"/>
              <a:t> 문헌 조사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국내외 낙상사고 관련 연구 자료를 체계적으로 분석하여 사고의 주요 원인과 예방 방법을 파악합니다</a:t>
            </a:r>
            <a:r>
              <a:rPr lang="en-US" altLang="ko-KR" sz="1600"/>
              <a:t>.</a:t>
            </a:r>
            <a:r>
              <a:rPr lang="ko-KR" altLang="en-US" sz="1600"/>
              <a:t> 이를 통해 기존 연구의 한계점을 도출하고</a:t>
            </a:r>
            <a:r>
              <a:rPr lang="en-US" altLang="ko-KR" sz="1600"/>
              <a:t>,</a:t>
            </a:r>
            <a:r>
              <a:rPr lang="ko-KR" altLang="en-US" sz="1600"/>
              <a:t> 본 프로젝트의 방향성을 설정합니다</a:t>
            </a:r>
            <a:r>
              <a:rPr lang="en-US" altLang="ko-KR" sz="1600"/>
              <a:t>.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3-2.</a:t>
            </a:r>
            <a:r>
              <a:rPr lang="ko-KR" altLang="en-US" sz="1600"/>
              <a:t> 설문 조사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고위험군을 대상으로 한 설문 조사를 통해 빈도</a:t>
            </a:r>
            <a:r>
              <a:rPr lang="en-US" altLang="ko-KR" sz="1600"/>
              <a:t>,</a:t>
            </a:r>
            <a:r>
              <a:rPr lang="ko-KR" altLang="en-US" sz="1600"/>
              <a:t> 원인</a:t>
            </a:r>
            <a:r>
              <a:rPr lang="en-US" altLang="ko-KR" sz="1600"/>
              <a:t>,</a:t>
            </a:r>
            <a:r>
              <a:rPr lang="ko-KR" altLang="en-US" sz="1600"/>
              <a:t> 인식 등을 수정합니다</a:t>
            </a:r>
            <a:r>
              <a:rPr lang="en-US" altLang="ko-KR" sz="1600"/>
              <a:t>.</a:t>
            </a:r>
            <a:r>
              <a:rPr lang="ko-KR" altLang="en-US" sz="1600"/>
              <a:t> 설문 항목은 다음과 같다</a:t>
            </a:r>
            <a:r>
              <a:rPr lang="en-US" altLang="ko-KR" sz="1600"/>
              <a:t>.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연령</a:t>
            </a:r>
            <a:r>
              <a:rPr lang="en-US" altLang="ko-KR" sz="1600"/>
              <a:t>,</a:t>
            </a:r>
            <a:r>
              <a:rPr lang="ko-KR" altLang="en-US" sz="1600"/>
              <a:t> 성별</a:t>
            </a:r>
            <a:r>
              <a:rPr lang="en-US" altLang="ko-KR" sz="1600"/>
              <a:t>,</a:t>
            </a:r>
            <a:r>
              <a:rPr lang="ko-KR" altLang="en-US" sz="1600"/>
              <a:t> 건강 상태 등 인구통계학적 정보 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과거 낙상 경험 여부 및 사고 당시 상황 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낙상 예방에 대한 인식 및 실천 여부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환경적 요인에 대한 인식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3-3.</a:t>
            </a:r>
            <a:r>
              <a:rPr lang="ko-KR" altLang="en-US" sz="1600"/>
              <a:t> 현장 조사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낙상사고 발생 빈도가 높은 지역 및  시설을 방문하여 실제 사례를 분석하고</a:t>
            </a:r>
            <a:r>
              <a:rPr lang="en-US" altLang="ko-KR" sz="1600"/>
              <a:t>,</a:t>
            </a:r>
            <a:r>
              <a:rPr lang="ko-KR" altLang="en-US" sz="1600"/>
              <a:t> 개선점을 도출합니다</a:t>
            </a:r>
            <a:r>
              <a:rPr lang="en-US" altLang="ko-KR" sz="1600"/>
              <a:t>.</a:t>
            </a:r>
            <a:r>
              <a:rPr lang="ko-KR" altLang="en-US" sz="1600"/>
              <a:t> 조사 대상은 다음과 같다</a:t>
            </a:r>
            <a:r>
              <a:rPr lang="en-US" altLang="ko-KR" sz="1600"/>
              <a:t>.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노인 요양시설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어린이집 및 유치원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공공기관 및 상업시설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주택가 및 공원 등 공공장소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3-4.</a:t>
            </a:r>
            <a:r>
              <a:rPr lang="ko-KR" altLang="en-US" sz="1600"/>
              <a:t> 데이터 분석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ko-KR" altLang="en-US" sz="1600"/>
              <a:t>수집된 데이터를 통계적으로 분석하여 낙상사고의 주요 원인과 발생 패턴을 도출합니다</a:t>
            </a:r>
            <a:r>
              <a:rPr lang="en-US" altLang="ko-KR" sz="1600"/>
              <a:t>.</a:t>
            </a:r>
            <a:r>
              <a:rPr lang="ko-KR" altLang="en-US" sz="1600"/>
              <a:t> 분석 방법은 다음과 같다</a:t>
            </a:r>
            <a:r>
              <a:rPr lang="en-US" altLang="ko-KR" sz="1600"/>
              <a:t>.</a:t>
            </a:r>
            <a:endParaRPr lang="en-US" altLang="ko-KR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기술 통계 분석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상관 관계 분석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희귀 분석</a:t>
            </a:r>
            <a:endParaRPr lang="ko-KR" altLang="en-US" sz="1600"/>
          </a:p>
          <a:p>
            <a:pPr marL="0" indent="0">
              <a:buNone/>
              <a:defRPr/>
            </a:pPr>
            <a:r>
              <a:rPr lang="en-US" altLang="ko-KR" sz="1600"/>
              <a:t>-</a:t>
            </a:r>
            <a:r>
              <a:rPr lang="ko-KR" altLang="en-US" sz="1600"/>
              <a:t>군집 분석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96662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4.</a:t>
            </a:r>
            <a:r>
              <a:rPr lang="ko-KR" altLang="en-US"/>
              <a:t> 기대 효과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낙상사고 발생률 감소: 예방 전략의 효과적인 적용을 통해 낙상사고를 줄일 수 있습니다.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고위험군의 안전 의식 향상: 교육 및 훈련을 통해 고위험군의 안전 의식을 높일 수 있습니다.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사회적 비용 절감: 낙상사고로 인한 의료비 및 사회적 비용을 절감할 수 있습니다.</a:t>
            </a:r>
            <a:endPara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kumimoji="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굴림"/>
              </a:rPr>
              <a:t>삶의 질 향상: 낙상사고 예방을 통해 고위험군의 삶의 질을 향상시킬 수 있습니다.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99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l">
              <a:defRPr/>
            </a:pPr>
            <a:r>
              <a:rPr lang="en-US" altLang="ko-KR"/>
              <a:t>5.</a:t>
            </a:r>
            <a:r>
              <a:rPr lang="ko-KR" altLang="en-US"/>
              <a:t>기술 스택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데이터 수집: 설문 조사 도구 (예: Google Forms, SurveyMonkey)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데이터 분석: Python (Pandas, NumPy, Matplotlib, Seaborn 등)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문서화: Markdown, LaTeX</a:t>
            </a:r>
            <a:endParaRPr xmlns:mc="http://schemas.openxmlformats.org/markup-compatibility/2006" xmlns:hp="http://schemas.haansoft.com/office/presentation/8.0" b="0" i="0" strike="noStrike" mc:Ignorable="hp" hp:hslEmbossed="0">
              <a:solidFill>
                <a:srgbClr val="000000">
                  <a:alpha val="100000"/>
                </a:srgbClr>
              </a:solidFill>
              <a:latin typeface="Arial"/>
              <a:ea typeface="굴림"/>
            </a:endParaRPr>
          </a:p>
          <a:p>
            <a:pPr algn="l">
              <a:defRPr/>
            </a:pPr>
            <a:r>
              <a:rPr xmlns:mc="http://schemas.openxmlformats.org/markup-compatibility/2006" xmlns:hp="http://schemas.haansoft.com/office/presentation/8.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Arial"/>
                <a:ea typeface="굴림"/>
              </a:rPr>
              <a:t>협업 플랫폼: GitHub, Notion, Slack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456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소감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/>
              <a:t>이 프로젝트를 수행함으로써 지금 우리가 살고있는 모든곳에 낙상사고의 대한 위험 요소가 많다고 느꼈고 낙상사고를 대비 하기 위해서는 위에 프로젝트에 나와잇듯이 환경</a:t>
            </a:r>
            <a:r>
              <a:rPr lang="en-US" altLang="ko-KR"/>
              <a:t>,</a:t>
            </a:r>
            <a:r>
              <a:rPr lang="ko-KR" altLang="en-US"/>
              <a:t> 신체</a:t>
            </a:r>
            <a:r>
              <a:rPr lang="en-US" altLang="ko-KR"/>
              <a:t>,</a:t>
            </a:r>
            <a:r>
              <a:rPr lang="ko-KR" altLang="en-US"/>
              <a:t> 약물</a:t>
            </a:r>
            <a:r>
              <a:rPr lang="en-US" altLang="ko-KR"/>
              <a:t>,</a:t>
            </a:r>
            <a:r>
              <a:rPr lang="ko-KR" altLang="en-US"/>
              <a:t> 행동적 요인들을 조심히 하면서 살아야 할거같다고 느꼈습니다</a:t>
            </a:r>
            <a:r>
              <a:rPr lang="en-US" altLang="ko-KR"/>
              <a:t>.</a:t>
            </a:r>
            <a:r>
              <a:rPr lang="ko-KR" altLang="en-US"/>
              <a:t> 저뿐만이 아니라 모든 지구의 사람들이 조심해야 할거같다고 생각합니다</a:t>
            </a:r>
            <a:r>
              <a:rPr lang="en-US" altLang="ko-KR"/>
              <a:t>.</a:t>
            </a:r>
            <a:r>
              <a:rPr lang="ko-KR" altLang="en-US"/>
              <a:t>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87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코드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p>
            <a:pPr marL="0" indent="0">
              <a:buNone/>
              <a:defRPr/>
            </a:pPr>
            <a:r>
              <a:rPr lang="ko-KR" altLang="en-US" sz="1500"/>
              <a:t>import pandas as pd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from sklearn.model_selection import train_test_split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from sklearn.ensemble import RandomForestClassifier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from sklearn.metrics import accuracy_score, classification_report</a:t>
            </a: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# 데이터셋 로드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data = pd.read_csv('fall_data.csv')</a:t>
            </a: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# 특성과 레이블 분리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X = data.drop('fall', axis=1) # 'fall'은 낙상 여부를 나타내는 컬럼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y = data['fall']</a:t>
            </a: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# 훈련 세트와 테스트 세트로 분할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X_train, X_test, y_train, y_test = train_test_split(X, y, test_size=0.2, random_state=42)</a:t>
            </a: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# 모델 초기화 및 학습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model = RandomForestClassifier(n_estimators=100, random_state=42)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model.fit(X_train, y_train)</a:t>
            </a: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# 예측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y_pred = model.predict(X_test)</a:t>
            </a:r>
            <a:endParaRPr lang="ko-KR" altLang="en-US" sz="1500"/>
          </a:p>
          <a:p>
            <a:pPr marL="0" indent="0">
              <a:buNone/>
              <a:defRPr/>
            </a:pP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# 정확도 평가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print(f'Accuracy: {accuracy_score(y_test, y_pred):.4f}')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print('Classification Report:')</a:t>
            </a:r>
            <a:endParaRPr lang="ko-KR" altLang="en-US" sz="1500"/>
          </a:p>
          <a:p>
            <a:pPr marL="0" indent="0">
              <a:buNone/>
              <a:defRPr/>
            </a:pPr>
            <a:r>
              <a:rPr lang="ko-KR" altLang="en-US" sz="1500"/>
              <a:t>print(classification_report(y_test, y_pred))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341903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491</ep:Words>
  <ep:PresentationFormat>화면 슬라이드 쇼(4:3)</ep:PresentationFormat>
  <ep:Paragraphs>94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프로젝트 완료보고서</vt:lpstr>
      <vt:lpstr>슬라이드 2</vt:lpstr>
      <vt:lpstr>1.프로젝트 개요</vt:lpstr>
      <vt:lpstr>2. 프로젝트 목표</vt:lpstr>
      <vt:lpstr>3.연구 방법</vt:lpstr>
      <vt:lpstr>4. 기대 효과</vt:lpstr>
      <vt:lpstr>5.기술 스택</vt:lpstr>
      <vt:lpstr>프로젝트 소감</vt:lpstr>
      <vt:lpstr>코드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2025-06-09T07:51:26.005</dcterms:created>
  <dc:creator>Administrator</dc:creator>
  <cp:lastModifiedBy>Administrator</cp:lastModifiedBy>
  <dcterms:modified xsi:type="dcterms:W3CDTF">2025-06-09T08:18:47.508</dcterms:modified>
  <cp:revision>4</cp:revision>
  <dc:title>프로젝트 완료보고서</dc:title>
  <cp:version>12.0.0.894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