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5" r:id="rId2"/>
    <p:sldId id="257" r:id="rId3"/>
    <p:sldId id="258" r:id="rId4"/>
    <p:sldId id="303" r:id="rId5"/>
    <p:sldId id="301" r:id="rId6"/>
    <p:sldId id="302" r:id="rId7"/>
    <p:sldId id="300" r:id="rId8"/>
    <p:sldId id="304" r:id="rId9"/>
    <p:sldId id="298" r:id="rId10"/>
    <p:sldId id="297" r:id="rId11"/>
    <p:sldId id="296" r:id="rId12"/>
    <p:sldId id="294" r:id="rId13"/>
    <p:sldId id="280" r:id="rId14"/>
    <p:sldId id="283" r:id="rId15"/>
    <p:sldId id="282" r:id="rId16"/>
    <p:sldId id="279" r:id="rId17"/>
    <p:sldId id="267" r:id="rId18"/>
    <p:sldId id="284" r:id="rId19"/>
    <p:sldId id="286" r:id="rId20"/>
    <p:sldId id="266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B"/>
    <a:srgbClr val="344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4" autoAdjust="0"/>
    <p:restoredTop sz="84021" autoAdjust="0"/>
  </p:normalViewPr>
  <p:slideViewPr>
    <p:cSldViewPr>
      <p:cViewPr varScale="1">
        <p:scale>
          <a:sx n="82" d="100"/>
          <a:sy n="82" d="100"/>
        </p:scale>
        <p:origin x="192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EB120-004A-44B6-9787-688A30A8F629}" type="datetimeFigureOut">
              <a:rPr lang="ko-KR" altLang="en-US" smtClean="0"/>
              <a:pPr/>
              <a:t>2021. 1. 6.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56D5-E4DA-4689-9080-6A86FFC6C2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ko-KR" altLang="en-US" dirty="0"/>
              <a:t>로그인  화면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깃랩과연동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 err="1"/>
              <a:t>엘리스</a:t>
            </a:r>
            <a:r>
              <a:rPr kumimoji="1" lang="ko-KR" altLang="en-US" dirty="0"/>
              <a:t> 전체 공유화면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개인화면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캘린더화면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스터디화면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관리자 수정권한 부여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가입할때부터</a:t>
            </a:r>
            <a:r>
              <a:rPr kumimoji="1" lang="ko-KR" altLang="en-US" dirty="0"/>
              <a:t> 분리</a:t>
            </a:r>
            <a:r>
              <a:rPr kumimoji="1" lang="en-US" altLang="ko-KR" dirty="0"/>
              <a:t>)</a:t>
            </a:r>
          </a:p>
          <a:p>
            <a:endParaRPr lang="en-US" altLang="ko-KR" dirty="0"/>
          </a:p>
          <a:p>
            <a:r>
              <a:rPr kumimoji="1" lang="x-none" altLang="en-US" dirty="0"/>
              <a:t>로그인</a:t>
            </a:r>
            <a:r>
              <a:rPr kumimoji="1" lang="en-US" altLang="en-US" dirty="0"/>
              <a:t> </a:t>
            </a:r>
            <a:r>
              <a:rPr kumimoji="1" lang="ko-KR" altLang="en-US" dirty="0"/>
              <a:t>화면</a:t>
            </a:r>
            <a:endParaRPr kumimoji="1" lang="en-US" altLang="x-none" dirty="0"/>
          </a:p>
          <a:p>
            <a:r>
              <a:rPr kumimoji="1" lang="en-US" altLang="x-none" dirty="0"/>
              <a:t>-</a:t>
            </a:r>
            <a:r>
              <a:rPr kumimoji="1" lang="x-none" altLang="en-US" dirty="0"/>
              <a:t>구글</a:t>
            </a:r>
            <a:r>
              <a:rPr kumimoji="1" lang="en-US" altLang="x-none" dirty="0"/>
              <a:t>,</a:t>
            </a:r>
            <a:r>
              <a:rPr kumimoji="1" lang="ko-KR" altLang="en-US" dirty="0" err="1"/>
              <a:t>깃랩</a:t>
            </a:r>
            <a:r>
              <a:rPr kumimoji="1" lang="ko-KR" altLang="en-US" dirty="0"/>
              <a:t> 아이디 연동 시스템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kern="0" spc="-100" dirty="0">
                <a:solidFill>
                  <a:srgbClr val="1D364A"/>
                </a:solidFill>
                <a:latin typeface="배달의민족 주아" pitchFamily="34" charset="0"/>
              </a:rPr>
              <a:t>달력 및 일정관리기능</a:t>
            </a:r>
            <a:endParaRPr lang="en-US" altLang="ko-KR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pPr lvl="1"/>
            <a:r>
              <a:rPr kumimoji="1" lang="en-US" altLang="ko-KR" kern="0" spc="-100" dirty="0">
                <a:solidFill>
                  <a:srgbClr val="1D364A"/>
                </a:solidFill>
                <a:latin typeface="배달의민족 주아" pitchFamily="34" charset="0"/>
              </a:rPr>
              <a:t>-</a:t>
            </a:r>
            <a:r>
              <a:rPr kumimoji="1" lang="en-US" altLang="ko-KR" kern="0" spc="-100" dirty="0" err="1">
                <a:solidFill>
                  <a:srgbClr val="1D364A"/>
                </a:solidFill>
                <a:latin typeface="배달의민족 주아" pitchFamily="34" charset="0"/>
              </a:rPr>
              <a:t>todo</a:t>
            </a:r>
            <a:r>
              <a:rPr kumimoji="1" lang="en-US" altLang="ko-KR" kern="0" spc="-100" dirty="0">
                <a:solidFill>
                  <a:srgbClr val="1D364A"/>
                </a:solidFill>
                <a:latin typeface="배달의민족 주아" pitchFamily="34" charset="0"/>
              </a:rPr>
              <a:t> list </a:t>
            </a:r>
            <a:r>
              <a:rPr kumimoji="1" lang="ko-KR" altLang="en-US" kern="0" spc="-100" dirty="0">
                <a:solidFill>
                  <a:srgbClr val="1D364A"/>
                </a:solidFill>
                <a:latin typeface="배달의민족 주아" pitchFamily="34" charset="0"/>
              </a:rPr>
              <a:t>항목별 마감 날짜 </a:t>
            </a:r>
            <a:r>
              <a:rPr kumimoji="1" lang="en-US" altLang="ko-KR" kern="0" spc="-100" dirty="0">
                <a:solidFill>
                  <a:srgbClr val="1D364A"/>
                </a:solidFill>
                <a:latin typeface="배달의민족 주아" pitchFamily="34" charset="0"/>
              </a:rPr>
              <a:t>/</a:t>
            </a:r>
            <a:r>
              <a:rPr kumimoji="1" lang="ko-KR" altLang="en-US" kern="0" spc="-100" dirty="0">
                <a:solidFill>
                  <a:srgbClr val="1D364A"/>
                </a:solidFill>
                <a:latin typeface="배달의민족 주아" pitchFamily="34" charset="0"/>
              </a:rPr>
              <a:t>시간설정</a:t>
            </a:r>
            <a:endParaRPr kumimoji="1" lang="en-US" altLang="x-none" dirty="0"/>
          </a:p>
          <a:p>
            <a:r>
              <a:rPr kumimoji="1" lang="x-none" altLang="en-US" dirty="0"/>
              <a:t>공유기능</a:t>
            </a:r>
            <a:endParaRPr kumimoji="1" lang="en-US" altLang="x-none" dirty="0"/>
          </a:p>
          <a:p>
            <a:pPr lvl="1"/>
            <a:r>
              <a:rPr kumimoji="1" lang="en-US" altLang="x-none" dirty="0"/>
              <a:t>-</a:t>
            </a:r>
            <a:r>
              <a:rPr kumimoji="1" lang="x-none" altLang="en-US" dirty="0"/>
              <a:t>튜터님의</a:t>
            </a:r>
            <a:r>
              <a:rPr kumimoji="1" lang="ko-KR" altLang="en-US"/>
              <a:t> 숙제 리스트 받아오기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공통미션 </a:t>
            </a:r>
            <a:r>
              <a:rPr kumimoji="1" lang="ko-KR" altLang="en-US" dirty="0" err="1"/>
              <a:t>투두</a:t>
            </a:r>
            <a:r>
              <a:rPr kumimoji="1" lang="ko-KR" altLang="en-US" dirty="0"/>
              <a:t> 화면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/>
              <a:t>공통의 </a:t>
            </a:r>
            <a:r>
              <a:rPr kumimoji="1" lang="en-US" altLang="ko-KR" dirty="0" err="1"/>
              <a:t>todo</a:t>
            </a:r>
            <a:r>
              <a:rPr kumimoji="1" lang="en-US" altLang="ko-KR" dirty="0"/>
              <a:t> list</a:t>
            </a:r>
            <a:r>
              <a:rPr kumimoji="1" lang="ko-KR" altLang="en-US" dirty="0"/>
              <a:t> 수정 제한 기능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/>
              <a:t>서버에 템플릿 다운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링크</a:t>
            </a:r>
            <a:endParaRPr kumimoji="1" lang="en-US" altLang="ko-KR" dirty="0"/>
          </a:p>
          <a:p>
            <a:r>
              <a:rPr kumimoji="1" lang="ko-KR" altLang="en-US" dirty="0"/>
              <a:t>체크기능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 err="1"/>
              <a:t>완료시</a:t>
            </a:r>
            <a:r>
              <a:rPr kumimoji="1" lang="ko-KR" altLang="en-US" dirty="0"/>
              <a:t> 애니메이션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달성률</a:t>
            </a:r>
            <a:r>
              <a:rPr kumimoji="1" lang="ko-KR" altLang="en-US" dirty="0"/>
              <a:t> 기능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/>
              <a:t>일주일 단위로 같은 </a:t>
            </a:r>
            <a:r>
              <a:rPr kumimoji="1" lang="en-US" altLang="ko-KR" dirty="0"/>
              <a:t>to-do-list </a:t>
            </a:r>
            <a:r>
              <a:rPr kumimoji="1" lang="ko-KR" altLang="en-US" dirty="0"/>
              <a:t> 제공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 err="1"/>
              <a:t>퍼센테이지</a:t>
            </a:r>
            <a:r>
              <a:rPr kumimoji="1" lang="ko-KR" altLang="en-US" dirty="0"/>
              <a:t> 개인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공통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항목별 </a:t>
            </a:r>
            <a:r>
              <a:rPr kumimoji="1" lang="ko-KR" altLang="en-US" dirty="0" err="1"/>
              <a:t>퍼센테이지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-</a:t>
            </a:r>
            <a:r>
              <a:rPr kumimoji="1" lang="ko-KR" altLang="en-US" dirty="0"/>
              <a:t>누가 달성했는지는 익명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algn="just"/>
            <a:r>
              <a:rPr lang="ko-KR" altLang="en-US" kern="0" spc="-100" dirty="0">
                <a:solidFill>
                  <a:srgbClr val="1D364A"/>
                </a:solidFill>
                <a:latin typeface="배달의민족 주아" pitchFamily="34" charset="0"/>
              </a:rPr>
              <a:t>댓글</a:t>
            </a:r>
            <a:r>
              <a:rPr lang="en-US" altLang="ko-KR" kern="0" spc="-100" dirty="0">
                <a:solidFill>
                  <a:srgbClr val="1D364A"/>
                </a:solidFill>
                <a:latin typeface="배달의민족 주아" pitchFamily="34" charset="0"/>
              </a:rPr>
              <a:t>(</a:t>
            </a:r>
            <a:r>
              <a:rPr lang="ko-KR" altLang="en-US" kern="0" spc="-100" dirty="0">
                <a:solidFill>
                  <a:srgbClr val="1D364A"/>
                </a:solidFill>
                <a:latin typeface="배달의민족 주아" pitchFamily="34" charset="0"/>
              </a:rPr>
              <a:t> 서로 격려해주기 </a:t>
            </a:r>
            <a:r>
              <a:rPr lang="en-US" altLang="ko-KR" kern="0" spc="-100" dirty="0">
                <a:solidFill>
                  <a:srgbClr val="1D364A"/>
                </a:solidFill>
                <a:latin typeface="배달의민족 주아" pitchFamily="34" charset="0"/>
              </a:rPr>
              <a:t>)</a:t>
            </a:r>
          </a:p>
          <a:p>
            <a:pPr lvl="1"/>
            <a:r>
              <a:rPr kumimoji="1" lang="en-US" altLang="ko-KR" kern="0" spc="-100" dirty="0">
                <a:solidFill>
                  <a:srgbClr val="1D364A"/>
                </a:solidFill>
                <a:latin typeface="배달의민족 주아" pitchFamily="34" charset="0"/>
              </a:rPr>
              <a:t>-</a:t>
            </a:r>
            <a:r>
              <a:rPr kumimoji="1" lang="ko-KR" altLang="en-US" kern="0" spc="-100" dirty="0">
                <a:solidFill>
                  <a:srgbClr val="1D364A"/>
                </a:solidFill>
                <a:latin typeface="배달의민족 주아" pitchFamily="34" charset="0"/>
              </a:rPr>
              <a:t>전체 </a:t>
            </a:r>
            <a:r>
              <a:rPr kumimoji="1" lang="ko-KR" altLang="en-US" kern="0" spc="-100" dirty="0" err="1">
                <a:solidFill>
                  <a:srgbClr val="1D364A"/>
                </a:solidFill>
                <a:latin typeface="배달의민족 주아" pitchFamily="34" charset="0"/>
              </a:rPr>
              <a:t>달성률</a:t>
            </a:r>
            <a:r>
              <a:rPr kumimoji="1" lang="ko-KR" altLang="en-US" kern="0" spc="-100" dirty="0">
                <a:solidFill>
                  <a:srgbClr val="1D364A"/>
                </a:solidFill>
                <a:latin typeface="배달의민족 주아" pitchFamily="34" charset="0"/>
              </a:rPr>
              <a:t> 공유 페이지 하단에 댓글기능 추가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x-none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D56D5-E4DA-4689-9080-6A86FFC6C2E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4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microsoft.com/office/2007/relationships/hdphoto" Target="../media/hdphoto1.wdp"/><Relationship Id="rId12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38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0128" y="-928730"/>
            <a:ext cx="8617872" cy="11038721"/>
          </a:xfrm>
          <a:prstGeom prst="rect">
            <a:avLst/>
          </a:prstGeom>
        </p:spPr>
      </p:pic>
      <p:grpSp>
        <p:nvGrpSpPr>
          <p:cNvPr id="2" name="그룹 1001"/>
          <p:cNvGrpSpPr/>
          <p:nvPr/>
        </p:nvGrpSpPr>
        <p:grpSpPr>
          <a:xfrm>
            <a:off x="-876916" y="-1428796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sp>
        <p:nvSpPr>
          <p:cNvPr id="6" name="Object 7"/>
          <p:cNvSpPr txBox="1"/>
          <p:nvPr/>
        </p:nvSpPr>
        <p:spPr>
          <a:xfrm>
            <a:off x="-263838" y="1177049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8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미니 프로젝트 기획서 </a:t>
            </a:r>
            <a:endParaRPr lang="en-US" altLang="ko-KR" sz="8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en-US" sz="8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Todo</a:t>
            </a:r>
            <a:r>
              <a:rPr lang="en-US" sz="8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 for Group Study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-478152" y="6143632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#2</a:t>
            </a:r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  <a:endParaRPr lang="en-US" altLang="ko-KR" sz="5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강경림 </a:t>
            </a:r>
            <a:r>
              <a:rPr 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김정인 </a:t>
            </a:r>
            <a:r>
              <a:rPr lang="en-US" altLang="ko-KR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5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신소담</a:t>
            </a:r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이지민</a:t>
            </a:r>
            <a:endParaRPr lang="en-US" sz="5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1" name="Object 29">
            <a:extLst>
              <a:ext uri="{FF2B5EF4-FFF2-40B4-BE49-F238E27FC236}">
                <a16:creationId xmlns:a16="http://schemas.microsoft.com/office/drawing/2014/main" id="{CD88583C-B783-C346-AF18-683473C5271A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솔루션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701776" y="314578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SOLUTION </a:t>
            </a:r>
          </a:p>
          <a:p>
            <a:pPr algn="ctr"/>
            <a:r>
              <a:rPr lang="ko-KR" altLang="en-US" sz="4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만들고자 하는 결과물의 형태</a:t>
            </a:r>
            <a:endParaRPr 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382" y="3307854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달성도 예시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28696" y="6451126"/>
            <a:ext cx="14073286" cy="10001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696" y="6451126"/>
            <a:ext cx="7920094" cy="1000132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https://elice-api-cdn.azureedge.net/api/file/e632511170e442ab98163b5ba719ebc0/banner%402x.png?se=2021-01-14T00%3A15%3A00Z&amp;sp=r&amp;sv=2018-11-09&amp;sr=b&amp;sig=GoxmUHF/lm3fDmEjz9XuywawkJxD4lK9rxweElNskAA%3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84" y="3736482"/>
            <a:ext cx="3286147" cy="328614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858248" y="7660207"/>
            <a:ext cx="1285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56%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1" name="Object 29">
            <a:extLst>
              <a:ext uri="{FF2B5EF4-FFF2-40B4-BE49-F238E27FC236}">
                <a16:creationId xmlns:a16="http://schemas.microsoft.com/office/drawing/2014/main" id="{CD88583C-B783-C346-AF18-683473C5271A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솔루션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886" y="2500294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캘린더 예시 </a:t>
            </a:r>
          </a:p>
        </p:txBody>
      </p:sp>
      <p:pic>
        <p:nvPicPr>
          <p:cNvPr id="13" name="Picture 2" descr="캘린더+투두리스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60" y="3571864"/>
            <a:ext cx="10715700" cy="5708622"/>
          </a:xfrm>
          <a:prstGeom prst="rect">
            <a:avLst/>
          </a:prstGeom>
          <a:noFill/>
        </p:spPr>
      </p:pic>
      <p:sp>
        <p:nvSpPr>
          <p:cNvPr id="14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571440" y="243140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SOLUTION </a:t>
            </a:r>
          </a:p>
          <a:p>
            <a:pPr algn="ctr"/>
            <a:r>
              <a:rPr lang="ko-KR" altLang="en-US" sz="4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만들고자 하는 결과물의 형태</a:t>
            </a:r>
            <a:endParaRPr 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5" name="그룹 1002"/>
          <p:cNvGrpSpPr/>
          <p:nvPr/>
        </p:nvGrpSpPr>
        <p:grpSpPr>
          <a:xfrm>
            <a:off x="1470797" y="3132373"/>
            <a:ext cx="14639357" cy="6467627"/>
            <a:chOff x="1470797" y="3132373"/>
            <a:chExt cx="14639357" cy="6467627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797" y="3132373"/>
              <a:ext cx="14639357" cy="6467627"/>
            </a:xfrm>
            <a:prstGeom prst="rect">
              <a:avLst/>
            </a:prstGeom>
          </p:spPr>
        </p:pic>
      </p:grpSp>
      <p:sp>
        <p:nvSpPr>
          <p:cNvPr id="24" name="Object 29">
            <a:extLst>
              <a:ext uri="{FF2B5EF4-FFF2-40B4-BE49-F238E27FC236}">
                <a16:creationId xmlns:a16="http://schemas.microsoft.com/office/drawing/2014/main" id="{CD88583C-B783-C346-AF18-683473C5271A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솔루션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084" y="4000492"/>
            <a:ext cx="11858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#LOG IN : passport.js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#NAVIGATION : </a:t>
            </a:r>
            <a:r>
              <a:rPr lang="en-US" altLang="ko-KR" sz="3600" dirty="0" err="1"/>
              <a:t>js</a:t>
            </a:r>
            <a:r>
              <a:rPr lang="en-US" altLang="ko-KR" sz="3600" dirty="0"/>
              <a:t>/</a:t>
            </a:r>
            <a:r>
              <a:rPr lang="en-US" altLang="ko-KR" sz="3600" dirty="0" err="1"/>
              <a:t>jquery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#MAIN SCREEN, CALENDAR : </a:t>
            </a:r>
            <a:r>
              <a:rPr lang="en-US" altLang="ko-KR" sz="3600" dirty="0" err="1"/>
              <a:t>js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#Shared </a:t>
            </a:r>
            <a:r>
              <a:rPr lang="en-US" altLang="ko-KR" sz="3600" dirty="0" err="1"/>
              <a:t>Todo</a:t>
            </a:r>
            <a:r>
              <a:rPr lang="en-US" altLang="ko-KR" sz="3600" dirty="0"/>
              <a:t> List</a:t>
            </a:r>
            <a:r>
              <a:rPr lang="ko-KR" altLang="en-US" sz="3600" dirty="0"/>
              <a:t>가져오기 </a:t>
            </a:r>
            <a:r>
              <a:rPr lang="en-US" altLang="ko-KR" sz="3600" dirty="0"/>
              <a:t>: </a:t>
            </a:r>
            <a:r>
              <a:rPr lang="en-US" altLang="ko-KR" sz="3600" dirty="0" err="1"/>
              <a:t>MySQL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#</a:t>
            </a:r>
            <a:r>
              <a:rPr lang="ko-KR" altLang="en-US" sz="3600" dirty="0"/>
              <a:t>기타</a:t>
            </a:r>
            <a:r>
              <a:rPr lang="en-US" altLang="ko-KR" sz="3600" dirty="0"/>
              <a:t> BACKEND : Python Flask</a:t>
            </a:r>
          </a:p>
          <a:p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701776" y="386016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SOLUTION </a:t>
            </a:r>
          </a:p>
          <a:p>
            <a:pPr algn="ctr"/>
            <a:r>
              <a:rPr lang="ko-KR" altLang="en-US" sz="4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어떤 도구를 사용할 것인가</a:t>
            </a:r>
            <a:endParaRPr 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724AE2-7825-4EDF-BDC1-5632BA9505A1}"/>
              </a:ext>
            </a:extLst>
          </p:cNvPr>
          <p:cNvSpPr/>
          <p:nvPr/>
        </p:nvSpPr>
        <p:spPr>
          <a:xfrm>
            <a:off x="1447800" y="2586036"/>
            <a:ext cx="14668500" cy="6802160"/>
          </a:xfrm>
          <a:prstGeom prst="rect">
            <a:avLst/>
          </a:prstGeom>
          <a:solidFill>
            <a:srgbClr val="34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5E9D7EA4-E60D-A64A-813A-5F83CFC53F57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기대효과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700" y="3265726"/>
            <a:ext cx="13228793" cy="54427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28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r>
              <a:rPr lang="ko-KR" altLang="en-US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실시간 과제</a:t>
            </a:r>
            <a:r>
              <a:rPr lang="en-US" altLang="ko-KR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 </a:t>
            </a:r>
            <a:r>
              <a:rPr lang="ko-KR" altLang="en-US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현황 공유    </a:t>
            </a:r>
            <a:r>
              <a:rPr lang="en-US" altLang="ko-KR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-&gt;       </a:t>
            </a:r>
            <a:r>
              <a:rPr lang="ko-KR" altLang="en-US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참여도 상승     </a:t>
            </a:r>
            <a:r>
              <a:rPr lang="en-US" altLang="ko-KR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-&gt;   </a:t>
            </a:r>
            <a:r>
              <a:rPr lang="ko-KR" altLang="en-US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        </a:t>
            </a:r>
            <a:r>
              <a:rPr lang="en-US" altLang="ko-KR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AI </a:t>
            </a:r>
            <a:r>
              <a:rPr lang="ko-KR" altLang="en-US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트랙 완주</a:t>
            </a:r>
            <a:r>
              <a:rPr lang="en-US" altLang="ko-KR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!  </a:t>
            </a:r>
            <a:r>
              <a:rPr lang="ko-KR" altLang="en-US" sz="36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 </a:t>
            </a:r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833774" y="419374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최종 결과물의 목표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26B3794-3800-4FB8-9292-1DC413A06F29}"/>
              </a:ext>
            </a:extLst>
          </p:cNvPr>
          <p:cNvSpPr/>
          <p:nvPr/>
        </p:nvSpPr>
        <p:spPr>
          <a:xfrm>
            <a:off x="3273144" y="2933700"/>
            <a:ext cx="11025904" cy="1262902"/>
          </a:xfrm>
          <a:prstGeom prst="roundRect">
            <a:avLst>
              <a:gd name="adj" fmla="val 50000"/>
            </a:avLst>
          </a:prstGeom>
          <a:solidFill>
            <a:srgbClr val="344D5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레이서들이 실제 사용할 수 있는 </a:t>
            </a:r>
            <a:r>
              <a:rPr lang="en-US" altLang="ko-KR" sz="44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To do list</a:t>
            </a:r>
            <a:r>
              <a:rPr lang="ko-KR" altLang="en-US" sz="44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 개발</a:t>
            </a:r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EF500AC-991C-4C4F-834D-9ED7E8C13899}"/>
              </a:ext>
            </a:extLst>
          </p:cNvPr>
          <p:cNvGrpSpPr/>
          <p:nvPr/>
        </p:nvGrpSpPr>
        <p:grpSpPr>
          <a:xfrm>
            <a:off x="3886200" y="5612214"/>
            <a:ext cx="2217089" cy="1511652"/>
            <a:chOff x="1545771" y="3533208"/>
            <a:chExt cx="1676400" cy="114300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0AAF2A2-44A1-4D7A-8124-B849A8107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771" y="3722325"/>
              <a:ext cx="914400" cy="914400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A735E63-F4DE-4762-AFB1-65CB2F8F2BDB}"/>
                </a:ext>
              </a:extLst>
            </p:cNvPr>
            <p:cNvGrpSpPr/>
            <p:nvPr/>
          </p:nvGrpSpPr>
          <p:grpSpPr>
            <a:xfrm>
              <a:off x="1545771" y="3533208"/>
              <a:ext cx="1143000" cy="1143000"/>
              <a:chOff x="1789611" y="3620294"/>
              <a:chExt cx="1143000" cy="1143000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A9D0C4C7-1BF0-428F-9D8A-6E88F69FD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0611" y="3620294"/>
                <a:ext cx="762000" cy="762000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F0F2A8BA-4D54-4A2D-A147-FBE6179A1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9611" y="3620294"/>
                <a:ext cx="762000" cy="762000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9488433-AFAA-48E6-B3CD-3BCEC5820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9611" y="4001294"/>
                <a:ext cx="762000" cy="762000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A6646A0-7C82-4B40-9AFB-D9CE2F3C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277" y="3978835"/>
              <a:ext cx="230972" cy="230972"/>
            </a:xfrm>
            <a:prstGeom prst="rect">
              <a:avLst/>
            </a:prstGeom>
          </p:spPr>
        </p:pic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6CD51106-13C1-4B98-867C-C64FF4FE2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82" y="5553244"/>
            <a:ext cx="1612428" cy="1612428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A2531A-E304-41F4-8456-BC8B150BA277}"/>
              </a:ext>
            </a:extLst>
          </p:cNvPr>
          <p:cNvGrpSpPr/>
          <p:nvPr/>
        </p:nvGrpSpPr>
        <p:grpSpPr>
          <a:xfrm>
            <a:off x="12307187" y="4995139"/>
            <a:ext cx="1749139" cy="2277923"/>
            <a:chOff x="12370957" y="5348811"/>
            <a:chExt cx="1598024" cy="208112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BEC7BFD-4EB0-408A-9A0C-6E1D740F1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5468" y="5348811"/>
              <a:ext cx="1019777" cy="101977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B2CE345-A49C-4216-A1BD-9484AFAB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0957" y="6070111"/>
              <a:ext cx="914400" cy="9144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1AF4BE3-A5E2-4365-B556-0B84E45E3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4581" y="6080997"/>
              <a:ext cx="914400" cy="9144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8FE72F5-A4A0-4B99-A13B-17B53C8A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1600" y="6591300"/>
              <a:ext cx="838635" cy="838635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F6A16784-5618-4A9C-BD1E-7CE73BAA75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581" y="7581900"/>
            <a:ext cx="647596" cy="6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8" name="Object 29">
            <a:extLst>
              <a:ext uri="{FF2B5EF4-FFF2-40B4-BE49-F238E27FC236}">
                <a16:creationId xmlns:a16="http://schemas.microsoft.com/office/drawing/2014/main" id="{5E9D7EA4-E60D-A64A-813A-5F83CFC53F57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기대효과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909353-410B-4707-8D90-CA55AD28B089}"/>
              </a:ext>
            </a:extLst>
          </p:cNvPr>
          <p:cNvSpPr/>
          <p:nvPr/>
        </p:nvSpPr>
        <p:spPr>
          <a:xfrm>
            <a:off x="1447800" y="2586036"/>
            <a:ext cx="14668500" cy="6802160"/>
          </a:xfrm>
          <a:prstGeom prst="rect">
            <a:avLst/>
          </a:prstGeom>
          <a:solidFill>
            <a:srgbClr val="34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833774" y="419374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최종 결과물의 목표 </a:t>
            </a:r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– </a:t>
            </a:r>
            <a:r>
              <a:rPr lang="ko-KR" altLang="en-US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주요</a:t>
            </a:r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 KPI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621BC14-6476-465E-B314-9939EFBC1232}"/>
              </a:ext>
            </a:extLst>
          </p:cNvPr>
          <p:cNvGrpSpPr/>
          <p:nvPr/>
        </p:nvGrpSpPr>
        <p:grpSpPr>
          <a:xfrm>
            <a:off x="2841591" y="3832907"/>
            <a:ext cx="11880919" cy="4308418"/>
            <a:chOff x="4564457" y="3867274"/>
            <a:chExt cx="10869384" cy="394160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BB42A82-8442-46DF-B262-8C86B3C3870E}"/>
                </a:ext>
              </a:extLst>
            </p:cNvPr>
            <p:cNvSpPr/>
            <p:nvPr/>
          </p:nvSpPr>
          <p:spPr>
            <a:xfrm>
              <a:off x="4564457" y="3868354"/>
              <a:ext cx="3940522" cy="3940522"/>
            </a:xfrm>
            <a:prstGeom prst="ellipse">
              <a:avLst/>
            </a:prstGeom>
            <a:noFill/>
            <a:ln w="57150">
              <a:solidFill>
                <a:srgbClr val="FFF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만족도 조사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튜터</a:t>
              </a:r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레이서</a:t>
              </a:r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6043FEA-CC50-40C6-B107-DD6CB227E386}"/>
                </a:ext>
              </a:extLst>
            </p:cNvPr>
            <p:cNvSpPr/>
            <p:nvPr/>
          </p:nvSpPr>
          <p:spPr>
            <a:xfrm>
              <a:off x="8028888" y="3868354"/>
              <a:ext cx="3940522" cy="3940522"/>
            </a:xfrm>
            <a:prstGeom prst="ellipse">
              <a:avLst/>
            </a:prstGeom>
            <a:noFill/>
            <a:ln w="57150">
              <a:solidFill>
                <a:srgbClr val="FFF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서비스 가동률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시스템 체류시간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목표 </a:t>
              </a:r>
              <a:r>
                <a:rPr lang="ko-KR" altLang="en-US" sz="28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달성률</a:t>
              </a:r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일일 방문 횟수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세션 간격 </a:t>
              </a:r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 </a:t>
              </a: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세션 심도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A68193E-F1F5-4671-9CCB-F0557A1F75D4}"/>
                </a:ext>
              </a:extLst>
            </p:cNvPr>
            <p:cNvSpPr/>
            <p:nvPr/>
          </p:nvSpPr>
          <p:spPr>
            <a:xfrm>
              <a:off x="11493319" y="3867274"/>
              <a:ext cx="3940522" cy="3940522"/>
            </a:xfrm>
            <a:prstGeom prst="ellipse">
              <a:avLst/>
            </a:prstGeom>
            <a:noFill/>
            <a:ln w="57150">
              <a:solidFill>
                <a:srgbClr val="FFF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클레임률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비정상 종료 분석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 렌더링 시간</a:t>
              </a:r>
              <a:endPara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30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D72F94-D22C-4AC4-8316-79932FA87016}"/>
              </a:ext>
            </a:extLst>
          </p:cNvPr>
          <p:cNvSpPr/>
          <p:nvPr/>
        </p:nvSpPr>
        <p:spPr>
          <a:xfrm>
            <a:off x="1447800" y="2586036"/>
            <a:ext cx="14668500" cy="6802160"/>
          </a:xfrm>
          <a:prstGeom prst="rect">
            <a:avLst/>
          </a:prstGeom>
          <a:solidFill>
            <a:srgbClr val="34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5E9D7EA4-E60D-A64A-813A-5F83CFC53F57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기대효과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833774" y="419374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시장</a:t>
            </a:r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, </a:t>
            </a:r>
            <a:r>
              <a:rPr lang="ko-KR" altLang="en-US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사용자에게 줄 변화 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CAB6C0-A734-40F1-A813-9CCC3415597A}"/>
              </a:ext>
            </a:extLst>
          </p:cNvPr>
          <p:cNvGrpSpPr/>
          <p:nvPr/>
        </p:nvGrpSpPr>
        <p:grpSpPr>
          <a:xfrm>
            <a:off x="2779202" y="6743700"/>
            <a:ext cx="5983798" cy="1587174"/>
            <a:chOff x="8080756" y="6434802"/>
            <a:chExt cx="5983798" cy="1587174"/>
          </a:xfrm>
        </p:grpSpPr>
        <p:sp>
          <p:nvSpPr>
            <p:cNvPr id="15" name="Object 15"/>
            <p:cNvSpPr txBox="1"/>
            <p:nvPr/>
          </p:nvSpPr>
          <p:spPr>
            <a:xfrm>
              <a:off x="8080756" y="6920262"/>
              <a:ext cx="4652730" cy="78087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4000" kern="0" spc="-100" dirty="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배달의민족 주아" pitchFamily="34" charset="0"/>
                </a:rPr>
                <a:t>개인 학습 일정 관리</a:t>
              </a:r>
              <a:endParaRPr lang="en-US" altLang="ko-KR" sz="40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F0A581C-0593-4300-90DA-5561CF7268FD}"/>
                </a:ext>
              </a:extLst>
            </p:cNvPr>
            <p:cNvGrpSpPr/>
            <p:nvPr/>
          </p:nvGrpSpPr>
          <p:grpSpPr>
            <a:xfrm>
              <a:off x="12145155" y="6434802"/>
              <a:ext cx="1919399" cy="1587174"/>
              <a:chOff x="7979755" y="5685908"/>
              <a:chExt cx="1975625" cy="163366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782D75D-08E1-4FC5-829E-2299046AB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6096" y="5685908"/>
                <a:ext cx="1169284" cy="1169284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43F08FF9-9C62-49A4-9A81-A7BE2AD83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9755" y="6024176"/>
                <a:ext cx="1295400" cy="1295400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6C38ACE9-5310-4453-9375-B76CAA045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6478" y="618558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62681F-282D-4990-BF10-3877E0A47954}"/>
              </a:ext>
            </a:extLst>
          </p:cNvPr>
          <p:cNvGrpSpPr/>
          <p:nvPr/>
        </p:nvGrpSpPr>
        <p:grpSpPr>
          <a:xfrm>
            <a:off x="2364814" y="4152900"/>
            <a:ext cx="7156719" cy="1576113"/>
            <a:chOff x="3362163" y="6356322"/>
            <a:chExt cx="7156719" cy="157611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F05C037-268C-4354-8FBB-C43A3C276840}"/>
                </a:ext>
              </a:extLst>
            </p:cNvPr>
            <p:cNvGrpSpPr/>
            <p:nvPr/>
          </p:nvGrpSpPr>
          <p:grpSpPr>
            <a:xfrm>
              <a:off x="3362163" y="6356322"/>
              <a:ext cx="2342167" cy="1576113"/>
              <a:chOff x="3667165" y="5600700"/>
              <a:chExt cx="2654157" cy="1786060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D5ADD8E-AC18-455C-A2AA-90E8B5955565}"/>
                  </a:ext>
                </a:extLst>
              </p:cNvPr>
              <p:cNvGrpSpPr/>
              <p:nvPr/>
            </p:nvGrpSpPr>
            <p:grpSpPr>
              <a:xfrm>
                <a:off x="5010838" y="5600700"/>
                <a:ext cx="1310484" cy="1543428"/>
                <a:chOff x="5055477" y="5767414"/>
                <a:chExt cx="1310484" cy="1543428"/>
              </a:xfrm>
            </p:grpSpPr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10AD69DE-228D-4AC4-8CCD-4378A9C29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5477" y="5767414"/>
                  <a:ext cx="1310484" cy="1310484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A4A81734-3250-4785-85A1-25BB92B7E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3891" y="6396442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88D6CAEC-5322-49E3-AC0D-053F5F6FC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165" y="5831714"/>
                <a:ext cx="1514435" cy="151443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A4D9D53-59BD-4ACB-87F6-C762F3519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6663" y="6521823"/>
                <a:ext cx="864937" cy="864937"/>
              </a:xfrm>
              <a:prstGeom prst="rect">
                <a:avLst/>
              </a:prstGeom>
            </p:spPr>
          </p:pic>
        </p:grp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20383748-C9D7-4216-A03D-6CE792281628}"/>
                </a:ext>
              </a:extLst>
            </p:cNvPr>
            <p:cNvSpPr txBox="1"/>
            <p:nvPr/>
          </p:nvSpPr>
          <p:spPr>
            <a:xfrm>
              <a:off x="5866152" y="6778733"/>
              <a:ext cx="4652730" cy="78087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4000" kern="0" spc="-100" dirty="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배달의민족 주아" pitchFamily="34" charset="0"/>
                </a:rPr>
                <a:t>교육 그룹 공동 목표 달성</a:t>
              </a:r>
              <a:endParaRPr lang="en-US" altLang="ko-KR" sz="40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860D01-9F0F-4414-A58A-66C64533F4D0}"/>
              </a:ext>
            </a:extLst>
          </p:cNvPr>
          <p:cNvGrpSpPr/>
          <p:nvPr/>
        </p:nvGrpSpPr>
        <p:grpSpPr>
          <a:xfrm>
            <a:off x="11018107" y="4261494"/>
            <a:ext cx="4911920" cy="3506251"/>
            <a:chOff x="6060225" y="3327247"/>
            <a:chExt cx="4911920" cy="350625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95B313D-42CE-4182-A86E-01B24676AE9C}"/>
                </a:ext>
              </a:extLst>
            </p:cNvPr>
            <p:cNvGrpSpPr/>
            <p:nvPr/>
          </p:nvGrpSpPr>
          <p:grpSpPr>
            <a:xfrm>
              <a:off x="7012882" y="3327247"/>
              <a:ext cx="2544226" cy="2725179"/>
              <a:chOff x="12336454" y="5535620"/>
              <a:chExt cx="1695270" cy="1815843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82A2BE6F-430E-44BF-A4AA-9C98488DA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36454" y="553562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7EF00-F3EB-43C4-ADEA-E7BAF40310AA}"/>
                  </a:ext>
                </a:extLst>
              </p:cNvPr>
              <p:cNvGrpSpPr/>
              <p:nvPr/>
            </p:nvGrpSpPr>
            <p:grpSpPr>
              <a:xfrm>
                <a:off x="12615156" y="5907546"/>
                <a:ext cx="1295400" cy="1295400"/>
                <a:chOff x="11680951" y="5848525"/>
                <a:chExt cx="1295400" cy="1295400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E5001A44-F2B3-496F-9949-F82ABD140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80951" y="5848525"/>
                  <a:ext cx="1295400" cy="129540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7377FFF7-2D9E-4689-B06B-81AC3F84F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60502" y="5954442"/>
                  <a:ext cx="514175" cy="514175"/>
                </a:xfrm>
                <a:prstGeom prst="rect">
                  <a:avLst/>
                </a:prstGeom>
              </p:spPr>
            </p:pic>
          </p:grp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02C53BA9-EFAF-4866-A0BA-BB4A26308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0854" y="6570593"/>
                <a:ext cx="780870" cy="780870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E16E0E-30E9-4D6D-AFA4-29DD4C130642}"/>
                </a:ext>
              </a:extLst>
            </p:cNvPr>
            <p:cNvSpPr txBox="1"/>
            <p:nvPr/>
          </p:nvSpPr>
          <p:spPr>
            <a:xfrm>
              <a:off x="6060225" y="6064057"/>
              <a:ext cx="491192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4400" b="0" i="0" u="none" strike="noStrike" kern="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배달의민족 주아" pitchFamily="34" charset="0"/>
                </a:rPr>
                <a:t>학습 동기부여 </a:t>
              </a:r>
              <a:endParaRPr lang="ko-KR" altLang="en-US" sz="2000" dirty="0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E45A989-C079-4EFA-B822-D02FB6352A04}"/>
              </a:ext>
            </a:extLst>
          </p:cNvPr>
          <p:cNvSpPr/>
          <p:nvPr/>
        </p:nvSpPr>
        <p:spPr>
          <a:xfrm>
            <a:off x="10227832" y="5781895"/>
            <a:ext cx="1190377" cy="9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2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8" name="Object 29">
            <a:extLst>
              <a:ext uri="{FF2B5EF4-FFF2-40B4-BE49-F238E27FC236}">
                <a16:creationId xmlns:a16="http://schemas.microsoft.com/office/drawing/2014/main" id="{5E9D7EA4-E60D-A64A-813A-5F83CFC53F57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기대효과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3607" y="3275848"/>
            <a:ext cx="13228793" cy="54427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endParaRPr lang="en-US" altLang="ko-KR" sz="36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833774" y="419374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경제적 가치 창출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A34541-5EAD-4072-96CC-8069D63C7B81}"/>
              </a:ext>
            </a:extLst>
          </p:cNvPr>
          <p:cNvSpPr/>
          <p:nvPr/>
        </p:nvSpPr>
        <p:spPr>
          <a:xfrm>
            <a:off x="1447800" y="2586036"/>
            <a:ext cx="14668500" cy="6802160"/>
          </a:xfrm>
          <a:prstGeom prst="rect">
            <a:avLst/>
          </a:prstGeom>
          <a:solidFill>
            <a:srgbClr val="34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446220-4C67-4523-9B48-7A3B244578C4}"/>
              </a:ext>
            </a:extLst>
          </p:cNvPr>
          <p:cNvGrpSpPr/>
          <p:nvPr/>
        </p:nvGrpSpPr>
        <p:grpSpPr>
          <a:xfrm>
            <a:off x="12495816" y="4903569"/>
            <a:ext cx="2210784" cy="2678331"/>
            <a:chOff x="13086520" y="5757353"/>
            <a:chExt cx="1566571" cy="217716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1023DC5-EBF8-4AC9-953C-2244C6AE6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6520" y="5757353"/>
              <a:ext cx="1308109" cy="1308109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5396F1-4C5B-4417-9E87-B773B84D1220}"/>
                </a:ext>
              </a:extLst>
            </p:cNvPr>
            <p:cNvGrpSpPr/>
            <p:nvPr/>
          </p:nvGrpSpPr>
          <p:grpSpPr>
            <a:xfrm>
              <a:off x="13181816" y="6437042"/>
              <a:ext cx="1471275" cy="1497473"/>
              <a:chOff x="10104306" y="5044110"/>
              <a:chExt cx="1471275" cy="149747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A4365D2-62EB-4602-9C37-916BF562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5590" y="5044110"/>
                <a:ext cx="1089991" cy="1089991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E8A113C7-52E1-4895-A3DD-2B36D232C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4306" y="54376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9999DFF-D717-44C6-B46D-2B9F90EE6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61181" y="5627183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CFA61A-809A-4B99-8E8A-37FAD94E917D}"/>
              </a:ext>
            </a:extLst>
          </p:cNvPr>
          <p:cNvGrpSpPr/>
          <p:nvPr/>
        </p:nvGrpSpPr>
        <p:grpSpPr>
          <a:xfrm>
            <a:off x="6823462" y="4683600"/>
            <a:ext cx="2383663" cy="1359437"/>
            <a:chOff x="2938349" y="4979065"/>
            <a:chExt cx="5499037" cy="313617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F208BC9-34C3-4828-BF5D-E0E6CF133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099" y="5162737"/>
              <a:ext cx="1554482" cy="15544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83A2E4E-2073-4800-99E3-ED22BBD73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349" y="5987116"/>
              <a:ext cx="914400" cy="9144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D0D59EA-2BCF-4181-81FF-5766CB95E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207" y="4979065"/>
              <a:ext cx="3136179" cy="3136179"/>
            </a:xfrm>
            <a:prstGeom prst="rect">
              <a:avLst/>
            </a:prstGeom>
          </p:spPr>
        </p:pic>
      </p:grpSp>
      <p:sp>
        <p:nvSpPr>
          <p:cNvPr id="52" name="Object 15">
            <a:extLst>
              <a:ext uri="{FF2B5EF4-FFF2-40B4-BE49-F238E27FC236}">
                <a16:creationId xmlns:a16="http://schemas.microsoft.com/office/drawing/2014/main" id="{55F44460-1563-47D0-9C41-3ABACD5F2C41}"/>
              </a:ext>
            </a:extLst>
          </p:cNvPr>
          <p:cNvSpPr txBox="1"/>
          <p:nvPr/>
        </p:nvSpPr>
        <p:spPr>
          <a:xfrm>
            <a:off x="2068446" y="4114520"/>
            <a:ext cx="6256397" cy="7808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교육기관 및 온라인 교육 플랫폼 </a:t>
            </a:r>
            <a:endParaRPr lang="en-US" altLang="ko-KR" sz="40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  <a:p>
            <a:pPr algn="ctr"/>
            <a:r>
              <a:rPr lang="ko-KR" altLang="en-US" sz="40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파트너십 체결</a:t>
            </a:r>
            <a:endParaRPr lang="en-US" altLang="ko-KR" sz="40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17EB90E5-9300-4C2C-8B20-1003971605B4}"/>
              </a:ext>
            </a:extLst>
          </p:cNvPr>
          <p:cNvSpPr txBox="1"/>
          <p:nvPr/>
        </p:nvSpPr>
        <p:spPr>
          <a:xfrm>
            <a:off x="1744862" y="6902847"/>
            <a:ext cx="6256397" cy="7808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kern="0" spc="-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itchFamily="34" charset="0"/>
              </a:rPr>
              <a:t>소그룹 학습 솔루션으로 발전</a:t>
            </a:r>
            <a:endParaRPr lang="en-US" altLang="ko-KR" sz="4000" kern="0" spc="-1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배달의민족 주아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C608BE1-53BB-45A5-9461-351D6BEA8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41" y="5247184"/>
            <a:ext cx="780871" cy="780871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E3B7FFF6-159F-4DB9-8D73-D222F8DF84B0}"/>
              </a:ext>
            </a:extLst>
          </p:cNvPr>
          <p:cNvGrpSpPr/>
          <p:nvPr/>
        </p:nvGrpSpPr>
        <p:grpSpPr>
          <a:xfrm>
            <a:off x="6870486" y="6836260"/>
            <a:ext cx="1959985" cy="1707268"/>
            <a:chOff x="7063465" y="6497639"/>
            <a:chExt cx="1621822" cy="150441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15A9864-6A7F-4AA7-A197-D16A56B6E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663" y="6497639"/>
              <a:ext cx="914360" cy="91435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C119AE55-3444-49BD-B6BF-69B35AD5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398" y="6605405"/>
              <a:ext cx="1124889" cy="112488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96BB114-0810-4C62-B3EA-A9A78196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65" y="7087649"/>
              <a:ext cx="914400" cy="914400"/>
            </a:xfrm>
            <a:prstGeom prst="rect">
              <a:avLst/>
            </a:prstGeom>
          </p:spPr>
        </p:pic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96EFA154-E9D5-4E17-81F9-498B09CEBBD2}"/>
              </a:ext>
            </a:extLst>
          </p:cNvPr>
          <p:cNvSpPr/>
          <p:nvPr/>
        </p:nvSpPr>
        <p:spPr>
          <a:xfrm>
            <a:off x="10227832" y="5781895"/>
            <a:ext cx="1190377" cy="9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6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80406" y="-1141765"/>
            <a:ext cx="18895119" cy="11797412"/>
            <a:chOff x="-580406" y="-1141765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80406" y="-1141765"/>
              <a:ext cx="18895119" cy="117974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2706" y="433880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kern="0" spc="-7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프로젝트 개발 일정</a:t>
            </a:r>
            <a:endParaRPr lang="en-US" sz="8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6" name="그룹 1002">
            <a:extLst>
              <a:ext uri="{FF2B5EF4-FFF2-40B4-BE49-F238E27FC236}">
                <a16:creationId xmlns:a16="http://schemas.microsoft.com/office/drawing/2014/main" id="{E920386F-773F-44AB-8B97-0FCDF2D08B63}"/>
              </a:ext>
            </a:extLst>
          </p:cNvPr>
          <p:cNvGrpSpPr/>
          <p:nvPr/>
        </p:nvGrpSpPr>
        <p:grpSpPr>
          <a:xfrm>
            <a:off x="762000" y="2732313"/>
            <a:ext cx="15697199" cy="7120807"/>
            <a:chOff x="1470797" y="3132373"/>
            <a:chExt cx="14639357" cy="6467627"/>
          </a:xfrm>
        </p:grpSpPr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E2E06C9C-82C2-4EF5-A857-0F61670C7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797" y="3132373"/>
              <a:ext cx="14639357" cy="6467627"/>
            </a:xfrm>
            <a:prstGeom prst="rect">
              <a:avLst/>
            </a:prstGeom>
          </p:spPr>
        </p:pic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273901C-8D99-3B43-9121-5CF3DF6C2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6969"/>
              </p:ext>
            </p:extLst>
          </p:nvPr>
        </p:nvGraphicFramePr>
        <p:xfrm>
          <a:off x="762000" y="2732313"/>
          <a:ext cx="15697197" cy="643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65">
                  <a:extLst>
                    <a:ext uri="{9D8B030D-6E8A-4147-A177-3AD203B41FA5}">
                      <a16:colId xmlns:a16="http://schemas.microsoft.com/office/drawing/2014/main" val="3351593055"/>
                    </a:ext>
                  </a:extLst>
                </a:gridCol>
                <a:gridCol w="1649529">
                  <a:extLst>
                    <a:ext uri="{9D8B030D-6E8A-4147-A177-3AD203B41FA5}">
                      <a16:colId xmlns:a16="http://schemas.microsoft.com/office/drawing/2014/main" val="4056752124"/>
                    </a:ext>
                  </a:extLst>
                </a:gridCol>
                <a:gridCol w="1649529">
                  <a:extLst>
                    <a:ext uri="{9D8B030D-6E8A-4147-A177-3AD203B41FA5}">
                      <a16:colId xmlns:a16="http://schemas.microsoft.com/office/drawing/2014/main" val="364305809"/>
                    </a:ext>
                  </a:extLst>
                </a:gridCol>
                <a:gridCol w="1649529">
                  <a:extLst>
                    <a:ext uri="{9D8B030D-6E8A-4147-A177-3AD203B41FA5}">
                      <a16:colId xmlns:a16="http://schemas.microsoft.com/office/drawing/2014/main" val="2835359900"/>
                    </a:ext>
                  </a:extLst>
                </a:gridCol>
                <a:gridCol w="1649529">
                  <a:extLst>
                    <a:ext uri="{9D8B030D-6E8A-4147-A177-3AD203B41FA5}">
                      <a16:colId xmlns:a16="http://schemas.microsoft.com/office/drawing/2014/main" val="3395976743"/>
                    </a:ext>
                  </a:extLst>
                </a:gridCol>
                <a:gridCol w="1649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529">
                  <a:extLst>
                    <a:ext uri="{9D8B030D-6E8A-4147-A177-3AD203B41FA5}">
                      <a16:colId xmlns:a16="http://schemas.microsoft.com/office/drawing/2014/main" val="3145114800"/>
                    </a:ext>
                  </a:extLst>
                </a:gridCol>
              </a:tblGrid>
              <a:tr h="634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1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2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3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4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5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6</a:t>
                      </a: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7</a:t>
                      </a: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8</a:t>
                      </a: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결과물</a:t>
                      </a:r>
                      <a:endParaRPr lang="en-US" sz="2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기획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kern="12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기획서</a:t>
                      </a:r>
                      <a:endParaRPr lang="en-US" sz="2600" kern="12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4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Idea sketch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highlight>
                          <a:srgbClr val="008000"/>
                        </a:highlight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b="0" i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스토리 보드</a:t>
                      </a:r>
                      <a:endParaRPr lang="en-US" sz="2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Product </a:t>
                      </a: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개발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highlight>
                          <a:srgbClr val="008000"/>
                        </a:highlight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b="0" i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개발 코드</a:t>
                      </a:r>
                      <a:endParaRPr lang="en-US" sz="2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43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배포 및 테스트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b="0" i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배포 및</a:t>
                      </a:r>
                      <a:endParaRPr lang="en-US" altLang="ko-KR" sz="2600" b="0" i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b="0" i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시장 반응 취합</a:t>
                      </a:r>
                      <a:endParaRPr lang="en-US" altLang="ko-KR" sz="2600" b="0" i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최종결과 발표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kern="12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최종결과물</a:t>
                      </a:r>
                      <a:r>
                        <a:rPr lang="ko-KR" altLang="en-US" sz="2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 </a:t>
                      </a:r>
                      <a:endParaRPr lang="en-US" sz="2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48624"/>
                  </a:ext>
                </a:extLst>
              </a:tr>
            </a:tbl>
          </a:graphicData>
        </a:graphic>
      </p:graphicFrame>
      <p:sp>
        <p:nvSpPr>
          <p:cNvPr id="12" name="Object 29">
            <a:extLst>
              <a:ext uri="{FF2B5EF4-FFF2-40B4-BE49-F238E27FC236}">
                <a16:creationId xmlns:a16="http://schemas.microsoft.com/office/drawing/2014/main" id="{81F9C8C3-05F1-1548-B6F4-214684F97C73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개발계획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6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80406" y="-1141765"/>
            <a:ext cx="18895119" cy="11797412"/>
            <a:chOff x="-580406" y="-1141765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80406" y="-1141765"/>
              <a:ext cx="18895119" cy="117974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2706" y="433880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kern="0" spc="-7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별 </a:t>
            </a:r>
            <a:r>
              <a:rPr lang="en-US" altLang="ko-KR" sz="8000" kern="0" spc="-7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R&amp;R</a:t>
            </a:r>
            <a:endParaRPr lang="en-US" altLang="ko-KR" sz="8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Object 29">
            <a:extLst>
              <a:ext uri="{FF2B5EF4-FFF2-40B4-BE49-F238E27FC236}">
                <a16:creationId xmlns:a16="http://schemas.microsoft.com/office/drawing/2014/main" id="{81F9C8C3-05F1-1548-B6F4-214684F97C73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개발계획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7F08E32F-A078-472F-B21C-066BB4688594}"/>
              </a:ext>
            </a:extLst>
          </p:cNvPr>
          <p:cNvGrpSpPr/>
          <p:nvPr/>
        </p:nvGrpSpPr>
        <p:grpSpPr>
          <a:xfrm>
            <a:off x="1470797" y="3132373"/>
            <a:ext cx="14639357" cy="6467627"/>
            <a:chOff x="1470797" y="3132373"/>
            <a:chExt cx="14639357" cy="6467627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4DDD1E5F-ED39-4E83-A3CA-5EEA9CB92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0797" y="3132373"/>
              <a:ext cx="14639357" cy="6467627"/>
            </a:xfrm>
            <a:prstGeom prst="rect">
              <a:avLst/>
            </a:prstGeom>
          </p:spPr>
        </p:pic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9E9BE1A-9879-448B-B890-9F1BD184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88006"/>
              </p:ext>
            </p:extLst>
          </p:nvPr>
        </p:nvGraphicFramePr>
        <p:xfrm>
          <a:off x="1470798" y="2705100"/>
          <a:ext cx="14639356" cy="636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8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1925"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3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R&amp;R(ROLE AND</a:t>
                      </a:r>
                      <a:r>
                        <a:rPr lang="ko-KR" altLang="en-US" sz="3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x-none" sz="3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RESPONSIBILITIES)</a:t>
                      </a:r>
                      <a:endParaRPr 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6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b="0" i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강경림</a:t>
                      </a:r>
                      <a:endParaRPr lang="en-US" sz="3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ko-KR" altLang="en-US" sz="4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로그인  화면</a:t>
                      </a:r>
                      <a:r>
                        <a:rPr kumimoji="1" lang="en-US" altLang="ko-KR" sz="4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Gitlab</a:t>
                      </a:r>
                      <a:r>
                        <a:rPr kumimoji="1" lang="ko-KR" altLang="en-US" sz="4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연동 구현</a:t>
                      </a:r>
                      <a:r>
                        <a:rPr kumimoji="1" lang="en-US" altLang="ko-KR" sz="4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kumimoji="1" lang="ko-KR" altLang="en-US" sz="4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데이터베이스 담당</a:t>
                      </a:r>
                      <a:endParaRPr kumimoji="1" lang="en-US" altLang="ko-KR" sz="4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8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김정인</a:t>
                      </a:r>
                      <a:endParaRPr lang="en-US" sz="3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공유 화면</a:t>
                      </a:r>
                      <a:r>
                        <a:rPr lang="en-US" altLang="ko-KR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 체크 기능</a:t>
                      </a:r>
                      <a:r>
                        <a:rPr lang="en-US" altLang="ko-KR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 댓글 기능 구현</a:t>
                      </a:r>
                      <a:r>
                        <a:rPr lang="en-US" altLang="ko-KR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/</a:t>
                      </a: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en-US" altLang="ko-KR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UI </a:t>
                      </a: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담당</a:t>
                      </a:r>
                      <a:endParaRPr lang="en-US" altLang="x-none" sz="4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8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b="0" i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신소담</a:t>
                      </a:r>
                      <a:endParaRPr lang="en-US" sz="3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개인 화면</a:t>
                      </a:r>
                      <a:r>
                        <a:rPr lang="en-US" altLang="ko-KR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애니메이션 기능 구현 </a:t>
                      </a:r>
                      <a:r>
                        <a:rPr lang="en-US" altLang="ko-KR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/ </a:t>
                      </a: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배포 담당</a:t>
                      </a:r>
                      <a:endParaRPr lang="en-US" sz="4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18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이지민</a:t>
                      </a:r>
                      <a:endParaRPr lang="en-US" sz="3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EDD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캘린더 화면</a:t>
                      </a:r>
                      <a:r>
                        <a:rPr lang="en-US" altLang="ko-KR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4000" b="0" i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달성률</a:t>
                      </a: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 기능 구현 </a:t>
                      </a:r>
                      <a:r>
                        <a:rPr lang="en-US" altLang="ko-KR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/ </a:t>
                      </a:r>
                      <a:r>
                        <a:rPr lang="ko-KR" altLang="en-US" sz="40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기획 담당</a:t>
                      </a:r>
                      <a:endParaRPr lang="en-US" sz="4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8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80406" y="-1141765"/>
            <a:ext cx="18895119" cy="11797412"/>
            <a:chOff x="-580406" y="-1141765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80406" y="-1141765"/>
              <a:ext cx="18895119" cy="117974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2706" y="433880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kern="0" spc="-7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 별 개발 일정</a:t>
            </a:r>
            <a:endParaRPr lang="en-US" sz="8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Object 29">
            <a:extLst>
              <a:ext uri="{FF2B5EF4-FFF2-40B4-BE49-F238E27FC236}">
                <a16:creationId xmlns:a16="http://schemas.microsoft.com/office/drawing/2014/main" id="{81F9C8C3-05F1-1548-B6F4-214684F97C73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개발계획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92C9622-9325-4F9C-99BD-AAC7455FB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08017"/>
              </p:ext>
            </p:extLst>
          </p:nvPr>
        </p:nvGraphicFramePr>
        <p:xfrm>
          <a:off x="408952" y="2311663"/>
          <a:ext cx="16916402" cy="786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413">
                  <a:extLst>
                    <a:ext uri="{9D8B030D-6E8A-4147-A177-3AD203B41FA5}">
                      <a16:colId xmlns:a16="http://schemas.microsoft.com/office/drawing/2014/main" val="3733961094"/>
                    </a:ext>
                  </a:extLst>
                </a:gridCol>
                <a:gridCol w="1325846">
                  <a:extLst>
                    <a:ext uri="{9D8B030D-6E8A-4147-A177-3AD203B41FA5}">
                      <a16:colId xmlns:a16="http://schemas.microsoft.com/office/drawing/2014/main" val="3351593055"/>
                    </a:ext>
                  </a:extLst>
                </a:gridCol>
                <a:gridCol w="1325846">
                  <a:extLst>
                    <a:ext uri="{9D8B030D-6E8A-4147-A177-3AD203B41FA5}">
                      <a16:colId xmlns:a16="http://schemas.microsoft.com/office/drawing/2014/main" val="4056752124"/>
                    </a:ext>
                  </a:extLst>
                </a:gridCol>
                <a:gridCol w="1325846">
                  <a:extLst>
                    <a:ext uri="{9D8B030D-6E8A-4147-A177-3AD203B41FA5}">
                      <a16:colId xmlns:a16="http://schemas.microsoft.com/office/drawing/2014/main" val="364305809"/>
                    </a:ext>
                  </a:extLst>
                </a:gridCol>
                <a:gridCol w="1325846">
                  <a:extLst>
                    <a:ext uri="{9D8B030D-6E8A-4147-A177-3AD203B41FA5}">
                      <a16:colId xmlns:a16="http://schemas.microsoft.com/office/drawing/2014/main" val="2835359900"/>
                    </a:ext>
                  </a:extLst>
                </a:gridCol>
                <a:gridCol w="1325846">
                  <a:extLst>
                    <a:ext uri="{9D8B030D-6E8A-4147-A177-3AD203B41FA5}">
                      <a16:colId xmlns:a16="http://schemas.microsoft.com/office/drawing/2014/main" val="3395976743"/>
                    </a:ext>
                  </a:extLst>
                </a:gridCol>
                <a:gridCol w="132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923">
                  <a:extLst>
                    <a:ext uri="{9D8B030D-6E8A-4147-A177-3AD203B41FA5}">
                      <a16:colId xmlns:a16="http://schemas.microsoft.com/office/drawing/2014/main" val="552895374"/>
                    </a:ext>
                  </a:extLst>
                </a:gridCol>
                <a:gridCol w="44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48">
                  <a:extLst>
                    <a:ext uri="{9D8B030D-6E8A-4147-A177-3AD203B41FA5}">
                      <a16:colId xmlns:a16="http://schemas.microsoft.com/office/drawing/2014/main" val="1082555200"/>
                    </a:ext>
                  </a:extLst>
                </a:gridCol>
                <a:gridCol w="441949">
                  <a:extLst>
                    <a:ext uri="{9D8B030D-6E8A-4147-A177-3AD203B41FA5}">
                      <a16:colId xmlns:a16="http://schemas.microsoft.com/office/drawing/2014/main" val="3095706974"/>
                    </a:ext>
                  </a:extLst>
                </a:gridCol>
              </a:tblGrid>
              <a:tr h="125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1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2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3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4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5</a:t>
                      </a:r>
                      <a:r>
                        <a:rPr lang="ko-KR" altLang="en-US" sz="2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6</a:t>
                      </a: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7</a:t>
                      </a: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8</a:t>
                      </a:r>
                      <a:r>
                        <a:rPr lang="ko-KR" altLang="en-US" sz="2600" b="0" i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주차</a:t>
                      </a: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B4D1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i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기획</a:t>
                      </a:r>
                      <a:endParaRPr lang="en-US" sz="2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600" b="0" i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기획안 작성</a:t>
                      </a:r>
                      <a:endParaRPr lang="en-US" altLang="ko-KR" sz="2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kern="1200" dirty="0">
                        <a:solidFill>
                          <a:schemeClr val="dk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kern="1200" dirty="0">
                        <a:solidFill>
                          <a:schemeClr val="dk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Idea sketch</a:t>
                      </a:r>
                      <a:endParaRPr lang="en-US" sz="2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스토리보드 작성</a:t>
                      </a:r>
                      <a:endParaRPr lang="en-US" altLang="ko-KR" sz="28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highlight>
                          <a:srgbClr val="008000"/>
                        </a:highlight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51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Product </a:t>
                      </a:r>
                      <a:r>
                        <a:rPr lang="ko-KR" altLang="en-US" sz="2400" b="0" i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개발</a:t>
                      </a:r>
                      <a:endParaRPr lang="en-US" sz="2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데이터베이스 설계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개발 환경 세팅</a:t>
                      </a:r>
                      <a:endParaRPr lang="en-US" sz="28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highlight>
                          <a:srgbClr val="008000"/>
                        </a:highlight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로그인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입력수정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체크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애니메이션 기능 구현</a:t>
                      </a:r>
                      <a:endParaRPr lang="en-US" sz="28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highlight>
                          <a:srgbClr val="008000"/>
                        </a:highlight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292"/>
                  </a:ext>
                </a:extLst>
              </a:tr>
              <a:tr h="909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공유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댓글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2800" dirty="0" err="1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달성률</a:t>
                      </a:r>
                      <a:endParaRPr lang="en-US" altLang="ko-KR" sz="28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 구현</a:t>
                      </a:r>
                      <a:endParaRPr lang="en-US" sz="28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highlight>
                          <a:srgbClr val="008000"/>
                        </a:highlight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73444"/>
                  </a:ext>
                </a:extLst>
              </a:tr>
              <a:tr h="62015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i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배포 및 테스트</a:t>
                      </a:r>
                      <a:endParaRPr lang="en-US" sz="2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프로덕트 배포</a:t>
                      </a:r>
                      <a:endParaRPr lang="en-US" sz="2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프로덕트 효용성 테스트</a:t>
                      </a:r>
                      <a:endParaRPr lang="en-US" sz="2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78617"/>
                  </a:ext>
                </a:extLst>
              </a:tr>
              <a:tr h="620151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최종결과 발표</a:t>
                      </a:r>
                      <a:endParaRPr lang="en-US" sz="2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프로젝트 결과분석</a:t>
                      </a:r>
                      <a:endParaRPr lang="en-US" sz="2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48624"/>
                  </a:ext>
                </a:extLst>
              </a:tr>
              <a:tr h="620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시장 반응 분석</a:t>
                      </a:r>
                      <a:endParaRPr lang="en-US" sz="2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5257"/>
                  </a:ext>
                </a:extLst>
              </a:tr>
              <a:tr h="620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6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/>
                        </a:rPr>
                        <a:t>최종 보고서 작성</a:t>
                      </a:r>
                      <a:endParaRPr lang="en-US" sz="2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5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10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90698" y="-1198918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0956" y="2943773"/>
            <a:ext cx="3465106" cy="6092391"/>
            <a:chOff x="1000956" y="2943773"/>
            <a:chExt cx="3465106" cy="6092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956" y="2943773"/>
              <a:ext cx="3465106" cy="60923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0045" y="2943773"/>
            <a:ext cx="3465106" cy="6092391"/>
            <a:chOff x="4950045" y="2943773"/>
            <a:chExt cx="3465106" cy="60923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0045" y="2943773"/>
              <a:ext cx="3465106" cy="6092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99134" y="2943773"/>
            <a:ext cx="3465106" cy="6092391"/>
            <a:chOff x="8899134" y="2943773"/>
            <a:chExt cx="3465106" cy="60923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9134" y="2943773"/>
              <a:ext cx="3465106" cy="60923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48223" y="2943773"/>
            <a:ext cx="3465106" cy="6092391"/>
            <a:chOff x="12848223" y="2943773"/>
            <a:chExt cx="3465106" cy="6092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8223" y="2943773"/>
              <a:ext cx="3465106" cy="60923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8095" y="9060012"/>
            <a:ext cx="16038095" cy="216179"/>
            <a:chOff x="638095" y="9060012"/>
            <a:chExt cx="16038095" cy="21617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38095" y="9100188"/>
              <a:ext cx="16038095" cy="126542"/>
              <a:chOff x="638095" y="9100188"/>
              <a:chExt cx="16038095" cy="12654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638095" y="9100188"/>
                <a:ext cx="16038095" cy="1265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17636" y="9060012"/>
              <a:ext cx="12079015" cy="216179"/>
              <a:chOff x="2617636" y="9060012"/>
              <a:chExt cx="12079015" cy="21617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2617636" y="9060012"/>
                <a:ext cx="216179" cy="216179"/>
                <a:chOff x="2617636" y="9060012"/>
                <a:chExt cx="216179" cy="216179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617636" y="9060012"/>
                  <a:ext cx="216179" cy="216179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6571914" y="9060012"/>
                <a:ext cx="216179" cy="216179"/>
                <a:chOff x="6571914" y="9060012"/>
                <a:chExt cx="216179" cy="216179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571914" y="9060012"/>
                  <a:ext cx="216179" cy="21617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0526193" y="9060012"/>
                <a:ext cx="216179" cy="216179"/>
                <a:chOff x="10526193" y="9060012"/>
                <a:chExt cx="216179" cy="21617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526193" y="9060012"/>
                  <a:ext cx="216179" cy="216179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4480471" y="9060012"/>
                <a:ext cx="216179" cy="216179"/>
                <a:chOff x="14480471" y="9060012"/>
                <a:chExt cx="216179" cy="216179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480471" y="9060012"/>
                  <a:ext cx="216179" cy="21617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6" name="Object 36"/>
          <p:cNvSpPr txBox="1"/>
          <p:nvPr/>
        </p:nvSpPr>
        <p:spPr>
          <a:xfrm>
            <a:off x="1053916" y="5760959"/>
            <a:ext cx="3515346" cy="2975164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페르소나 설정 </a:t>
            </a:r>
            <a:r>
              <a:rPr lang="en-US" altLang="ko-KR" dirty="0"/>
              <a:t>(</a:t>
            </a:r>
            <a:r>
              <a:rPr lang="ko-KR" altLang="en-US" dirty="0"/>
              <a:t>타겟 시장</a:t>
            </a:r>
            <a:r>
              <a:rPr lang="en-US" altLang="ko-KR" dirty="0"/>
              <a:t>, </a:t>
            </a:r>
            <a:r>
              <a:rPr lang="ko-KR" altLang="en-US" dirty="0"/>
              <a:t>유저 설정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087841" y="4978662"/>
            <a:ext cx="3059589" cy="573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dirty="0">
                <a:solidFill>
                  <a:srgbClr val="1D364A"/>
                </a:solidFill>
                <a:latin typeface="여기어때 잘난체 OTF" pitchFamily="34" charset="0"/>
              </a:rPr>
              <a:t>아이디어 소개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2500780" y="4103811"/>
            <a:ext cx="465458" cy="595977"/>
            <a:chOff x="2500780" y="4103811"/>
            <a:chExt cx="465458" cy="5959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0780" y="4103811"/>
              <a:ext cx="465458" cy="59597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488816" y="4948168"/>
            <a:ext cx="3571452" cy="573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dirty="0">
                <a:solidFill>
                  <a:srgbClr val="1D364A"/>
                </a:solidFill>
                <a:latin typeface="여기어때 잘난체 OTF" pitchFamily="34" charset="0"/>
              </a:rPr>
              <a:t>기대효과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0265982" y="4103811"/>
            <a:ext cx="731410" cy="553875"/>
            <a:chOff x="10265982" y="4103811"/>
            <a:chExt cx="731410" cy="55387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5982" y="4103811"/>
              <a:ext cx="731410" cy="55387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846845" y="4969962"/>
            <a:ext cx="3059589" cy="573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dirty="0">
                <a:solidFill>
                  <a:srgbClr val="1D364A"/>
                </a:solidFill>
                <a:latin typeface="여기어때 잘난체 OTF" pitchFamily="34" charset="0"/>
                <a:cs typeface="여기어때 잘난체 OTF" pitchFamily="34" charset="0"/>
              </a:rPr>
              <a:t>솔루션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6383867" y="4103811"/>
            <a:ext cx="597463" cy="597463"/>
            <a:chOff x="6383867" y="4103811"/>
            <a:chExt cx="597463" cy="5974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3867" y="4103811"/>
              <a:ext cx="597463" cy="597463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2745023" y="4999009"/>
            <a:ext cx="3059589" cy="573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dirty="0">
                <a:solidFill>
                  <a:srgbClr val="1D364A"/>
                </a:solidFill>
                <a:latin typeface="여기어때 잘난체 OTF" pitchFamily="34" charset="0"/>
                <a:cs typeface="여기어때 잘난체 OTF" pitchFamily="34" charset="0"/>
              </a:rPr>
              <a:t>개발 계획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4252998" y="4103811"/>
            <a:ext cx="655557" cy="655557"/>
            <a:chOff x="14252998" y="4103811"/>
            <a:chExt cx="655557" cy="65555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52998" y="4103811"/>
              <a:ext cx="655557" cy="655557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136953" y="5771146"/>
            <a:ext cx="3059589" cy="297516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dirty="0"/>
              <a:t>-</a:t>
            </a:r>
            <a:r>
              <a:rPr lang="ko-KR" altLang="en-US" dirty="0"/>
              <a:t> 만들고자 하는 결과물의 형태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어떤 도구를 사용할 것인가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2938977" y="5671406"/>
            <a:ext cx="3515346" cy="2975164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>
              <a:buFontTx/>
              <a:buChar char="-"/>
            </a:pPr>
            <a:r>
              <a:rPr lang="ko-KR" altLang="en-US" dirty="0"/>
              <a:t>전체 프로젝트 개발 일정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팀원간</a:t>
            </a:r>
            <a:r>
              <a:rPr lang="ko-KR" altLang="en-US" dirty="0"/>
              <a:t> </a:t>
            </a:r>
            <a:r>
              <a:rPr lang="en-US" altLang="x-none" dirty="0"/>
              <a:t>R&amp;R </a:t>
            </a:r>
          </a:p>
          <a:p>
            <a:r>
              <a:rPr lang="en-US" altLang="x-none" dirty="0"/>
              <a:t>- </a:t>
            </a:r>
            <a:r>
              <a:rPr lang="ko-KR" altLang="en-US" dirty="0"/>
              <a:t>역할 별 개발 일정을 표현한 </a:t>
            </a:r>
            <a:r>
              <a:rPr lang="ko-KR" altLang="en-US" dirty="0" err="1"/>
              <a:t>간트차트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9039286" y="5742132"/>
            <a:ext cx="3324954" cy="2975164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최종 결과물의 목표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사용자에게 어떠한 변화를 줄 수 있는가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경제적으로 어떠한 가치가 있는가</a:t>
            </a:r>
            <a:endParaRPr lang="en-US" dirty="0"/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0576AC13-76C6-4145-93DE-D12CCB49C1FA}"/>
              </a:ext>
            </a:extLst>
          </p:cNvPr>
          <p:cNvSpPr txBox="1"/>
          <p:nvPr/>
        </p:nvSpPr>
        <p:spPr>
          <a:xfrm rot="5400000">
            <a:off x="16536053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Index</a:t>
            </a:r>
            <a:endParaRPr lang="en-US" sz="40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4" name="Object 7"/>
          <p:cNvSpPr txBox="1"/>
          <p:nvPr/>
        </p:nvSpPr>
        <p:spPr>
          <a:xfrm>
            <a:off x="-64" y="433880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0128" y="-928730"/>
            <a:ext cx="8617872" cy="110387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876916" y="-1428796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sp>
        <p:nvSpPr>
          <p:cNvPr id="16" name="Object 7"/>
          <p:cNvSpPr txBox="1"/>
          <p:nvPr/>
        </p:nvSpPr>
        <p:spPr>
          <a:xfrm>
            <a:off x="0" y="3714740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7119" y="-991744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7705" y="2131703"/>
            <a:ext cx="14595066" cy="7015502"/>
            <a:chOff x="1597705" y="2422743"/>
            <a:chExt cx="14595066" cy="7015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7705" y="2422743"/>
              <a:ext cx="14595066" cy="7015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3565" y="5883755"/>
            <a:ext cx="14541276" cy="93479"/>
            <a:chOff x="1633565" y="5883755"/>
            <a:chExt cx="14541276" cy="934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33565" y="5883755"/>
              <a:ext cx="14541276" cy="93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0161" y="5853549"/>
            <a:ext cx="6970154" cy="91657"/>
            <a:chOff x="5410161" y="5853549"/>
            <a:chExt cx="6970154" cy="916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410161" y="5853549"/>
              <a:ext cx="6970154" cy="916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05002" y="3938724"/>
            <a:ext cx="3980473" cy="3983540"/>
            <a:chOff x="6905002" y="3938724"/>
            <a:chExt cx="3980473" cy="39835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5002" y="3938724"/>
              <a:ext cx="3980473" cy="39835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425622" y="6369153"/>
            <a:ext cx="1096421" cy="883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F6A8A2"/>
                </a:solidFill>
                <a:latin typeface="여기어때 잘난체 OTF" pitchFamily="34" charset="0"/>
                <a:cs typeface="여기어때 잘난체 OTF" pitchFamily="34" charset="0"/>
              </a:rPr>
              <a:t>시장조사</a:t>
            </a:r>
            <a:endParaRPr lang="en-US" sz="2800" dirty="0"/>
          </a:p>
        </p:txBody>
      </p:sp>
      <p:sp>
        <p:nvSpPr>
          <p:cNvPr id="18" name="Object 18"/>
          <p:cNvSpPr txBox="1"/>
          <p:nvPr/>
        </p:nvSpPr>
        <p:spPr>
          <a:xfrm>
            <a:off x="9095943" y="6411905"/>
            <a:ext cx="1071612" cy="5312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1D364A"/>
                </a:solidFill>
                <a:latin typeface="여기어때 잘난체 OTF" pitchFamily="34" charset="0"/>
                <a:cs typeface="여기어때 잘난체 OTF" pitchFamily="34" charset="0"/>
              </a:rPr>
              <a:t>요약</a:t>
            </a:r>
            <a:endParaRPr lang="en-US" sz="2800" dirty="0"/>
          </a:p>
        </p:txBody>
      </p:sp>
      <p:sp>
        <p:nvSpPr>
          <p:cNvPr id="19" name="Object 19"/>
          <p:cNvSpPr txBox="1"/>
          <p:nvPr/>
        </p:nvSpPr>
        <p:spPr>
          <a:xfrm>
            <a:off x="7630623" y="4906962"/>
            <a:ext cx="1096421" cy="883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1D364A"/>
                </a:solidFill>
                <a:latin typeface="여기어때 잘난체 OTF" pitchFamily="34" charset="0"/>
                <a:cs typeface="여기어때 잘난체 OTF" pitchFamily="34" charset="0"/>
              </a:rPr>
              <a:t>배경</a:t>
            </a:r>
            <a:endParaRPr lang="en-US" sz="2800" dirty="0"/>
          </a:p>
        </p:txBody>
      </p:sp>
      <p:sp>
        <p:nvSpPr>
          <p:cNvPr id="20" name="Object 20"/>
          <p:cNvSpPr txBox="1"/>
          <p:nvPr/>
        </p:nvSpPr>
        <p:spPr>
          <a:xfrm>
            <a:off x="9211497" y="4684122"/>
            <a:ext cx="1096421" cy="883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F6A8A2"/>
                </a:solidFill>
                <a:latin typeface="여기어때 잘난체 OTF" pitchFamily="34" charset="0"/>
              </a:rPr>
              <a:t>타겟유저</a:t>
            </a:r>
            <a:endParaRPr lang="en-US" sz="1200" dirty="0"/>
          </a:p>
        </p:txBody>
      </p:sp>
      <p:sp>
        <p:nvSpPr>
          <p:cNvPr id="21" name="Object 21"/>
          <p:cNvSpPr txBox="1"/>
          <p:nvPr/>
        </p:nvSpPr>
        <p:spPr>
          <a:xfrm>
            <a:off x="10434150" y="2643170"/>
            <a:ext cx="5126172" cy="46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100" dirty="0">
                <a:solidFill>
                  <a:srgbClr val="A32E21"/>
                </a:solidFill>
                <a:latin typeface="Chunkfive Roman" pitchFamily="34" charset="0"/>
                <a:cs typeface="Chunkfive Roman" pitchFamily="34" charset="0"/>
              </a:rPr>
              <a:t>타겟 유저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1434714" y="6259090"/>
            <a:ext cx="4319320" cy="46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kern="0" spc="100" dirty="0">
                <a:solidFill>
                  <a:srgbClr val="A32E21"/>
                </a:solidFill>
                <a:latin typeface="Chunkfive Roman" pitchFamily="34" charset="0"/>
              </a:rPr>
              <a:t>요약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349118" y="2664089"/>
            <a:ext cx="2639017" cy="46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400" kern="0" spc="100" dirty="0">
                <a:solidFill>
                  <a:srgbClr val="A32E21"/>
                </a:solidFill>
                <a:latin typeface="Chunkfive Roman" pitchFamily="34" charset="0"/>
                <a:cs typeface="Chunkfive Roman" pitchFamily="34" charset="0"/>
              </a:rPr>
              <a:t>배경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35942" y="6259090"/>
            <a:ext cx="4485813" cy="46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400" kern="0" spc="100" dirty="0">
                <a:solidFill>
                  <a:srgbClr val="A32E21"/>
                </a:solidFill>
                <a:latin typeface="Chunkfive Roman" pitchFamily="34" charset="0"/>
                <a:cs typeface="Chunkfive Roman" pitchFamily="34" charset="0"/>
              </a:rPr>
              <a:t>시장조사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1173190" y="3338111"/>
            <a:ext cx="4387132" cy="2008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900" b="1" kern="0" spc="-100" dirty="0">
                <a:solidFill>
                  <a:srgbClr val="1D364A"/>
                </a:solidFill>
                <a:latin typeface="배달의민족 주아" pitchFamily="34" charset="0"/>
              </a:rPr>
              <a:t>1. </a:t>
            </a:r>
            <a:r>
              <a:rPr lang="ko-KR" altLang="en-US" sz="1900" b="1" kern="0" spc="-100" dirty="0">
                <a:solidFill>
                  <a:srgbClr val="1D364A"/>
                </a:solidFill>
                <a:latin typeface="배달의민족 주아" pitchFamily="34" charset="0"/>
              </a:rPr>
              <a:t>그룹 교육을 듣는 사람들</a:t>
            </a:r>
            <a:endParaRPr lang="en-US" altLang="ko-KR" sz="1900" b="1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pPr algn="just"/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-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   같은 일정 및 스케줄을 공유하는 사람들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pPr algn="just"/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  </a:t>
            </a:r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Ex) </a:t>
            </a:r>
            <a:r>
              <a:rPr lang="ko-KR" altLang="en-US" sz="1900" kern="0" spc="-100" dirty="0" err="1">
                <a:solidFill>
                  <a:srgbClr val="1D364A"/>
                </a:solidFill>
                <a:latin typeface="배달의민족 주아" pitchFamily="34" charset="0"/>
              </a:rPr>
              <a:t>엘리스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레이서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pPr algn="just"/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pPr algn="just"/>
            <a:r>
              <a:rPr lang="en-US" altLang="ko-KR" sz="1900" b="1" kern="0" spc="-100" dirty="0">
                <a:solidFill>
                  <a:srgbClr val="1D364A"/>
                </a:solidFill>
                <a:latin typeface="배달의민족 주아" pitchFamily="34" charset="0"/>
              </a:rPr>
              <a:t>2. </a:t>
            </a:r>
            <a:r>
              <a:rPr lang="ko-KR" altLang="en-US" sz="1900" b="1" kern="0" spc="-100" dirty="0">
                <a:solidFill>
                  <a:srgbClr val="1D364A"/>
                </a:solidFill>
                <a:latin typeface="배달의민족 주아" pitchFamily="34" charset="0"/>
              </a:rPr>
              <a:t>그룹 교육 진행사항을 관리하는 사람들</a:t>
            </a:r>
            <a:endParaRPr lang="en-US" altLang="ko-KR" sz="1900" b="1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pPr algn="just"/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  </a:t>
            </a:r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Ex) </a:t>
            </a:r>
            <a:r>
              <a:rPr lang="ko-KR" altLang="en-US" sz="1900" kern="0" spc="-100" dirty="0" err="1">
                <a:solidFill>
                  <a:srgbClr val="1D364A"/>
                </a:solidFill>
                <a:latin typeface="배달의민족 주아" pitchFamily="34" charset="0"/>
              </a:rPr>
              <a:t>엘리스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매니저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pPr algn="just"/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66118" y="3282628"/>
            <a:ext cx="5767507" cy="251014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1900" b="1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1. </a:t>
            </a:r>
            <a:r>
              <a:rPr lang="ko-KR" altLang="en-US" sz="1900" b="1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코로나로 인해 원격 교육 프로그램 증가</a:t>
            </a:r>
            <a:endParaRPr lang="en-US" altLang="ko-KR" sz="1900" b="1" kern="0" spc="-100" dirty="0">
              <a:solidFill>
                <a:srgbClr val="1D364A"/>
              </a:solidFill>
              <a:latin typeface="배달의민족 주아" pitchFamily="34" charset="0"/>
              <a:cs typeface="배달의민족 주아" pitchFamily="34" charset="0"/>
            </a:endParaRPr>
          </a:p>
          <a:p>
            <a:endParaRPr lang="en-US" altLang="ko-KR" sz="1900" b="1" kern="0" spc="-100" dirty="0">
              <a:solidFill>
                <a:srgbClr val="1D364A"/>
              </a:solidFill>
              <a:latin typeface="배달의민족 주아" pitchFamily="34" charset="0"/>
              <a:cs typeface="배달의민족 주아" pitchFamily="34" charset="0"/>
            </a:endParaRPr>
          </a:p>
          <a:p>
            <a:r>
              <a:rPr lang="en-US" altLang="ko-KR" sz="1900" b="1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2.</a:t>
            </a:r>
            <a:r>
              <a:rPr lang="ko-KR" altLang="en-US" sz="1900" b="1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 원격 교육 프로그램의 단점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  <a:cs typeface="배달의민족 주아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1900" kern="0" spc="-100" dirty="0" err="1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자극부족으로인한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 의욕 감퇴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  <a:cs typeface="배달의민족 주아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중도 포기자 발생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  <a:cs typeface="배달의민족 주아" pitchFamily="34" charset="0"/>
            </a:endParaRPr>
          </a:p>
          <a:p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  <a:cs typeface="배달의민족 주아" pitchFamily="34" charset="0"/>
            </a:endParaRPr>
          </a:p>
          <a:p>
            <a:r>
              <a:rPr lang="en-US" altLang="ko-KR" sz="1900" b="1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3. </a:t>
            </a:r>
            <a:r>
              <a:rPr lang="ko-KR" altLang="en-US" sz="1900" b="1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관리자의 전체 수강생의 학습 관리 필요</a:t>
            </a:r>
            <a:endParaRPr lang="en-US" altLang="ko-KR" sz="1900" b="1" kern="0" spc="-100" dirty="0">
              <a:solidFill>
                <a:srgbClr val="1D364A"/>
              </a:solidFill>
              <a:latin typeface="배달의민족 주아" pitchFamily="34" charset="0"/>
              <a:cs typeface="배달의민족 주아" pitchFamily="34" charset="0"/>
            </a:endParaRPr>
          </a:p>
          <a:p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        </a:t>
            </a:r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Ex) </a:t>
            </a:r>
            <a:r>
              <a:rPr lang="ko-KR" altLang="en-US" sz="1900" kern="0" spc="-100" dirty="0" err="1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이고잉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 강사님 </a:t>
            </a:r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‘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핑</a:t>
            </a:r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  <a:cs typeface="배달의민족 주아" pitchFamily="34" charset="0"/>
              </a:rPr>
              <a:t>’</a:t>
            </a:r>
          </a:p>
          <a:p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  <a:cs typeface="배달의민족 주아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46298" y="6537662"/>
            <a:ext cx="4170474" cy="2510145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x-none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기존의  </a:t>
            </a:r>
            <a:r>
              <a:rPr lang="en-US" altLang="ko-KR" sz="1900" kern="0" spc="-100" dirty="0" err="1">
                <a:solidFill>
                  <a:srgbClr val="1D364A"/>
                </a:solidFill>
                <a:latin typeface="배달의민족 주아" pitchFamily="34" charset="0"/>
              </a:rPr>
              <a:t>Todo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</a:t>
            </a:r>
            <a:r>
              <a:rPr lang="en-US" altLang="ko-KR" sz="1900" kern="0" spc="-100" dirty="0" err="1">
                <a:solidFill>
                  <a:srgbClr val="1D364A"/>
                </a:solidFill>
                <a:latin typeface="배달의민족 주아" pitchFamily="34" charset="0"/>
              </a:rPr>
              <a:t>llist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어플리케이션의 단점은 줄이고 장점은 극대화하여 원격 그룹 학습에 도움을 줄 수 있도록 기획함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endParaRPr lang="en-US" altLang="x-none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78046" y="6758688"/>
            <a:ext cx="4882276" cy="200811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1.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원격 교육 프로그램  참여자와 관리자를 위한 </a:t>
            </a:r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To do list</a:t>
            </a:r>
          </a:p>
          <a:p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2.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참여자에게는 편리한 학습 스케줄 관리 및  동기부여 제공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  <a:p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3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</a:t>
            </a:r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.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관리자에게는 개인별</a:t>
            </a:r>
            <a:r>
              <a:rPr lang="en-US" altLang="ko-KR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/</a:t>
            </a:r>
            <a:r>
              <a:rPr lang="ko-KR" altLang="en-US" sz="1900" kern="0" spc="-100" dirty="0" err="1">
                <a:solidFill>
                  <a:srgbClr val="1D364A"/>
                </a:solidFill>
                <a:latin typeface="배달의민족 주아" pitchFamily="34" charset="0"/>
              </a:rPr>
              <a:t>팀별</a:t>
            </a:r>
            <a:r>
              <a:rPr lang="ko-KR" altLang="en-US" sz="1900" kern="0" spc="-100" dirty="0">
                <a:solidFill>
                  <a:srgbClr val="1D364A"/>
                </a:solidFill>
                <a:latin typeface="배달의민족 주아" pitchFamily="34" charset="0"/>
              </a:rPr>
              <a:t> 교육 진행률 확인 기능 제공</a:t>
            </a:r>
            <a:endParaRPr lang="en-US" altLang="ko-KR" sz="1900" kern="0" spc="-100" dirty="0">
              <a:solidFill>
                <a:srgbClr val="1D364A"/>
              </a:solidFill>
              <a:latin typeface="배달의민족 주아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 rot="5400000">
            <a:off x="16402377" y="16265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아이디어 소개</a:t>
            </a:r>
            <a:endParaRPr lang="en-US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1" name="Object 7"/>
          <p:cNvSpPr txBox="1"/>
          <p:nvPr/>
        </p:nvSpPr>
        <p:spPr>
          <a:xfrm>
            <a:off x="-64" y="142840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소개</a:t>
            </a:r>
            <a:endParaRPr lang="en-US" sz="8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590698" y="-1198918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42" name="Object 29">
            <a:extLst>
              <a:ext uri="{FF2B5EF4-FFF2-40B4-BE49-F238E27FC236}">
                <a16:creationId xmlns:a16="http://schemas.microsoft.com/office/drawing/2014/main" id="{0576AC13-76C6-4145-93DE-D12CCB49C1FA}"/>
              </a:ext>
            </a:extLst>
          </p:cNvPr>
          <p:cNvSpPr txBox="1"/>
          <p:nvPr/>
        </p:nvSpPr>
        <p:spPr>
          <a:xfrm rot="5400000">
            <a:off x="16536053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Index</a:t>
            </a:r>
            <a:endParaRPr lang="en-US" sz="40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6" name="표 3">
            <a:extLst>
              <a:ext uri="{FF2B5EF4-FFF2-40B4-BE49-F238E27FC236}">
                <a16:creationId xmlns:a16="http://schemas.microsoft.com/office/drawing/2014/main" id="{302214D3-EE8F-074A-AE35-6BFD116F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19240"/>
              </p:ext>
            </p:extLst>
          </p:nvPr>
        </p:nvGraphicFramePr>
        <p:xfrm>
          <a:off x="1828800" y="2857500"/>
          <a:ext cx="14077636" cy="64769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19409">
                  <a:extLst>
                    <a:ext uri="{9D8B030D-6E8A-4147-A177-3AD203B41FA5}">
                      <a16:colId xmlns:a16="http://schemas.microsoft.com/office/drawing/2014/main" val="2278630727"/>
                    </a:ext>
                  </a:extLst>
                </a:gridCol>
                <a:gridCol w="3519409">
                  <a:extLst>
                    <a:ext uri="{9D8B030D-6E8A-4147-A177-3AD203B41FA5}">
                      <a16:colId xmlns:a16="http://schemas.microsoft.com/office/drawing/2014/main" val="3449601725"/>
                    </a:ext>
                  </a:extLst>
                </a:gridCol>
                <a:gridCol w="3519409">
                  <a:extLst>
                    <a:ext uri="{9D8B030D-6E8A-4147-A177-3AD203B41FA5}">
                      <a16:colId xmlns:a16="http://schemas.microsoft.com/office/drawing/2014/main" val="2504322023"/>
                    </a:ext>
                  </a:extLst>
                </a:gridCol>
                <a:gridCol w="3519409">
                  <a:extLst>
                    <a:ext uri="{9D8B030D-6E8A-4147-A177-3AD203B41FA5}">
                      <a16:colId xmlns:a16="http://schemas.microsoft.com/office/drawing/2014/main" val="1884992045"/>
                    </a:ext>
                  </a:extLst>
                </a:gridCol>
              </a:tblGrid>
              <a:tr h="1081970">
                <a:tc>
                  <a:txBody>
                    <a:bodyPr/>
                    <a:lstStyle/>
                    <a:p>
                      <a:pPr algn="ctr"/>
                      <a:endParaRPr lang="x-none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2800" dirty="0"/>
                        <a:t>부풀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Microsoft To do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Ours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74583"/>
                  </a:ext>
                </a:extLst>
              </a:tr>
              <a:tr h="10819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로그인</a:t>
                      </a:r>
                      <a:r>
                        <a:rPr lang="en-US" altLang="ko-KR" sz="2800" dirty="0"/>
                        <a:t> </a:t>
                      </a:r>
                      <a:r>
                        <a:rPr lang="ko-KR" altLang="en-US" sz="2800" dirty="0"/>
                        <a:t>및 연동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780599"/>
                  </a:ext>
                </a:extLst>
              </a:tr>
              <a:tr h="10819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그룹 </a:t>
                      </a:r>
                      <a:r>
                        <a:rPr lang="x-none" altLang="en-US" sz="2800" dirty="0"/>
                        <a:t>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371939"/>
                  </a:ext>
                </a:extLst>
              </a:tr>
              <a:tr h="10819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캘린더 및 일정관리 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996058"/>
                  </a:ext>
                </a:extLst>
              </a:tr>
              <a:tr h="1081970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28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952176"/>
                  </a:ext>
                </a:extLst>
              </a:tr>
              <a:tr h="1067149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2800" dirty="0"/>
                        <a:t>달성률</a:t>
                      </a:r>
                      <a:r>
                        <a:rPr lang="ko-KR" altLang="en-US" sz="2800" dirty="0"/>
                        <a:t> 체크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77928"/>
                  </a:ext>
                </a:extLst>
              </a:tr>
            </a:tbl>
          </a:graphicData>
        </a:graphic>
      </p:graphicFrame>
      <p:sp>
        <p:nvSpPr>
          <p:cNvPr id="48" name="Object 7"/>
          <p:cNvSpPr txBox="1"/>
          <p:nvPr/>
        </p:nvSpPr>
        <p:spPr>
          <a:xfrm>
            <a:off x="152336" y="586280"/>
            <a:ext cx="17408894" cy="1608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유사 소프트웨어</a:t>
            </a:r>
            <a:endParaRPr lang="en-US" sz="8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0" name="그룹 1002"/>
          <p:cNvGrpSpPr/>
          <p:nvPr/>
        </p:nvGrpSpPr>
        <p:grpSpPr>
          <a:xfrm>
            <a:off x="1411799" y="2469484"/>
            <a:ext cx="14595066" cy="7015502"/>
            <a:chOff x="1597705" y="2422743"/>
            <a:chExt cx="14595066" cy="7015502"/>
          </a:xfrm>
        </p:grpSpPr>
        <p:pic>
          <p:nvPicPr>
            <p:cNvPr id="5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7705" y="2422743"/>
              <a:ext cx="14595066" cy="7015502"/>
            </a:xfrm>
            <a:prstGeom prst="rect">
              <a:avLst/>
            </a:prstGeom>
          </p:spPr>
        </p:pic>
      </p:grpSp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302214D3-EE8F-074A-AE35-6BFD116F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53414"/>
              </p:ext>
            </p:extLst>
          </p:nvPr>
        </p:nvGraphicFramePr>
        <p:xfrm>
          <a:off x="1728371" y="2738735"/>
          <a:ext cx="14077636" cy="64769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19409">
                  <a:extLst>
                    <a:ext uri="{9D8B030D-6E8A-4147-A177-3AD203B41FA5}">
                      <a16:colId xmlns:a16="http://schemas.microsoft.com/office/drawing/2014/main" val="2278630727"/>
                    </a:ext>
                  </a:extLst>
                </a:gridCol>
                <a:gridCol w="3519409">
                  <a:extLst>
                    <a:ext uri="{9D8B030D-6E8A-4147-A177-3AD203B41FA5}">
                      <a16:colId xmlns:a16="http://schemas.microsoft.com/office/drawing/2014/main" val="3449601725"/>
                    </a:ext>
                  </a:extLst>
                </a:gridCol>
                <a:gridCol w="3519409">
                  <a:extLst>
                    <a:ext uri="{9D8B030D-6E8A-4147-A177-3AD203B41FA5}">
                      <a16:colId xmlns:a16="http://schemas.microsoft.com/office/drawing/2014/main" val="2504322023"/>
                    </a:ext>
                  </a:extLst>
                </a:gridCol>
                <a:gridCol w="3519409">
                  <a:extLst>
                    <a:ext uri="{9D8B030D-6E8A-4147-A177-3AD203B41FA5}">
                      <a16:colId xmlns:a16="http://schemas.microsoft.com/office/drawing/2014/main" val="1884992045"/>
                    </a:ext>
                  </a:extLst>
                </a:gridCol>
              </a:tblGrid>
              <a:tr h="1081970">
                <a:tc>
                  <a:txBody>
                    <a:bodyPr/>
                    <a:lstStyle/>
                    <a:p>
                      <a:pPr algn="ctr"/>
                      <a:endParaRPr lang="x-none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2800" dirty="0"/>
                        <a:t>부풀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Microsoft To do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Ours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74583"/>
                  </a:ext>
                </a:extLst>
              </a:tr>
              <a:tr h="10819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로그인</a:t>
                      </a:r>
                      <a:r>
                        <a:rPr lang="en-US" altLang="ko-KR" sz="2800" dirty="0"/>
                        <a:t> </a:t>
                      </a:r>
                      <a:r>
                        <a:rPr lang="ko-KR" altLang="en-US" sz="2800" dirty="0"/>
                        <a:t>및 연동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780599"/>
                  </a:ext>
                </a:extLst>
              </a:tr>
              <a:tr h="10819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그룹 </a:t>
                      </a:r>
                      <a:r>
                        <a:rPr lang="x-none" altLang="en-US" sz="2800" dirty="0"/>
                        <a:t>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371939"/>
                  </a:ext>
                </a:extLst>
              </a:tr>
              <a:tr h="10819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캘린더 및 일정관리 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996058"/>
                  </a:ext>
                </a:extLst>
              </a:tr>
              <a:tr h="1081970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28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952176"/>
                  </a:ext>
                </a:extLst>
              </a:tr>
              <a:tr h="1067149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2800" dirty="0"/>
                        <a:t>달성률</a:t>
                      </a:r>
                      <a:r>
                        <a:rPr lang="ko-KR" altLang="en-US" sz="2800" dirty="0"/>
                        <a:t> 체크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X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lang="x-none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2800" dirty="0"/>
                        <a:t>O</a:t>
                      </a:r>
                      <a:endParaRPr lang="x-none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779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607119" y="-1071606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1" name="Object 29">
            <a:extLst>
              <a:ext uri="{FF2B5EF4-FFF2-40B4-BE49-F238E27FC236}">
                <a16:creationId xmlns:a16="http://schemas.microsoft.com/office/drawing/2014/main" id="{CD88583C-B783-C346-AF18-683473C5271A}"/>
              </a:ext>
            </a:extLst>
          </p:cNvPr>
          <p:cNvSpPr txBox="1"/>
          <p:nvPr/>
        </p:nvSpPr>
        <p:spPr>
          <a:xfrm rot="5400000">
            <a:off x="16451341" y="1680537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솔루션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502407" y="806762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SOLUTION </a:t>
            </a:r>
          </a:p>
          <a:p>
            <a:pPr algn="ctr"/>
            <a:r>
              <a:rPr lang="ko-KR" altLang="en-US" sz="4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만들고자 하는 결과물의 형태</a:t>
            </a:r>
            <a:endParaRPr 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2" descr="Passport.js - 생활코딩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1563" y="4421238"/>
            <a:ext cx="6929486" cy="507998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74175" y="3213286"/>
            <a:ext cx="10900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#LOG IN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  <a:sym typeface="Wingdings" pitchFamily="2" charset="2"/>
              </a:rPr>
              <a:t> Sign in with Google / </a:t>
            </a:r>
            <a:r>
              <a:rPr lang="en-US" altLang="ko-KR" sz="4000" b="1" dirty="0" err="1">
                <a:solidFill>
                  <a:srgbClr val="FF0000"/>
                </a:solidFill>
                <a:sym typeface="Wingdings" pitchFamily="2" charset="2"/>
              </a:rPr>
              <a:t>Facebook</a:t>
            </a:r>
            <a:r>
              <a:rPr lang="en-US" altLang="ko-KR" sz="4000" b="1" dirty="0">
                <a:solidFill>
                  <a:srgbClr val="FF0000"/>
                </a:solidFill>
                <a:sym typeface="Wingdings" pitchFamily="2" charset="2"/>
              </a:rPr>
              <a:t> / </a:t>
            </a:r>
            <a:r>
              <a:rPr lang="en-US" altLang="ko-KR" sz="4000" b="1" dirty="0" err="1">
                <a:solidFill>
                  <a:srgbClr val="FF0000"/>
                </a:solidFill>
                <a:sym typeface="Wingdings" pitchFamily="2" charset="2"/>
              </a:rPr>
              <a:t>Gitlab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1" name="Object 29">
            <a:extLst>
              <a:ext uri="{FF2B5EF4-FFF2-40B4-BE49-F238E27FC236}">
                <a16:creationId xmlns:a16="http://schemas.microsoft.com/office/drawing/2014/main" id="{CD88583C-B783-C346-AF18-683473C5271A}"/>
              </a:ext>
            </a:extLst>
          </p:cNvPr>
          <p:cNvSpPr txBox="1"/>
          <p:nvPr/>
        </p:nvSpPr>
        <p:spPr>
          <a:xfrm rot="5400000">
            <a:off x="16451341" y="1622749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솔루션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785754" y="314578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SOLUTION </a:t>
            </a:r>
          </a:p>
          <a:p>
            <a:pPr algn="ctr"/>
            <a:r>
              <a:rPr lang="ko-KR" altLang="en-US" sz="4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만들고자 하는 결과물의 형태</a:t>
            </a:r>
            <a:endParaRPr 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0175BF-A26C-1A45-969F-B9DBAB91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50" y="2548347"/>
            <a:ext cx="13348842" cy="680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6EFADD-6786-C445-ABDA-3BD96CCBC059}"/>
              </a:ext>
            </a:extLst>
          </p:cNvPr>
          <p:cNvSpPr/>
          <p:nvPr/>
        </p:nvSpPr>
        <p:spPr>
          <a:xfrm>
            <a:off x="1834428" y="5453983"/>
            <a:ext cx="2237474" cy="1404029"/>
          </a:xfrm>
          <a:prstGeom prst="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068" y="7286640"/>
            <a:ext cx="1528773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  #NAVIGATION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4000" b="1" dirty="0">
                <a:solidFill>
                  <a:srgbClr val="FF0000"/>
                </a:solidFill>
              </a:rPr>
              <a:t>탭</a:t>
            </a:r>
            <a:r>
              <a:rPr lang="en-US" altLang="ko-KR" sz="4000" b="1" dirty="0">
                <a:solidFill>
                  <a:srgbClr val="FF0000"/>
                </a:solidFill>
              </a:rPr>
              <a:t> 3</a:t>
            </a:r>
            <a:r>
              <a:rPr lang="ko-KR" altLang="en-US" sz="4000" b="1" dirty="0">
                <a:solidFill>
                  <a:srgbClr val="FF0000"/>
                </a:solidFill>
              </a:rPr>
              <a:t>개 </a:t>
            </a:r>
            <a:r>
              <a:rPr lang="en-US" altLang="ko-KR" sz="4000" b="1" dirty="0">
                <a:solidFill>
                  <a:srgbClr val="FF0000"/>
                </a:solidFill>
              </a:rPr>
              <a:t>: Shared List(Default)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/ Private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List / Calendar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1" name="Object 29">
            <a:extLst>
              <a:ext uri="{FF2B5EF4-FFF2-40B4-BE49-F238E27FC236}">
                <a16:creationId xmlns:a16="http://schemas.microsoft.com/office/drawing/2014/main" id="{CD88583C-B783-C346-AF18-683473C5271A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솔루션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844652" y="100264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SOLUTION </a:t>
            </a:r>
          </a:p>
          <a:p>
            <a:pPr algn="ctr"/>
            <a:r>
              <a:rPr lang="ko-KR" altLang="en-US" sz="4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만들고자 하는 결과물의 형태</a:t>
            </a:r>
            <a:endParaRPr 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0175BF-A26C-1A45-969F-B9DBAB91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4" y="2786046"/>
            <a:ext cx="12882909" cy="65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54758" y="3643302"/>
            <a:ext cx="4289242" cy="2500330"/>
          </a:xfrm>
          <a:prstGeom prst="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36" y="6572260"/>
            <a:ext cx="800105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 </a:t>
            </a:r>
            <a:r>
              <a:rPr lang="ko-KR" altLang="en-US" sz="4000" b="1" dirty="0">
                <a:solidFill>
                  <a:srgbClr val="FF0000"/>
                </a:solidFill>
              </a:rPr>
              <a:t>기능</a:t>
            </a:r>
            <a:r>
              <a:rPr lang="en-US" altLang="ko-KR" sz="4000" b="1" dirty="0">
                <a:solidFill>
                  <a:srgbClr val="FF0000"/>
                </a:solidFill>
              </a:rPr>
              <a:t> : </a:t>
            </a:r>
            <a:r>
              <a:rPr lang="ko-KR" altLang="en-US" sz="4000" b="1" dirty="0">
                <a:solidFill>
                  <a:srgbClr val="FF0000"/>
                </a:solidFill>
              </a:rPr>
              <a:t>할일 목록 </a:t>
            </a:r>
            <a:r>
              <a:rPr lang="en-US" altLang="ko-KR" sz="4000" b="1" dirty="0">
                <a:solidFill>
                  <a:srgbClr val="FF0000"/>
                </a:solidFill>
              </a:rPr>
              <a:t>+ </a:t>
            </a:r>
            <a:r>
              <a:rPr lang="ko-KR" altLang="en-US" sz="4000" b="1" dirty="0">
                <a:solidFill>
                  <a:srgbClr val="FF0000"/>
                </a:solidFill>
              </a:rPr>
              <a:t>달성도 </a:t>
            </a:r>
            <a:r>
              <a:rPr lang="en-US" altLang="ko-KR" sz="4000" b="1" dirty="0">
                <a:solidFill>
                  <a:srgbClr val="FF0000"/>
                </a:solidFill>
              </a:rPr>
              <a:t>+ </a:t>
            </a:r>
            <a:r>
              <a:rPr lang="ko-KR" altLang="en-US" sz="4000" b="1" dirty="0">
                <a:solidFill>
                  <a:srgbClr val="FF0000"/>
                </a:solidFill>
              </a:rPr>
              <a:t>코멘트</a:t>
            </a:r>
            <a:r>
              <a:rPr lang="en-US" altLang="ko-KR" sz="4000" b="1" dirty="0">
                <a:solidFill>
                  <a:srgbClr val="FF0000"/>
                </a:solidFill>
              </a:rPr>
              <a:t> 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36" y="7572392"/>
            <a:ext cx="78581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✔</a:t>
            </a:r>
            <a:r>
              <a:rPr lang="en-US" altLang="ko-KR" sz="3600" b="1" dirty="0">
                <a:solidFill>
                  <a:srgbClr val="FF0000"/>
                </a:solidFill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할일 완료 체크 </a:t>
            </a:r>
            <a:r>
              <a:rPr lang="en-US" altLang="ko-KR" sz="36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3600" b="1" dirty="0">
                <a:solidFill>
                  <a:srgbClr val="FF0000"/>
                </a:solidFill>
                <a:sym typeface="Wingdings" pitchFamily="2" charset="2"/>
              </a:rPr>
              <a:t>애니메이션 등장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001520" y="2857484"/>
            <a:ext cx="3143272" cy="6429420"/>
          </a:xfrm>
          <a:prstGeom prst="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358710" y="5000624"/>
            <a:ext cx="34195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✔</a:t>
            </a:r>
            <a:r>
              <a:rPr lang="en-US" altLang="ko-KR" sz="3600" b="1" dirty="0">
                <a:solidFill>
                  <a:srgbClr val="FF0000"/>
                </a:solidFill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코멘트 공간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1750" y="2292474"/>
            <a:ext cx="778674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  #MAIN SCREEN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– Shared </a:t>
            </a:r>
            <a:r>
              <a:rPr lang="en-US" altLang="ko-KR" sz="4000" b="1" dirty="0" err="1">
                <a:solidFill>
                  <a:srgbClr val="FF0000"/>
                </a:solidFill>
              </a:rPr>
              <a:t>Todo</a:t>
            </a:r>
            <a:r>
              <a:rPr lang="en-US" altLang="ko-KR" sz="4000" b="1" dirty="0">
                <a:solidFill>
                  <a:srgbClr val="FF0000"/>
                </a:solidFill>
              </a:rPr>
              <a:t> List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1" name="Object 29">
            <a:extLst>
              <a:ext uri="{FF2B5EF4-FFF2-40B4-BE49-F238E27FC236}">
                <a16:creationId xmlns:a16="http://schemas.microsoft.com/office/drawing/2014/main" id="{CD88583C-B783-C346-AF18-683473C5271A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솔루션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844652" y="100264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SOLUTION </a:t>
            </a:r>
          </a:p>
          <a:p>
            <a:pPr algn="ctr"/>
            <a:r>
              <a:rPr lang="ko-KR" altLang="en-US" sz="4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만들고자 하는 결과물의 형태</a:t>
            </a:r>
            <a:endParaRPr 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0175BF-A26C-1A45-969F-B9DBAB91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4" y="2786046"/>
            <a:ext cx="12882909" cy="65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54758" y="3643302"/>
            <a:ext cx="4289242" cy="2500330"/>
          </a:xfrm>
          <a:prstGeom prst="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57720" y="6572260"/>
            <a:ext cx="585791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 </a:t>
            </a:r>
            <a:r>
              <a:rPr lang="ko-KR" altLang="en-US" sz="4000" b="1" dirty="0">
                <a:solidFill>
                  <a:srgbClr val="FF0000"/>
                </a:solidFill>
              </a:rPr>
              <a:t>기능</a:t>
            </a:r>
            <a:r>
              <a:rPr lang="en-US" altLang="ko-KR" sz="4000" b="1" dirty="0">
                <a:solidFill>
                  <a:srgbClr val="FF0000"/>
                </a:solidFill>
              </a:rPr>
              <a:t> : </a:t>
            </a:r>
            <a:r>
              <a:rPr lang="ko-KR" altLang="en-US" sz="4000" b="1" dirty="0">
                <a:solidFill>
                  <a:srgbClr val="FF0000"/>
                </a:solidFill>
              </a:rPr>
              <a:t>할일 목록 </a:t>
            </a:r>
            <a:r>
              <a:rPr lang="en-US" altLang="ko-KR" sz="4000" b="1" dirty="0">
                <a:solidFill>
                  <a:srgbClr val="FF0000"/>
                </a:solidFill>
              </a:rPr>
              <a:t>+ </a:t>
            </a:r>
            <a:r>
              <a:rPr lang="ko-KR" altLang="en-US" sz="4000" b="1" dirty="0">
                <a:solidFill>
                  <a:srgbClr val="FF0000"/>
                </a:solidFill>
              </a:rPr>
              <a:t>달성도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7720" y="7572392"/>
            <a:ext cx="78581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✔</a:t>
            </a:r>
            <a:r>
              <a:rPr lang="en-US" altLang="ko-KR" sz="3600" b="1" dirty="0">
                <a:solidFill>
                  <a:srgbClr val="FF0000"/>
                </a:solidFill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할일 완료 체크 </a:t>
            </a:r>
            <a:r>
              <a:rPr lang="en-US" altLang="ko-KR" sz="36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3600" b="1" dirty="0">
                <a:solidFill>
                  <a:srgbClr val="FF0000"/>
                </a:solidFill>
                <a:sym typeface="Wingdings" pitchFamily="2" charset="2"/>
              </a:rPr>
              <a:t>애니메이션 등장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1750" y="2292474"/>
            <a:ext cx="778674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  #MAIN SCREEN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– Private </a:t>
            </a:r>
            <a:r>
              <a:rPr lang="en-US" altLang="ko-KR" sz="4000" b="1" dirty="0" err="1">
                <a:solidFill>
                  <a:srgbClr val="FF0000"/>
                </a:solidFill>
              </a:rPr>
              <a:t>Todo</a:t>
            </a:r>
            <a:r>
              <a:rPr lang="en-US" altLang="ko-KR" sz="4000" b="1" dirty="0">
                <a:solidFill>
                  <a:srgbClr val="FF0000"/>
                </a:solidFill>
              </a:rPr>
              <a:t> List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11" name="Object 29">
            <a:extLst>
              <a:ext uri="{FF2B5EF4-FFF2-40B4-BE49-F238E27FC236}">
                <a16:creationId xmlns:a16="http://schemas.microsoft.com/office/drawing/2014/main" id="{CD88583C-B783-C346-AF18-683473C5271A}"/>
              </a:ext>
            </a:extLst>
          </p:cNvPr>
          <p:cNvSpPr txBox="1"/>
          <p:nvPr/>
        </p:nvSpPr>
        <p:spPr>
          <a:xfrm rot="5400000">
            <a:off x="16451341" y="1405295"/>
            <a:ext cx="305818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chemeClr val="bg1"/>
                </a:solidFill>
                <a:latin typeface="여기어때 잘난체 OTF" pitchFamily="34" charset="0"/>
              </a:rPr>
              <a:t>솔루션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2F341CC-CD20-49C7-BB30-FFC62C9DFE87}"/>
              </a:ext>
            </a:extLst>
          </p:cNvPr>
          <p:cNvSpPr txBox="1"/>
          <p:nvPr/>
        </p:nvSpPr>
        <p:spPr>
          <a:xfrm>
            <a:off x="701776" y="386016"/>
            <a:ext cx="15514586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여기어때 잘난체 OTF" pitchFamily="34" charset="0"/>
              </a:rPr>
              <a:t>SOLUTION </a:t>
            </a:r>
          </a:p>
          <a:p>
            <a:pPr algn="ctr"/>
            <a:r>
              <a:rPr lang="ko-KR" altLang="en-US" sz="4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만들고자 하는 결과물의 형태</a:t>
            </a:r>
            <a:endParaRPr 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2" descr="https://media.discordapp.net/attachments/793466397790568490/794811415209836564/image1.png?width=325&amp;height=7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01388" y="2714608"/>
            <a:ext cx="3286148" cy="71081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00134" y="4998426"/>
            <a:ext cx="9289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할일 완료</a:t>
            </a:r>
            <a:r>
              <a:rPr lang="en-US" altLang="ko-KR" sz="4000" b="1" dirty="0">
                <a:solidFill>
                  <a:srgbClr val="FF0000"/>
                </a:solidFill>
              </a:rPr>
              <a:t> </a:t>
            </a:r>
            <a:r>
              <a:rPr lang="ko-KR" altLang="en-US" sz="4000" b="1" dirty="0">
                <a:solidFill>
                  <a:srgbClr val="FF0000"/>
                </a:solidFill>
              </a:rPr>
              <a:t>체크</a:t>
            </a:r>
            <a:r>
              <a:rPr lang="en-US" altLang="ko-KR" sz="4000" b="1" dirty="0">
                <a:solidFill>
                  <a:srgbClr val="FF0000"/>
                </a:solidFill>
              </a:rPr>
              <a:t> </a:t>
            </a:r>
            <a:r>
              <a:rPr lang="ko-KR" altLang="en-US" sz="4000" b="1" dirty="0">
                <a:solidFill>
                  <a:srgbClr val="FF0000"/>
                </a:solidFill>
              </a:rPr>
              <a:t>시 애니메이션 등장 예시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818</Words>
  <Application>Microsoft Macintosh PowerPoint</Application>
  <PresentationFormat>사용자 지정</PresentationFormat>
  <Paragraphs>274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배달의민족 도현</vt:lpstr>
      <vt:lpstr>배달의민족 주아</vt:lpstr>
      <vt:lpstr>여기어때 잘난체 OTF</vt:lpstr>
      <vt:lpstr>Chunkfive Roman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정인</cp:lastModifiedBy>
  <cp:revision>198</cp:revision>
  <dcterms:created xsi:type="dcterms:W3CDTF">2021-01-02T14:08:29Z</dcterms:created>
  <dcterms:modified xsi:type="dcterms:W3CDTF">2021-01-06T07:48:10Z</dcterms:modified>
</cp:coreProperties>
</file>