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308" r:id="rId3"/>
    <p:sldId id="302" r:id="rId4"/>
    <p:sldId id="304" r:id="rId5"/>
    <p:sldId id="316" r:id="rId6"/>
    <p:sldId id="305" r:id="rId7"/>
    <p:sldId id="307" r:id="rId8"/>
    <p:sldId id="309" r:id="rId9"/>
    <p:sldId id="312" r:id="rId10"/>
    <p:sldId id="310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1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CCCC"/>
    <a:srgbClr val="33CC33"/>
    <a:srgbClr val="009900"/>
    <a:srgbClr val="29DB47"/>
    <a:srgbClr val="F2816A"/>
    <a:srgbClr val="42EB35"/>
    <a:srgbClr val="4CB267"/>
    <a:srgbClr val="42C260"/>
    <a:srgbClr val="8E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55" autoAdjust="0"/>
  </p:normalViewPr>
  <p:slideViewPr>
    <p:cSldViewPr>
      <p:cViewPr varScale="1">
        <p:scale>
          <a:sx n="114" d="100"/>
          <a:sy n="114" d="100"/>
        </p:scale>
        <p:origin x="-120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1314" y="-108"/>
      </p:cViewPr>
      <p:guideLst>
        <p:guide orient="horz" pos="3107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0572-D63E-4D45-BF88-F95390553371}" type="datetimeFigureOut">
              <a:rPr lang="ko-KR" altLang="en-US" smtClean="0"/>
              <a:t>2014-01-07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42BD-6788-4577-9EDC-4E01FD9D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0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85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42BD-6788-4577-9EDC-4E01FD9DB5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0012-EEE6-4D76-8138-CE9EE8573088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24600"/>
            <a:ext cx="2133600" cy="365125"/>
          </a:xfrm>
        </p:spPr>
        <p:txBody>
          <a:bodyPr/>
          <a:lstStyle>
            <a:lvl1pPr algn="ctr">
              <a:defRPr sz="15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5DF1-44E7-48DF-A422-EBD5B08AB755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1FD-9B5E-4F28-9012-D581AF5E744E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669900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F13-58A3-4D37-B2D1-FB642117D98B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9F13-817A-4076-BC01-F1AC65830AB9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2B14-E1DF-4F9F-A28D-E90C719E0C9C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5935-D8C9-40D8-A15B-7E668E398F6F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5D7-E2A8-4A6E-B89F-C30F3AC24C94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4349-AA3E-4106-A4AA-7FDDC0E5127A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DC15-ED7E-43A0-9143-EDA4C3BBC817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341B-A050-410D-9077-30E196D1437D}" type="datetime1">
              <a:rPr lang="en-US" altLang="ko-KR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70" y="2209800"/>
            <a:ext cx="2667000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2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669900"/>
                </a:solidFill>
                <a:latin typeface="+mn-ea"/>
                <a:ea typeface="+mn-ea"/>
              </a:rPr>
              <a:t>Reducing Excessive Journaling Overhead in Mobile Devices with Small-Sized NVRAM</a:t>
            </a:r>
            <a:endParaRPr lang="ko-KR" altLang="en-US" sz="4000" b="1" dirty="0">
              <a:solidFill>
                <a:srgbClr val="669900"/>
              </a:solidFill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8610600" cy="2514600"/>
          </a:xfrm>
        </p:spPr>
        <p:txBody>
          <a:bodyPr>
            <a:normAutofit/>
          </a:bodyPr>
          <a:lstStyle/>
          <a:p>
            <a:endParaRPr lang="en-US" altLang="ko-KR" sz="22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2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Junghoon</a:t>
            </a:r>
            <a:r>
              <a:rPr lang="en-US" altLang="ko-KR" sz="22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Kim¹</a:t>
            </a:r>
            <a:r>
              <a:rPr lang="en-US" altLang="ko-KR" sz="2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+mn-ea"/>
              </a:rPr>
              <a:t>Changwoo</a:t>
            </a:r>
            <a:r>
              <a:rPr lang="en-US" altLang="ko-KR" sz="2200" b="1" dirty="0" smtClean="0">
                <a:solidFill>
                  <a:schemeClr val="tx1"/>
                </a:solidFill>
                <a:latin typeface="+mn-ea"/>
              </a:rPr>
              <a:t> Min¹², and Young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+mn-ea"/>
              </a:rPr>
              <a:t>Ik</a:t>
            </a:r>
            <a:r>
              <a:rPr lang="en-US" altLang="ko-KR" sz="2200" b="1" dirty="0" smtClean="0">
                <a:solidFill>
                  <a:schemeClr val="tx1"/>
                </a:solidFill>
                <a:latin typeface="+mn-ea"/>
              </a:rPr>
              <a:t> Eom¹</a:t>
            </a: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¹Sungkyunkwan University, Korea</a:t>
            </a: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²Samsung Electronics, Korea</a:t>
            </a:r>
          </a:p>
        </p:txBody>
      </p:sp>
    </p:spTree>
    <p:extLst>
      <p:ext uri="{BB962C8B-B14F-4D97-AF65-F5344CB8AC3E}">
        <p14:creationId xmlns:p14="http://schemas.microsoft.com/office/powerpoint/2010/main" val="41823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19974" y="2895599"/>
            <a:ext cx="8699286" cy="3810001"/>
            <a:chOff x="219974" y="2895599"/>
            <a:chExt cx="8699286" cy="38100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74" y="2895599"/>
              <a:ext cx="8699286" cy="38100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38800" y="30142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latin typeface="+mn-ea"/>
                </a:rPr>
                <a:t>NVRAM</a:t>
              </a:r>
              <a:endParaRPr lang="ko-KR" altLang="en-US" sz="16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Delta Journaling</a:t>
            </a:r>
          </a:p>
          <a:p>
            <a:pPr lvl="1"/>
            <a:r>
              <a:rPr lang="en-US" altLang="ko-KR" dirty="0"/>
              <a:t>To reduce the excessive journaling overhead</a:t>
            </a:r>
          </a:p>
          <a:p>
            <a:pPr lvl="2"/>
            <a:r>
              <a:rPr lang="en-US" altLang="ko-KR" dirty="0"/>
              <a:t>Use small-sized </a:t>
            </a:r>
            <a:r>
              <a:rPr lang="en-US" altLang="ko-KR" dirty="0" smtClean="0"/>
              <a:t>NVRAM as </a:t>
            </a:r>
            <a:r>
              <a:rPr lang="en-US" altLang="ko-KR" dirty="0"/>
              <a:t>the compressed delta journal </a:t>
            </a:r>
            <a:r>
              <a:rPr lang="en-US" altLang="ko-KR" dirty="0" smtClean="0"/>
              <a:t>area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Delta 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Difference capturing</a:t>
            </a:r>
          </a:p>
          <a:p>
            <a:pPr lvl="1"/>
            <a:r>
              <a:rPr lang="en-US" altLang="ko-KR" dirty="0"/>
              <a:t>Captures the difference in bit-wise by using XOR operation</a:t>
            </a:r>
          </a:p>
          <a:p>
            <a:pPr lvl="1"/>
            <a:r>
              <a:rPr lang="en-US" altLang="ko-KR" dirty="0"/>
              <a:t>Maintaining original blocks in DRAM memory</a:t>
            </a:r>
          </a:p>
          <a:p>
            <a:pPr lvl="2"/>
            <a:r>
              <a:rPr lang="en-US" altLang="ko-KR" dirty="0"/>
              <a:t>Copies original block before making modification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66" y="3113761"/>
            <a:ext cx="5332949" cy="37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Delta 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ko-KR" dirty="0"/>
              <a:t>Delta compression</a:t>
            </a:r>
          </a:p>
          <a:p>
            <a:pPr lvl="1"/>
            <a:r>
              <a:rPr lang="en-US" altLang="ko-KR" dirty="0"/>
              <a:t>If the difference meets certain criteria, a differential data block is compressed and then stored in the </a:t>
            </a:r>
            <a:r>
              <a:rPr lang="en-US" altLang="ko-KR" dirty="0" smtClean="0"/>
              <a:t>NVRAM</a:t>
            </a:r>
            <a:endParaRPr lang="en-US" altLang="ko-KR" dirty="0"/>
          </a:p>
          <a:p>
            <a:pPr lvl="1"/>
            <a:r>
              <a:rPr lang="en-US" altLang="ko-KR" dirty="0"/>
              <a:t>Using LZO lossless compression algorithm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ood </a:t>
            </a:r>
            <a:r>
              <a:rPr lang="en-US" altLang="ko-KR" dirty="0"/>
              <a:t>trade-off between compression time </a:t>
            </a:r>
            <a:r>
              <a:rPr lang="en-US" altLang="ko-KR" dirty="0" smtClean="0"/>
              <a:t>and compression </a:t>
            </a:r>
            <a:r>
              <a:rPr lang="en-US" altLang="ko-KR" dirty="0"/>
              <a:t>ratio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6904" y="3810000"/>
            <a:ext cx="9042787" cy="2458277"/>
            <a:chOff x="46904" y="3810000"/>
            <a:chExt cx="9042787" cy="245827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4" y="3810000"/>
              <a:ext cx="4411296" cy="2458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078" y="3810000"/>
              <a:ext cx="4415613" cy="2458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1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Delta 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ko-KR" dirty="0" smtClean="0"/>
              <a:t>NVRAM management</a:t>
            </a:r>
          </a:p>
          <a:p>
            <a:pPr lvl="1"/>
            <a:r>
              <a:rPr lang="en-US" altLang="ko-KR" dirty="0" smtClean="0"/>
              <a:t>To restore the file system to consistent state</a:t>
            </a:r>
          </a:p>
          <a:p>
            <a:pPr lvl="2"/>
            <a:r>
              <a:rPr lang="en-US" altLang="ko-KR" dirty="0" smtClean="0"/>
              <a:t>Reflecting </a:t>
            </a:r>
            <a:r>
              <a:rPr lang="en-US" altLang="ko-KR" dirty="0" err="1" smtClean="0"/>
              <a:t>journaled</a:t>
            </a:r>
            <a:r>
              <a:rPr lang="en-US" altLang="ko-KR" dirty="0" smtClean="0"/>
              <a:t> data into their home locations</a:t>
            </a:r>
          </a:p>
          <a:p>
            <a:pPr lvl="2"/>
            <a:r>
              <a:rPr lang="en-US" altLang="ko-KR" dirty="0" smtClean="0"/>
              <a:t>In case of a delta in NVRAM</a:t>
            </a:r>
          </a:p>
          <a:p>
            <a:pPr lvl="3"/>
            <a:r>
              <a:rPr lang="en-US" altLang="ko-KR" dirty="0" err="1" smtClean="0"/>
              <a:t>Journaled</a:t>
            </a:r>
            <a:r>
              <a:rPr lang="en-US" altLang="ko-KR" dirty="0" smtClean="0"/>
              <a:t> data is calculated by XOR operation between its original block and decompressed delta</a:t>
            </a:r>
          </a:p>
          <a:p>
            <a:pPr lvl="1"/>
            <a:r>
              <a:rPr lang="en-US" altLang="ko-KR" dirty="0" smtClean="0"/>
              <a:t>Metadata</a:t>
            </a:r>
            <a:endParaRPr lang="en-US" altLang="ko-KR" dirty="0"/>
          </a:p>
          <a:p>
            <a:pPr lvl="2"/>
            <a:r>
              <a:rPr lang="en-US" altLang="ko-KR" dirty="0"/>
              <a:t>Journal transaction number</a:t>
            </a:r>
          </a:p>
          <a:p>
            <a:pPr lvl="2"/>
            <a:r>
              <a:rPr lang="en-US" altLang="ko-KR" dirty="0"/>
              <a:t>Home location</a:t>
            </a:r>
          </a:p>
          <a:p>
            <a:pPr lvl="2"/>
            <a:r>
              <a:rPr lang="en-US" altLang="ko-KR" dirty="0"/>
              <a:t>Offset</a:t>
            </a:r>
          </a:p>
          <a:p>
            <a:pPr lvl="2"/>
            <a:r>
              <a:rPr lang="en-US" altLang="ko-KR" dirty="0"/>
              <a:t>Length</a:t>
            </a:r>
          </a:p>
          <a:p>
            <a:pPr lvl="1"/>
            <a:r>
              <a:rPr lang="en-US" altLang="ko-KR" dirty="0" smtClean="0"/>
              <a:t>Deltas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76600" y="5015686"/>
            <a:ext cx="5638800" cy="1308914"/>
            <a:chOff x="1752600" y="5334000"/>
            <a:chExt cx="5638800" cy="13089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5334000"/>
              <a:ext cx="5638800" cy="13089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52600" y="53340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/>
                  </a:solidFill>
                  <a:latin typeface="+mn-ea"/>
                </a:rPr>
                <a:t>NVRAM</a:t>
              </a:r>
              <a:endParaRPr lang="ko-KR" altLang="en-US" sz="1600" b="1" dirty="0">
                <a:solidFill>
                  <a:schemeClr val="tx2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3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Prototype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Experimental setup</a:t>
            </a:r>
          </a:p>
          <a:p>
            <a:pPr lvl="1"/>
            <a:r>
              <a:rPr lang="en-US" altLang="ko-KR" dirty="0"/>
              <a:t>Hardware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Dual-core </a:t>
            </a:r>
            <a:r>
              <a:rPr lang="en-US" altLang="ko-KR" dirty="0" smtClean="0"/>
              <a:t>mobile processor</a:t>
            </a:r>
            <a:endParaRPr lang="en-US" altLang="ko-KR" dirty="0"/>
          </a:p>
          <a:p>
            <a:pPr lvl="2"/>
            <a:r>
              <a:rPr lang="en-US" altLang="ko-KR" dirty="0"/>
              <a:t>Memory</a:t>
            </a:r>
          </a:p>
          <a:p>
            <a:pPr lvl="3"/>
            <a:r>
              <a:rPr lang="en-US" altLang="ko-KR" dirty="0"/>
              <a:t>2 GB DRAM</a:t>
            </a:r>
          </a:p>
          <a:p>
            <a:pPr lvl="2"/>
            <a:r>
              <a:rPr lang="en-US" altLang="ko-KR" dirty="0"/>
              <a:t>SCM</a:t>
            </a:r>
          </a:p>
          <a:p>
            <a:pPr lvl="3"/>
            <a:r>
              <a:rPr lang="en-US" altLang="ko-KR" dirty="0"/>
              <a:t>16 MB of the DRAM is used for delta journal region</a:t>
            </a:r>
          </a:p>
          <a:p>
            <a:pPr lvl="2"/>
            <a:r>
              <a:rPr lang="en-US" altLang="ko-KR" dirty="0"/>
              <a:t>NAND flash storage</a:t>
            </a:r>
          </a:p>
          <a:p>
            <a:pPr lvl="3"/>
            <a:r>
              <a:rPr lang="en-US" altLang="ko-KR" dirty="0"/>
              <a:t>16 GB A-Data </a:t>
            </a:r>
            <a:r>
              <a:rPr lang="en-US" altLang="ko-KR" dirty="0" err="1"/>
              <a:t>microSD</a:t>
            </a:r>
            <a:endParaRPr lang="en-US" altLang="ko-KR" dirty="0"/>
          </a:p>
          <a:p>
            <a:pPr lvl="1"/>
            <a:r>
              <a:rPr lang="en-US" altLang="ko-KR" dirty="0"/>
              <a:t>Commit period</a:t>
            </a:r>
          </a:p>
          <a:p>
            <a:pPr lvl="2"/>
            <a:r>
              <a:rPr lang="en-US" altLang="ko-KR" dirty="0"/>
              <a:t>5 seconds (default)</a:t>
            </a:r>
          </a:p>
          <a:p>
            <a:pPr lvl="1"/>
            <a:r>
              <a:rPr lang="en-US" altLang="ko-KR" dirty="0" err="1"/>
              <a:t>Checkpointing</a:t>
            </a:r>
            <a:endParaRPr lang="en-US" altLang="ko-KR" dirty="0"/>
          </a:p>
          <a:p>
            <a:pPr lvl="2"/>
            <a:r>
              <a:rPr lang="en-US" altLang="ko-KR" dirty="0"/>
              <a:t>A fourth of either journal or delta journal area is filled</a:t>
            </a:r>
          </a:p>
          <a:p>
            <a:pPr lvl="2"/>
            <a:r>
              <a:rPr lang="en-US" altLang="ko-KR" dirty="0"/>
              <a:t>Five minutes (default)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150" y="4343400"/>
            <a:ext cx="8789988" cy="2366963"/>
            <a:chOff x="184150" y="3825875"/>
            <a:chExt cx="8789988" cy="2366963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989734"/>
                </p:ext>
              </p:extLst>
            </p:nvPr>
          </p:nvGraphicFramePr>
          <p:xfrm>
            <a:off x="4629150" y="3825875"/>
            <a:ext cx="4344988" cy="215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Acrobat Document" r:id="rId4" imgW="5076625" imgH="2523960" progId="AcroExch.Document.7">
                    <p:embed/>
                  </p:oleObj>
                </mc:Choice>
                <mc:Fallback>
                  <p:oleObj name="Acrobat Document" r:id="rId4" imgW="5076625" imgH="2523960" progId="AcroExch.Document.7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150" y="3825875"/>
                          <a:ext cx="4344988" cy="215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760470"/>
                </p:ext>
              </p:extLst>
            </p:nvPr>
          </p:nvGraphicFramePr>
          <p:xfrm>
            <a:off x="184150" y="3852863"/>
            <a:ext cx="4387850" cy="233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Acrobat Document" r:id="rId6" imgW="6410319" imgH="3419280" progId="AcroExch.Document.7">
                    <p:embed/>
                  </p:oleObj>
                </mc:Choice>
                <mc:Fallback>
                  <p:oleObj name="Acrobat Document" r:id="rId6" imgW="6410319" imgH="3419280" progId="AcroExch.Document.7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50" y="3852863"/>
                          <a:ext cx="4387850" cy="2339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Prototype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602163"/>
          </a:xfrm>
        </p:spPr>
        <p:txBody>
          <a:bodyPr>
            <a:normAutofit/>
          </a:bodyPr>
          <a:lstStyle/>
          <a:p>
            <a:r>
              <a:rPr lang="en-US" altLang="ko-KR" sz="2300" dirty="0"/>
              <a:t>Synthetic workloads</a:t>
            </a:r>
          </a:p>
          <a:p>
            <a:pPr lvl="1"/>
            <a:r>
              <a:rPr lang="en-US" altLang="ko-KR" sz="1900" dirty="0"/>
              <a:t>256 MB and 512 MB overwrites with various proportions of difference</a:t>
            </a:r>
          </a:p>
          <a:p>
            <a:pPr lvl="1"/>
            <a:r>
              <a:rPr lang="en-US" altLang="ko-KR" sz="1900" dirty="0"/>
              <a:t>DJ outperforms EXT4 by 16.8 times and 2.3 times in 256 MB and 512 MB overwrites, respectively</a:t>
            </a:r>
          </a:p>
          <a:p>
            <a:r>
              <a:rPr lang="en-US" altLang="ko-KR" sz="2300" dirty="0"/>
              <a:t>TPC-C SQLite</a:t>
            </a:r>
          </a:p>
          <a:p>
            <a:pPr lvl="1"/>
            <a:r>
              <a:rPr lang="en-US" altLang="ko-KR" sz="1900" dirty="0"/>
              <a:t>DJ achieved about 20% improvement in </a:t>
            </a:r>
            <a:r>
              <a:rPr lang="en-US" altLang="ko-KR" sz="1900" dirty="0" err="1"/>
              <a:t>tpmC</a:t>
            </a:r>
            <a:endParaRPr lang="en-US" altLang="ko-KR" sz="1900" dirty="0"/>
          </a:p>
          <a:p>
            <a:pPr lvl="1"/>
            <a:r>
              <a:rPr lang="en-US" altLang="ko-KR" sz="1900" dirty="0"/>
              <a:t>The number of journal writes in NAND flash is reduced by 58%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ko-KR" dirty="0" smtClean="0"/>
              <a:t>Delta Journaling</a:t>
            </a:r>
          </a:p>
          <a:p>
            <a:pPr lvl="1"/>
            <a:r>
              <a:rPr lang="en-US" altLang="ko-KR" dirty="0" smtClean="0"/>
              <a:t>For reducing the excessive journaling overhead in mobile devices</a:t>
            </a:r>
          </a:p>
          <a:p>
            <a:pPr lvl="2"/>
            <a:r>
              <a:rPr lang="en-US" altLang="ko-KR" dirty="0" smtClean="0"/>
              <a:t>Stores a commit block as a compressed delta in the small-sized NVRAM only when the compressed delta is small enough</a:t>
            </a:r>
          </a:p>
          <a:p>
            <a:pPr lvl="1"/>
            <a:r>
              <a:rPr lang="en-US" altLang="ko-KR" dirty="0" smtClean="0"/>
              <a:t>Can improve the performance and the lifetime of NAND flash storage with </a:t>
            </a:r>
            <a:r>
              <a:rPr lang="en-US" altLang="ko-KR" i="1" u="sng" dirty="0" smtClean="0"/>
              <a:t>only 16 MB NVRAM</a:t>
            </a:r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Optimizing our prototype implementation</a:t>
            </a:r>
          </a:p>
          <a:p>
            <a:pPr lvl="2"/>
            <a:r>
              <a:rPr lang="en-US" altLang="ko-KR" dirty="0" smtClean="0"/>
              <a:t>Finding out optimal threshold of NVRAM for </a:t>
            </a:r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Extending targets for delta journaling</a:t>
            </a:r>
          </a:p>
          <a:p>
            <a:pPr lvl="3"/>
            <a:r>
              <a:rPr lang="en-US" altLang="ko-KR" dirty="0" smtClean="0"/>
              <a:t>Journal descriptor block</a:t>
            </a:r>
          </a:p>
          <a:p>
            <a:pPr lvl="3"/>
            <a:r>
              <a:rPr lang="en-US" altLang="ko-KR" dirty="0" smtClean="0"/>
              <a:t>Journal commit block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THANK YOU!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QUESTIONS?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Background</a:t>
            </a:r>
          </a:p>
          <a:p>
            <a:r>
              <a:rPr lang="en-US" altLang="ko-KR" sz="2800" dirty="0" smtClean="0"/>
              <a:t>Motivation</a:t>
            </a:r>
          </a:p>
          <a:p>
            <a:r>
              <a:rPr lang="en-US" altLang="ko-KR" sz="2800" dirty="0" smtClean="0"/>
              <a:t>System Design</a:t>
            </a:r>
          </a:p>
          <a:p>
            <a:r>
              <a:rPr lang="en-US" altLang="ko-KR" sz="2800" dirty="0" smtClean="0"/>
              <a:t>Evaluation</a:t>
            </a:r>
          </a:p>
          <a:p>
            <a:r>
              <a:rPr lang="en-US" altLang="ko-KR" sz="2800" dirty="0" smtClean="0"/>
              <a:t>Conclusion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4" y="3514200"/>
            <a:ext cx="8159750" cy="33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Reliability issue</a:t>
            </a:r>
          </a:p>
          <a:p>
            <a:pPr lvl="1"/>
            <a:r>
              <a:rPr lang="en-US" altLang="ko-KR" dirty="0" smtClean="0"/>
              <a:t>Sudden power failure incurs file system inconsistency</a:t>
            </a:r>
          </a:p>
          <a:p>
            <a:pPr lvl="1"/>
            <a:r>
              <a:rPr lang="en-US" altLang="ko-KR" dirty="0" smtClean="0"/>
              <a:t>Journaling as a solution</a:t>
            </a:r>
          </a:p>
          <a:p>
            <a:pPr lvl="2"/>
            <a:r>
              <a:rPr lang="en-US" altLang="ko-KR" dirty="0" smtClean="0"/>
              <a:t>Prevent data inconsistency through write-twice</a:t>
            </a:r>
          </a:p>
          <a:p>
            <a:pPr lvl="3"/>
            <a:r>
              <a:rPr lang="en-US" altLang="ko-KR" dirty="0" smtClean="0"/>
              <a:t>Ext3/4, </a:t>
            </a:r>
            <a:r>
              <a:rPr lang="en-US" altLang="ko-KR" dirty="0" err="1" smtClean="0"/>
              <a:t>ReiserFS</a:t>
            </a:r>
            <a:r>
              <a:rPr lang="en-US" altLang="ko-KR" dirty="0" smtClean="0"/>
              <a:t>, XFS, </a:t>
            </a:r>
            <a:r>
              <a:rPr lang="en-US" altLang="ko-KR" dirty="0" err="1" smtClean="0"/>
              <a:t>btrFS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1685026"/>
            <a:ext cx="1676399" cy="19158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Journaling overhead in mobile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</a:p>
          <a:p>
            <a:pPr lvl="1"/>
            <a:r>
              <a:rPr lang="en-US" altLang="ko-KR" dirty="0" smtClean="0"/>
              <a:t>Generates approximately 80% of writes in mobile devices</a:t>
            </a:r>
          </a:p>
          <a:p>
            <a:pPr lvl="1"/>
            <a:r>
              <a:rPr lang="en-US" altLang="ko-KR" dirty="0"/>
              <a:t>frequently calls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/>
              <a:t> system call to guarantee data </a:t>
            </a:r>
            <a:r>
              <a:rPr lang="en-US" altLang="ko-KR" dirty="0" smtClean="0"/>
              <a:t>consistency</a:t>
            </a:r>
          </a:p>
          <a:p>
            <a:pPr lvl="2"/>
            <a:r>
              <a:rPr lang="en-US" altLang="ko-KR" b="1" i="1" u="sng" dirty="0"/>
              <a:t>The frequent </a:t>
            </a:r>
            <a:r>
              <a:rPr lang="en-US" altLang="ko-KR" b="1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b="1" i="1" u="sng" dirty="0" smtClean="0"/>
              <a:t> </a:t>
            </a:r>
            <a:r>
              <a:rPr lang="en-US" altLang="ko-KR" b="1" i="1" u="sng" dirty="0"/>
              <a:t>calls incur the excessive </a:t>
            </a:r>
            <a:r>
              <a:rPr lang="en-US" altLang="ko-KR" b="1" i="1" u="sng" dirty="0" smtClean="0"/>
              <a:t>journaling</a:t>
            </a:r>
          </a:p>
          <a:p>
            <a:r>
              <a:rPr lang="en-US" altLang="ko-KR" dirty="0" smtClean="0"/>
              <a:t>NAND flash storage</a:t>
            </a:r>
          </a:p>
          <a:p>
            <a:pPr lvl="1"/>
            <a:r>
              <a:rPr lang="en-US" altLang="ko-KR" dirty="0" smtClean="0"/>
              <a:t>Used for secondary storage in mobile devices</a:t>
            </a:r>
          </a:p>
          <a:p>
            <a:pPr lvl="1"/>
            <a:r>
              <a:rPr lang="en-US" altLang="ko-KR" dirty="0" smtClean="0"/>
              <a:t>Asymmetric read/write latency</a:t>
            </a:r>
          </a:p>
          <a:p>
            <a:pPr lvl="1"/>
            <a:r>
              <a:rPr lang="en-US" altLang="ko-KR" dirty="0" smtClean="0"/>
              <a:t>Limited program/erase (P/E) cycles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730" y="5154796"/>
            <a:ext cx="8596879" cy="11698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Excessive journaling is the major source of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degrading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performance and shortening lifetime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!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4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NVRAM as a </a:t>
            </a:r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6200" y="2057400"/>
            <a:ext cx="8991600" cy="1506537"/>
            <a:chOff x="-2209800" y="2598738"/>
            <a:chExt cx="11353800" cy="165893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09800" y="2630487"/>
              <a:ext cx="5499100" cy="1597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825" y="2598738"/>
              <a:ext cx="5718175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267200"/>
            <a:ext cx="5688013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9925"/>
            <a:ext cx="8553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NVRAM as a </a:t>
            </a:r>
            <a:r>
              <a:rPr lang="en-US" altLang="ko-KR" dirty="0" smtClean="0"/>
              <a:t>solution?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02163"/>
          </a:xfrm>
        </p:spPr>
        <p:txBody>
          <a:bodyPr/>
          <a:lstStyle/>
          <a:p>
            <a:r>
              <a:rPr lang="en-US" altLang="ko-KR" dirty="0" smtClean="0"/>
              <a:t>NVRAM technology</a:t>
            </a:r>
          </a:p>
          <a:p>
            <a:pPr lvl="1"/>
            <a:r>
              <a:rPr lang="en-US" altLang="ko-KR" dirty="0"/>
              <a:t>In the short term, there are limitations for whole </a:t>
            </a:r>
            <a:r>
              <a:rPr lang="en-US" altLang="ko-KR" dirty="0" smtClean="0"/>
              <a:t>storage system</a:t>
            </a:r>
            <a:r>
              <a:rPr lang="en-US" altLang="ko-KR" dirty="0" smtClean="0"/>
              <a:t> </a:t>
            </a:r>
            <a:r>
              <a:rPr lang="en-US" altLang="ko-KR" dirty="0"/>
              <a:t>to be replaced with </a:t>
            </a:r>
            <a:r>
              <a:rPr lang="en-US" altLang="ko-KR" dirty="0" smtClean="0"/>
              <a:t>NVRAM</a:t>
            </a:r>
            <a:endParaRPr lang="en-US" altLang="ko-KR" dirty="0"/>
          </a:p>
          <a:p>
            <a:pPr lvl="2"/>
            <a:r>
              <a:rPr lang="en-US" altLang="ko-KR" dirty="0"/>
              <a:t>Limited </a:t>
            </a:r>
            <a:r>
              <a:rPr lang="en-US" altLang="ko-KR" dirty="0" smtClean="0"/>
              <a:t>density</a:t>
            </a:r>
            <a:endParaRPr lang="en-US" altLang="ko-KR" dirty="0"/>
          </a:p>
          <a:p>
            <a:pPr lvl="2"/>
            <a:r>
              <a:rPr lang="en-US" altLang="ko-KR" dirty="0"/>
              <a:t>High cost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모서리가 둥근 직사각형 8"/>
          <p:cNvSpPr/>
          <p:nvPr/>
        </p:nvSpPr>
        <p:spPr>
          <a:xfrm rot="10800000" flipV="1">
            <a:off x="5334000" y="3261681"/>
            <a:ext cx="3505200" cy="3343276"/>
          </a:xfrm>
          <a:prstGeom prst="roundRect">
            <a:avLst>
              <a:gd name="adj" fmla="val 657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TPC-C SQLite analysis</a:t>
            </a:r>
          </a:p>
          <a:p>
            <a:pPr lvl="1"/>
            <a:r>
              <a:rPr lang="en-US" altLang="ko-KR" dirty="0"/>
              <a:t>Cumulative distribution of the difference between updated and </a:t>
            </a:r>
            <a:r>
              <a:rPr lang="en-US" altLang="ko-KR" dirty="0" smtClean="0"/>
              <a:t>original </a:t>
            </a:r>
            <a:r>
              <a:rPr lang="en-US" altLang="ko-KR" dirty="0"/>
              <a:t>block</a:t>
            </a:r>
          </a:p>
          <a:p>
            <a:pPr lvl="2"/>
            <a:r>
              <a:rPr lang="en-US" altLang="ko-KR" dirty="0"/>
              <a:t>More than 70% of updated blocks have less than 10% difference</a:t>
            </a:r>
          </a:p>
          <a:p>
            <a:pPr lvl="2"/>
            <a:r>
              <a:rPr lang="en-US" altLang="ko-KR" b="1" i="1" u="sng" dirty="0"/>
              <a:t>Most updates are very small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9" y="3502718"/>
            <a:ext cx="6651774" cy="32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System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548</Words>
  <Application>Microsoft Office PowerPoint</Application>
  <PresentationFormat>화면 슬라이드 쇼(4:3)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Theme</vt:lpstr>
      <vt:lpstr>Acrobat Document</vt:lpstr>
      <vt:lpstr>Reducing Excessive Journaling Overhead in Mobile Devices with Small-Sized NVRAM</vt:lpstr>
      <vt:lpstr>Outline</vt:lpstr>
      <vt:lpstr>Journaling</vt:lpstr>
      <vt:lpstr>Journaling overhead in mobile devices</vt:lpstr>
      <vt:lpstr>motivation</vt:lpstr>
      <vt:lpstr>NVRAM as a solution</vt:lpstr>
      <vt:lpstr>NVRAM as a solution?</vt:lpstr>
      <vt:lpstr>Motivation</vt:lpstr>
      <vt:lpstr>System design</vt:lpstr>
      <vt:lpstr>System Architecture</vt:lpstr>
      <vt:lpstr>Delta Journaling</vt:lpstr>
      <vt:lpstr>Delta Journaling</vt:lpstr>
      <vt:lpstr>Delta Journaling</vt:lpstr>
      <vt:lpstr>evaluation</vt:lpstr>
      <vt:lpstr>Prototype Evaluation</vt:lpstr>
      <vt:lpstr>Prototype Evaluation</vt:lpstr>
      <vt:lpstr>Conclusion</vt:lpstr>
      <vt:lpstr>THANK YOU!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Memory Allocator Without Garbage Collection on Multicore Embedded Device</dc:title>
  <dc:creator>조영중</dc:creator>
  <cp:lastModifiedBy>JHKim</cp:lastModifiedBy>
  <cp:revision>379</cp:revision>
  <cp:lastPrinted>2013-12-30T00:43:12Z</cp:lastPrinted>
  <dcterms:created xsi:type="dcterms:W3CDTF">2006-08-16T00:00:00Z</dcterms:created>
  <dcterms:modified xsi:type="dcterms:W3CDTF">2014-01-07T08:25:47Z</dcterms:modified>
</cp:coreProperties>
</file>