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465" r:id="rId3"/>
    <p:sldId id="468" r:id="rId4"/>
    <p:sldId id="483" r:id="rId5"/>
    <p:sldId id="482" r:id="rId6"/>
    <p:sldId id="258" r:id="rId7"/>
    <p:sldId id="435" r:id="rId8"/>
    <p:sldId id="434" r:id="rId9"/>
    <p:sldId id="432" r:id="rId10"/>
    <p:sldId id="433" r:id="rId11"/>
    <p:sldId id="484" r:id="rId12"/>
    <p:sldId id="439" r:id="rId13"/>
    <p:sldId id="443" r:id="rId14"/>
    <p:sldId id="466" r:id="rId15"/>
    <p:sldId id="485" r:id="rId16"/>
    <p:sldId id="445" r:id="rId17"/>
    <p:sldId id="444" r:id="rId18"/>
    <p:sldId id="476" r:id="rId19"/>
    <p:sldId id="477" r:id="rId20"/>
    <p:sldId id="478" r:id="rId21"/>
    <p:sldId id="479" r:id="rId22"/>
    <p:sldId id="486" r:id="rId23"/>
    <p:sldId id="438" r:id="rId24"/>
    <p:sldId id="446" r:id="rId25"/>
    <p:sldId id="447" r:id="rId26"/>
    <p:sldId id="467" r:id="rId27"/>
    <p:sldId id="488" r:id="rId28"/>
    <p:sldId id="440" r:id="rId29"/>
    <p:sldId id="471" r:id="rId30"/>
    <p:sldId id="472" r:id="rId31"/>
    <p:sldId id="489" r:id="rId32"/>
    <p:sldId id="470" r:id="rId33"/>
    <p:sldId id="451" r:id="rId34"/>
    <p:sldId id="457" r:id="rId35"/>
    <p:sldId id="458" r:id="rId36"/>
    <p:sldId id="459" r:id="rId37"/>
    <p:sldId id="453" r:id="rId38"/>
    <p:sldId id="460" r:id="rId39"/>
    <p:sldId id="490" r:id="rId40"/>
    <p:sldId id="441" r:id="rId41"/>
    <p:sldId id="442" r:id="rId42"/>
    <p:sldId id="455" r:id="rId43"/>
    <p:sldId id="456" r:id="rId44"/>
    <p:sldId id="461" r:id="rId45"/>
    <p:sldId id="448" r:id="rId46"/>
    <p:sldId id="473" r:id="rId47"/>
    <p:sldId id="449" r:id="rId48"/>
    <p:sldId id="491" r:id="rId49"/>
    <p:sldId id="475" r:id="rId50"/>
    <p:sldId id="480" r:id="rId51"/>
    <p:sldId id="481" r:id="rId52"/>
    <p:sldId id="4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chi\Google%20Drive\study\m.eng%20project\observ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chi\Google%20Drive\study\m.eng%20project\observa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Bookman Old Style" panose="02050604050505020204" pitchFamily="18" charset="0"/>
                <a:ea typeface="+mn-ea"/>
                <a:cs typeface="+mn-cs"/>
              </a:defRPr>
            </a:pPr>
            <a:r>
              <a:rPr lang="en-US" sz="1600" b="1" dirty="0">
                <a:latin typeface="Bookman Old Style" panose="02050604050505020204" pitchFamily="18" charset="0"/>
              </a:rPr>
              <a:t>Size of Complete Dataset</a:t>
            </a:r>
            <a:r>
              <a:rPr lang="en-US" sz="1600" b="1" baseline="0" dirty="0">
                <a:latin typeface="Bookman Old Style" panose="02050604050505020204" pitchFamily="18" charset="0"/>
              </a:rPr>
              <a:t> in various Formats</a:t>
            </a:r>
            <a:endParaRPr lang="en-US" sz="1600" b="1" dirty="0">
              <a:latin typeface="Bookman Old Style" panose="020506040505050202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Bookman Old Style" panose="02050604050505020204" pitchFamily="18"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Sheet3!$P$3:$R$3</c:f>
              <c:strCache>
                <c:ptCount val="3"/>
                <c:pt idx="0">
                  <c:v>Raw Format</c:v>
                </c:pt>
                <c:pt idx="1">
                  <c:v>Pickle Format</c:v>
                </c:pt>
                <c:pt idx="2">
                  <c:v>TFRecords</c:v>
                </c:pt>
              </c:strCache>
            </c:strRef>
          </c:cat>
          <c:val>
            <c:numRef>
              <c:f>Sheet3!$P$4:$R$4</c:f>
              <c:numCache>
                <c:formatCode>General</c:formatCode>
                <c:ptCount val="3"/>
                <c:pt idx="0">
                  <c:v>1492</c:v>
                </c:pt>
                <c:pt idx="1">
                  <c:v>911</c:v>
                </c:pt>
                <c:pt idx="2">
                  <c:v>776</c:v>
                </c:pt>
              </c:numCache>
            </c:numRef>
          </c:val>
          <c:extLst>
            <c:ext xmlns:c16="http://schemas.microsoft.com/office/drawing/2014/chart" uri="{C3380CC4-5D6E-409C-BE32-E72D297353CC}">
              <c16:uniqueId val="{00000000-B294-48F3-8397-95235A7E0413}"/>
            </c:ext>
          </c:extLst>
        </c:ser>
        <c:dLbls>
          <c:showLegendKey val="0"/>
          <c:showVal val="0"/>
          <c:showCatName val="0"/>
          <c:showSerName val="0"/>
          <c:showPercent val="0"/>
          <c:showBubbleSize val="0"/>
        </c:dLbls>
        <c:gapWidth val="219"/>
        <c:overlap val="-27"/>
        <c:axId val="492935344"/>
        <c:axId val="492933680"/>
      </c:barChart>
      <c:catAx>
        <c:axId val="492935344"/>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Bookman Old Style" panose="02050604050505020204" pitchFamily="18" charset="0"/>
                    <a:ea typeface="+mn-ea"/>
                    <a:cs typeface="+mn-cs"/>
                  </a:defRPr>
                </a:pPr>
                <a:r>
                  <a:rPr lang="en-US" sz="1100" b="1">
                    <a:latin typeface="Bookman Old Style" panose="02050604050505020204" pitchFamily="18" charset="0"/>
                  </a:rPr>
                  <a:t>Input Dataset Format</a:t>
                </a:r>
              </a:p>
            </c:rich>
          </c:tx>
          <c:layout>
            <c:manualLayout>
              <c:xMode val="edge"/>
              <c:yMode val="edge"/>
              <c:x val="0.44393072189505722"/>
              <c:y val="0.93631144407919886"/>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crossAx val="492933680"/>
        <c:crosses val="autoZero"/>
        <c:auto val="1"/>
        <c:lblAlgn val="ctr"/>
        <c:lblOffset val="100"/>
        <c:noMultiLvlLbl val="0"/>
      </c:catAx>
      <c:valAx>
        <c:axId val="492933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Bookman Old Style" panose="02050604050505020204" pitchFamily="18" charset="0"/>
                    <a:ea typeface="+mn-ea"/>
                    <a:cs typeface="+mn-cs"/>
                  </a:defRPr>
                </a:pPr>
                <a:r>
                  <a:rPr lang="en-US" sz="1100" b="1" dirty="0">
                    <a:latin typeface="Bookman Old Style" panose="02050604050505020204" pitchFamily="18" charset="0"/>
                  </a:rPr>
                  <a:t>Space (MB)</a:t>
                </a:r>
              </a:p>
            </c:rich>
          </c:tx>
          <c:layout>
            <c:manualLayout>
              <c:xMode val="edge"/>
              <c:yMode val="edge"/>
              <c:x val="1.050420168067227E-2"/>
              <c:y val="0.3914428050862573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92935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latin typeface="Bookman Old Style" panose="02050604050505020204" pitchFamily="18" charset="0"/>
              </a:rPr>
              <a:t>Preprocessing</a:t>
            </a:r>
            <a:r>
              <a:rPr lang="en-US" sz="1600" b="1" baseline="0">
                <a:latin typeface="Bookman Old Style" panose="02050604050505020204" pitchFamily="18" charset="0"/>
              </a:rPr>
              <a:t> Overhead Graph</a:t>
            </a:r>
            <a:endParaRPr lang="en-US" sz="1600" b="1">
              <a:latin typeface="Bookman Old Style" panose="020506040505050202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Sheet3!$L$58</c:f>
              <c:strCache>
                <c:ptCount val="1"/>
                <c:pt idx="0">
                  <c:v>Preprocessed Input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Sheet3!$K$59:$K$65</c:f>
              <c:numCache>
                <c:formatCode>General</c:formatCode>
                <c:ptCount val="7"/>
                <c:pt idx="0">
                  <c:v>1</c:v>
                </c:pt>
                <c:pt idx="1">
                  <c:v>10</c:v>
                </c:pt>
                <c:pt idx="2">
                  <c:v>20</c:v>
                </c:pt>
                <c:pt idx="3">
                  <c:v>30</c:v>
                </c:pt>
                <c:pt idx="4">
                  <c:v>40</c:v>
                </c:pt>
                <c:pt idx="5">
                  <c:v>50</c:v>
                </c:pt>
                <c:pt idx="6">
                  <c:v>100</c:v>
                </c:pt>
              </c:numCache>
            </c:numRef>
          </c:xVal>
          <c:yVal>
            <c:numRef>
              <c:f>Sheet3!$L$59:$L$65</c:f>
              <c:numCache>
                <c:formatCode>General</c:formatCode>
                <c:ptCount val="7"/>
                <c:pt idx="0">
                  <c:v>5.983779999999979</c:v>
                </c:pt>
                <c:pt idx="1">
                  <c:v>8.7991399999999995</c:v>
                </c:pt>
                <c:pt idx="2">
                  <c:v>15.778179999999994</c:v>
                </c:pt>
                <c:pt idx="3">
                  <c:v>23.358059999999977</c:v>
                </c:pt>
                <c:pt idx="4">
                  <c:v>30.379160000000002</c:v>
                </c:pt>
                <c:pt idx="5">
                  <c:v>39.494479999999974</c:v>
                </c:pt>
                <c:pt idx="6">
                  <c:v>68.117219999999946</c:v>
                </c:pt>
              </c:numCache>
            </c:numRef>
          </c:yVal>
          <c:smooth val="0"/>
          <c:extLst>
            <c:ext xmlns:c16="http://schemas.microsoft.com/office/drawing/2014/chart" uri="{C3380CC4-5D6E-409C-BE32-E72D297353CC}">
              <c16:uniqueId val="{00000000-0F54-4770-AA5D-98043B220CF6}"/>
            </c:ext>
          </c:extLst>
        </c:ser>
        <c:ser>
          <c:idx val="1"/>
          <c:order val="1"/>
          <c:tx>
            <c:strRef>
              <c:f>Sheet3!$M$58</c:f>
              <c:strCache>
                <c:ptCount val="1"/>
                <c:pt idx="0">
                  <c:v>Raw Input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xVal>
            <c:numRef>
              <c:f>Sheet3!$K$59:$K$65</c:f>
              <c:numCache>
                <c:formatCode>General</c:formatCode>
                <c:ptCount val="7"/>
                <c:pt idx="0">
                  <c:v>1</c:v>
                </c:pt>
                <c:pt idx="1">
                  <c:v>10</c:v>
                </c:pt>
                <c:pt idx="2">
                  <c:v>20</c:v>
                </c:pt>
                <c:pt idx="3">
                  <c:v>30</c:v>
                </c:pt>
                <c:pt idx="4">
                  <c:v>40</c:v>
                </c:pt>
                <c:pt idx="5">
                  <c:v>50</c:v>
                </c:pt>
                <c:pt idx="6">
                  <c:v>100</c:v>
                </c:pt>
              </c:numCache>
            </c:numRef>
          </c:xVal>
          <c:yVal>
            <c:numRef>
              <c:f>Sheet3!$M$59:$M$65</c:f>
              <c:numCache>
                <c:formatCode>General</c:formatCode>
                <c:ptCount val="7"/>
                <c:pt idx="0">
                  <c:v>15.43610859999994</c:v>
                </c:pt>
                <c:pt idx="1">
                  <c:v>27.05212400000002</c:v>
                </c:pt>
                <c:pt idx="2">
                  <c:v>43.905972000000006</c:v>
                </c:pt>
                <c:pt idx="3">
                  <c:v>60.605650602409597</c:v>
                </c:pt>
                <c:pt idx="4">
                  <c:v>86.294487999999944</c:v>
                </c:pt>
                <c:pt idx="5">
                  <c:v>93.210909999999956</c:v>
                </c:pt>
                <c:pt idx="6">
                  <c:v>182.28945999999999</c:v>
                </c:pt>
              </c:numCache>
            </c:numRef>
          </c:yVal>
          <c:smooth val="0"/>
          <c:extLst>
            <c:ext xmlns:c16="http://schemas.microsoft.com/office/drawing/2014/chart" uri="{C3380CC4-5D6E-409C-BE32-E72D297353CC}">
              <c16:uniqueId val="{00000001-0F54-4770-AA5D-98043B220CF6}"/>
            </c:ext>
          </c:extLst>
        </c:ser>
        <c:dLbls>
          <c:showLegendKey val="0"/>
          <c:showVal val="0"/>
          <c:showCatName val="0"/>
          <c:showSerName val="0"/>
          <c:showPercent val="0"/>
          <c:showBubbleSize val="0"/>
        </c:dLbls>
        <c:axId val="187668464"/>
        <c:axId val="187669296"/>
      </c:scatterChart>
      <c:valAx>
        <c:axId val="187668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latin typeface="Bookman Old Style" panose="02050604050505020204" pitchFamily="18" charset="0"/>
                  </a:rPr>
                  <a:t>Batch Size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87669296"/>
        <c:crosses val="autoZero"/>
        <c:crossBetween val="midCat"/>
      </c:valAx>
      <c:valAx>
        <c:axId val="187669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Bookman Old Style" panose="02050604050505020204" pitchFamily="18" charset="0"/>
                    <a:ea typeface="+mn-ea"/>
                    <a:cs typeface="+mn-cs"/>
                  </a:defRPr>
                </a:pPr>
                <a:r>
                  <a:rPr lang="en-US" sz="1400" b="1">
                    <a:latin typeface="Bookman Old Style" panose="02050604050505020204" pitchFamily="18" charset="0"/>
                  </a:rPr>
                  <a:t>Time (ms)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876684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15B37-2DF4-49E7-AC43-6A8B0F366917}"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C6D17-7D64-42F2-9A05-F210255B9001}" type="slidenum">
              <a:rPr lang="en-US" smtClean="0"/>
              <a:t>‹#›</a:t>
            </a:fld>
            <a:endParaRPr lang="en-US"/>
          </a:p>
        </p:txBody>
      </p:sp>
    </p:spTree>
    <p:extLst>
      <p:ext uri="{BB962C8B-B14F-4D97-AF65-F5344CB8AC3E}">
        <p14:creationId xmlns:p14="http://schemas.microsoft.com/office/powerpoint/2010/main" val="793324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95B7-8808-407B-B512-FDDFB63C5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0D2AA4-BE66-4D8C-9785-DEE726E10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12A774-BCD1-490E-A69A-00324B4F27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9D1213-3965-4A6B-B6F4-95D052802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33A0F-A70C-4938-BA58-135BF45808CF}"/>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267627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AC0F-EC55-422C-AE5D-04E42A530D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78442C-1683-4963-BFD9-90F30A3BA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92EDD-BF31-4563-A3D7-3674558ABF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A0EFD39-4606-415C-A38A-2D5C08688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52E1B-A1A3-4817-850A-2AD5DC1B03BC}"/>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299803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984CF-9DE0-4178-A198-A249129B25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0A62AB-DFFB-4B48-9976-7F8638C759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7111A-8EDD-4182-809F-4246DA12E4A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E4B813-9B9A-43B2-9B35-3C0823841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99BFA-EF56-4887-BC54-BB765F1C4215}"/>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6621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endParaRPr lang="en-US"/>
          </a:p>
        </p:txBody>
      </p:sp>
      <p:sp>
        <p:nvSpPr>
          <p:cNvPr id="26"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endParaRPr lang="en-US"/>
          </a:p>
        </p:txBody>
      </p:sp>
      <p:sp>
        <p:nvSpPr>
          <p:cNvPr id="27" name="TextBox 26"/>
          <p:cNvSpPr txBox="1"/>
          <p:nvPr userDrawn="1"/>
        </p:nvSpPr>
        <p:spPr>
          <a:xfrm>
            <a:off x="-990600" y="1718733"/>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pic>
        <p:nvPicPr>
          <p:cNvPr id="36" name="pasted-image.pdf" descr="pasted-image.pdf">
            <a:extLst>
              <a:ext uri="{FF2B5EF4-FFF2-40B4-BE49-F238E27FC236}">
                <a16:creationId xmlns:a16="http://schemas.microsoft.com/office/drawing/2014/main" id="{6198B53F-E39C-7D4A-9D58-2B94114E35F2}"/>
              </a:ext>
            </a:extLst>
          </p:cNvPr>
          <p:cNvPicPr>
            <a:picLocks noChangeAspect="1"/>
          </p:cNvPicPr>
          <p:nvPr userDrawn="1"/>
        </p:nvPicPr>
        <p:blipFill>
          <a:blip r:embed="rId2"/>
          <a:stretch>
            <a:fillRect/>
          </a:stretch>
        </p:blipFill>
        <p:spPr>
          <a:xfrm>
            <a:off x="457200" y="457200"/>
            <a:ext cx="231813" cy="231814"/>
          </a:xfrm>
          <a:prstGeom prst="rect">
            <a:avLst/>
          </a:prstGeom>
          <a:ln w="12700">
            <a:miter lim="400000"/>
          </a:ln>
        </p:spPr>
      </p:pic>
      <p:pic>
        <p:nvPicPr>
          <p:cNvPr id="37" name="pasted-image.pdf" descr="pasted-image.pdf">
            <a:extLst>
              <a:ext uri="{FF2B5EF4-FFF2-40B4-BE49-F238E27FC236}">
                <a16:creationId xmlns:a16="http://schemas.microsoft.com/office/drawing/2014/main" id="{EB0185E2-FC26-4B48-A5B3-06DC6120615A}"/>
              </a:ext>
            </a:extLst>
          </p:cNvPr>
          <p:cNvPicPr>
            <a:picLocks noChangeAspect="1"/>
          </p:cNvPicPr>
          <p:nvPr userDrawn="1"/>
        </p:nvPicPr>
        <p:blipFill>
          <a:blip r:embed="rId2"/>
          <a:stretch>
            <a:fillRect/>
          </a:stretch>
        </p:blipFill>
        <p:spPr>
          <a:xfrm rot="10800000">
            <a:off x="11524725" y="6175119"/>
            <a:ext cx="225682" cy="225681"/>
          </a:xfrm>
          <a:prstGeom prst="rect">
            <a:avLst/>
          </a:prstGeom>
          <a:ln w="12700">
            <a:miter lim="400000"/>
          </a:ln>
        </p:spPr>
      </p:pic>
      <p:sp>
        <p:nvSpPr>
          <p:cNvPr id="14" name="Picture Placeholder 2">
            <a:extLst>
              <a:ext uri="{FF2B5EF4-FFF2-40B4-BE49-F238E27FC236}">
                <a16:creationId xmlns:a16="http://schemas.microsoft.com/office/drawing/2014/main" id="{B6E81D59-C646-7449-9F9A-CE2A982FA5D9}"/>
              </a:ext>
            </a:extLst>
          </p:cNvPr>
          <p:cNvSpPr>
            <a:spLocks noGrp="1"/>
          </p:cNvSpPr>
          <p:nvPr>
            <p:ph type="pic" sz="quarter" idx="14" hasCustomPrompt="1"/>
          </p:nvPr>
        </p:nvSpPr>
        <p:spPr>
          <a:xfrm>
            <a:off x="689013" y="689014"/>
            <a:ext cx="10835712" cy="548610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9" name="Straight Connector 57">
            <a:extLst>
              <a:ext uri="{FF2B5EF4-FFF2-40B4-BE49-F238E27FC236}">
                <a16:creationId xmlns:a16="http://schemas.microsoft.com/office/drawing/2014/main" id="{18FA56FC-DF04-F54B-BAC9-D40AA10219F8}"/>
              </a:ext>
            </a:extLst>
          </p:cNvPr>
          <p:cNvSpPr/>
          <p:nvPr userDrawn="1"/>
        </p:nvSpPr>
        <p:spPr>
          <a:xfrm>
            <a:off x="2738906" y="454676"/>
            <a:ext cx="11989848" cy="1"/>
          </a:xfrm>
          <a:prstGeom prst="line">
            <a:avLst/>
          </a:prstGeom>
          <a:ln>
            <a:solidFill>
              <a:schemeClr val="bg2"/>
            </a:solidFill>
            <a:prstDash val="dash"/>
            <a:miter/>
          </a:ln>
        </p:spPr>
        <p:txBody>
          <a:bodyPr lIns="45719" rIns="45719"/>
          <a:lstStyle/>
          <a:p>
            <a:endParaRPr/>
          </a:p>
        </p:txBody>
      </p:sp>
    </p:spTree>
    <p:extLst>
      <p:ext uri="{BB962C8B-B14F-4D97-AF65-F5344CB8AC3E}">
        <p14:creationId xmlns:p14="http://schemas.microsoft.com/office/powerpoint/2010/main" val="41980026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EFA8-1A5C-4859-BD93-94307CFEF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68DF1-E7F8-47E8-A677-D415A8BAE1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8CD06-CC03-49A8-BF94-628091779FD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144686-F495-4551-B07E-C18F5E3C8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E972A-D5D8-4354-9726-8274D78942E1}"/>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15367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D1DB-403F-4C42-9FDF-A009B6219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965C08-817D-4FFD-9BF3-B2695689C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EC49E-6AEF-4C1A-8547-CDD8DC4B521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96512A-79F6-4D83-9A39-FAE014E2F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FDF03-C4B2-4A5C-AE2A-583AE38E2E9D}"/>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115074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F4B9-A30C-4ECE-A93B-BCF3C893C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3F3C3-5B2B-4D29-B08A-4D877EA98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428D62-3431-495F-9D72-666DCA49A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3B668-87E4-40AA-94B5-0E23D77A468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C0F5D3B-1F3C-4828-B47A-77053B7FE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B2354-2B59-4DFA-AD18-623BFF70928E}"/>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69489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01B3-EC11-4C93-940C-C15CC6628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6FF3DE-7E96-4D9F-80BD-FE4333F09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3BC7D1-3896-4C2F-9A9A-94DBDEEBFB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8C736-1A1E-4895-946F-3CCD15224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725A6-E7F8-4468-819A-EE06D7CE7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369D0B-BF9D-4509-BDD0-567D8E78AE8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82460EDC-7F4F-406E-AAFA-68C51C6FE8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E6EB7-53D7-419D-B63F-00B003E8DA8E}"/>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297602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FDA-2AA7-4674-ABD7-EEC01371BA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FDC37-7C14-40B4-88BB-C89731A13A4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FA2A142-F7CD-4E7A-9C80-F1212CABB7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684E4-23F1-4BDF-BB06-86D7458B3BC5}"/>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384825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FFE3D-DDA8-4DEB-BC32-5CEF428BDB0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31369F3-3EBD-4618-ABC6-4D582D0918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D91E8-B7D1-4A93-9066-1C956835E179}"/>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327466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57B-5C5C-4040-B9C4-EE6612789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F7F690-0193-4ABA-BE89-CFA0BB151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0E9E9A-C04B-4B2F-9F6D-94A80274E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67F21-C297-4642-A79D-6E41EFD11B6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A125B4-FEA8-45B5-8245-95766452F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FFDA8-BC5E-4FF4-A8C7-68A494923447}"/>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291326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5348-9254-4FD4-A597-5B3EA0182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5B8033-7630-4B81-AA2E-CA77BF030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7AC09-DC86-4018-B8CE-411CA9395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46FE7-AF6A-45F0-89CB-2498DDBAE95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CB69C01-239E-43AD-9B2E-ACCE6DED4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55012-B0B0-4C2B-84FA-69FBD3D52CE4}"/>
              </a:ext>
            </a:extLst>
          </p:cNvPr>
          <p:cNvSpPr>
            <a:spLocks noGrp="1"/>
          </p:cNvSpPr>
          <p:nvPr>
            <p:ph type="sldNum" sz="quarter" idx="12"/>
          </p:nvPr>
        </p:nvSpPr>
        <p:spPr/>
        <p:txBody>
          <a:bodyPr/>
          <a:lstStyle/>
          <a:p>
            <a:fld id="{F8B422A9-EFC0-4B42-9CA1-79E6B347865C}" type="slidenum">
              <a:rPr lang="en-US" smtClean="0"/>
              <a:t>‹#›</a:t>
            </a:fld>
            <a:endParaRPr lang="en-US"/>
          </a:p>
        </p:txBody>
      </p:sp>
    </p:spTree>
    <p:extLst>
      <p:ext uri="{BB962C8B-B14F-4D97-AF65-F5344CB8AC3E}">
        <p14:creationId xmlns:p14="http://schemas.microsoft.com/office/powerpoint/2010/main" val="213213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61F44-84B7-4C76-A179-A5F32271E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756C3-B27C-4BCE-8945-B66EEC532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4736B-9063-424E-80BE-78F960E23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325757A-7E0B-4462-9117-8C2623FAD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D5279F-2809-48D7-AFE4-7C8015DD9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22A9-EFC0-4B42-9CA1-79E6B347865C}" type="slidenum">
              <a:rPr lang="en-US" smtClean="0"/>
              <a:t>‹#›</a:t>
            </a:fld>
            <a:endParaRPr lang="en-US"/>
          </a:p>
        </p:txBody>
      </p:sp>
    </p:spTree>
    <p:extLst>
      <p:ext uri="{BB962C8B-B14F-4D97-AF65-F5344CB8AC3E}">
        <p14:creationId xmlns:p14="http://schemas.microsoft.com/office/powerpoint/2010/main" val="344656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39505DE-1F17-4A28-99D5-66ADCB76A11B}"/>
              </a:ext>
            </a:extLst>
          </p:cNvPr>
          <p:cNvCxnSpPr>
            <a:cxnSpLocks/>
          </p:cNvCxnSpPr>
          <p:nvPr/>
        </p:nvCxnSpPr>
        <p:spPr>
          <a:xfrm>
            <a:off x="-362537" y="4228558"/>
            <a:ext cx="12851137" cy="0"/>
          </a:xfrm>
          <a:prstGeom prst="line">
            <a:avLst/>
          </a:prstGeom>
          <a:noFill/>
          <a:ln w="6350" cap="flat">
            <a:solidFill>
              <a:schemeClr val="accent2"/>
            </a:solidFill>
            <a:prstDash val="dash"/>
            <a:miter lim="800000"/>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E11EB521-733A-44BE-B4A5-A37AE669F786}"/>
              </a:ext>
            </a:extLst>
          </p:cNvPr>
          <p:cNvSpPr/>
          <p:nvPr/>
        </p:nvSpPr>
        <p:spPr>
          <a:xfrm>
            <a:off x="657607" y="3827339"/>
            <a:ext cx="9134856" cy="633047"/>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24" name="Professor Albert Einstein June 23, 2018">
            <a:extLst>
              <a:ext uri="{FF2B5EF4-FFF2-40B4-BE49-F238E27FC236}">
                <a16:creationId xmlns:a16="http://schemas.microsoft.com/office/drawing/2014/main" id="{E2928DB8-DF6F-4489-8D1E-8F2F9156EB46}"/>
              </a:ext>
            </a:extLst>
          </p:cNvPr>
          <p:cNvSpPr/>
          <p:nvPr/>
        </p:nvSpPr>
        <p:spPr>
          <a:xfrm>
            <a:off x="1258027" y="4867237"/>
            <a:ext cx="7852108"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r">
              <a:defRPr sz="2400">
                <a:solidFill>
                  <a:schemeClr val="accent2"/>
                </a:solidFill>
                <a:latin typeface="Gineso Cond Thin"/>
                <a:ea typeface="Gineso Cond Thin"/>
                <a:cs typeface="Gineso Cond Thin"/>
                <a:sym typeface="Gineso Cond Thin"/>
              </a:defRPr>
            </a:pPr>
            <a:r>
              <a:rPr lang="en-US" sz="2400" cap="all" spc="300" dirty="0" err="1">
                <a:solidFill>
                  <a:schemeClr val="tx1"/>
                </a:solidFill>
                <a:latin typeface="Acherus Grotesque Light" panose="02000505000000020004" pitchFamily="2" charset="77"/>
                <a:ea typeface="Acherus Grotesque" charset="0"/>
                <a:cs typeface="Acherus Grotesque" charset="0"/>
              </a:rPr>
              <a:t>FnU</a:t>
            </a:r>
            <a:r>
              <a:rPr lang="en-US" sz="2400" cap="all" spc="300" dirty="0">
                <a:solidFill>
                  <a:schemeClr val="tx1"/>
                </a:solidFill>
                <a:latin typeface="Acherus Grotesque Light" panose="02000505000000020004" pitchFamily="2" charset="77"/>
                <a:ea typeface="Acherus Grotesque" charset="0"/>
                <a:cs typeface="Acherus Grotesque" charset="0"/>
              </a:rPr>
              <a:t> Sachin </a:t>
            </a:r>
            <a:endParaRPr lang="fr-FR" sz="2400" cap="all" spc="300" dirty="0">
              <a:solidFill>
                <a:schemeClr val="tx1"/>
              </a:solidFill>
              <a:latin typeface="Acherus Grotesque Light" panose="02000505000000020004" pitchFamily="2" charset="77"/>
              <a:ea typeface="Acherus Grotesque" charset="0"/>
              <a:cs typeface="Acherus Grotesque" charset="0"/>
            </a:endParaRPr>
          </a:p>
        </p:txBody>
      </p:sp>
      <p:pic>
        <p:nvPicPr>
          <p:cNvPr id="25" name="VT-grid-02.png" descr="VT-grid-02.png">
            <a:extLst>
              <a:ext uri="{FF2B5EF4-FFF2-40B4-BE49-F238E27FC236}">
                <a16:creationId xmlns:a16="http://schemas.microsoft.com/office/drawing/2014/main" id="{4203AB64-44D3-4EB9-9953-69DF74875470}"/>
              </a:ext>
            </a:extLst>
          </p:cNvPr>
          <p:cNvPicPr>
            <a:picLocks noChangeAspect="1"/>
          </p:cNvPicPr>
          <p:nvPr/>
        </p:nvPicPr>
        <p:blipFill>
          <a:blip r:embed="rId2"/>
          <a:stretch>
            <a:fillRect/>
          </a:stretch>
        </p:blipFill>
        <p:spPr>
          <a:xfrm>
            <a:off x="1959878" y="5980334"/>
            <a:ext cx="10600807" cy="6858001"/>
          </a:xfrm>
          <a:prstGeom prst="rect">
            <a:avLst/>
          </a:prstGeom>
          <a:ln w="12700">
            <a:miter lim="400000"/>
          </a:ln>
        </p:spPr>
      </p:pic>
      <p:sp>
        <p:nvSpPr>
          <p:cNvPr id="26" name="PRESENTATION TITLE GOES HERE">
            <a:extLst>
              <a:ext uri="{FF2B5EF4-FFF2-40B4-BE49-F238E27FC236}">
                <a16:creationId xmlns:a16="http://schemas.microsoft.com/office/drawing/2014/main" id="{F9B70F61-0D41-4915-9CFD-282C9403167D}"/>
              </a:ext>
            </a:extLst>
          </p:cNvPr>
          <p:cNvSpPr/>
          <p:nvPr/>
        </p:nvSpPr>
        <p:spPr>
          <a:xfrm>
            <a:off x="622573" y="3749450"/>
            <a:ext cx="9137398" cy="896983"/>
          </a:xfrm>
          <a:prstGeom prst="rect">
            <a:avLst/>
          </a:prstGeom>
          <a:noFill/>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896111">
              <a:lnSpc>
                <a:spcPct val="90000"/>
              </a:lnSpc>
              <a:defRPr sz="6272" spc="313">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3600" spc="600" dirty="0">
                <a:solidFill>
                  <a:schemeClr val="tx2"/>
                </a:solidFill>
                <a:latin typeface="Bookman Old Style" panose="02050604050505020204" pitchFamily="18" charset="0"/>
                <a:ea typeface="Acherus Grotesque" charset="0"/>
                <a:cs typeface="Acherus Grotesque" charset="0"/>
              </a:rPr>
              <a:t>Input Data Pipeline Analysis of TensorFlow Models</a:t>
            </a:r>
            <a:endParaRPr sz="3600" spc="600" dirty="0">
              <a:solidFill>
                <a:schemeClr val="tx2"/>
              </a:solidFill>
              <a:latin typeface="Bookman Old Style" panose="02050604050505020204" pitchFamily="18" charset="0"/>
              <a:ea typeface="Acherus Grotesque" charset="0"/>
              <a:cs typeface="Acherus Grotesque" charset="0"/>
            </a:endParaRPr>
          </a:p>
        </p:txBody>
      </p:sp>
      <p:pic>
        <p:nvPicPr>
          <p:cNvPr id="27" name="pasted-image.pdf" descr="pasted-image.pdf">
            <a:extLst>
              <a:ext uri="{FF2B5EF4-FFF2-40B4-BE49-F238E27FC236}">
                <a16:creationId xmlns:a16="http://schemas.microsoft.com/office/drawing/2014/main" id="{D0811BA0-390C-44F9-B860-A1AE445E4342}"/>
              </a:ext>
            </a:extLst>
          </p:cNvPr>
          <p:cNvPicPr>
            <a:picLocks noChangeAspect="1"/>
          </p:cNvPicPr>
          <p:nvPr/>
        </p:nvPicPr>
        <p:blipFill>
          <a:blip r:embed="rId3"/>
          <a:stretch>
            <a:fillRect/>
          </a:stretch>
        </p:blipFill>
        <p:spPr>
          <a:xfrm>
            <a:off x="943730" y="2825646"/>
            <a:ext cx="225947" cy="225947"/>
          </a:xfrm>
          <a:prstGeom prst="rect">
            <a:avLst/>
          </a:prstGeom>
          <a:ln w="12700">
            <a:miter lim="400000"/>
          </a:ln>
        </p:spPr>
      </p:pic>
      <p:pic>
        <p:nvPicPr>
          <p:cNvPr id="28" name="Picture 27">
            <a:extLst>
              <a:ext uri="{FF2B5EF4-FFF2-40B4-BE49-F238E27FC236}">
                <a16:creationId xmlns:a16="http://schemas.microsoft.com/office/drawing/2014/main" id="{AACD3B74-EC31-4883-854B-E8CE79F8B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677" y="3051593"/>
            <a:ext cx="2286000" cy="203200"/>
          </a:xfrm>
          <a:prstGeom prst="rect">
            <a:avLst/>
          </a:prstGeom>
        </p:spPr>
      </p:pic>
      <p:sp>
        <p:nvSpPr>
          <p:cNvPr id="29" name="Rectangle 28">
            <a:extLst>
              <a:ext uri="{FF2B5EF4-FFF2-40B4-BE49-F238E27FC236}">
                <a16:creationId xmlns:a16="http://schemas.microsoft.com/office/drawing/2014/main" id="{95DCE94B-586A-4891-9262-46ACF7ED8505}"/>
              </a:ext>
            </a:extLst>
          </p:cNvPr>
          <p:cNvSpPr/>
          <p:nvPr/>
        </p:nvSpPr>
        <p:spPr>
          <a:xfrm>
            <a:off x="9325309" y="-41725"/>
            <a:ext cx="2940214" cy="875893"/>
          </a:xfrm>
          <a:prstGeom prst="rect">
            <a:avLst/>
          </a:prstGeom>
          <a:solidFill>
            <a:srgbClr val="660033"/>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30" name="Straight Connector 55">
            <a:extLst>
              <a:ext uri="{FF2B5EF4-FFF2-40B4-BE49-F238E27FC236}">
                <a16:creationId xmlns:a16="http://schemas.microsoft.com/office/drawing/2014/main" id="{4A1BB044-5F9C-4AA1-973D-5039D8B1082B}"/>
              </a:ext>
            </a:extLst>
          </p:cNvPr>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31" name="Straight Connector 57">
            <a:extLst>
              <a:ext uri="{FF2B5EF4-FFF2-40B4-BE49-F238E27FC236}">
                <a16:creationId xmlns:a16="http://schemas.microsoft.com/office/drawing/2014/main" id="{69128E04-7FF8-43EE-8E0D-3B9CA1C4693B}"/>
              </a:ext>
            </a:extLst>
          </p:cNvPr>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32" name="Picture 31">
            <a:extLst>
              <a:ext uri="{FF2B5EF4-FFF2-40B4-BE49-F238E27FC236}">
                <a16:creationId xmlns:a16="http://schemas.microsoft.com/office/drawing/2014/main" id="{2E081A04-8890-4A7A-ABE2-A32483BAA3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7206" y="-9033"/>
            <a:ext cx="2556420" cy="803823"/>
          </a:xfrm>
          <a:prstGeom prst="rect">
            <a:avLst/>
          </a:prstGeom>
          <a:solidFill>
            <a:srgbClr val="660033"/>
          </a:solidFill>
        </p:spPr>
      </p:pic>
    </p:spTree>
    <p:extLst>
      <p:ext uri="{BB962C8B-B14F-4D97-AF65-F5344CB8AC3E}">
        <p14:creationId xmlns:p14="http://schemas.microsoft.com/office/powerpoint/2010/main" val="280668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4993803"/>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Data Pipeline Stalls</a:t>
            </a:r>
            <a:endParaRPr lang="en-US" sz="2800" dirty="0">
              <a:latin typeface="Bookman Old Style" panose="02050604050505020204" pitchFamily="18" charset="0"/>
            </a:endParaRPr>
          </a:p>
          <a:p>
            <a:pPr algn="just">
              <a:lnSpc>
                <a:spcPct val="250000"/>
              </a:lnSpc>
            </a:pPr>
            <a:r>
              <a:rPr lang="en-US" dirty="0">
                <a:latin typeface="Bookman Old Style" panose="02050604050505020204" pitchFamily="18" charset="0"/>
              </a:rPr>
              <a:t>Due to several stages in pipeline, delay at any stage will cause stall in pipeline.</a:t>
            </a:r>
          </a:p>
          <a:p>
            <a:pPr marL="742950" lvl="1" indent="-285750" algn="just">
              <a:lnSpc>
                <a:spcPct val="250000"/>
              </a:lnSpc>
              <a:buFont typeface="Arial" panose="020B0604020202020204" pitchFamily="34" charset="0"/>
              <a:buChar char="•"/>
            </a:pPr>
            <a:r>
              <a:rPr lang="en-US" i="1" dirty="0">
                <a:latin typeface="Bookman Old Style" panose="02050604050505020204" pitchFamily="18" charset="0"/>
              </a:rPr>
              <a:t>Fetch stall</a:t>
            </a:r>
            <a:r>
              <a:rPr lang="en-US" dirty="0">
                <a:latin typeface="Bookman Old Style" panose="02050604050505020204" pitchFamily="18" charset="0"/>
              </a:rPr>
              <a:t> occurs due to delay in fetching the data from storage media. These types of stalls make data intensive process I/O bound.</a:t>
            </a:r>
          </a:p>
          <a:p>
            <a:pPr marL="742950" lvl="1" indent="-285750" algn="just">
              <a:lnSpc>
                <a:spcPct val="250000"/>
              </a:lnSpc>
              <a:buFont typeface="Arial" panose="020B0604020202020204" pitchFamily="34" charset="0"/>
              <a:buChar char="•"/>
            </a:pPr>
            <a:r>
              <a:rPr lang="en-US" i="1" dirty="0">
                <a:latin typeface="Bookman Old Style" panose="02050604050505020204" pitchFamily="18" charset="0"/>
              </a:rPr>
              <a:t>Prep stall</a:t>
            </a:r>
            <a:r>
              <a:rPr lang="en-US" dirty="0">
                <a:latin typeface="Bookman Old Style" panose="02050604050505020204" pitchFamily="18" charset="0"/>
              </a:rPr>
              <a:t> occurs due to delay in pre-processing of the fetched data. These types of stalls make data intensive process CPU bound.</a:t>
            </a:r>
          </a:p>
          <a:p>
            <a:pPr algn="just">
              <a:lnSpc>
                <a:spcPct val="250000"/>
              </a:lnSpc>
            </a:pPr>
            <a:r>
              <a:rPr lang="en-US" dirty="0">
                <a:latin typeface="Bookman Old Style" panose="02050604050505020204" pitchFamily="18" charset="0"/>
              </a:rPr>
              <a:t>Fetch and Prep stall are collectively called </a:t>
            </a:r>
            <a:r>
              <a:rPr lang="en-US" i="1" dirty="0">
                <a:latin typeface="Bookman Old Style" panose="02050604050505020204" pitchFamily="18" charset="0"/>
              </a:rPr>
              <a:t>Data stalls</a:t>
            </a:r>
            <a:r>
              <a:rPr lang="en-US" dirty="0">
                <a:latin typeface="Bookman Old Style" panose="02050604050505020204" pitchFamily="18" charset="0"/>
              </a:rPr>
              <a:t>.</a:t>
            </a:r>
          </a:p>
        </p:txBody>
      </p:sp>
      <p:sp>
        <p:nvSpPr>
          <p:cNvPr id="3" name="Slide Number Placeholder 1">
            <a:extLst>
              <a:ext uri="{FF2B5EF4-FFF2-40B4-BE49-F238E27FC236}">
                <a16:creationId xmlns:a16="http://schemas.microsoft.com/office/drawing/2014/main" id="{D92AB4D4-7B7F-4030-AF53-B457CCEE701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10</a:t>
            </a:fld>
            <a:endParaRPr lang="en-US" sz="1200" dirty="0">
              <a:solidFill>
                <a:schemeClr val="tx1">
                  <a:tint val="75000"/>
                </a:schemeClr>
              </a:solidFill>
            </a:endParaRPr>
          </a:p>
        </p:txBody>
      </p:sp>
    </p:spTree>
    <p:extLst>
      <p:ext uri="{BB962C8B-B14F-4D97-AF65-F5344CB8AC3E}">
        <p14:creationId xmlns:p14="http://schemas.microsoft.com/office/powerpoint/2010/main" val="42560890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TensorFlow Input Pipeline</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Preprocessing Steps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Deep Residual Models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Setup</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B85D7D00-3D19-4325-B5A5-DA41C4FD04EC}"/>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11</a:t>
            </a:fld>
            <a:endParaRPr lang="en-US" sz="1200" dirty="0">
              <a:solidFill>
                <a:schemeClr val="tx1">
                  <a:tint val="75000"/>
                </a:schemeClr>
              </a:solidFill>
            </a:endParaRPr>
          </a:p>
        </p:txBody>
      </p:sp>
    </p:spTree>
    <p:extLst>
      <p:ext uri="{BB962C8B-B14F-4D97-AF65-F5344CB8AC3E}">
        <p14:creationId xmlns:p14="http://schemas.microsoft.com/office/powerpoint/2010/main" val="23976353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86177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TensorFlow Data Pipeline</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3159100"/>
            <a:ext cx="4211147"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How TensorFlow implements data pipeline.</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2</a:t>
            </a:r>
            <a:endParaRPr sz="3000" spc="300" dirty="0">
              <a:solidFill>
                <a:schemeClr val="tx2"/>
              </a:solidFill>
              <a:latin typeface="Acherus Grotesque Light" panose="02000505000000020004" pitchFamily="2" charset="77"/>
            </a:endParaRPr>
          </a:p>
        </p:txBody>
      </p:sp>
      <p:sp>
        <p:nvSpPr>
          <p:cNvPr id="13" name="Slide Number Placeholder 1">
            <a:extLst>
              <a:ext uri="{FF2B5EF4-FFF2-40B4-BE49-F238E27FC236}">
                <a16:creationId xmlns:a16="http://schemas.microsoft.com/office/drawing/2014/main" id="{B32CB892-DB0D-47B5-8EF4-74DB1FDD09FF}"/>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12</a:t>
            </a:fld>
            <a:endParaRPr lang="en-US" sz="1200" dirty="0">
              <a:solidFill>
                <a:schemeClr val="tx1">
                  <a:tint val="75000"/>
                </a:schemeClr>
              </a:solidFill>
            </a:endParaRPr>
          </a:p>
        </p:txBody>
      </p:sp>
    </p:spTree>
    <p:extLst>
      <p:ext uri="{BB962C8B-B14F-4D97-AF65-F5344CB8AC3E}">
        <p14:creationId xmlns:p14="http://schemas.microsoft.com/office/powerpoint/2010/main" val="355444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341B7D-37BA-4D60-B5D3-F2EA1AA3E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47" y="3142112"/>
            <a:ext cx="10351905" cy="3120330"/>
          </a:xfrm>
          <a:prstGeom prst="rect">
            <a:avLst/>
          </a:prstGeom>
        </p:spPr>
      </p:pic>
      <p:sp>
        <p:nvSpPr>
          <p:cNvPr id="5" name="TextBox 4">
            <a:extLst>
              <a:ext uri="{FF2B5EF4-FFF2-40B4-BE49-F238E27FC236}">
                <a16:creationId xmlns:a16="http://schemas.microsoft.com/office/drawing/2014/main" id="{8A92CA2A-B707-4742-A210-D93341C661D8}"/>
              </a:ext>
            </a:extLst>
          </p:cNvPr>
          <p:cNvSpPr txBox="1"/>
          <p:nvPr/>
        </p:nvSpPr>
        <p:spPr>
          <a:xfrm>
            <a:off x="594360" y="595558"/>
            <a:ext cx="10844784" cy="1980414"/>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TensorFlow Input Data Pipeline</a:t>
            </a:r>
          </a:p>
          <a:p>
            <a:pPr marL="800100" lvl="1" indent="-342900" algn="just">
              <a:lnSpc>
                <a:spcPct val="200000"/>
              </a:lnSpc>
              <a:buFont typeface="Arial" panose="020B0604020202020204" pitchFamily="34" charset="0"/>
              <a:buChar char="•"/>
            </a:pPr>
            <a:r>
              <a:rPr lang="en-US" dirty="0">
                <a:latin typeface="Bookman Old Style" panose="02050604050505020204" pitchFamily="18" charset="0"/>
              </a:rPr>
              <a:t>TensorFlow implements input pipelines by creating iterators to parse the datasets.</a:t>
            </a:r>
          </a:p>
          <a:p>
            <a:pPr marL="800100" lvl="1" indent="-342900" algn="just">
              <a:lnSpc>
                <a:spcPct val="200000"/>
              </a:lnSpc>
              <a:buFont typeface="Arial" panose="020B0604020202020204" pitchFamily="34" charset="0"/>
              <a:buChar char="•"/>
            </a:pPr>
            <a:r>
              <a:rPr lang="en-US" dirty="0">
                <a:latin typeface="Bookman Old Style" panose="02050604050505020204" pitchFamily="18" charset="0"/>
              </a:rPr>
              <a:t>TensorFlow provides a thread pool to parallelize fetching and preprocessing operations.</a:t>
            </a:r>
          </a:p>
        </p:txBody>
      </p:sp>
      <p:sp>
        <p:nvSpPr>
          <p:cNvPr id="4" name="Slide Number Placeholder 1">
            <a:extLst>
              <a:ext uri="{FF2B5EF4-FFF2-40B4-BE49-F238E27FC236}">
                <a16:creationId xmlns:a16="http://schemas.microsoft.com/office/drawing/2014/main" id="{F7619AE3-FD03-4F58-8D56-BFE6BD0AB86D}"/>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13</a:t>
            </a:fld>
            <a:endParaRPr lang="en-US" sz="1200" dirty="0">
              <a:solidFill>
                <a:schemeClr val="tx1">
                  <a:tint val="75000"/>
                </a:schemeClr>
              </a:solidFill>
            </a:endParaRPr>
          </a:p>
        </p:txBody>
      </p:sp>
    </p:spTree>
    <p:extLst>
      <p:ext uri="{BB962C8B-B14F-4D97-AF65-F5344CB8AC3E}">
        <p14:creationId xmlns:p14="http://schemas.microsoft.com/office/powerpoint/2010/main" val="23259197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A3C40D-FA1F-4554-A077-6D74FF4E4DB5}"/>
              </a:ext>
            </a:extLst>
          </p:cNvPr>
          <p:cNvSpPr txBox="1"/>
          <p:nvPr/>
        </p:nvSpPr>
        <p:spPr>
          <a:xfrm>
            <a:off x="594360" y="595558"/>
            <a:ext cx="10844784" cy="1980414"/>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TensorFlow Input Data Pipeline</a:t>
            </a:r>
          </a:p>
          <a:p>
            <a:pPr marL="800100" lvl="1" indent="-342900" algn="just">
              <a:lnSpc>
                <a:spcPct val="200000"/>
              </a:lnSpc>
              <a:buFont typeface="Arial" panose="020B0604020202020204" pitchFamily="34" charset="0"/>
              <a:buChar char="•"/>
            </a:pPr>
            <a:r>
              <a:rPr lang="en-US" dirty="0">
                <a:latin typeface="Bookman Old Style" panose="02050604050505020204" pitchFamily="18" charset="0"/>
              </a:rPr>
              <a:t>TensorFlow implements pipeline by creating iterators to parse dataset.</a:t>
            </a:r>
          </a:p>
          <a:p>
            <a:pPr marL="800100" lvl="1" indent="-342900" algn="just">
              <a:lnSpc>
                <a:spcPct val="200000"/>
              </a:lnSpc>
              <a:buFont typeface="Arial" panose="020B0604020202020204" pitchFamily="34" charset="0"/>
              <a:buChar char="•"/>
            </a:pPr>
            <a:r>
              <a:rPr lang="en-US" dirty="0">
                <a:latin typeface="Bookman Old Style" panose="02050604050505020204" pitchFamily="18" charset="0"/>
              </a:rPr>
              <a:t>TensorFlow provides a thread pool to parallelize fetching and preprocessing operations.</a:t>
            </a:r>
          </a:p>
        </p:txBody>
      </p:sp>
      <p:grpSp>
        <p:nvGrpSpPr>
          <p:cNvPr id="13" name="Group 12">
            <a:extLst>
              <a:ext uri="{FF2B5EF4-FFF2-40B4-BE49-F238E27FC236}">
                <a16:creationId xmlns:a16="http://schemas.microsoft.com/office/drawing/2014/main" id="{E6F7EF5F-00EE-4569-B6C0-D5E47CB3E268}"/>
              </a:ext>
            </a:extLst>
          </p:cNvPr>
          <p:cNvGrpSpPr/>
          <p:nvPr/>
        </p:nvGrpSpPr>
        <p:grpSpPr>
          <a:xfrm>
            <a:off x="1067143" y="2909642"/>
            <a:ext cx="10152926" cy="3352800"/>
            <a:chOff x="1067143" y="2909642"/>
            <a:chExt cx="10152926" cy="3352800"/>
          </a:xfrm>
        </p:grpSpPr>
        <p:sp>
          <p:nvSpPr>
            <p:cNvPr id="8" name="Rectangle 7">
              <a:extLst>
                <a:ext uri="{FF2B5EF4-FFF2-40B4-BE49-F238E27FC236}">
                  <a16:creationId xmlns:a16="http://schemas.microsoft.com/office/drawing/2014/main" id="{4F5A5058-D60B-4AC3-945D-E27B576A6A5B}"/>
                </a:ext>
              </a:extLst>
            </p:cNvPr>
            <p:cNvSpPr/>
            <p:nvPr/>
          </p:nvSpPr>
          <p:spPr>
            <a:xfrm>
              <a:off x="1067144" y="2909642"/>
              <a:ext cx="1428900" cy="2897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Extract</a:t>
              </a:r>
            </a:p>
          </p:txBody>
        </p:sp>
        <p:sp>
          <p:nvSpPr>
            <p:cNvPr id="9" name="Rectangle 8">
              <a:extLst>
                <a:ext uri="{FF2B5EF4-FFF2-40B4-BE49-F238E27FC236}">
                  <a16:creationId xmlns:a16="http://schemas.microsoft.com/office/drawing/2014/main" id="{78219272-9D11-4352-BE42-E791E76AAC37}"/>
                </a:ext>
              </a:extLst>
            </p:cNvPr>
            <p:cNvSpPr/>
            <p:nvPr/>
          </p:nvSpPr>
          <p:spPr>
            <a:xfrm>
              <a:off x="1067143" y="3885955"/>
              <a:ext cx="1428901" cy="13430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Transform</a:t>
              </a:r>
            </a:p>
          </p:txBody>
        </p:sp>
        <p:sp>
          <p:nvSpPr>
            <p:cNvPr id="10" name="Rectangle 9">
              <a:extLst>
                <a:ext uri="{FF2B5EF4-FFF2-40B4-BE49-F238E27FC236}">
                  <a16:creationId xmlns:a16="http://schemas.microsoft.com/office/drawing/2014/main" id="{7E18946A-9477-4F43-B350-15821BB68B82}"/>
                </a:ext>
              </a:extLst>
            </p:cNvPr>
            <p:cNvSpPr/>
            <p:nvPr/>
          </p:nvSpPr>
          <p:spPr>
            <a:xfrm>
              <a:off x="1067144" y="5715543"/>
              <a:ext cx="14289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Load</a:t>
              </a:r>
            </a:p>
          </p:txBody>
        </p:sp>
        <p:pic>
          <p:nvPicPr>
            <p:cNvPr id="12" name="Picture 11">
              <a:extLst>
                <a:ext uri="{FF2B5EF4-FFF2-40B4-BE49-F238E27FC236}">
                  <a16:creationId xmlns:a16="http://schemas.microsoft.com/office/drawing/2014/main" id="{268B1061-8096-4471-B7A0-FF8EE444F174}"/>
                </a:ext>
              </a:extLst>
            </p:cNvPr>
            <p:cNvPicPr>
              <a:picLocks noChangeAspect="1"/>
            </p:cNvPicPr>
            <p:nvPr/>
          </p:nvPicPr>
          <p:blipFill>
            <a:blip r:embed="rId2"/>
            <a:stretch>
              <a:fillRect/>
            </a:stretch>
          </p:blipFill>
          <p:spPr>
            <a:xfrm>
              <a:off x="2666619" y="2909642"/>
              <a:ext cx="8553450" cy="3352800"/>
            </a:xfrm>
            <a:prstGeom prst="rect">
              <a:avLst/>
            </a:prstGeom>
          </p:spPr>
        </p:pic>
      </p:grpSp>
      <p:sp>
        <p:nvSpPr>
          <p:cNvPr id="11" name="Slide Number Placeholder 1">
            <a:extLst>
              <a:ext uri="{FF2B5EF4-FFF2-40B4-BE49-F238E27FC236}">
                <a16:creationId xmlns:a16="http://schemas.microsoft.com/office/drawing/2014/main" id="{3D24F07C-AD18-484C-B0D4-1CF9FB44277F}"/>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14</a:t>
            </a:fld>
            <a:endParaRPr lang="en-US" sz="1200" dirty="0">
              <a:solidFill>
                <a:schemeClr val="tx1">
                  <a:tint val="75000"/>
                </a:schemeClr>
              </a:solidFill>
            </a:endParaRPr>
          </a:p>
        </p:txBody>
      </p:sp>
    </p:spTree>
    <p:extLst>
      <p:ext uri="{BB962C8B-B14F-4D97-AF65-F5344CB8AC3E}">
        <p14:creationId xmlns:p14="http://schemas.microsoft.com/office/powerpoint/2010/main" val="6119859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TensorFlow Input Pipeline</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Preprocessing Steps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Deep Residual Models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Setup</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7B1CBEE4-BA3E-407E-A3A6-E9FE303DBC6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15</a:t>
            </a:fld>
            <a:endParaRPr lang="en-US" sz="1200" dirty="0">
              <a:solidFill>
                <a:schemeClr val="tx1">
                  <a:tint val="75000"/>
                </a:schemeClr>
              </a:solidFill>
            </a:endParaRPr>
          </a:p>
        </p:txBody>
      </p:sp>
    </p:spTree>
    <p:extLst>
      <p:ext uri="{BB962C8B-B14F-4D97-AF65-F5344CB8AC3E}">
        <p14:creationId xmlns:p14="http://schemas.microsoft.com/office/powerpoint/2010/main" val="11693513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47705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Preprocessing</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3005212"/>
            <a:ext cx="4211147"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Analysis of pre-processing steps required for training image classification models.</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3</a:t>
            </a:r>
            <a:endParaRPr sz="3000" spc="300" dirty="0">
              <a:solidFill>
                <a:schemeClr val="tx2"/>
              </a:solidFill>
              <a:latin typeface="Acherus Grotesque Light" panose="02000505000000020004" pitchFamily="2" charset="77"/>
            </a:endParaRPr>
          </a:p>
        </p:txBody>
      </p:sp>
      <p:sp>
        <p:nvSpPr>
          <p:cNvPr id="2" name="Slide Number Placeholder 1">
            <a:extLst>
              <a:ext uri="{FF2B5EF4-FFF2-40B4-BE49-F238E27FC236}">
                <a16:creationId xmlns:a16="http://schemas.microsoft.com/office/drawing/2014/main" id="{94C574BD-62E4-4155-AAC4-1CE379B4CCEA}"/>
              </a:ext>
            </a:extLst>
          </p:cNvPr>
          <p:cNvSpPr>
            <a:spLocks noGrp="1"/>
          </p:cNvSpPr>
          <p:nvPr>
            <p:ph type="sldNum" sz="quarter" idx="12"/>
          </p:nvPr>
        </p:nvSpPr>
        <p:spPr/>
        <p:txBody>
          <a:bodyPr/>
          <a:lstStyle/>
          <a:p>
            <a:fld id="{F8B422A9-EFC0-4B42-9CA1-79E6B347865C}" type="slidenum">
              <a:rPr lang="en-US" smtClean="0"/>
              <a:t>16</a:t>
            </a:fld>
            <a:endParaRPr lang="en-US"/>
          </a:p>
        </p:txBody>
      </p:sp>
      <p:sp>
        <p:nvSpPr>
          <p:cNvPr id="13" name="Slide Number Placeholder 1">
            <a:extLst>
              <a:ext uri="{FF2B5EF4-FFF2-40B4-BE49-F238E27FC236}">
                <a16:creationId xmlns:a16="http://schemas.microsoft.com/office/drawing/2014/main" id="{BF457B1A-3E09-492E-B634-87E06D776F2B}"/>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16</a:t>
            </a:fld>
            <a:endParaRPr lang="en-US" sz="1200" dirty="0">
              <a:solidFill>
                <a:schemeClr val="tx1">
                  <a:tint val="75000"/>
                </a:schemeClr>
              </a:solidFill>
            </a:endParaRPr>
          </a:p>
        </p:txBody>
      </p:sp>
    </p:spTree>
    <p:extLst>
      <p:ext uri="{BB962C8B-B14F-4D97-AF65-F5344CB8AC3E}">
        <p14:creationId xmlns:p14="http://schemas.microsoft.com/office/powerpoint/2010/main" val="201835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48DFFA-ADB9-490F-8C5F-814FFA11CF32}"/>
              </a:ext>
            </a:extLst>
          </p:cNvPr>
          <p:cNvPicPr>
            <a:picLocks noChangeAspect="1"/>
          </p:cNvPicPr>
          <p:nvPr/>
        </p:nvPicPr>
        <p:blipFill rotWithShape="1">
          <a:blip r:embed="rId2">
            <a:extLst>
              <a:ext uri="{28A0092B-C50C-407E-A947-70E740481C1C}">
                <a14:useLocalDpi xmlns:a14="http://schemas.microsoft.com/office/drawing/2010/main" val="0"/>
              </a:ext>
            </a:extLst>
          </a:blip>
          <a:srcRect t="93" b="-1"/>
          <a:stretch/>
        </p:blipFill>
        <p:spPr>
          <a:xfrm>
            <a:off x="2013172" y="2528449"/>
            <a:ext cx="8165656" cy="3583995"/>
          </a:xfrm>
          <a:prstGeom prst="rect">
            <a:avLst/>
          </a:prstGeom>
        </p:spPr>
      </p:pic>
      <p:sp>
        <p:nvSpPr>
          <p:cNvPr id="5" name="TextBox 4">
            <a:extLst>
              <a:ext uri="{FF2B5EF4-FFF2-40B4-BE49-F238E27FC236}">
                <a16:creationId xmlns:a16="http://schemas.microsoft.com/office/drawing/2014/main" id="{621201E9-FADF-43D8-83F6-3DFCDD17CD3C}"/>
              </a:ext>
            </a:extLst>
          </p:cNvPr>
          <p:cNvSpPr txBox="1"/>
          <p:nvPr/>
        </p:nvSpPr>
        <p:spPr>
          <a:xfrm>
            <a:off x="594360" y="595558"/>
            <a:ext cx="10844784" cy="2153538"/>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JPEG Decoding</a:t>
            </a:r>
          </a:p>
          <a:p>
            <a:pPr marL="800100" lvl="1" indent="-342900" algn="just">
              <a:lnSpc>
                <a:spcPct val="150000"/>
              </a:lnSpc>
              <a:buFont typeface="Arial" panose="020B0604020202020204" pitchFamily="34" charset="0"/>
              <a:buChar char="•"/>
            </a:pPr>
            <a:r>
              <a:rPr lang="en-US" dirty="0">
                <a:latin typeface="Bookman Old Style" panose="02050604050505020204" pitchFamily="18" charset="0"/>
              </a:rPr>
              <a:t>JPEG is an image compression format.</a:t>
            </a:r>
          </a:p>
          <a:p>
            <a:pPr marL="800100" lvl="1" indent="-342900" algn="just">
              <a:lnSpc>
                <a:spcPct val="150000"/>
              </a:lnSpc>
              <a:buFont typeface="Arial" panose="020B0604020202020204" pitchFamily="34" charset="0"/>
              <a:buChar char="•"/>
            </a:pPr>
            <a:r>
              <a:rPr lang="en-US" dirty="0">
                <a:latin typeface="Bookman Old Style" panose="02050604050505020204" pitchFamily="18" charset="0"/>
              </a:rPr>
              <a:t>JPEG images need to be decoded (to get RGB planes) before using it in deep learning model.</a:t>
            </a:r>
          </a:p>
        </p:txBody>
      </p:sp>
      <p:sp>
        <p:nvSpPr>
          <p:cNvPr id="4" name="Slide Number Placeholder 1">
            <a:extLst>
              <a:ext uri="{FF2B5EF4-FFF2-40B4-BE49-F238E27FC236}">
                <a16:creationId xmlns:a16="http://schemas.microsoft.com/office/drawing/2014/main" id="{97B7E088-D682-4AE2-97B6-56A3A8FEB964}"/>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17</a:t>
            </a:fld>
            <a:endParaRPr lang="en-US" sz="1200" dirty="0">
              <a:solidFill>
                <a:schemeClr val="tx1">
                  <a:tint val="75000"/>
                </a:schemeClr>
              </a:solidFill>
            </a:endParaRPr>
          </a:p>
        </p:txBody>
      </p:sp>
    </p:spTree>
    <p:extLst>
      <p:ext uri="{BB962C8B-B14F-4D97-AF65-F5344CB8AC3E}">
        <p14:creationId xmlns:p14="http://schemas.microsoft.com/office/powerpoint/2010/main" val="224396118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413E66-43AB-4D30-9095-F9806AA88C89}"/>
              </a:ext>
            </a:extLst>
          </p:cNvPr>
          <p:cNvSpPr txBox="1"/>
          <p:nvPr/>
        </p:nvSpPr>
        <p:spPr>
          <a:xfrm>
            <a:off x="594359" y="1132666"/>
            <a:ext cx="10844784" cy="2515176"/>
          </a:xfrm>
          <a:prstGeom prst="rect">
            <a:avLst/>
          </a:prstGeom>
          <a:noFill/>
        </p:spPr>
        <p:txBody>
          <a:bodyPr wrap="square">
            <a:spAutoFit/>
          </a:bodyPr>
          <a:lstStyle/>
          <a:p>
            <a:pPr algn="just">
              <a:lnSpc>
                <a:spcPct val="250000"/>
              </a:lnSpc>
            </a:pPr>
            <a:endParaRPr lang="en-US" dirty="0">
              <a:latin typeface="Bookman Old Style" panose="02050604050505020204" pitchFamily="18" charset="0"/>
            </a:endParaRPr>
          </a:p>
          <a:p>
            <a:pPr marL="285750" indent="-285750" algn="just">
              <a:lnSpc>
                <a:spcPct val="250000"/>
              </a:lnSpc>
              <a:buFont typeface="Arial" panose="020B0604020202020204" pitchFamily="34" charset="0"/>
              <a:buChar char="•"/>
            </a:pPr>
            <a:endParaRPr lang="en-US" dirty="0">
              <a:latin typeface="Bookman Old Style" panose="02050604050505020204" pitchFamily="18" charset="0"/>
            </a:endParaRPr>
          </a:p>
          <a:p>
            <a:pPr marL="285750" indent="-285750" algn="just">
              <a:lnSpc>
                <a:spcPct val="250000"/>
              </a:lnSpc>
              <a:buFont typeface="Arial" panose="020B0604020202020204" pitchFamily="34" charset="0"/>
              <a:buChar char="•"/>
            </a:pPr>
            <a:endParaRPr lang="en-US" sz="1200" dirty="0">
              <a:latin typeface="Bookman Old Style" panose="02050604050505020204" pitchFamily="18" charset="0"/>
            </a:endParaRPr>
          </a:p>
          <a:p>
            <a:pPr marL="285750" indent="-285750" algn="just">
              <a:lnSpc>
                <a:spcPct val="250000"/>
              </a:lnSpc>
              <a:buFont typeface="Arial" panose="020B0604020202020204" pitchFamily="34" charset="0"/>
              <a:buChar char="•"/>
            </a:pPr>
            <a:endParaRPr lang="en-US" dirty="0">
              <a:latin typeface="Bookman Old Style" panose="02050604050505020204" pitchFamily="18" charset="0"/>
            </a:endParaRPr>
          </a:p>
        </p:txBody>
      </p:sp>
      <p:sp>
        <p:nvSpPr>
          <p:cNvPr id="5" name="TextBox 4">
            <a:extLst>
              <a:ext uri="{FF2B5EF4-FFF2-40B4-BE49-F238E27FC236}">
                <a16:creationId xmlns:a16="http://schemas.microsoft.com/office/drawing/2014/main" id="{621201E9-FADF-43D8-83F6-3DFCDD17CD3C}"/>
              </a:ext>
            </a:extLst>
          </p:cNvPr>
          <p:cNvSpPr txBox="1"/>
          <p:nvPr/>
        </p:nvSpPr>
        <p:spPr>
          <a:xfrm>
            <a:off x="594360" y="595558"/>
            <a:ext cx="10844784" cy="827086"/>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Image Resizing</a:t>
            </a:r>
          </a:p>
        </p:txBody>
      </p:sp>
      <p:pic>
        <p:nvPicPr>
          <p:cNvPr id="6" name="Picture 5">
            <a:extLst>
              <a:ext uri="{FF2B5EF4-FFF2-40B4-BE49-F238E27FC236}">
                <a16:creationId xmlns:a16="http://schemas.microsoft.com/office/drawing/2014/main" id="{358D32FC-D2E5-4395-8728-52E0B521EC3D}"/>
              </a:ext>
            </a:extLst>
          </p:cNvPr>
          <p:cNvPicPr>
            <a:picLocks noChangeAspect="1"/>
          </p:cNvPicPr>
          <p:nvPr/>
        </p:nvPicPr>
        <p:blipFill>
          <a:blip r:embed="rId2"/>
          <a:stretch>
            <a:fillRect/>
          </a:stretch>
        </p:blipFill>
        <p:spPr>
          <a:xfrm>
            <a:off x="752857" y="2132290"/>
            <a:ext cx="5010150" cy="18859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17520-1B83-4F56-8E43-90C61D3955CF}"/>
                  </a:ext>
                </a:extLst>
              </p:cNvPr>
              <p:cNvSpPr txBox="1"/>
              <p:nvPr/>
            </p:nvSpPr>
            <p:spPr>
              <a:xfrm>
                <a:off x="1516429" y="4727886"/>
                <a:ext cx="3483006" cy="793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𝐴</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r>
                            <a:rPr lang="en-US" sz="2400" b="0" i="1" smtClean="0">
                              <a:latin typeface="Cambria Math" panose="02040503050406030204" pitchFamily="18" charset="0"/>
                            </a:rPr>
                            <m:t> −</m:t>
                          </m:r>
                          <m:r>
                            <a:rPr lang="en-US" sz="2400" b="0" i="1" smtClean="0">
                              <a:latin typeface="Cambria Math" panose="02040503050406030204" pitchFamily="18" charset="0"/>
                            </a:rPr>
                            <m:t>𝑥</m:t>
                          </m:r>
                        </m:num>
                        <m:den>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den>
                      </m:f>
                      <m:r>
                        <a:rPr lang="en-US" sz="2400" b="0" i="1" smtClean="0">
                          <a:latin typeface="Cambria Math" panose="02040503050406030204" pitchFamily="18" charset="0"/>
                        </a:rPr>
                        <m:t>+</m:t>
                      </m:r>
                      <m:r>
                        <a:rPr lang="en-US" sz="2400" b="0" i="1" smtClean="0">
                          <a:latin typeface="Cambria Math" panose="02040503050406030204" pitchFamily="18" charset="0"/>
                        </a:rPr>
                        <m:t>𝐵</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num>
                        <m:den>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den>
                      </m:f>
                    </m:oMath>
                  </m:oMathPara>
                </a14:m>
                <a:endParaRPr lang="en-US" sz="2400" dirty="0"/>
              </a:p>
            </p:txBody>
          </p:sp>
        </mc:Choice>
        <mc:Fallback xmlns="">
          <p:sp>
            <p:nvSpPr>
              <p:cNvPr id="7" name="TextBox 6">
                <a:extLst>
                  <a:ext uri="{FF2B5EF4-FFF2-40B4-BE49-F238E27FC236}">
                    <a16:creationId xmlns:a16="http://schemas.microsoft.com/office/drawing/2014/main" id="{03A17520-1B83-4F56-8E43-90C61D3955CF}"/>
                  </a:ext>
                </a:extLst>
              </p:cNvPr>
              <p:cNvSpPr txBox="1">
                <a:spLocks noRot="1" noChangeAspect="1" noMove="1" noResize="1" noEditPoints="1" noAdjustHandles="1" noChangeArrowheads="1" noChangeShapeType="1" noTextEdit="1"/>
              </p:cNvSpPr>
              <p:nvPr/>
            </p:nvSpPr>
            <p:spPr>
              <a:xfrm>
                <a:off x="1516429" y="4727886"/>
                <a:ext cx="3483006" cy="793615"/>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AE58657-2D54-43FE-A733-B3E325FA9D62}"/>
              </a:ext>
            </a:extLst>
          </p:cNvPr>
          <p:cNvSpPr txBox="1"/>
          <p:nvPr/>
        </p:nvSpPr>
        <p:spPr>
          <a:xfrm>
            <a:off x="6747128" y="2146987"/>
            <a:ext cx="4425315" cy="33745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0" i="0" dirty="0">
                <a:solidFill>
                  <a:srgbClr val="383838"/>
                </a:solidFill>
                <a:effectLst/>
                <a:latin typeface="Bookman Old Style" panose="02050604050505020204" pitchFamily="18" charset="0"/>
              </a:rPr>
              <a:t>TensorFlow, by default, uses Bilinear Interpolation for resizing the images.</a:t>
            </a:r>
          </a:p>
          <a:p>
            <a:pPr marL="285750" indent="-285750" algn="just">
              <a:lnSpc>
                <a:spcPct val="150000"/>
              </a:lnSpc>
              <a:buFont typeface="Arial" panose="020B0604020202020204" pitchFamily="34" charset="0"/>
              <a:buChar char="•"/>
            </a:pPr>
            <a:r>
              <a:rPr lang="en-US" sz="1600" dirty="0">
                <a:solidFill>
                  <a:srgbClr val="383838"/>
                </a:solidFill>
                <a:latin typeface="Bookman Old Style" panose="02050604050505020204" pitchFamily="18" charset="0"/>
              </a:rPr>
              <a:t>Linear Interpolation computes a weighted average of the values associated with the two points.</a:t>
            </a:r>
          </a:p>
          <a:p>
            <a:pPr marL="285750" indent="-285750" algn="just">
              <a:lnSpc>
                <a:spcPct val="150000"/>
              </a:lnSpc>
              <a:buFont typeface="Arial" panose="020B0604020202020204" pitchFamily="34" charset="0"/>
              <a:buChar char="•"/>
            </a:pPr>
            <a:r>
              <a:rPr lang="en-US" sz="1600" dirty="0">
                <a:solidFill>
                  <a:srgbClr val="383838"/>
                </a:solidFill>
                <a:latin typeface="Bookman Old Style" panose="02050604050505020204" pitchFamily="18" charset="0"/>
              </a:rPr>
              <a:t>Linear Interpolation can be transformed to Bilinear Interpolation considering linear interpolation in both x and y axis.</a:t>
            </a:r>
          </a:p>
        </p:txBody>
      </p:sp>
      <p:sp>
        <p:nvSpPr>
          <p:cNvPr id="9" name="Slide Number Placeholder 1">
            <a:extLst>
              <a:ext uri="{FF2B5EF4-FFF2-40B4-BE49-F238E27FC236}">
                <a16:creationId xmlns:a16="http://schemas.microsoft.com/office/drawing/2014/main" id="{F73C14FF-C6A0-429D-BF81-F1560B8EEE2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18</a:t>
            </a:fld>
            <a:endParaRPr lang="en-US" sz="1200" dirty="0">
              <a:solidFill>
                <a:schemeClr val="tx1">
                  <a:tint val="75000"/>
                </a:schemeClr>
              </a:solidFill>
            </a:endParaRPr>
          </a:p>
        </p:txBody>
      </p:sp>
    </p:spTree>
    <p:extLst>
      <p:ext uri="{BB962C8B-B14F-4D97-AF65-F5344CB8AC3E}">
        <p14:creationId xmlns:p14="http://schemas.microsoft.com/office/powerpoint/2010/main" val="40357746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1201E9-FADF-43D8-83F6-3DFCDD17CD3C}"/>
              </a:ext>
            </a:extLst>
          </p:cNvPr>
          <p:cNvSpPr txBox="1"/>
          <p:nvPr/>
        </p:nvSpPr>
        <p:spPr>
          <a:xfrm>
            <a:off x="594360" y="595558"/>
            <a:ext cx="10844784" cy="2153538"/>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Random Brightness</a:t>
            </a:r>
          </a:p>
          <a:p>
            <a:pPr marL="285750" indent="-285750" algn="just">
              <a:lnSpc>
                <a:spcPct val="150000"/>
              </a:lnSpc>
              <a:buFont typeface="Arial" panose="020B0604020202020204" pitchFamily="34" charset="0"/>
              <a:buChar char="•"/>
            </a:pPr>
            <a:r>
              <a:rPr lang="en-US" b="0" i="0" dirty="0">
                <a:solidFill>
                  <a:srgbClr val="383838"/>
                </a:solidFill>
                <a:effectLst/>
                <a:latin typeface="Bookman Old Style" panose="02050604050505020204" pitchFamily="18" charset="0"/>
              </a:rPr>
              <a:t>Adjusting image brightness to be randomly brighter and darker</a:t>
            </a:r>
          </a:p>
          <a:p>
            <a:pPr marL="742950" lvl="1" indent="-285750" algn="just">
              <a:lnSpc>
                <a:spcPct val="150000"/>
              </a:lnSpc>
              <a:buFont typeface="Arial" panose="020B0604020202020204" pitchFamily="34" charset="0"/>
              <a:buChar char="•"/>
            </a:pPr>
            <a:r>
              <a:rPr lang="en-US" dirty="0">
                <a:solidFill>
                  <a:srgbClr val="383838"/>
                </a:solidFill>
                <a:latin typeface="Bookman Old Style" panose="02050604050505020204" pitchFamily="18" charset="0"/>
              </a:rPr>
              <a:t>Required i</a:t>
            </a:r>
            <a:r>
              <a:rPr lang="en-US" b="0" i="0" dirty="0">
                <a:solidFill>
                  <a:srgbClr val="383838"/>
                </a:solidFill>
                <a:effectLst/>
                <a:latin typeface="Bookman Old Style" panose="02050604050505020204" pitchFamily="18" charset="0"/>
              </a:rPr>
              <a:t>f a model may be required to perform in a variety of light settings. </a:t>
            </a:r>
          </a:p>
          <a:p>
            <a:pPr marL="742950" lvl="1" indent="-285750" algn="just">
              <a:lnSpc>
                <a:spcPct val="150000"/>
              </a:lnSpc>
              <a:buFont typeface="Arial" panose="020B0604020202020204" pitchFamily="34" charset="0"/>
              <a:buChar char="•"/>
            </a:pPr>
            <a:r>
              <a:rPr lang="en-US" b="0" i="0" dirty="0">
                <a:solidFill>
                  <a:srgbClr val="383838"/>
                </a:solidFill>
                <a:effectLst/>
                <a:latin typeface="Bookman Old Style" panose="02050604050505020204" pitchFamily="18" charset="0"/>
              </a:rPr>
              <a:t>Important to consider the maximum and minimum of brightness.</a:t>
            </a:r>
          </a:p>
        </p:txBody>
      </p:sp>
      <p:pic>
        <p:nvPicPr>
          <p:cNvPr id="3" name="Picture 2">
            <a:extLst>
              <a:ext uri="{FF2B5EF4-FFF2-40B4-BE49-F238E27FC236}">
                <a16:creationId xmlns:a16="http://schemas.microsoft.com/office/drawing/2014/main" id="{DF490023-CCAB-4BE9-92E5-AEC35A18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344" y="3110156"/>
            <a:ext cx="9633312" cy="3231921"/>
          </a:xfrm>
          <a:prstGeom prst="rect">
            <a:avLst/>
          </a:prstGeom>
        </p:spPr>
      </p:pic>
      <p:sp>
        <p:nvSpPr>
          <p:cNvPr id="4" name="Slide Number Placeholder 1">
            <a:extLst>
              <a:ext uri="{FF2B5EF4-FFF2-40B4-BE49-F238E27FC236}">
                <a16:creationId xmlns:a16="http://schemas.microsoft.com/office/drawing/2014/main" id="{895D641C-1862-4821-B254-FF71717690CC}"/>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19</a:t>
            </a:fld>
            <a:endParaRPr lang="en-US" sz="1200" dirty="0">
              <a:solidFill>
                <a:schemeClr val="tx1">
                  <a:tint val="75000"/>
                </a:schemeClr>
              </a:solidFill>
            </a:endParaRPr>
          </a:p>
        </p:txBody>
      </p:sp>
    </p:spTree>
    <p:extLst>
      <p:ext uri="{BB962C8B-B14F-4D97-AF65-F5344CB8AC3E}">
        <p14:creationId xmlns:p14="http://schemas.microsoft.com/office/powerpoint/2010/main" val="13432439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760AD-8815-433F-B672-D1563E357E86}"/>
              </a:ext>
            </a:extLst>
          </p:cNvPr>
          <p:cNvSpPr txBox="1"/>
          <p:nvPr/>
        </p:nvSpPr>
        <p:spPr>
          <a:xfrm>
            <a:off x="594360" y="595558"/>
            <a:ext cx="10844784" cy="5304401"/>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Overview</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To understand how deep learning models interact with underlying hardware such as storage systems, CPUs, GPUs.</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To identify bottlenecks in the data loading path for deep learning models. </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To identify the potential solution/optimizations to resolve the bottlenecks and to enhance model performance.</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To understand the emerging storage solutions such as SmartSSD that comes with integrated Xilinx FPGA to accelerate data intensive operations.</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To identify ways to integrate SmartSSD solution with existing deep learning models.</a:t>
            </a:r>
          </a:p>
        </p:txBody>
      </p:sp>
      <p:sp>
        <p:nvSpPr>
          <p:cNvPr id="6" name="Slide Number Placeholder 1">
            <a:extLst>
              <a:ext uri="{FF2B5EF4-FFF2-40B4-BE49-F238E27FC236}">
                <a16:creationId xmlns:a16="http://schemas.microsoft.com/office/drawing/2014/main" id="{09FF37F4-C275-41D9-9BC0-4ED7F09B1290}"/>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a:t>
            </a:fld>
            <a:endParaRPr lang="en-US" sz="1200" dirty="0">
              <a:solidFill>
                <a:schemeClr val="tx1">
                  <a:tint val="75000"/>
                </a:schemeClr>
              </a:solidFill>
            </a:endParaRPr>
          </a:p>
        </p:txBody>
      </p:sp>
    </p:spTree>
    <p:extLst>
      <p:ext uri="{BB962C8B-B14F-4D97-AF65-F5344CB8AC3E}">
        <p14:creationId xmlns:p14="http://schemas.microsoft.com/office/powerpoint/2010/main" val="160258940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4D7474-FF5C-4539-9C01-310501AA3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024" y="2681329"/>
            <a:ext cx="7331952" cy="2962193"/>
          </a:xfrm>
          <a:prstGeom prst="rect">
            <a:avLst/>
          </a:prstGeom>
        </p:spPr>
      </p:pic>
      <p:sp>
        <p:nvSpPr>
          <p:cNvPr id="7" name="TextBox 6">
            <a:extLst>
              <a:ext uri="{FF2B5EF4-FFF2-40B4-BE49-F238E27FC236}">
                <a16:creationId xmlns:a16="http://schemas.microsoft.com/office/drawing/2014/main" id="{BAB4AAB1-FDF0-4814-8759-AFDEBF48E5D8}"/>
              </a:ext>
            </a:extLst>
          </p:cNvPr>
          <p:cNvSpPr txBox="1"/>
          <p:nvPr/>
        </p:nvSpPr>
        <p:spPr>
          <a:xfrm>
            <a:off x="594360" y="595558"/>
            <a:ext cx="10844784" cy="1425968"/>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Image Clipping</a:t>
            </a:r>
          </a:p>
          <a:p>
            <a:pPr algn="just">
              <a:lnSpc>
                <a:spcPct val="200000"/>
              </a:lnSpc>
            </a:pPr>
            <a:r>
              <a:rPr lang="en-US" dirty="0">
                <a:latin typeface="Bookman Old Style" panose="02050604050505020204" pitchFamily="18" charset="0"/>
              </a:rPr>
              <a:t>Required to make sure that every pixel value is normalized and lies in certain range.</a:t>
            </a:r>
            <a:endParaRPr lang="en-US" sz="2800" b="1" dirty="0">
              <a:latin typeface="Bookman Old Style" panose="02050604050505020204" pitchFamily="18" charset="0"/>
            </a:endParaRPr>
          </a:p>
        </p:txBody>
      </p:sp>
      <p:sp>
        <p:nvSpPr>
          <p:cNvPr id="4" name="Slide Number Placeholder 1">
            <a:extLst>
              <a:ext uri="{FF2B5EF4-FFF2-40B4-BE49-F238E27FC236}">
                <a16:creationId xmlns:a16="http://schemas.microsoft.com/office/drawing/2014/main" id="{9D0E6754-52AC-4601-B21C-02D612BA9C55}"/>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20</a:t>
            </a:fld>
            <a:endParaRPr lang="en-US" sz="1200" dirty="0">
              <a:solidFill>
                <a:schemeClr val="tx1">
                  <a:tint val="75000"/>
                </a:schemeClr>
              </a:solidFill>
            </a:endParaRPr>
          </a:p>
        </p:txBody>
      </p:sp>
    </p:spTree>
    <p:extLst>
      <p:ext uri="{BB962C8B-B14F-4D97-AF65-F5344CB8AC3E}">
        <p14:creationId xmlns:p14="http://schemas.microsoft.com/office/powerpoint/2010/main" val="383334529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A3C40D-FA1F-4554-A077-6D74FF4E4DB5}"/>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TensorFlow Code for Preprocessing Steps</a:t>
            </a:r>
          </a:p>
        </p:txBody>
      </p:sp>
      <p:pic>
        <p:nvPicPr>
          <p:cNvPr id="11" name="Picture 10">
            <a:extLst>
              <a:ext uri="{FF2B5EF4-FFF2-40B4-BE49-F238E27FC236}">
                <a16:creationId xmlns:a16="http://schemas.microsoft.com/office/drawing/2014/main" id="{3E7EA5CD-B44E-4255-9CA2-4CFD4A503F3F}"/>
              </a:ext>
            </a:extLst>
          </p:cNvPr>
          <p:cNvPicPr>
            <a:picLocks noChangeAspect="1"/>
          </p:cNvPicPr>
          <p:nvPr/>
        </p:nvPicPr>
        <p:blipFill rotWithShape="1">
          <a:blip r:embed="rId2"/>
          <a:srcRect l="312" r="1"/>
          <a:stretch/>
        </p:blipFill>
        <p:spPr>
          <a:xfrm>
            <a:off x="2360295" y="1665035"/>
            <a:ext cx="7471410" cy="4779872"/>
          </a:xfrm>
          <a:prstGeom prst="rect">
            <a:avLst/>
          </a:prstGeom>
        </p:spPr>
      </p:pic>
      <p:sp>
        <p:nvSpPr>
          <p:cNvPr id="4" name="Slide Number Placeholder 1">
            <a:extLst>
              <a:ext uri="{FF2B5EF4-FFF2-40B4-BE49-F238E27FC236}">
                <a16:creationId xmlns:a16="http://schemas.microsoft.com/office/drawing/2014/main" id="{724F4344-FE24-4EDC-BAAF-E5AED4F810D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21</a:t>
            </a:fld>
            <a:endParaRPr lang="en-US" sz="1200" dirty="0">
              <a:solidFill>
                <a:schemeClr val="tx1">
                  <a:tint val="75000"/>
                </a:schemeClr>
              </a:solidFill>
            </a:endParaRPr>
          </a:p>
        </p:txBody>
      </p:sp>
    </p:spTree>
    <p:extLst>
      <p:ext uri="{BB962C8B-B14F-4D97-AF65-F5344CB8AC3E}">
        <p14:creationId xmlns:p14="http://schemas.microsoft.com/office/powerpoint/2010/main" val="36946806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TensorFlow Input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Preprocessing Steps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Deep Residual Models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Setup</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A5518C48-091F-407E-AF88-926923B32500}"/>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22</a:t>
            </a:fld>
            <a:endParaRPr lang="en-US" sz="1200" dirty="0">
              <a:solidFill>
                <a:schemeClr val="tx1">
                  <a:tint val="75000"/>
                </a:schemeClr>
              </a:solidFill>
            </a:endParaRPr>
          </a:p>
        </p:txBody>
      </p:sp>
    </p:spTree>
    <p:extLst>
      <p:ext uri="{BB962C8B-B14F-4D97-AF65-F5344CB8AC3E}">
        <p14:creationId xmlns:p14="http://schemas.microsoft.com/office/powerpoint/2010/main" val="360405671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86177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Deep Residual Models</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2806440"/>
            <a:ext cx="4211147" cy="1413207"/>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Understanding Deep Residual models for image classification</a:t>
            </a:r>
          </a:p>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Why these models are better than CNNs</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4</a:t>
            </a:r>
            <a:endParaRPr sz="3000" spc="300" dirty="0">
              <a:solidFill>
                <a:schemeClr val="tx2"/>
              </a:solidFill>
              <a:latin typeface="Acherus Grotesque Light" panose="02000505000000020004" pitchFamily="2" charset="77"/>
            </a:endParaRPr>
          </a:p>
        </p:txBody>
      </p:sp>
      <p:sp>
        <p:nvSpPr>
          <p:cNvPr id="13" name="Slide Number Placeholder 1">
            <a:extLst>
              <a:ext uri="{FF2B5EF4-FFF2-40B4-BE49-F238E27FC236}">
                <a16:creationId xmlns:a16="http://schemas.microsoft.com/office/drawing/2014/main" id="{4F3FAFC5-5948-48CD-903B-55943FE5C4A9}"/>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23</a:t>
            </a:fld>
            <a:endParaRPr lang="en-US" sz="1200" dirty="0">
              <a:solidFill>
                <a:schemeClr val="tx1">
                  <a:tint val="75000"/>
                </a:schemeClr>
              </a:solidFill>
            </a:endParaRPr>
          </a:p>
        </p:txBody>
      </p:sp>
    </p:spTree>
    <p:extLst>
      <p:ext uri="{BB962C8B-B14F-4D97-AF65-F5344CB8AC3E}">
        <p14:creationId xmlns:p14="http://schemas.microsoft.com/office/powerpoint/2010/main" val="258350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BA4FE8D-9AB2-46EE-84B6-1564326460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529"/>
          <a:stretch/>
        </p:blipFill>
        <p:spPr bwMode="auto">
          <a:xfrm rot="16200000">
            <a:off x="5275068" y="-3082138"/>
            <a:ext cx="1641860" cy="1162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3297B6C-EF9A-4477-B871-9DA0F0336FDC}"/>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CNN Model vs Deep Residual Model</a:t>
            </a:r>
          </a:p>
        </p:txBody>
      </p:sp>
      <p:pic>
        <p:nvPicPr>
          <p:cNvPr id="7" name="Picture 1">
            <a:extLst>
              <a:ext uri="{FF2B5EF4-FFF2-40B4-BE49-F238E27FC236}">
                <a16:creationId xmlns:a16="http://schemas.microsoft.com/office/drawing/2014/main" id="{62B3B6CD-7E10-41DE-AFDC-ADF5943724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47"/>
          <a:stretch/>
        </p:blipFill>
        <p:spPr bwMode="auto">
          <a:xfrm rot="16200000">
            <a:off x="5541713" y="-754424"/>
            <a:ext cx="1108569" cy="1162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E8AFB7B-9DD0-4107-9776-A3E3B769FFC1}"/>
              </a:ext>
            </a:extLst>
          </p:cNvPr>
          <p:cNvSpPr txBox="1"/>
          <p:nvPr/>
        </p:nvSpPr>
        <p:spPr>
          <a:xfrm>
            <a:off x="4178808" y="5613894"/>
            <a:ext cx="3675888" cy="369332"/>
          </a:xfrm>
          <a:prstGeom prst="rect">
            <a:avLst/>
          </a:prstGeom>
          <a:noFill/>
        </p:spPr>
        <p:txBody>
          <a:bodyPr wrap="square" rtlCol="0">
            <a:spAutoFit/>
          </a:bodyPr>
          <a:lstStyle/>
          <a:p>
            <a:pPr algn="ctr"/>
            <a:r>
              <a:rPr lang="en-US" dirty="0">
                <a:latin typeface="Bookman Old Style" panose="02050604050505020204" pitchFamily="18" charset="0"/>
              </a:rPr>
              <a:t>CNN Model</a:t>
            </a:r>
          </a:p>
        </p:txBody>
      </p:sp>
      <p:sp>
        <p:nvSpPr>
          <p:cNvPr id="9" name="TextBox 8">
            <a:extLst>
              <a:ext uri="{FF2B5EF4-FFF2-40B4-BE49-F238E27FC236}">
                <a16:creationId xmlns:a16="http://schemas.microsoft.com/office/drawing/2014/main" id="{BA41BCDE-F04C-4A55-BAEC-7DC1BF73F9B5}"/>
              </a:ext>
            </a:extLst>
          </p:cNvPr>
          <p:cNvSpPr txBox="1"/>
          <p:nvPr/>
        </p:nvSpPr>
        <p:spPr>
          <a:xfrm>
            <a:off x="4258053" y="3552826"/>
            <a:ext cx="3675888" cy="369332"/>
          </a:xfrm>
          <a:prstGeom prst="rect">
            <a:avLst/>
          </a:prstGeom>
          <a:noFill/>
        </p:spPr>
        <p:txBody>
          <a:bodyPr wrap="square" rtlCol="0">
            <a:spAutoFit/>
          </a:bodyPr>
          <a:lstStyle/>
          <a:p>
            <a:pPr algn="ctr"/>
            <a:r>
              <a:rPr lang="en-US" dirty="0">
                <a:latin typeface="Bookman Old Style" panose="02050604050505020204" pitchFamily="18" charset="0"/>
              </a:rPr>
              <a:t>Residual Model</a:t>
            </a:r>
          </a:p>
        </p:txBody>
      </p:sp>
      <p:sp>
        <p:nvSpPr>
          <p:cNvPr id="10" name="Slide Number Placeholder 1">
            <a:extLst>
              <a:ext uri="{FF2B5EF4-FFF2-40B4-BE49-F238E27FC236}">
                <a16:creationId xmlns:a16="http://schemas.microsoft.com/office/drawing/2014/main" id="{9CE5337B-68AD-4942-BA54-76F070CA4C77}"/>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24</a:t>
            </a:fld>
            <a:endParaRPr lang="en-US" sz="1200" dirty="0">
              <a:solidFill>
                <a:schemeClr val="tx1">
                  <a:tint val="75000"/>
                </a:schemeClr>
              </a:solidFill>
            </a:endParaRPr>
          </a:p>
        </p:txBody>
      </p:sp>
    </p:spTree>
    <p:extLst>
      <p:ext uri="{BB962C8B-B14F-4D97-AF65-F5344CB8AC3E}">
        <p14:creationId xmlns:p14="http://schemas.microsoft.com/office/powerpoint/2010/main" val="42250958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F2D77FB-0DD8-466D-BD38-561791121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2238"/>
          <a:stretch>
            <a:fillRect/>
          </a:stretch>
        </p:blipFill>
        <p:spPr bwMode="auto">
          <a:xfrm>
            <a:off x="6968205" y="1609479"/>
            <a:ext cx="3799141" cy="436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5B4CAEF-8B5D-4E67-BDD1-CD183A4EF601}"/>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Skip Connection</a:t>
            </a:r>
          </a:p>
        </p:txBody>
      </p:sp>
      <p:sp>
        <p:nvSpPr>
          <p:cNvPr id="6" name="TextBox 5">
            <a:extLst>
              <a:ext uri="{FF2B5EF4-FFF2-40B4-BE49-F238E27FC236}">
                <a16:creationId xmlns:a16="http://schemas.microsoft.com/office/drawing/2014/main" id="{DAAC8A37-F45D-42AA-9756-6D3A8F16B022}"/>
              </a:ext>
            </a:extLst>
          </p:cNvPr>
          <p:cNvSpPr txBox="1"/>
          <p:nvPr/>
        </p:nvSpPr>
        <p:spPr>
          <a:xfrm>
            <a:off x="798481" y="1852812"/>
            <a:ext cx="4425315" cy="38823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Skip connection helps to transfer the error terms during backpropagation to the initial model layers.</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Skip connection is an identity function, which is very easy for neural networks to learn.</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Residual models are preferred over CNN model because of their ability to make the parameter updates to initial layers even in very deep models.</a:t>
            </a:r>
          </a:p>
        </p:txBody>
      </p:sp>
      <p:sp>
        <p:nvSpPr>
          <p:cNvPr id="7" name="Slide Number Placeholder 1">
            <a:extLst>
              <a:ext uri="{FF2B5EF4-FFF2-40B4-BE49-F238E27FC236}">
                <a16:creationId xmlns:a16="http://schemas.microsoft.com/office/drawing/2014/main" id="{0E8CE4F2-0A64-4D22-A8D2-78ED4425E502}"/>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25</a:t>
            </a:fld>
            <a:endParaRPr lang="en-US" sz="1200" dirty="0">
              <a:solidFill>
                <a:schemeClr val="tx1">
                  <a:tint val="75000"/>
                </a:schemeClr>
              </a:solidFill>
            </a:endParaRPr>
          </a:p>
        </p:txBody>
      </p:sp>
    </p:spTree>
    <p:extLst>
      <p:ext uri="{BB962C8B-B14F-4D97-AF65-F5344CB8AC3E}">
        <p14:creationId xmlns:p14="http://schemas.microsoft.com/office/powerpoint/2010/main" val="17949054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88816F-F6CB-45AF-830A-ECDD05FF1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2267304"/>
            <a:ext cx="6304595" cy="25999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E4B049-658D-4F07-81FB-2839D0EE4D9C}"/>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Residual Model</a:t>
            </a:r>
          </a:p>
        </p:txBody>
      </p:sp>
      <p:sp>
        <p:nvSpPr>
          <p:cNvPr id="8" name="TextBox 7">
            <a:extLst>
              <a:ext uri="{FF2B5EF4-FFF2-40B4-BE49-F238E27FC236}">
                <a16:creationId xmlns:a16="http://schemas.microsoft.com/office/drawing/2014/main" id="{A836D4D7-CE0E-45A6-80EF-E38EBC924D93}"/>
              </a:ext>
            </a:extLst>
          </p:cNvPr>
          <p:cNvSpPr txBox="1"/>
          <p:nvPr/>
        </p:nvSpPr>
        <p:spPr>
          <a:xfrm>
            <a:off x="7172325" y="1810783"/>
            <a:ext cx="4425315" cy="351301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Each layer in Residual network decrease the dimensionality of the input vector.</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Dimensionality reduction is achieved by either kernel stride or by pooling layers.</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Each block of layers tends to learn certain number of feature sets in the input vector.</a:t>
            </a:r>
          </a:p>
        </p:txBody>
      </p:sp>
      <p:sp>
        <p:nvSpPr>
          <p:cNvPr id="9" name="TextBox 8">
            <a:extLst>
              <a:ext uri="{FF2B5EF4-FFF2-40B4-BE49-F238E27FC236}">
                <a16:creationId xmlns:a16="http://schemas.microsoft.com/office/drawing/2014/main" id="{8795F01E-DDEB-47A4-B0F0-28F0E44700FE}"/>
              </a:ext>
            </a:extLst>
          </p:cNvPr>
          <p:cNvSpPr txBox="1"/>
          <p:nvPr/>
        </p:nvSpPr>
        <p:spPr>
          <a:xfrm>
            <a:off x="676275" y="5388420"/>
            <a:ext cx="10762869" cy="874022"/>
          </a:xfrm>
          <a:prstGeom prst="rect">
            <a:avLst/>
          </a:prstGeom>
          <a:noFill/>
        </p:spPr>
        <p:txBody>
          <a:bodyPr wrap="square">
            <a:spAutoFit/>
          </a:bodyPr>
          <a:lstStyle/>
          <a:p>
            <a:pPr algn="ctr">
              <a:lnSpc>
                <a:spcPct val="150000"/>
              </a:lnSpc>
            </a:pPr>
            <a:r>
              <a:rPr lang="en-US" sz="1800" b="1" dirty="0">
                <a:latin typeface="Bookman Old Style" panose="02050604050505020204" pitchFamily="18" charset="0"/>
              </a:rPr>
              <a:t>Residual models are preferred over CNN model because Residual models are capable of learning valuable features even in deep convolutional network.</a:t>
            </a:r>
          </a:p>
        </p:txBody>
      </p:sp>
      <p:sp>
        <p:nvSpPr>
          <p:cNvPr id="6" name="Slide Number Placeholder 1">
            <a:extLst>
              <a:ext uri="{FF2B5EF4-FFF2-40B4-BE49-F238E27FC236}">
                <a16:creationId xmlns:a16="http://schemas.microsoft.com/office/drawing/2014/main" id="{2F36CF49-22BC-463F-BF9E-D914409DFB40}"/>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26</a:t>
            </a:fld>
            <a:endParaRPr lang="en-US" sz="1200" dirty="0">
              <a:solidFill>
                <a:schemeClr val="tx1">
                  <a:tint val="75000"/>
                </a:schemeClr>
              </a:solidFill>
            </a:endParaRPr>
          </a:p>
        </p:txBody>
      </p:sp>
    </p:spTree>
    <p:extLst>
      <p:ext uri="{BB962C8B-B14F-4D97-AF65-F5344CB8AC3E}">
        <p14:creationId xmlns:p14="http://schemas.microsoft.com/office/powerpoint/2010/main" val="83641775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TensorFlow Input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Preprocessing Steps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Deep Residual Models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Setup</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D584F2F4-45D3-4B65-8611-8408FA6F30EB}"/>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27</a:t>
            </a:fld>
            <a:endParaRPr lang="en-US" sz="1200" dirty="0">
              <a:solidFill>
                <a:schemeClr val="tx1">
                  <a:tint val="75000"/>
                </a:schemeClr>
              </a:solidFill>
            </a:endParaRPr>
          </a:p>
        </p:txBody>
      </p:sp>
    </p:spTree>
    <p:extLst>
      <p:ext uri="{BB962C8B-B14F-4D97-AF65-F5344CB8AC3E}">
        <p14:creationId xmlns:p14="http://schemas.microsoft.com/office/powerpoint/2010/main" val="23959218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dirty="0"/>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86177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Experimental Setup</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3159100"/>
            <a:ext cx="4211147"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Hardware/Software used for analysis.</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5</a:t>
            </a:r>
            <a:endParaRPr sz="3000" spc="300" dirty="0">
              <a:solidFill>
                <a:schemeClr val="tx2"/>
              </a:solidFill>
              <a:latin typeface="Acherus Grotesque Light" panose="02000505000000020004" pitchFamily="2" charset="77"/>
            </a:endParaRPr>
          </a:p>
        </p:txBody>
      </p:sp>
      <p:sp>
        <p:nvSpPr>
          <p:cNvPr id="13" name="Slide Number Placeholder 1">
            <a:extLst>
              <a:ext uri="{FF2B5EF4-FFF2-40B4-BE49-F238E27FC236}">
                <a16:creationId xmlns:a16="http://schemas.microsoft.com/office/drawing/2014/main" id="{58E0F757-8BF7-4B44-8B8E-18DB94E2C38C}"/>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28</a:t>
            </a:fld>
            <a:endParaRPr lang="en-US" sz="1200" dirty="0">
              <a:solidFill>
                <a:schemeClr val="tx1">
                  <a:tint val="75000"/>
                </a:schemeClr>
              </a:solidFill>
            </a:endParaRPr>
          </a:p>
        </p:txBody>
      </p:sp>
    </p:spTree>
    <p:extLst>
      <p:ext uri="{BB962C8B-B14F-4D97-AF65-F5344CB8AC3E}">
        <p14:creationId xmlns:p14="http://schemas.microsoft.com/office/powerpoint/2010/main" val="3203188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760AD-8815-433F-B672-D1563E357E86}"/>
              </a:ext>
            </a:extLst>
          </p:cNvPr>
          <p:cNvSpPr txBox="1"/>
          <p:nvPr/>
        </p:nvSpPr>
        <p:spPr>
          <a:xfrm>
            <a:off x="594360" y="595558"/>
            <a:ext cx="10844784" cy="5304401"/>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Hardware</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CPU</a:t>
            </a:r>
          </a:p>
          <a:p>
            <a:pPr marL="1200150" lvl="2" indent="-285750" algn="just">
              <a:lnSpc>
                <a:spcPct val="200000"/>
              </a:lnSpc>
              <a:buFont typeface="Arial" panose="020B0604020202020204" pitchFamily="34" charset="0"/>
              <a:buChar char="•"/>
            </a:pPr>
            <a:r>
              <a:rPr lang="pt-BR" dirty="0">
                <a:latin typeface="Bookman Old Style" panose="02050604050505020204" pitchFamily="18" charset="0"/>
              </a:rPr>
              <a:t>Intel(R) Core(TM) i7 8564U CPU with 4 CPU cores</a:t>
            </a:r>
          </a:p>
          <a:p>
            <a:pPr marL="1200150" lvl="2" indent="-285750" algn="just">
              <a:lnSpc>
                <a:spcPct val="200000"/>
              </a:lnSpc>
              <a:buFont typeface="Arial" panose="020B0604020202020204" pitchFamily="34" charset="0"/>
              <a:buChar char="•"/>
            </a:pPr>
            <a:r>
              <a:rPr lang="pt-BR" dirty="0">
                <a:latin typeface="Bookman Old Style" panose="02050604050505020204" pitchFamily="18" charset="0"/>
              </a:rPr>
              <a:t>32 GB RAM</a:t>
            </a:r>
          </a:p>
          <a:p>
            <a:pPr marL="1200150" lvl="2" indent="-285750" algn="just">
              <a:lnSpc>
                <a:spcPct val="200000"/>
              </a:lnSpc>
              <a:buFont typeface="Arial" panose="020B0604020202020204" pitchFamily="34" charset="0"/>
              <a:buChar char="•"/>
            </a:pPr>
            <a:r>
              <a:rPr lang="pt-BR" dirty="0">
                <a:latin typeface="Bookman Old Style" panose="02050604050505020204" pitchFamily="18" charset="0"/>
              </a:rPr>
              <a:t>100 GB of SSD (SATA)</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GPU</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Nvidia Tesla V100-SXM2-16GB</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16 GB global memory, supports both L1 (128 KB for each SM) and L2 caches (6 MB)</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5120 CUDA cores and supports CUDA 7.0 (with OpenCL 1.2)</a:t>
            </a:r>
          </a:p>
        </p:txBody>
      </p:sp>
      <p:sp>
        <p:nvSpPr>
          <p:cNvPr id="3" name="Slide Number Placeholder 1">
            <a:extLst>
              <a:ext uri="{FF2B5EF4-FFF2-40B4-BE49-F238E27FC236}">
                <a16:creationId xmlns:a16="http://schemas.microsoft.com/office/drawing/2014/main" id="{470641E3-E16C-4FBB-B81F-026FEB962461}"/>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29</a:t>
            </a:fld>
            <a:endParaRPr lang="en-US" sz="1200" dirty="0">
              <a:solidFill>
                <a:schemeClr val="tx1">
                  <a:tint val="75000"/>
                </a:schemeClr>
              </a:solidFill>
            </a:endParaRPr>
          </a:p>
        </p:txBody>
      </p:sp>
    </p:spTree>
    <p:extLst>
      <p:ext uri="{BB962C8B-B14F-4D97-AF65-F5344CB8AC3E}">
        <p14:creationId xmlns:p14="http://schemas.microsoft.com/office/powerpoint/2010/main" val="12493068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777BC-249B-4082-956B-E96FF0E1B35D}"/>
              </a:ext>
            </a:extLst>
          </p:cNvPr>
          <p:cNvSpPr txBox="1"/>
          <p:nvPr/>
        </p:nvSpPr>
        <p:spPr>
          <a:xfrm>
            <a:off x="594360" y="595558"/>
            <a:ext cx="10844784" cy="2153538"/>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Background</a:t>
            </a:r>
          </a:p>
          <a:p>
            <a:pPr algn="just">
              <a:lnSpc>
                <a:spcPct val="150000"/>
              </a:lnSpc>
            </a:pPr>
            <a:r>
              <a:rPr lang="en-US" dirty="0">
                <a:latin typeface="Bookman Old Style" panose="02050604050505020204" pitchFamily="18" charset="0"/>
              </a:rPr>
              <a:t>Increasing difference in computing performance of GPU and CPU and infeasibility of CPU scaling result in increasing preprocessing stalls. This trend motivates us to consider offloading preprocessing onto an accelerator.</a:t>
            </a:r>
          </a:p>
        </p:txBody>
      </p:sp>
      <p:pic>
        <p:nvPicPr>
          <p:cNvPr id="1028" name="Picture 4">
            <a:extLst>
              <a:ext uri="{FF2B5EF4-FFF2-40B4-BE49-F238E27FC236}">
                <a16:creationId xmlns:a16="http://schemas.microsoft.com/office/drawing/2014/main" id="{50E4ADDD-3D4C-4450-8883-C213698C3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16" y="3106960"/>
            <a:ext cx="6272784" cy="29603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E147903-B82E-403A-B74B-8D9372E0EA0B}"/>
              </a:ext>
            </a:extLst>
          </p:cNvPr>
          <p:cNvSpPr txBox="1"/>
          <p:nvPr/>
        </p:nvSpPr>
        <p:spPr>
          <a:xfrm>
            <a:off x="6781800" y="2917469"/>
            <a:ext cx="4815840" cy="30566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dirty="0">
                <a:latin typeface="Bookman Old Style" panose="02050604050505020204" pitchFamily="18" charset="0"/>
              </a:rPr>
              <a:t>If CPU pre-processing speed is less than GPU ingestion speed, GPU starves for new pre-processed data.</a:t>
            </a:r>
          </a:p>
          <a:p>
            <a:pPr marL="285750" indent="-285750" algn="just">
              <a:lnSpc>
                <a:spcPct val="150000"/>
              </a:lnSpc>
              <a:buFont typeface="Arial" panose="020B0604020202020204" pitchFamily="34" charset="0"/>
              <a:buChar char="•"/>
            </a:pPr>
            <a:endParaRPr lang="en-US" sz="2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400" dirty="0">
                <a:latin typeface="Bookman Old Style" panose="02050604050505020204" pitchFamily="18" charset="0"/>
              </a:rPr>
              <a:t>GPU performance has been improving 1.5x every year. However, CPU performance improvement has been saturated for a decade.</a:t>
            </a:r>
          </a:p>
          <a:p>
            <a:pPr marL="285750" indent="-285750" algn="just">
              <a:lnSpc>
                <a:spcPct val="150000"/>
              </a:lnSpc>
              <a:buFont typeface="Arial" panose="020B0604020202020204" pitchFamily="34" charset="0"/>
              <a:buChar char="•"/>
            </a:pPr>
            <a:endParaRPr lang="en-US" sz="2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400" dirty="0">
                <a:latin typeface="Bookman Old Style" panose="02050604050505020204" pitchFamily="18" charset="0"/>
              </a:rPr>
              <a:t>Larger performance gap means that GPU will be idle for longer amount of time and the entire DL training will be stalled.</a:t>
            </a:r>
          </a:p>
        </p:txBody>
      </p:sp>
      <p:sp>
        <p:nvSpPr>
          <p:cNvPr id="7" name="Slide Number Placeholder 1">
            <a:extLst>
              <a:ext uri="{FF2B5EF4-FFF2-40B4-BE49-F238E27FC236}">
                <a16:creationId xmlns:a16="http://schemas.microsoft.com/office/drawing/2014/main" id="{B9A8DBF6-1195-4A14-8CA4-E55BE2BF1387}"/>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a:t>
            </a:fld>
            <a:endParaRPr lang="en-US" sz="1200" dirty="0">
              <a:solidFill>
                <a:schemeClr val="tx1">
                  <a:tint val="75000"/>
                </a:schemeClr>
              </a:solidFill>
            </a:endParaRPr>
          </a:p>
        </p:txBody>
      </p:sp>
      <p:sp>
        <p:nvSpPr>
          <p:cNvPr id="2" name="TextBox 1">
            <a:extLst>
              <a:ext uri="{FF2B5EF4-FFF2-40B4-BE49-F238E27FC236}">
                <a16:creationId xmlns:a16="http://schemas.microsoft.com/office/drawing/2014/main" id="{23A849C2-00D1-423D-A945-09F3EA91B1E0}"/>
              </a:ext>
            </a:extLst>
          </p:cNvPr>
          <p:cNvSpPr txBox="1"/>
          <p:nvPr/>
        </p:nvSpPr>
        <p:spPr>
          <a:xfrm>
            <a:off x="751840" y="6009068"/>
            <a:ext cx="1869440" cy="307777"/>
          </a:xfrm>
          <a:prstGeom prst="rect">
            <a:avLst/>
          </a:prstGeom>
          <a:noFill/>
        </p:spPr>
        <p:txBody>
          <a:bodyPr wrap="square" rtlCol="0">
            <a:spAutoFit/>
          </a:bodyPr>
          <a:lstStyle/>
          <a:p>
            <a:r>
              <a:rPr lang="en-US" sz="1400" dirty="0">
                <a:latin typeface="Bookman Old Style" panose="02050604050505020204" pitchFamily="18" charset="0"/>
              </a:rPr>
              <a:t>Source: Nvidia</a:t>
            </a:r>
          </a:p>
        </p:txBody>
      </p:sp>
    </p:spTree>
    <p:extLst>
      <p:ext uri="{BB962C8B-B14F-4D97-AF65-F5344CB8AC3E}">
        <p14:creationId xmlns:p14="http://schemas.microsoft.com/office/powerpoint/2010/main" val="277729681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760AD-8815-433F-B672-D1563E357E86}"/>
              </a:ext>
            </a:extLst>
          </p:cNvPr>
          <p:cNvSpPr txBox="1"/>
          <p:nvPr/>
        </p:nvSpPr>
        <p:spPr>
          <a:xfrm>
            <a:off x="594360" y="595558"/>
            <a:ext cx="10844784" cy="5304401"/>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Software</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TensorFlow 2.4.1</a:t>
            </a:r>
          </a:p>
          <a:p>
            <a:pPr marL="1200150" lvl="2" indent="-285750" algn="just">
              <a:lnSpc>
                <a:spcPct val="200000"/>
              </a:lnSpc>
              <a:buFont typeface="Arial" panose="020B0604020202020204" pitchFamily="34" charset="0"/>
              <a:buChar char="•"/>
            </a:pPr>
            <a:r>
              <a:rPr lang="pt-BR" dirty="0">
                <a:latin typeface="Bookman Old Style" panose="02050604050505020204" pitchFamily="18" charset="0"/>
              </a:rPr>
              <a:t>CUDA® 11.0 GPU toolkit</a:t>
            </a:r>
          </a:p>
          <a:p>
            <a:pPr marL="1200150" lvl="2" indent="-285750" algn="just">
              <a:lnSpc>
                <a:spcPct val="200000"/>
              </a:lnSpc>
              <a:buFont typeface="Arial" panose="020B0604020202020204" pitchFamily="34" charset="0"/>
              <a:buChar char="•"/>
            </a:pPr>
            <a:r>
              <a:rPr lang="pt-BR" dirty="0">
                <a:latin typeface="Bookman Old Style" panose="02050604050505020204" pitchFamily="18" charset="0"/>
              </a:rPr>
              <a:t>cuDNN 8.0.4</a:t>
            </a:r>
          </a:p>
          <a:p>
            <a:pPr marL="1200150" lvl="2" indent="-285750" algn="just">
              <a:lnSpc>
                <a:spcPct val="200000"/>
              </a:lnSpc>
              <a:buFont typeface="Arial" panose="020B0604020202020204" pitchFamily="34" charset="0"/>
              <a:buChar char="•"/>
            </a:pPr>
            <a:r>
              <a:rPr lang="pt-BR" dirty="0">
                <a:latin typeface="Bookman Old Style" panose="02050604050505020204" pitchFamily="18" charset="0"/>
              </a:rPr>
              <a:t>Tensorboard 2.0</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ImageNet Dataset</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14,197,122 unique images</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2000 unique image classes</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Raw images in JPEG format</a:t>
            </a:r>
          </a:p>
        </p:txBody>
      </p:sp>
      <p:pic>
        <p:nvPicPr>
          <p:cNvPr id="2056" name="Picture 8" descr="Prepare the ImageNet dataset — gluoncv 0.11.0 documentation">
            <a:extLst>
              <a:ext uri="{FF2B5EF4-FFF2-40B4-BE49-F238E27FC236}">
                <a16:creationId xmlns:a16="http://schemas.microsoft.com/office/drawing/2014/main" id="{EE61EF68-66D8-4A01-AD99-E788F7288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10" y="4114800"/>
            <a:ext cx="4119181" cy="16476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nstall CUDA 10.0, cuDNN 7.3 and build TensorFlow (GPU) from source on  Ubuntu 18.04 | by Vitali Usau | Medium">
            <a:extLst>
              <a:ext uri="{FF2B5EF4-FFF2-40B4-BE49-F238E27FC236}">
                <a16:creationId xmlns:a16="http://schemas.microsoft.com/office/drawing/2014/main" id="{2CA87912-9972-4274-81DA-B0F0E0077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16"/>
          <a:stretch/>
        </p:blipFill>
        <p:spPr bwMode="auto">
          <a:xfrm>
            <a:off x="7588853" y="1700213"/>
            <a:ext cx="3136297" cy="1438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1">
            <a:extLst>
              <a:ext uri="{FF2B5EF4-FFF2-40B4-BE49-F238E27FC236}">
                <a16:creationId xmlns:a16="http://schemas.microsoft.com/office/drawing/2014/main" id="{7ABE1442-C643-4064-8F7B-F33E37E3C67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30</a:t>
            </a:fld>
            <a:endParaRPr lang="en-US" sz="1200" dirty="0">
              <a:solidFill>
                <a:schemeClr val="tx1">
                  <a:tint val="75000"/>
                </a:schemeClr>
              </a:solidFill>
            </a:endParaRPr>
          </a:p>
        </p:txBody>
      </p:sp>
    </p:spTree>
    <p:extLst>
      <p:ext uri="{BB962C8B-B14F-4D97-AF65-F5344CB8AC3E}">
        <p14:creationId xmlns:p14="http://schemas.microsoft.com/office/powerpoint/2010/main" val="37268682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TensorFlow Input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Preprocessing Steps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Deep Residual Models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Experimental Setup</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89745110-9027-44A5-9EC6-71A056716222}"/>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31</a:t>
            </a:fld>
            <a:endParaRPr lang="en-US" sz="1200" dirty="0">
              <a:solidFill>
                <a:schemeClr val="tx1">
                  <a:tint val="75000"/>
                </a:schemeClr>
              </a:solidFill>
            </a:endParaRPr>
          </a:p>
        </p:txBody>
      </p:sp>
    </p:spTree>
    <p:extLst>
      <p:ext uri="{BB962C8B-B14F-4D97-AF65-F5344CB8AC3E}">
        <p14:creationId xmlns:p14="http://schemas.microsoft.com/office/powerpoint/2010/main" val="250589530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dirty="0"/>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124649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Experimental Analysis of Data Pipeline</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3159100"/>
            <a:ext cx="4211147"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Performance of TensorFlow models and pipelines.</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5</a:t>
            </a:r>
            <a:endParaRPr sz="3000" spc="300" dirty="0">
              <a:solidFill>
                <a:schemeClr val="tx2"/>
              </a:solidFill>
              <a:latin typeface="Acherus Grotesque Light" panose="02000505000000020004" pitchFamily="2" charset="77"/>
            </a:endParaRPr>
          </a:p>
        </p:txBody>
      </p:sp>
      <p:sp>
        <p:nvSpPr>
          <p:cNvPr id="13" name="Slide Number Placeholder 1">
            <a:extLst>
              <a:ext uri="{FF2B5EF4-FFF2-40B4-BE49-F238E27FC236}">
                <a16:creationId xmlns:a16="http://schemas.microsoft.com/office/drawing/2014/main" id="{D5F7FA95-725C-414B-8AF0-757BC294AD0C}"/>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32</a:t>
            </a:fld>
            <a:endParaRPr lang="en-US" sz="1200" dirty="0">
              <a:solidFill>
                <a:schemeClr val="tx1">
                  <a:tint val="75000"/>
                </a:schemeClr>
              </a:solidFill>
            </a:endParaRPr>
          </a:p>
        </p:txBody>
      </p:sp>
    </p:spTree>
    <p:extLst>
      <p:ext uri="{BB962C8B-B14F-4D97-AF65-F5344CB8AC3E}">
        <p14:creationId xmlns:p14="http://schemas.microsoft.com/office/powerpoint/2010/main" val="258772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791BE-739A-43E9-BF82-962F96284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2135313"/>
            <a:ext cx="6577965" cy="3293367"/>
          </a:xfrm>
          <a:prstGeom prst="rect">
            <a:avLst/>
          </a:prstGeom>
        </p:spPr>
      </p:pic>
      <p:sp>
        <p:nvSpPr>
          <p:cNvPr id="4" name="TextBox 3">
            <a:extLst>
              <a:ext uri="{FF2B5EF4-FFF2-40B4-BE49-F238E27FC236}">
                <a16:creationId xmlns:a16="http://schemas.microsoft.com/office/drawing/2014/main" id="{AF13E193-5338-42C9-BB9A-EA88A65E3D45}"/>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Resnet50 Model Accuracy</a:t>
            </a:r>
          </a:p>
        </p:txBody>
      </p:sp>
      <p:sp>
        <p:nvSpPr>
          <p:cNvPr id="5" name="TextBox 4">
            <a:extLst>
              <a:ext uri="{FF2B5EF4-FFF2-40B4-BE49-F238E27FC236}">
                <a16:creationId xmlns:a16="http://schemas.microsoft.com/office/drawing/2014/main" id="{6B63321B-81AC-4894-ACF6-A9ECC06B0039}"/>
              </a:ext>
            </a:extLst>
          </p:cNvPr>
          <p:cNvSpPr txBox="1"/>
          <p:nvPr/>
        </p:nvSpPr>
        <p:spPr>
          <a:xfrm>
            <a:off x="7172325" y="1656159"/>
            <a:ext cx="4425315" cy="462100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Smaller batch size doesn't achieve high accuracy, for instance batch size equal to 1. This is because of overfitting.</a:t>
            </a: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As batch size is increased, the accuracy of model increases.</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As the batch size increases, the higher accuracy is achieved in lesser number of epochs.</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However, the batch size supported by GPU depends upon factors such as global GPU memory, size of the training model.</a:t>
            </a:r>
          </a:p>
        </p:txBody>
      </p:sp>
      <p:sp>
        <p:nvSpPr>
          <p:cNvPr id="6" name="Slide Number Placeholder 1">
            <a:extLst>
              <a:ext uri="{FF2B5EF4-FFF2-40B4-BE49-F238E27FC236}">
                <a16:creationId xmlns:a16="http://schemas.microsoft.com/office/drawing/2014/main" id="{FDFFA708-8610-4042-92F3-5B57508A4139}"/>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33</a:t>
            </a:fld>
            <a:endParaRPr lang="en-US" sz="1200" dirty="0">
              <a:solidFill>
                <a:schemeClr val="tx1">
                  <a:tint val="75000"/>
                </a:schemeClr>
              </a:solidFill>
            </a:endParaRPr>
          </a:p>
        </p:txBody>
      </p:sp>
    </p:spTree>
    <p:extLst>
      <p:ext uri="{BB962C8B-B14F-4D97-AF65-F5344CB8AC3E}">
        <p14:creationId xmlns:p14="http://schemas.microsoft.com/office/powerpoint/2010/main" val="16926031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1EDD78-EA4A-491D-819D-618D9033D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1834103"/>
            <a:ext cx="6376062" cy="3563396"/>
          </a:xfrm>
          <a:prstGeom prst="rect">
            <a:avLst/>
          </a:prstGeom>
        </p:spPr>
      </p:pic>
      <p:sp>
        <p:nvSpPr>
          <p:cNvPr id="5" name="TextBox 4">
            <a:extLst>
              <a:ext uri="{FF2B5EF4-FFF2-40B4-BE49-F238E27FC236}">
                <a16:creationId xmlns:a16="http://schemas.microsoft.com/office/drawing/2014/main" id="{4FA2168B-BEBB-42BF-B591-BA77B0E480CC}"/>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Average Fetching and Preprocessing Time</a:t>
            </a:r>
          </a:p>
        </p:txBody>
      </p:sp>
      <p:sp>
        <p:nvSpPr>
          <p:cNvPr id="6" name="TextBox 5">
            <a:extLst>
              <a:ext uri="{FF2B5EF4-FFF2-40B4-BE49-F238E27FC236}">
                <a16:creationId xmlns:a16="http://schemas.microsoft.com/office/drawing/2014/main" id="{BDF7A263-34FD-4D7C-B1B5-68309957C83B}"/>
              </a:ext>
            </a:extLst>
          </p:cNvPr>
          <p:cNvSpPr txBox="1"/>
          <p:nvPr/>
        </p:nvSpPr>
        <p:spPr>
          <a:xfrm>
            <a:off x="7172325" y="2205248"/>
            <a:ext cx="4425315" cy="280833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For this measurement, page caches are flushed to make sure no raw data is cached.</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Graph shows significant improvement in fetching and preprocessing latencies with more number of I/O worker threads.</a:t>
            </a:r>
          </a:p>
          <a:p>
            <a:pPr marL="285750" indent="-285750" algn="just">
              <a:lnSpc>
                <a:spcPct val="150000"/>
              </a:lnSpc>
              <a:buFont typeface="Arial" panose="020B0604020202020204" pitchFamily="34" charset="0"/>
              <a:buChar char="•"/>
            </a:pPr>
            <a:endParaRPr lang="en-US" sz="300" dirty="0">
              <a:latin typeface="Bookman Old Style" panose="02050604050505020204" pitchFamily="18" charset="0"/>
            </a:endParaRPr>
          </a:p>
        </p:txBody>
      </p:sp>
      <p:sp>
        <p:nvSpPr>
          <p:cNvPr id="8" name="TextBox 7">
            <a:extLst>
              <a:ext uri="{FF2B5EF4-FFF2-40B4-BE49-F238E27FC236}">
                <a16:creationId xmlns:a16="http://schemas.microsoft.com/office/drawing/2014/main" id="{3728796F-5F0A-46F0-B79E-6468B0D7EB5F}"/>
              </a:ext>
            </a:extLst>
          </p:cNvPr>
          <p:cNvSpPr txBox="1"/>
          <p:nvPr/>
        </p:nvSpPr>
        <p:spPr>
          <a:xfrm>
            <a:off x="714565" y="5438791"/>
            <a:ext cx="10762869" cy="876266"/>
          </a:xfrm>
          <a:prstGeom prst="rect">
            <a:avLst/>
          </a:prstGeom>
          <a:noFill/>
        </p:spPr>
        <p:txBody>
          <a:bodyPr wrap="square">
            <a:spAutoFit/>
          </a:bodyPr>
          <a:lstStyle/>
          <a:p>
            <a:pPr algn="ctr">
              <a:lnSpc>
                <a:spcPct val="150000"/>
              </a:lnSpc>
            </a:pPr>
            <a:r>
              <a:rPr lang="en-US" sz="1800" b="1" dirty="0">
                <a:latin typeface="Bookman Old Style" panose="02050604050505020204" pitchFamily="18" charset="0"/>
              </a:rPr>
              <a:t>This indicates that CPU is a bottleneck, when CPU is doing both fetching and preprocessing operations.</a:t>
            </a:r>
          </a:p>
        </p:txBody>
      </p:sp>
      <p:sp>
        <p:nvSpPr>
          <p:cNvPr id="7" name="Slide Number Placeholder 1">
            <a:extLst>
              <a:ext uri="{FF2B5EF4-FFF2-40B4-BE49-F238E27FC236}">
                <a16:creationId xmlns:a16="http://schemas.microsoft.com/office/drawing/2014/main" id="{C0A0C044-4685-4257-8407-051A7047A11B}"/>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34</a:t>
            </a:fld>
            <a:endParaRPr lang="en-US" sz="1200" dirty="0">
              <a:solidFill>
                <a:schemeClr val="tx1">
                  <a:tint val="75000"/>
                </a:schemeClr>
              </a:solidFill>
            </a:endParaRPr>
          </a:p>
        </p:txBody>
      </p:sp>
    </p:spTree>
    <p:extLst>
      <p:ext uri="{BB962C8B-B14F-4D97-AF65-F5344CB8AC3E}">
        <p14:creationId xmlns:p14="http://schemas.microsoft.com/office/powerpoint/2010/main" val="350234372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CA56F-4625-4C45-97BA-4748107FA6B8}"/>
              </a:ext>
            </a:extLst>
          </p:cNvPr>
          <p:cNvPicPr>
            <a:picLocks noChangeAspect="1"/>
          </p:cNvPicPr>
          <p:nvPr/>
        </p:nvPicPr>
        <p:blipFill rotWithShape="1">
          <a:blip r:embed="rId2">
            <a:extLst>
              <a:ext uri="{28A0092B-C50C-407E-A947-70E740481C1C}">
                <a14:useLocalDpi xmlns:a14="http://schemas.microsoft.com/office/drawing/2010/main" val="0"/>
              </a:ext>
            </a:extLst>
          </a:blip>
          <a:srcRect t="1" r="50000" b="50039"/>
          <a:stretch/>
        </p:blipFill>
        <p:spPr>
          <a:xfrm>
            <a:off x="1257056" y="1633496"/>
            <a:ext cx="3924575" cy="2230782"/>
          </a:xfrm>
          <a:prstGeom prst="rect">
            <a:avLst/>
          </a:prstGeom>
        </p:spPr>
      </p:pic>
      <p:sp>
        <p:nvSpPr>
          <p:cNvPr id="6" name="TextBox 5">
            <a:extLst>
              <a:ext uri="{FF2B5EF4-FFF2-40B4-BE49-F238E27FC236}">
                <a16:creationId xmlns:a16="http://schemas.microsoft.com/office/drawing/2014/main" id="{DE3802DD-309C-447F-BA31-FD2A491B4C67}"/>
              </a:ext>
            </a:extLst>
          </p:cNvPr>
          <p:cNvSpPr txBox="1"/>
          <p:nvPr/>
        </p:nvSpPr>
        <p:spPr>
          <a:xfrm>
            <a:off x="816087" y="3977440"/>
            <a:ext cx="10401329" cy="1004634"/>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~20% of the average total time is spent in directly accessing an image from SSD.</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Rest ~80% of time is spent for shuffling data, preprocessing data and creating batches.</a:t>
            </a:r>
          </a:p>
        </p:txBody>
      </p:sp>
      <p:pic>
        <p:nvPicPr>
          <p:cNvPr id="8" name="image8.png">
            <a:extLst>
              <a:ext uri="{FF2B5EF4-FFF2-40B4-BE49-F238E27FC236}">
                <a16:creationId xmlns:a16="http://schemas.microsoft.com/office/drawing/2014/main" id="{89F89F31-9CDE-4E77-8B53-47F9F96863D1}"/>
              </a:ext>
            </a:extLst>
          </p:cNvPr>
          <p:cNvPicPr/>
          <p:nvPr/>
        </p:nvPicPr>
        <p:blipFill>
          <a:blip r:embed="rId3"/>
          <a:srcRect/>
          <a:stretch>
            <a:fillRect/>
          </a:stretch>
        </p:blipFill>
        <p:spPr>
          <a:xfrm>
            <a:off x="7211689" y="2087035"/>
            <a:ext cx="3608742" cy="1783215"/>
          </a:xfrm>
          <a:prstGeom prst="rect">
            <a:avLst/>
          </a:prstGeom>
          <a:ln/>
        </p:spPr>
      </p:pic>
      <p:sp>
        <p:nvSpPr>
          <p:cNvPr id="5" name="TextBox 4">
            <a:extLst>
              <a:ext uri="{FF2B5EF4-FFF2-40B4-BE49-F238E27FC236}">
                <a16:creationId xmlns:a16="http://schemas.microsoft.com/office/drawing/2014/main" id="{D337FE5F-DB4F-43B5-90A8-D71C6B166BAF}"/>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Breakdown of CPU/GPU time</a:t>
            </a:r>
          </a:p>
        </p:txBody>
      </p:sp>
      <p:pic>
        <p:nvPicPr>
          <p:cNvPr id="7" name="Picture 6">
            <a:extLst>
              <a:ext uri="{FF2B5EF4-FFF2-40B4-BE49-F238E27FC236}">
                <a16:creationId xmlns:a16="http://schemas.microsoft.com/office/drawing/2014/main" id="{7B22F4A8-9D08-4E0F-8B7D-8B1185B08FEE}"/>
              </a:ext>
            </a:extLst>
          </p:cNvPr>
          <p:cNvPicPr>
            <a:picLocks noChangeAspect="1"/>
          </p:cNvPicPr>
          <p:nvPr/>
        </p:nvPicPr>
        <p:blipFill rotWithShape="1">
          <a:blip r:embed="rId2">
            <a:extLst>
              <a:ext uri="{28A0092B-C50C-407E-A947-70E740481C1C}">
                <a14:useLocalDpi xmlns:a14="http://schemas.microsoft.com/office/drawing/2010/main" val="0"/>
              </a:ext>
            </a:extLst>
          </a:blip>
          <a:srcRect t="49947" r="50000" b="40029"/>
          <a:stretch/>
        </p:blipFill>
        <p:spPr>
          <a:xfrm>
            <a:off x="7143504" y="1526306"/>
            <a:ext cx="3924575" cy="44756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7BA358-A2DF-4929-B891-A219172DCA1D}"/>
                  </a:ext>
                </a:extLst>
              </p:cNvPr>
              <p:cNvSpPr txBox="1"/>
              <p:nvPr/>
            </p:nvSpPr>
            <p:spPr>
              <a:xfrm>
                <a:off x="676275" y="5224504"/>
                <a:ext cx="10762869" cy="874022"/>
              </a:xfrm>
              <a:prstGeom prst="rect">
                <a:avLst/>
              </a:prstGeom>
              <a:noFill/>
            </p:spPr>
            <p:txBody>
              <a:bodyPr wrap="square">
                <a:spAutoFit/>
              </a:bodyPr>
              <a:lstStyle/>
              <a:p>
                <a:pPr algn="ctr">
                  <a:lnSpc>
                    <a:spcPct val="150000"/>
                  </a:lnSpc>
                </a:pPr>
                <a:r>
                  <a:rPr lang="en-US" sz="1800" b="1" dirty="0">
                    <a:latin typeface="Bookman Old Style" panose="02050604050505020204" pitchFamily="18" charset="0"/>
                  </a:rPr>
                  <a:t>~50% of CPU time is spent on preprocessing operations such as </a:t>
                </a:r>
                <a14:m>
                  <m:oMath xmlns:m="http://schemas.openxmlformats.org/officeDocument/2006/math">
                    <m:r>
                      <a:rPr lang="en-US" sz="1800" b="1" i="1" smtClean="0">
                        <a:latin typeface="Cambria Math" panose="02040503050406030204" pitchFamily="18" charset="0"/>
                      </a:rPr>
                      <m:t>𝑫𝒆𝒄𝒐𝒅𝒆𝑱𝒑𝒆𝒈</m:t>
                    </m:r>
                  </m:oMath>
                </a14:m>
                <a:r>
                  <a:rPr lang="en-US" sz="1800" b="1" dirty="0">
                    <a:latin typeface="Bookman Old Style" panose="02050604050505020204" pitchFamily="18" charset="0"/>
                  </a:rPr>
                  <a:t>, </a:t>
                </a:r>
                <a14:m>
                  <m:oMath xmlns:m="http://schemas.openxmlformats.org/officeDocument/2006/math">
                    <m:r>
                      <a:rPr lang="en-US" sz="1800" b="1" i="1" smtClean="0">
                        <a:latin typeface="Cambria Math" panose="02040503050406030204" pitchFamily="18" charset="0"/>
                      </a:rPr>
                      <m:t>𝑹𝒆𝒔𝒊𝒛𝒆𝑩𝒊𝒍𝒊𝒏𝒆𝒂𝒓</m:t>
                    </m:r>
                  </m:oMath>
                </a14:m>
                <a:r>
                  <a:rPr lang="en-US" sz="1800" b="1" dirty="0">
                    <a:latin typeface="Bookman Old Style" panose="02050604050505020204" pitchFamily="18" charset="0"/>
                  </a:rPr>
                  <a:t>, </a:t>
                </a:r>
                <a14:m>
                  <m:oMath xmlns:m="http://schemas.openxmlformats.org/officeDocument/2006/math">
                    <m:r>
                      <a:rPr lang="en-US" sz="1800" b="1" i="1" smtClean="0">
                        <a:latin typeface="Cambria Math" panose="02040503050406030204" pitchFamily="18" charset="0"/>
                      </a:rPr>
                      <m:t>𝑨𝒅𝒋𝒖𝒔𝒕𝑺𝒂𝒕𝒖𝒓𝒂𝒕𝒊𝒐𝒏</m:t>
                    </m:r>
                  </m:oMath>
                </a14:m>
                <a:r>
                  <a:rPr lang="en-US" sz="1800" b="1" dirty="0">
                    <a:latin typeface="Bookman Old Style" panose="02050604050505020204" pitchFamily="18" charset="0"/>
                  </a:rPr>
                  <a:t> etc.</a:t>
                </a:r>
              </a:p>
            </p:txBody>
          </p:sp>
        </mc:Choice>
        <mc:Fallback xmlns="">
          <p:sp>
            <p:nvSpPr>
              <p:cNvPr id="9" name="TextBox 8">
                <a:extLst>
                  <a:ext uri="{FF2B5EF4-FFF2-40B4-BE49-F238E27FC236}">
                    <a16:creationId xmlns:a16="http://schemas.microsoft.com/office/drawing/2014/main" id="{107BA358-A2DF-4929-B891-A219172DCA1D}"/>
                  </a:ext>
                </a:extLst>
              </p:cNvPr>
              <p:cNvSpPr txBox="1">
                <a:spLocks noRot="1" noChangeAspect="1" noMove="1" noResize="1" noEditPoints="1" noAdjustHandles="1" noChangeArrowheads="1" noChangeShapeType="1" noTextEdit="1"/>
              </p:cNvSpPr>
              <p:nvPr/>
            </p:nvSpPr>
            <p:spPr>
              <a:xfrm>
                <a:off x="676275" y="5224504"/>
                <a:ext cx="10762869" cy="874022"/>
              </a:xfrm>
              <a:prstGeom prst="rect">
                <a:avLst/>
              </a:prstGeom>
              <a:blipFill>
                <a:blip r:embed="rId4"/>
                <a:stretch>
                  <a:fillRect b="-10490"/>
                </a:stretch>
              </a:blipFill>
            </p:spPr>
            <p:txBody>
              <a:bodyPr/>
              <a:lstStyle/>
              <a:p>
                <a:r>
                  <a:rPr lang="en-US">
                    <a:noFill/>
                  </a:rPr>
                  <a:t> </a:t>
                </a:r>
              </a:p>
            </p:txBody>
          </p:sp>
        </mc:Fallback>
      </mc:AlternateContent>
      <p:sp>
        <p:nvSpPr>
          <p:cNvPr id="10" name="Slide Number Placeholder 1">
            <a:extLst>
              <a:ext uri="{FF2B5EF4-FFF2-40B4-BE49-F238E27FC236}">
                <a16:creationId xmlns:a16="http://schemas.microsoft.com/office/drawing/2014/main" id="{CE3EFF55-2E33-402F-B12B-9274847CE5DF}"/>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35</a:t>
            </a:fld>
            <a:endParaRPr lang="en-US" sz="1200" dirty="0">
              <a:solidFill>
                <a:schemeClr val="tx1">
                  <a:tint val="75000"/>
                </a:schemeClr>
              </a:solidFill>
            </a:endParaRPr>
          </a:p>
        </p:txBody>
      </p:sp>
    </p:spTree>
    <p:extLst>
      <p:ext uri="{BB962C8B-B14F-4D97-AF65-F5344CB8AC3E}">
        <p14:creationId xmlns:p14="http://schemas.microsoft.com/office/powerpoint/2010/main" val="237934267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273623"/>
              </a:xfrm>
              <a:prstGeom prst="rect">
                <a:avLst/>
              </a:prstGeom>
              <a:noFill/>
            </p:spPr>
            <p:txBody>
              <a:bodyPr wrap="square">
                <a:spAutoFit/>
              </a:bodyPr>
              <a:lstStyle/>
              <a:p>
                <a:pPr marL="742950" lvl="1" indent="-285750" algn="just">
                  <a:lnSpc>
                    <a:spcPct val="250000"/>
                  </a:lnSpc>
                  <a:buFont typeface="Arial" panose="020B0604020202020204" pitchFamily="34" charset="0"/>
                  <a:buChar char="•"/>
                </a:pPr>
                <a:endParaRPr lang="en-US" dirty="0">
                  <a:latin typeface="Bookman Old Style" panose="02050604050505020204" pitchFamily="18" charset="0"/>
                </a:endParaRPr>
              </a:p>
              <a:p>
                <a:pPr marL="742950" lvl="1" indent="-285750" algn="just">
                  <a:lnSpc>
                    <a:spcPct val="250000"/>
                  </a:lnSpc>
                  <a:buFont typeface="Arial" panose="020B0604020202020204" pitchFamily="34" charset="0"/>
                  <a:buChar char="•"/>
                </a:pPr>
                <a:r>
                  <a:rPr lang="en-US" dirty="0">
                    <a:latin typeface="Bookman Old Style" panose="02050604050505020204" pitchFamily="18" charset="0"/>
                  </a:rPr>
                  <a:t>TFRecords</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Consume less space on disk</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Efficient read/write operations</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TensorFlow use </a:t>
                </a:r>
                <a14:m>
                  <m:oMath xmlns:m="http://schemas.openxmlformats.org/officeDocument/2006/math">
                    <m:r>
                      <a:rPr lang="en-US" i="1" dirty="0" smtClean="0">
                        <a:latin typeface="Cambria Math" panose="02040503050406030204" pitchFamily="18" charset="0"/>
                      </a:rPr>
                      <m:t>𝑠𝑛𝑎𝑝𝑝𝑦</m:t>
                    </m:r>
                  </m:oMath>
                </a14:m>
                <a:r>
                  <a:rPr lang="en-US" dirty="0">
                    <a:latin typeface="Bookman Old Style" panose="02050604050505020204" pitchFamily="18" charset="0"/>
                  </a:rPr>
                  <a:t> and </a:t>
                </a:r>
                <a14:m>
                  <m:oMath xmlns:m="http://schemas.openxmlformats.org/officeDocument/2006/math">
                    <m:r>
                      <a:rPr lang="en-US" i="1" dirty="0" smtClean="0">
                        <a:latin typeface="Cambria Math" panose="02040503050406030204" pitchFamily="18" charset="0"/>
                      </a:rPr>
                      <m:t>𝑧𝑙𝑖𝑏</m:t>
                    </m:r>
                  </m:oMath>
                </a14:m>
                <a:r>
                  <a:rPr lang="en-US" dirty="0">
                    <a:latin typeface="Bookman Old Style" panose="02050604050505020204" pitchFamily="18" charset="0"/>
                  </a:rPr>
                  <a:t> libraries</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Dynamic formats for compression and decompression</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Python Pickling</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Doesn’t support dynamic formats</a:t>
                </a:r>
              </a:p>
              <a:p>
                <a:pPr marL="1200150" lvl="2" indent="-285750" algn="just">
                  <a:lnSpc>
                    <a:spcPct val="200000"/>
                  </a:lnSpc>
                  <a:buFont typeface="Arial" panose="020B0604020202020204" pitchFamily="34" charset="0"/>
                  <a:buChar char="•"/>
                </a:pPr>
                <a:r>
                  <a:rPr lang="en-US" dirty="0">
                    <a:latin typeface="Bookman Old Style" panose="02050604050505020204" pitchFamily="18" charset="0"/>
                  </a:rPr>
                  <a:t>Doesn’t work well with data sharing between other language platforms.</a:t>
                </a:r>
              </a:p>
            </p:txBody>
          </p:sp>
        </mc:Choice>
        <mc:Fallback xmlns="">
          <p:sp>
            <p:nvSpPr>
              <p:cNvPr id="5" name="TextBox 4">
                <a:extLst>
                  <a:ext uri="{FF2B5EF4-FFF2-40B4-BE49-F238E27FC236}">
                    <a16:creationId xmlns:a16="http://schemas.microsoft.com/office/drawing/2014/main" id="{9E78D59C-C0FA-404C-B1FD-E4C7DA9D4193}"/>
                  </a:ext>
                </a:extLst>
              </p:cNvPr>
              <p:cNvSpPr txBox="1">
                <a:spLocks noRot="1" noChangeAspect="1" noMove="1" noResize="1" noEditPoints="1" noAdjustHandles="1" noChangeArrowheads="1" noChangeShapeType="1" noTextEdit="1"/>
              </p:cNvSpPr>
              <p:nvPr/>
            </p:nvSpPr>
            <p:spPr>
              <a:xfrm>
                <a:off x="594360" y="595558"/>
                <a:ext cx="10844784" cy="5273623"/>
              </a:xfrm>
              <a:prstGeom prst="rect">
                <a:avLst/>
              </a:prstGeom>
              <a:blipFill>
                <a:blip r:embed="rId2"/>
                <a:stretch>
                  <a:fillRect b="-104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D0CE444-252C-4F9B-B640-5D7A4ED19049}"/>
              </a:ext>
            </a:extLst>
          </p:cNvPr>
          <p:cNvSpPr txBox="1"/>
          <p:nvPr/>
        </p:nvSpPr>
        <p:spPr>
          <a:xfrm>
            <a:off x="594360" y="595558"/>
            <a:ext cx="10844784" cy="82355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Data Compression</a:t>
            </a:r>
          </a:p>
        </p:txBody>
      </p:sp>
      <p:sp>
        <p:nvSpPr>
          <p:cNvPr id="4" name="Slide Number Placeholder 1">
            <a:extLst>
              <a:ext uri="{FF2B5EF4-FFF2-40B4-BE49-F238E27FC236}">
                <a16:creationId xmlns:a16="http://schemas.microsoft.com/office/drawing/2014/main" id="{85C29F37-7BF0-4B1D-9066-3EB5A633D490}"/>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36</a:t>
            </a:fld>
            <a:endParaRPr lang="en-US" sz="1200" dirty="0">
              <a:solidFill>
                <a:schemeClr val="tx1">
                  <a:tint val="75000"/>
                </a:schemeClr>
              </a:solidFill>
            </a:endParaRPr>
          </a:p>
        </p:txBody>
      </p:sp>
    </p:spTree>
    <p:extLst>
      <p:ext uri="{BB962C8B-B14F-4D97-AF65-F5344CB8AC3E}">
        <p14:creationId xmlns:p14="http://schemas.microsoft.com/office/powerpoint/2010/main" val="124103774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A6D196-A2F1-4522-88E9-BDDE69C01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2459330"/>
            <a:ext cx="6349365" cy="2832336"/>
          </a:xfrm>
          <a:prstGeom prst="rect">
            <a:avLst/>
          </a:prstGeom>
        </p:spPr>
      </p:pic>
      <p:sp>
        <p:nvSpPr>
          <p:cNvPr id="4" name="TextBox 3">
            <a:extLst>
              <a:ext uri="{FF2B5EF4-FFF2-40B4-BE49-F238E27FC236}">
                <a16:creationId xmlns:a16="http://schemas.microsoft.com/office/drawing/2014/main" id="{38F35288-2ACC-4550-AED4-AE857EFEC1E8}"/>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Performance of Data Pipeline with Compressed Data</a:t>
            </a:r>
            <a:endParaRPr lang="en-US" sz="1800" b="1" dirty="0">
              <a:latin typeface="Bookman Old Style" panose="02050604050505020204" pitchFamily="18" charset="0"/>
            </a:endParaRPr>
          </a:p>
        </p:txBody>
      </p:sp>
      <p:sp>
        <p:nvSpPr>
          <p:cNvPr id="6" name="TextBox 5">
            <a:extLst>
              <a:ext uri="{FF2B5EF4-FFF2-40B4-BE49-F238E27FC236}">
                <a16:creationId xmlns:a16="http://schemas.microsoft.com/office/drawing/2014/main" id="{A68E2F14-CDE5-4273-A432-9BA7D0B347C5}"/>
              </a:ext>
            </a:extLst>
          </p:cNvPr>
          <p:cNvSpPr txBox="1"/>
          <p:nvPr/>
        </p:nvSpPr>
        <p:spPr>
          <a:xfrm>
            <a:off x="7172325" y="2488323"/>
            <a:ext cx="4425315" cy="272818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Using compressed TFRecords in place of raw input images, the average time for fetching and preprocessing decreases.</a:t>
            </a:r>
          </a:p>
          <a:p>
            <a:pPr marL="285750" indent="-285750" algn="just">
              <a:lnSpc>
                <a:spcPct val="150000"/>
              </a:lnSpc>
              <a:buFont typeface="Arial" panose="020B0604020202020204" pitchFamily="34" charset="0"/>
              <a:buChar char="•"/>
            </a:pPr>
            <a:endParaRPr lang="en-US" sz="4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sz="1600" dirty="0">
                <a:latin typeface="Bookman Old Style" panose="02050604050505020204" pitchFamily="18" charset="0"/>
              </a:rPr>
              <a:t>However, the difference is not significant as compared to the average latencies in case of raw input images.</a:t>
            </a:r>
          </a:p>
        </p:txBody>
      </p:sp>
      <p:sp>
        <p:nvSpPr>
          <p:cNvPr id="5" name="Slide Number Placeholder 1">
            <a:extLst>
              <a:ext uri="{FF2B5EF4-FFF2-40B4-BE49-F238E27FC236}">
                <a16:creationId xmlns:a16="http://schemas.microsoft.com/office/drawing/2014/main" id="{1165BAAE-9EE9-4F5F-B3E8-6E0A130CA87D}"/>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37</a:t>
            </a:fld>
            <a:endParaRPr lang="en-US" sz="1200" dirty="0">
              <a:solidFill>
                <a:schemeClr val="tx1">
                  <a:tint val="75000"/>
                </a:schemeClr>
              </a:solidFill>
            </a:endParaRPr>
          </a:p>
        </p:txBody>
      </p:sp>
    </p:spTree>
    <p:extLst>
      <p:ext uri="{BB962C8B-B14F-4D97-AF65-F5344CB8AC3E}">
        <p14:creationId xmlns:p14="http://schemas.microsoft.com/office/powerpoint/2010/main" val="64907513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F5A27F-A283-4535-A266-4F26CD602386}"/>
              </a:ext>
            </a:extLst>
          </p:cNvPr>
          <p:cNvGraphicFramePr>
            <a:graphicFrameLocks/>
          </p:cNvGraphicFramePr>
          <p:nvPr>
            <p:extLst>
              <p:ext uri="{D42A27DB-BD31-4B8C-83A1-F6EECF244321}">
                <p14:modId xmlns:p14="http://schemas.microsoft.com/office/powerpoint/2010/main" val="1494882651"/>
              </p:ext>
            </p:extLst>
          </p:nvPr>
        </p:nvGraphicFramePr>
        <p:xfrm>
          <a:off x="594361" y="1834841"/>
          <a:ext cx="6577964" cy="33562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A792D50-E30B-4590-9400-F2F28387C96B}"/>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Memory Requirement for various Dataset formats</a:t>
            </a:r>
            <a:endParaRPr lang="en-US" sz="1800" b="1" dirty="0">
              <a:latin typeface="Bookman Old Style" panose="02050604050505020204" pitchFamily="18" charset="0"/>
            </a:endParaRPr>
          </a:p>
        </p:txBody>
      </p:sp>
      <p:sp>
        <p:nvSpPr>
          <p:cNvPr id="5" name="TextBox 4">
            <a:extLst>
              <a:ext uri="{FF2B5EF4-FFF2-40B4-BE49-F238E27FC236}">
                <a16:creationId xmlns:a16="http://schemas.microsoft.com/office/drawing/2014/main" id="{878A9331-9E2C-4EC7-A83A-B00D0711E23C}"/>
              </a:ext>
            </a:extLst>
          </p:cNvPr>
          <p:cNvSpPr txBox="1"/>
          <p:nvPr/>
        </p:nvSpPr>
        <p:spPr>
          <a:xfrm>
            <a:off x="7172324" y="2518223"/>
            <a:ext cx="4425315" cy="1989519"/>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Using TFRecord format, ~45% disk space is saved.</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Using Python Pickle format, ~28% of disk space is saved.</a:t>
            </a:r>
          </a:p>
        </p:txBody>
      </p:sp>
      <p:sp>
        <p:nvSpPr>
          <p:cNvPr id="6" name="TextBox 5">
            <a:extLst>
              <a:ext uri="{FF2B5EF4-FFF2-40B4-BE49-F238E27FC236}">
                <a16:creationId xmlns:a16="http://schemas.microsoft.com/office/drawing/2014/main" id="{2328A32F-5001-4280-ACAE-75E3FBA5B6F0}"/>
              </a:ext>
            </a:extLst>
          </p:cNvPr>
          <p:cNvSpPr txBox="1"/>
          <p:nvPr/>
        </p:nvSpPr>
        <p:spPr>
          <a:xfrm>
            <a:off x="714565" y="5388420"/>
            <a:ext cx="10762869" cy="874022"/>
          </a:xfrm>
          <a:prstGeom prst="rect">
            <a:avLst/>
          </a:prstGeom>
          <a:noFill/>
        </p:spPr>
        <p:txBody>
          <a:bodyPr wrap="square">
            <a:spAutoFit/>
          </a:bodyPr>
          <a:lstStyle/>
          <a:p>
            <a:pPr algn="ctr">
              <a:lnSpc>
                <a:spcPct val="150000"/>
              </a:lnSpc>
            </a:pPr>
            <a:r>
              <a:rPr lang="en-US" sz="1800" b="1" dirty="0">
                <a:latin typeface="Bookman Old Style" panose="02050604050505020204" pitchFamily="18" charset="0"/>
              </a:rPr>
              <a:t>Compressed dataset saves a lot of space on NV Memory, however its impact on the overall model performance is very small.</a:t>
            </a:r>
          </a:p>
        </p:txBody>
      </p:sp>
      <p:sp>
        <p:nvSpPr>
          <p:cNvPr id="7" name="Slide Number Placeholder 1">
            <a:extLst>
              <a:ext uri="{FF2B5EF4-FFF2-40B4-BE49-F238E27FC236}">
                <a16:creationId xmlns:a16="http://schemas.microsoft.com/office/drawing/2014/main" id="{8D1DDA94-A70A-44AF-80F0-0CDFFC8C6D5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38</a:t>
            </a:fld>
            <a:endParaRPr lang="en-US" sz="1200" dirty="0">
              <a:solidFill>
                <a:schemeClr val="tx1">
                  <a:tint val="75000"/>
                </a:schemeClr>
              </a:solidFill>
            </a:endParaRPr>
          </a:p>
        </p:txBody>
      </p:sp>
    </p:spTree>
    <p:extLst>
      <p:ext uri="{BB962C8B-B14F-4D97-AF65-F5344CB8AC3E}">
        <p14:creationId xmlns:p14="http://schemas.microsoft.com/office/powerpoint/2010/main" val="132016389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TensorFlow Input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Preprocessing Steps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Deep Residual Models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Experimental Setup</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9D7F186E-537B-4221-BFD4-D46C1356C989}"/>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39</a:t>
            </a:fld>
            <a:endParaRPr lang="en-US" sz="1200" dirty="0">
              <a:solidFill>
                <a:schemeClr val="tx1">
                  <a:tint val="75000"/>
                </a:schemeClr>
              </a:solidFill>
            </a:endParaRPr>
          </a:p>
        </p:txBody>
      </p:sp>
    </p:spTree>
    <p:extLst>
      <p:ext uri="{BB962C8B-B14F-4D97-AF65-F5344CB8AC3E}">
        <p14:creationId xmlns:p14="http://schemas.microsoft.com/office/powerpoint/2010/main" val="15841877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2333A4-D29B-4349-B74D-2BB0AA1C322D}"/>
              </a:ext>
            </a:extLst>
          </p:cNvPr>
          <p:cNvSpPr txBox="1"/>
          <p:nvPr/>
        </p:nvSpPr>
        <p:spPr>
          <a:xfrm>
            <a:off x="594360" y="595558"/>
            <a:ext cx="10844784" cy="585839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Basic Definitions</a:t>
            </a:r>
            <a:endParaRPr lang="en-US" sz="2800" dirty="0">
              <a:latin typeface="Bookman Old Style" panose="02050604050505020204" pitchFamily="18" charset="0"/>
            </a:endParaRP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Batch Size</a:t>
            </a:r>
            <a:r>
              <a:rPr lang="en-US" dirty="0">
                <a:latin typeface="Bookman Old Style" panose="02050604050505020204" pitchFamily="18" charset="0"/>
              </a:rPr>
              <a:t>: It represents the number of samples of input dataset that are processed before the model is updated.</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Epoch</a:t>
            </a:r>
            <a:r>
              <a:rPr lang="en-US" dirty="0">
                <a:latin typeface="Bookman Old Style" panose="02050604050505020204" pitchFamily="18" charset="0"/>
              </a:rPr>
              <a:t>: It represents the number of times the learning algorithm will be executed to work though entire dataset.</a:t>
            </a:r>
            <a:endParaRPr lang="en-US" i="1" dirty="0">
              <a:latin typeface="Bookman Old Style" panose="02050604050505020204" pitchFamily="18" charset="0"/>
            </a:endParaRP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ETL</a:t>
            </a:r>
            <a:r>
              <a:rPr lang="en-US" dirty="0">
                <a:latin typeface="Bookman Old Style" panose="02050604050505020204" pitchFamily="18" charset="0"/>
              </a:rPr>
              <a:t>: It stands for Extract, Transform and Load. It defines the steps of data loading process in deep learning framework.</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RGB Image</a:t>
            </a:r>
            <a:r>
              <a:rPr lang="en-US" dirty="0">
                <a:latin typeface="Bookman Old Style" panose="02050604050505020204" pitchFamily="18" charset="0"/>
              </a:rPr>
              <a:t>: An RGB image, contains three individual planes of colors red, blue and green. The color of each pixel is determined by the combination of the red, green, and blue intensities stored in each color plane at the pixel's location.</a:t>
            </a:r>
          </a:p>
        </p:txBody>
      </p:sp>
      <p:sp>
        <p:nvSpPr>
          <p:cNvPr id="4" name="Slide Number Placeholder 1">
            <a:extLst>
              <a:ext uri="{FF2B5EF4-FFF2-40B4-BE49-F238E27FC236}">
                <a16:creationId xmlns:a16="http://schemas.microsoft.com/office/drawing/2014/main" id="{1DF23BA2-5975-41B2-A116-BC5B4E9E0A4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a:t>
            </a:fld>
            <a:endParaRPr lang="en-US" sz="1200" dirty="0">
              <a:solidFill>
                <a:schemeClr val="tx1">
                  <a:tint val="75000"/>
                </a:schemeClr>
              </a:solidFill>
            </a:endParaRPr>
          </a:p>
        </p:txBody>
      </p:sp>
    </p:spTree>
    <p:extLst>
      <p:ext uri="{BB962C8B-B14F-4D97-AF65-F5344CB8AC3E}">
        <p14:creationId xmlns:p14="http://schemas.microsoft.com/office/powerpoint/2010/main" val="194076204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47705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Optimizations</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2652552"/>
            <a:ext cx="4211147" cy="172098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How the preprocessing can be realistically moved to SSDs?</a:t>
            </a:r>
          </a:p>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Ways to mitigate various bottlenecks in the pipeline design.</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6</a:t>
            </a:r>
            <a:endParaRPr sz="3000" spc="300" dirty="0">
              <a:solidFill>
                <a:schemeClr val="tx2"/>
              </a:solidFill>
              <a:latin typeface="Acherus Grotesque Light" panose="02000505000000020004" pitchFamily="2" charset="77"/>
            </a:endParaRPr>
          </a:p>
        </p:txBody>
      </p:sp>
      <p:sp>
        <p:nvSpPr>
          <p:cNvPr id="13" name="Slide Number Placeholder 1">
            <a:extLst>
              <a:ext uri="{FF2B5EF4-FFF2-40B4-BE49-F238E27FC236}">
                <a16:creationId xmlns:a16="http://schemas.microsoft.com/office/drawing/2014/main" id="{3E8C796C-51DC-4F61-9BEA-03636C94DD4D}"/>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40</a:t>
            </a:fld>
            <a:endParaRPr lang="en-US" sz="1200" dirty="0">
              <a:solidFill>
                <a:schemeClr val="tx1">
                  <a:tint val="75000"/>
                </a:schemeClr>
              </a:solidFill>
            </a:endParaRPr>
          </a:p>
        </p:txBody>
      </p:sp>
    </p:spTree>
    <p:extLst>
      <p:ext uri="{BB962C8B-B14F-4D97-AF65-F5344CB8AC3E}">
        <p14:creationId xmlns:p14="http://schemas.microsoft.com/office/powerpoint/2010/main" val="4119132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987963"/>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Moving the preprocessing steps to SmartSSD FPGA</a:t>
            </a:r>
            <a:endParaRPr lang="en-US" dirty="0">
              <a:latin typeface="Bookman Old Style" panose="02050604050505020204" pitchFamily="18" charset="0"/>
            </a:endParaRPr>
          </a:p>
        </p:txBody>
      </p:sp>
      <p:pic>
        <p:nvPicPr>
          <p:cNvPr id="3" name="Picture 2">
            <a:extLst>
              <a:ext uri="{FF2B5EF4-FFF2-40B4-BE49-F238E27FC236}">
                <a16:creationId xmlns:a16="http://schemas.microsoft.com/office/drawing/2014/main" id="{4592500A-F3CE-4858-B589-39EC2A49F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530" y="1771986"/>
            <a:ext cx="7684940" cy="1994833"/>
          </a:xfrm>
          <a:prstGeom prst="rect">
            <a:avLst/>
          </a:prstGeom>
        </p:spPr>
      </p:pic>
      <p:pic>
        <p:nvPicPr>
          <p:cNvPr id="6" name="Picture 5">
            <a:extLst>
              <a:ext uri="{FF2B5EF4-FFF2-40B4-BE49-F238E27FC236}">
                <a16:creationId xmlns:a16="http://schemas.microsoft.com/office/drawing/2014/main" id="{898488C2-F096-4197-887E-2C407BB9D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166" y="4064168"/>
            <a:ext cx="7415668" cy="1994832"/>
          </a:xfrm>
          <a:prstGeom prst="rect">
            <a:avLst/>
          </a:prstGeom>
        </p:spPr>
      </p:pic>
      <p:sp>
        <p:nvSpPr>
          <p:cNvPr id="7" name="Slide Number Placeholder 1">
            <a:extLst>
              <a:ext uri="{FF2B5EF4-FFF2-40B4-BE49-F238E27FC236}">
                <a16:creationId xmlns:a16="http://schemas.microsoft.com/office/drawing/2014/main" id="{03B62A3D-687F-4BBD-B4BC-158DDA966969}"/>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41</a:t>
            </a:fld>
            <a:endParaRPr lang="en-US" sz="1200" dirty="0">
              <a:solidFill>
                <a:schemeClr val="tx1">
                  <a:tint val="75000"/>
                </a:schemeClr>
              </a:solidFill>
            </a:endParaRPr>
          </a:p>
        </p:txBody>
      </p:sp>
    </p:spTree>
    <p:extLst>
      <p:ext uri="{BB962C8B-B14F-4D97-AF65-F5344CB8AC3E}">
        <p14:creationId xmlns:p14="http://schemas.microsoft.com/office/powerpoint/2010/main" val="341397298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515997"/>
          </a:xfrm>
          <a:prstGeom prst="rect">
            <a:avLst/>
          </a:prstGeom>
          <a:noFill/>
        </p:spPr>
        <p:txBody>
          <a:bodyPr wrap="square">
            <a:spAutoFit/>
          </a:bodyPr>
          <a:lstStyle/>
          <a:p>
            <a:pPr algn="just">
              <a:lnSpc>
                <a:spcPct val="250000"/>
              </a:lnSpc>
            </a:pPr>
            <a:r>
              <a:rPr lang="en-US" b="1" dirty="0">
                <a:latin typeface="Bookman Old Style" panose="02050604050505020204" pitchFamily="18" charset="0"/>
              </a:rPr>
              <a:t>Following preprocessing steps can be moved to SmartSSD FPGA:</a:t>
            </a:r>
          </a:p>
          <a:p>
            <a:pPr marL="742950" lvl="1" indent="-285750" algn="just">
              <a:lnSpc>
                <a:spcPct val="250000"/>
              </a:lnSpc>
              <a:buFont typeface="Arial" panose="020B0604020202020204" pitchFamily="34" charset="0"/>
              <a:buChar char="•"/>
            </a:pPr>
            <a:r>
              <a:rPr lang="en-US" dirty="0">
                <a:latin typeface="Bookman Old Style" panose="02050604050505020204" pitchFamily="18" charset="0"/>
              </a:rPr>
              <a:t>Pico JPEG Decoder – Implementation by Intel using OpenCL.</a:t>
            </a:r>
          </a:p>
          <a:p>
            <a:pPr marL="742950" lvl="1" indent="-285750" algn="just">
              <a:lnSpc>
                <a:spcPct val="250000"/>
              </a:lnSpc>
              <a:buFont typeface="Arial" panose="020B0604020202020204" pitchFamily="34" charset="0"/>
              <a:buChar char="•"/>
            </a:pPr>
            <a:r>
              <a:rPr lang="en-US" dirty="0">
                <a:latin typeface="Bookman Old Style" panose="02050604050505020204" pitchFamily="18" charset="0"/>
              </a:rPr>
              <a:t>Bilinear Interpolation – Implemented to extract RGB planes individually and resize each plane.</a:t>
            </a:r>
          </a:p>
          <a:p>
            <a:pPr marL="742950" lvl="1" indent="-285750" algn="just">
              <a:lnSpc>
                <a:spcPct val="250000"/>
              </a:lnSpc>
              <a:buFont typeface="Arial" panose="020B0604020202020204" pitchFamily="34" charset="0"/>
              <a:buChar char="•"/>
            </a:pPr>
            <a:r>
              <a:rPr lang="en-US" dirty="0">
                <a:latin typeface="Bookman Old Style" panose="02050604050505020204" pitchFamily="18" charset="0"/>
              </a:rPr>
              <a:t>Adding random brightness – Implemented using a pseudo-random number generator provided by </a:t>
            </a:r>
            <a:r>
              <a:rPr lang="en-US" i="1" dirty="0" err="1">
                <a:latin typeface="Bookman Old Style" panose="02050604050505020204" pitchFamily="18" charset="0"/>
              </a:rPr>
              <a:t>stdlib</a:t>
            </a:r>
            <a:r>
              <a:rPr lang="en-US" i="1" dirty="0">
                <a:latin typeface="Bookman Old Style" panose="02050604050505020204" pitchFamily="18" charset="0"/>
              </a:rPr>
              <a:t>.</a:t>
            </a:r>
          </a:p>
          <a:p>
            <a:pPr marL="742950" lvl="1" indent="-285750" algn="just">
              <a:lnSpc>
                <a:spcPct val="250000"/>
              </a:lnSpc>
              <a:buFont typeface="Arial" panose="020B0604020202020204" pitchFamily="34" charset="0"/>
              <a:buChar char="•"/>
            </a:pPr>
            <a:r>
              <a:rPr lang="en-US" dirty="0">
                <a:latin typeface="Bookman Old Style" panose="02050604050505020204" pitchFamily="18" charset="0"/>
              </a:rPr>
              <a:t>Normalization and Clipping – Implemented to convert integer pixel values to float type values between 0 and 1.</a:t>
            </a:r>
          </a:p>
        </p:txBody>
      </p:sp>
      <p:sp>
        <p:nvSpPr>
          <p:cNvPr id="3" name="Slide Number Placeholder 1">
            <a:extLst>
              <a:ext uri="{FF2B5EF4-FFF2-40B4-BE49-F238E27FC236}">
                <a16:creationId xmlns:a16="http://schemas.microsoft.com/office/drawing/2014/main" id="{D57355ED-7592-47EC-87AC-438D38ECF4B1}"/>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42</a:t>
            </a:fld>
            <a:endParaRPr lang="en-US" sz="1200" dirty="0">
              <a:solidFill>
                <a:schemeClr val="tx1">
                  <a:tint val="75000"/>
                </a:schemeClr>
              </a:solidFill>
            </a:endParaRPr>
          </a:p>
        </p:txBody>
      </p:sp>
    </p:spTree>
    <p:extLst>
      <p:ext uri="{BB962C8B-B14F-4D97-AF65-F5344CB8AC3E}">
        <p14:creationId xmlns:p14="http://schemas.microsoft.com/office/powerpoint/2010/main" val="336229196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F39930E-F092-46DF-81B7-D29DBE7F8678}"/>
              </a:ext>
            </a:extLst>
          </p:cNvPr>
          <p:cNvGraphicFramePr>
            <a:graphicFrameLocks/>
          </p:cNvGraphicFramePr>
          <p:nvPr>
            <p:extLst>
              <p:ext uri="{D42A27DB-BD31-4B8C-83A1-F6EECF244321}">
                <p14:modId xmlns:p14="http://schemas.microsoft.com/office/powerpoint/2010/main" val="3685741754"/>
              </p:ext>
            </p:extLst>
          </p:nvPr>
        </p:nvGraphicFramePr>
        <p:xfrm>
          <a:off x="594360" y="1867750"/>
          <a:ext cx="6149340" cy="340468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9B090C9-C425-4F6C-B6CB-5EDD4D15CA71}"/>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Average Time for Preprocessed and Raw Input Images</a:t>
            </a:r>
            <a:endParaRPr lang="en-US" b="1" dirty="0">
              <a:latin typeface="Bookman Old Style" panose="02050604050505020204" pitchFamily="18" charset="0"/>
            </a:endParaRPr>
          </a:p>
        </p:txBody>
      </p:sp>
      <p:sp>
        <p:nvSpPr>
          <p:cNvPr id="5" name="TextBox 4">
            <a:extLst>
              <a:ext uri="{FF2B5EF4-FFF2-40B4-BE49-F238E27FC236}">
                <a16:creationId xmlns:a16="http://schemas.microsoft.com/office/drawing/2014/main" id="{3DFB098F-D2D8-450F-8CD1-67D8363AA3CF}"/>
              </a:ext>
            </a:extLst>
          </p:cNvPr>
          <p:cNvSpPr txBox="1"/>
          <p:nvPr/>
        </p:nvSpPr>
        <p:spPr>
          <a:xfrm>
            <a:off x="7172325" y="1941798"/>
            <a:ext cx="4425315" cy="2974404"/>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Data is preprocessed offline.</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Data pipeline is fed with preprocessed data instead of raw JPEG images.</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Graph shows the CPU execution overhead caused by the preprocessing steps in input pipeline.</a:t>
            </a:r>
          </a:p>
        </p:txBody>
      </p:sp>
      <p:sp>
        <p:nvSpPr>
          <p:cNvPr id="8" name="TextBox 7">
            <a:extLst>
              <a:ext uri="{FF2B5EF4-FFF2-40B4-BE49-F238E27FC236}">
                <a16:creationId xmlns:a16="http://schemas.microsoft.com/office/drawing/2014/main" id="{BD2B264A-5C31-403E-8260-1D92084644F0}"/>
              </a:ext>
            </a:extLst>
          </p:cNvPr>
          <p:cNvSpPr txBox="1"/>
          <p:nvPr/>
        </p:nvSpPr>
        <p:spPr>
          <a:xfrm>
            <a:off x="714565" y="5388420"/>
            <a:ext cx="10762869" cy="874022"/>
          </a:xfrm>
          <a:prstGeom prst="rect">
            <a:avLst/>
          </a:prstGeom>
          <a:noFill/>
        </p:spPr>
        <p:txBody>
          <a:bodyPr wrap="square">
            <a:spAutoFit/>
          </a:bodyPr>
          <a:lstStyle/>
          <a:p>
            <a:pPr algn="ctr">
              <a:lnSpc>
                <a:spcPct val="150000"/>
              </a:lnSpc>
            </a:pPr>
            <a:r>
              <a:rPr lang="en-US" sz="1800" b="1" dirty="0">
                <a:latin typeface="Bookman Old Style" panose="02050604050505020204" pitchFamily="18" charset="0"/>
              </a:rPr>
              <a:t>Significant improvement in performance of input pipeline as the preprocessing steps are offloaded.</a:t>
            </a:r>
          </a:p>
        </p:txBody>
      </p:sp>
      <p:sp>
        <p:nvSpPr>
          <p:cNvPr id="6" name="Slide Number Placeholder 1">
            <a:extLst>
              <a:ext uri="{FF2B5EF4-FFF2-40B4-BE49-F238E27FC236}">
                <a16:creationId xmlns:a16="http://schemas.microsoft.com/office/drawing/2014/main" id="{1CEF2DA3-9183-4F7C-BC2E-7CB5C66FCBC4}"/>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43</a:t>
            </a:fld>
            <a:endParaRPr lang="en-US" sz="1200" dirty="0">
              <a:solidFill>
                <a:schemeClr val="tx1">
                  <a:tint val="75000"/>
                </a:schemeClr>
              </a:solidFill>
            </a:endParaRPr>
          </a:p>
        </p:txBody>
      </p:sp>
    </p:spTree>
    <p:extLst>
      <p:ext uri="{BB962C8B-B14F-4D97-AF65-F5344CB8AC3E}">
        <p14:creationId xmlns:p14="http://schemas.microsoft.com/office/powerpoint/2010/main" val="409049739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Custom Filesystem Integration</a:t>
            </a:r>
          </a:p>
        </p:txBody>
      </p:sp>
      <p:pic>
        <p:nvPicPr>
          <p:cNvPr id="4" name="Picture 3">
            <a:extLst>
              <a:ext uri="{FF2B5EF4-FFF2-40B4-BE49-F238E27FC236}">
                <a16:creationId xmlns:a16="http://schemas.microsoft.com/office/drawing/2014/main" id="{D68B7371-3E52-4604-80D0-FC1E64549568}"/>
              </a:ext>
            </a:extLst>
          </p:cNvPr>
          <p:cNvPicPr>
            <a:picLocks noChangeAspect="1"/>
          </p:cNvPicPr>
          <p:nvPr/>
        </p:nvPicPr>
        <p:blipFill>
          <a:blip r:embed="rId2"/>
          <a:stretch>
            <a:fillRect/>
          </a:stretch>
        </p:blipFill>
        <p:spPr>
          <a:xfrm>
            <a:off x="1728787" y="1609680"/>
            <a:ext cx="8734425" cy="4639589"/>
          </a:xfrm>
          <a:prstGeom prst="rect">
            <a:avLst/>
          </a:prstGeom>
        </p:spPr>
      </p:pic>
      <p:sp>
        <p:nvSpPr>
          <p:cNvPr id="6" name="Slide Number Placeholder 1">
            <a:extLst>
              <a:ext uri="{FF2B5EF4-FFF2-40B4-BE49-F238E27FC236}">
                <a16:creationId xmlns:a16="http://schemas.microsoft.com/office/drawing/2014/main" id="{7E5EDC22-F78B-4BD3-ACAC-EF854E977532}"/>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44</a:t>
            </a:fld>
            <a:endParaRPr lang="en-US" sz="1200" dirty="0">
              <a:solidFill>
                <a:schemeClr val="tx1">
                  <a:tint val="75000"/>
                </a:schemeClr>
              </a:solidFill>
            </a:endParaRPr>
          </a:p>
        </p:txBody>
      </p:sp>
    </p:spTree>
    <p:extLst>
      <p:ext uri="{BB962C8B-B14F-4D97-AF65-F5344CB8AC3E}">
        <p14:creationId xmlns:p14="http://schemas.microsoft.com/office/powerpoint/2010/main" val="192501703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5B0E29-91DB-4CF4-BF8E-0A5ABB484094}"/>
              </a:ext>
            </a:extLst>
          </p:cNvPr>
          <p:cNvPicPr>
            <a:picLocks noChangeAspect="1"/>
          </p:cNvPicPr>
          <p:nvPr/>
        </p:nvPicPr>
        <p:blipFill>
          <a:blip r:embed="rId2"/>
          <a:stretch>
            <a:fillRect/>
          </a:stretch>
        </p:blipFill>
        <p:spPr>
          <a:xfrm>
            <a:off x="667131" y="1605958"/>
            <a:ext cx="6099932" cy="4429576"/>
          </a:xfrm>
          <a:prstGeom prst="rect">
            <a:avLst/>
          </a:prstGeom>
        </p:spPr>
      </p:pic>
      <p:sp>
        <p:nvSpPr>
          <p:cNvPr id="7" name="TextBox 6">
            <a:extLst>
              <a:ext uri="{FF2B5EF4-FFF2-40B4-BE49-F238E27FC236}">
                <a16:creationId xmlns:a16="http://schemas.microsoft.com/office/drawing/2014/main" id="{C4C934E8-4979-424B-AF94-30E0F7C2C411}"/>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TensorFlow Filesystem Class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73C3E49-43A6-4C51-A158-4C49FBFEBF63}"/>
                  </a:ext>
                </a:extLst>
              </p:cNvPr>
              <p:cNvSpPr txBox="1"/>
              <p:nvPr/>
            </p:nvSpPr>
            <p:spPr>
              <a:xfrm>
                <a:off x="7099554" y="1580699"/>
                <a:ext cx="4425315" cy="445173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dirty="0">
                    <a:latin typeface="Bookman Old Style" panose="02050604050505020204" pitchFamily="18" charset="0"/>
                  </a:rPr>
                  <a:t>TensorFlow </a:t>
                </a:r>
                <a14:m>
                  <m:oMath xmlns:m="http://schemas.openxmlformats.org/officeDocument/2006/math">
                    <m:r>
                      <a:rPr lang="en-US" sz="1600" i="1" dirty="0" smtClean="0">
                        <a:latin typeface="Cambria Math" panose="02040503050406030204" pitchFamily="18" charset="0"/>
                      </a:rPr>
                      <m:t>𝐹𝑖𝑙𝑒𝑆𝑦𝑠𝑡𝑒𝑚</m:t>
                    </m:r>
                  </m:oMath>
                </a14:m>
                <a:r>
                  <a:rPr lang="en-US" sz="1600" dirty="0">
                    <a:latin typeface="Bookman Old Style" panose="02050604050505020204" pitchFamily="18" charset="0"/>
                  </a:rPr>
                  <a:t> interface as a subclass.</a:t>
                </a:r>
              </a:p>
              <a:p>
                <a:pPr marL="285750" indent="-285750">
                  <a:lnSpc>
                    <a:spcPct val="200000"/>
                  </a:lnSpc>
                  <a:buFont typeface="Arial" panose="020B0604020202020204" pitchFamily="34" charset="0"/>
                  <a:buChar char="•"/>
                </a:pPr>
                <a:r>
                  <a:rPr lang="en-US" sz="1600" dirty="0">
                    <a:latin typeface="Bookman Old Style" panose="02050604050505020204" pitchFamily="18" charset="0"/>
                  </a:rPr>
                  <a:t>Implement subclasses</a:t>
                </a:r>
              </a:p>
              <a:p>
                <a:pPr marL="742950" lvl="1" indent="-285750">
                  <a:lnSpc>
                    <a:spcPct val="200000"/>
                  </a:lnSpc>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𝑅𝑎𝑛𝑑𝑜𝑚𝐴𝑐𝑐𝑒𝑠𝑠𝐹𝑖𝑙𝑒</m:t>
                    </m:r>
                  </m:oMath>
                </a14:m>
                <a:endParaRPr lang="en-US" sz="1600" i="1" dirty="0">
                  <a:latin typeface="Bookman Old Style" panose="02050604050505020204" pitchFamily="18" charset="0"/>
                </a:endParaRPr>
              </a:p>
              <a:p>
                <a:pPr marL="742950" lvl="1" indent="-285750">
                  <a:lnSpc>
                    <a:spcPct val="200000"/>
                  </a:lnSpc>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𝑊𝑟𝑖𝑡𝑒𝑎𝑏𝑙𝑒𝐹𝑖𝑙𝑒</m:t>
                    </m:r>
                  </m:oMath>
                </a14:m>
                <a:endParaRPr lang="en-US" sz="1600" i="1" dirty="0">
                  <a:latin typeface="Bookman Old Style" panose="02050604050505020204" pitchFamily="18" charset="0"/>
                </a:endParaRPr>
              </a:p>
              <a:p>
                <a:pPr marL="742950" lvl="1" indent="-285750">
                  <a:lnSpc>
                    <a:spcPct val="200000"/>
                  </a:lnSpc>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𝐴𝑝𝑝𝑒𝑛𝑑𝑎𝑏𝑙𝑒𝐹𝑖𝑙𝑒</m:t>
                    </m:r>
                  </m:oMath>
                </a14:m>
                <a:endParaRPr lang="en-US" sz="1600" i="1" dirty="0">
                  <a:latin typeface="Bookman Old Style" panose="02050604050505020204" pitchFamily="18" charset="0"/>
                </a:endParaRPr>
              </a:p>
              <a:p>
                <a:pPr marL="742950" lvl="1" indent="-285750">
                  <a:lnSpc>
                    <a:spcPct val="200000"/>
                  </a:lnSpc>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𝑅𝑒𝑎𝑑𝑂𝑛𝑙𝑦𝑀𝑒𝑚𝑜𝑟𝑦𝑅𝑒𝑔𝑖𝑜𝑛</m:t>
                    </m:r>
                  </m:oMath>
                </a14:m>
                <a:endParaRPr lang="en-US" sz="1600" dirty="0">
                  <a:latin typeface="Bookman Old Style" panose="02050604050505020204" pitchFamily="18" charset="0"/>
                </a:endParaRPr>
              </a:p>
              <a:p>
                <a:pPr marL="285750" indent="-285750">
                  <a:lnSpc>
                    <a:spcPct val="200000"/>
                  </a:lnSpc>
                  <a:buFont typeface="Arial" panose="020B0604020202020204" pitchFamily="34" charset="0"/>
                  <a:buChar char="•"/>
                </a:pPr>
                <a:r>
                  <a:rPr lang="en-US" sz="1600" dirty="0">
                    <a:latin typeface="Bookman Old Style" panose="02050604050505020204" pitchFamily="18" charset="0"/>
                  </a:rPr>
                  <a:t>Register the </a:t>
                </a:r>
                <a14:m>
                  <m:oMath xmlns:m="http://schemas.openxmlformats.org/officeDocument/2006/math">
                    <m:r>
                      <a:rPr lang="en-US" sz="1600" i="1" dirty="0" smtClean="0">
                        <a:latin typeface="Cambria Math" panose="02040503050406030204" pitchFamily="18" charset="0"/>
                      </a:rPr>
                      <m:t>𝐹𝑖𝑙𝑒𝑆𝑦𝑠𝑡𝑒𝑚</m:t>
                    </m:r>
                  </m:oMath>
                </a14:m>
                <a:r>
                  <a:rPr lang="en-US" sz="1600" dirty="0">
                    <a:latin typeface="Bookman Old Style" panose="02050604050505020204" pitchFamily="18" charset="0"/>
                  </a:rPr>
                  <a:t> implementation with an appropriate prefix pattern.</a:t>
                </a:r>
              </a:p>
            </p:txBody>
          </p:sp>
        </mc:Choice>
        <mc:Fallback xmlns="">
          <p:sp>
            <p:nvSpPr>
              <p:cNvPr id="8" name="TextBox 7">
                <a:extLst>
                  <a:ext uri="{FF2B5EF4-FFF2-40B4-BE49-F238E27FC236}">
                    <a16:creationId xmlns:a16="http://schemas.microsoft.com/office/drawing/2014/main" id="{773C3E49-43A6-4C51-A158-4C49FBFEBF63}"/>
                  </a:ext>
                </a:extLst>
              </p:cNvPr>
              <p:cNvSpPr txBox="1">
                <a:spLocks noRot="1" noChangeAspect="1" noMove="1" noResize="1" noEditPoints="1" noAdjustHandles="1" noChangeArrowheads="1" noChangeShapeType="1" noTextEdit="1"/>
              </p:cNvSpPr>
              <p:nvPr/>
            </p:nvSpPr>
            <p:spPr>
              <a:xfrm>
                <a:off x="7099554" y="1580699"/>
                <a:ext cx="4425315" cy="4451731"/>
              </a:xfrm>
              <a:prstGeom prst="rect">
                <a:avLst/>
              </a:prstGeom>
              <a:blipFill>
                <a:blip r:embed="rId3"/>
                <a:stretch>
                  <a:fillRect l="-551" r="-826" b="-684"/>
                </a:stretch>
              </a:blipFill>
            </p:spPr>
            <p:txBody>
              <a:bodyPr/>
              <a:lstStyle/>
              <a:p>
                <a:r>
                  <a:rPr lang="en-US">
                    <a:noFill/>
                  </a:rPr>
                  <a:t> </a:t>
                </a:r>
              </a:p>
            </p:txBody>
          </p:sp>
        </mc:Fallback>
      </mc:AlternateContent>
      <p:sp>
        <p:nvSpPr>
          <p:cNvPr id="5" name="Slide Number Placeholder 1">
            <a:extLst>
              <a:ext uri="{FF2B5EF4-FFF2-40B4-BE49-F238E27FC236}">
                <a16:creationId xmlns:a16="http://schemas.microsoft.com/office/drawing/2014/main" id="{627629E4-98C0-4A36-AB05-1C9836CF1E43}"/>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45</a:t>
            </a:fld>
            <a:endParaRPr lang="en-US" sz="1200" dirty="0">
              <a:solidFill>
                <a:schemeClr val="tx1">
                  <a:tint val="75000"/>
                </a:schemeClr>
              </a:solidFill>
            </a:endParaRPr>
          </a:p>
        </p:txBody>
      </p:sp>
      <p:sp>
        <p:nvSpPr>
          <p:cNvPr id="10" name="TextBox 9">
            <a:extLst>
              <a:ext uri="{FF2B5EF4-FFF2-40B4-BE49-F238E27FC236}">
                <a16:creationId xmlns:a16="http://schemas.microsoft.com/office/drawing/2014/main" id="{770D76DB-8160-4558-876E-BBD7308FCF1F}"/>
              </a:ext>
            </a:extLst>
          </p:cNvPr>
          <p:cNvSpPr txBox="1"/>
          <p:nvPr/>
        </p:nvSpPr>
        <p:spPr>
          <a:xfrm>
            <a:off x="617090" y="6060793"/>
            <a:ext cx="6200013" cy="246221"/>
          </a:xfrm>
          <a:prstGeom prst="rect">
            <a:avLst/>
          </a:prstGeom>
          <a:noFill/>
        </p:spPr>
        <p:txBody>
          <a:bodyPr wrap="square">
            <a:spAutoFit/>
          </a:bodyPr>
          <a:lstStyle/>
          <a:p>
            <a:r>
              <a:rPr lang="en-US" sz="1000" b="1" dirty="0"/>
              <a:t>https://github.com/tensorflow/tensorflow/blob/master/tensorflow/core/platform/default/posix_file_system.cc</a:t>
            </a:r>
          </a:p>
        </p:txBody>
      </p:sp>
    </p:spTree>
    <p:extLst>
      <p:ext uri="{BB962C8B-B14F-4D97-AF65-F5344CB8AC3E}">
        <p14:creationId xmlns:p14="http://schemas.microsoft.com/office/powerpoint/2010/main" val="3795396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C934E8-4979-424B-AF94-30E0F7C2C411}"/>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TensorFlow Filesystem Class</a:t>
            </a:r>
          </a:p>
        </p:txBody>
      </p:sp>
      <p:pic>
        <p:nvPicPr>
          <p:cNvPr id="6" name="Picture 5">
            <a:extLst>
              <a:ext uri="{FF2B5EF4-FFF2-40B4-BE49-F238E27FC236}">
                <a16:creationId xmlns:a16="http://schemas.microsoft.com/office/drawing/2014/main" id="{BE66A99A-06AB-4CE1-864F-BC9469BFE3C9}"/>
              </a:ext>
            </a:extLst>
          </p:cNvPr>
          <p:cNvPicPr>
            <a:picLocks noChangeAspect="1"/>
          </p:cNvPicPr>
          <p:nvPr/>
        </p:nvPicPr>
        <p:blipFill rotWithShape="1">
          <a:blip r:embed="rId2"/>
          <a:srcRect t="1" b="16444"/>
          <a:stretch/>
        </p:blipFill>
        <p:spPr>
          <a:xfrm>
            <a:off x="2264603" y="1680347"/>
            <a:ext cx="7662794" cy="34731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3B0AFDA-9532-4EBF-94C9-DF4327370ED8}"/>
                  </a:ext>
                </a:extLst>
              </p:cNvPr>
              <p:cNvSpPr txBox="1"/>
              <p:nvPr/>
            </p:nvSpPr>
            <p:spPr>
              <a:xfrm>
                <a:off x="673608" y="5385250"/>
                <a:ext cx="10844784" cy="646331"/>
              </a:xfrm>
              <a:prstGeom prst="rect">
                <a:avLst/>
              </a:prstGeom>
              <a:noFill/>
            </p:spPr>
            <p:txBody>
              <a:bodyPr wrap="square">
                <a:spAutoFit/>
              </a:bodyPr>
              <a:lstStyle/>
              <a:p>
                <a:pPr algn="ctr"/>
                <a:r>
                  <a:rPr lang="en-US" b="1" i="0" dirty="0">
                    <a:effectLst/>
                    <a:latin typeface="Bookman Old Style" panose="02050604050505020204" pitchFamily="18" charset="0"/>
                  </a:rPr>
                  <a:t>Files are identified by URI (Uniform Resource Identifier)</a:t>
                </a:r>
              </a:p>
              <a:p>
                <a:pPr algn="ctr"/>
                <a14:m>
                  <m:oMathPara xmlns:m="http://schemas.openxmlformats.org/officeDocument/2006/math">
                    <m:oMathParaPr>
                      <m:jc m:val="centerGroup"/>
                    </m:oMathParaPr>
                    <m:oMath xmlns:m="http://schemas.openxmlformats.org/officeDocument/2006/math">
                      <m:r>
                        <a:rPr lang="en-US" b="1" i="1" dirty="0" smtClean="0">
                          <a:effectLst/>
                          <a:latin typeface="Cambria Math" panose="02040503050406030204" pitchFamily="18" charset="0"/>
                          <a:ea typeface="Cambria Math" panose="02040503050406030204" pitchFamily="18" charset="0"/>
                        </a:rPr>
                        <m:t>[&lt;</m:t>
                      </m:r>
                      <m:r>
                        <a:rPr lang="en-US" b="1" i="1" dirty="0" smtClean="0">
                          <a:effectLst/>
                          <a:latin typeface="Cambria Math" panose="02040503050406030204" pitchFamily="18" charset="0"/>
                          <a:ea typeface="Cambria Math" panose="02040503050406030204" pitchFamily="18" charset="0"/>
                        </a:rPr>
                        <m:t>𝒔𝒄𝒉𝒆𝒎𝒆</m:t>
                      </m:r>
                      <m:r>
                        <a:rPr lang="en-US" b="1" i="1" dirty="0" smtClean="0">
                          <a:effectLst/>
                          <a:latin typeface="Cambria Math" panose="02040503050406030204" pitchFamily="18" charset="0"/>
                          <a:ea typeface="Cambria Math" panose="02040503050406030204" pitchFamily="18" charset="0"/>
                        </a:rPr>
                        <m:t>&gt;://[&lt;</m:t>
                      </m:r>
                      <m:r>
                        <a:rPr lang="en-US" b="1" i="1" dirty="0" smtClean="0">
                          <a:effectLst/>
                          <a:latin typeface="Cambria Math" panose="02040503050406030204" pitchFamily="18" charset="0"/>
                          <a:ea typeface="Cambria Math" panose="02040503050406030204" pitchFamily="18" charset="0"/>
                        </a:rPr>
                        <m:t>𝒉𝒐𝒔𝒕</m:t>
                      </m:r>
                      <m:r>
                        <a:rPr lang="en-US" b="1" i="1" dirty="0" smtClean="0">
                          <a:effectLst/>
                          <a:latin typeface="Cambria Math" panose="02040503050406030204" pitchFamily="18" charset="0"/>
                          <a:ea typeface="Cambria Math" panose="02040503050406030204" pitchFamily="18" charset="0"/>
                        </a:rPr>
                        <m:t>&gt;]]&lt;</m:t>
                      </m:r>
                      <m:r>
                        <a:rPr lang="en-US" b="1" i="1" dirty="0" smtClean="0">
                          <a:effectLst/>
                          <a:latin typeface="Cambria Math" panose="02040503050406030204" pitchFamily="18" charset="0"/>
                          <a:ea typeface="Cambria Math" panose="02040503050406030204" pitchFamily="18" charset="0"/>
                        </a:rPr>
                        <m:t>𝒇𝒊𝒍𝒆𝒏𝒂𝒎𝒆</m:t>
                      </m:r>
                      <m:r>
                        <a:rPr lang="en-US" b="1" i="1" dirty="0" smtClean="0">
                          <a:effectLst/>
                          <a:latin typeface="Cambria Math" panose="02040503050406030204" pitchFamily="18" charset="0"/>
                          <a:ea typeface="Cambria Math" panose="02040503050406030204" pitchFamily="18" charset="0"/>
                        </a:rPr>
                        <m:t>&gt;</m:t>
                      </m:r>
                    </m:oMath>
                  </m:oMathPara>
                </a14:m>
                <a:endParaRPr lang="en-US" b="1" dirty="0">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73B0AFDA-9532-4EBF-94C9-DF4327370ED8}"/>
                  </a:ext>
                </a:extLst>
              </p:cNvPr>
              <p:cNvSpPr txBox="1">
                <a:spLocks noRot="1" noChangeAspect="1" noMove="1" noResize="1" noEditPoints="1" noAdjustHandles="1" noChangeArrowheads="1" noChangeShapeType="1" noTextEdit="1"/>
              </p:cNvSpPr>
              <p:nvPr/>
            </p:nvSpPr>
            <p:spPr>
              <a:xfrm>
                <a:off x="673608" y="5385250"/>
                <a:ext cx="10844784" cy="646331"/>
              </a:xfrm>
              <a:prstGeom prst="rect">
                <a:avLst/>
              </a:prstGeom>
              <a:blipFill>
                <a:blip r:embed="rId3"/>
                <a:stretch>
                  <a:fillRect t="-4717" b="-9434"/>
                </a:stretch>
              </a:blipFill>
            </p:spPr>
            <p:txBody>
              <a:bodyPr/>
              <a:lstStyle/>
              <a:p>
                <a:r>
                  <a:rPr lang="en-US">
                    <a:noFill/>
                  </a:rPr>
                  <a:t> </a:t>
                </a:r>
              </a:p>
            </p:txBody>
          </p:sp>
        </mc:Fallback>
      </mc:AlternateContent>
      <p:sp>
        <p:nvSpPr>
          <p:cNvPr id="5" name="Slide Number Placeholder 1">
            <a:extLst>
              <a:ext uri="{FF2B5EF4-FFF2-40B4-BE49-F238E27FC236}">
                <a16:creationId xmlns:a16="http://schemas.microsoft.com/office/drawing/2014/main" id="{796C4B51-C73B-4BD6-96CA-E3CA07D24FD6}"/>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46</a:t>
            </a:fld>
            <a:endParaRPr lang="en-US" sz="1200" dirty="0">
              <a:solidFill>
                <a:schemeClr val="tx1">
                  <a:tint val="75000"/>
                </a:schemeClr>
              </a:solidFill>
            </a:endParaRPr>
          </a:p>
        </p:txBody>
      </p:sp>
    </p:spTree>
    <p:extLst>
      <p:ext uri="{BB962C8B-B14F-4D97-AF65-F5344CB8AC3E}">
        <p14:creationId xmlns:p14="http://schemas.microsoft.com/office/powerpoint/2010/main" val="236884898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A16889-726D-4D37-A515-42B9DF612284}"/>
              </a:ext>
            </a:extLst>
          </p:cNvPr>
          <p:cNvGrpSpPr/>
          <p:nvPr/>
        </p:nvGrpSpPr>
        <p:grpSpPr>
          <a:xfrm>
            <a:off x="594360" y="2589336"/>
            <a:ext cx="5672360" cy="2329338"/>
            <a:chOff x="880840" y="2260616"/>
            <a:chExt cx="5672360" cy="2329338"/>
          </a:xfrm>
        </p:grpSpPr>
        <p:pic>
          <p:nvPicPr>
            <p:cNvPr id="4" name="Picture 3">
              <a:extLst>
                <a:ext uri="{FF2B5EF4-FFF2-40B4-BE49-F238E27FC236}">
                  <a16:creationId xmlns:a16="http://schemas.microsoft.com/office/drawing/2014/main" id="{F72C9773-0A3D-4030-9569-098111606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0" y="2260616"/>
              <a:ext cx="5672360" cy="1960006"/>
            </a:xfrm>
            <a:prstGeom prst="rect">
              <a:avLst/>
            </a:prstGeom>
          </p:spPr>
        </p:pic>
        <p:sp>
          <p:nvSpPr>
            <p:cNvPr id="7" name="TextBox 6">
              <a:extLst>
                <a:ext uri="{FF2B5EF4-FFF2-40B4-BE49-F238E27FC236}">
                  <a16:creationId xmlns:a16="http://schemas.microsoft.com/office/drawing/2014/main" id="{E1574D40-FB03-491D-9C38-802E3001A58B}"/>
                </a:ext>
              </a:extLst>
            </p:cNvPr>
            <p:cNvSpPr txBox="1"/>
            <p:nvPr/>
          </p:nvSpPr>
          <p:spPr>
            <a:xfrm>
              <a:off x="1668764" y="4220622"/>
              <a:ext cx="3675888" cy="369332"/>
            </a:xfrm>
            <a:prstGeom prst="rect">
              <a:avLst/>
            </a:prstGeom>
            <a:noFill/>
          </p:spPr>
          <p:txBody>
            <a:bodyPr wrap="square" rtlCol="0">
              <a:spAutoFit/>
            </a:bodyPr>
            <a:lstStyle/>
            <a:p>
              <a:pPr algn="ctr"/>
              <a:r>
                <a:rPr lang="en-US" dirty="0">
                  <a:latin typeface="Bookman Old Style" panose="02050604050505020204" pitchFamily="18" charset="0"/>
                </a:rPr>
                <a:t>Nvidia DALI Preprocessing</a:t>
              </a:r>
            </a:p>
          </p:txBody>
        </p:sp>
      </p:grpSp>
      <p:sp>
        <p:nvSpPr>
          <p:cNvPr id="5" name="TextBox 4">
            <a:extLst>
              <a:ext uri="{FF2B5EF4-FFF2-40B4-BE49-F238E27FC236}">
                <a16:creationId xmlns:a16="http://schemas.microsoft.com/office/drawing/2014/main" id="{D892358B-48D0-47F5-8DD8-622F5D67BB44}"/>
              </a:ext>
            </a:extLst>
          </p:cNvPr>
          <p:cNvSpPr txBox="1"/>
          <p:nvPr/>
        </p:nvSpPr>
        <p:spPr>
          <a:xfrm>
            <a:off x="6844909" y="1589694"/>
            <a:ext cx="4594235" cy="3959289"/>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Provides Python APIs.</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Supports LMDB, </a:t>
            </a:r>
            <a:r>
              <a:rPr lang="en-US" sz="1600" dirty="0" err="1">
                <a:latin typeface="Bookman Old Style" panose="02050604050505020204" pitchFamily="18" charset="0"/>
              </a:rPr>
              <a:t>RecordIO</a:t>
            </a:r>
            <a:r>
              <a:rPr lang="en-US" sz="1600" dirty="0">
                <a:latin typeface="Bookman Old Style" panose="02050604050505020204" pitchFamily="18" charset="0"/>
              </a:rPr>
              <a:t>, TFRecord, COCO, JPEG, JPEG 2000, WAV, FLAC, OGG, H.264, VP9 and HEVC.</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Supports CPU and GPU execution.</a:t>
            </a:r>
          </a:p>
          <a:p>
            <a:pPr marL="285750" indent="-285750" algn="just">
              <a:lnSpc>
                <a:spcPct val="200000"/>
              </a:lnSpc>
              <a:buFont typeface="Arial" panose="020B0604020202020204" pitchFamily="34" charset="0"/>
              <a:buChar char="•"/>
            </a:pPr>
            <a:r>
              <a:rPr lang="en-US" sz="1600" dirty="0">
                <a:latin typeface="Bookman Old Style" panose="02050604050505020204" pitchFamily="18" charset="0"/>
              </a:rPr>
              <a:t>Allows direct data path between storage and GPU memory with </a:t>
            </a:r>
            <a:r>
              <a:rPr lang="en-US" sz="1600" dirty="0" err="1">
                <a:latin typeface="Bookman Old Style" panose="02050604050505020204" pitchFamily="18" charset="0"/>
              </a:rPr>
              <a:t>GPUDirect</a:t>
            </a:r>
            <a:r>
              <a:rPr lang="en-US" sz="1600" dirty="0">
                <a:latin typeface="Bookman Old Style" panose="02050604050505020204" pitchFamily="18" charset="0"/>
              </a:rPr>
              <a:t> Storage.</a:t>
            </a:r>
          </a:p>
        </p:txBody>
      </p:sp>
      <p:sp>
        <p:nvSpPr>
          <p:cNvPr id="6" name="TextBox 5">
            <a:extLst>
              <a:ext uri="{FF2B5EF4-FFF2-40B4-BE49-F238E27FC236}">
                <a16:creationId xmlns:a16="http://schemas.microsoft.com/office/drawing/2014/main" id="{E720D3AD-D5B5-4D22-885E-AC4493FCB308}"/>
              </a:ext>
            </a:extLst>
          </p:cNvPr>
          <p:cNvSpPr txBox="1"/>
          <p:nvPr/>
        </p:nvSpPr>
        <p:spPr>
          <a:xfrm>
            <a:off x="594360" y="595558"/>
            <a:ext cx="10844784" cy="985141"/>
          </a:xfrm>
          <a:prstGeom prst="rect">
            <a:avLst/>
          </a:prstGeom>
          <a:noFill/>
        </p:spPr>
        <p:txBody>
          <a:bodyPr wrap="square">
            <a:spAutoFit/>
          </a:bodyPr>
          <a:lstStyle/>
          <a:p>
            <a:pPr algn="just">
              <a:lnSpc>
                <a:spcPct val="250000"/>
              </a:lnSpc>
            </a:pPr>
            <a:r>
              <a:rPr lang="en-US" sz="2800" b="1" dirty="0">
                <a:latin typeface="Bookman Old Style" panose="02050604050505020204" pitchFamily="18" charset="0"/>
              </a:rPr>
              <a:t>Nvidia DALI</a:t>
            </a:r>
          </a:p>
        </p:txBody>
      </p:sp>
      <p:sp>
        <p:nvSpPr>
          <p:cNvPr id="8" name="Slide Number Placeholder 1">
            <a:extLst>
              <a:ext uri="{FF2B5EF4-FFF2-40B4-BE49-F238E27FC236}">
                <a16:creationId xmlns:a16="http://schemas.microsoft.com/office/drawing/2014/main" id="{B5AF0CB9-D429-4033-8944-2D3FFEEBC777}"/>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47</a:t>
            </a:fld>
            <a:endParaRPr lang="en-US" sz="1200" dirty="0">
              <a:solidFill>
                <a:schemeClr val="tx1">
                  <a:tint val="75000"/>
                </a:schemeClr>
              </a:solidFill>
            </a:endParaRPr>
          </a:p>
        </p:txBody>
      </p:sp>
    </p:spTree>
    <p:extLst>
      <p:ext uri="{BB962C8B-B14F-4D97-AF65-F5344CB8AC3E}">
        <p14:creationId xmlns:p14="http://schemas.microsoft.com/office/powerpoint/2010/main" val="403353871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Data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TensorFlow Input Pipeline</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Preprocessing Steps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Deep Residual Models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Experimental Setup</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Experimental Analysis</a:t>
            </a:r>
          </a:p>
          <a:p>
            <a:pPr marL="742950" lvl="1" indent="-285750" algn="just">
              <a:lnSpc>
                <a:spcPct val="200000"/>
              </a:lnSpc>
              <a:buFont typeface="Wingdings" panose="05000000000000000000" pitchFamily="2" charset="2"/>
              <a:buChar char="ü"/>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3" name="Slide Number Placeholder 1">
            <a:extLst>
              <a:ext uri="{FF2B5EF4-FFF2-40B4-BE49-F238E27FC236}">
                <a16:creationId xmlns:a16="http://schemas.microsoft.com/office/drawing/2014/main" id="{512FE186-4D00-4D69-A547-383BD1C9E84B}"/>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48</a:t>
            </a:fld>
            <a:endParaRPr lang="en-US" sz="1200" dirty="0">
              <a:solidFill>
                <a:schemeClr val="tx1">
                  <a:tint val="75000"/>
                </a:schemeClr>
              </a:solidFill>
            </a:endParaRPr>
          </a:p>
        </p:txBody>
      </p:sp>
    </p:spTree>
    <p:extLst>
      <p:ext uri="{BB962C8B-B14F-4D97-AF65-F5344CB8AC3E}">
        <p14:creationId xmlns:p14="http://schemas.microsoft.com/office/powerpoint/2010/main" val="118636324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47705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Conclusion</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3159101"/>
            <a:ext cx="4211147"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Summary of outcomes of the project.</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a:t>
            </a:r>
            <a:r>
              <a:rPr lang="en-US" sz="3000" spc="300" dirty="0">
                <a:solidFill>
                  <a:schemeClr val="tx2"/>
                </a:solidFill>
                <a:latin typeface="Acherus Grotesque Light" panose="02000505000000020004" pitchFamily="2" charset="77"/>
              </a:rPr>
              <a:t>6</a:t>
            </a:r>
            <a:endParaRPr sz="3000" spc="300" dirty="0">
              <a:solidFill>
                <a:schemeClr val="tx2"/>
              </a:solidFill>
              <a:latin typeface="Acherus Grotesque Light" panose="02000505000000020004" pitchFamily="2" charset="77"/>
            </a:endParaRPr>
          </a:p>
        </p:txBody>
      </p:sp>
      <p:sp>
        <p:nvSpPr>
          <p:cNvPr id="13" name="Slide Number Placeholder 1">
            <a:extLst>
              <a:ext uri="{FF2B5EF4-FFF2-40B4-BE49-F238E27FC236}">
                <a16:creationId xmlns:a16="http://schemas.microsoft.com/office/drawing/2014/main" id="{FFEEF17B-CABE-4B37-8360-9767F928648E}"/>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49</a:t>
            </a:fld>
            <a:endParaRPr lang="en-US" sz="1200" dirty="0">
              <a:solidFill>
                <a:schemeClr val="tx1">
                  <a:tint val="75000"/>
                </a:schemeClr>
              </a:solidFill>
            </a:endParaRPr>
          </a:p>
        </p:txBody>
      </p:sp>
    </p:spTree>
    <p:extLst>
      <p:ext uri="{BB962C8B-B14F-4D97-AF65-F5344CB8AC3E}">
        <p14:creationId xmlns:p14="http://schemas.microsoft.com/office/powerpoint/2010/main" val="109257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305427"/>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Presentation Outline</a:t>
            </a:r>
            <a:endParaRPr lang="en-US" sz="2800" dirty="0">
              <a:latin typeface="Bookman Old Style" panose="02050604050505020204" pitchFamily="18" charset="0"/>
            </a:endParaRP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Data Pipeline</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TensorFlow Input Pipeline</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Preprocessing Steps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Deep Residual Models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Setup</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Experimental Analysis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Optimizations</a:t>
            </a:r>
          </a:p>
          <a:p>
            <a:pPr marL="742950" lvl="1" indent="-285750" algn="just">
              <a:lnSpc>
                <a:spcPct val="200000"/>
              </a:lnSpc>
              <a:buFont typeface="Arial" panose="020B0604020202020204" pitchFamily="34" charset="0"/>
              <a:buChar char="•"/>
            </a:pPr>
            <a:r>
              <a:rPr lang="en-US" i="1" dirty="0">
                <a:latin typeface="Bookman Old Style" panose="02050604050505020204" pitchFamily="18" charset="0"/>
              </a:rPr>
              <a:t>Conclusion</a:t>
            </a:r>
            <a:endParaRPr lang="en-US" dirty="0">
              <a:latin typeface="Bookman Old Style" panose="02050604050505020204" pitchFamily="18" charset="0"/>
            </a:endParaRPr>
          </a:p>
        </p:txBody>
      </p:sp>
      <p:sp>
        <p:nvSpPr>
          <p:cNvPr id="4" name="Slide Number Placeholder 1">
            <a:extLst>
              <a:ext uri="{FF2B5EF4-FFF2-40B4-BE49-F238E27FC236}">
                <a16:creationId xmlns:a16="http://schemas.microsoft.com/office/drawing/2014/main" id="{DC550703-B6BB-42D9-A124-9110E8B111AC}"/>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5</a:t>
            </a:fld>
            <a:endParaRPr lang="en-US" sz="1200" dirty="0">
              <a:solidFill>
                <a:schemeClr val="tx1">
                  <a:tint val="75000"/>
                </a:schemeClr>
              </a:solidFill>
            </a:endParaRPr>
          </a:p>
        </p:txBody>
      </p:sp>
    </p:spTree>
    <p:extLst>
      <p:ext uri="{BB962C8B-B14F-4D97-AF65-F5344CB8AC3E}">
        <p14:creationId xmlns:p14="http://schemas.microsoft.com/office/powerpoint/2010/main" val="94531560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550622"/>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dirty="0">
                <a:latin typeface="Bookman Old Style" panose="02050604050505020204" pitchFamily="18" charset="0"/>
              </a:rPr>
              <a:t>Analyzed various stages of end-to-end machine learning model to understand</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Input data pipeline and various stalls associated with it.</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Resnet model and how its trained.</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Performance of various stages of input data pipeline and identifying the bottlenecks.</a:t>
            </a:r>
          </a:p>
          <a:p>
            <a:pPr marL="285750" indent="-285750" algn="just">
              <a:lnSpc>
                <a:spcPct val="200000"/>
              </a:lnSpc>
              <a:buFont typeface="Arial" panose="020B0604020202020204" pitchFamily="34" charset="0"/>
              <a:buChar char="•"/>
            </a:pPr>
            <a:r>
              <a:rPr lang="en-US" dirty="0">
                <a:latin typeface="Bookman Old Style" panose="02050604050505020204" pitchFamily="18" charset="0"/>
              </a:rPr>
              <a:t>Studied the feasibility to ensure the integration of SmartSSD solution with existing Deep Learning frameworks</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By understanding the provision of loading the custom filesystem with TensorFlow runtime.</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By understanding the individual steps executed by DL frameworks for preprocessing image datasets.</a:t>
            </a:r>
          </a:p>
        </p:txBody>
      </p:sp>
      <p:sp>
        <p:nvSpPr>
          <p:cNvPr id="3" name="Slide Number Placeholder 1">
            <a:extLst>
              <a:ext uri="{FF2B5EF4-FFF2-40B4-BE49-F238E27FC236}">
                <a16:creationId xmlns:a16="http://schemas.microsoft.com/office/drawing/2014/main" id="{9ACD08AD-001A-419C-98F9-ACAF964EA074}"/>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50</a:t>
            </a:fld>
            <a:endParaRPr lang="en-US" sz="1200" dirty="0">
              <a:solidFill>
                <a:schemeClr val="tx1">
                  <a:tint val="75000"/>
                </a:schemeClr>
              </a:solidFill>
            </a:endParaRPr>
          </a:p>
        </p:txBody>
      </p:sp>
    </p:spTree>
    <p:extLst>
      <p:ext uri="{BB962C8B-B14F-4D97-AF65-F5344CB8AC3E}">
        <p14:creationId xmlns:p14="http://schemas.microsoft.com/office/powerpoint/2010/main" val="141542601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8D59C-C0FA-404C-B1FD-E4C7DA9D4193}"/>
              </a:ext>
            </a:extLst>
          </p:cNvPr>
          <p:cNvSpPr txBox="1"/>
          <p:nvPr/>
        </p:nvSpPr>
        <p:spPr>
          <a:xfrm>
            <a:off x="594360" y="595558"/>
            <a:ext cx="10844784" cy="5550622"/>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dirty="0">
                <a:latin typeface="Bookman Old Style" panose="02050604050505020204" pitchFamily="18" charset="0"/>
              </a:rPr>
              <a:t>Implemented preliminary code for FPGA implementation following preprocessing steps:</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Decode JPEG image</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Resize RGB image planes</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Normalization and adding random brightness</a:t>
            </a:r>
          </a:p>
          <a:p>
            <a:pPr marL="742950" lvl="1" indent="-285750" algn="just">
              <a:lnSpc>
                <a:spcPct val="200000"/>
              </a:lnSpc>
              <a:buFont typeface="Arial" panose="020B0604020202020204" pitchFamily="34" charset="0"/>
              <a:buChar char="•"/>
            </a:pPr>
            <a:r>
              <a:rPr lang="en-US" dirty="0">
                <a:latin typeface="Bookman Old Style" panose="02050604050505020204" pitchFamily="18" charset="0"/>
              </a:rPr>
              <a:t>Clipping</a:t>
            </a:r>
          </a:p>
          <a:p>
            <a:pPr algn="just">
              <a:lnSpc>
                <a:spcPct val="200000"/>
              </a:lnSpc>
            </a:pPr>
            <a:endParaRPr lang="en-US" dirty="0">
              <a:latin typeface="Bookman Old Style" panose="02050604050505020204" pitchFamily="18" charset="0"/>
            </a:endParaRPr>
          </a:p>
          <a:p>
            <a:pPr algn="just">
              <a:lnSpc>
                <a:spcPct val="200000"/>
              </a:lnSpc>
            </a:pPr>
            <a:r>
              <a:rPr lang="en-US" dirty="0">
                <a:latin typeface="Bookman Old Style" panose="02050604050505020204" pitchFamily="18" charset="0"/>
              </a:rPr>
              <a:t>This project presents a preliminary analysis of a potential solution to reduce the CPU bottlenecks in future by using SmartSSD solutions. This is essential for the performance of deep learning models as GPU are getting more and more efficient, however CPU efficiencies are almost stagnant for over a decade.</a:t>
            </a:r>
          </a:p>
        </p:txBody>
      </p:sp>
      <p:sp>
        <p:nvSpPr>
          <p:cNvPr id="3" name="Slide Number Placeholder 1">
            <a:extLst>
              <a:ext uri="{FF2B5EF4-FFF2-40B4-BE49-F238E27FC236}">
                <a16:creationId xmlns:a16="http://schemas.microsoft.com/office/drawing/2014/main" id="{F09491CA-4562-432F-AC96-1534F94F165B}"/>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51</a:t>
            </a:fld>
            <a:endParaRPr lang="en-US" sz="1200" dirty="0">
              <a:solidFill>
                <a:schemeClr val="tx1">
                  <a:tint val="75000"/>
                </a:schemeClr>
              </a:solidFill>
            </a:endParaRPr>
          </a:p>
        </p:txBody>
      </p:sp>
    </p:spTree>
    <p:extLst>
      <p:ext uri="{BB962C8B-B14F-4D97-AF65-F5344CB8AC3E}">
        <p14:creationId xmlns:p14="http://schemas.microsoft.com/office/powerpoint/2010/main" val="58119228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ED915-4A0A-4CC8-B415-3528B96963A7}"/>
              </a:ext>
            </a:extLst>
          </p:cNvPr>
          <p:cNvSpPr txBox="1"/>
          <p:nvPr/>
        </p:nvSpPr>
        <p:spPr>
          <a:xfrm>
            <a:off x="673608" y="2679002"/>
            <a:ext cx="10844784" cy="1115947"/>
          </a:xfrm>
          <a:prstGeom prst="rect">
            <a:avLst/>
          </a:prstGeom>
          <a:noFill/>
        </p:spPr>
        <p:txBody>
          <a:bodyPr wrap="square">
            <a:spAutoFit/>
          </a:bodyPr>
          <a:lstStyle/>
          <a:p>
            <a:pPr algn="ctr">
              <a:lnSpc>
                <a:spcPct val="250000"/>
              </a:lnSpc>
            </a:pPr>
            <a:r>
              <a:rPr lang="en-US" sz="3200" b="1" dirty="0">
                <a:latin typeface="Bookman Old Style" panose="02050604050505020204" pitchFamily="18" charset="0"/>
              </a:rPr>
              <a:t>Thank You</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31011501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6">
            <a:extLst>
              <a:ext uri="{FF2B5EF4-FFF2-40B4-BE49-F238E27FC236}">
                <a16:creationId xmlns:a16="http://schemas.microsoft.com/office/drawing/2014/main" id="{3EAFA5B2-E48E-4430-BB63-FE221EB1C9D3}"/>
              </a:ext>
            </a:extLst>
          </p:cNvPr>
          <p:cNvSpPr/>
          <p:nvPr/>
        </p:nvSpPr>
        <p:spPr>
          <a:xfrm flipH="1">
            <a:off x="1963358" y="-522244"/>
            <a:ext cx="1" cy="7902489"/>
          </a:xfrm>
          <a:prstGeom prst="line">
            <a:avLst/>
          </a:prstGeom>
          <a:ln>
            <a:solidFill>
              <a:schemeClr val="bg2"/>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C5A39CF4-ECF7-448D-AF82-D96CAAB79823}"/>
              </a:ext>
            </a:extLst>
          </p:cNvPr>
          <p:cNvSpPr/>
          <p:nvPr/>
        </p:nvSpPr>
        <p:spPr>
          <a:xfrm>
            <a:off x="-750840" y="1391501"/>
            <a:ext cx="13693680" cy="49015"/>
          </a:xfrm>
          <a:prstGeom prst="line">
            <a:avLst/>
          </a:prstGeom>
          <a:ln>
            <a:solidFill>
              <a:schemeClr val="bg2"/>
            </a:solidFill>
            <a:prstDash val="dash"/>
            <a:miter/>
          </a:ln>
        </p:spPr>
        <p:txBody>
          <a:bodyPr lIns="45719" rIns="45719"/>
          <a:lstStyle/>
          <a:p>
            <a:endParaRPr/>
          </a:p>
        </p:txBody>
      </p:sp>
      <p:sp>
        <p:nvSpPr>
          <p:cNvPr id="6" name="Straight Connector 19">
            <a:extLst>
              <a:ext uri="{FF2B5EF4-FFF2-40B4-BE49-F238E27FC236}">
                <a16:creationId xmlns:a16="http://schemas.microsoft.com/office/drawing/2014/main" id="{83A17BF1-E3A6-4A34-928F-189906B8F728}"/>
              </a:ext>
            </a:extLst>
          </p:cNvPr>
          <p:cNvSpPr/>
          <p:nvPr/>
        </p:nvSpPr>
        <p:spPr>
          <a:xfrm>
            <a:off x="-750840" y="5417484"/>
            <a:ext cx="13693681" cy="49015"/>
          </a:xfrm>
          <a:prstGeom prst="line">
            <a:avLst/>
          </a:prstGeom>
          <a:ln>
            <a:solidFill>
              <a:schemeClr val="bg2"/>
            </a:solidFill>
            <a:prstDash val="dash"/>
            <a:miter/>
          </a:ln>
        </p:spPr>
        <p:txBody>
          <a:bodyPr lIns="45719" rIns="45719"/>
          <a:lstStyle/>
          <a:p>
            <a:endParaRPr/>
          </a:p>
        </p:txBody>
      </p:sp>
      <p:sp>
        <p:nvSpPr>
          <p:cNvPr id="7" name="Rectangle 2">
            <a:extLst>
              <a:ext uri="{FF2B5EF4-FFF2-40B4-BE49-F238E27FC236}">
                <a16:creationId xmlns:a16="http://schemas.microsoft.com/office/drawing/2014/main" id="{7F562FE9-0F23-459C-9D0B-2B3D325547EB}"/>
              </a:ext>
            </a:extLst>
          </p:cNvPr>
          <p:cNvSpPr/>
          <p:nvPr/>
        </p:nvSpPr>
        <p:spPr>
          <a:xfrm>
            <a:off x="2180145" y="1619336"/>
            <a:ext cx="10011855" cy="3619328"/>
          </a:xfrm>
          <a:prstGeom prst="rect">
            <a:avLst/>
          </a:prstGeom>
          <a:solidFill>
            <a:schemeClr val="bg1"/>
          </a:solidFill>
          <a:ln w="12700">
            <a:solidFill>
              <a:schemeClr val="bg1"/>
            </a:solidFill>
            <a:miter lim="400000"/>
          </a:ln>
        </p:spPr>
        <p:txBody>
          <a:bodyPr lIns="45719" rIns="45719" anchor="ctr"/>
          <a:lstStyle/>
          <a:p>
            <a:pPr algn="ctr">
              <a:defRPr>
                <a:solidFill>
                  <a:schemeClr val="accent2"/>
                </a:solidFill>
              </a:defRPr>
            </a:pPr>
            <a:endParaRPr/>
          </a:p>
        </p:txBody>
      </p:sp>
      <p:sp>
        <p:nvSpPr>
          <p:cNvPr id="8" name="TextBox 5">
            <a:extLst>
              <a:ext uri="{FF2B5EF4-FFF2-40B4-BE49-F238E27FC236}">
                <a16:creationId xmlns:a16="http://schemas.microsoft.com/office/drawing/2014/main" id="{AB050AC9-A9D8-45C5-8397-277FCC21CA9A}"/>
              </a:ext>
            </a:extLst>
          </p:cNvPr>
          <p:cNvSpPr/>
          <p:nvPr/>
        </p:nvSpPr>
        <p:spPr>
          <a:xfrm>
            <a:off x="3337754" y="2701160"/>
            <a:ext cx="3186169" cy="47705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spc="342">
                <a:solidFill>
                  <a:srgbClr val="83003F"/>
                </a:solidFill>
                <a:latin typeface="Acherus Grotesque"/>
                <a:ea typeface="Acherus Grotesque"/>
                <a:cs typeface="Acherus Grotesque"/>
                <a:sym typeface="Acherus Grotesque"/>
              </a:defRPr>
            </a:pPr>
            <a:r>
              <a:rPr lang="en-US" sz="2500" spc="300" dirty="0">
                <a:solidFill>
                  <a:schemeClr val="tx1"/>
                </a:solidFill>
                <a:latin typeface="Bookman Old Style" panose="02050604050505020204" pitchFamily="18" charset="0"/>
              </a:rPr>
              <a:t>Data Pipeline</a:t>
            </a:r>
            <a:endParaRPr sz="2500" spc="300" dirty="0">
              <a:solidFill>
                <a:schemeClr val="tx1"/>
              </a:solidFill>
              <a:latin typeface="Bookman Old Style" panose="02050604050505020204" pitchFamily="18" charset="0"/>
            </a:endParaRPr>
          </a:p>
        </p:txBody>
      </p:sp>
      <p:sp>
        <p:nvSpPr>
          <p:cNvPr id="9" name="TextBox 20">
            <a:extLst>
              <a:ext uri="{FF2B5EF4-FFF2-40B4-BE49-F238E27FC236}">
                <a16:creationId xmlns:a16="http://schemas.microsoft.com/office/drawing/2014/main" id="{8ABB2F6F-6278-48C4-A2AD-C0BDFB74D2FC}"/>
              </a:ext>
            </a:extLst>
          </p:cNvPr>
          <p:cNvSpPr/>
          <p:nvPr/>
        </p:nvSpPr>
        <p:spPr>
          <a:xfrm>
            <a:off x="7326096" y="2960328"/>
            <a:ext cx="4211147" cy="110543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1400">
                <a:solidFill>
                  <a:srgbClr val="585C5E"/>
                </a:solidFill>
                <a:latin typeface="Crimson Text Roman"/>
                <a:ea typeface="Crimson Text Roman"/>
                <a:cs typeface="Crimson Text Roman"/>
                <a:sym typeface="Crimson Text Roman"/>
              </a:defRPr>
            </a:lvl1pPr>
          </a:lstStyle>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Introduction to the concept of data pipeline.</a:t>
            </a:r>
          </a:p>
          <a:p>
            <a:pPr marL="285750" indent="-285750" algn="just">
              <a:spcAft>
                <a:spcPts val="700"/>
              </a:spcAft>
              <a:buClr>
                <a:schemeClr val="accent2"/>
              </a:buClr>
              <a:buSzPct val="70000"/>
              <a:buFont typeface="Wingdings" charset="2"/>
              <a:buChar char="§"/>
            </a:pPr>
            <a:r>
              <a:rPr lang="en-US" sz="2000" dirty="0">
                <a:solidFill>
                  <a:schemeClr val="tx2"/>
                </a:solidFill>
                <a:latin typeface="Bookman Old Style" panose="02050604050505020204" pitchFamily="18" charset="0"/>
              </a:rPr>
              <a:t>Various pipeline stalls.</a:t>
            </a:r>
          </a:p>
        </p:txBody>
      </p:sp>
      <p:sp>
        <p:nvSpPr>
          <p:cNvPr id="10" name="Straight Connector 55">
            <a:extLst>
              <a:ext uri="{FF2B5EF4-FFF2-40B4-BE49-F238E27FC236}">
                <a16:creationId xmlns:a16="http://schemas.microsoft.com/office/drawing/2014/main" id="{A52A96E5-BBCF-46F7-A1D2-330C06ACA4D0}"/>
              </a:ext>
            </a:extLst>
          </p:cNvPr>
          <p:cNvSpPr/>
          <p:nvPr/>
        </p:nvSpPr>
        <p:spPr>
          <a:xfrm>
            <a:off x="6926767" y="2340101"/>
            <a:ext cx="1" cy="2345885"/>
          </a:xfrm>
          <a:prstGeom prst="line">
            <a:avLst/>
          </a:prstGeom>
          <a:ln>
            <a:solidFill>
              <a:schemeClr val="accent3"/>
            </a:solidFill>
            <a:prstDash val="dash"/>
            <a:miter/>
          </a:ln>
        </p:spPr>
        <p:txBody>
          <a:bodyPr lIns="45719" rIns="45719"/>
          <a:lstStyle/>
          <a:p>
            <a:endParaRPr/>
          </a:p>
        </p:txBody>
      </p:sp>
      <p:pic>
        <p:nvPicPr>
          <p:cNvPr id="11" name="pasted-image.pdf" descr="pasted-image.pdf">
            <a:extLst>
              <a:ext uri="{FF2B5EF4-FFF2-40B4-BE49-F238E27FC236}">
                <a16:creationId xmlns:a16="http://schemas.microsoft.com/office/drawing/2014/main" id="{4898F17B-A17B-45DE-8D52-983BD5549948}"/>
              </a:ext>
            </a:extLst>
          </p:cNvPr>
          <p:cNvPicPr>
            <a:picLocks noChangeAspect="1"/>
          </p:cNvPicPr>
          <p:nvPr/>
        </p:nvPicPr>
        <p:blipFill>
          <a:blip r:embed="rId2"/>
          <a:stretch>
            <a:fillRect/>
          </a:stretch>
        </p:blipFill>
        <p:spPr>
          <a:xfrm>
            <a:off x="3104788" y="2468192"/>
            <a:ext cx="232966" cy="232968"/>
          </a:xfrm>
          <a:prstGeom prst="rect">
            <a:avLst/>
          </a:prstGeom>
          <a:ln w="12700">
            <a:miter lim="400000"/>
          </a:ln>
        </p:spPr>
      </p:pic>
      <p:sp>
        <p:nvSpPr>
          <p:cNvPr id="12" name="Title 1">
            <a:extLst>
              <a:ext uri="{FF2B5EF4-FFF2-40B4-BE49-F238E27FC236}">
                <a16:creationId xmlns:a16="http://schemas.microsoft.com/office/drawing/2014/main" id="{651469FE-89B6-4E11-887C-FB34E144A6AE}"/>
              </a:ext>
            </a:extLst>
          </p:cNvPr>
          <p:cNvSpPr/>
          <p:nvPr/>
        </p:nvSpPr>
        <p:spPr>
          <a:xfrm>
            <a:off x="2423029" y="1813201"/>
            <a:ext cx="729830" cy="507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r>
              <a:rPr sz="3000" spc="300" dirty="0">
                <a:solidFill>
                  <a:schemeClr val="tx2"/>
                </a:solidFill>
                <a:latin typeface="Acherus Grotesque Light" panose="02000505000000020004" pitchFamily="2" charset="77"/>
              </a:rPr>
              <a:t>01</a:t>
            </a:r>
          </a:p>
        </p:txBody>
      </p:sp>
      <p:sp>
        <p:nvSpPr>
          <p:cNvPr id="13" name="Slide Number Placeholder 1">
            <a:extLst>
              <a:ext uri="{FF2B5EF4-FFF2-40B4-BE49-F238E27FC236}">
                <a16:creationId xmlns:a16="http://schemas.microsoft.com/office/drawing/2014/main" id="{E3DDED92-F254-459C-A754-38212CB08BEB}"/>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6</a:t>
            </a:fld>
            <a:endParaRPr lang="en-US" sz="1200" dirty="0">
              <a:solidFill>
                <a:schemeClr val="tx1">
                  <a:tint val="75000"/>
                </a:schemeClr>
              </a:solidFill>
            </a:endParaRPr>
          </a:p>
        </p:txBody>
      </p:sp>
    </p:spTree>
    <p:extLst>
      <p:ext uri="{BB962C8B-B14F-4D97-AF65-F5344CB8AC3E}">
        <p14:creationId xmlns:p14="http://schemas.microsoft.com/office/powerpoint/2010/main" val="117031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28D37E-E5D6-423B-835E-C89BD0BE1DEB}"/>
              </a:ext>
            </a:extLst>
          </p:cNvPr>
          <p:cNvSpPr txBox="1"/>
          <p:nvPr/>
        </p:nvSpPr>
        <p:spPr>
          <a:xfrm>
            <a:off x="594360" y="595558"/>
            <a:ext cx="10844784" cy="826380"/>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Data Movement between Host and Device</a:t>
            </a:r>
            <a:endParaRPr lang="en-US" dirty="0">
              <a:latin typeface="Bookman Old Style" panose="02050604050505020204" pitchFamily="18" charset="0"/>
            </a:endParaRPr>
          </a:p>
        </p:txBody>
      </p:sp>
      <p:pic>
        <p:nvPicPr>
          <p:cNvPr id="3" name="Picture 2">
            <a:extLst>
              <a:ext uri="{FF2B5EF4-FFF2-40B4-BE49-F238E27FC236}">
                <a16:creationId xmlns:a16="http://schemas.microsoft.com/office/drawing/2014/main" id="{27DA25AC-2740-4EE8-BC5B-E49DCCE59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416" y="1558741"/>
            <a:ext cx="6639168" cy="4703701"/>
          </a:xfrm>
          <a:prstGeom prst="rect">
            <a:avLst/>
          </a:prstGeom>
        </p:spPr>
      </p:pic>
      <p:sp>
        <p:nvSpPr>
          <p:cNvPr id="5" name="Slide Number Placeholder 1">
            <a:extLst>
              <a:ext uri="{FF2B5EF4-FFF2-40B4-BE49-F238E27FC236}">
                <a16:creationId xmlns:a16="http://schemas.microsoft.com/office/drawing/2014/main" id="{8E85ADC7-D836-4E59-B3B3-A77C4E616DCD}"/>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7</a:t>
            </a:fld>
            <a:endParaRPr lang="en-US" sz="1200" dirty="0">
              <a:solidFill>
                <a:schemeClr val="tx1">
                  <a:tint val="75000"/>
                </a:schemeClr>
              </a:solidFill>
            </a:endParaRPr>
          </a:p>
        </p:txBody>
      </p:sp>
    </p:spTree>
    <p:extLst>
      <p:ext uri="{BB962C8B-B14F-4D97-AF65-F5344CB8AC3E}">
        <p14:creationId xmlns:p14="http://schemas.microsoft.com/office/powerpoint/2010/main" val="38696453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760AD-8815-433F-B672-D1563E357E86}"/>
              </a:ext>
            </a:extLst>
          </p:cNvPr>
          <p:cNvSpPr txBox="1"/>
          <p:nvPr/>
        </p:nvSpPr>
        <p:spPr>
          <a:xfrm>
            <a:off x="594360" y="595558"/>
            <a:ext cx="10844784" cy="3419269"/>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Data Pipeline Stages</a:t>
            </a:r>
            <a:endParaRPr lang="en-US" sz="3200" b="1" dirty="0">
              <a:latin typeface="Bookman Old Style" panose="02050604050505020204" pitchFamily="18" charset="0"/>
            </a:endParaRPr>
          </a:p>
          <a:p>
            <a:pPr marL="800100" lvl="1" indent="-342900" algn="just">
              <a:lnSpc>
                <a:spcPct val="300000"/>
              </a:lnSpc>
              <a:buFont typeface="Arial" panose="020B0604020202020204" pitchFamily="34" charset="0"/>
              <a:buChar char="•"/>
            </a:pPr>
            <a:r>
              <a:rPr lang="en-US" dirty="0">
                <a:latin typeface="Bookman Old Style" panose="02050604050505020204" pitchFamily="18" charset="0"/>
              </a:rPr>
              <a:t>Fetching data from local/remote storage. Depends on storage media. (I/O bound)</a:t>
            </a:r>
          </a:p>
          <a:p>
            <a:pPr marL="800100" lvl="1" indent="-342900" algn="just">
              <a:lnSpc>
                <a:spcPct val="300000"/>
              </a:lnSpc>
              <a:buFont typeface="Arial" panose="020B0604020202020204" pitchFamily="34" charset="0"/>
              <a:buChar char="•"/>
            </a:pPr>
            <a:r>
              <a:rPr lang="en-US" dirty="0">
                <a:latin typeface="Bookman Old Style" panose="02050604050505020204" pitchFamily="18" charset="0"/>
              </a:rPr>
              <a:t>Pre-processing the fetched data. Depends upon available CPU cores (CPU bound).</a:t>
            </a:r>
          </a:p>
          <a:p>
            <a:pPr marL="800100" lvl="1" indent="-342900" algn="just">
              <a:lnSpc>
                <a:spcPct val="300000"/>
              </a:lnSpc>
              <a:buFont typeface="Arial" panose="020B0604020202020204" pitchFamily="34" charset="0"/>
              <a:buChar char="•"/>
            </a:pPr>
            <a:r>
              <a:rPr lang="en-US" dirty="0">
                <a:latin typeface="Bookman Old Style" panose="02050604050505020204" pitchFamily="18" charset="0"/>
              </a:rPr>
              <a:t>Processing final data using compute cluster. (GPU bound)</a:t>
            </a:r>
          </a:p>
        </p:txBody>
      </p:sp>
      <p:pic>
        <p:nvPicPr>
          <p:cNvPr id="3" name="Picture 2">
            <a:extLst>
              <a:ext uri="{FF2B5EF4-FFF2-40B4-BE49-F238E27FC236}">
                <a16:creationId xmlns:a16="http://schemas.microsoft.com/office/drawing/2014/main" id="{0CC01D42-6310-4562-B95D-0A1AE1310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47" y="4620346"/>
            <a:ext cx="10351905" cy="932769"/>
          </a:xfrm>
          <a:prstGeom prst="rect">
            <a:avLst/>
          </a:prstGeom>
        </p:spPr>
      </p:pic>
      <p:sp>
        <p:nvSpPr>
          <p:cNvPr id="5" name="Slide Number Placeholder 1">
            <a:extLst>
              <a:ext uri="{FF2B5EF4-FFF2-40B4-BE49-F238E27FC236}">
                <a16:creationId xmlns:a16="http://schemas.microsoft.com/office/drawing/2014/main" id="{D460862B-83DC-444D-A83F-5D582A6375AA}"/>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8</a:t>
            </a:fld>
            <a:endParaRPr lang="en-US" sz="1200" dirty="0">
              <a:solidFill>
                <a:schemeClr val="tx1">
                  <a:tint val="75000"/>
                </a:schemeClr>
              </a:solidFill>
            </a:endParaRPr>
          </a:p>
        </p:txBody>
      </p:sp>
    </p:spTree>
    <p:extLst>
      <p:ext uri="{BB962C8B-B14F-4D97-AF65-F5344CB8AC3E}">
        <p14:creationId xmlns:p14="http://schemas.microsoft.com/office/powerpoint/2010/main" val="28459044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43815F-33A6-4179-8A21-8F1070513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37" y="3049572"/>
            <a:ext cx="10668925" cy="3212870"/>
          </a:xfrm>
          <a:prstGeom prst="rect">
            <a:avLst/>
          </a:prstGeom>
        </p:spPr>
      </p:pic>
      <p:sp>
        <p:nvSpPr>
          <p:cNvPr id="4" name="TextBox 3">
            <a:extLst>
              <a:ext uri="{FF2B5EF4-FFF2-40B4-BE49-F238E27FC236}">
                <a16:creationId xmlns:a16="http://schemas.microsoft.com/office/drawing/2014/main" id="{BA0D8E8C-E416-4367-A072-60B1027DB3A9}"/>
              </a:ext>
            </a:extLst>
          </p:cNvPr>
          <p:cNvSpPr txBox="1"/>
          <p:nvPr/>
        </p:nvSpPr>
        <p:spPr>
          <a:xfrm>
            <a:off x="594360" y="595558"/>
            <a:ext cx="10844784" cy="1980414"/>
          </a:xfrm>
          <a:prstGeom prst="rect">
            <a:avLst/>
          </a:prstGeom>
          <a:noFill/>
        </p:spPr>
        <p:txBody>
          <a:bodyPr wrap="square">
            <a:spAutoFit/>
          </a:bodyPr>
          <a:lstStyle/>
          <a:p>
            <a:pPr algn="just">
              <a:lnSpc>
                <a:spcPct val="200000"/>
              </a:lnSpc>
            </a:pPr>
            <a:r>
              <a:rPr lang="en-US" sz="2800" b="1" dirty="0">
                <a:latin typeface="Bookman Old Style" panose="02050604050505020204" pitchFamily="18" charset="0"/>
              </a:rPr>
              <a:t>Sequential vs Pipeline Data Model</a:t>
            </a:r>
          </a:p>
          <a:p>
            <a:pPr marL="800100" lvl="1" indent="-342900" algn="just">
              <a:lnSpc>
                <a:spcPct val="200000"/>
              </a:lnSpc>
              <a:buFont typeface="Arial" panose="020B0604020202020204" pitchFamily="34" charset="0"/>
              <a:buChar char="•"/>
            </a:pPr>
            <a:r>
              <a:rPr lang="en-US" dirty="0">
                <a:latin typeface="Bookman Old Style" panose="02050604050505020204" pitchFamily="18" charset="0"/>
              </a:rPr>
              <a:t>Sequential Model waits till one execution unit completes its execution.</a:t>
            </a:r>
          </a:p>
          <a:p>
            <a:pPr marL="800100" lvl="1" indent="-342900" algn="just">
              <a:lnSpc>
                <a:spcPct val="200000"/>
              </a:lnSpc>
              <a:buFont typeface="Arial" panose="020B0604020202020204" pitchFamily="34" charset="0"/>
              <a:buChar char="•"/>
            </a:pPr>
            <a:r>
              <a:rPr lang="en-US" dirty="0">
                <a:latin typeface="Bookman Old Style" panose="02050604050505020204" pitchFamily="18" charset="0"/>
              </a:rPr>
              <a:t>Pipeline Model achieves efficiency by overlapping various execution unit’s operations.</a:t>
            </a:r>
          </a:p>
        </p:txBody>
      </p:sp>
      <p:sp>
        <p:nvSpPr>
          <p:cNvPr id="5" name="Slide Number Placeholder 1">
            <a:extLst>
              <a:ext uri="{FF2B5EF4-FFF2-40B4-BE49-F238E27FC236}">
                <a16:creationId xmlns:a16="http://schemas.microsoft.com/office/drawing/2014/main" id="{C357262B-C486-4C21-8E59-BA55B6281DA5}"/>
              </a:ext>
            </a:extLst>
          </p:cNvPr>
          <p:cNvSpPr txBox="1">
            <a:spLocks/>
          </p:cNvSpPr>
          <p:nvPr/>
        </p:nvSpPr>
        <p:spPr>
          <a:xfrm>
            <a:off x="47244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B422A9-EFC0-4B42-9CA1-79E6B347865C}" type="slidenum">
              <a:rPr lang="en-US" sz="1200">
                <a:solidFill>
                  <a:schemeClr val="tx1">
                    <a:tint val="75000"/>
                  </a:schemeClr>
                </a:solidFill>
              </a:rPr>
              <a:pPr algn="ctr"/>
              <a:t>9</a:t>
            </a:fld>
            <a:endParaRPr lang="en-US" sz="1200" dirty="0">
              <a:solidFill>
                <a:schemeClr val="tx1">
                  <a:tint val="75000"/>
                </a:schemeClr>
              </a:solidFill>
            </a:endParaRPr>
          </a:p>
        </p:txBody>
      </p:sp>
    </p:spTree>
    <p:extLst>
      <p:ext uri="{BB962C8B-B14F-4D97-AF65-F5344CB8AC3E}">
        <p14:creationId xmlns:p14="http://schemas.microsoft.com/office/powerpoint/2010/main" val="281866839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1994</Words>
  <Application>Microsoft Office PowerPoint</Application>
  <PresentationFormat>Widescreen</PresentationFormat>
  <Paragraphs>329</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Acherus Grotesque Light</vt:lpstr>
      <vt:lpstr>Arial</vt:lpstr>
      <vt:lpstr>Bookman Old Style</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Chaudhary</dc:creator>
  <cp:lastModifiedBy>Sachin Chaudhary</cp:lastModifiedBy>
  <cp:revision>110</cp:revision>
  <dcterms:created xsi:type="dcterms:W3CDTF">2021-04-29T04:05:42Z</dcterms:created>
  <dcterms:modified xsi:type="dcterms:W3CDTF">2021-05-04T16:18:34Z</dcterms:modified>
</cp:coreProperties>
</file>