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84" r:id="rId5"/>
    <p:sldId id="319" r:id="rId6"/>
    <p:sldId id="313" r:id="rId7"/>
    <p:sldId id="295" r:id="rId8"/>
    <p:sldId id="265" r:id="rId9"/>
    <p:sldId id="308" r:id="rId10"/>
    <p:sldId id="262" r:id="rId11"/>
    <p:sldId id="264" r:id="rId12"/>
    <p:sldId id="314" r:id="rId13"/>
    <p:sldId id="287" r:id="rId14"/>
    <p:sldId id="288" r:id="rId15"/>
    <p:sldId id="315" r:id="rId16"/>
    <p:sldId id="316" r:id="rId17"/>
    <p:sldId id="318" r:id="rId18"/>
    <p:sldId id="280" r:id="rId19"/>
    <p:sldId id="281" r:id="rId20"/>
    <p:sldId id="276" r:id="rId21"/>
    <p:sldId id="300" r:id="rId22"/>
    <p:sldId id="303" r:id="rId23"/>
    <p:sldId id="278" r:id="rId24"/>
    <p:sldId id="321" r:id="rId25"/>
    <p:sldId id="320" r:id="rId26"/>
    <p:sldId id="307" r:id="rId27"/>
    <p:sldId id="296" r:id="rId28"/>
    <p:sldId id="273" r:id="rId29"/>
    <p:sldId id="26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332ED5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0"/>
    <p:restoredTop sz="70382"/>
  </p:normalViewPr>
  <p:slideViewPr>
    <p:cSldViewPr snapToGrid="0" snapToObjects="1" showGuides="1">
      <p:cViewPr varScale="1">
        <p:scale>
          <a:sx n="54" d="100"/>
          <a:sy n="54" d="100"/>
        </p:scale>
        <p:origin x="240" y="632"/>
      </p:cViewPr>
      <p:guideLst>
        <p:guide orient="horz" pos="2088"/>
        <p:guide pos="3792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eho/Prj/swan-paper/doc/atc19-presentation/interface-speed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06782976918134"/>
          <c:y val="3.7099494097807759E-2"/>
          <c:w val="0.83436347698589641"/>
          <c:h val="0.70760227021765187"/>
        </c:manualLayout>
      </c:layout>
      <c:lineChart>
        <c:grouping val="standard"/>
        <c:varyColors val="0"/>
        <c:ser>
          <c:idx val="1"/>
          <c:order val="0"/>
          <c:tx>
            <c:strRef>
              <c:f>simple!$D$3</c:f>
              <c:strCache>
                <c:ptCount val="1"/>
                <c:pt idx="0">
                  <c:v>Storage Interface</c:v>
                </c:pt>
              </c:strCache>
            </c:strRef>
          </c:tx>
          <c:spPr>
            <a:ln w="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simple!$B$4:$B$34</c:f>
              <c:numCache>
                <c:formatCode>General</c:formatCode>
                <c:ptCount val="3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2010</c:v>
                </c:pt>
                <c:pt idx="13">
                  <c:v>2010</c:v>
                </c:pt>
                <c:pt idx="14">
                  <c:v>2011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2013</c:v>
                </c:pt>
                <c:pt idx="19">
                  <c:v>2013</c:v>
                </c:pt>
                <c:pt idx="20">
                  <c:v>2014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  <c:pt idx="25">
                  <c:v>2017</c:v>
                </c:pt>
                <c:pt idx="26">
                  <c:v>2017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2019</c:v>
                </c:pt>
              </c:numCache>
            </c:numRef>
          </c:cat>
          <c:val>
            <c:numRef>
              <c:f>simple!$D$4:$D$34</c:f>
              <c:numCache>
                <c:formatCode>General</c:formatCode>
                <c:ptCount val="31"/>
                <c:pt idx="4">
                  <c:v>0.3</c:v>
                </c:pt>
                <c:pt idx="9">
                  <c:v>0.6</c:v>
                </c:pt>
                <c:pt idx="10">
                  <c:v>0.6</c:v>
                </c:pt>
                <c:pt idx="13">
                  <c:v>15.7</c:v>
                </c:pt>
                <c:pt idx="17">
                  <c:v>1.2</c:v>
                </c:pt>
                <c:pt idx="18">
                  <c:v>2</c:v>
                </c:pt>
                <c:pt idx="24">
                  <c:v>2.4</c:v>
                </c:pt>
                <c:pt idx="26">
                  <c:v>31.5</c:v>
                </c:pt>
                <c:pt idx="30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27-7B44-9E40-1984F88A5EE9}"/>
            </c:ext>
          </c:extLst>
        </c:ser>
        <c:ser>
          <c:idx val="0"/>
          <c:order val="1"/>
          <c:tx>
            <c:strRef>
              <c:f>simple!$F$3</c:f>
              <c:strCache>
                <c:ptCount val="1"/>
                <c:pt idx="0">
                  <c:v>Network Interface</c:v>
                </c:pt>
              </c:strCache>
            </c:strRef>
          </c:tx>
          <c:spPr>
            <a:ln w="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simple!$B$4:$B$34</c:f>
              <c:numCache>
                <c:formatCode>General</c:formatCode>
                <c:ptCount val="3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2010</c:v>
                </c:pt>
                <c:pt idx="13">
                  <c:v>2010</c:v>
                </c:pt>
                <c:pt idx="14">
                  <c:v>2011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2013</c:v>
                </c:pt>
                <c:pt idx="19">
                  <c:v>2013</c:v>
                </c:pt>
                <c:pt idx="20">
                  <c:v>2014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  <c:pt idx="25">
                  <c:v>2017</c:v>
                </c:pt>
                <c:pt idx="26">
                  <c:v>2017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2019</c:v>
                </c:pt>
              </c:numCache>
            </c:numRef>
          </c:cat>
          <c:val>
            <c:numRef>
              <c:f>simple!$F$4:$F$34</c:f>
              <c:numCache>
                <c:formatCode>General</c:formatCode>
                <c:ptCount val="31"/>
                <c:pt idx="5">
                  <c:v>1.25</c:v>
                </c:pt>
                <c:pt idx="11">
                  <c:v>5</c:v>
                </c:pt>
                <c:pt idx="15">
                  <c:v>20.399999999999999</c:v>
                </c:pt>
                <c:pt idx="21">
                  <c:v>37.5</c:v>
                </c:pt>
                <c:pt idx="22">
                  <c:v>12.5</c:v>
                </c:pt>
                <c:pt idx="24">
                  <c:v>25</c:v>
                </c:pt>
                <c:pt idx="25">
                  <c:v>50</c:v>
                </c:pt>
                <c:pt idx="27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27-7B44-9E40-1984F88A5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1896864"/>
        <c:axId val="644514224"/>
      </c:lineChart>
      <c:catAx>
        <c:axId val="68189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514224"/>
        <c:crosses val="autoZero"/>
        <c:auto val="1"/>
        <c:lblAlgn val="ctr"/>
        <c:lblOffset val="100"/>
        <c:noMultiLvlLbl val="0"/>
      </c:catAx>
      <c:valAx>
        <c:axId val="64451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Bandwidth (GB/s)</a:t>
                </a:r>
              </a:p>
            </c:rich>
          </c:tx>
          <c:layout>
            <c:manualLayout>
              <c:xMode val="edge"/>
              <c:yMode val="edge"/>
              <c:x val="1.7241379310344827E-2"/>
              <c:y val="0.28270186814883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1896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6609479060609536"/>
          <c:y val="5.0019766010242141E-2"/>
          <c:w val="0.30191759791423628"/>
          <c:h val="0.17252854763698927"/>
        </c:manualLayout>
      </c:layout>
      <c:overlay val="0"/>
      <c:spPr>
        <a:solidFill>
          <a:schemeClr val="lt1"/>
        </a:solidFill>
        <a:ln w="19050">
          <a:solidFill>
            <a:schemeClr val="tx1">
              <a:lumMod val="50000"/>
              <a:lumOff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0.47581</cdr:x>
      <cdr:y>0.91361</cdr:y>
    </cdr:from>
    <cdr:to>
      <cdr:x>0.58866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D2CB349-F052-D448-9BA9-DED074E3F34E}"/>
            </a:ext>
          </a:extLst>
        </cdr:cNvPr>
        <cdr:cNvSpPr txBox="1"/>
      </cdr:nvSpPr>
      <cdr:spPr>
        <a:xfrm xmlns:a="http://schemas.openxmlformats.org/drawingml/2006/main">
          <a:off x="4012952" y="4039756"/>
          <a:ext cx="951769" cy="3819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400" dirty="0">
              <a:solidFill>
                <a:schemeClr val="tx1">
                  <a:lumMod val="75000"/>
                  <a:lumOff val="25000"/>
                </a:schemeClr>
              </a:solidFill>
            </a:rPr>
            <a:t>Year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38FC6-D63E-AC4F-988A-DA6B1783E071}" type="datetimeFigureOut">
              <a:rPr lang="en-US" smtClean="0"/>
              <a:t>7/12/19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1354B-DC29-AC4A-869A-6A80E68ED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7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I'm Jaeho Kim from Virginia Tech. I’m happy to be here to introduce our work today. </a:t>
            </a:r>
          </a:p>
          <a:p>
            <a:r>
              <a:rPr lang="en-US" dirty="0"/>
              <a:t>The title of this talk is Alleviating Garbage Collection Interference through Spatial Separation in All Flash Array.</a:t>
            </a:r>
          </a:p>
          <a:p>
            <a:r>
              <a:rPr lang="en-US" dirty="0"/>
              <a:t>This is joint work with </a:t>
            </a:r>
            <a:r>
              <a:rPr lang="en-US" dirty="0" err="1"/>
              <a:t>Kwanghyun</a:t>
            </a:r>
            <a:r>
              <a:rPr lang="en-US" dirty="0"/>
              <a:t> Lim, </a:t>
            </a:r>
            <a:r>
              <a:rPr lang="en-US" dirty="0" err="1"/>
              <a:t>Youngdon</a:t>
            </a:r>
            <a:r>
              <a:rPr lang="en-US" dirty="0"/>
              <a:t> Jung, Prof. </a:t>
            </a:r>
            <a:r>
              <a:rPr lang="en-US" dirty="0" err="1"/>
              <a:t>Sunjin</a:t>
            </a:r>
            <a:r>
              <a:rPr lang="en-US" dirty="0"/>
              <a:t> Lee, Prof. </a:t>
            </a:r>
            <a:r>
              <a:rPr lang="en-US" dirty="0" err="1"/>
              <a:t>Chanwoo</a:t>
            </a:r>
            <a:r>
              <a:rPr lang="en-US" dirty="0"/>
              <a:t> Min, Prof. Sam Noh.</a:t>
            </a:r>
          </a:p>
          <a:p>
            <a:r>
              <a:rPr lang="en-US" dirty="0"/>
              <a:t>Let me start.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354B-DC29-AC4A-869A-6A80E68ED5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99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we consider the performance of a typical Log-based RAID, where it consists of 8 SSDs. </a:t>
            </a:r>
          </a:p>
          <a:p>
            <a:r>
              <a:rPr lang="en-US" dirty="0"/>
              <a:t>For workload, we use random write requests continuously for 2 hours.</a:t>
            </a:r>
          </a:p>
          <a:p>
            <a:r>
              <a:rPr lang="en-US" dirty="0"/>
              <a:t>Here is a performance result.</a:t>
            </a:r>
          </a:p>
          <a:p>
            <a:r>
              <a:rPr lang="en-US" dirty="0"/>
              <a:t>X-axis is time and y-axis is throughput.</a:t>
            </a:r>
          </a:p>
          <a:p>
            <a:r>
              <a:rPr lang="en-US" dirty="0"/>
              <a:t>We observed that GC starts at around thousand seconds.</a:t>
            </a:r>
          </a:p>
          <a:p>
            <a:r>
              <a:rPr lang="en-US" dirty="0"/>
              <a:t>After GC, performance fluctuates due to interference between GC and user I/O. [Paus 2 seconds]</a:t>
            </a:r>
          </a:p>
          <a:p>
            <a:endParaRPr lang="en-US" dirty="0"/>
          </a:p>
          <a:p>
            <a:r>
              <a:rPr lang="en-US" dirty="0"/>
              <a:t>So, how can we avoid performance variation due to GC in All Flash Array. [Paus 2 seconds]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354B-DC29-AC4A-869A-6A80E68ED5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56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solution is SWAN, which stands for Spatial separation Within an Array of SSDs on a Network.</a:t>
            </a:r>
          </a:p>
          <a:p>
            <a:endParaRPr lang="en-US" dirty="0"/>
          </a:p>
          <a:p>
            <a:r>
              <a:rPr lang="en-US" dirty="0"/>
              <a:t>We have three goals in this work.</a:t>
            </a:r>
          </a:p>
          <a:p>
            <a:r>
              <a:rPr lang="en-US" dirty="0"/>
              <a:t>The first, we provide sustainable throughput up to network bandwidth of All Flash Array. </a:t>
            </a:r>
          </a:p>
          <a:p>
            <a:r>
              <a:rPr lang="en-US" dirty="0"/>
              <a:t>Second, we alleviate GC interference between user I/O and GC I/O.</a:t>
            </a:r>
          </a:p>
          <a:p>
            <a:r>
              <a:rPr lang="en-US" dirty="0"/>
              <a:t>The last one, we find an efficient way to manage an array of SSDs in All Flash Array.</a:t>
            </a:r>
          </a:p>
          <a:p>
            <a:endParaRPr lang="en-US" dirty="0"/>
          </a:p>
          <a:p>
            <a:r>
              <a:rPr lang="en-US" dirty="0"/>
              <a:t>Our approach is to minimize GC interference through spatial separation.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354B-DC29-AC4A-869A-6A80E68ED5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1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brief architecture of SWAN.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divides an array of SSDs into</a:t>
            </a:r>
            <a:r>
              <a:rPr lang="ko-KR" altLang="en-US" dirty="0"/>
              <a:t> </a:t>
            </a:r>
            <a:r>
              <a:rPr lang="en-US" altLang="ko-KR" dirty="0"/>
              <a:t>front-end and back-end</a:t>
            </a:r>
            <a:r>
              <a:rPr lang="ko-KR" altLang="en-US" dirty="0"/>
              <a:t> </a:t>
            </a:r>
            <a:r>
              <a:rPr lang="en-US" altLang="ko-KR" dirty="0"/>
              <a:t>like a two-dimensional array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[Click] We call it spatial separation.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[Click] We employ log-structured writes to</a:t>
            </a:r>
            <a:r>
              <a:rPr lang="ko-KR" altLang="en-US" sz="1200" dirty="0"/>
              <a:t> </a:t>
            </a:r>
            <a:r>
              <a:rPr lang="en-US" altLang="ko-KR" sz="1200" dirty="0"/>
              <a:t>make append-only manner.</a:t>
            </a:r>
            <a:endParaRPr lang="en-US" sz="1200" dirty="0"/>
          </a:p>
          <a:p>
            <a:r>
              <a:rPr lang="en-US" altLang="ko-KR" dirty="0"/>
              <a:t>[Click] The garbage collection effect is minimized by this spatial separation.</a:t>
            </a:r>
          </a:p>
          <a:p>
            <a:endParaRPr lang="en-US" dirty="0"/>
          </a:p>
          <a:p>
            <a:r>
              <a:rPr lang="en-US" dirty="0"/>
              <a:t>Our work focuses on how to implement spatial separation in All Flash Array.</a:t>
            </a:r>
          </a:p>
          <a:p>
            <a:r>
              <a:rPr lang="en-US" dirty="0"/>
              <a:t>And we compare temporal separation and spatial separation in terms of performance and 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354B-DC29-AC4A-869A-6A80E68ED5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 architecture of SWAN.</a:t>
            </a:r>
          </a:p>
          <a:p>
            <a:r>
              <a:rPr lang="en-US" dirty="0"/>
              <a:t>For spatial separation, the front-end server all write requests while back-ends perform SWAN’s GC.</a:t>
            </a:r>
          </a:p>
          <a:p>
            <a:r>
              <a:rPr lang="en-US" dirty="0"/>
              <a:t>SWAN employs segment based append only write which is flash friendly manner.</a:t>
            </a:r>
          </a:p>
          <a:p>
            <a:r>
              <a:rPr lang="en-US" dirty="0"/>
              <a:t>And we </a:t>
            </a:r>
            <a:r>
              <a:rPr lang="en-US" altLang="ko-KR" dirty="0"/>
              <a:t>maintains host-level mapping table as well.</a:t>
            </a:r>
          </a:p>
          <a:p>
            <a:r>
              <a:rPr lang="en-US" dirty="0"/>
              <a:t>SWAN is implemented in block I/O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354B-DC29-AC4A-869A-6A80E68ED5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54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I'm going to give you an example of how to handle I/O requests in SWAN.</a:t>
            </a:r>
          </a:p>
          <a:p>
            <a:r>
              <a:rPr lang="en-US" dirty="0"/>
              <a:t>[Click] SWAN receives all I/O requests from block I/O interface.</a:t>
            </a:r>
          </a:p>
          <a:p>
            <a:r>
              <a:rPr lang="en-US" dirty="0"/>
              <a:t>[Click*2] And it maintains logical and physical volumes to manage an array of SSDs. </a:t>
            </a:r>
          </a:p>
          <a:p>
            <a:r>
              <a:rPr lang="en-US" dirty="0"/>
              <a:t>[Click] Let’s assume that read and write requests arrive at the block I/O interface. Red circles are write requests and green circles are read requests.</a:t>
            </a:r>
          </a:p>
          <a:p>
            <a:r>
              <a:rPr lang="en-US" altLang="ko-KR" dirty="0"/>
              <a:t>[Click] </a:t>
            </a:r>
            <a:r>
              <a:rPr lang="en-US" dirty="0"/>
              <a:t>All requests are placed on the logical volume according to their logical block number.</a:t>
            </a:r>
          </a:p>
          <a:p>
            <a:endParaRPr lang="en-US" dirty="0"/>
          </a:p>
          <a:p>
            <a:r>
              <a:rPr lang="en-US" dirty="0"/>
              <a:t>[Click] Write requests are appended to a segment and distributed across SSDs with parity in the front-end like RAID parallelism.</a:t>
            </a:r>
          </a:p>
          <a:p>
            <a:r>
              <a:rPr lang="en-US" dirty="0"/>
              <a:t>In case of read requests, it will be served by any of SSDs holding the requested blocks.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354B-DC29-AC4A-869A-6A80E68ED5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59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going to talk about procedure of I/O handling more details.</a:t>
            </a:r>
          </a:p>
          <a:p>
            <a:r>
              <a:rPr lang="en-US" dirty="0"/>
              <a:t>Let's assume that there are one front-end and two back-end and each of them consist of three SSDs.</a:t>
            </a:r>
          </a:p>
          <a:p>
            <a:r>
              <a:rPr lang="en-US" dirty="0"/>
              <a:t>[Click*3]</a:t>
            </a:r>
          </a:p>
          <a:p>
            <a:r>
              <a:rPr lang="en-US" dirty="0"/>
              <a:t>Front-end absorbs all writes with append-only manner to exploit full performance of SSDs.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354B-DC29-AC4A-869A-6A80E68ED5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17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[Click] </a:t>
            </a:r>
          </a:p>
          <a:p>
            <a:r>
              <a:rPr lang="en-US" dirty="0"/>
              <a:t>When the front-end becomes full, the write pointer moves to the next empty back-end.</a:t>
            </a:r>
          </a:p>
          <a:p>
            <a:r>
              <a:rPr lang="en-US" dirty="0"/>
              <a:t>[Click *4] Empty back-end becomes front-end to serve write requests.</a:t>
            </a:r>
          </a:p>
          <a:p>
            <a:r>
              <a:rPr lang="en-US" dirty="0"/>
              <a:t>[Click *3] And full front-end becomes back-end.</a:t>
            </a:r>
          </a:p>
          <a:p>
            <a:r>
              <a:rPr lang="en-US" dirty="0"/>
              <a:t>Again, front-end serves write requests.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354B-DC29-AC4A-869A-6A80E68ED5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35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 front-end becomes full again, the write pointer move to the next empty back-end. [Click *2]</a:t>
            </a:r>
          </a:p>
          <a:p>
            <a:r>
              <a:rPr lang="en-US" dirty="0"/>
              <a:t>When there is no more empty back-end, SWAN’s GC is trigged to make free space.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SWAN </a:t>
            </a:r>
            <a:r>
              <a:rPr lang="en-US" dirty="0">
                <a:solidFill>
                  <a:srgbClr val="FF0000"/>
                </a:solidFill>
              </a:rPr>
              <a:t>choose</a:t>
            </a:r>
            <a:r>
              <a:rPr lang="en-US" dirty="0"/>
              <a:t> a victim segment from </a:t>
            </a:r>
            <a:r>
              <a:rPr lang="en-US" dirty="0">
                <a:solidFill>
                  <a:srgbClr val="FF0000"/>
                </a:solidFill>
              </a:rPr>
              <a:t>one of back-end</a:t>
            </a:r>
            <a:r>
              <a:rPr lang="en-US" dirty="0"/>
              <a:t> and writes valid blocks </a:t>
            </a:r>
            <a:r>
              <a:rPr lang="en-US" dirty="0">
                <a:solidFill>
                  <a:srgbClr val="FF0000"/>
                </a:solidFill>
              </a:rPr>
              <a:t>within the chosen back-end.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[Click*3] Finally, the victim segment is trimmed. This is an important for SWAN. TRIM ensures writing a segment sequentially inside SSDs.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Therefore, all write requests and GC are spatially separated.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354B-DC29-AC4A-869A-6A80E68ED5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86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conducted a feasibility analysis of SWAN.</a:t>
            </a:r>
          </a:p>
          <a:p>
            <a:r>
              <a:rPr lang="en-US" dirty="0"/>
              <a:t>In the analysis, we provide several design choices such as, how many SSDs per front-end and how many back-ends?</a:t>
            </a:r>
          </a:p>
          <a:p>
            <a:r>
              <a:rPr lang="en-US" dirty="0"/>
              <a:t>In addition, we present an analytic model of SWAN GC.</a:t>
            </a:r>
          </a:p>
          <a:p>
            <a:endParaRPr lang="en-US" dirty="0"/>
          </a:p>
          <a:p>
            <a:r>
              <a:rPr lang="en-US" dirty="0"/>
              <a:t>Please refer to our paper for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354B-DC29-AC4A-869A-6A80E68ED5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93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I’ll explain our evaluation setup.</a:t>
            </a:r>
          </a:p>
          <a:p>
            <a:r>
              <a:rPr lang="en-US" dirty="0"/>
              <a:t>We use a typical server with up to 9 SSDs.</a:t>
            </a:r>
          </a:p>
          <a:p>
            <a:r>
              <a:rPr lang="en-US" dirty="0"/>
              <a:t>We also use an open channel SSD for monitoring internal activity of an SSD.</a:t>
            </a:r>
          </a:p>
          <a:p>
            <a:r>
              <a:rPr lang="en-US" dirty="0"/>
              <a:t>[Click] We compare SWAN with traditional RAID and Log-based RAID. </a:t>
            </a:r>
          </a:p>
          <a:p>
            <a:r>
              <a:rPr lang="en-US" dirty="0"/>
              <a:t>[Click] Note that 0 and 4 in the name of each scheme indicate the presence or absence of parity for recovery.</a:t>
            </a:r>
          </a:p>
          <a:p>
            <a:r>
              <a:rPr lang="en-US" dirty="0"/>
              <a:t>[Click] We used micro-benchmarks and YCSB benchmark.</a:t>
            </a:r>
          </a:p>
          <a:p>
            <a:r>
              <a:rPr lang="en-US" dirty="0"/>
              <a:t>We show selected results. You can refer to paper for the rest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354B-DC29-AC4A-869A-6A80E68ED5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45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Flash Array is storage infrastructure that contains only flash memory drives. </a:t>
            </a:r>
          </a:p>
          <a:p>
            <a:r>
              <a:rPr lang="en-US" dirty="0"/>
              <a:t>It is also called Solid State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354B-DC29-AC4A-869A-6A80E68ED5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40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I am going to show you results of random write performance for Log-RAID0 and SWAN0.</a:t>
            </a:r>
          </a:p>
          <a:p>
            <a:r>
              <a:rPr lang="en-US" dirty="0"/>
              <a:t>In case of Log-RAID0, after GC starts, we observed a significant performance variation due to interference between GC I/O and user I/O.</a:t>
            </a:r>
          </a:p>
          <a:p>
            <a:r>
              <a:rPr lang="en-US" dirty="0"/>
              <a:t>On the other hand, SWAN shows consistent performance even GC starts.</a:t>
            </a:r>
          </a:p>
          <a:p>
            <a:endParaRPr lang="en-US" dirty="0"/>
          </a:p>
          <a:p>
            <a:r>
              <a:rPr lang="en-US" dirty="0"/>
              <a:t>Let’s take a closer</a:t>
            </a:r>
            <a:r>
              <a:rPr lang="ko-KR" altLang="en-US" dirty="0"/>
              <a:t> </a:t>
            </a:r>
            <a:r>
              <a:rPr lang="en-US" altLang="ko-KR" dirty="0"/>
              <a:t>look at performance results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354B-DC29-AC4A-869A-6A80E68ED5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91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going to show you an analysis of Log-RAID’s write performance.</a:t>
            </a:r>
          </a:p>
          <a:p>
            <a:r>
              <a:rPr lang="en-US" dirty="0"/>
              <a:t>In the experiment, we used 8 SSDs.</a:t>
            </a:r>
          </a:p>
          <a:p>
            <a:r>
              <a:rPr lang="en-US" dirty="0"/>
              <a:t>Both left and right graphs shows the throughput of Log-RAID0.</a:t>
            </a:r>
          </a:p>
          <a:p>
            <a:r>
              <a:rPr lang="en-US" dirty="0"/>
              <a:t>[Click] In the left figure, we show individual</a:t>
            </a:r>
            <a:r>
              <a:rPr lang="ko-KR" altLang="en-US" dirty="0"/>
              <a:t> </a:t>
            </a:r>
            <a:r>
              <a:rPr lang="en-US" altLang="ko-KR" dirty="0"/>
              <a:t>throughput of </a:t>
            </a:r>
            <a:r>
              <a:rPr lang="en-US" dirty="0"/>
              <a:t>all SSDs. </a:t>
            </a:r>
          </a:p>
          <a:p>
            <a:r>
              <a:rPr lang="en-US" dirty="0"/>
              <a:t>[Click] The last row is user observed throughput.</a:t>
            </a:r>
          </a:p>
          <a:p>
            <a:r>
              <a:rPr lang="en-US" dirty="0"/>
              <a:t>The blue line indicates write throughput while the red line is read throughput.</a:t>
            </a:r>
          </a:p>
          <a:p>
            <a:endParaRPr lang="en-US" dirty="0"/>
          </a:p>
          <a:p>
            <a:r>
              <a:rPr lang="en-US" dirty="0"/>
              <a:t>[Click] After GC starts, red line increases and blue line drops down since GC incurs reads and writes.</a:t>
            </a:r>
          </a:p>
          <a:p>
            <a:r>
              <a:rPr lang="en-US" dirty="0"/>
              <a:t>Performance fluctuates as all SSDs are involved in GC.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354B-DC29-AC4A-869A-6A80E68ED5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06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I’m going to show you an analysis of SWAN’s write performance.</a:t>
            </a:r>
          </a:p>
          <a:p>
            <a:r>
              <a:rPr lang="en-US" dirty="0"/>
              <a:t>For this experiment, SWAN has 1 front-end and 4 back-ends. And each of them consist of 2 SSDs.</a:t>
            </a:r>
          </a:p>
          <a:p>
            <a:r>
              <a:rPr lang="en-US" dirty="0"/>
              <a:t>[Click] We also measured the individual throughput of all SSDs.</a:t>
            </a:r>
          </a:p>
          <a:p>
            <a:r>
              <a:rPr lang="en-US" dirty="0"/>
              <a:t>[Click] The last row is user observed throughput.</a:t>
            </a:r>
          </a:p>
          <a:p>
            <a:endParaRPr lang="en-US" dirty="0"/>
          </a:p>
          <a:p>
            <a:r>
              <a:rPr lang="en-US" dirty="0"/>
              <a:t>As you can see in the left side figure, the front-end only serves write requests.</a:t>
            </a:r>
          </a:p>
          <a:p>
            <a:r>
              <a:rPr lang="en-US" dirty="0"/>
              <a:t>[Click] Around thousand second, one of back-end starts GC while front-end handles write requests.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can see, only one back-end is involved in GC.</a:t>
            </a:r>
          </a:p>
          <a:p>
            <a:r>
              <a:rPr lang="en-US" dirty="0"/>
              <a:t>[Click]</a:t>
            </a:r>
          </a:p>
          <a:p>
            <a:r>
              <a:rPr lang="en-US" dirty="0"/>
              <a:t>This pattern continues when requests arrives.</a:t>
            </a:r>
          </a:p>
          <a:p>
            <a:r>
              <a:rPr lang="en-US" dirty="0"/>
              <a:t>We observed that SWAN separates write requests and GC.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354B-DC29-AC4A-869A-6A80E68ED5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2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measured read tail latency for YCSB-C benchmark.</a:t>
            </a:r>
          </a:p>
          <a:p>
            <a:r>
              <a:rPr lang="en-US" dirty="0"/>
              <a:t>We observed that SWAN4 shows the shortest latency while Log-RAID4 and RAID4 suffers long tail latency due to GC interference.</a:t>
            </a:r>
          </a:p>
          <a:p>
            <a:r>
              <a:rPr lang="en-US" dirty="0"/>
              <a:t>It shows spatial separation is effective for handling read requests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354B-DC29-AC4A-869A-6A80E68ED5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840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SWAN has also benefits with simper SSDs. </a:t>
            </a:r>
          </a:p>
          <a:p>
            <a:r>
              <a:rPr lang="en-US" sz="1200" dirty="0"/>
              <a:t>SWAN can saves cost and power consumption w/o compromising performance by adopting simpler SSDs such as, …</a:t>
            </a:r>
          </a:p>
          <a:p>
            <a:r>
              <a:rPr lang="en-US" sz="1200" dirty="0"/>
              <a:t>This is because SWAN ….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354B-DC29-AC4A-869A-6A80E68ED5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89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I’m going to conclude our talk.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354B-DC29-AC4A-869A-6A80E68ED5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88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354B-DC29-AC4A-869A-6A80E68ED5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743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354B-DC29-AC4A-869A-6A80E68ED5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8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354B-DC29-AC4A-869A-6A80E68ED5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091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354B-DC29-AC4A-869A-6A80E68ED5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example of all flash array products.</a:t>
            </a:r>
          </a:p>
          <a:p>
            <a:r>
              <a:rPr lang="en-US" dirty="0"/>
              <a:t>Typically, one storage node is composed of a large number of SSDs and multiple network ports.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354B-DC29-AC4A-869A-6A80E68ED5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08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me show you a list of enterprise SSDs currently on the market.</a:t>
            </a:r>
          </a:p>
          <a:p>
            <a:r>
              <a:rPr lang="en-US" dirty="0"/>
              <a:t>As you can see, sequential read and write performance are in the few GB/sec range.</a:t>
            </a:r>
          </a:p>
          <a:p>
            <a:r>
              <a:rPr lang="en-US" dirty="0"/>
              <a:t>Actually, it's fairly high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354B-DC29-AC4A-869A-6A80E68ED5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18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going to show you bandwidth trends for network and storage interfaces.</a:t>
            </a:r>
          </a:p>
          <a:p>
            <a:r>
              <a:rPr lang="en-US" dirty="0"/>
              <a:t>X-axis shows years and y-axis is bandwidth.</a:t>
            </a:r>
          </a:p>
          <a:p>
            <a:r>
              <a:rPr lang="en-US" dirty="0"/>
              <a:t>[Click]</a:t>
            </a:r>
          </a:p>
          <a:p>
            <a:r>
              <a:rPr lang="en-US" dirty="0"/>
              <a:t>As you can see, network</a:t>
            </a:r>
            <a:r>
              <a:rPr lang="ko-KR" altLang="en-US" dirty="0"/>
              <a:t> </a:t>
            </a:r>
            <a:r>
              <a:rPr lang="en-US" altLang="ko-KR" dirty="0"/>
              <a:t>interface</a:t>
            </a:r>
            <a:r>
              <a:rPr lang="en-US" dirty="0"/>
              <a:t> bandwidth increases fast.</a:t>
            </a:r>
            <a:br>
              <a:rPr lang="en-US" dirty="0"/>
            </a:br>
            <a:r>
              <a:rPr lang="en-US" dirty="0"/>
              <a:t>[Click]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 interface bandwidth grow even faster.</a:t>
            </a:r>
          </a:p>
          <a:p>
            <a:r>
              <a:rPr lang="en-US" dirty="0"/>
              <a:t>[Click]</a:t>
            </a:r>
          </a:p>
          <a:p>
            <a:r>
              <a:rPr lang="en-US" dirty="0"/>
              <a:t>So, we can say storage throughput increases quickly and storage isn’t bottleneck anymore in a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354B-DC29-AC4A-869A-6A80E68ED5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34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see again all flash array products.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configure an All Flash Array using these high-performance SSDs, throughput of a few high-end SSDs can easily saturate the network throughput.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354B-DC29-AC4A-869A-6A80E68ED5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me summarize current trends and challenges for this work.</a:t>
            </a:r>
          </a:p>
          <a:p>
            <a:endParaRPr lang="en-US" dirty="0"/>
          </a:p>
          <a:p>
            <a:r>
              <a:rPr lang="en-US" dirty="0"/>
              <a:t>Performance of SSDs is fairly high.</a:t>
            </a:r>
          </a:p>
          <a:p>
            <a:r>
              <a:rPr lang="en-US" dirty="0"/>
              <a:t>Total throughput of a few SSDs easily saturates network bandwidth of a All Flash Array node.</a:t>
            </a:r>
          </a:p>
          <a:p>
            <a:endParaRPr lang="en-US" dirty="0"/>
          </a:p>
          <a:p>
            <a:r>
              <a:rPr lang="en-US" dirty="0"/>
              <a:t>However, garbage collection of SSD is still performance bottleneck in All Flash Array.</a:t>
            </a:r>
          </a:p>
          <a:p>
            <a:r>
              <a:rPr lang="en-US" dirty="0"/>
              <a:t>So, what is an ideal way to manage an array of SSDs with the current trends?</a:t>
            </a:r>
          </a:p>
          <a:p>
            <a:endParaRPr lang="en-US" dirty="0"/>
          </a:p>
          <a:p>
            <a:r>
              <a:rPr lang="en-US" dirty="0"/>
              <a:t>Before introducing our solution, I’ll give you a brief comparison of previous 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354B-DC29-AC4A-869A-6A80E68ED5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30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typical system layers with a traditional RAID.</a:t>
            </a:r>
          </a:p>
          <a:p>
            <a:r>
              <a:rPr lang="en-US" dirty="0"/>
              <a:t>[Click]</a:t>
            </a:r>
          </a:p>
          <a:p>
            <a:r>
              <a:rPr lang="en-US" dirty="0"/>
              <a:t>Traditional RAIDs employ in-place updates for serving write requests. </a:t>
            </a:r>
          </a:p>
          <a:p>
            <a:r>
              <a:rPr lang="en-US" dirty="0"/>
              <a:t>By doing this, [Click]</a:t>
            </a:r>
            <a:r>
              <a:rPr lang="ko-KR" altLang="en-US" dirty="0"/>
              <a:t> </a:t>
            </a:r>
            <a:endParaRPr lang="en-US" dirty="0"/>
          </a:p>
          <a:p>
            <a:r>
              <a:rPr lang="en-US" dirty="0"/>
              <a:t>It is susceptible to performance drop due to high GC overhead inside SSDs because of random writes from the host.</a:t>
            </a:r>
          </a:p>
          <a:p>
            <a:r>
              <a:rPr lang="en-US" dirty="0"/>
              <a:t>There were previous solutions to optimize traditional RAID approaches, but they have some limitations.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354B-DC29-AC4A-869A-6A80E68ED5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84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overcome the drawback of traditional RAID, log-based RAIDs have been studied.</a:t>
            </a:r>
          </a:p>
          <a:p>
            <a:r>
              <a:rPr lang="en-US" dirty="0"/>
              <a:t>[Click]</a:t>
            </a:r>
          </a:p>
          <a:p>
            <a:r>
              <a:rPr lang="en-US" dirty="0"/>
              <a:t>Log-based RAID employs log-structured writes to reduce GC overhead inside SSDs.</a:t>
            </a:r>
          </a:p>
          <a:p>
            <a:r>
              <a:rPr lang="en-US" dirty="0"/>
              <a:t>However, log-structured writes involve host-level GC.</a:t>
            </a:r>
          </a:p>
          <a:p>
            <a:r>
              <a:rPr lang="en-US" dirty="0"/>
              <a:t>[Click]</a:t>
            </a:r>
          </a:p>
          <a:p>
            <a:r>
              <a:rPr lang="en-US" dirty="0"/>
              <a:t>The GC relies on idle time. If there is no idle time, GC will cause a performance drop.  </a:t>
            </a:r>
          </a:p>
          <a:p>
            <a:r>
              <a:rPr lang="en-US" dirty="0"/>
              <a:t>This is a well-known drawback of log-structured write.</a:t>
            </a:r>
          </a:p>
          <a:p>
            <a:r>
              <a:rPr lang="en-US" dirty="0"/>
              <a:t>[Click]</a:t>
            </a:r>
          </a:p>
          <a:p>
            <a:r>
              <a:rPr lang="en-US" dirty="0"/>
              <a:t>There were also several previous solutions, but they still have limitations.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354B-DC29-AC4A-869A-6A80E68ED5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7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7EEF-7C73-9541-B3D4-2F81F7705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63A41-30BC-1140-88DD-1DEF84246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3EC83-FE1D-8A44-9601-C8193D14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1565-EE1E-9C4E-AB43-A9AA2EE1FE6D}" type="datetime1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49513-12BB-5648-BFEA-16623C06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33F65-21D6-4B40-B444-665436C2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3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6EF3-9581-1744-8A95-49D3198E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D63A6-52EF-2E45-8779-38B2D5985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624D5-F569-E649-9BF6-6017D9B4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8AA6-87D7-7E49-9C6D-281B2B36B1C5}" type="datetime1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87545-35BE-9D46-9CC4-9147DC35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33181-C016-2D4A-B3FB-AA08CBD1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5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1C7C5-4F06-504D-834E-557D52AC6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2946B-E8B4-A04C-8B4F-2B14179B3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86E1-66C8-E744-9500-A9EC92DF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80BD-4E43-2E4C-939F-E722DA4CCECD}" type="datetime1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F41F5-3F6A-CB4F-B15D-B7D3555B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D7860-09C2-AF4B-8FCB-CA83337F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9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CA2C-65A7-A84F-857D-327E85EB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6767D-7FAB-7F4F-A6C9-7793F35A3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3EF46-8CA0-3B45-A9DC-310B9D2F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73AC-4C68-E544-BB48-FA4315BEA373}" type="datetime1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F4F6E-84EE-4840-AF50-DF185211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8B9B5-6441-C04B-BC49-E9CA1400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7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9674-DC15-214A-83E5-0D834636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BB985-A700-AD4C-9190-D8DD9C953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E608-825D-F347-94C9-9E1ECBE7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5617-3DCC-8241-B065-4E4E790E1AD5}" type="datetime1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CD7C5-1647-994C-87C0-F551C57F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5743C-BDFA-9545-816A-0D2B81A4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8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C29B-41BF-934F-AE96-D1970929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49CF1-FFAD-8145-BB2D-7DAFBFB95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2A939-C624-D748-95E9-4169B982C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9C96D-2EE7-ED4E-A06A-B50A3071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927D-97B1-B94B-8892-4D48DDC09A96}" type="datetime1">
              <a:rPr lang="en-US" smtClean="0"/>
              <a:t>7/12/19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5D343-E0F4-774E-82A7-094A1F00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6EFC1-FDB5-2B47-B167-D67AC84B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2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A0E1-A038-C342-B9E0-2D7CDF4C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698D6-76B9-D445-AF04-3B6F08BC4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7BA00-1A21-F64A-BC94-639080CCB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0485F-9A8A-954B-9153-612A608D0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16745-1FB9-8349-A2D4-85B49D055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2548EE-0A44-4E49-AD7F-3F745E18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2347-DE1F-894E-9DDA-E0649DF05875}" type="datetime1">
              <a:rPr lang="en-US" smtClean="0"/>
              <a:t>7/12/19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7DE4D-CD5A-2447-A84C-89876371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F385A-874D-4B4B-A522-E7C15D0E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9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BD93-61B1-A24A-893B-6325DF7E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A5CFB-1E81-2B47-9787-09A1201F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F7D3-7C2E-5B42-95D6-B22B905968D6}" type="datetime1">
              <a:rPr lang="en-US" smtClean="0"/>
              <a:t>7/12/19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243E6-D347-484D-B6ED-A16A072E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77147-2750-944A-A38C-092FBD94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5DAB8-6827-934D-A985-9CAEABEE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45A5-7EF1-9345-8BFE-8C33E47A9B94}" type="datetime1">
              <a:rPr lang="en-US" smtClean="0"/>
              <a:t>7/12/19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C5489-951B-E945-8607-BC1A2D43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BEB2C-EDA9-A64F-9E75-D264BD2D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2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0707-B655-3E4C-A11A-0CA29156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F639C-99BC-3848-A52C-87B7557A8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BE365-DF4C-FF4F-9F2E-2B421EF6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176FE-D7D3-9046-A699-F3510A9D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EBB8-CB6B-3E4A-8477-15F0C2E34CB3}" type="datetime1">
              <a:rPr lang="en-US" smtClean="0"/>
              <a:t>7/12/19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73177-6F81-1D4B-8940-40ECE480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1EA03-E7CB-0945-B89E-2083A9FE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6118-B265-9142-AA32-DA8220122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D9DAA-2407-704A-8D63-4CB6F4F3F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50EB7-603E-EF49-972C-F0D3B6BAB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E6750-085E-3F4B-8103-E819C37A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F71A-EBAC-B04B-BF60-E5E5F462F300}" type="datetime1">
              <a:rPr lang="en-US" smtClean="0"/>
              <a:t>7/12/19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FB41B-CB26-1D4F-BFBB-38431753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A0C07-D969-9947-B8B9-1C286B57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4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D1705-D771-AB4B-A8BF-C3B4988A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26F78-89F4-DA4C-A09D-2FCC49D7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C183-1D5C-CF42-959C-CAA7AD9B9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02791-8E34-6C45-82A1-7F09F1F869B3}" type="datetime1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937FF-C83B-7146-B928-76C7CB233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0FDDF-CBF2-2C4E-8FA8-B9E3E42D9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4E9F1-523F-9048-B5D4-C7098163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6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ipartix.com/swan-clipart-image-44906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urestorage.com/resources/glossary/all-flash-array.html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images.googl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aticon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products/memory-storage/solid-state-drives/data-center-ssd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samsung.com/semiconductor/ssd/enterprise-ss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interface_bit_rates#Local_area_network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hyperlink" Target="https://en.wikipedia.org/wiki/PCI_Express" TargetMode="External"/><Relationship Id="rId4" Type="http://schemas.openxmlformats.org/officeDocument/2006/relationships/hyperlink" Target="https://en.wikipedia.org/wiki/Serial_AT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A6F0-E41B-2B4A-8C38-766671DF2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596" y="847894"/>
            <a:ext cx="11683679" cy="230663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  <a:ea typeface="Osaka Regular-Mono" panose="020B0600000000000000" pitchFamily="34" charset="-128"/>
                <a:cs typeface="Arial" panose="020B0604020202020204" pitchFamily="34" charset="0"/>
              </a:rPr>
              <a:t>Alleviating Garbage Collection Interference through Spatial Separation in All Flash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BD0DC-89A1-D44B-A869-D9CEC8A38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096" y="3863005"/>
            <a:ext cx="10863072" cy="138291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Jaeho Kim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Kwanghyun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Lim*, 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Youngdon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Jung, </a:t>
            </a:r>
          </a:p>
          <a:p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Sungjin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Lee, 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Changwoo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Min,  Sam H. Noh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F1CBCB-206F-0245-87BD-12ABA9442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307" y="4990812"/>
            <a:ext cx="2908975" cy="1241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88AEC7-15B0-1A43-A068-9706E41D7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297" y="5399599"/>
            <a:ext cx="3151193" cy="57666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5E7ED78-810A-3B4D-AA61-6BB4AFF399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15180" y="5120253"/>
            <a:ext cx="2508100" cy="13278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352E2A-94DE-A249-93B4-04074D8A80D6}"/>
              </a:ext>
            </a:extLst>
          </p:cNvPr>
          <p:cNvSpPr txBox="1"/>
          <p:nvPr/>
        </p:nvSpPr>
        <p:spPr>
          <a:xfrm>
            <a:off x="2504751" y="6405605"/>
            <a:ext cx="317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*Currently with Cornell Univ.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2668D-6EF8-DF42-9695-CD4DE865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1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1C6-30E6-C74B-A467-A691AFD0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013299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  <a:cs typeface="Arial" panose="020B0604020202020204" pitchFamily="34" charset="0"/>
              </a:rPr>
              <a:t>Performance of a Log-based RAID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538937-654E-5E4A-843B-A0A876C57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132"/>
            <a:ext cx="10515600" cy="1922368"/>
          </a:xfrm>
        </p:spPr>
        <p:txBody>
          <a:bodyPr>
            <a:normAutofit/>
          </a:bodyPr>
          <a:lstStyle/>
          <a:p>
            <a:r>
              <a:rPr lang="en-US" dirty="0"/>
              <a:t>Configuration</a:t>
            </a:r>
          </a:p>
          <a:p>
            <a:pPr lvl="1"/>
            <a:r>
              <a:rPr lang="en-US" dirty="0"/>
              <a:t>Consist of 8 SSDs (roughly 1TB capacity)</a:t>
            </a:r>
          </a:p>
          <a:p>
            <a:r>
              <a:rPr lang="en-US" dirty="0"/>
              <a:t>Workload</a:t>
            </a:r>
          </a:p>
          <a:p>
            <a:pPr lvl="1"/>
            <a:r>
              <a:rPr lang="en-US" dirty="0"/>
              <a:t>Random write requests</a:t>
            </a:r>
            <a:r>
              <a:rPr lang="ko-KR" altLang="en-US" dirty="0"/>
              <a:t> </a:t>
            </a:r>
            <a:r>
              <a:rPr lang="en-US" altLang="ko-KR" dirty="0"/>
              <a:t>continuously</a:t>
            </a:r>
            <a:r>
              <a:rPr lang="en-US" dirty="0"/>
              <a:t> for 2 hours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9F9FB-BCB3-CA47-BD71-39F783B34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42" y="3488916"/>
            <a:ext cx="5314776" cy="33599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D17AD7-E81D-F74F-AEF4-042AEB109906}"/>
              </a:ext>
            </a:extLst>
          </p:cNvPr>
          <p:cNvCxnSpPr>
            <a:cxnSpLocks/>
          </p:cNvCxnSpPr>
          <p:nvPr/>
        </p:nvCxnSpPr>
        <p:spPr>
          <a:xfrm>
            <a:off x="4770118" y="3819616"/>
            <a:ext cx="0" cy="2023365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Callout 7">
            <a:extLst>
              <a:ext uri="{FF2B5EF4-FFF2-40B4-BE49-F238E27FC236}">
                <a16:creationId xmlns:a16="http://schemas.microsoft.com/office/drawing/2014/main" id="{9B936D10-A891-B44B-8E42-BF85675C2CAD}"/>
              </a:ext>
            </a:extLst>
          </p:cNvPr>
          <p:cNvSpPr/>
          <p:nvPr/>
        </p:nvSpPr>
        <p:spPr>
          <a:xfrm>
            <a:off x="4770118" y="3218647"/>
            <a:ext cx="1837378" cy="522778"/>
          </a:xfrm>
          <a:prstGeom prst="wedgeEllipseCallout">
            <a:avLst>
              <a:gd name="adj1" fmla="val -48852"/>
              <a:gd name="adj2" fmla="val 9286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/>
              <a:t>GC starts here</a:t>
            </a:r>
          </a:p>
        </p:txBody>
      </p: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3468758B-0314-B24B-A25C-DFFB92B3DF53}"/>
              </a:ext>
            </a:extLst>
          </p:cNvPr>
          <p:cNvSpPr/>
          <p:nvPr/>
        </p:nvSpPr>
        <p:spPr>
          <a:xfrm>
            <a:off x="4964194" y="5438912"/>
            <a:ext cx="4212463" cy="1195528"/>
          </a:xfrm>
          <a:prstGeom prst="wedgeEllipseCallout">
            <a:avLst>
              <a:gd name="adj1" fmla="val -19694"/>
              <a:gd name="adj2" fmla="val -75303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Interference between GC I/O and user I/O</a:t>
            </a: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id="{30BEF323-6BF0-C241-88A3-C045E84A804D}"/>
              </a:ext>
            </a:extLst>
          </p:cNvPr>
          <p:cNvGrpSpPr/>
          <p:nvPr/>
        </p:nvGrpSpPr>
        <p:grpSpPr>
          <a:xfrm>
            <a:off x="1318367" y="3101632"/>
            <a:ext cx="8932527" cy="3532808"/>
            <a:chOff x="-7370088" y="-1449180"/>
            <a:chExt cx="15723145" cy="4252704"/>
          </a:xfrm>
        </p:grpSpPr>
        <p:pic>
          <p:nvPicPr>
            <p:cNvPr id="10" name="image30.png">
              <a:extLst>
                <a:ext uri="{FF2B5EF4-FFF2-40B4-BE49-F238E27FC236}">
                  <a16:creationId xmlns:a16="http://schemas.microsoft.com/office/drawing/2014/main" id="{9B569633-6DB3-A340-9D58-5D7AFA4A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37070" y="1793196"/>
              <a:ext cx="1271250" cy="101032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1" name="타원형 설명선[O] 11">
              <a:extLst>
                <a:ext uri="{FF2B5EF4-FFF2-40B4-BE49-F238E27FC236}">
                  <a16:creationId xmlns:a16="http://schemas.microsoft.com/office/drawing/2014/main" id="{7F44F9FC-2218-184B-A1FD-C70C25F107A3}"/>
                </a:ext>
              </a:extLst>
            </p:cNvPr>
            <p:cNvSpPr/>
            <p:nvPr/>
          </p:nvSpPr>
          <p:spPr>
            <a:xfrm>
              <a:off x="-7370088" y="-1449180"/>
              <a:ext cx="15723145" cy="2353950"/>
            </a:xfrm>
            <a:prstGeom prst="wedgeEllipseCallout">
              <a:avLst>
                <a:gd name="adj1" fmla="val 4456"/>
                <a:gd name="adj2" fmla="val 8036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3200" dirty="0"/>
                <a:t>How can we avoid this performance variation </a:t>
              </a:r>
            </a:p>
            <a:p>
              <a:pPr algn="ctr"/>
              <a:r>
                <a:rPr kumimoji="1" lang="en-US" altLang="ko-KR" sz="3200" dirty="0"/>
                <a:t>due to GC in All</a:t>
              </a:r>
              <a:r>
                <a:rPr kumimoji="1" lang="ko-KR" altLang="en-US" sz="3200" dirty="0"/>
                <a:t> </a:t>
              </a:r>
              <a:r>
                <a:rPr kumimoji="1" lang="en-US" altLang="ko-KR" sz="3200" dirty="0"/>
                <a:t>Flash Array?</a:t>
              </a:r>
              <a:endParaRPr kumimoji="1" lang="ko-KR" altLang="en-US" sz="320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BC0AF-7AE4-6041-AEA3-37816196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1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1C6-30E6-C74B-A467-A691AFD0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24" y="510800"/>
            <a:ext cx="10515600" cy="1013299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  <a:cs typeface="Arial" panose="020B0604020202020204" pitchFamily="34" charset="0"/>
              </a:rPr>
              <a:t>Our Solution (SWAN)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538937-654E-5E4A-843B-A0A876C57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952"/>
            <a:ext cx="10515600" cy="4476405"/>
          </a:xfrm>
        </p:spPr>
        <p:txBody>
          <a:bodyPr>
            <a:normAutofit/>
          </a:bodyPr>
          <a:lstStyle/>
          <a:p>
            <a:r>
              <a:rPr lang="en-US" dirty="0"/>
              <a:t>SWAN (</a:t>
            </a:r>
            <a:r>
              <a:rPr lang="en-US" b="1" dirty="0">
                <a:solidFill>
                  <a:srgbClr val="0432FF"/>
                </a:solidFill>
              </a:rPr>
              <a:t>S</a:t>
            </a:r>
            <a:r>
              <a:rPr lang="en-US" dirty="0"/>
              <a:t>patial separation </a:t>
            </a:r>
            <a:r>
              <a:rPr lang="en-US" b="1" dirty="0">
                <a:solidFill>
                  <a:srgbClr val="0432FF"/>
                </a:solidFill>
              </a:rPr>
              <a:t>W</a:t>
            </a:r>
            <a:r>
              <a:rPr lang="en-US" dirty="0"/>
              <a:t>ithin an </a:t>
            </a:r>
            <a:r>
              <a:rPr lang="en-US" b="1" dirty="0">
                <a:solidFill>
                  <a:srgbClr val="0432FF"/>
                </a:solidFill>
              </a:rPr>
              <a:t>A</a:t>
            </a:r>
            <a:r>
              <a:rPr lang="en-US" dirty="0"/>
              <a:t>rray of SSDs on a </a:t>
            </a:r>
            <a:r>
              <a:rPr lang="en-US" b="1" dirty="0">
                <a:solidFill>
                  <a:srgbClr val="0432FF"/>
                </a:solidFill>
              </a:rPr>
              <a:t>N</a:t>
            </a:r>
            <a:r>
              <a:rPr lang="en-US" dirty="0"/>
              <a:t>etwork)</a:t>
            </a:r>
          </a:p>
          <a:p>
            <a:pPr lvl="1"/>
            <a:endParaRPr lang="en-US" dirty="0"/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sustainable</a:t>
            </a:r>
            <a:r>
              <a:rPr lang="en-US" dirty="0"/>
              <a:t> performance up to </a:t>
            </a:r>
            <a:r>
              <a:rPr lang="en-US" dirty="0">
                <a:solidFill>
                  <a:srgbClr val="FF0000"/>
                </a:solidFill>
              </a:rPr>
              <a:t>network bandwidth of AFA</a:t>
            </a:r>
          </a:p>
          <a:p>
            <a:pPr lvl="1"/>
            <a:r>
              <a:rPr lang="en-US" dirty="0"/>
              <a:t>Alleviate </a:t>
            </a:r>
            <a:r>
              <a:rPr lang="en-US" dirty="0">
                <a:solidFill>
                  <a:srgbClr val="FF0000"/>
                </a:solidFill>
              </a:rPr>
              <a:t>GC interference</a:t>
            </a:r>
            <a:r>
              <a:rPr lang="en-US" dirty="0"/>
              <a:t> between </a:t>
            </a:r>
            <a:r>
              <a:rPr lang="en-US" dirty="0">
                <a:solidFill>
                  <a:srgbClr val="FF0000"/>
                </a:solidFill>
              </a:rPr>
              <a:t>user I/O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GC I/O</a:t>
            </a:r>
          </a:p>
          <a:p>
            <a:pPr lvl="1"/>
            <a:r>
              <a:rPr lang="en-US" dirty="0"/>
              <a:t>Find </a:t>
            </a:r>
            <a:r>
              <a:rPr lang="en-US" dirty="0">
                <a:solidFill>
                  <a:srgbClr val="FF0000"/>
                </a:solidFill>
              </a:rPr>
              <a:t>an efficient way</a:t>
            </a:r>
            <a:r>
              <a:rPr lang="en-US" dirty="0"/>
              <a:t> to manage an array of SSDs in AFA</a:t>
            </a:r>
            <a:br>
              <a:rPr lang="en-US" dirty="0"/>
            </a:br>
            <a:endParaRPr lang="en-US" dirty="0"/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Minimize GC interference through</a:t>
            </a:r>
            <a:r>
              <a:rPr lang="en-US" sz="20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SPATIAL separation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679FF-292C-4F47-B598-C707302C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265" y="116157"/>
            <a:ext cx="2163531" cy="18029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28032C-5189-0046-A8C9-7B8127DA1BCE}"/>
              </a:ext>
            </a:extLst>
          </p:cNvPr>
          <p:cNvSpPr txBox="1"/>
          <p:nvPr/>
        </p:nvSpPr>
        <p:spPr>
          <a:xfrm>
            <a:off x="7829615" y="6522828"/>
            <a:ext cx="4292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Image: </a:t>
            </a:r>
            <a:r>
              <a:rPr lang="en-US" sz="1400" dirty="0">
                <a:hlinkClick r:id="rId4"/>
              </a:rPr>
              <a:t>https://clipartix.com/swan-clipart-image-44906/</a:t>
            </a:r>
            <a:r>
              <a:rPr lang="en-US" sz="14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E5960-05BC-4940-92B8-52497980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2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1C6-30E6-C74B-A467-A691AFD0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06" y="-10598"/>
            <a:ext cx="10515600" cy="1013299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  <a:cs typeface="Arial" panose="020B0604020202020204" pitchFamily="34" charset="0"/>
              </a:rPr>
              <a:t>Our Solution: Brief Architecture of SWAN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EC1F4373-1539-CC4B-A15E-B8EAAEA7D137}"/>
              </a:ext>
            </a:extLst>
          </p:cNvPr>
          <p:cNvSpPr/>
          <p:nvPr/>
        </p:nvSpPr>
        <p:spPr>
          <a:xfrm>
            <a:off x="1569659" y="1938331"/>
            <a:ext cx="325419" cy="34228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62B4BF-CF5B-7B4D-B5D8-5883BE5B7407}"/>
              </a:ext>
            </a:extLst>
          </p:cNvPr>
          <p:cNvSpPr txBox="1"/>
          <p:nvPr/>
        </p:nvSpPr>
        <p:spPr>
          <a:xfrm>
            <a:off x="1938131" y="1808713"/>
            <a:ext cx="2386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432FF"/>
                </a:solidFill>
              </a:rPr>
              <a:t>Random writes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4762900-FC99-4A42-ABF8-360BCAD50A39}"/>
              </a:ext>
            </a:extLst>
          </p:cNvPr>
          <p:cNvSpPr/>
          <p:nvPr/>
        </p:nvSpPr>
        <p:spPr>
          <a:xfrm>
            <a:off x="559967" y="2525433"/>
            <a:ext cx="3886055" cy="1433613"/>
          </a:xfrm>
          <a:prstGeom prst="roundRect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SWAN</a:t>
            </a:r>
          </a:p>
          <a:p>
            <a:pPr algn="ctr"/>
            <a:endParaRPr lang="en-US" dirty="0"/>
          </a:p>
          <a:p>
            <a:pPr algn="ctr"/>
            <a:endParaRPr lang="en-US" sz="4000" dirty="0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44F18F8B-0094-474E-A387-76E2861B6C5C}"/>
              </a:ext>
            </a:extLst>
          </p:cNvPr>
          <p:cNvSpPr/>
          <p:nvPr/>
        </p:nvSpPr>
        <p:spPr>
          <a:xfrm>
            <a:off x="1463880" y="4073253"/>
            <a:ext cx="325419" cy="34228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E64BDD6F-7068-4346-88FE-57DE8DCA3939}"/>
              </a:ext>
            </a:extLst>
          </p:cNvPr>
          <p:cNvSpPr/>
          <p:nvPr/>
        </p:nvSpPr>
        <p:spPr>
          <a:xfrm>
            <a:off x="674389" y="3140066"/>
            <a:ext cx="1990108" cy="70989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Log-structured </a:t>
            </a:r>
          </a:p>
          <a:p>
            <a:pPr algn="ctr"/>
            <a:r>
              <a:rPr lang="en-US" sz="2400" dirty="0"/>
              <a:t>write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1542AF-9F6F-9248-A53C-0A525EB754EF}"/>
              </a:ext>
            </a:extLst>
          </p:cNvPr>
          <p:cNvSpPr txBox="1"/>
          <p:nvPr/>
        </p:nvSpPr>
        <p:spPr>
          <a:xfrm>
            <a:off x="1819546" y="3955115"/>
            <a:ext cx="3281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432FF"/>
                </a:solidFill>
              </a:rPr>
              <a:t>Append-only manner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0A3E522-5AEF-A242-8AF4-CF76721397AF}"/>
              </a:ext>
            </a:extLst>
          </p:cNvPr>
          <p:cNvSpPr/>
          <p:nvPr/>
        </p:nvSpPr>
        <p:spPr>
          <a:xfrm>
            <a:off x="2751388" y="3142827"/>
            <a:ext cx="1539790" cy="70989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Spatial </a:t>
            </a:r>
          </a:p>
          <a:p>
            <a:pPr algn="ctr"/>
            <a:r>
              <a:rPr lang="en-US" sz="2400" dirty="0"/>
              <a:t>Separation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AAD2CCA-B4F0-6C49-8F37-B30F66F3E2D1}"/>
              </a:ext>
            </a:extLst>
          </p:cNvPr>
          <p:cNvSpPr/>
          <p:nvPr/>
        </p:nvSpPr>
        <p:spPr>
          <a:xfrm>
            <a:off x="1007759" y="5350204"/>
            <a:ext cx="725475" cy="43830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SSD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83B7248-91BF-5845-AAA4-F8C716589117}"/>
              </a:ext>
            </a:extLst>
          </p:cNvPr>
          <p:cNvSpPr/>
          <p:nvPr/>
        </p:nvSpPr>
        <p:spPr>
          <a:xfrm>
            <a:off x="2144988" y="4831608"/>
            <a:ext cx="725475" cy="43830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SSD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D490541-99EF-304A-8D24-78E0F55B7936}"/>
              </a:ext>
            </a:extLst>
          </p:cNvPr>
          <p:cNvSpPr/>
          <p:nvPr/>
        </p:nvSpPr>
        <p:spPr>
          <a:xfrm>
            <a:off x="3248364" y="4831608"/>
            <a:ext cx="725475" cy="43830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SSD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384201-E8AC-8E45-8BC3-A44386D138FC}"/>
              </a:ext>
            </a:extLst>
          </p:cNvPr>
          <p:cNvCxnSpPr/>
          <p:nvPr/>
        </p:nvCxnSpPr>
        <p:spPr>
          <a:xfrm>
            <a:off x="2915120" y="5074035"/>
            <a:ext cx="343451" cy="0"/>
          </a:xfrm>
          <a:prstGeom prst="line">
            <a:avLst/>
          </a:prstGeom>
          <a:ln w="571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E1AAC97-EC31-8C43-9346-6044D18C743C}"/>
              </a:ext>
            </a:extLst>
          </p:cNvPr>
          <p:cNvSpPr/>
          <p:nvPr/>
        </p:nvSpPr>
        <p:spPr>
          <a:xfrm>
            <a:off x="1000083" y="4832357"/>
            <a:ext cx="725475" cy="43830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SSD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13E0690-FDB0-0B4F-915D-B1D54F5FC509}"/>
              </a:ext>
            </a:extLst>
          </p:cNvPr>
          <p:cNvSpPr/>
          <p:nvPr/>
        </p:nvSpPr>
        <p:spPr>
          <a:xfrm>
            <a:off x="2152964" y="5346386"/>
            <a:ext cx="725475" cy="43830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SSD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19003E2-56FC-4E4E-87C9-78E53C89F035}"/>
              </a:ext>
            </a:extLst>
          </p:cNvPr>
          <p:cNvSpPr/>
          <p:nvPr/>
        </p:nvSpPr>
        <p:spPr>
          <a:xfrm>
            <a:off x="3256340" y="5346386"/>
            <a:ext cx="725475" cy="43830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SSD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2D098D-0689-6141-A19B-A5885AE1A1B8}"/>
              </a:ext>
            </a:extLst>
          </p:cNvPr>
          <p:cNvCxnSpPr/>
          <p:nvPr/>
        </p:nvCxnSpPr>
        <p:spPr>
          <a:xfrm>
            <a:off x="2923096" y="5588813"/>
            <a:ext cx="343451" cy="0"/>
          </a:xfrm>
          <a:prstGeom prst="line">
            <a:avLst/>
          </a:prstGeom>
          <a:ln w="571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110A5A2-4C40-D64E-999C-E9F3EE0BAFA3}"/>
              </a:ext>
            </a:extLst>
          </p:cNvPr>
          <p:cNvSpPr txBox="1"/>
          <p:nvPr/>
        </p:nvSpPr>
        <p:spPr>
          <a:xfrm>
            <a:off x="788687" y="6043112"/>
            <a:ext cx="1414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Front-end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202AF8-B074-464D-93B2-F2CE1C20A729}"/>
              </a:ext>
            </a:extLst>
          </p:cNvPr>
          <p:cNvSpPr txBox="1"/>
          <p:nvPr/>
        </p:nvSpPr>
        <p:spPr>
          <a:xfrm>
            <a:off x="2508568" y="6035868"/>
            <a:ext cx="132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Back-end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316022B9-38B3-764F-B800-9E7EAF228BFE}"/>
              </a:ext>
            </a:extLst>
          </p:cNvPr>
          <p:cNvSpPr/>
          <p:nvPr/>
        </p:nvSpPr>
        <p:spPr>
          <a:xfrm rot="5400000">
            <a:off x="1272650" y="5638963"/>
            <a:ext cx="225188" cy="685322"/>
          </a:xfrm>
          <a:prstGeom prst="rightBrac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DDF73BAD-12AA-A84D-9727-44A337FBB9BC}"/>
              </a:ext>
            </a:extLst>
          </p:cNvPr>
          <p:cNvSpPr/>
          <p:nvPr/>
        </p:nvSpPr>
        <p:spPr>
          <a:xfrm rot="5400000">
            <a:off x="2978852" y="5095122"/>
            <a:ext cx="225188" cy="1777548"/>
          </a:xfrm>
          <a:prstGeom prst="rightBrac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CA189670-E425-2F48-BDC6-69691F518CB5}"/>
              </a:ext>
            </a:extLst>
          </p:cNvPr>
          <p:cNvSpPr/>
          <p:nvPr/>
        </p:nvSpPr>
        <p:spPr>
          <a:xfrm>
            <a:off x="4977468" y="1463855"/>
            <a:ext cx="7004325" cy="2815932"/>
          </a:xfrm>
          <a:prstGeom prst="wedgeRoundRectCallout">
            <a:avLst>
              <a:gd name="adj1" fmla="val -57327"/>
              <a:gd name="adj2" fmla="val 28254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Divide an array of SSDs into </a:t>
            </a:r>
            <a:r>
              <a:rPr lang="en-US" sz="2800" dirty="0">
                <a:solidFill>
                  <a:srgbClr val="FF0000"/>
                </a:solidFill>
              </a:rPr>
              <a:t>front-end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back-end</a:t>
            </a:r>
            <a:r>
              <a:rPr lang="en-US" sz="2800" dirty="0"/>
              <a:t> like 2-D array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Called, </a:t>
            </a:r>
            <a:r>
              <a:rPr lang="en-US" sz="2800" dirty="0">
                <a:solidFill>
                  <a:srgbClr val="FF0000"/>
                </a:solidFill>
              </a:rPr>
              <a:t>SPATIAL</a:t>
            </a:r>
            <a:r>
              <a:rPr lang="en-US" sz="2800" dirty="0"/>
              <a:t> separation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Employ log-structured writes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GC effect is minimized by </a:t>
            </a:r>
            <a:r>
              <a:rPr lang="en-US" sz="2800" dirty="0">
                <a:solidFill>
                  <a:srgbClr val="FF0000"/>
                </a:solidFill>
              </a:rPr>
              <a:t>spatial separation</a:t>
            </a:r>
          </a:p>
        </p:txBody>
      </p:sp>
      <p:sp>
        <p:nvSpPr>
          <p:cNvPr id="44" name="Round Single Corner Rectangle 43">
            <a:extLst>
              <a:ext uri="{FF2B5EF4-FFF2-40B4-BE49-F238E27FC236}">
                <a16:creationId xmlns:a16="http://schemas.microsoft.com/office/drawing/2014/main" id="{855A6275-3F9A-5649-9268-ABC38A8D3A88}"/>
              </a:ext>
            </a:extLst>
          </p:cNvPr>
          <p:cNvSpPr/>
          <p:nvPr/>
        </p:nvSpPr>
        <p:spPr>
          <a:xfrm>
            <a:off x="3748136" y="2386123"/>
            <a:ext cx="844463" cy="351352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4846D58-C319-0242-91BA-1A34037390D7}"/>
              </a:ext>
            </a:extLst>
          </p:cNvPr>
          <p:cNvSpPr/>
          <p:nvPr/>
        </p:nvSpPr>
        <p:spPr>
          <a:xfrm>
            <a:off x="559967" y="1255838"/>
            <a:ext cx="3886055" cy="569819"/>
          </a:xfrm>
          <a:prstGeom prst="roundRect">
            <a:avLst>
              <a:gd name="adj" fmla="val 913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APP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B8BC973-71F2-7341-AAF8-5A35F651E9D6}"/>
              </a:ext>
            </a:extLst>
          </p:cNvPr>
          <p:cNvSpPr/>
          <p:nvPr/>
        </p:nvSpPr>
        <p:spPr>
          <a:xfrm>
            <a:off x="559967" y="4660809"/>
            <a:ext cx="3886055" cy="1852490"/>
          </a:xfrm>
          <a:prstGeom prst="roundRect">
            <a:avLst>
              <a:gd name="adj" fmla="val 9132"/>
            </a:avLst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ound Single Corner Rectangle 46">
            <a:extLst>
              <a:ext uri="{FF2B5EF4-FFF2-40B4-BE49-F238E27FC236}">
                <a16:creationId xmlns:a16="http://schemas.microsoft.com/office/drawing/2014/main" id="{5AD71C2D-F6A2-5A4F-A59C-C2FD67A11E05}"/>
              </a:ext>
            </a:extLst>
          </p:cNvPr>
          <p:cNvSpPr/>
          <p:nvPr/>
        </p:nvSpPr>
        <p:spPr>
          <a:xfrm>
            <a:off x="4026059" y="4494766"/>
            <a:ext cx="844463" cy="351352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AFA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B167A-A809-514C-89C6-4F80B768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12</a:t>
            </a:fld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2CA7E6-888C-0143-9228-4F8D2AD516E9}"/>
              </a:ext>
            </a:extLst>
          </p:cNvPr>
          <p:cNvSpPr/>
          <p:nvPr/>
        </p:nvSpPr>
        <p:spPr>
          <a:xfrm>
            <a:off x="1492517" y="3035102"/>
            <a:ext cx="3362594" cy="14167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/>
              <a:t>Reduced GC effect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5A3D0A-EC3D-224C-B057-2BA75824B2F6}"/>
              </a:ext>
            </a:extLst>
          </p:cNvPr>
          <p:cNvGrpSpPr/>
          <p:nvPr/>
        </p:nvGrpSpPr>
        <p:grpSpPr>
          <a:xfrm>
            <a:off x="726969" y="1137883"/>
            <a:ext cx="10915301" cy="4486960"/>
            <a:chOff x="537883" y="1309329"/>
            <a:chExt cx="10915301" cy="448696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447B475-75B2-BF4B-9AE4-93206C416519}"/>
                </a:ext>
              </a:extLst>
            </p:cNvPr>
            <p:cNvSpPr/>
            <p:nvPr/>
          </p:nvSpPr>
          <p:spPr>
            <a:xfrm>
              <a:off x="537883" y="1309329"/>
              <a:ext cx="5604178" cy="44869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4800" b="1" i="1" dirty="0"/>
                <a:t>Log-based RAID</a:t>
              </a:r>
              <a:r>
                <a:rPr lang="en-US" sz="4800" dirty="0"/>
                <a:t>:</a:t>
              </a:r>
              <a:endParaRPr lang="en-US" sz="4000" dirty="0"/>
            </a:p>
            <a:p>
              <a:pPr algn="ctr"/>
              <a:r>
                <a:rPr lang="en-US" sz="4000" b="1" dirty="0"/>
                <a:t>Temporal separation</a:t>
              </a:r>
              <a:r>
                <a:rPr lang="en-US" sz="4000" dirty="0"/>
                <a:t> </a:t>
              </a:r>
            </a:p>
            <a:p>
              <a:pPr algn="ctr"/>
              <a:r>
                <a:rPr lang="en-US" sz="4000" dirty="0"/>
                <a:t>between GC and </a:t>
              </a:r>
            </a:p>
            <a:p>
              <a:pPr algn="ctr"/>
              <a:r>
                <a:rPr lang="en-US" sz="4000" dirty="0"/>
                <a:t>user I/O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34B1BE5-29C2-D644-8B3E-38FD0D4072E3}"/>
                </a:ext>
              </a:extLst>
            </p:cNvPr>
            <p:cNvSpPr/>
            <p:nvPr/>
          </p:nvSpPr>
          <p:spPr>
            <a:xfrm>
              <a:off x="5939663" y="1309330"/>
              <a:ext cx="5513521" cy="44869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4800" b="1" i="1" dirty="0"/>
                <a:t>SWAN</a:t>
              </a:r>
              <a:r>
                <a:rPr lang="en-US" sz="4800" dirty="0"/>
                <a:t>:</a:t>
              </a:r>
            </a:p>
            <a:p>
              <a:pPr algn="ctr"/>
              <a:r>
                <a:rPr lang="en-US" sz="4000" b="1" dirty="0"/>
                <a:t>Spatial separation</a:t>
              </a:r>
              <a:r>
                <a:rPr lang="en-US" sz="4000" dirty="0"/>
                <a:t> between GC and user I/O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74BDF69-52F4-A041-A28D-21FF56D76457}"/>
                </a:ext>
              </a:extLst>
            </p:cNvPr>
            <p:cNvSpPr/>
            <p:nvPr/>
          </p:nvSpPr>
          <p:spPr>
            <a:xfrm>
              <a:off x="5463998" y="3303623"/>
              <a:ext cx="1227208" cy="12262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4400" dirty="0"/>
                <a:t>VS.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71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4" grpId="0" animBg="1"/>
      <p:bldP spid="21" grpId="0"/>
      <p:bldP spid="29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9" grpId="0"/>
      <p:bldP spid="40" grpId="0"/>
      <p:bldP spid="41" grpId="0" animBg="1"/>
      <p:bldP spid="42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1C6-30E6-C74B-A467-A691AFD0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390"/>
            <a:ext cx="10515600" cy="1013299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  <a:cs typeface="Arial" panose="020B0604020202020204" pitchFamily="34" charset="0"/>
              </a:rPr>
              <a:t>Architecture of SWAN</a:t>
            </a:r>
          </a:p>
        </p:txBody>
      </p:sp>
      <p:sp>
        <p:nvSpPr>
          <p:cNvPr id="113" name="Content Placeholder 2">
            <a:extLst>
              <a:ext uri="{FF2B5EF4-FFF2-40B4-BE49-F238E27FC236}">
                <a16:creationId xmlns:a16="http://schemas.microsoft.com/office/drawing/2014/main" id="{DC75E19A-D38E-8C47-B21F-61DB70E54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4" y="1332460"/>
            <a:ext cx="10193866" cy="4691822"/>
          </a:xfrm>
        </p:spPr>
        <p:txBody>
          <a:bodyPr>
            <a:normAutofit/>
          </a:bodyPr>
          <a:lstStyle/>
          <a:p>
            <a:r>
              <a:rPr lang="en-US" dirty="0"/>
              <a:t>Spatial separation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Front-end</a:t>
            </a:r>
            <a:r>
              <a:rPr lang="en-US" dirty="0"/>
              <a:t>: serve all write requests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Back-end</a:t>
            </a:r>
            <a:r>
              <a:rPr lang="en-US" dirty="0"/>
              <a:t>: perform SWAN’s GC </a:t>
            </a:r>
            <a:br>
              <a:rPr lang="en-US" dirty="0"/>
            </a:br>
            <a:endParaRPr lang="en-US" sz="1000" dirty="0"/>
          </a:p>
          <a:p>
            <a:r>
              <a:rPr lang="en-US" dirty="0"/>
              <a:t>Log-structured write</a:t>
            </a:r>
          </a:p>
          <a:p>
            <a:pPr lvl="1"/>
            <a:r>
              <a:rPr lang="en-US" dirty="0"/>
              <a:t>Segment based append only writes, which is </a:t>
            </a:r>
            <a:r>
              <a:rPr lang="en-US" dirty="0">
                <a:solidFill>
                  <a:srgbClr val="FF0000"/>
                </a:solidFill>
              </a:rPr>
              <a:t>flash friendly</a:t>
            </a:r>
          </a:p>
          <a:p>
            <a:pPr lvl="1"/>
            <a:r>
              <a:rPr lang="en-US" dirty="0"/>
              <a:t>Mapping table: 4KB granularity mapping table</a:t>
            </a:r>
            <a:br>
              <a:rPr lang="en-US" dirty="0"/>
            </a:br>
            <a:endParaRPr lang="en-US" sz="1050" dirty="0"/>
          </a:p>
          <a:p>
            <a:r>
              <a:rPr lang="en-US" dirty="0"/>
              <a:t>Implemented in block I/O layer</a:t>
            </a:r>
          </a:p>
          <a:p>
            <a:pPr lvl="1"/>
            <a:r>
              <a:rPr lang="en-US" dirty="0"/>
              <a:t>where I/O requests are redirected from the host to the storage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90AEA-B445-1F42-9523-980E644E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16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F2DE4A2-59D4-5D43-9CC9-2001999D13BD}"/>
              </a:ext>
            </a:extLst>
          </p:cNvPr>
          <p:cNvCxnSpPr>
            <a:cxnSpLocks/>
          </p:cNvCxnSpPr>
          <p:nvPr/>
        </p:nvCxnSpPr>
        <p:spPr>
          <a:xfrm>
            <a:off x="4599012" y="5948729"/>
            <a:ext cx="38762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16A1C6-30E6-C74B-A467-A691AFD0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390"/>
            <a:ext cx="10515600" cy="1013299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  <a:cs typeface="Arial" panose="020B0604020202020204" pitchFamily="34" charset="0"/>
              </a:rPr>
              <a:t>Example of Handling I/O in SWAN</a:t>
            </a:r>
          </a:p>
        </p:txBody>
      </p:sp>
      <p:sp>
        <p:nvSpPr>
          <p:cNvPr id="113" name="Content Placeholder 2">
            <a:extLst>
              <a:ext uri="{FF2B5EF4-FFF2-40B4-BE49-F238E27FC236}">
                <a16:creationId xmlns:a16="http://schemas.microsoft.com/office/drawing/2014/main" id="{DC75E19A-D38E-8C47-B21F-61DB70E54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4" y="1332460"/>
            <a:ext cx="10193866" cy="4691822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3BBAB7-4950-EF41-B8A5-BDDEE5BFB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598650"/>
              </p:ext>
            </p:extLst>
          </p:nvPr>
        </p:nvGraphicFramePr>
        <p:xfrm>
          <a:off x="3080366" y="2203376"/>
          <a:ext cx="6720111" cy="428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79">
                  <a:extLst>
                    <a:ext uri="{9D8B030D-6E8A-4147-A177-3AD203B41FA5}">
                      <a16:colId xmlns:a16="http://schemas.microsoft.com/office/drawing/2014/main" val="2393682448"/>
                    </a:ext>
                  </a:extLst>
                </a:gridCol>
                <a:gridCol w="746679">
                  <a:extLst>
                    <a:ext uri="{9D8B030D-6E8A-4147-A177-3AD203B41FA5}">
                      <a16:colId xmlns:a16="http://schemas.microsoft.com/office/drawing/2014/main" val="3999842506"/>
                    </a:ext>
                  </a:extLst>
                </a:gridCol>
                <a:gridCol w="746679">
                  <a:extLst>
                    <a:ext uri="{9D8B030D-6E8A-4147-A177-3AD203B41FA5}">
                      <a16:colId xmlns:a16="http://schemas.microsoft.com/office/drawing/2014/main" val="646258371"/>
                    </a:ext>
                  </a:extLst>
                </a:gridCol>
                <a:gridCol w="746679">
                  <a:extLst>
                    <a:ext uri="{9D8B030D-6E8A-4147-A177-3AD203B41FA5}">
                      <a16:colId xmlns:a16="http://schemas.microsoft.com/office/drawing/2014/main" val="859644416"/>
                    </a:ext>
                  </a:extLst>
                </a:gridCol>
                <a:gridCol w="746679">
                  <a:extLst>
                    <a:ext uri="{9D8B030D-6E8A-4147-A177-3AD203B41FA5}">
                      <a16:colId xmlns:a16="http://schemas.microsoft.com/office/drawing/2014/main" val="367619748"/>
                    </a:ext>
                  </a:extLst>
                </a:gridCol>
                <a:gridCol w="746679">
                  <a:extLst>
                    <a:ext uri="{9D8B030D-6E8A-4147-A177-3AD203B41FA5}">
                      <a16:colId xmlns:a16="http://schemas.microsoft.com/office/drawing/2014/main" val="477014549"/>
                    </a:ext>
                  </a:extLst>
                </a:gridCol>
                <a:gridCol w="746679">
                  <a:extLst>
                    <a:ext uri="{9D8B030D-6E8A-4147-A177-3AD203B41FA5}">
                      <a16:colId xmlns:a16="http://schemas.microsoft.com/office/drawing/2014/main" val="3666226380"/>
                    </a:ext>
                  </a:extLst>
                </a:gridCol>
                <a:gridCol w="746679">
                  <a:extLst>
                    <a:ext uri="{9D8B030D-6E8A-4147-A177-3AD203B41FA5}">
                      <a16:colId xmlns:a16="http://schemas.microsoft.com/office/drawing/2014/main" val="1229596488"/>
                    </a:ext>
                  </a:extLst>
                </a:gridCol>
                <a:gridCol w="746679">
                  <a:extLst>
                    <a:ext uri="{9D8B030D-6E8A-4147-A177-3AD203B41FA5}">
                      <a16:colId xmlns:a16="http://schemas.microsoft.com/office/drawing/2014/main" val="3705902336"/>
                    </a:ext>
                  </a:extLst>
                </a:gridCol>
              </a:tblGrid>
              <a:tr h="4280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 …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W1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W3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38867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93E439-772A-EA4C-8887-1DDDAF707F8E}"/>
              </a:ext>
            </a:extLst>
          </p:cNvPr>
          <p:cNvCxnSpPr/>
          <p:nvPr/>
        </p:nvCxnSpPr>
        <p:spPr>
          <a:xfrm>
            <a:off x="2609558" y="1925280"/>
            <a:ext cx="76200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7E05C37-F8E3-C345-9DFF-ED5CE01EBD11}"/>
              </a:ext>
            </a:extLst>
          </p:cNvPr>
          <p:cNvSpPr txBox="1"/>
          <p:nvPr/>
        </p:nvSpPr>
        <p:spPr>
          <a:xfrm>
            <a:off x="737117" y="1386943"/>
            <a:ext cx="2506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 I/O Interface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D19AED-7929-9A44-9BEE-00EC868B9045}"/>
              </a:ext>
            </a:extLst>
          </p:cNvPr>
          <p:cNvSpPr/>
          <p:nvPr/>
        </p:nvSpPr>
        <p:spPr>
          <a:xfrm>
            <a:off x="4289577" y="1280041"/>
            <a:ext cx="478972" cy="50783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W1</a:t>
            </a:r>
            <a:endParaRPr lang="en-US" baseline="-19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2D99AE-2D3F-B944-A0D3-5835EFF72236}"/>
              </a:ext>
            </a:extLst>
          </p:cNvPr>
          <p:cNvSpPr/>
          <p:nvPr/>
        </p:nvSpPr>
        <p:spPr>
          <a:xfrm>
            <a:off x="5034644" y="1280039"/>
            <a:ext cx="478972" cy="5078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R7</a:t>
            </a:r>
            <a:endParaRPr lang="en-US" baseline="-19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57F9BE-6C13-C94A-B11F-7873612E6BD1}"/>
              </a:ext>
            </a:extLst>
          </p:cNvPr>
          <p:cNvSpPr/>
          <p:nvPr/>
        </p:nvSpPr>
        <p:spPr>
          <a:xfrm>
            <a:off x="5753111" y="1263106"/>
            <a:ext cx="478972" cy="50783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W3</a:t>
            </a:r>
            <a:endParaRPr lang="en-US" baseline="-19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1BD4B1-2A09-B443-8111-2070F1852D9F}"/>
              </a:ext>
            </a:extLst>
          </p:cNvPr>
          <p:cNvSpPr/>
          <p:nvPr/>
        </p:nvSpPr>
        <p:spPr>
          <a:xfrm>
            <a:off x="6515109" y="1275673"/>
            <a:ext cx="478972" cy="5078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R8</a:t>
            </a:r>
            <a:endParaRPr lang="en-US" baseline="-190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B775CA4-AC11-7C4B-A545-8F2F87549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746126"/>
              </p:ext>
            </p:extLst>
          </p:nvPr>
        </p:nvGraphicFramePr>
        <p:xfrm>
          <a:off x="3077124" y="3072977"/>
          <a:ext cx="6720111" cy="428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79">
                  <a:extLst>
                    <a:ext uri="{9D8B030D-6E8A-4147-A177-3AD203B41FA5}">
                      <a16:colId xmlns:a16="http://schemas.microsoft.com/office/drawing/2014/main" val="2393682448"/>
                    </a:ext>
                  </a:extLst>
                </a:gridCol>
                <a:gridCol w="746679">
                  <a:extLst>
                    <a:ext uri="{9D8B030D-6E8A-4147-A177-3AD203B41FA5}">
                      <a16:colId xmlns:a16="http://schemas.microsoft.com/office/drawing/2014/main" val="3999842506"/>
                    </a:ext>
                  </a:extLst>
                </a:gridCol>
                <a:gridCol w="746679">
                  <a:extLst>
                    <a:ext uri="{9D8B030D-6E8A-4147-A177-3AD203B41FA5}">
                      <a16:colId xmlns:a16="http://schemas.microsoft.com/office/drawing/2014/main" val="646258371"/>
                    </a:ext>
                  </a:extLst>
                </a:gridCol>
                <a:gridCol w="2986716">
                  <a:extLst>
                    <a:ext uri="{9D8B030D-6E8A-4147-A177-3AD203B41FA5}">
                      <a16:colId xmlns:a16="http://schemas.microsoft.com/office/drawing/2014/main" val="859644416"/>
                    </a:ext>
                  </a:extLst>
                </a:gridCol>
                <a:gridCol w="746679">
                  <a:extLst>
                    <a:ext uri="{9D8B030D-6E8A-4147-A177-3AD203B41FA5}">
                      <a16:colId xmlns:a16="http://schemas.microsoft.com/office/drawing/2014/main" val="1229596488"/>
                    </a:ext>
                  </a:extLst>
                </a:gridCol>
                <a:gridCol w="746679">
                  <a:extLst>
                    <a:ext uri="{9D8B030D-6E8A-4147-A177-3AD203B41FA5}">
                      <a16:colId xmlns:a16="http://schemas.microsoft.com/office/drawing/2014/main" val="3705902336"/>
                    </a:ext>
                  </a:extLst>
                </a:gridCol>
              </a:tblGrid>
              <a:tr h="4280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W1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W3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3886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97963EB-D93C-7F49-97C3-8C9DB9322C0E}"/>
              </a:ext>
            </a:extLst>
          </p:cNvPr>
          <p:cNvSpPr txBox="1"/>
          <p:nvPr/>
        </p:nvSpPr>
        <p:spPr>
          <a:xfrm>
            <a:off x="787662" y="2181373"/>
            <a:ext cx="20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Logical Volume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D04DD4-08C7-894F-909E-7483C3418106}"/>
              </a:ext>
            </a:extLst>
          </p:cNvPr>
          <p:cNvSpPr txBox="1"/>
          <p:nvPr/>
        </p:nvSpPr>
        <p:spPr>
          <a:xfrm>
            <a:off x="726057" y="3008463"/>
            <a:ext cx="2196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Physical Volume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A135C06-3485-6D47-A6F9-5B303D3E8F37}"/>
              </a:ext>
            </a:extLst>
          </p:cNvPr>
          <p:cNvSpPr/>
          <p:nvPr/>
        </p:nvSpPr>
        <p:spPr>
          <a:xfrm>
            <a:off x="5665402" y="3171823"/>
            <a:ext cx="757906" cy="193284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F45360-EFB8-F64B-AFA7-E63579E9044E}"/>
              </a:ext>
            </a:extLst>
          </p:cNvPr>
          <p:cNvSpPr txBox="1"/>
          <p:nvPr/>
        </p:nvSpPr>
        <p:spPr>
          <a:xfrm>
            <a:off x="6574835" y="3024753"/>
            <a:ext cx="1144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Logging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07DBC7-2B23-454A-9176-C270E4108CA5}"/>
              </a:ext>
            </a:extLst>
          </p:cNvPr>
          <p:cNvCxnSpPr/>
          <p:nvPr/>
        </p:nvCxnSpPr>
        <p:spPr>
          <a:xfrm>
            <a:off x="4220565" y="2643038"/>
            <a:ext cx="0" cy="42993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AAD3CF-431C-A343-8250-B69B13A4ED4D}"/>
              </a:ext>
            </a:extLst>
          </p:cNvPr>
          <p:cNvCxnSpPr>
            <a:cxnSpLocks/>
          </p:cNvCxnSpPr>
          <p:nvPr/>
        </p:nvCxnSpPr>
        <p:spPr>
          <a:xfrm flipH="1">
            <a:off x="4874598" y="2643038"/>
            <a:ext cx="848869" cy="4182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9CD0372-773F-5449-8409-19CA4E9168FF}"/>
              </a:ext>
            </a:extLst>
          </p:cNvPr>
          <p:cNvSpPr/>
          <p:nvPr/>
        </p:nvSpPr>
        <p:spPr>
          <a:xfrm>
            <a:off x="3812876" y="4405999"/>
            <a:ext cx="1635838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ECA602-D550-2242-918A-8A1FC0CA6EE2}"/>
              </a:ext>
            </a:extLst>
          </p:cNvPr>
          <p:cNvSpPr/>
          <p:nvPr/>
        </p:nvSpPr>
        <p:spPr>
          <a:xfrm>
            <a:off x="4941866" y="4438990"/>
            <a:ext cx="482713" cy="45993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/>
              <a:t>W1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11E9152-E132-0641-94D2-1342A6308E90}"/>
              </a:ext>
            </a:extLst>
          </p:cNvPr>
          <p:cNvSpPr/>
          <p:nvPr/>
        </p:nvSpPr>
        <p:spPr>
          <a:xfrm>
            <a:off x="3827252" y="5043472"/>
            <a:ext cx="1635838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B46627-F791-094E-8A56-894F74AB2406}"/>
              </a:ext>
            </a:extLst>
          </p:cNvPr>
          <p:cNvSpPr/>
          <p:nvPr/>
        </p:nvSpPr>
        <p:spPr>
          <a:xfrm>
            <a:off x="4956242" y="5069719"/>
            <a:ext cx="482713" cy="4516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/>
              <a:t>W3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74E20D5-BD35-5F4A-9523-DD3AC3800A85}"/>
              </a:ext>
            </a:extLst>
          </p:cNvPr>
          <p:cNvSpPr/>
          <p:nvPr/>
        </p:nvSpPr>
        <p:spPr>
          <a:xfrm>
            <a:off x="3827252" y="5688875"/>
            <a:ext cx="1667471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44F23-0689-5347-BA08-D7C24C830C26}"/>
              </a:ext>
            </a:extLst>
          </p:cNvPr>
          <p:cNvSpPr/>
          <p:nvPr/>
        </p:nvSpPr>
        <p:spPr>
          <a:xfrm>
            <a:off x="4920407" y="5720651"/>
            <a:ext cx="605750" cy="4588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/>
              <a:t>Parity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B26A5C-055C-1B49-87EA-271AA1448845}"/>
              </a:ext>
            </a:extLst>
          </p:cNvPr>
          <p:cNvSpPr txBox="1"/>
          <p:nvPr/>
        </p:nvSpPr>
        <p:spPr>
          <a:xfrm>
            <a:off x="4019871" y="3413749"/>
            <a:ext cx="11951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Segment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BEFB4D2B-9F91-644B-8BA0-A155D9A2E610}"/>
              </a:ext>
            </a:extLst>
          </p:cNvPr>
          <p:cNvSpPr/>
          <p:nvPr/>
        </p:nvSpPr>
        <p:spPr>
          <a:xfrm rot="16200000">
            <a:off x="4503982" y="3177045"/>
            <a:ext cx="217781" cy="1272601"/>
          </a:xfrm>
          <a:prstGeom prst="lef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FD5D35-169A-A544-A078-E42439AFE2DD}"/>
              </a:ext>
            </a:extLst>
          </p:cNvPr>
          <p:cNvCxnSpPr>
            <a:cxnSpLocks/>
          </p:cNvCxnSpPr>
          <p:nvPr/>
        </p:nvCxnSpPr>
        <p:spPr>
          <a:xfrm>
            <a:off x="4600470" y="4698064"/>
            <a:ext cx="35238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D9FF519-78FC-3247-B480-D754E55F743C}"/>
              </a:ext>
            </a:extLst>
          </p:cNvPr>
          <p:cNvCxnSpPr>
            <a:cxnSpLocks/>
          </p:cNvCxnSpPr>
          <p:nvPr/>
        </p:nvCxnSpPr>
        <p:spPr>
          <a:xfrm>
            <a:off x="4607984" y="5395497"/>
            <a:ext cx="38762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CDC09F-0A88-E740-8EF7-B8D068E457BC}"/>
              </a:ext>
            </a:extLst>
          </p:cNvPr>
          <p:cNvCxnSpPr>
            <a:cxnSpLocks/>
          </p:cNvCxnSpPr>
          <p:nvPr/>
        </p:nvCxnSpPr>
        <p:spPr>
          <a:xfrm flipH="1">
            <a:off x="4612872" y="3948424"/>
            <a:ext cx="1" cy="200897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90FDDA9-AA75-8749-8DB8-FC2BF00E2843}"/>
              </a:ext>
            </a:extLst>
          </p:cNvPr>
          <p:cNvSpPr/>
          <p:nvPr/>
        </p:nvSpPr>
        <p:spPr>
          <a:xfrm>
            <a:off x="6105805" y="4407221"/>
            <a:ext cx="1635838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C1BFCB-3B37-2A44-AB79-D2711905464E}"/>
              </a:ext>
            </a:extLst>
          </p:cNvPr>
          <p:cNvSpPr/>
          <p:nvPr/>
        </p:nvSpPr>
        <p:spPr>
          <a:xfrm>
            <a:off x="7234795" y="4427805"/>
            <a:ext cx="482713" cy="4668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/>
              <a:t>R7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3141C65-1F03-9248-A86A-E0834134E62D}"/>
              </a:ext>
            </a:extLst>
          </p:cNvPr>
          <p:cNvSpPr/>
          <p:nvPr/>
        </p:nvSpPr>
        <p:spPr>
          <a:xfrm>
            <a:off x="6120181" y="5043412"/>
            <a:ext cx="1635838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E3FFFCC-0475-C44D-9961-C13C9E0CEF3C}"/>
              </a:ext>
            </a:extLst>
          </p:cNvPr>
          <p:cNvSpPr/>
          <p:nvPr/>
        </p:nvSpPr>
        <p:spPr>
          <a:xfrm>
            <a:off x="6134560" y="5688727"/>
            <a:ext cx="1635838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2DF30A3-71EC-D448-A912-C2ADF092D6F3}"/>
              </a:ext>
            </a:extLst>
          </p:cNvPr>
          <p:cNvSpPr/>
          <p:nvPr/>
        </p:nvSpPr>
        <p:spPr>
          <a:xfrm>
            <a:off x="8294009" y="4409984"/>
            <a:ext cx="1635838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782327B-483B-024A-9AF6-C34FEF1F4000}"/>
              </a:ext>
            </a:extLst>
          </p:cNvPr>
          <p:cNvSpPr/>
          <p:nvPr/>
        </p:nvSpPr>
        <p:spPr>
          <a:xfrm>
            <a:off x="8308385" y="5047339"/>
            <a:ext cx="1635838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A108D9-6B39-4447-B977-34B2D684AE8F}"/>
              </a:ext>
            </a:extLst>
          </p:cNvPr>
          <p:cNvSpPr/>
          <p:nvPr/>
        </p:nvSpPr>
        <p:spPr>
          <a:xfrm>
            <a:off x="9437375" y="5076620"/>
            <a:ext cx="482713" cy="4656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/>
              <a:t>R8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42A48DD-AB6B-2A46-9DD1-6589407B18CC}"/>
              </a:ext>
            </a:extLst>
          </p:cNvPr>
          <p:cNvSpPr/>
          <p:nvPr/>
        </p:nvSpPr>
        <p:spPr>
          <a:xfrm>
            <a:off x="8315837" y="5683398"/>
            <a:ext cx="1635838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6A345F9-78F7-9E41-84FD-7E1A806E0552}"/>
              </a:ext>
            </a:extLst>
          </p:cNvPr>
          <p:cNvCxnSpPr>
            <a:cxnSpLocks/>
          </p:cNvCxnSpPr>
          <p:nvPr/>
        </p:nvCxnSpPr>
        <p:spPr>
          <a:xfrm flipV="1">
            <a:off x="7476151" y="2658718"/>
            <a:ext cx="457126" cy="169640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5FA4C2-FFC9-A94F-9433-9C56E42E7FC5}"/>
              </a:ext>
            </a:extLst>
          </p:cNvPr>
          <p:cNvCxnSpPr>
            <a:cxnSpLocks/>
          </p:cNvCxnSpPr>
          <p:nvPr/>
        </p:nvCxnSpPr>
        <p:spPr>
          <a:xfrm flipH="1" flipV="1">
            <a:off x="8712718" y="2658718"/>
            <a:ext cx="766051" cy="231639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DA08C770-78E7-DA4F-B6D1-5BF68309057E}"/>
              </a:ext>
            </a:extLst>
          </p:cNvPr>
          <p:cNvSpPr/>
          <p:nvPr/>
        </p:nvSpPr>
        <p:spPr>
          <a:xfrm>
            <a:off x="3678382" y="4268188"/>
            <a:ext cx="1932709" cy="2062721"/>
          </a:xfrm>
          <a:prstGeom prst="roundRect">
            <a:avLst>
              <a:gd name="adj" fmla="val 8333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05217CF2-C36B-6146-A40D-CE180B960948}"/>
              </a:ext>
            </a:extLst>
          </p:cNvPr>
          <p:cNvSpPr/>
          <p:nvPr/>
        </p:nvSpPr>
        <p:spPr>
          <a:xfrm>
            <a:off x="5971310" y="4270577"/>
            <a:ext cx="1932709" cy="2068705"/>
          </a:xfrm>
          <a:prstGeom prst="roundRect">
            <a:avLst>
              <a:gd name="adj" fmla="val 8333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A18D5F3-50F4-9240-A04F-7E7412541A0C}"/>
              </a:ext>
            </a:extLst>
          </p:cNvPr>
          <p:cNvSpPr/>
          <p:nvPr/>
        </p:nvSpPr>
        <p:spPr>
          <a:xfrm>
            <a:off x="8160330" y="4297033"/>
            <a:ext cx="1932709" cy="2042250"/>
          </a:xfrm>
          <a:prstGeom prst="roundRect">
            <a:avLst>
              <a:gd name="adj" fmla="val 8333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E61C56-A683-2A4F-80C2-670655E50AFD}"/>
              </a:ext>
            </a:extLst>
          </p:cNvPr>
          <p:cNvSpPr txBox="1"/>
          <p:nvPr/>
        </p:nvSpPr>
        <p:spPr>
          <a:xfrm>
            <a:off x="10146800" y="4438990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SSD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873504-53B6-9645-996B-DC0D88BA4FB5}"/>
              </a:ext>
            </a:extLst>
          </p:cNvPr>
          <p:cNvSpPr txBox="1"/>
          <p:nvPr/>
        </p:nvSpPr>
        <p:spPr>
          <a:xfrm>
            <a:off x="10134432" y="5106573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SSD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F5E03F-690B-5246-BDCB-2CD1D828DC7E}"/>
              </a:ext>
            </a:extLst>
          </p:cNvPr>
          <p:cNvSpPr txBox="1"/>
          <p:nvPr/>
        </p:nvSpPr>
        <p:spPr>
          <a:xfrm>
            <a:off x="10164451" y="5722400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SSD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44CD8CB-BEFA-E645-98BC-F5B539A81F51}"/>
              </a:ext>
            </a:extLst>
          </p:cNvPr>
          <p:cNvGrpSpPr/>
          <p:nvPr/>
        </p:nvGrpSpPr>
        <p:grpSpPr>
          <a:xfrm>
            <a:off x="9515195" y="164194"/>
            <a:ext cx="2550372" cy="1180559"/>
            <a:chOff x="6521268" y="5765800"/>
            <a:chExt cx="2550372" cy="118055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7E594AB-DAD3-5F42-A55C-0D4F3094D46F}"/>
                </a:ext>
              </a:extLst>
            </p:cNvPr>
            <p:cNvSpPr/>
            <p:nvPr/>
          </p:nvSpPr>
          <p:spPr>
            <a:xfrm>
              <a:off x="6521268" y="5765800"/>
              <a:ext cx="2550372" cy="115552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821305D-04D7-9241-B6F1-FFD4DF663CAF}"/>
                </a:ext>
              </a:extLst>
            </p:cNvPr>
            <p:cNvSpPr txBox="1"/>
            <p:nvPr/>
          </p:nvSpPr>
          <p:spPr>
            <a:xfrm>
              <a:off x="7699068" y="6300028"/>
              <a:ext cx="7060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Write</a:t>
              </a:r>
            </a:p>
            <a:p>
              <a:pPr algn="ctr"/>
              <a:r>
                <a:rPr lang="en-US" dirty="0"/>
                <a:t>req.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B85E840-9731-704B-AF54-11B02B93BE28}"/>
                </a:ext>
              </a:extLst>
            </p:cNvPr>
            <p:cNvSpPr txBox="1"/>
            <p:nvPr/>
          </p:nvSpPr>
          <p:spPr>
            <a:xfrm>
              <a:off x="8332905" y="6288372"/>
              <a:ext cx="6535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Read</a:t>
              </a:r>
            </a:p>
            <a:p>
              <a:pPr algn="ctr"/>
              <a:r>
                <a:rPr lang="en-US" dirty="0"/>
                <a:t>req.</a:t>
              </a: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7EAA4C13-B3C4-A64D-A137-892C23E12459}"/>
              </a:ext>
            </a:extLst>
          </p:cNvPr>
          <p:cNvSpPr/>
          <p:nvPr/>
        </p:nvSpPr>
        <p:spPr>
          <a:xfrm>
            <a:off x="10806180" y="268752"/>
            <a:ext cx="435429" cy="4616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W</a:t>
            </a:r>
            <a:endParaRPr lang="en-US" baseline="-190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0E1653D-B75E-944E-844C-7A5592743DB3}"/>
              </a:ext>
            </a:extLst>
          </p:cNvPr>
          <p:cNvSpPr/>
          <p:nvPr/>
        </p:nvSpPr>
        <p:spPr>
          <a:xfrm>
            <a:off x="11375697" y="250716"/>
            <a:ext cx="478972" cy="5078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R</a:t>
            </a:r>
            <a:endParaRPr lang="en-US" baseline="-19000" dirty="0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378CC4F-2501-564B-92D2-DD9D4E93ECEF}"/>
              </a:ext>
            </a:extLst>
          </p:cNvPr>
          <p:cNvSpPr/>
          <p:nvPr/>
        </p:nvSpPr>
        <p:spPr>
          <a:xfrm>
            <a:off x="9685488" y="340679"/>
            <a:ext cx="839444" cy="430471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SSD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602D9D6-7912-304E-BEDF-9F2B8095C40C}"/>
              </a:ext>
            </a:extLst>
          </p:cNvPr>
          <p:cNvSpPr/>
          <p:nvPr/>
        </p:nvSpPr>
        <p:spPr>
          <a:xfrm>
            <a:off x="3109800" y="4524848"/>
            <a:ext cx="437845" cy="1806061"/>
          </a:xfrm>
          <a:prstGeom prst="leftBrac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B337A-F911-D940-B127-014486278867}"/>
              </a:ext>
            </a:extLst>
          </p:cNvPr>
          <p:cNvSpPr/>
          <p:nvPr/>
        </p:nvSpPr>
        <p:spPr>
          <a:xfrm>
            <a:off x="7556500" y="2197101"/>
            <a:ext cx="7366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R7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33735DFE-5514-D042-A8AE-F4A1A474BAD3}"/>
              </a:ext>
            </a:extLst>
          </p:cNvPr>
          <p:cNvSpPr/>
          <p:nvPr/>
        </p:nvSpPr>
        <p:spPr>
          <a:xfrm>
            <a:off x="164233" y="4680323"/>
            <a:ext cx="2540378" cy="1275932"/>
          </a:xfrm>
          <a:prstGeom prst="wedgeRoundRectCallout">
            <a:avLst>
              <a:gd name="adj1" fmla="val 62568"/>
              <a:gd name="adj2" fmla="val 12522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like RAID parallelism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CBA6860-763D-074E-8B7F-6473B963486C}"/>
              </a:ext>
            </a:extLst>
          </p:cNvPr>
          <p:cNvSpPr/>
          <p:nvPr/>
        </p:nvSpPr>
        <p:spPr>
          <a:xfrm>
            <a:off x="8310138" y="2197043"/>
            <a:ext cx="736600" cy="431800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239CAF-B287-1742-934A-78279BD50232}"/>
              </a:ext>
            </a:extLst>
          </p:cNvPr>
          <p:cNvSpPr/>
          <p:nvPr/>
        </p:nvSpPr>
        <p:spPr>
          <a:xfrm>
            <a:off x="3830013" y="2198122"/>
            <a:ext cx="736600" cy="431800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F33B772-E66F-CD45-BD6B-428F89305FFF}"/>
              </a:ext>
            </a:extLst>
          </p:cNvPr>
          <p:cNvSpPr/>
          <p:nvPr/>
        </p:nvSpPr>
        <p:spPr>
          <a:xfrm>
            <a:off x="5324432" y="2200675"/>
            <a:ext cx="736600" cy="431800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761BA7-7A1C-7F46-9F97-94218161FEE7}"/>
              </a:ext>
            </a:extLst>
          </p:cNvPr>
          <p:cNvSpPr/>
          <p:nvPr/>
        </p:nvSpPr>
        <p:spPr>
          <a:xfrm>
            <a:off x="3813448" y="3066136"/>
            <a:ext cx="736600" cy="431800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6289137-93B8-1C48-A337-0BE7513AE028}"/>
              </a:ext>
            </a:extLst>
          </p:cNvPr>
          <p:cNvSpPr/>
          <p:nvPr/>
        </p:nvSpPr>
        <p:spPr>
          <a:xfrm>
            <a:off x="4569650" y="3069436"/>
            <a:ext cx="736600" cy="431800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B596832-79D0-6B49-99E6-70A0CC9323E8}"/>
              </a:ext>
            </a:extLst>
          </p:cNvPr>
          <p:cNvSpPr txBox="1"/>
          <p:nvPr/>
        </p:nvSpPr>
        <p:spPr>
          <a:xfrm>
            <a:off x="4019871" y="3884649"/>
            <a:ext cx="1310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Front-end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13952DA-61E1-1141-ADCA-DD404B4451A1}"/>
              </a:ext>
            </a:extLst>
          </p:cNvPr>
          <p:cNvSpPr txBox="1"/>
          <p:nvPr/>
        </p:nvSpPr>
        <p:spPr>
          <a:xfrm>
            <a:off x="6283013" y="3894171"/>
            <a:ext cx="12320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Back-end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D7FB213-297A-2942-9E8D-D15785AFCE82}"/>
              </a:ext>
            </a:extLst>
          </p:cNvPr>
          <p:cNvSpPr txBox="1"/>
          <p:nvPr/>
        </p:nvSpPr>
        <p:spPr>
          <a:xfrm>
            <a:off x="8464251" y="3932269"/>
            <a:ext cx="12320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Back-end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D1E77E5-1829-6446-AC13-8C11AAC4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7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4" grpId="0"/>
      <p:bldP spid="15" grpId="0"/>
      <p:bldP spid="8" grpId="0" animBg="1"/>
      <p:bldP spid="17" grpId="0"/>
      <p:bldP spid="21" grpId="0" animBg="1"/>
      <p:bldP spid="34" grpId="0" animBg="1"/>
      <p:bldP spid="37" grpId="0" animBg="1"/>
      <p:bldP spid="38" grpId="0"/>
      <p:bldP spid="22" grpId="0" animBg="1"/>
      <p:bldP spid="49" grpId="0" animBg="1"/>
      <p:bldP spid="59" grpId="0" animBg="1"/>
      <p:bldP spid="3" grpId="0" animBg="1"/>
      <p:bldP spid="18" grpId="0" animBg="1"/>
      <p:bldP spid="9" grpId="0" animBg="1"/>
      <p:bldP spid="62" grpId="0" animBg="1"/>
      <p:bldP spid="63" grpId="0" animBg="1"/>
      <p:bldP spid="64" grpId="0" animBg="1"/>
      <p:bldP spid="66" grpId="0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1C6-30E6-C74B-A467-A691AFD0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390"/>
            <a:ext cx="10515600" cy="1013299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  <a:cs typeface="Arial" panose="020B0604020202020204" pitchFamily="34" charset="0"/>
              </a:rPr>
              <a:t>Procedure of I/O Handling (1/3)</a:t>
            </a:r>
          </a:p>
        </p:txBody>
      </p:sp>
      <p:sp>
        <p:nvSpPr>
          <p:cNvPr id="113" name="Content Placeholder 2">
            <a:extLst>
              <a:ext uri="{FF2B5EF4-FFF2-40B4-BE49-F238E27FC236}">
                <a16:creationId xmlns:a16="http://schemas.microsoft.com/office/drawing/2014/main" id="{DC75E19A-D38E-8C47-B21F-61DB70E54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4" y="1332460"/>
            <a:ext cx="10193866" cy="4691822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9CD0372-773F-5449-8409-19CA4E9168FF}"/>
              </a:ext>
            </a:extLst>
          </p:cNvPr>
          <p:cNvSpPr/>
          <p:nvPr/>
        </p:nvSpPr>
        <p:spPr>
          <a:xfrm>
            <a:off x="3478356" y="3893574"/>
            <a:ext cx="1635838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11E9152-E132-0641-94D2-1342A6308E90}"/>
              </a:ext>
            </a:extLst>
          </p:cNvPr>
          <p:cNvSpPr/>
          <p:nvPr/>
        </p:nvSpPr>
        <p:spPr>
          <a:xfrm>
            <a:off x="3476857" y="4577483"/>
            <a:ext cx="1635838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74E20D5-BD35-5F4A-9523-DD3AC3800A85}"/>
              </a:ext>
            </a:extLst>
          </p:cNvPr>
          <p:cNvSpPr/>
          <p:nvPr/>
        </p:nvSpPr>
        <p:spPr>
          <a:xfrm>
            <a:off x="3477626" y="5263566"/>
            <a:ext cx="1637545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90FDDA9-AA75-8749-8DB8-FC2BF00E2843}"/>
              </a:ext>
            </a:extLst>
          </p:cNvPr>
          <p:cNvSpPr/>
          <p:nvPr/>
        </p:nvSpPr>
        <p:spPr>
          <a:xfrm>
            <a:off x="6127650" y="3893572"/>
            <a:ext cx="1635838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SSD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3141C65-1F03-9248-A86A-E0834134E62D}"/>
              </a:ext>
            </a:extLst>
          </p:cNvPr>
          <p:cNvSpPr/>
          <p:nvPr/>
        </p:nvSpPr>
        <p:spPr>
          <a:xfrm>
            <a:off x="6125581" y="4577151"/>
            <a:ext cx="1635838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SSD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E3FFFCC-0475-C44D-9961-C13C9E0CEF3C}"/>
              </a:ext>
            </a:extLst>
          </p:cNvPr>
          <p:cNvSpPr/>
          <p:nvPr/>
        </p:nvSpPr>
        <p:spPr>
          <a:xfrm>
            <a:off x="6124655" y="5264556"/>
            <a:ext cx="1635838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SSD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2DF30A3-71EC-D448-A912-C2ADF092D6F3}"/>
              </a:ext>
            </a:extLst>
          </p:cNvPr>
          <p:cNvSpPr/>
          <p:nvPr/>
        </p:nvSpPr>
        <p:spPr>
          <a:xfrm>
            <a:off x="8795758" y="3889497"/>
            <a:ext cx="1635838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782327B-483B-024A-9AF6-C34FEF1F4000}"/>
              </a:ext>
            </a:extLst>
          </p:cNvPr>
          <p:cNvSpPr/>
          <p:nvPr/>
        </p:nvSpPr>
        <p:spPr>
          <a:xfrm>
            <a:off x="8794504" y="4577692"/>
            <a:ext cx="1640774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SSD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42A48DD-AB6B-2A46-9DD1-6589407B18CC}"/>
              </a:ext>
            </a:extLst>
          </p:cNvPr>
          <p:cNvSpPr/>
          <p:nvPr/>
        </p:nvSpPr>
        <p:spPr>
          <a:xfrm>
            <a:off x="8794504" y="5264439"/>
            <a:ext cx="1642879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59B07E-1C05-2244-992A-ED94B83049CD}"/>
              </a:ext>
            </a:extLst>
          </p:cNvPr>
          <p:cNvSpPr txBox="1"/>
          <p:nvPr/>
        </p:nvSpPr>
        <p:spPr>
          <a:xfrm>
            <a:off x="3484569" y="3354228"/>
            <a:ext cx="1620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Front-end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FFE148-BE83-7E47-BFC2-04471195B6CD}"/>
              </a:ext>
            </a:extLst>
          </p:cNvPr>
          <p:cNvSpPr txBox="1"/>
          <p:nvPr/>
        </p:nvSpPr>
        <p:spPr>
          <a:xfrm>
            <a:off x="6268490" y="3382361"/>
            <a:ext cx="1520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Back-end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9FC74B-4BCA-E94B-B4C8-78E151D83F84}"/>
              </a:ext>
            </a:extLst>
          </p:cNvPr>
          <p:cNvSpPr txBox="1"/>
          <p:nvPr/>
        </p:nvSpPr>
        <p:spPr>
          <a:xfrm>
            <a:off x="8912267" y="3362498"/>
            <a:ext cx="1520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Back-end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CC25F31B-58E8-6C42-A983-A2ABB75EC313}"/>
              </a:ext>
            </a:extLst>
          </p:cNvPr>
          <p:cNvSpPr/>
          <p:nvPr/>
        </p:nvSpPr>
        <p:spPr>
          <a:xfrm>
            <a:off x="4067884" y="3000574"/>
            <a:ext cx="232245" cy="26980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E777B9-6D8A-A443-9FE1-3B09B839D351}"/>
              </a:ext>
            </a:extLst>
          </p:cNvPr>
          <p:cNvSpPr/>
          <p:nvPr/>
        </p:nvSpPr>
        <p:spPr>
          <a:xfrm>
            <a:off x="3520575" y="3933313"/>
            <a:ext cx="526853" cy="18163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98BD5-BA72-4648-8D29-F6FA3D00DAF4}"/>
              </a:ext>
            </a:extLst>
          </p:cNvPr>
          <p:cNvSpPr txBox="1"/>
          <p:nvPr/>
        </p:nvSpPr>
        <p:spPr>
          <a:xfrm rot="5400000">
            <a:off x="3183198" y="4596269"/>
            <a:ext cx="128464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Segment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8625C7E-F598-E747-8024-E918083A46AD}"/>
              </a:ext>
            </a:extLst>
          </p:cNvPr>
          <p:cNvSpPr/>
          <p:nvPr/>
        </p:nvSpPr>
        <p:spPr>
          <a:xfrm>
            <a:off x="4092989" y="3962953"/>
            <a:ext cx="534756" cy="1759831"/>
          </a:xfrm>
          <a:prstGeom prst="rect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ECA602-D550-2242-918A-8A1FC0CA6EE2}"/>
              </a:ext>
            </a:extLst>
          </p:cNvPr>
          <p:cNvSpPr/>
          <p:nvPr/>
        </p:nvSpPr>
        <p:spPr>
          <a:xfrm>
            <a:off x="4113681" y="3987759"/>
            <a:ext cx="482713" cy="43047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B46627-F791-094E-8A56-894F74AB2406}"/>
              </a:ext>
            </a:extLst>
          </p:cNvPr>
          <p:cNvSpPr/>
          <p:nvPr/>
        </p:nvSpPr>
        <p:spPr>
          <a:xfrm>
            <a:off x="4128054" y="4623964"/>
            <a:ext cx="482713" cy="43047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6A38777-3A08-0E41-B998-D562350783F5}"/>
              </a:ext>
            </a:extLst>
          </p:cNvPr>
          <p:cNvSpPr/>
          <p:nvPr/>
        </p:nvSpPr>
        <p:spPr>
          <a:xfrm>
            <a:off x="4112890" y="5283229"/>
            <a:ext cx="514087" cy="4304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/>
              <a:t>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77C220-B330-F741-8E1B-3198503D1253}"/>
              </a:ext>
            </a:extLst>
          </p:cNvPr>
          <p:cNvSpPr txBox="1"/>
          <p:nvPr/>
        </p:nvSpPr>
        <p:spPr>
          <a:xfrm>
            <a:off x="3464596" y="2534947"/>
            <a:ext cx="1723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Req.</a:t>
            </a:r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4417BE69-BF3E-C342-9DAC-14BE92EFC707}"/>
              </a:ext>
            </a:extLst>
          </p:cNvPr>
          <p:cNvSpPr/>
          <p:nvPr/>
        </p:nvSpPr>
        <p:spPr>
          <a:xfrm>
            <a:off x="3797546" y="5915558"/>
            <a:ext cx="470599" cy="212612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384FF1-AD06-DB41-8919-12BBC8F6F54E}"/>
              </a:ext>
            </a:extLst>
          </p:cNvPr>
          <p:cNvSpPr txBox="1"/>
          <p:nvPr/>
        </p:nvSpPr>
        <p:spPr>
          <a:xfrm>
            <a:off x="3568258" y="6036455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Append only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EA9F97-FEF5-7E4E-9CDC-BE39E7C7CE7B}"/>
              </a:ext>
            </a:extLst>
          </p:cNvPr>
          <p:cNvSpPr txBox="1"/>
          <p:nvPr/>
        </p:nvSpPr>
        <p:spPr>
          <a:xfrm>
            <a:off x="5369846" y="6337785"/>
            <a:ext cx="2421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(a) First - phase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36E4332-FCF1-B04F-A0BC-F7598968D18C}"/>
              </a:ext>
            </a:extLst>
          </p:cNvPr>
          <p:cNvSpPr txBox="1">
            <a:spLocks/>
          </p:cNvSpPr>
          <p:nvPr/>
        </p:nvSpPr>
        <p:spPr>
          <a:xfrm>
            <a:off x="778934" y="1350123"/>
            <a:ext cx="10193866" cy="4915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Front-end</a:t>
            </a:r>
            <a:r>
              <a:rPr lang="en-US" dirty="0"/>
              <a:t> absorbs all write requests in </a:t>
            </a:r>
            <a:r>
              <a:rPr lang="en-US" dirty="0">
                <a:solidFill>
                  <a:srgbClr val="FF0000"/>
                </a:solidFill>
              </a:rPr>
              <a:t>append-only</a:t>
            </a:r>
            <a:r>
              <a:rPr lang="en-US" dirty="0"/>
              <a:t> manner</a:t>
            </a:r>
          </a:p>
          <a:p>
            <a:pPr lvl="1"/>
            <a:r>
              <a:rPr lang="en-US" sz="2800" dirty="0"/>
              <a:t>To exploit </a:t>
            </a:r>
            <a:r>
              <a:rPr lang="en-US" sz="2800" dirty="0">
                <a:solidFill>
                  <a:srgbClr val="FF0000"/>
                </a:solidFill>
              </a:rPr>
              <a:t>full performance </a:t>
            </a:r>
            <a:r>
              <a:rPr lang="en-US" sz="2800" dirty="0"/>
              <a:t>of SSDs</a:t>
            </a:r>
            <a:endParaRPr lang="en-US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5C18A089-0A8D-4344-B77E-223C74DB16CA}"/>
              </a:ext>
            </a:extLst>
          </p:cNvPr>
          <p:cNvSpPr/>
          <p:nvPr/>
        </p:nvSpPr>
        <p:spPr>
          <a:xfrm>
            <a:off x="2966492" y="3896589"/>
            <a:ext cx="437845" cy="1806061"/>
          </a:xfrm>
          <a:prstGeom prst="leftBrac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1A5DE1CF-FFAE-B84E-8859-09E5B5B7EAE1}"/>
              </a:ext>
            </a:extLst>
          </p:cNvPr>
          <p:cNvSpPr/>
          <p:nvPr/>
        </p:nvSpPr>
        <p:spPr>
          <a:xfrm>
            <a:off x="710278" y="4072071"/>
            <a:ext cx="1970698" cy="1117653"/>
          </a:xfrm>
          <a:prstGeom prst="wedgeRoundRectCallout">
            <a:avLst>
              <a:gd name="adj1" fmla="val 60900"/>
              <a:gd name="adj2" fmla="val 20403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parallelism unit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2AFFAE7-8F4F-C447-B803-7D6FE335F32A}"/>
              </a:ext>
            </a:extLst>
          </p:cNvPr>
          <p:cNvGrpSpPr/>
          <p:nvPr/>
        </p:nvGrpSpPr>
        <p:grpSpPr>
          <a:xfrm>
            <a:off x="10036095" y="176940"/>
            <a:ext cx="1868186" cy="1155520"/>
            <a:chOff x="6371674" y="5765800"/>
            <a:chExt cx="1868186" cy="115552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26D21D-C482-2C47-9A7A-02936A40CFC2}"/>
                </a:ext>
              </a:extLst>
            </p:cNvPr>
            <p:cNvSpPr/>
            <p:nvPr/>
          </p:nvSpPr>
          <p:spPr>
            <a:xfrm>
              <a:off x="6371674" y="5765800"/>
              <a:ext cx="1868186" cy="115552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D95083C-750B-A64A-8AD6-86FD27D928FB}"/>
                </a:ext>
              </a:extLst>
            </p:cNvPr>
            <p:cNvSpPr txBox="1"/>
            <p:nvPr/>
          </p:nvSpPr>
          <p:spPr>
            <a:xfrm>
              <a:off x="7325999" y="6432634"/>
              <a:ext cx="904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Parity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6C94D4B-B19E-EE49-B98C-BCD7C760759B}"/>
              </a:ext>
            </a:extLst>
          </p:cNvPr>
          <p:cNvSpPr/>
          <p:nvPr/>
        </p:nvSpPr>
        <p:spPr>
          <a:xfrm>
            <a:off x="11184843" y="320408"/>
            <a:ext cx="435429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P</a:t>
            </a:r>
            <a:endParaRPr lang="en-US" sz="2400" baseline="-19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09B599-42FD-494D-9524-FAA926562BAB}"/>
              </a:ext>
            </a:extLst>
          </p:cNvPr>
          <p:cNvSpPr/>
          <p:nvPr/>
        </p:nvSpPr>
        <p:spPr>
          <a:xfrm>
            <a:off x="10361634" y="317166"/>
            <a:ext cx="435429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W</a:t>
            </a:r>
            <a:endParaRPr lang="en-US" sz="2400" baseline="-19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2D3605-1DD9-CC4B-A779-3268DDD594F5}"/>
              </a:ext>
            </a:extLst>
          </p:cNvPr>
          <p:cNvSpPr txBox="1"/>
          <p:nvPr/>
        </p:nvSpPr>
        <p:spPr>
          <a:xfrm>
            <a:off x="10158204" y="824658"/>
            <a:ext cx="880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Write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CFA98-B621-AC43-A86F-55AC7914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6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8" grpId="0" animBg="1"/>
      <p:bldP spid="21" grpId="0" animBg="1"/>
      <p:bldP spid="34" grpId="0" animBg="1"/>
      <p:bldP spid="51" grpId="0" animBg="1"/>
      <p:bldP spid="53" grpId="0"/>
      <p:bldP spid="54" grpId="0" animBg="1"/>
      <p:bldP spid="55" grpId="0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1C6-30E6-C74B-A467-A691AFD0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390"/>
            <a:ext cx="10515600" cy="1013299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  <a:cs typeface="Arial" panose="020B0604020202020204" pitchFamily="34" charset="0"/>
              </a:rPr>
              <a:t>Procedure of I/O Handling (2/3)</a:t>
            </a:r>
          </a:p>
        </p:txBody>
      </p:sp>
      <p:sp>
        <p:nvSpPr>
          <p:cNvPr id="113" name="Content Placeholder 2">
            <a:extLst>
              <a:ext uri="{FF2B5EF4-FFF2-40B4-BE49-F238E27FC236}">
                <a16:creationId xmlns:a16="http://schemas.microsoft.com/office/drawing/2014/main" id="{DC75E19A-D38E-8C47-B21F-61DB70E54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4" y="1332460"/>
            <a:ext cx="10193866" cy="4691822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9CD0372-773F-5449-8409-19CA4E9168FF}"/>
              </a:ext>
            </a:extLst>
          </p:cNvPr>
          <p:cNvSpPr/>
          <p:nvPr/>
        </p:nvSpPr>
        <p:spPr>
          <a:xfrm>
            <a:off x="3271880" y="4071374"/>
            <a:ext cx="1635838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11E9152-E132-0641-94D2-1342A6308E90}"/>
              </a:ext>
            </a:extLst>
          </p:cNvPr>
          <p:cNvSpPr/>
          <p:nvPr/>
        </p:nvSpPr>
        <p:spPr>
          <a:xfrm>
            <a:off x="3270381" y="4755283"/>
            <a:ext cx="1635838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74E20D5-BD35-5F4A-9523-DD3AC3800A85}"/>
              </a:ext>
            </a:extLst>
          </p:cNvPr>
          <p:cNvSpPr/>
          <p:nvPr/>
        </p:nvSpPr>
        <p:spPr>
          <a:xfrm>
            <a:off x="3271150" y="5441366"/>
            <a:ext cx="1637545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90FDDA9-AA75-8749-8DB8-FC2BF00E2843}"/>
              </a:ext>
            </a:extLst>
          </p:cNvPr>
          <p:cNvSpPr/>
          <p:nvPr/>
        </p:nvSpPr>
        <p:spPr>
          <a:xfrm>
            <a:off x="5921174" y="4071372"/>
            <a:ext cx="1635838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SSD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3141C65-1F03-9248-A86A-E0834134E62D}"/>
              </a:ext>
            </a:extLst>
          </p:cNvPr>
          <p:cNvSpPr/>
          <p:nvPr/>
        </p:nvSpPr>
        <p:spPr>
          <a:xfrm>
            <a:off x="5919105" y="4754951"/>
            <a:ext cx="1635838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SSD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E3FFFCC-0475-C44D-9961-C13C9E0CEF3C}"/>
              </a:ext>
            </a:extLst>
          </p:cNvPr>
          <p:cNvSpPr/>
          <p:nvPr/>
        </p:nvSpPr>
        <p:spPr>
          <a:xfrm>
            <a:off x="5918179" y="5442356"/>
            <a:ext cx="1635838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SSD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2DF30A3-71EC-D448-A912-C2ADF092D6F3}"/>
              </a:ext>
            </a:extLst>
          </p:cNvPr>
          <p:cNvSpPr/>
          <p:nvPr/>
        </p:nvSpPr>
        <p:spPr>
          <a:xfrm>
            <a:off x="8589282" y="4067297"/>
            <a:ext cx="1635838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782327B-483B-024A-9AF6-C34FEF1F4000}"/>
              </a:ext>
            </a:extLst>
          </p:cNvPr>
          <p:cNvSpPr/>
          <p:nvPr/>
        </p:nvSpPr>
        <p:spPr>
          <a:xfrm>
            <a:off x="8588028" y="4755492"/>
            <a:ext cx="1640774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SSD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42A48DD-AB6B-2A46-9DD1-6589407B18CC}"/>
              </a:ext>
            </a:extLst>
          </p:cNvPr>
          <p:cNvSpPr/>
          <p:nvPr/>
        </p:nvSpPr>
        <p:spPr>
          <a:xfrm>
            <a:off x="8588028" y="5442239"/>
            <a:ext cx="1642879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59B07E-1C05-2244-992A-ED94B83049CD}"/>
              </a:ext>
            </a:extLst>
          </p:cNvPr>
          <p:cNvSpPr txBox="1"/>
          <p:nvPr/>
        </p:nvSpPr>
        <p:spPr>
          <a:xfrm>
            <a:off x="3309625" y="3532028"/>
            <a:ext cx="1620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Front-end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FFE148-BE83-7E47-BFC2-04471195B6CD}"/>
              </a:ext>
            </a:extLst>
          </p:cNvPr>
          <p:cNvSpPr txBox="1"/>
          <p:nvPr/>
        </p:nvSpPr>
        <p:spPr>
          <a:xfrm>
            <a:off x="6014716" y="3560161"/>
            <a:ext cx="1520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Back-end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9FC74B-4BCA-E94B-B4C8-78E151D83F84}"/>
              </a:ext>
            </a:extLst>
          </p:cNvPr>
          <p:cNvSpPr txBox="1"/>
          <p:nvPr/>
        </p:nvSpPr>
        <p:spPr>
          <a:xfrm>
            <a:off x="8705791" y="3540298"/>
            <a:ext cx="1520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Back-end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CC25F31B-58E8-6C42-A983-A2ABB75EC313}"/>
              </a:ext>
            </a:extLst>
          </p:cNvPr>
          <p:cNvSpPr/>
          <p:nvPr/>
        </p:nvSpPr>
        <p:spPr>
          <a:xfrm>
            <a:off x="6464926" y="3267274"/>
            <a:ext cx="232245" cy="26980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E777B9-6D8A-A443-9FE1-3B09B839D351}"/>
              </a:ext>
            </a:extLst>
          </p:cNvPr>
          <p:cNvSpPr/>
          <p:nvPr/>
        </p:nvSpPr>
        <p:spPr>
          <a:xfrm>
            <a:off x="3314100" y="4111113"/>
            <a:ext cx="494145" cy="18163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98BD5-BA72-4648-8D29-F6FA3D00DAF4}"/>
              </a:ext>
            </a:extLst>
          </p:cNvPr>
          <p:cNvSpPr txBox="1"/>
          <p:nvPr/>
        </p:nvSpPr>
        <p:spPr>
          <a:xfrm rot="5400000">
            <a:off x="2951322" y="4774069"/>
            <a:ext cx="128464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Segment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8625C7E-F598-E747-8024-E918083A46AD}"/>
              </a:ext>
            </a:extLst>
          </p:cNvPr>
          <p:cNvSpPr/>
          <p:nvPr/>
        </p:nvSpPr>
        <p:spPr>
          <a:xfrm>
            <a:off x="5983334" y="4140753"/>
            <a:ext cx="534756" cy="1759831"/>
          </a:xfrm>
          <a:prstGeom prst="rect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ECA602-D550-2242-918A-8A1FC0CA6EE2}"/>
              </a:ext>
            </a:extLst>
          </p:cNvPr>
          <p:cNvSpPr/>
          <p:nvPr/>
        </p:nvSpPr>
        <p:spPr>
          <a:xfrm>
            <a:off x="6004026" y="4165559"/>
            <a:ext cx="482713" cy="43047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B46627-F791-094E-8A56-894F74AB2406}"/>
              </a:ext>
            </a:extLst>
          </p:cNvPr>
          <p:cNvSpPr/>
          <p:nvPr/>
        </p:nvSpPr>
        <p:spPr>
          <a:xfrm>
            <a:off x="6002633" y="4801764"/>
            <a:ext cx="482713" cy="43047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6A38777-3A08-0E41-B998-D562350783F5}"/>
              </a:ext>
            </a:extLst>
          </p:cNvPr>
          <p:cNvSpPr/>
          <p:nvPr/>
        </p:nvSpPr>
        <p:spPr>
          <a:xfrm>
            <a:off x="6003235" y="5461029"/>
            <a:ext cx="514087" cy="4304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/>
              <a:t>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77C220-B330-F741-8E1B-3198503D1253}"/>
              </a:ext>
            </a:extLst>
          </p:cNvPr>
          <p:cNvSpPr txBox="1"/>
          <p:nvPr/>
        </p:nvSpPr>
        <p:spPr>
          <a:xfrm>
            <a:off x="5849810" y="2788947"/>
            <a:ext cx="1723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Req.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EA9F97-FEF5-7E4E-9CDC-BE39E7C7CE7B}"/>
              </a:ext>
            </a:extLst>
          </p:cNvPr>
          <p:cNvSpPr txBox="1"/>
          <p:nvPr/>
        </p:nvSpPr>
        <p:spPr>
          <a:xfrm>
            <a:off x="5163370" y="6337785"/>
            <a:ext cx="2858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(a) Second - phase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36E4332-FCF1-B04F-A0BC-F7598968D18C}"/>
              </a:ext>
            </a:extLst>
          </p:cNvPr>
          <p:cNvSpPr txBox="1">
            <a:spLocks/>
          </p:cNvSpPr>
          <p:nvPr/>
        </p:nvSpPr>
        <p:spPr>
          <a:xfrm>
            <a:off x="778934" y="1260915"/>
            <a:ext cx="10193866" cy="15455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the front-end becomes full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Empty back-end </a:t>
            </a:r>
            <a:r>
              <a:rPr lang="en-US" dirty="0"/>
              <a:t>becomes</a:t>
            </a:r>
            <a:r>
              <a:rPr lang="en-US" dirty="0">
                <a:solidFill>
                  <a:srgbClr val="FF0000"/>
                </a:solidFill>
              </a:rPr>
              <a:t> front-end</a:t>
            </a:r>
            <a:r>
              <a:rPr lang="en-US" dirty="0"/>
              <a:t> to serve write requests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Full front-end </a:t>
            </a:r>
            <a:r>
              <a:rPr lang="en-US" dirty="0"/>
              <a:t>becomes </a:t>
            </a:r>
            <a:r>
              <a:rPr lang="en-US" dirty="0">
                <a:solidFill>
                  <a:srgbClr val="FF0000"/>
                </a:solidFill>
              </a:rPr>
              <a:t>back-end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Again, </a:t>
            </a:r>
            <a:r>
              <a:rPr lang="en-US" dirty="0"/>
              <a:t>new front-end serves write requests</a:t>
            </a:r>
          </a:p>
          <a:p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2AFFAE7-8F4F-C447-B803-7D6FE335F32A}"/>
              </a:ext>
            </a:extLst>
          </p:cNvPr>
          <p:cNvGrpSpPr/>
          <p:nvPr/>
        </p:nvGrpSpPr>
        <p:grpSpPr>
          <a:xfrm>
            <a:off x="10036095" y="176940"/>
            <a:ext cx="1868186" cy="1155520"/>
            <a:chOff x="6371674" y="5765800"/>
            <a:chExt cx="1868186" cy="115552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26D21D-C482-2C47-9A7A-02936A40CFC2}"/>
                </a:ext>
              </a:extLst>
            </p:cNvPr>
            <p:cNvSpPr/>
            <p:nvPr/>
          </p:nvSpPr>
          <p:spPr>
            <a:xfrm>
              <a:off x="6371674" y="5765800"/>
              <a:ext cx="1868186" cy="115552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D95083C-750B-A64A-8AD6-86FD27D928FB}"/>
                </a:ext>
              </a:extLst>
            </p:cNvPr>
            <p:cNvSpPr txBox="1"/>
            <p:nvPr/>
          </p:nvSpPr>
          <p:spPr>
            <a:xfrm>
              <a:off x="7325999" y="6432634"/>
              <a:ext cx="904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Parity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6C94D4B-B19E-EE49-B98C-BCD7C760759B}"/>
              </a:ext>
            </a:extLst>
          </p:cNvPr>
          <p:cNvSpPr/>
          <p:nvPr/>
        </p:nvSpPr>
        <p:spPr>
          <a:xfrm>
            <a:off x="11184843" y="320408"/>
            <a:ext cx="435429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P</a:t>
            </a:r>
            <a:endParaRPr lang="en-US" sz="2400" baseline="-19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09B599-42FD-494D-9524-FAA926562BAB}"/>
              </a:ext>
            </a:extLst>
          </p:cNvPr>
          <p:cNvSpPr/>
          <p:nvPr/>
        </p:nvSpPr>
        <p:spPr>
          <a:xfrm>
            <a:off x="10361634" y="317166"/>
            <a:ext cx="435429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W</a:t>
            </a:r>
            <a:endParaRPr lang="en-US" sz="2400" baseline="-19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2D3605-1DD9-CC4B-A779-3268DDD594F5}"/>
              </a:ext>
            </a:extLst>
          </p:cNvPr>
          <p:cNvSpPr txBox="1"/>
          <p:nvPr/>
        </p:nvSpPr>
        <p:spPr>
          <a:xfrm>
            <a:off x="10158204" y="824658"/>
            <a:ext cx="880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Write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05ECA7-F37D-7C4B-87DF-5A368BBBF335}"/>
              </a:ext>
            </a:extLst>
          </p:cNvPr>
          <p:cNvCxnSpPr/>
          <p:nvPr/>
        </p:nvCxnSpPr>
        <p:spPr>
          <a:xfrm>
            <a:off x="5928270" y="3832334"/>
            <a:ext cx="16918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BA04DD-E997-B64C-BC77-2C4992B80533}"/>
              </a:ext>
            </a:extLst>
          </p:cNvPr>
          <p:cNvSpPr txBox="1"/>
          <p:nvPr/>
        </p:nvSpPr>
        <p:spPr>
          <a:xfrm>
            <a:off x="5790761" y="3568885"/>
            <a:ext cx="1975542" cy="4324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Front-end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E958A1-B338-304A-AC74-CCDFF780D9FF}"/>
              </a:ext>
            </a:extLst>
          </p:cNvPr>
          <p:cNvCxnSpPr/>
          <p:nvPr/>
        </p:nvCxnSpPr>
        <p:spPr>
          <a:xfrm>
            <a:off x="3274396" y="3827075"/>
            <a:ext cx="16918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3AED683-2B5B-B741-B5AA-00AC31044CCE}"/>
              </a:ext>
            </a:extLst>
          </p:cNvPr>
          <p:cNvSpPr txBox="1"/>
          <p:nvPr/>
        </p:nvSpPr>
        <p:spPr>
          <a:xfrm>
            <a:off x="3105632" y="3578435"/>
            <a:ext cx="1975542" cy="430887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800" dirty="0"/>
              <a:t>Back-end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AA258DB-65CF-7F4A-896F-034466326F97}"/>
              </a:ext>
            </a:extLst>
          </p:cNvPr>
          <p:cNvSpPr/>
          <p:nvPr/>
        </p:nvSpPr>
        <p:spPr>
          <a:xfrm>
            <a:off x="3846114" y="4111113"/>
            <a:ext cx="491605" cy="18163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930B7D3-616E-8347-8356-A8F03A83B37A}"/>
              </a:ext>
            </a:extLst>
          </p:cNvPr>
          <p:cNvSpPr txBox="1"/>
          <p:nvPr/>
        </p:nvSpPr>
        <p:spPr>
          <a:xfrm rot="5400000">
            <a:off x="3455857" y="4774069"/>
            <a:ext cx="128464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Segment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D5F2E8-106C-8A41-AD6C-9D72D736A7E9}"/>
              </a:ext>
            </a:extLst>
          </p:cNvPr>
          <p:cNvSpPr/>
          <p:nvPr/>
        </p:nvSpPr>
        <p:spPr>
          <a:xfrm>
            <a:off x="4378128" y="4111113"/>
            <a:ext cx="489065" cy="18163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97A2AD-D65E-0844-958C-3C062AA3EBB3}"/>
              </a:ext>
            </a:extLst>
          </p:cNvPr>
          <p:cNvSpPr txBox="1"/>
          <p:nvPr/>
        </p:nvSpPr>
        <p:spPr>
          <a:xfrm rot="5400000">
            <a:off x="3989718" y="4786769"/>
            <a:ext cx="128464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Segment</a:t>
            </a:r>
          </a:p>
        </p:txBody>
      </p: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id="{5688FCED-356C-7440-8739-80093200EEEB}"/>
              </a:ext>
            </a:extLst>
          </p:cNvPr>
          <p:cNvSpPr/>
          <p:nvPr/>
        </p:nvSpPr>
        <p:spPr>
          <a:xfrm>
            <a:off x="590171" y="3391614"/>
            <a:ext cx="2285567" cy="982364"/>
          </a:xfrm>
          <a:prstGeom prst="wedgeRoundRectCallout">
            <a:avLst>
              <a:gd name="adj1" fmla="val 64234"/>
              <a:gd name="adj2" fmla="val 34624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Front-end becomes full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9FA1F-1854-F542-AF3E-267C46AB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8" grpId="0" animBg="1"/>
      <p:bldP spid="21" grpId="0" animBg="1"/>
      <p:bldP spid="34" grpId="0" animBg="1"/>
      <p:bldP spid="51" grpId="0" animBg="1"/>
      <p:bldP spid="53" grpId="0"/>
      <p:bldP spid="36" grpId="0" animBg="1"/>
      <p:bldP spid="39" grpId="0" animBg="1"/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1C6-30E6-C74B-A467-A691AFD0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96" y="-27699"/>
            <a:ext cx="10515600" cy="83743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  <a:cs typeface="Arial" panose="020B0604020202020204" pitchFamily="34" charset="0"/>
              </a:rPr>
              <a:t>Procedure of I/O Handling (3/3)</a:t>
            </a:r>
          </a:p>
        </p:txBody>
      </p:sp>
      <p:sp>
        <p:nvSpPr>
          <p:cNvPr id="113" name="Content Placeholder 2">
            <a:extLst>
              <a:ext uri="{FF2B5EF4-FFF2-40B4-BE49-F238E27FC236}">
                <a16:creationId xmlns:a16="http://schemas.microsoft.com/office/drawing/2014/main" id="{DC75E19A-D38E-8C47-B21F-61DB70E54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4" y="1332460"/>
            <a:ext cx="10193866" cy="4691822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9CD0372-773F-5449-8409-19CA4E9168FF}"/>
              </a:ext>
            </a:extLst>
          </p:cNvPr>
          <p:cNvSpPr/>
          <p:nvPr/>
        </p:nvSpPr>
        <p:spPr>
          <a:xfrm>
            <a:off x="3218160" y="4071374"/>
            <a:ext cx="1635838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11E9152-E132-0641-94D2-1342A6308E90}"/>
              </a:ext>
            </a:extLst>
          </p:cNvPr>
          <p:cNvSpPr/>
          <p:nvPr/>
        </p:nvSpPr>
        <p:spPr>
          <a:xfrm>
            <a:off x="3216661" y="4755283"/>
            <a:ext cx="1635838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74E20D5-BD35-5F4A-9523-DD3AC3800A85}"/>
              </a:ext>
            </a:extLst>
          </p:cNvPr>
          <p:cNvSpPr/>
          <p:nvPr/>
        </p:nvSpPr>
        <p:spPr>
          <a:xfrm>
            <a:off x="3217430" y="5441366"/>
            <a:ext cx="1637545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90FDDA9-AA75-8749-8DB8-FC2BF00E2843}"/>
              </a:ext>
            </a:extLst>
          </p:cNvPr>
          <p:cNvSpPr/>
          <p:nvPr/>
        </p:nvSpPr>
        <p:spPr>
          <a:xfrm>
            <a:off x="5867454" y="4071372"/>
            <a:ext cx="1635838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SSD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3141C65-1F03-9248-A86A-E0834134E62D}"/>
              </a:ext>
            </a:extLst>
          </p:cNvPr>
          <p:cNvSpPr/>
          <p:nvPr/>
        </p:nvSpPr>
        <p:spPr>
          <a:xfrm>
            <a:off x="5865385" y="4754951"/>
            <a:ext cx="1635838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SSD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E3FFFCC-0475-C44D-9961-C13C9E0CEF3C}"/>
              </a:ext>
            </a:extLst>
          </p:cNvPr>
          <p:cNvSpPr/>
          <p:nvPr/>
        </p:nvSpPr>
        <p:spPr>
          <a:xfrm>
            <a:off x="5864459" y="5442356"/>
            <a:ext cx="1635838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SSD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2DF30A3-71EC-D448-A912-C2ADF092D6F3}"/>
              </a:ext>
            </a:extLst>
          </p:cNvPr>
          <p:cNvSpPr/>
          <p:nvPr/>
        </p:nvSpPr>
        <p:spPr>
          <a:xfrm>
            <a:off x="8535562" y="4067297"/>
            <a:ext cx="1635838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782327B-483B-024A-9AF6-C34FEF1F4000}"/>
              </a:ext>
            </a:extLst>
          </p:cNvPr>
          <p:cNvSpPr/>
          <p:nvPr/>
        </p:nvSpPr>
        <p:spPr>
          <a:xfrm>
            <a:off x="8534308" y="4755492"/>
            <a:ext cx="1640774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SSD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42A48DD-AB6B-2A46-9DD1-6589407B18CC}"/>
              </a:ext>
            </a:extLst>
          </p:cNvPr>
          <p:cNvSpPr/>
          <p:nvPr/>
        </p:nvSpPr>
        <p:spPr>
          <a:xfrm>
            <a:off x="8534308" y="5442239"/>
            <a:ext cx="1642879" cy="52087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59B07E-1C05-2244-992A-ED94B83049CD}"/>
              </a:ext>
            </a:extLst>
          </p:cNvPr>
          <p:cNvSpPr txBox="1"/>
          <p:nvPr/>
        </p:nvSpPr>
        <p:spPr>
          <a:xfrm>
            <a:off x="3255905" y="3532028"/>
            <a:ext cx="1520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Back-end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FFE148-BE83-7E47-BFC2-04471195B6CD}"/>
              </a:ext>
            </a:extLst>
          </p:cNvPr>
          <p:cNvSpPr txBox="1"/>
          <p:nvPr/>
        </p:nvSpPr>
        <p:spPr>
          <a:xfrm>
            <a:off x="5897496" y="3560161"/>
            <a:ext cx="1520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Back-end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9FC74B-4BCA-E94B-B4C8-78E151D83F84}"/>
              </a:ext>
            </a:extLst>
          </p:cNvPr>
          <p:cNvSpPr txBox="1"/>
          <p:nvPr/>
        </p:nvSpPr>
        <p:spPr>
          <a:xfrm>
            <a:off x="8578919" y="3540298"/>
            <a:ext cx="1620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Front-end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CC25F31B-58E8-6C42-A983-A2ABB75EC313}"/>
              </a:ext>
            </a:extLst>
          </p:cNvPr>
          <p:cNvSpPr/>
          <p:nvPr/>
        </p:nvSpPr>
        <p:spPr>
          <a:xfrm>
            <a:off x="9103606" y="3267274"/>
            <a:ext cx="232245" cy="26980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E777B9-6D8A-A443-9FE1-3B09B839D351}"/>
              </a:ext>
            </a:extLst>
          </p:cNvPr>
          <p:cNvSpPr/>
          <p:nvPr/>
        </p:nvSpPr>
        <p:spPr>
          <a:xfrm>
            <a:off x="3260380" y="4111113"/>
            <a:ext cx="494145" cy="18163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98BD5-BA72-4648-8D29-F6FA3D00DAF4}"/>
              </a:ext>
            </a:extLst>
          </p:cNvPr>
          <p:cNvSpPr txBox="1"/>
          <p:nvPr/>
        </p:nvSpPr>
        <p:spPr>
          <a:xfrm rot="5400000">
            <a:off x="2897602" y="4774069"/>
            <a:ext cx="128464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Segment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8625C7E-F598-E747-8024-E918083A46AD}"/>
              </a:ext>
            </a:extLst>
          </p:cNvPr>
          <p:cNvSpPr/>
          <p:nvPr/>
        </p:nvSpPr>
        <p:spPr>
          <a:xfrm>
            <a:off x="8596614" y="4140753"/>
            <a:ext cx="534756" cy="1759831"/>
          </a:xfrm>
          <a:prstGeom prst="rect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ECA602-D550-2242-918A-8A1FC0CA6EE2}"/>
              </a:ext>
            </a:extLst>
          </p:cNvPr>
          <p:cNvSpPr/>
          <p:nvPr/>
        </p:nvSpPr>
        <p:spPr>
          <a:xfrm>
            <a:off x="8617306" y="4165559"/>
            <a:ext cx="482713" cy="43047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B46627-F791-094E-8A56-894F74AB2406}"/>
              </a:ext>
            </a:extLst>
          </p:cNvPr>
          <p:cNvSpPr/>
          <p:nvPr/>
        </p:nvSpPr>
        <p:spPr>
          <a:xfrm>
            <a:off x="8615913" y="4801764"/>
            <a:ext cx="482713" cy="43047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6A38777-3A08-0E41-B998-D562350783F5}"/>
              </a:ext>
            </a:extLst>
          </p:cNvPr>
          <p:cNvSpPr/>
          <p:nvPr/>
        </p:nvSpPr>
        <p:spPr>
          <a:xfrm>
            <a:off x="8616515" y="5461029"/>
            <a:ext cx="514087" cy="4304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/>
              <a:t>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77C220-B330-F741-8E1B-3198503D1253}"/>
              </a:ext>
            </a:extLst>
          </p:cNvPr>
          <p:cNvSpPr txBox="1"/>
          <p:nvPr/>
        </p:nvSpPr>
        <p:spPr>
          <a:xfrm>
            <a:off x="8488490" y="2788947"/>
            <a:ext cx="1723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Req.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EA9F97-FEF5-7E4E-9CDC-BE39E7C7CE7B}"/>
              </a:ext>
            </a:extLst>
          </p:cNvPr>
          <p:cNvSpPr txBox="1"/>
          <p:nvPr/>
        </p:nvSpPr>
        <p:spPr>
          <a:xfrm>
            <a:off x="5109650" y="6288798"/>
            <a:ext cx="2553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(a) Third - phase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36E4332-FCF1-B04F-A0BC-F7598968D18C}"/>
              </a:ext>
            </a:extLst>
          </p:cNvPr>
          <p:cNvSpPr txBox="1">
            <a:spLocks/>
          </p:cNvSpPr>
          <p:nvPr/>
        </p:nvSpPr>
        <p:spPr>
          <a:xfrm>
            <a:off x="778934" y="862884"/>
            <a:ext cx="10193866" cy="19457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there is </a:t>
            </a:r>
            <a:r>
              <a:rPr lang="en-US" dirty="0">
                <a:solidFill>
                  <a:srgbClr val="FF0000"/>
                </a:solidFill>
              </a:rPr>
              <a:t>no more empty back-end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SWAN’s GC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triggered</a:t>
            </a:r>
            <a:r>
              <a:rPr lang="en-US" dirty="0"/>
              <a:t> to make free space</a:t>
            </a:r>
          </a:p>
          <a:p>
            <a:pPr lvl="1"/>
            <a:r>
              <a:rPr lang="en-US" dirty="0"/>
              <a:t>SWAN </a:t>
            </a:r>
            <a:r>
              <a:rPr lang="en-US" dirty="0">
                <a:solidFill>
                  <a:srgbClr val="FF0000"/>
                </a:solidFill>
              </a:rPr>
              <a:t>chooses</a:t>
            </a:r>
            <a:r>
              <a:rPr lang="en-US" dirty="0"/>
              <a:t> a victim segment from </a:t>
            </a:r>
            <a:r>
              <a:rPr lang="en-US" dirty="0">
                <a:solidFill>
                  <a:srgbClr val="FF0000"/>
                </a:solidFill>
              </a:rPr>
              <a:t>one of the back-ends</a:t>
            </a:r>
          </a:p>
          <a:p>
            <a:pPr lvl="1"/>
            <a:r>
              <a:rPr lang="en-US" dirty="0"/>
              <a:t>SWAN writes valid blocks </a:t>
            </a:r>
            <a:r>
              <a:rPr lang="en-US" dirty="0">
                <a:solidFill>
                  <a:srgbClr val="FF0000"/>
                </a:solidFill>
              </a:rPr>
              <a:t>within the chosen back-end</a:t>
            </a:r>
          </a:p>
          <a:p>
            <a:pPr lvl="1"/>
            <a:r>
              <a:rPr lang="en-US" dirty="0"/>
              <a:t>Finally, the victim segment is </a:t>
            </a:r>
            <a:r>
              <a:rPr lang="en-US" dirty="0">
                <a:solidFill>
                  <a:srgbClr val="FF0000"/>
                </a:solidFill>
              </a:rPr>
              <a:t>trimmed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2AFFAE7-8F4F-C447-B803-7D6FE335F32A}"/>
              </a:ext>
            </a:extLst>
          </p:cNvPr>
          <p:cNvGrpSpPr/>
          <p:nvPr/>
        </p:nvGrpSpPr>
        <p:grpSpPr>
          <a:xfrm>
            <a:off x="8735786" y="176940"/>
            <a:ext cx="3168495" cy="1155520"/>
            <a:chOff x="5071365" y="5765800"/>
            <a:chExt cx="3168495" cy="115552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26D21D-C482-2C47-9A7A-02936A40CFC2}"/>
                </a:ext>
              </a:extLst>
            </p:cNvPr>
            <p:cNvSpPr/>
            <p:nvPr/>
          </p:nvSpPr>
          <p:spPr>
            <a:xfrm>
              <a:off x="5071365" y="5765800"/>
              <a:ext cx="3168495" cy="115552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D95083C-750B-A64A-8AD6-86FD27D928FB}"/>
                </a:ext>
              </a:extLst>
            </p:cNvPr>
            <p:cNvSpPr txBox="1"/>
            <p:nvPr/>
          </p:nvSpPr>
          <p:spPr>
            <a:xfrm>
              <a:off x="7325999" y="6432634"/>
              <a:ext cx="904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Parity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6C94D4B-B19E-EE49-B98C-BCD7C760759B}"/>
              </a:ext>
            </a:extLst>
          </p:cNvPr>
          <p:cNvSpPr/>
          <p:nvPr/>
        </p:nvSpPr>
        <p:spPr>
          <a:xfrm>
            <a:off x="11184843" y="320408"/>
            <a:ext cx="435429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P</a:t>
            </a:r>
            <a:endParaRPr lang="en-US" sz="2400" baseline="-19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09B599-42FD-494D-9524-FAA926562BAB}"/>
              </a:ext>
            </a:extLst>
          </p:cNvPr>
          <p:cNvSpPr/>
          <p:nvPr/>
        </p:nvSpPr>
        <p:spPr>
          <a:xfrm>
            <a:off x="10361634" y="317166"/>
            <a:ext cx="435429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W</a:t>
            </a:r>
            <a:endParaRPr lang="en-US" sz="2400" baseline="-19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2D3605-1DD9-CC4B-A779-3268DDD594F5}"/>
              </a:ext>
            </a:extLst>
          </p:cNvPr>
          <p:cNvSpPr txBox="1"/>
          <p:nvPr/>
        </p:nvSpPr>
        <p:spPr>
          <a:xfrm>
            <a:off x="10158204" y="824658"/>
            <a:ext cx="880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Write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AA258DB-65CF-7F4A-896F-034466326F97}"/>
              </a:ext>
            </a:extLst>
          </p:cNvPr>
          <p:cNvSpPr/>
          <p:nvPr/>
        </p:nvSpPr>
        <p:spPr>
          <a:xfrm>
            <a:off x="3792394" y="4111113"/>
            <a:ext cx="491605" cy="18163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930B7D3-616E-8347-8356-A8F03A83B37A}"/>
              </a:ext>
            </a:extLst>
          </p:cNvPr>
          <p:cNvSpPr txBox="1"/>
          <p:nvPr/>
        </p:nvSpPr>
        <p:spPr>
          <a:xfrm rot="5400000">
            <a:off x="3402137" y="4774069"/>
            <a:ext cx="128464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Segment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D5F2E8-106C-8A41-AD6C-9D72D736A7E9}"/>
              </a:ext>
            </a:extLst>
          </p:cNvPr>
          <p:cNvSpPr/>
          <p:nvPr/>
        </p:nvSpPr>
        <p:spPr>
          <a:xfrm>
            <a:off x="4324408" y="4111113"/>
            <a:ext cx="489065" cy="18163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97A2AD-D65E-0844-958C-3C062AA3EBB3}"/>
              </a:ext>
            </a:extLst>
          </p:cNvPr>
          <p:cNvSpPr txBox="1"/>
          <p:nvPr/>
        </p:nvSpPr>
        <p:spPr>
          <a:xfrm rot="5400000">
            <a:off x="3935998" y="4786769"/>
            <a:ext cx="128464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Segment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AD1BE27-8934-884C-A01B-B59DB47C91A7}"/>
              </a:ext>
            </a:extLst>
          </p:cNvPr>
          <p:cNvSpPr/>
          <p:nvPr/>
        </p:nvSpPr>
        <p:spPr>
          <a:xfrm>
            <a:off x="5914680" y="4123813"/>
            <a:ext cx="494145" cy="18163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82D5F9-44C5-1E44-8707-01E9EEA46F7A}"/>
              </a:ext>
            </a:extLst>
          </p:cNvPr>
          <p:cNvSpPr txBox="1"/>
          <p:nvPr/>
        </p:nvSpPr>
        <p:spPr>
          <a:xfrm rot="5400000">
            <a:off x="5551902" y="4786769"/>
            <a:ext cx="128464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Segment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7C7092-3AA1-4A41-A7F4-A0B5A3B911DC}"/>
              </a:ext>
            </a:extLst>
          </p:cNvPr>
          <p:cNvSpPr/>
          <p:nvPr/>
        </p:nvSpPr>
        <p:spPr>
          <a:xfrm>
            <a:off x="6446694" y="4123813"/>
            <a:ext cx="491605" cy="18163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F997E31-468E-DD42-8221-E9E0689FAC55}"/>
              </a:ext>
            </a:extLst>
          </p:cNvPr>
          <p:cNvSpPr txBox="1"/>
          <p:nvPr/>
        </p:nvSpPr>
        <p:spPr>
          <a:xfrm rot="5400000">
            <a:off x="6056437" y="4786769"/>
            <a:ext cx="128464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Segment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4B79721-7E72-DE47-9258-EE47B5D45A25}"/>
              </a:ext>
            </a:extLst>
          </p:cNvPr>
          <p:cNvSpPr/>
          <p:nvPr/>
        </p:nvSpPr>
        <p:spPr>
          <a:xfrm>
            <a:off x="6978708" y="4123813"/>
            <a:ext cx="489065" cy="18163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3C4C7D-B3CD-7F42-9F44-2657E67F83EA}"/>
              </a:ext>
            </a:extLst>
          </p:cNvPr>
          <p:cNvSpPr txBox="1"/>
          <p:nvPr/>
        </p:nvSpPr>
        <p:spPr>
          <a:xfrm rot="5400000">
            <a:off x="6590298" y="4799469"/>
            <a:ext cx="128464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Segment</a:t>
            </a:r>
          </a:p>
        </p:txBody>
      </p:sp>
      <p:sp>
        <p:nvSpPr>
          <p:cNvPr id="76" name="왼쪽으로 구부러진 화살표[C] 46">
            <a:extLst>
              <a:ext uri="{FF2B5EF4-FFF2-40B4-BE49-F238E27FC236}">
                <a16:creationId xmlns:a16="http://schemas.microsoft.com/office/drawing/2014/main" id="{719796EF-D33B-5C45-A7B0-EC9E39AB2C72}"/>
              </a:ext>
            </a:extLst>
          </p:cNvPr>
          <p:cNvSpPr/>
          <p:nvPr/>
        </p:nvSpPr>
        <p:spPr>
          <a:xfrm rot="16200000">
            <a:off x="3878879" y="3131096"/>
            <a:ext cx="387451" cy="641944"/>
          </a:xfrm>
          <a:prstGeom prst="curvedLef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422EF9-9DD7-4146-BE7A-7475C8CA58EF}"/>
              </a:ext>
            </a:extLst>
          </p:cNvPr>
          <p:cNvSpPr txBox="1"/>
          <p:nvPr/>
        </p:nvSpPr>
        <p:spPr>
          <a:xfrm>
            <a:off x="3382614" y="2794101"/>
            <a:ext cx="1589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432FF"/>
                </a:solidFill>
              </a:rPr>
              <a:t>SWAN GC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EDB2E8-F6EB-AE4D-A649-26466D555869}"/>
              </a:ext>
            </a:extLst>
          </p:cNvPr>
          <p:cNvSpPr txBox="1"/>
          <p:nvPr/>
        </p:nvSpPr>
        <p:spPr>
          <a:xfrm>
            <a:off x="2832104" y="6067702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TRIMmed</a:t>
            </a:r>
            <a:endParaRPr lang="en-US" sz="2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7C1D06-19F6-F044-B583-0688877BDD5F}"/>
              </a:ext>
            </a:extLst>
          </p:cNvPr>
          <p:cNvSpPr/>
          <p:nvPr/>
        </p:nvSpPr>
        <p:spPr>
          <a:xfrm>
            <a:off x="3271456" y="4133719"/>
            <a:ext cx="486142" cy="1759831"/>
          </a:xfrm>
          <a:prstGeom prst="rect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ounded Rectangular Callout 81">
            <a:extLst>
              <a:ext uri="{FF2B5EF4-FFF2-40B4-BE49-F238E27FC236}">
                <a16:creationId xmlns:a16="http://schemas.microsoft.com/office/drawing/2014/main" id="{2A477698-9188-6C43-803F-863CE3EB900B}"/>
              </a:ext>
            </a:extLst>
          </p:cNvPr>
          <p:cNvSpPr/>
          <p:nvPr/>
        </p:nvSpPr>
        <p:spPr>
          <a:xfrm>
            <a:off x="153965" y="4050063"/>
            <a:ext cx="2800277" cy="1611713"/>
          </a:xfrm>
          <a:prstGeom prst="wedgeRoundRectCallout">
            <a:avLst>
              <a:gd name="adj1" fmla="val 62209"/>
              <a:gd name="adj2" fmla="val 22040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Ensure writing a segment sequentially  inside SSDs</a:t>
            </a:r>
          </a:p>
        </p:txBody>
      </p:sp>
      <p:sp>
        <p:nvSpPr>
          <p:cNvPr id="87" name="왼쪽으로 구부러진 화살표[C] 46">
            <a:extLst>
              <a:ext uri="{FF2B5EF4-FFF2-40B4-BE49-F238E27FC236}">
                <a16:creationId xmlns:a16="http://schemas.microsoft.com/office/drawing/2014/main" id="{FF191C00-37DB-8548-A701-C6309FB7887A}"/>
              </a:ext>
            </a:extLst>
          </p:cNvPr>
          <p:cNvSpPr/>
          <p:nvPr/>
        </p:nvSpPr>
        <p:spPr>
          <a:xfrm rot="16200000">
            <a:off x="8958159" y="264509"/>
            <a:ext cx="387451" cy="530532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8" name="번개[L] 1">
            <a:extLst>
              <a:ext uri="{FF2B5EF4-FFF2-40B4-BE49-F238E27FC236}">
                <a16:creationId xmlns:a16="http://schemas.microsoft.com/office/drawing/2014/main" id="{F1DB8F45-3084-EF47-A2B7-56595FB4EDED}"/>
              </a:ext>
            </a:extLst>
          </p:cNvPr>
          <p:cNvSpPr/>
          <p:nvPr/>
        </p:nvSpPr>
        <p:spPr>
          <a:xfrm flipH="1">
            <a:off x="9726610" y="350720"/>
            <a:ext cx="319969" cy="369450"/>
          </a:xfrm>
          <a:prstGeom prst="lightningBolt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B55064-0AF4-C64A-8B78-EDFC50C5C555}"/>
              </a:ext>
            </a:extLst>
          </p:cNvPr>
          <p:cNvSpPr txBox="1"/>
          <p:nvPr/>
        </p:nvSpPr>
        <p:spPr>
          <a:xfrm>
            <a:off x="8879883" y="815031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49D7AA8-A7B8-FC44-99E4-DC51839EA4D7}"/>
              </a:ext>
            </a:extLst>
          </p:cNvPr>
          <p:cNvSpPr txBox="1"/>
          <p:nvPr/>
        </p:nvSpPr>
        <p:spPr>
          <a:xfrm>
            <a:off x="9417471" y="826754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TRIM</a:t>
            </a:r>
          </a:p>
        </p:txBody>
      </p:sp>
      <p:sp>
        <p:nvSpPr>
          <p:cNvPr id="78" name="번개[L] 1">
            <a:extLst>
              <a:ext uri="{FF2B5EF4-FFF2-40B4-BE49-F238E27FC236}">
                <a16:creationId xmlns:a16="http://schemas.microsoft.com/office/drawing/2014/main" id="{DF7C6BA0-0762-414A-84F1-71DB8EF0F178}"/>
              </a:ext>
            </a:extLst>
          </p:cNvPr>
          <p:cNvSpPr/>
          <p:nvPr/>
        </p:nvSpPr>
        <p:spPr>
          <a:xfrm flipH="1">
            <a:off x="3307886" y="5809708"/>
            <a:ext cx="387163" cy="305331"/>
          </a:xfrm>
          <a:prstGeom prst="lightningBol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A1CF922-ECEE-BB45-9E23-E013267F5F79}"/>
              </a:ext>
            </a:extLst>
          </p:cNvPr>
          <p:cNvSpPr/>
          <p:nvPr/>
        </p:nvSpPr>
        <p:spPr>
          <a:xfrm>
            <a:off x="4294999" y="4116171"/>
            <a:ext cx="534756" cy="1759831"/>
          </a:xfrm>
          <a:prstGeom prst="rect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D2F65C7-546D-AB42-9FB7-72907557E50C}"/>
              </a:ext>
            </a:extLst>
          </p:cNvPr>
          <p:cNvSpPr/>
          <p:nvPr/>
        </p:nvSpPr>
        <p:spPr>
          <a:xfrm>
            <a:off x="4315691" y="4140977"/>
            <a:ext cx="482713" cy="43047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463555-39C4-8946-861E-E0E3B9540F52}"/>
              </a:ext>
            </a:extLst>
          </p:cNvPr>
          <p:cNvSpPr/>
          <p:nvPr/>
        </p:nvSpPr>
        <p:spPr>
          <a:xfrm>
            <a:off x="4314298" y="4777182"/>
            <a:ext cx="482713" cy="43047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F2BCE6-C7B8-6A4A-A58B-568074E72A4C}"/>
              </a:ext>
            </a:extLst>
          </p:cNvPr>
          <p:cNvSpPr/>
          <p:nvPr/>
        </p:nvSpPr>
        <p:spPr>
          <a:xfrm>
            <a:off x="4314900" y="5436447"/>
            <a:ext cx="514087" cy="4304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/>
              <a:t>P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B8AAB71-D9BC-7E44-AD1D-BA6B053E4D19}"/>
              </a:ext>
            </a:extLst>
          </p:cNvPr>
          <p:cNvSpPr/>
          <p:nvPr/>
        </p:nvSpPr>
        <p:spPr>
          <a:xfrm>
            <a:off x="2078455" y="3375697"/>
            <a:ext cx="8320359" cy="205996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4000" dirty="0"/>
              <a:t>All write requests and GC are spatially separated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59F3A-42CE-4748-987C-969B87B2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9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/>
      <p:bldP spid="79" grpId="0"/>
      <p:bldP spid="80" grpId="0" animBg="1"/>
      <p:bldP spid="82" grpId="0" animBg="1"/>
      <p:bldP spid="78" grpId="0" animBg="1"/>
      <p:bldP spid="65" grpId="0" animBg="1"/>
      <p:bldP spid="66" grpId="0" animBg="1"/>
      <p:bldP spid="67" grpId="0" animBg="1"/>
      <p:bldP spid="71" grpId="0" animBg="1"/>
      <p:bldP spid="8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1C6-30E6-C74B-A467-A691AFD0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390"/>
            <a:ext cx="10515600" cy="1013299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  <a:cs typeface="Arial" panose="020B0604020202020204" pitchFamily="34" charset="0"/>
              </a:rPr>
              <a:t>Feasibility Analysis of SWAN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994139F-037E-1E40-8C59-C57D3F8BFF23}"/>
              </a:ext>
            </a:extLst>
          </p:cNvPr>
          <p:cNvSpPr txBox="1"/>
          <p:nvPr/>
        </p:nvSpPr>
        <p:spPr>
          <a:xfrm>
            <a:off x="4123899" y="4709176"/>
            <a:ext cx="1414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Front-end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171711B-4521-2847-B409-50172E3E6FE6}"/>
              </a:ext>
            </a:extLst>
          </p:cNvPr>
          <p:cNvSpPr txBox="1"/>
          <p:nvPr/>
        </p:nvSpPr>
        <p:spPr>
          <a:xfrm>
            <a:off x="5495671" y="4710569"/>
            <a:ext cx="132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Back-end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25AC8D-B53E-4246-B646-0D7A9C6511F0}"/>
              </a:ext>
            </a:extLst>
          </p:cNvPr>
          <p:cNvSpPr txBox="1"/>
          <p:nvPr/>
        </p:nvSpPr>
        <p:spPr>
          <a:xfrm>
            <a:off x="7186004" y="4708552"/>
            <a:ext cx="132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Back-end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1E8F56-EB62-3A45-99E9-95EB25D82E7B}"/>
              </a:ext>
            </a:extLst>
          </p:cNvPr>
          <p:cNvCxnSpPr/>
          <p:nvPr/>
        </p:nvCxnSpPr>
        <p:spPr>
          <a:xfrm>
            <a:off x="6734936" y="3974322"/>
            <a:ext cx="418550" cy="0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06548360-BCF0-4A4B-B5AB-6B47920F9896}"/>
              </a:ext>
            </a:extLst>
          </p:cNvPr>
          <p:cNvGrpSpPr/>
          <p:nvPr/>
        </p:nvGrpSpPr>
        <p:grpSpPr>
          <a:xfrm>
            <a:off x="4341633" y="3260877"/>
            <a:ext cx="956669" cy="1436869"/>
            <a:chOff x="7529410" y="3725845"/>
            <a:chExt cx="956669" cy="1436869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7EA66D2-1158-3641-ACBB-5FE994BFB965}"/>
                </a:ext>
              </a:extLst>
            </p:cNvPr>
            <p:cNvGrpSpPr/>
            <p:nvPr/>
          </p:nvGrpSpPr>
          <p:grpSpPr>
            <a:xfrm>
              <a:off x="7529410" y="3725845"/>
              <a:ext cx="956669" cy="1436869"/>
              <a:chOff x="3075319" y="4217340"/>
              <a:chExt cx="1052336" cy="1580556"/>
            </a:xfrm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3F41439B-3F6B-6F4A-B948-3A22496BB4EF}"/>
                  </a:ext>
                </a:extLst>
              </p:cNvPr>
              <p:cNvSpPr/>
              <p:nvPr/>
            </p:nvSpPr>
            <p:spPr>
              <a:xfrm>
                <a:off x="3196671" y="4879070"/>
                <a:ext cx="788407" cy="39258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SSD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3588DC11-5B56-7E40-9BF0-0B8CAF40DFD9}"/>
                  </a:ext>
                </a:extLst>
              </p:cNvPr>
              <p:cNvSpPr/>
              <p:nvPr/>
            </p:nvSpPr>
            <p:spPr>
              <a:xfrm>
                <a:off x="3207283" y="4361024"/>
                <a:ext cx="788407" cy="431848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SSD</a:t>
                </a: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C3E131F1-F336-EA42-A856-F2247F65C278}"/>
                  </a:ext>
                </a:extLst>
              </p:cNvPr>
              <p:cNvSpPr/>
              <p:nvPr/>
            </p:nvSpPr>
            <p:spPr>
              <a:xfrm>
                <a:off x="3075319" y="4217340"/>
                <a:ext cx="1052336" cy="1580556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42BA3B3-CC74-A542-8D82-3B2730542D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8256" y="4783646"/>
              <a:ext cx="0" cy="278680"/>
            </a:xfrm>
            <a:prstGeom prst="line">
              <a:avLst/>
            </a:prstGeom>
            <a:ln w="57150">
              <a:prstDash val="sysDot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2F1E46C-055F-F940-9AFD-5621D3881732}"/>
              </a:ext>
            </a:extLst>
          </p:cNvPr>
          <p:cNvGrpSpPr/>
          <p:nvPr/>
        </p:nvGrpSpPr>
        <p:grpSpPr>
          <a:xfrm>
            <a:off x="5591313" y="3264687"/>
            <a:ext cx="956669" cy="1436869"/>
            <a:chOff x="8779090" y="3729655"/>
            <a:chExt cx="956669" cy="143686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B530FA2-3E29-C741-8B50-0DFFFDA85331}"/>
                </a:ext>
              </a:extLst>
            </p:cNvPr>
            <p:cNvGrpSpPr/>
            <p:nvPr/>
          </p:nvGrpSpPr>
          <p:grpSpPr>
            <a:xfrm>
              <a:off x="8779090" y="3729655"/>
              <a:ext cx="956669" cy="1436869"/>
              <a:chOff x="3075319" y="4217340"/>
              <a:chExt cx="1052336" cy="1580556"/>
            </a:xfrm>
          </p:grpSpPr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B71B77EF-4631-214C-B4F7-D76E0A3E8B81}"/>
                  </a:ext>
                </a:extLst>
              </p:cNvPr>
              <p:cNvSpPr/>
              <p:nvPr/>
            </p:nvSpPr>
            <p:spPr>
              <a:xfrm>
                <a:off x="3196671" y="4879070"/>
                <a:ext cx="788407" cy="39258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SSD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CB29E82E-C45A-AA40-9D30-6FFD478963DB}"/>
                  </a:ext>
                </a:extLst>
              </p:cNvPr>
              <p:cNvSpPr/>
              <p:nvPr/>
            </p:nvSpPr>
            <p:spPr>
              <a:xfrm>
                <a:off x="3207283" y="4361024"/>
                <a:ext cx="788407" cy="431848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SSD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5BCFB5E5-43D0-C24B-BCD2-F40B8BDCFB43}"/>
                  </a:ext>
                </a:extLst>
              </p:cNvPr>
              <p:cNvSpPr/>
              <p:nvPr/>
            </p:nvSpPr>
            <p:spPr>
              <a:xfrm>
                <a:off x="3075319" y="4217340"/>
                <a:ext cx="1052336" cy="1580556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9ED1482-8D62-9646-86BC-1C6EDF63DE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7936" y="4787456"/>
              <a:ext cx="0" cy="278680"/>
            </a:xfrm>
            <a:prstGeom prst="line">
              <a:avLst/>
            </a:prstGeom>
            <a:ln w="57150">
              <a:prstDash val="sysDot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528AAD-AA6D-D641-B51F-2F87ED0C3BF0}"/>
              </a:ext>
            </a:extLst>
          </p:cNvPr>
          <p:cNvGrpSpPr/>
          <p:nvPr/>
        </p:nvGrpSpPr>
        <p:grpSpPr>
          <a:xfrm>
            <a:off x="7355343" y="3268497"/>
            <a:ext cx="956669" cy="1436869"/>
            <a:chOff x="10543120" y="3733465"/>
            <a:chExt cx="956669" cy="1436869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E7F211B-5B9C-4E4E-9FFA-B176DA95B9B1}"/>
                </a:ext>
              </a:extLst>
            </p:cNvPr>
            <p:cNvGrpSpPr/>
            <p:nvPr/>
          </p:nvGrpSpPr>
          <p:grpSpPr>
            <a:xfrm>
              <a:off x="10543120" y="3733465"/>
              <a:ext cx="956669" cy="1436869"/>
              <a:chOff x="3075319" y="4217340"/>
              <a:chExt cx="1052336" cy="1580556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DF7641F8-6E41-7844-975C-56AF84C50D08}"/>
                  </a:ext>
                </a:extLst>
              </p:cNvPr>
              <p:cNvSpPr/>
              <p:nvPr/>
            </p:nvSpPr>
            <p:spPr>
              <a:xfrm>
                <a:off x="3196671" y="4879070"/>
                <a:ext cx="788407" cy="39258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SSD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489B0766-CC40-CF44-BFCC-A7CA85894D9E}"/>
                  </a:ext>
                </a:extLst>
              </p:cNvPr>
              <p:cNvSpPr/>
              <p:nvPr/>
            </p:nvSpPr>
            <p:spPr>
              <a:xfrm>
                <a:off x="3207283" y="4361024"/>
                <a:ext cx="788407" cy="431848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SSD</a:t>
                </a:r>
              </a:p>
            </p:txBody>
          </p:sp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8B9D4C65-29E9-7444-8DAB-819E7B67A194}"/>
                  </a:ext>
                </a:extLst>
              </p:cNvPr>
              <p:cNvSpPr/>
              <p:nvPr/>
            </p:nvSpPr>
            <p:spPr>
              <a:xfrm>
                <a:off x="3075319" y="4217340"/>
                <a:ext cx="1052336" cy="1580556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E7AC3B9-635C-EF48-8B3C-278C2ECFA3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966" y="4791266"/>
              <a:ext cx="0" cy="278680"/>
            </a:xfrm>
            <a:prstGeom prst="line">
              <a:avLst/>
            </a:prstGeom>
            <a:ln w="57150">
              <a:prstDash val="sysDot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9" name="Right Brace 8">
            <a:extLst>
              <a:ext uri="{FF2B5EF4-FFF2-40B4-BE49-F238E27FC236}">
                <a16:creationId xmlns:a16="http://schemas.microsoft.com/office/drawing/2014/main" id="{659B62E9-3519-9A4B-8DBE-F8A496382393}"/>
              </a:ext>
            </a:extLst>
          </p:cNvPr>
          <p:cNvSpPr/>
          <p:nvPr/>
        </p:nvSpPr>
        <p:spPr>
          <a:xfrm rot="10800000">
            <a:off x="4008152" y="3423830"/>
            <a:ext cx="262604" cy="1194955"/>
          </a:xfrm>
          <a:prstGeom prst="rightBrac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CEEE4AA0-A1E4-9641-84E6-B05DE85B7572}"/>
              </a:ext>
            </a:extLst>
          </p:cNvPr>
          <p:cNvSpPr/>
          <p:nvPr/>
        </p:nvSpPr>
        <p:spPr>
          <a:xfrm>
            <a:off x="373162" y="2714324"/>
            <a:ext cx="3451096" cy="1505025"/>
          </a:xfrm>
          <a:prstGeom prst="wedgeEllipseCallout">
            <a:avLst>
              <a:gd name="adj1" fmla="val 52836"/>
              <a:gd name="adj2" fmla="val 3399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dirty="0"/>
              <a:t>How many SSDs in front-end?</a:t>
            </a:r>
          </a:p>
        </p:txBody>
      </p:sp>
      <p:sp>
        <p:nvSpPr>
          <p:cNvPr id="106" name="Right Brace 105">
            <a:extLst>
              <a:ext uri="{FF2B5EF4-FFF2-40B4-BE49-F238E27FC236}">
                <a16:creationId xmlns:a16="http://schemas.microsoft.com/office/drawing/2014/main" id="{2C914CC2-37FC-AF4F-B806-FD0B0F1BBC0E}"/>
              </a:ext>
            </a:extLst>
          </p:cNvPr>
          <p:cNvSpPr/>
          <p:nvPr/>
        </p:nvSpPr>
        <p:spPr>
          <a:xfrm rot="16200000">
            <a:off x="6129366" y="1481423"/>
            <a:ext cx="260706" cy="3214822"/>
          </a:xfrm>
          <a:prstGeom prst="rightBrac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Callout 106">
            <a:extLst>
              <a:ext uri="{FF2B5EF4-FFF2-40B4-BE49-F238E27FC236}">
                <a16:creationId xmlns:a16="http://schemas.microsoft.com/office/drawing/2014/main" id="{CC97CEF3-A030-7A4D-9EAB-C3FFC2F8C67A}"/>
              </a:ext>
            </a:extLst>
          </p:cNvPr>
          <p:cNvSpPr/>
          <p:nvPr/>
        </p:nvSpPr>
        <p:spPr>
          <a:xfrm>
            <a:off x="3004454" y="1408540"/>
            <a:ext cx="4385396" cy="1231247"/>
          </a:xfrm>
          <a:prstGeom prst="wedgeEllipseCallout">
            <a:avLst>
              <a:gd name="adj1" fmla="val 23154"/>
              <a:gd name="adj2" fmla="val 6995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800" dirty="0"/>
              <a:t>How many back-ends in AFA ?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7E7FB9C-21C6-8D44-9D08-5D9798E439A5}"/>
              </a:ext>
            </a:extLst>
          </p:cNvPr>
          <p:cNvSpPr/>
          <p:nvPr/>
        </p:nvSpPr>
        <p:spPr>
          <a:xfrm>
            <a:off x="2483424" y="5588714"/>
            <a:ext cx="6382506" cy="68549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Please refer to our paper for details!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8617A-D9D2-794D-9FB2-FE5C2B43A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670" y="4256740"/>
            <a:ext cx="2749419" cy="237661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5B6849C-5660-8449-B232-219E7FCF06EF}"/>
              </a:ext>
            </a:extLst>
          </p:cNvPr>
          <p:cNvSpPr txBox="1"/>
          <p:nvPr/>
        </p:nvSpPr>
        <p:spPr>
          <a:xfrm>
            <a:off x="7250598" y="2403091"/>
            <a:ext cx="1386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SWAN GC</a:t>
            </a:r>
          </a:p>
        </p:txBody>
      </p:sp>
      <p:sp>
        <p:nvSpPr>
          <p:cNvPr id="37" name="Curved Down Arrow 36">
            <a:extLst>
              <a:ext uri="{FF2B5EF4-FFF2-40B4-BE49-F238E27FC236}">
                <a16:creationId xmlns:a16="http://schemas.microsoft.com/office/drawing/2014/main" id="{7F2B031A-84FB-4B47-93D3-E2FACB09A68B}"/>
              </a:ext>
            </a:extLst>
          </p:cNvPr>
          <p:cNvSpPr/>
          <p:nvPr/>
        </p:nvSpPr>
        <p:spPr>
          <a:xfrm>
            <a:off x="7638376" y="2795316"/>
            <a:ext cx="622249" cy="380262"/>
          </a:xfrm>
          <a:prstGeom prst="curvedDown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val Callout 37">
            <a:extLst>
              <a:ext uri="{FF2B5EF4-FFF2-40B4-BE49-F238E27FC236}">
                <a16:creationId xmlns:a16="http://schemas.microsoft.com/office/drawing/2014/main" id="{E13EF459-26A4-6544-A84B-8ACE5415EAB0}"/>
              </a:ext>
            </a:extLst>
          </p:cNvPr>
          <p:cNvSpPr/>
          <p:nvPr/>
        </p:nvSpPr>
        <p:spPr>
          <a:xfrm>
            <a:off x="7949377" y="1138688"/>
            <a:ext cx="3650438" cy="1225365"/>
          </a:xfrm>
          <a:prstGeom prst="wedgeEllipseCallout">
            <a:avLst>
              <a:gd name="adj1" fmla="val -38626"/>
              <a:gd name="adj2" fmla="val 61679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800" dirty="0"/>
              <a:t>Analytic model of SWAN GC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F3960-DA6E-8348-A519-1D28F108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1C6-30E6-C74B-A467-A691AFD0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013299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  <a:cs typeface="Arial" panose="020B0604020202020204" pitchFamily="34" charset="0"/>
              </a:rPr>
              <a:t>Evaluation Setup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538937-654E-5E4A-843B-A0A876C57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7" y="1332460"/>
            <a:ext cx="11260183" cy="4754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Dell R730 server with Xeon CPUs and 64GB DRAM</a:t>
            </a:r>
          </a:p>
          <a:p>
            <a:pPr lvl="1"/>
            <a:r>
              <a:rPr lang="en-US" dirty="0"/>
              <a:t>Up to 9 SATA SSDs are used (up to 1TB capacity)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 channel SSD for monitoring internal activity of an SSD</a:t>
            </a:r>
            <a:r>
              <a:rPr lang="en-US" dirty="0"/>
              <a:t>  </a:t>
            </a:r>
            <a:br>
              <a:rPr lang="en-US" dirty="0"/>
            </a:br>
            <a:endParaRPr lang="en-US" sz="800" dirty="0"/>
          </a:p>
          <a:p>
            <a:r>
              <a:rPr lang="en-US" dirty="0"/>
              <a:t>Target Configurations</a:t>
            </a:r>
            <a:endParaRPr lang="en-US" sz="2400" dirty="0"/>
          </a:p>
          <a:p>
            <a:pPr lvl="1"/>
            <a:r>
              <a:rPr lang="en-US" dirty="0"/>
              <a:t>RAID0/4: Traditional RAID</a:t>
            </a:r>
          </a:p>
          <a:p>
            <a:pPr lvl="1"/>
            <a:r>
              <a:rPr lang="en-US" dirty="0"/>
              <a:t>Log-RAID0/4: Log-based RAID</a:t>
            </a:r>
          </a:p>
          <a:p>
            <a:pPr lvl="1"/>
            <a:r>
              <a:rPr lang="en-US" dirty="0"/>
              <a:t>SWAN0/4: Our solution</a:t>
            </a:r>
            <a:br>
              <a:rPr lang="en-US" dirty="0"/>
            </a:br>
            <a:endParaRPr lang="en-US" sz="800" dirty="0"/>
          </a:p>
          <a:p>
            <a:r>
              <a:rPr lang="en-US" dirty="0"/>
              <a:t>Workloads</a:t>
            </a:r>
          </a:p>
          <a:p>
            <a:pPr lvl="1"/>
            <a:r>
              <a:rPr lang="en-US" dirty="0"/>
              <a:t>Micro-benchmark: Random write request</a:t>
            </a:r>
          </a:p>
          <a:p>
            <a:pPr lvl="1"/>
            <a:r>
              <a:rPr lang="en-US" dirty="0"/>
              <a:t>YCSB C benchmark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9FF98EF-15AE-EA43-AF76-129202E6E892}"/>
              </a:ext>
            </a:extLst>
          </p:cNvPr>
          <p:cNvSpPr/>
          <p:nvPr/>
        </p:nvSpPr>
        <p:spPr>
          <a:xfrm>
            <a:off x="4916386" y="5615348"/>
            <a:ext cx="7020757" cy="68549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Please refer to paper for more results!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3B4F2E-A7FF-6941-9619-560371F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660CDB-4556-1542-8CE2-EA501F64F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88286"/>
              </p:ext>
            </p:extLst>
          </p:nvPr>
        </p:nvGraphicFramePr>
        <p:xfrm>
          <a:off x="6579425" y="3122718"/>
          <a:ext cx="4021425" cy="1521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60670">
                  <a:extLst>
                    <a:ext uri="{9D8B030D-6E8A-4147-A177-3AD203B41FA5}">
                      <a16:colId xmlns:a16="http://schemas.microsoft.com/office/drawing/2014/main" val="228079203"/>
                    </a:ext>
                  </a:extLst>
                </a:gridCol>
                <a:gridCol w="2360755">
                  <a:extLst>
                    <a:ext uri="{9D8B030D-6E8A-4147-A177-3AD203B41FA5}">
                      <a16:colId xmlns:a16="http://schemas.microsoft.com/office/drawing/2014/main" val="4030517590"/>
                    </a:ext>
                  </a:extLst>
                </a:gridCol>
              </a:tblGrid>
              <a:tr h="3526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parity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 parity per stripe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617921812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RAID0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RAID4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634695604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Log-RAID0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Log-RAID4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767767106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SWAN0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SWAN4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268495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33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1C6-30E6-C74B-A467-A691AFD0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01329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  <a:cs typeface="Arial" panose="020B0604020202020204" pitchFamily="34" charset="0"/>
              </a:rPr>
              <a:t>All Flash Array (AFA)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ACC09-6D9E-D044-AF37-D578090EF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83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Storage infrastructure that contains only flash memory drives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Also called Solid-State Array (SSA)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9591D-C20E-434E-A397-85FE97429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4029"/>
            <a:ext cx="2764613" cy="1637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3D4180-552C-BF43-B0FF-0B49107E7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425" y="4343849"/>
            <a:ext cx="2365713" cy="1712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08FDD7-9DD6-CE45-872E-ECF22563F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31" y="3917511"/>
            <a:ext cx="3968918" cy="2158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336DE1-03A9-DA4F-AFF4-7F48CB086B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04" y="2417759"/>
            <a:ext cx="3739642" cy="23225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0EF826-B517-0B41-A39D-CDAC1A95A5A5}"/>
              </a:ext>
            </a:extLst>
          </p:cNvPr>
          <p:cNvSpPr txBox="1"/>
          <p:nvPr/>
        </p:nvSpPr>
        <p:spPr>
          <a:xfrm>
            <a:off x="6163000" y="6270244"/>
            <a:ext cx="5984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7"/>
              </a:rPr>
              <a:t>https://images.google.com/</a:t>
            </a:r>
            <a:r>
              <a:rPr lang="en-US" sz="1600" dirty="0">
                <a:hlinkClick r:id="rId8"/>
              </a:rPr>
              <a:t> </a:t>
            </a:r>
          </a:p>
          <a:p>
            <a:r>
              <a:rPr lang="en-US" sz="1600" dirty="0">
                <a:hlinkClick r:id="rId8"/>
              </a:rPr>
              <a:t>https://www.purestorage.com/resources/glossary/all-flash-array.html</a:t>
            </a:r>
            <a:endParaRPr lang="en-US" sz="1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202AF-1A00-EA44-8A4F-9DCD9D09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01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1C6-30E6-C74B-A467-A691AFD0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52" y="144572"/>
            <a:ext cx="11562751" cy="118890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  <a:cs typeface="Arial" panose="020B0604020202020204" pitchFamily="34" charset="0"/>
              </a:rPr>
              <a:t>Random Write Requests for 2 Hours (8KB Sized Req.)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538937-654E-5E4A-843B-A0A876C57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871" y="1425889"/>
            <a:ext cx="10515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0F962-2939-5144-B98F-60220B000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52" y="2322638"/>
            <a:ext cx="5514922" cy="3594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979077-83E4-D449-81DE-CFE1D3269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940" y="2283382"/>
            <a:ext cx="5352185" cy="3689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E8C418-948F-9944-A9FD-3CB34D43DA63}"/>
              </a:ext>
            </a:extLst>
          </p:cNvPr>
          <p:cNvSpPr txBox="1"/>
          <p:nvPr/>
        </p:nvSpPr>
        <p:spPr>
          <a:xfrm>
            <a:off x="8386463" y="6077097"/>
            <a:ext cx="1273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SWAN0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4293F-7645-7440-A6F6-B6BB0574505E}"/>
              </a:ext>
            </a:extLst>
          </p:cNvPr>
          <p:cNvSpPr txBox="1"/>
          <p:nvPr/>
        </p:nvSpPr>
        <p:spPr>
          <a:xfrm>
            <a:off x="2690117" y="6066432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Log-RAID0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67A7F2-F0DC-C44B-BF78-9DED96FD9732}"/>
              </a:ext>
            </a:extLst>
          </p:cNvPr>
          <p:cNvCxnSpPr>
            <a:cxnSpLocks/>
          </p:cNvCxnSpPr>
          <p:nvPr/>
        </p:nvCxnSpPr>
        <p:spPr>
          <a:xfrm>
            <a:off x="2243789" y="2603693"/>
            <a:ext cx="0" cy="222570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44835B84-7056-8643-9B88-712FB07439A8}"/>
              </a:ext>
            </a:extLst>
          </p:cNvPr>
          <p:cNvSpPr/>
          <p:nvPr/>
        </p:nvSpPr>
        <p:spPr>
          <a:xfrm>
            <a:off x="2407739" y="2261780"/>
            <a:ext cx="2147932" cy="677363"/>
          </a:xfrm>
          <a:prstGeom prst="wedgeEllipseCallout">
            <a:avLst>
              <a:gd name="adj1" fmla="val -58628"/>
              <a:gd name="adj2" fmla="val 491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GC starts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3EBB05-C66F-BC41-A083-91DCF2A7BB2A}"/>
              </a:ext>
            </a:extLst>
          </p:cNvPr>
          <p:cNvCxnSpPr>
            <a:cxnSpLocks/>
          </p:cNvCxnSpPr>
          <p:nvPr/>
        </p:nvCxnSpPr>
        <p:spPr>
          <a:xfrm>
            <a:off x="7643722" y="2603693"/>
            <a:ext cx="0" cy="244827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Callout 13">
            <a:extLst>
              <a:ext uri="{FF2B5EF4-FFF2-40B4-BE49-F238E27FC236}">
                <a16:creationId xmlns:a16="http://schemas.microsoft.com/office/drawing/2014/main" id="{D1A11B84-9F0C-7048-AC0E-5592CD4AEEC9}"/>
              </a:ext>
            </a:extLst>
          </p:cNvPr>
          <p:cNvSpPr/>
          <p:nvPr/>
        </p:nvSpPr>
        <p:spPr>
          <a:xfrm>
            <a:off x="7823075" y="2238017"/>
            <a:ext cx="2316968" cy="701126"/>
          </a:xfrm>
          <a:prstGeom prst="wedgeEllipseCallout">
            <a:avLst>
              <a:gd name="adj1" fmla="val -58628"/>
              <a:gd name="adj2" fmla="val 491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GC starts here</a:t>
            </a:r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E5A85AFD-97D1-DB4F-9F23-9EDB7A308B0D}"/>
              </a:ext>
            </a:extLst>
          </p:cNvPr>
          <p:cNvSpPr/>
          <p:nvPr/>
        </p:nvSpPr>
        <p:spPr>
          <a:xfrm>
            <a:off x="1867208" y="4318212"/>
            <a:ext cx="4212463" cy="1195528"/>
          </a:xfrm>
          <a:prstGeom prst="wedgeEllipseCallout">
            <a:avLst>
              <a:gd name="adj1" fmla="val -9891"/>
              <a:gd name="adj2" fmla="val -45696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Interference between GC I/O and user I/O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04BDF3-22C5-9647-A913-2CF7F140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1C6-30E6-C74B-A467-A691AFD0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68" y="47036"/>
            <a:ext cx="10515600" cy="101329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  <a:cs typeface="Arial" panose="020B0604020202020204" pitchFamily="34" charset="0"/>
              </a:rPr>
              <a:t>Analysis of Log-RAID’s Write 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0F962-2939-5144-B98F-60220B000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248" y="2124305"/>
            <a:ext cx="4121511" cy="2686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57C074-FCDD-BA4B-8602-1954FC4DD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85" y="1060335"/>
            <a:ext cx="7126555" cy="5619727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EF2291-B99B-C145-886F-D5EB0A534C07}"/>
              </a:ext>
            </a:extLst>
          </p:cNvPr>
          <p:cNvSpPr/>
          <p:nvPr/>
        </p:nvSpPr>
        <p:spPr>
          <a:xfrm>
            <a:off x="6611939" y="1187012"/>
            <a:ext cx="725475" cy="36223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SSD 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1E10B41-140D-8147-A88E-8743FEF2C6F9}"/>
              </a:ext>
            </a:extLst>
          </p:cNvPr>
          <p:cNvSpPr/>
          <p:nvPr/>
        </p:nvSpPr>
        <p:spPr>
          <a:xfrm>
            <a:off x="6605843" y="1741748"/>
            <a:ext cx="725475" cy="36223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SSD 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472DF2D-5547-F343-B47A-8E3FC6337BCD}"/>
              </a:ext>
            </a:extLst>
          </p:cNvPr>
          <p:cNvSpPr/>
          <p:nvPr/>
        </p:nvSpPr>
        <p:spPr>
          <a:xfrm>
            <a:off x="6618035" y="2314772"/>
            <a:ext cx="725475" cy="36223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SSD 3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AEBFAEE-6A00-4F44-A379-46DC0226F43A}"/>
              </a:ext>
            </a:extLst>
          </p:cNvPr>
          <p:cNvSpPr/>
          <p:nvPr/>
        </p:nvSpPr>
        <p:spPr>
          <a:xfrm>
            <a:off x="6611939" y="2869508"/>
            <a:ext cx="725475" cy="36223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SSD 4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B9883E4-53DF-F646-8F8E-22F3C9E60A4A}"/>
              </a:ext>
            </a:extLst>
          </p:cNvPr>
          <p:cNvSpPr/>
          <p:nvPr/>
        </p:nvSpPr>
        <p:spPr>
          <a:xfrm>
            <a:off x="6618035" y="3436436"/>
            <a:ext cx="725475" cy="36223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SSD 5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CCBA5EF-FD9D-4C44-B5F0-36E8799E8C5B}"/>
              </a:ext>
            </a:extLst>
          </p:cNvPr>
          <p:cNvSpPr/>
          <p:nvPr/>
        </p:nvSpPr>
        <p:spPr>
          <a:xfrm>
            <a:off x="6611939" y="3991172"/>
            <a:ext cx="725475" cy="36223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SSD 6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32A430D-3871-3B4F-BF49-3A2A2AAD70EC}"/>
              </a:ext>
            </a:extLst>
          </p:cNvPr>
          <p:cNvSpPr/>
          <p:nvPr/>
        </p:nvSpPr>
        <p:spPr>
          <a:xfrm>
            <a:off x="6624131" y="4564196"/>
            <a:ext cx="725475" cy="36223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SSD 7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F563DC5-C0DD-CA45-B5F6-4ADC6E43C2C3}"/>
              </a:ext>
            </a:extLst>
          </p:cNvPr>
          <p:cNvSpPr/>
          <p:nvPr/>
        </p:nvSpPr>
        <p:spPr>
          <a:xfrm>
            <a:off x="6618035" y="5118932"/>
            <a:ext cx="725475" cy="36223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SSD 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A923F4-581F-7244-85B9-95A9E9480A5B}"/>
              </a:ext>
            </a:extLst>
          </p:cNvPr>
          <p:cNvCxnSpPr>
            <a:cxnSpLocks/>
          </p:cNvCxnSpPr>
          <p:nvPr/>
        </p:nvCxnSpPr>
        <p:spPr>
          <a:xfrm>
            <a:off x="2530967" y="1225062"/>
            <a:ext cx="0" cy="4337264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Oval Callout 37">
            <a:extLst>
              <a:ext uri="{FF2B5EF4-FFF2-40B4-BE49-F238E27FC236}">
                <a16:creationId xmlns:a16="http://schemas.microsoft.com/office/drawing/2014/main" id="{77953A4B-0770-F045-B86A-08DB31E9EC2F}"/>
              </a:ext>
            </a:extLst>
          </p:cNvPr>
          <p:cNvSpPr/>
          <p:nvPr/>
        </p:nvSpPr>
        <p:spPr>
          <a:xfrm>
            <a:off x="2868444" y="582874"/>
            <a:ext cx="3234234" cy="1033371"/>
          </a:xfrm>
          <a:prstGeom prst="wedgeEllipseCallout">
            <a:avLst>
              <a:gd name="adj1" fmla="val -61020"/>
              <a:gd name="adj2" fmla="val 3839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GC starts here:</a:t>
            </a:r>
          </a:p>
          <a:p>
            <a:pPr algn="ctr"/>
            <a:r>
              <a:rPr lang="en-US" sz="2400" dirty="0"/>
              <a:t>All SSDs involved in GC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14F8169-D50C-2544-BCC5-3630050C9582}"/>
              </a:ext>
            </a:extLst>
          </p:cNvPr>
          <p:cNvCxnSpPr>
            <a:cxnSpLocks/>
          </p:cNvCxnSpPr>
          <p:nvPr/>
        </p:nvCxnSpPr>
        <p:spPr>
          <a:xfrm>
            <a:off x="9372217" y="2284621"/>
            <a:ext cx="0" cy="1839423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Oval Callout 39">
            <a:extLst>
              <a:ext uri="{FF2B5EF4-FFF2-40B4-BE49-F238E27FC236}">
                <a16:creationId xmlns:a16="http://schemas.microsoft.com/office/drawing/2014/main" id="{0A4D8A16-C4A3-4D4C-9F8B-9BC9C3A5BD8B}"/>
              </a:ext>
            </a:extLst>
          </p:cNvPr>
          <p:cNvSpPr/>
          <p:nvPr/>
        </p:nvSpPr>
        <p:spPr>
          <a:xfrm>
            <a:off x="9620452" y="1877681"/>
            <a:ext cx="1623815" cy="432048"/>
          </a:xfrm>
          <a:prstGeom prst="wedgeEllipseCallout">
            <a:avLst>
              <a:gd name="adj1" fmla="val -58628"/>
              <a:gd name="adj2" fmla="val 491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GC starts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61125E-9227-B146-8C6C-7F089F91B8E5}"/>
              </a:ext>
            </a:extLst>
          </p:cNvPr>
          <p:cNvSpPr txBox="1"/>
          <p:nvPr/>
        </p:nvSpPr>
        <p:spPr>
          <a:xfrm>
            <a:off x="9581805" y="4926433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Log-RAID0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8969D7-FFCB-BA43-855B-9BBBF9C77D36}"/>
              </a:ext>
            </a:extLst>
          </p:cNvPr>
          <p:cNvSpPr/>
          <p:nvPr/>
        </p:nvSpPr>
        <p:spPr>
          <a:xfrm>
            <a:off x="6600656" y="5778877"/>
            <a:ext cx="625865" cy="2722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A9B86DEA-E752-D44D-81AA-EC5F192077D7}"/>
              </a:ext>
            </a:extLst>
          </p:cNvPr>
          <p:cNvSpPr/>
          <p:nvPr/>
        </p:nvSpPr>
        <p:spPr>
          <a:xfrm>
            <a:off x="6991858" y="5625851"/>
            <a:ext cx="1770185" cy="690544"/>
          </a:xfrm>
          <a:prstGeom prst="wedgeRoundRectCallout">
            <a:avLst>
              <a:gd name="adj1" fmla="val -73637"/>
              <a:gd name="adj2" fmla="val -11657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User observed throughput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BEBB25-966F-F842-8BD4-776A8398F419}"/>
              </a:ext>
            </a:extLst>
          </p:cNvPr>
          <p:cNvGrpSpPr/>
          <p:nvPr/>
        </p:nvGrpSpPr>
        <p:grpSpPr>
          <a:xfrm>
            <a:off x="9111377" y="97959"/>
            <a:ext cx="2998382" cy="1027931"/>
            <a:chOff x="6137716" y="5765800"/>
            <a:chExt cx="2998382" cy="102793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84AE47-3675-BF43-8B91-5EBF789096C8}"/>
                </a:ext>
              </a:extLst>
            </p:cNvPr>
            <p:cNvSpPr/>
            <p:nvPr/>
          </p:nvSpPr>
          <p:spPr>
            <a:xfrm>
              <a:off x="6137716" y="5765800"/>
              <a:ext cx="2998382" cy="102793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20D5BD-4311-4A4D-A2CF-B34B09EE0833}"/>
                </a:ext>
              </a:extLst>
            </p:cNvPr>
            <p:cNvSpPr txBox="1"/>
            <p:nvPr/>
          </p:nvSpPr>
          <p:spPr>
            <a:xfrm>
              <a:off x="7179350" y="5907250"/>
              <a:ext cx="182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Write</a:t>
              </a:r>
              <a:r>
                <a:rPr lang="ko-KR" altLang="en-US" dirty="0"/>
                <a:t> </a:t>
              </a:r>
              <a:r>
                <a:rPr lang="en-US" altLang="ko-KR" dirty="0"/>
                <a:t>throughput</a:t>
              </a:r>
              <a:endParaRPr lang="en-US" dirty="0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E737BE-D17C-B247-BD7E-AD3681B89970}"/>
              </a:ext>
            </a:extLst>
          </p:cNvPr>
          <p:cNvCxnSpPr/>
          <p:nvPr/>
        </p:nvCxnSpPr>
        <p:spPr>
          <a:xfrm>
            <a:off x="9355386" y="412183"/>
            <a:ext cx="770557" cy="0"/>
          </a:xfrm>
          <a:prstGeom prst="line">
            <a:avLst/>
          </a:prstGeom>
          <a:ln w="762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DC0F1C-DF37-904C-B4F8-86E3CAB1BA3D}"/>
              </a:ext>
            </a:extLst>
          </p:cNvPr>
          <p:cNvCxnSpPr/>
          <p:nvPr/>
        </p:nvCxnSpPr>
        <p:spPr>
          <a:xfrm>
            <a:off x="9371859" y="774652"/>
            <a:ext cx="77055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2EC2B9E-46AF-8648-BBB5-C74271E0AAEE}"/>
              </a:ext>
            </a:extLst>
          </p:cNvPr>
          <p:cNvSpPr txBox="1"/>
          <p:nvPr/>
        </p:nvSpPr>
        <p:spPr>
          <a:xfrm>
            <a:off x="10166580" y="586027"/>
            <a:ext cx="177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throughput</a:t>
            </a:r>
            <a:endParaRPr lang="en-US" dirty="0"/>
          </a:p>
        </p:txBody>
      </p:sp>
      <p:sp>
        <p:nvSpPr>
          <p:cNvPr id="28" name="Rounded Rectangular Callout 27">
            <a:extLst>
              <a:ext uri="{FF2B5EF4-FFF2-40B4-BE49-F238E27FC236}">
                <a16:creationId xmlns:a16="http://schemas.microsoft.com/office/drawing/2014/main" id="{6C855078-2F8A-0F4B-B03E-CAA89019FD19}"/>
              </a:ext>
            </a:extLst>
          </p:cNvPr>
          <p:cNvSpPr/>
          <p:nvPr/>
        </p:nvSpPr>
        <p:spPr>
          <a:xfrm>
            <a:off x="3597657" y="4270707"/>
            <a:ext cx="5612851" cy="1317032"/>
          </a:xfrm>
          <a:prstGeom prst="wedgeRoundRectCallout">
            <a:avLst>
              <a:gd name="adj1" fmla="val -55325"/>
              <a:gd name="adj2" fmla="val 54771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/>
            <a:r>
              <a:rPr lang="en-US" sz="3200" dirty="0"/>
              <a:t>Performance fluctuates as all SSDs are involved in GC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83A699-46F3-C84F-809D-AEA37903CB07}"/>
              </a:ext>
            </a:extLst>
          </p:cNvPr>
          <p:cNvGrpSpPr/>
          <p:nvPr/>
        </p:nvGrpSpPr>
        <p:grpSpPr>
          <a:xfrm>
            <a:off x="2213729" y="2260027"/>
            <a:ext cx="2524823" cy="1236913"/>
            <a:chOff x="8751709" y="4960587"/>
            <a:chExt cx="4472876" cy="219126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64AE1E-FABD-E040-9BCC-1551C7B76C62}"/>
                </a:ext>
              </a:extLst>
            </p:cNvPr>
            <p:cNvSpPr/>
            <p:nvPr/>
          </p:nvSpPr>
          <p:spPr>
            <a:xfrm>
              <a:off x="8751709" y="4960587"/>
              <a:ext cx="4472876" cy="219126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A1A26E6-7486-374B-B531-559886663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27965" y="5390512"/>
              <a:ext cx="3124725" cy="1351235"/>
            </a:xfrm>
            <a:prstGeom prst="rect">
              <a:avLst/>
            </a:prstGeom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D6C2B9-4CF6-8540-ABB9-038EFF592456}"/>
              </a:ext>
            </a:extLst>
          </p:cNvPr>
          <p:cNvCxnSpPr>
            <a:cxnSpLocks/>
          </p:cNvCxnSpPr>
          <p:nvPr/>
        </p:nvCxnSpPr>
        <p:spPr>
          <a:xfrm flipH="1" flipV="1">
            <a:off x="2568032" y="2027141"/>
            <a:ext cx="175168" cy="28210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ular Callout 41">
            <a:extLst>
              <a:ext uri="{FF2B5EF4-FFF2-40B4-BE49-F238E27FC236}">
                <a16:creationId xmlns:a16="http://schemas.microsoft.com/office/drawing/2014/main" id="{7DF5FDC0-4381-E543-8342-87A4C2AF4A13}"/>
              </a:ext>
            </a:extLst>
          </p:cNvPr>
          <p:cNvSpPr/>
          <p:nvPr/>
        </p:nvSpPr>
        <p:spPr>
          <a:xfrm>
            <a:off x="5092853" y="1664707"/>
            <a:ext cx="6507296" cy="1739515"/>
          </a:xfrm>
          <a:prstGeom prst="wedgeRoundRectCallout">
            <a:avLst>
              <a:gd name="adj1" fmla="val -55579"/>
              <a:gd name="adj2" fmla="val 20172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Red lines</a:t>
            </a:r>
            <a:r>
              <a:rPr lang="en-US" sz="3200" dirty="0"/>
              <a:t> increases while </a:t>
            </a:r>
            <a:r>
              <a:rPr lang="en-US" sz="3200" dirty="0">
                <a:solidFill>
                  <a:srgbClr val="FF0000"/>
                </a:solidFill>
              </a:rPr>
              <a:t>blue lines</a:t>
            </a:r>
            <a:r>
              <a:rPr lang="en-US" sz="3200" dirty="0"/>
              <a:t> drop down since GC incurs read and write operations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35FF29-33F9-A646-BDA0-DB7ADC80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38" grpId="0" animBg="1"/>
      <p:bldP spid="36" grpId="0" animBg="1"/>
      <p:bldP spid="28" grpId="0" animBg="1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1C6-30E6-C74B-A467-A691AFD0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40" y="-14616"/>
            <a:ext cx="10515600" cy="101329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  <a:cs typeface="Arial" panose="020B0604020202020204" pitchFamily="34" charset="0"/>
              </a:rPr>
              <a:t>Analysis of SWAN’s Write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0FC0A-23FC-9F4F-BD75-6AE117478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39" y="1038683"/>
            <a:ext cx="6967279" cy="5593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14BEA5-A8FA-CD47-9C62-5D3C0FB03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811" y="1462862"/>
            <a:ext cx="3973539" cy="284048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41EDD53-C5C7-F540-8472-6CC474DC9353}"/>
              </a:ext>
            </a:extLst>
          </p:cNvPr>
          <p:cNvSpPr/>
          <p:nvPr/>
        </p:nvSpPr>
        <p:spPr>
          <a:xfrm>
            <a:off x="6452948" y="1184280"/>
            <a:ext cx="725475" cy="36223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SSD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0A649DC-CCDD-764C-AA0D-BCEF8E97B373}"/>
              </a:ext>
            </a:extLst>
          </p:cNvPr>
          <p:cNvSpPr/>
          <p:nvPr/>
        </p:nvSpPr>
        <p:spPr>
          <a:xfrm>
            <a:off x="6446852" y="1739016"/>
            <a:ext cx="725475" cy="36223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SSD 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2CB06DB-9018-E448-9013-FBBD3EAC5738}"/>
              </a:ext>
            </a:extLst>
          </p:cNvPr>
          <p:cNvSpPr/>
          <p:nvPr/>
        </p:nvSpPr>
        <p:spPr>
          <a:xfrm>
            <a:off x="6459044" y="2312040"/>
            <a:ext cx="725475" cy="36223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SSD 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967243-38E2-ED4C-802C-97B48AE8C272}"/>
              </a:ext>
            </a:extLst>
          </p:cNvPr>
          <p:cNvSpPr/>
          <p:nvPr/>
        </p:nvSpPr>
        <p:spPr>
          <a:xfrm>
            <a:off x="6462573" y="2876401"/>
            <a:ext cx="725475" cy="36223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SSD 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28C8645-8ACC-E042-AF93-0B8A3F4E0D9A}"/>
              </a:ext>
            </a:extLst>
          </p:cNvPr>
          <p:cNvSpPr/>
          <p:nvPr/>
        </p:nvSpPr>
        <p:spPr>
          <a:xfrm>
            <a:off x="6449419" y="3443329"/>
            <a:ext cx="725475" cy="36223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SSD 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F28808F-5459-4648-87DA-A3372A9BB7FD}"/>
              </a:ext>
            </a:extLst>
          </p:cNvPr>
          <p:cNvSpPr/>
          <p:nvPr/>
        </p:nvSpPr>
        <p:spPr>
          <a:xfrm>
            <a:off x="6452948" y="3998065"/>
            <a:ext cx="725475" cy="36223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SSD 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96ED1CC-AFEF-8347-98EC-159224210E8E}"/>
              </a:ext>
            </a:extLst>
          </p:cNvPr>
          <p:cNvSpPr/>
          <p:nvPr/>
        </p:nvSpPr>
        <p:spPr>
          <a:xfrm>
            <a:off x="6445890" y="4571089"/>
            <a:ext cx="725475" cy="36223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SSD 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87BBD8B-9F4D-6B4A-93E8-5BB93E1D4028}"/>
              </a:ext>
            </a:extLst>
          </p:cNvPr>
          <p:cNvSpPr/>
          <p:nvPr/>
        </p:nvSpPr>
        <p:spPr>
          <a:xfrm>
            <a:off x="6449419" y="5125825"/>
            <a:ext cx="725475" cy="36223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SSD 8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B4B6CE-5D46-3547-AA9F-62FFB7AD49BE}"/>
              </a:ext>
            </a:extLst>
          </p:cNvPr>
          <p:cNvCxnSpPr>
            <a:cxnSpLocks/>
          </p:cNvCxnSpPr>
          <p:nvPr/>
        </p:nvCxnSpPr>
        <p:spPr>
          <a:xfrm>
            <a:off x="9348271" y="1665505"/>
            <a:ext cx="0" cy="1839423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Callout 18">
            <a:extLst>
              <a:ext uri="{FF2B5EF4-FFF2-40B4-BE49-F238E27FC236}">
                <a16:creationId xmlns:a16="http://schemas.microsoft.com/office/drawing/2014/main" id="{F957DA28-82F2-FA44-87D6-0A5CA0CD7860}"/>
              </a:ext>
            </a:extLst>
          </p:cNvPr>
          <p:cNvSpPr/>
          <p:nvPr/>
        </p:nvSpPr>
        <p:spPr>
          <a:xfrm>
            <a:off x="9608844" y="1375454"/>
            <a:ext cx="1623815" cy="432048"/>
          </a:xfrm>
          <a:prstGeom prst="wedgeEllipseCallout">
            <a:avLst>
              <a:gd name="adj1" fmla="val -58628"/>
              <a:gd name="adj2" fmla="val 491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GC starts here</a:t>
            </a:r>
          </a:p>
        </p:txBody>
      </p:sp>
      <p:sp>
        <p:nvSpPr>
          <p:cNvPr id="21" name="Oval Callout 20">
            <a:extLst>
              <a:ext uri="{FF2B5EF4-FFF2-40B4-BE49-F238E27FC236}">
                <a16:creationId xmlns:a16="http://schemas.microsoft.com/office/drawing/2014/main" id="{AF09199A-DED8-1D4A-A0E1-2DEFE42285D5}"/>
              </a:ext>
            </a:extLst>
          </p:cNvPr>
          <p:cNvSpPr/>
          <p:nvPr/>
        </p:nvSpPr>
        <p:spPr>
          <a:xfrm>
            <a:off x="2809667" y="228182"/>
            <a:ext cx="5009656" cy="1255032"/>
          </a:xfrm>
          <a:prstGeom prst="wedgeEllipseCallout">
            <a:avLst>
              <a:gd name="adj1" fmla="val -62687"/>
              <a:gd name="adj2" fmla="val 456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GC starts here</a:t>
            </a:r>
          </a:p>
          <a:p>
            <a:pPr algn="ctr"/>
            <a:r>
              <a:rPr lang="en-US" sz="2400" dirty="0"/>
              <a:t>Only one back-end is involved in GC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AE9F24-508E-4D4E-BC2B-2AAF6A0238CE}"/>
              </a:ext>
            </a:extLst>
          </p:cNvPr>
          <p:cNvSpPr/>
          <p:nvPr/>
        </p:nvSpPr>
        <p:spPr>
          <a:xfrm>
            <a:off x="6421934" y="5705094"/>
            <a:ext cx="625865" cy="2722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A0DE9C40-BE4D-4B4C-A973-5B0A91FD9D36}"/>
              </a:ext>
            </a:extLst>
          </p:cNvPr>
          <p:cNvSpPr/>
          <p:nvPr/>
        </p:nvSpPr>
        <p:spPr>
          <a:xfrm>
            <a:off x="6571820" y="5590775"/>
            <a:ext cx="1770185" cy="649628"/>
          </a:xfrm>
          <a:prstGeom prst="wedgeRoundRectCallout">
            <a:avLst>
              <a:gd name="adj1" fmla="val -66507"/>
              <a:gd name="adj2" fmla="val -15007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User observed throughput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F6DBF7-61EE-F745-8D0A-428A594BCCA0}"/>
              </a:ext>
            </a:extLst>
          </p:cNvPr>
          <p:cNvGrpSpPr/>
          <p:nvPr/>
        </p:nvGrpSpPr>
        <p:grpSpPr>
          <a:xfrm>
            <a:off x="599354" y="840260"/>
            <a:ext cx="1000795" cy="1230620"/>
            <a:chOff x="599354" y="840260"/>
            <a:chExt cx="1000795" cy="123062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31F8C03-73AA-5748-8387-BC27ECEE5291}"/>
                </a:ext>
              </a:extLst>
            </p:cNvPr>
            <p:cNvSpPr/>
            <p:nvPr/>
          </p:nvSpPr>
          <p:spPr>
            <a:xfrm>
              <a:off x="792480" y="1188720"/>
              <a:ext cx="542049" cy="88216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58604F-58CB-1D41-8015-21D24D6F8598}"/>
                </a:ext>
              </a:extLst>
            </p:cNvPr>
            <p:cNvSpPr/>
            <p:nvPr/>
          </p:nvSpPr>
          <p:spPr>
            <a:xfrm>
              <a:off x="599354" y="840260"/>
              <a:ext cx="1000795" cy="3583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600" dirty="0"/>
                <a:t>Front-end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0768E4-4EFE-8B4D-9A13-6A1609846305}"/>
              </a:ext>
            </a:extLst>
          </p:cNvPr>
          <p:cNvGrpSpPr/>
          <p:nvPr/>
        </p:nvGrpSpPr>
        <p:grpSpPr>
          <a:xfrm>
            <a:off x="1048320" y="1977500"/>
            <a:ext cx="1000795" cy="1184900"/>
            <a:chOff x="599354" y="885980"/>
            <a:chExt cx="1000795" cy="1184900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9F0F800-FA2A-8049-9300-F4FD121AE696}"/>
                </a:ext>
              </a:extLst>
            </p:cNvPr>
            <p:cNvSpPr/>
            <p:nvPr/>
          </p:nvSpPr>
          <p:spPr>
            <a:xfrm>
              <a:off x="770234" y="1228374"/>
              <a:ext cx="564295" cy="84250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B3CFF2F-A910-7B49-B4C8-509CADA80A6D}"/>
                </a:ext>
              </a:extLst>
            </p:cNvPr>
            <p:cNvSpPr/>
            <p:nvPr/>
          </p:nvSpPr>
          <p:spPr>
            <a:xfrm>
              <a:off x="599354" y="885980"/>
              <a:ext cx="1000795" cy="3583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600" dirty="0"/>
                <a:t>Front-end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CBC1170-384E-FC41-B3DE-7BE242BD0280}"/>
              </a:ext>
            </a:extLst>
          </p:cNvPr>
          <p:cNvGrpSpPr/>
          <p:nvPr/>
        </p:nvGrpSpPr>
        <p:grpSpPr>
          <a:xfrm>
            <a:off x="1472571" y="3133684"/>
            <a:ext cx="1000795" cy="1169660"/>
            <a:chOff x="599354" y="901220"/>
            <a:chExt cx="1000795" cy="116966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05625347-D7A0-A741-8786-C0B8EF0676B3}"/>
                </a:ext>
              </a:extLst>
            </p:cNvPr>
            <p:cNvSpPr/>
            <p:nvPr/>
          </p:nvSpPr>
          <p:spPr>
            <a:xfrm>
              <a:off x="772703" y="1228374"/>
              <a:ext cx="563879" cy="84250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3D3A093-3BE8-E04A-B24D-2F571D782788}"/>
                </a:ext>
              </a:extLst>
            </p:cNvPr>
            <p:cNvSpPr/>
            <p:nvPr/>
          </p:nvSpPr>
          <p:spPr>
            <a:xfrm>
              <a:off x="599354" y="901220"/>
              <a:ext cx="1000795" cy="3583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600" dirty="0"/>
                <a:t>Front-end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326F67-E316-7940-BCD6-43C47DEE0254}"/>
              </a:ext>
            </a:extLst>
          </p:cNvPr>
          <p:cNvGrpSpPr/>
          <p:nvPr/>
        </p:nvGrpSpPr>
        <p:grpSpPr>
          <a:xfrm>
            <a:off x="1933895" y="4219435"/>
            <a:ext cx="1000795" cy="1221246"/>
            <a:chOff x="599354" y="870740"/>
            <a:chExt cx="1000795" cy="1221246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8737B44-71AA-6E4B-A780-29750A2E142F}"/>
                </a:ext>
              </a:extLst>
            </p:cNvPr>
            <p:cNvSpPr/>
            <p:nvPr/>
          </p:nvSpPr>
          <p:spPr>
            <a:xfrm>
              <a:off x="753339" y="1186250"/>
              <a:ext cx="609600" cy="90573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B6555B-9571-7443-B126-265B703778B4}"/>
                </a:ext>
              </a:extLst>
            </p:cNvPr>
            <p:cNvSpPr/>
            <p:nvPr/>
          </p:nvSpPr>
          <p:spPr>
            <a:xfrm>
              <a:off x="599354" y="870740"/>
              <a:ext cx="1000795" cy="3583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600" dirty="0"/>
                <a:t>Front-end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89225C6-927D-4F4D-980D-56E82332C61D}"/>
              </a:ext>
            </a:extLst>
          </p:cNvPr>
          <p:cNvGrpSpPr/>
          <p:nvPr/>
        </p:nvGrpSpPr>
        <p:grpSpPr>
          <a:xfrm>
            <a:off x="1946354" y="787342"/>
            <a:ext cx="1000795" cy="1214178"/>
            <a:chOff x="599354" y="840260"/>
            <a:chExt cx="1000795" cy="1214178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35D5247-35A4-844D-BD6B-F79D842870CA}"/>
                </a:ext>
              </a:extLst>
            </p:cNvPr>
            <p:cNvSpPr/>
            <p:nvPr/>
          </p:nvSpPr>
          <p:spPr>
            <a:xfrm>
              <a:off x="781521" y="1186249"/>
              <a:ext cx="568960" cy="86818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E8C3AE5-E698-864A-ADA6-756FA244EAC5}"/>
                </a:ext>
              </a:extLst>
            </p:cNvPr>
            <p:cNvSpPr/>
            <p:nvPr/>
          </p:nvSpPr>
          <p:spPr>
            <a:xfrm>
              <a:off x="599354" y="840260"/>
              <a:ext cx="1000795" cy="3583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600" dirty="0"/>
                <a:t>Back-end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1D9077-6C08-6248-992D-FAACA0F55A1E}"/>
              </a:ext>
            </a:extLst>
          </p:cNvPr>
          <p:cNvCxnSpPr>
            <a:cxnSpLocks/>
          </p:cNvCxnSpPr>
          <p:nvPr/>
        </p:nvCxnSpPr>
        <p:spPr>
          <a:xfrm>
            <a:off x="2133217" y="1162464"/>
            <a:ext cx="0" cy="858105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96C14C6-1F07-BB42-9317-27E9E5AA558F}"/>
              </a:ext>
            </a:extLst>
          </p:cNvPr>
          <p:cNvGrpSpPr/>
          <p:nvPr/>
        </p:nvGrpSpPr>
        <p:grpSpPr>
          <a:xfrm>
            <a:off x="9111377" y="97959"/>
            <a:ext cx="2998382" cy="1027931"/>
            <a:chOff x="6137716" y="5765800"/>
            <a:chExt cx="2998382" cy="102793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3C32E16-E619-924F-9EC3-32B8F8E56412}"/>
                </a:ext>
              </a:extLst>
            </p:cNvPr>
            <p:cNvSpPr/>
            <p:nvPr/>
          </p:nvSpPr>
          <p:spPr>
            <a:xfrm>
              <a:off x="6137716" y="5765800"/>
              <a:ext cx="2998382" cy="102793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67906AE-8C33-6846-A667-FCDBCDA1462C}"/>
                </a:ext>
              </a:extLst>
            </p:cNvPr>
            <p:cNvSpPr txBox="1"/>
            <p:nvPr/>
          </p:nvSpPr>
          <p:spPr>
            <a:xfrm>
              <a:off x="7179350" y="5907250"/>
              <a:ext cx="182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Write</a:t>
              </a:r>
              <a:r>
                <a:rPr lang="ko-KR" altLang="en-US" dirty="0"/>
                <a:t> </a:t>
              </a:r>
              <a:r>
                <a:rPr lang="en-US" altLang="ko-KR" dirty="0"/>
                <a:t>throughput</a:t>
              </a:r>
              <a:endParaRPr lang="en-US" dirty="0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9D0A97-AE71-D84E-A29A-AE499DA986AD}"/>
              </a:ext>
            </a:extLst>
          </p:cNvPr>
          <p:cNvCxnSpPr/>
          <p:nvPr/>
        </p:nvCxnSpPr>
        <p:spPr>
          <a:xfrm>
            <a:off x="9355386" y="412183"/>
            <a:ext cx="770557" cy="0"/>
          </a:xfrm>
          <a:prstGeom prst="line">
            <a:avLst/>
          </a:prstGeom>
          <a:ln w="762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CC77B9-BDE7-D64D-84BB-ABAE88C90DA1}"/>
              </a:ext>
            </a:extLst>
          </p:cNvPr>
          <p:cNvCxnSpPr/>
          <p:nvPr/>
        </p:nvCxnSpPr>
        <p:spPr>
          <a:xfrm>
            <a:off x="9371859" y="774652"/>
            <a:ext cx="77055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FE0AAE-35E3-8648-982C-E93A69AFA098}"/>
              </a:ext>
            </a:extLst>
          </p:cNvPr>
          <p:cNvSpPr txBox="1"/>
          <p:nvPr/>
        </p:nvSpPr>
        <p:spPr>
          <a:xfrm>
            <a:off x="10166580" y="586027"/>
            <a:ext cx="177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throughput</a:t>
            </a:r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35FEC049-2580-EF47-9DDF-6A15C3B4EDD1}"/>
              </a:ext>
            </a:extLst>
          </p:cNvPr>
          <p:cNvSpPr/>
          <p:nvPr/>
        </p:nvSpPr>
        <p:spPr>
          <a:xfrm>
            <a:off x="8431728" y="4681677"/>
            <a:ext cx="3517034" cy="176601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SWAN</a:t>
            </a:r>
            <a:r>
              <a:rPr lang="ko-KR" altLang="en-US" sz="2400" dirty="0"/>
              <a:t> </a:t>
            </a:r>
            <a:r>
              <a:rPr lang="en-US" altLang="ko-KR" sz="2400" dirty="0"/>
              <a:t>has 1 front-end and 4 back-ends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sz="2400" dirty="0"/>
              <a:t>Front/back-ends consists of 2 SSDs</a:t>
            </a:r>
            <a:endParaRPr lang="en-US" sz="24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BCCFACD-6865-D64F-A5FA-44E6DC033C82}"/>
              </a:ext>
            </a:extLst>
          </p:cNvPr>
          <p:cNvSpPr/>
          <p:nvPr/>
        </p:nvSpPr>
        <p:spPr>
          <a:xfrm>
            <a:off x="8581082" y="4188552"/>
            <a:ext cx="3163938" cy="5785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/>
              <a:t>Configuration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325D638-17C6-7547-A4F5-B07CB364E431}"/>
              </a:ext>
            </a:extLst>
          </p:cNvPr>
          <p:cNvSpPr/>
          <p:nvPr/>
        </p:nvSpPr>
        <p:spPr>
          <a:xfrm>
            <a:off x="3202090" y="2473449"/>
            <a:ext cx="7434791" cy="153264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2880" rIns="91440" rtlCol="0" anchor="ctr"/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200" dirty="0"/>
              <a:t>This pattern continues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/>
              <a:t>SWAN separates write requests and GC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EDEF6A2-4A33-CC4C-A066-8E07614D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2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17" grpId="0" animBg="1"/>
      <p:bldP spid="67" grpId="0" animBg="1"/>
      <p:bldP spid="68" grpId="0" animBg="1"/>
      <p:bldP spid="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1C6-30E6-C74B-A467-A691AFD0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19"/>
            <a:ext cx="10882745" cy="1013299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  <a:cs typeface="Arial" panose="020B0604020202020204" pitchFamily="34" charset="0"/>
              </a:rPr>
              <a:t>Read Tail Latency for YCSB</a:t>
            </a:r>
            <a:r>
              <a:rPr lang="en-US" altLang="ko-KR" b="1" dirty="0">
                <a:latin typeface="+mn-lt"/>
                <a:cs typeface="Arial" panose="020B0604020202020204" pitchFamily="34" charset="0"/>
              </a:rPr>
              <a:t>-</a:t>
            </a:r>
            <a:r>
              <a:rPr lang="en-US" b="1" dirty="0">
                <a:latin typeface="+mn-lt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538937-654E-5E4A-843B-A0A876C57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8164"/>
            <a:ext cx="10515600" cy="4754563"/>
          </a:xfrm>
        </p:spPr>
        <p:txBody>
          <a:bodyPr>
            <a:normAutofit/>
          </a:bodyPr>
          <a:lstStyle/>
          <a:p>
            <a:r>
              <a:rPr lang="en-US" altLang="ko-KR" dirty="0"/>
              <a:t>SWAN4 shows the shortest read tail latency</a:t>
            </a:r>
          </a:p>
          <a:p>
            <a:r>
              <a:rPr lang="en-US" dirty="0"/>
              <a:t>RAID4 and Log-RAID4 suffers long tail latency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4086A-0071-C040-8CAD-4CFC535AB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19" y="2316859"/>
            <a:ext cx="6260382" cy="4382267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532A10F-DF2F-0148-A99F-FD365AF139CA}"/>
              </a:ext>
            </a:extLst>
          </p:cNvPr>
          <p:cNvSpPr/>
          <p:nvPr/>
        </p:nvSpPr>
        <p:spPr>
          <a:xfrm>
            <a:off x="6392337" y="2709332"/>
            <a:ext cx="5727145" cy="1452121"/>
          </a:xfrm>
          <a:prstGeom prst="wedgeRoundRectCallout">
            <a:avLst>
              <a:gd name="adj1" fmla="val -57379"/>
              <a:gd name="adj2" fmla="val -8698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rIns="0" rtlCol="0" anchor="ctr"/>
          <a:lstStyle/>
          <a:p>
            <a:r>
              <a:rPr lang="en-US" sz="3200" dirty="0">
                <a:solidFill>
                  <a:srgbClr val="FF0000"/>
                </a:solidFill>
              </a:rPr>
              <a:t>Spatial separation</a:t>
            </a:r>
            <a:r>
              <a:rPr lang="en-US" sz="3200" dirty="0"/>
              <a:t> is effective for handling read requests as well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BCD5C2-19E9-354A-89D4-9B491219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9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1C6-30E6-C74B-A467-A691AFD0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988"/>
            <a:ext cx="10515600" cy="1013299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  <a:cs typeface="Arial" panose="020B0604020202020204" pitchFamily="34" charset="0"/>
              </a:rPr>
              <a:t>Benefits with Simpler SSDs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2F704-235F-6B47-851B-09A4441E5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935"/>
            <a:ext cx="10515600" cy="4703763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SWAN can saves cost and power consumption w/o compromising performance by adopting simpler SSDs</a:t>
            </a:r>
            <a:endParaRPr lang="en-US" sz="2800" dirty="0"/>
          </a:p>
          <a:p>
            <a:pPr marL="1371600" lvl="2" indent="-457200">
              <a:buFont typeface="+mj-lt"/>
              <a:buAutoNum type="arabicParenR"/>
            </a:pPr>
            <a:r>
              <a:rPr lang="en-US" sz="2800" dirty="0"/>
              <a:t>Smaller DRAM size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sz="2800" dirty="0"/>
              <a:t>Smaller over-provisioning space (OPS)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sz="2800" dirty="0"/>
              <a:t>Block or segment level FTL instead of page-level FTL</a:t>
            </a:r>
            <a:r>
              <a:rPr lang="en-US" sz="3600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55C656-4F5E-194C-ADEE-FF781E40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24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9EF7F7-DDE6-154A-9098-30A605A08B0F}"/>
              </a:ext>
            </a:extLst>
          </p:cNvPr>
          <p:cNvSpPr/>
          <p:nvPr/>
        </p:nvSpPr>
        <p:spPr>
          <a:xfrm>
            <a:off x="0" y="3790152"/>
            <a:ext cx="12192000" cy="29217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4400" b="1" i="1" dirty="0"/>
              <a:t>SWAN sequentially writes data to segments and TRIMs a large chunk of data in the same segment at once</a:t>
            </a:r>
          </a:p>
        </p:txBody>
      </p:sp>
    </p:spTree>
    <p:extLst>
      <p:ext uri="{BB962C8B-B14F-4D97-AF65-F5344CB8AC3E}">
        <p14:creationId xmlns:p14="http://schemas.microsoft.com/office/powerpoint/2010/main" val="396690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1C6-30E6-C74B-A467-A691AFD0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988"/>
            <a:ext cx="10515600" cy="1013299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2F704-235F-6B47-851B-09A4441E5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>
            <a:normAutofit/>
          </a:bodyPr>
          <a:lstStyle/>
          <a:p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full write performance</a:t>
            </a:r>
            <a:r>
              <a:rPr lang="en-US" dirty="0"/>
              <a:t> of an array of SSDs up to network bandwidth limit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Alleviate GC interference</a:t>
            </a:r>
            <a:r>
              <a:rPr lang="en-US" dirty="0"/>
              <a:t> through separation of I/O induced by application and GC of All Flash Array</a:t>
            </a:r>
          </a:p>
          <a:p>
            <a:endParaRPr lang="en-US" dirty="0"/>
          </a:p>
          <a:p>
            <a:r>
              <a:rPr lang="en-US" dirty="0"/>
              <a:t>Introduce </a:t>
            </a:r>
            <a:r>
              <a:rPr lang="en-US" dirty="0">
                <a:solidFill>
                  <a:srgbClr val="FF0000"/>
                </a:solidFill>
              </a:rPr>
              <a:t>an efficient way</a:t>
            </a:r>
            <a:r>
              <a:rPr lang="en-US" dirty="0"/>
              <a:t> to manage SSDs in All Flash Array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55C656-4F5E-194C-ADEE-FF781E40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25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E3A5828-27CB-3E4C-8C25-19AE0F5C813D}"/>
              </a:ext>
            </a:extLst>
          </p:cNvPr>
          <p:cNvSpPr/>
          <p:nvPr/>
        </p:nvSpPr>
        <p:spPr>
          <a:xfrm>
            <a:off x="2275154" y="5056213"/>
            <a:ext cx="7183058" cy="137841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Thanks for attention!</a:t>
            </a:r>
          </a:p>
          <a:p>
            <a:pPr algn="ctr"/>
            <a:r>
              <a:rPr lang="en-US" sz="4800" dirty="0"/>
              <a:t>Q</a:t>
            </a:r>
            <a:r>
              <a:rPr lang="en-US" sz="4000" dirty="0"/>
              <a:t>&amp;</a:t>
            </a:r>
            <a:r>
              <a:rPr lang="en-US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1960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2F704-235F-6B47-851B-09A4441E5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Backup slides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855119-14DC-FE44-9400-3F672694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CE033D-8BF0-E246-B4FD-8099EDF9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59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1C6-30E6-C74B-A467-A691AFD0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013299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  <a:cs typeface="Arial" panose="020B0604020202020204" pitchFamily="34" charset="0"/>
              </a:rPr>
              <a:t>Handling Read Requests in SWAN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C3D05F87-6C2F-C54B-82D7-53B6C2D11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584" y="1467370"/>
            <a:ext cx="10802216" cy="4691822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3200" dirty="0"/>
              <a:t>Recent updated data might be served at page cache or buffer</a:t>
            </a:r>
            <a:br>
              <a:rPr lang="en-US" sz="3200" dirty="0"/>
            </a:br>
            <a:r>
              <a:rPr lang="en-US" sz="3200" dirty="0"/>
              <a:t> </a:t>
            </a:r>
          </a:p>
          <a:p>
            <a:pPr lvl="1"/>
            <a:r>
              <a:rPr lang="en-US" sz="3200" dirty="0"/>
              <a:t>Falling in front-end</a:t>
            </a:r>
          </a:p>
          <a:p>
            <a:pPr lvl="2"/>
            <a:r>
              <a:rPr lang="en-US" sz="2800" dirty="0"/>
              <a:t>Give a highest priority to read requests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3200" dirty="0"/>
              <a:t>Falling in GC back-end</a:t>
            </a:r>
          </a:p>
          <a:p>
            <a:pPr lvl="2"/>
            <a:r>
              <a:rPr lang="en-US" sz="2800" dirty="0"/>
              <a:t>Preempt GC then serve read requests</a:t>
            </a:r>
          </a:p>
          <a:p>
            <a:pPr lvl="2"/>
            <a:endParaRPr lang="en-US" sz="2800" dirty="0"/>
          </a:p>
          <a:p>
            <a:pPr lvl="1"/>
            <a:r>
              <a:rPr lang="en-US" sz="3200" dirty="0"/>
              <a:t>Falling in idle back-ends</a:t>
            </a:r>
          </a:p>
          <a:p>
            <a:pPr lvl="2"/>
            <a:r>
              <a:rPr lang="en-US" sz="2800" dirty="0"/>
              <a:t>Server immediately read requests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57D628-4ABD-9349-B3E6-74764068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1C6-30E6-C74B-A467-A691AFD0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988"/>
            <a:ext cx="10515600" cy="1013299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  <a:cs typeface="Arial" panose="020B0604020202020204" pitchFamily="34" charset="0"/>
              </a:rPr>
              <a:t>GC overhead inside SSDs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2F704-235F-6B47-851B-09A4441E5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GC overhead </a:t>
            </a:r>
            <a:r>
              <a:rPr lang="en-US" sz="3200" dirty="0">
                <a:solidFill>
                  <a:srgbClr val="FF0000"/>
                </a:solidFill>
              </a:rPr>
              <a:t>should be very low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inside SSDs</a:t>
            </a:r>
            <a:r>
              <a:rPr lang="en-US" sz="3200" dirty="0"/>
              <a:t> because </a:t>
            </a:r>
          </a:p>
          <a:p>
            <a:pPr lvl="2"/>
            <a:r>
              <a:rPr lang="en-US" sz="3200" dirty="0"/>
              <a:t>We write all the data in a segment-based append-only manner</a:t>
            </a:r>
          </a:p>
          <a:p>
            <a:pPr lvl="2"/>
            <a:r>
              <a:rPr lang="en-US" sz="3200" dirty="0"/>
              <a:t>Then give TRIMs to ensure writing a segment sequentially inside SSDs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55C656-4F5E-194C-ADEE-FF781E40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29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1C6-30E6-C74B-A467-A691AFD0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923"/>
            <a:ext cx="10515600" cy="1013299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  <a:cs typeface="Arial" panose="020B0604020202020204" pitchFamily="34" charset="0"/>
              </a:rPr>
              <a:t>Previous Solutions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999CB0-607E-9D42-A177-E52D955F6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88921"/>
              </p:ext>
            </p:extLst>
          </p:nvPr>
        </p:nvGraphicFramePr>
        <p:xfrm>
          <a:off x="838200" y="1582005"/>
          <a:ext cx="9969190" cy="46660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64366">
                  <a:extLst>
                    <a:ext uri="{9D8B030D-6E8A-4147-A177-3AD203B41FA5}">
                      <a16:colId xmlns:a16="http://schemas.microsoft.com/office/drawing/2014/main" val="1001739435"/>
                    </a:ext>
                  </a:extLst>
                </a:gridCol>
                <a:gridCol w="2319680">
                  <a:extLst>
                    <a:ext uri="{9D8B030D-6E8A-4147-A177-3AD203B41FA5}">
                      <a16:colId xmlns:a16="http://schemas.microsoft.com/office/drawing/2014/main" val="4161239462"/>
                    </a:ext>
                  </a:extLst>
                </a:gridCol>
                <a:gridCol w="2685946">
                  <a:extLst>
                    <a:ext uri="{9D8B030D-6E8A-4147-A177-3AD203B41FA5}">
                      <a16:colId xmlns:a16="http://schemas.microsoft.com/office/drawing/2014/main" val="1477124900"/>
                    </a:ext>
                  </a:extLst>
                </a:gridCol>
                <a:gridCol w="1999198">
                  <a:extLst>
                    <a:ext uri="{9D8B030D-6E8A-4147-A177-3AD203B41FA5}">
                      <a16:colId xmlns:a16="http://schemas.microsoft.com/office/drawing/2014/main" val="4011757186"/>
                    </a:ext>
                  </a:extLst>
                </a:gridCol>
              </a:tblGrid>
              <a:tr h="9016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Write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How Separate </a:t>
                      </a:r>
                    </a:p>
                    <a:p>
                      <a:pPr algn="ctr"/>
                      <a:r>
                        <a:rPr lang="en-US" sz="2400" dirty="0"/>
                        <a:t>User &amp; GC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Disk 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18931"/>
                  </a:ext>
                </a:extLst>
              </a:tr>
              <a:tr h="576104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Harmonia [MSST’11]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In-place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Temporal (Idle 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RAID-0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38146"/>
                  </a:ext>
                </a:extLst>
              </a:tr>
              <a:tr h="576104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HPDA [IPDPS’10]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In-place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Temporal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RAID-4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57188"/>
                  </a:ext>
                </a:extLst>
              </a:tr>
              <a:tr h="576104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GC-Steering [IPDPS’18]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In-place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Temporal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RAID-4/5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972389"/>
                  </a:ext>
                </a:extLst>
              </a:tr>
              <a:tr h="576104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SOFA [SYSTOR’14]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Log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Temporal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Log-RAID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450245"/>
                  </a:ext>
                </a:extLst>
              </a:tr>
              <a:tr h="576104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SALSA [MASCOTS’18]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Log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Temporal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Log-RAID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782943"/>
                  </a:ext>
                </a:extLst>
              </a:tr>
              <a:tr h="250457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Purity [SIGMOD’15]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Log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Temporal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Log-RAID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45144"/>
                  </a:ext>
                </a:extLst>
              </a:tr>
              <a:tr h="250457">
                <a:tc>
                  <a:txBody>
                    <a:bodyPr/>
                    <a:lstStyle/>
                    <a:p>
                      <a:r>
                        <a:rPr lang="en-US" sz="2300" b="1" dirty="0">
                          <a:solidFill>
                            <a:srgbClr val="0432FF"/>
                          </a:solidFill>
                        </a:rPr>
                        <a:t>SWAN (Proposed)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b="1" dirty="0">
                          <a:solidFill>
                            <a:srgbClr val="0432FF"/>
                          </a:solidFill>
                        </a:rPr>
                        <a:t>Log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b="1" dirty="0">
                          <a:solidFill>
                            <a:srgbClr val="0432FF"/>
                          </a:solidFill>
                        </a:rPr>
                        <a:t>Spatial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b="1" dirty="0">
                          <a:solidFill>
                            <a:srgbClr val="0432FF"/>
                          </a:solidFill>
                        </a:rPr>
                        <a:t>2D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268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77BE31-CC62-4240-9B1C-DD321708B733}"/>
              </a:ext>
            </a:extLst>
          </p:cNvPr>
          <p:cNvSpPr txBox="1"/>
          <p:nvPr/>
        </p:nvSpPr>
        <p:spPr>
          <a:xfrm>
            <a:off x="7715207" y="-3417364"/>
            <a:ext cx="1233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Traditional </a:t>
            </a:r>
          </a:p>
          <a:p>
            <a:r>
              <a:rPr lang="en-US" dirty="0"/>
              <a:t>RAID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FA5EFF0-5DE9-E04E-9A00-82547307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1C6-30E6-C74B-A467-A691AFD0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99" y="174625"/>
            <a:ext cx="11219119" cy="1557744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+mn-lt"/>
                <a:cs typeface="Arial" panose="020B0604020202020204" pitchFamily="34" charset="0"/>
              </a:rPr>
              <a:t>Example of </a:t>
            </a:r>
            <a:br>
              <a:rPr lang="en-US" sz="4800" b="1" dirty="0">
                <a:latin typeface="+mn-lt"/>
                <a:cs typeface="Arial" panose="020B0604020202020204" pitchFamily="34" charset="0"/>
              </a:rPr>
            </a:br>
            <a:r>
              <a:rPr lang="en-US" sz="4800" b="1" dirty="0">
                <a:latin typeface="+mn-lt"/>
                <a:cs typeface="Arial" panose="020B0604020202020204" pitchFamily="34" charset="0"/>
              </a:rPr>
              <a:t>All Flash Array Products (1 brick or node)</a:t>
            </a:r>
          </a:p>
        </p:txBody>
      </p:sp>
      <p:graphicFrame>
        <p:nvGraphicFramePr>
          <p:cNvPr id="6" name="내용 개체 틀 9">
            <a:extLst>
              <a:ext uri="{FF2B5EF4-FFF2-40B4-BE49-F238E27FC236}">
                <a16:creationId xmlns:a16="http://schemas.microsoft.com/office/drawing/2014/main" id="{1CCFC2BB-5B07-9E47-813C-8284A3E3F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399978"/>
              </p:ext>
            </p:extLst>
          </p:nvPr>
        </p:nvGraphicFramePr>
        <p:xfrm>
          <a:off x="394856" y="1934118"/>
          <a:ext cx="11450781" cy="37348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77438">
                  <a:extLst>
                    <a:ext uri="{9D8B030D-6E8A-4147-A177-3AD203B41FA5}">
                      <a16:colId xmlns:a16="http://schemas.microsoft.com/office/drawing/2014/main" val="795783082"/>
                    </a:ext>
                  </a:extLst>
                </a:gridCol>
                <a:gridCol w="2898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4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7958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EMC </a:t>
                      </a:r>
                      <a:r>
                        <a:rPr lang="en-US" altLang="ko-KR" sz="2800" dirty="0" err="1"/>
                        <a:t>XtremIO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HPE 3PAR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/>
                        <a:t>SKHynix</a:t>
                      </a:r>
                      <a:r>
                        <a:rPr lang="en-US" altLang="ko-KR" sz="2800" dirty="0"/>
                        <a:t> AFA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Capacity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36 ~ 144 TB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750 TB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552 TB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 of SSDs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 ~ 72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576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4~8 x 10Gb iSCSI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4~12 x 16Gb FC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 x Gen3 PCIe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Aggregate Network Throughput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 ~ 10 GB/s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 ~ 24 GB/s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48 GB/s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직사각형 10">
            <a:extLst>
              <a:ext uri="{FF2B5EF4-FFF2-40B4-BE49-F238E27FC236}">
                <a16:creationId xmlns:a16="http://schemas.microsoft.com/office/drawing/2014/main" id="{0EBFBE9E-A8F3-9747-9997-42A23BFF0BF3}"/>
              </a:ext>
            </a:extLst>
          </p:cNvPr>
          <p:cNvSpPr/>
          <p:nvPr/>
        </p:nvSpPr>
        <p:spPr>
          <a:xfrm>
            <a:off x="0" y="6119336"/>
            <a:ext cx="64111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A: EMC </a:t>
            </a:r>
            <a:r>
              <a:rPr lang="en-US" sz="1400" dirty="0" err="1"/>
              <a:t>XtremIO</a:t>
            </a:r>
            <a:r>
              <a:rPr lang="en-US" sz="1400" dirty="0"/>
              <a:t> X2 Specification</a:t>
            </a:r>
          </a:p>
          <a:p>
            <a:r>
              <a:rPr lang="en-US" sz="1400" dirty="0"/>
              <a:t>B: HPE 3PAR </a:t>
            </a:r>
            <a:r>
              <a:rPr lang="en-US" sz="1400" dirty="0" err="1"/>
              <a:t>StoreServ</a:t>
            </a:r>
            <a:r>
              <a:rPr lang="en-US" sz="1400" dirty="0"/>
              <a:t> Specification</a:t>
            </a:r>
          </a:p>
          <a:p>
            <a:r>
              <a:rPr lang="en-US" sz="1400" dirty="0"/>
              <a:t>C: Performance Analysis of </a:t>
            </a:r>
            <a:r>
              <a:rPr lang="en-US" sz="1400" dirty="0" err="1"/>
              <a:t>NVMe</a:t>
            </a:r>
            <a:r>
              <a:rPr lang="en-US" sz="1400" dirty="0"/>
              <a:t> SSD-Based All-flash Array Systems. </a:t>
            </a:r>
            <a:r>
              <a:rPr lang="en-US" sz="1400" i="1" dirty="0"/>
              <a:t>[ISPASS’18]</a:t>
            </a:r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21C851A-6E38-DB47-915A-ED97645A71BF}"/>
              </a:ext>
            </a:extLst>
          </p:cNvPr>
          <p:cNvSpPr/>
          <p:nvPr/>
        </p:nvSpPr>
        <p:spPr>
          <a:xfrm>
            <a:off x="398930" y="3296452"/>
            <a:ext cx="11446707" cy="635321"/>
          </a:xfrm>
          <a:prstGeom prst="roundRect">
            <a:avLst>
              <a:gd name="adj" fmla="val 8113"/>
            </a:avLst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18787B4-F9EB-CF44-82C0-4729F84D59DB}"/>
              </a:ext>
            </a:extLst>
          </p:cNvPr>
          <p:cNvSpPr/>
          <p:nvPr/>
        </p:nvSpPr>
        <p:spPr>
          <a:xfrm>
            <a:off x="358998" y="3987863"/>
            <a:ext cx="11450781" cy="676941"/>
          </a:xfrm>
          <a:prstGeom prst="roundRect">
            <a:avLst>
              <a:gd name="adj" fmla="val 8113"/>
            </a:avLst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F5C6B-CDC4-5E41-8591-12D60DBB7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9607" y="-480680"/>
            <a:ext cx="1817429" cy="18174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396096-2DE2-F64E-A946-8D702D1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31D40-231E-B242-A024-074DAB52751D}"/>
              </a:ext>
            </a:extLst>
          </p:cNvPr>
          <p:cNvSpPr txBox="1"/>
          <p:nvPr/>
        </p:nvSpPr>
        <p:spPr>
          <a:xfrm>
            <a:off x="8891767" y="6545541"/>
            <a:ext cx="2134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https://www.flaticon.com/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718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1C6-30E6-C74B-A467-A691AFD0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013299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  <a:cs typeface="Arial" panose="020B0604020202020204" pitchFamily="34" charset="0"/>
              </a:rPr>
              <a:t>SSDs for Enterprise</a:t>
            </a:r>
          </a:p>
        </p:txBody>
      </p:sp>
      <p:graphicFrame>
        <p:nvGraphicFramePr>
          <p:cNvPr id="6" name="내용 개체 틀 9">
            <a:extLst>
              <a:ext uri="{FF2B5EF4-FFF2-40B4-BE49-F238E27FC236}">
                <a16:creationId xmlns:a16="http://schemas.microsoft.com/office/drawing/2014/main" id="{1CCFC2BB-5B07-9E47-813C-8284A3E3F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293122"/>
              </p:ext>
            </p:extLst>
          </p:nvPr>
        </p:nvGraphicFramePr>
        <p:xfrm>
          <a:off x="432670" y="1587260"/>
          <a:ext cx="11216785" cy="43929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4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3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3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Manufacturer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Product Name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Seq.</a:t>
                      </a:r>
                      <a:r>
                        <a:rPr lang="en-US" altLang="ko-KR" sz="2800" baseline="0" dirty="0"/>
                        <a:t> Read </a:t>
                      </a:r>
                    </a:p>
                    <a:p>
                      <a:pPr algn="ctr" latinLnBrk="1"/>
                      <a:r>
                        <a:rPr lang="en-US" altLang="ko-KR" sz="2800" baseline="0" dirty="0"/>
                        <a:t>Throughput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Seq. Write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Throughput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Capacity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2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Intel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DC P4800X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2.5 GB/s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2.2 GB/s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1.5 TB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DC D3700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2.1 GB/s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1.5 GB/s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1.6 TB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4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DC P3608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 GB/s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 GB/s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 TB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454">
                <a:tc rowSpan="2">
                  <a:txBody>
                    <a:bodyPr/>
                    <a:lstStyle/>
                    <a:p>
                      <a:pPr latinLnBrk="1"/>
                      <a:endParaRPr lang="en-US" altLang="ko-KR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Samsung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PM1725b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6.3 GB/s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3.3 GB/s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12.8 TB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4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PM983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3.2 GB/s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GB/s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3.8 TB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직사각형 10">
            <a:extLst>
              <a:ext uri="{FF2B5EF4-FFF2-40B4-BE49-F238E27FC236}">
                <a16:creationId xmlns:a16="http://schemas.microsoft.com/office/drawing/2014/main" id="{0EBFBE9E-A8F3-9747-9997-42A23BFF0BF3}"/>
              </a:ext>
            </a:extLst>
          </p:cNvPr>
          <p:cNvSpPr/>
          <p:nvPr/>
        </p:nvSpPr>
        <p:spPr>
          <a:xfrm>
            <a:off x="0" y="6363900"/>
            <a:ext cx="9591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Intel: </a:t>
            </a:r>
            <a:r>
              <a:rPr lang="en-US" sz="1200" dirty="0">
                <a:hlinkClick r:id="rId3"/>
              </a:rPr>
              <a:t>https://www.intel.com/content/www/us/en/products/memory-storage/solid-state-drives/data-center-ssds.html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Samsung: </a:t>
            </a:r>
            <a:r>
              <a:rPr lang="en-US" sz="1200" dirty="0">
                <a:hlinkClick r:id="rId4"/>
              </a:rPr>
              <a:t>https://www.samsung.com/semiconductor/ssd/enterprise-ssd/</a:t>
            </a:r>
            <a:endParaRPr lang="ko-KR" altLang="en-US" sz="12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21C851A-6E38-DB47-915A-ED97645A71BF}"/>
              </a:ext>
            </a:extLst>
          </p:cNvPr>
          <p:cNvSpPr/>
          <p:nvPr/>
        </p:nvSpPr>
        <p:spPr>
          <a:xfrm>
            <a:off x="5202621" y="1480208"/>
            <a:ext cx="4388598" cy="4591408"/>
          </a:xfrm>
          <a:prstGeom prst="roundRect">
            <a:avLst>
              <a:gd name="adj" fmla="val 8113"/>
            </a:avLst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A9885-CF0F-184E-BF73-DE9B38741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974" y="147494"/>
            <a:ext cx="942026" cy="9080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1559D-C9B8-B84E-8DAA-4724B298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1C6-30E6-C74B-A467-A691AFD0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31"/>
            <a:ext cx="10515600" cy="1226092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  <a:cs typeface="Arial" panose="020B0604020202020204" pitchFamily="34" charset="0"/>
              </a:rPr>
              <a:t>Bandwidth Trends for </a:t>
            </a:r>
            <a:br>
              <a:rPr lang="en-US" b="1" dirty="0">
                <a:latin typeface="+mn-lt"/>
                <a:cs typeface="Arial" panose="020B0604020202020204" pitchFamily="34" charset="0"/>
              </a:rPr>
            </a:br>
            <a:r>
              <a:rPr lang="en-US" b="1" dirty="0">
                <a:latin typeface="+mn-lt"/>
                <a:cs typeface="Arial" panose="020B0604020202020204" pitchFamily="34" charset="0"/>
              </a:rPr>
              <a:t>Network and Storage Interfaces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838FBD-CF86-6443-A886-B79D1C25E74E}"/>
              </a:ext>
            </a:extLst>
          </p:cNvPr>
          <p:cNvSpPr/>
          <p:nvPr/>
        </p:nvSpPr>
        <p:spPr>
          <a:xfrm>
            <a:off x="-329480" y="6225954"/>
            <a:ext cx="610848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100" dirty="0"/>
              <a:t>Interfaces: </a:t>
            </a:r>
            <a:r>
              <a:rPr lang="en-US" sz="1100" dirty="0">
                <a:hlinkClick r:id="rId3"/>
              </a:rPr>
              <a:t>https://en.wikipedia.org/wiki/List_of_interface_bit_rates#Local_area_networks</a:t>
            </a:r>
            <a:endParaRPr lang="en-US" sz="1100" dirty="0"/>
          </a:p>
          <a:p>
            <a:pPr lvl="1"/>
            <a:r>
              <a:rPr lang="en-US" altLang="ko-KR" sz="1100" dirty="0"/>
              <a:t>SATA: </a:t>
            </a:r>
            <a:r>
              <a:rPr lang="en-US" sz="1100" dirty="0">
                <a:hlinkClick r:id="rId4"/>
              </a:rPr>
              <a:t>https://en.wikipedia.org/wiki/Serial_ATA</a:t>
            </a:r>
            <a:endParaRPr lang="en-US" sz="1100" dirty="0"/>
          </a:p>
          <a:p>
            <a:pPr lvl="1"/>
            <a:r>
              <a:rPr lang="en-US" altLang="ko-KR" sz="1100" dirty="0"/>
              <a:t>PCIe: </a:t>
            </a:r>
            <a:r>
              <a:rPr lang="en-US" sz="1100" dirty="0">
                <a:hlinkClick r:id="rId5"/>
              </a:rPr>
              <a:t>https://en.wikipedia.org/wiki/PCI_Express</a:t>
            </a:r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66835-9739-834E-9378-494C51095C64}"/>
              </a:ext>
            </a:extLst>
          </p:cNvPr>
          <p:cNvSpPr txBox="1"/>
          <p:nvPr/>
        </p:nvSpPr>
        <p:spPr>
          <a:xfrm>
            <a:off x="1591733" y="-2404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C5D0379A-24AF-BB46-B2A0-1E646A28A5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80163"/>
              </p:ext>
            </p:extLst>
          </p:nvPr>
        </p:nvGraphicFramePr>
        <p:xfrm>
          <a:off x="1446663" y="1323975"/>
          <a:ext cx="8433937" cy="4663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8" name="Oval 27">
            <a:extLst>
              <a:ext uri="{FF2B5EF4-FFF2-40B4-BE49-F238E27FC236}">
                <a16:creationId xmlns:a16="http://schemas.microsoft.com/office/drawing/2014/main" id="{6C0361B5-7C0C-B04A-91C2-11B4B17D6A38}"/>
              </a:ext>
            </a:extLst>
          </p:cNvPr>
          <p:cNvSpPr/>
          <p:nvPr/>
        </p:nvSpPr>
        <p:spPr>
          <a:xfrm>
            <a:off x="3601854" y="4332028"/>
            <a:ext cx="683513" cy="3232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/>
              <a:t>10GbE</a:t>
            </a:r>
            <a:endParaRPr lang="en-US" b="1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B1ADF6F-5A3B-3543-BDA3-8048D5035A3F}"/>
              </a:ext>
            </a:extLst>
          </p:cNvPr>
          <p:cNvSpPr/>
          <p:nvPr/>
        </p:nvSpPr>
        <p:spPr>
          <a:xfrm>
            <a:off x="4873765" y="4199076"/>
            <a:ext cx="751864" cy="3232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/>
              <a:t>40GbE</a:t>
            </a:r>
            <a:endParaRPr lang="en-US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71EC55B-78FF-484B-9451-6BC31035AA94}"/>
              </a:ext>
            </a:extLst>
          </p:cNvPr>
          <p:cNvSpPr/>
          <p:nvPr/>
        </p:nvSpPr>
        <p:spPr>
          <a:xfrm>
            <a:off x="5604358" y="3581938"/>
            <a:ext cx="1100804" cy="3232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 err="1"/>
              <a:t>Infiniband</a:t>
            </a:r>
            <a:endParaRPr lang="en-US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05624-6C4C-5944-BDFA-5DA1BC975A7B}"/>
              </a:ext>
            </a:extLst>
          </p:cNvPr>
          <p:cNvSpPr/>
          <p:nvPr/>
        </p:nvSpPr>
        <p:spPr>
          <a:xfrm>
            <a:off x="6971409" y="2874524"/>
            <a:ext cx="1100804" cy="3232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 err="1"/>
              <a:t>Infiniband</a:t>
            </a:r>
            <a:endParaRPr lang="en-US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7AFD44-0923-684B-8270-F53FD2CCC852}"/>
              </a:ext>
            </a:extLst>
          </p:cNvPr>
          <p:cNvSpPr/>
          <p:nvPr/>
        </p:nvSpPr>
        <p:spPr>
          <a:xfrm>
            <a:off x="7301630" y="3901428"/>
            <a:ext cx="827050" cy="29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/>
              <a:t>100GbE</a:t>
            </a:r>
            <a:endParaRPr lang="en-US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F381F71-47C7-634A-9B89-A30DA2132DA1}"/>
              </a:ext>
            </a:extLst>
          </p:cNvPr>
          <p:cNvSpPr/>
          <p:nvPr/>
        </p:nvSpPr>
        <p:spPr>
          <a:xfrm>
            <a:off x="7713341" y="3398733"/>
            <a:ext cx="827050" cy="29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/>
              <a:t>200GbE</a:t>
            </a:r>
            <a:endParaRPr lang="en-US" b="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E09EB6A-2DD8-0C42-A99E-78BFE93A9F24}"/>
              </a:ext>
            </a:extLst>
          </p:cNvPr>
          <p:cNvSpPr/>
          <p:nvPr/>
        </p:nvSpPr>
        <p:spPr>
          <a:xfrm>
            <a:off x="8015869" y="2349081"/>
            <a:ext cx="827050" cy="3232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/>
              <a:t>400GbE</a:t>
            </a:r>
            <a:endParaRPr lang="en-US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82D3C5B-B933-0D45-9F92-E92D745343FE}"/>
              </a:ext>
            </a:extLst>
          </p:cNvPr>
          <p:cNvSpPr/>
          <p:nvPr/>
        </p:nvSpPr>
        <p:spPr>
          <a:xfrm>
            <a:off x="8256578" y="1334597"/>
            <a:ext cx="1100804" cy="3232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 err="1"/>
              <a:t>Infiniband</a:t>
            </a:r>
            <a:endParaRPr lang="en-US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2DD163B-3682-1241-93C0-2B3BEA3A02FE}"/>
              </a:ext>
            </a:extLst>
          </p:cNvPr>
          <p:cNvSpPr/>
          <p:nvPr/>
        </p:nvSpPr>
        <p:spPr>
          <a:xfrm>
            <a:off x="2953793" y="4504209"/>
            <a:ext cx="683513" cy="293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/>
              <a:t>SATA2</a:t>
            </a:r>
            <a:endParaRPr lang="en-US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5B66AE-EA95-6042-AED4-5C323B21A3A4}"/>
              </a:ext>
            </a:extLst>
          </p:cNvPr>
          <p:cNvSpPr/>
          <p:nvPr/>
        </p:nvSpPr>
        <p:spPr>
          <a:xfrm>
            <a:off x="4338240" y="4412713"/>
            <a:ext cx="683513" cy="293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/>
              <a:t>SATA3</a:t>
            </a:r>
            <a:endParaRPr lang="en-US" b="1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13E153A-1419-1744-8EA7-A4D6BA6EF33C}"/>
              </a:ext>
            </a:extLst>
          </p:cNvPr>
          <p:cNvSpPr/>
          <p:nvPr/>
        </p:nvSpPr>
        <p:spPr>
          <a:xfrm>
            <a:off x="5022907" y="4701592"/>
            <a:ext cx="683513" cy="293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/>
              <a:t>SAS-2</a:t>
            </a:r>
            <a:endParaRPr lang="en-US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5F46707-341C-DE46-A753-5C39F3580E90}"/>
              </a:ext>
            </a:extLst>
          </p:cNvPr>
          <p:cNvSpPr/>
          <p:nvPr/>
        </p:nvSpPr>
        <p:spPr>
          <a:xfrm>
            <a:off x="5584744" y="4157954"/>
            <a:ext cx="683513" cy="293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/>
              <a:t>PCI-3</a:t>
            </a:r>
            <a:endParaRPr lang="en-US" b="1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17FFA7C-D277-C34D-BEDA-FBEE5D508976}"/>
              </a:ext>
            </a:extLst>
          </p:cNvPr>
          <p:cNvSpPr/>
          <p:nvPr/>
        </p:nvSpPr>
        <p:spPr>
          <a:xfrm>
            <a:off x="5969160" y="4446834"/>
            <a:ext cx="683513" cy="293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/>
              <a:t>SAS-3</a:t>
            </a:r>
            <a:endParaRPr lang="en-US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6B3B37C-B549-1F4B-8BB8-370DBA8BDCF6}"/>
              </a:ext>
            </a:extLst>
          </p:cNvPr>
          <p:cNvSpPr/>
          <p:nvPr/>
        </p:nvSpPr>
        <p:spPr>
          <a:xfrm>
            <a:off x="6554351" y="4326276"/>
            <a:ext cx="909755" cy="293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/>
              <a:t>SATA Exp.</a:t>
            </a:r>
            <a:endParaRPr lang="en-US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1AC1339-6084-4548-A3D2-ECFEFC0B33B3}"/>
              </a:ext>
            </a:extLst>
          </p:cNvPr>
          <p:cNvSpPr/>
          <p:nvPr/>
        </p:nvSpPr>
        <p:spPr>
          <a:xfrm>
            <a:off x="7880461" y="4287606"/>
            <a:ext cx="909755" cy="293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/>
              <a:t>SAS-4</a:t>
            </a:r>
            <a:endParaRPr lang="en-US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2C57093-EB8D-EF44-95FC-FCFB8E998135}"/>
              </a:ext>
            </a:extLst>
          </p:cNvPr>
          <p:cNvSpPr/>
          <p:nvPr/>
        </p:nvSpPr>
        <p:spPr>
          <a:xfrm>
            <a:off x="8264874" y="3129816"/>
            <a:ext cx="909755" cy="293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/>
              <a:t>PCIe 4</a:t>
            </a:r>
            <a:endParaRPr lang="en-US" b="1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D21F8DF-7777-AA4C-806A-A33F01398CB7}"/>
              </a:ext>
            </a:extLst>
          </p:cNvPr>
          <p:cNvSpPr/>
          <p:nvPr/>
        </p:nvSpPr>
        <p:spPr>
          <a:xfrm>
            <a:off x="9113314" y="1821899"/>
            <a:ext cx="909755" cy="293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/>
              <a:t>PCIe 5</a:t>
            </a:r>
            <a:endParaRPr lang="en-US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10A387-6224-5B46-9B92-013516D3962C}"/>
              </a:ext>
            </a:extLst>
          </p:cNvPr>
          <p:cNvSpPr/>
          <p:nvPr/>
        </p:nvSpPr>
        <p:spPr>
          <a:xfrm>
            <a:off x="714797" y="1655731"/>
            <a:ext cx="10836501" cy="26582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571500" indent="-571500">
              <a:buFont typeface="Wingdings" pitchFamily="2" charset="2"/>
              <a:buChar char="§"/>
            </a:pPr>
            <a:r>
              <a:rPr lang="en-US" altLang="ko-KR" sz="4000" dirty="0"/>
              <a:t>S</a:t>
            </a:r>
            <a:r>
              <a:rPr lang="en-US" sz="4000" dirty="0"/>
              <a:t>torage throughput increases </a:t>
            </a:r>
            <a:r>
              <a:rPr lang="en-US" altLang="ko-KR" sz="4000" dirty="0"/>
              <a:t>quickly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n-US" altLang="ko-KR" sz="4000" dirty="0"/>
              <a:t>Storage isn’t </a:t>
            </a:r>
            <a:r>
              <a:rPr lang="en-US" sz="4000" dirty="0"/>
              <a:t>bottleneck anymore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0F6AC0-8CF5-2A4C-BB36-C3F1C7E8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5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94B482D-A984-D54F-952A-D1AA515C785F}"/>
              </a:ext>
            </a:extLst>
          </p:cNvPr>
          <p:cNvSpPr/>
          <p:nvPr/>
        </p:nvSpPr>
        <p:spPr>
          <a:xfrm rot="18669820">
            <a:off x="7537564" y="5111599"/>
            <a:ext cx="963244" cy="31673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19962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1C6-30E6-C74B-A467-A691AFD0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99" y="174625"/>
            <a:ext cx="11219119" cy="1557744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+mn-lt"/>
                <a:cs typeface="Arial" panose="020B0604020202020204" pitchFamily="34" charset="0"/>
              </a:rPr>
              <a:t>Example of </a:t>
            </a:r>
            <a:br>
              <a:rPr lang="en-US" sz="4800" b="1" dirty="0">
                <a:latin typeface="+mn-lt"/>
                <a:cs typeface="Arial" panose="020B0604020202020204" pitchFamily="34" charset="0"/>
              </a:rPr>
            </a:br>
            <a:r>
              <a:rPr lang="en-US" sz="4800" b="1" dirty="0">
                <a:latin typeface="+mn-lt"/>
                <a:cs typeface="Arial" panose="020B0604020202020204" pitchFamily="34" charset="0"/>
              </a:rPr>
              <a:t>All Flash Array Products (1 brick or node)</a:t>
            </a:r>
          </a:p>
        </p:txBody>
      </p:sp>
      <p:graphicFrame>
        <p:nvGraphicFramePr>
          <p:cNvPr id="6" name="내용 개체 틀 9">
            <a:extLst>
              <a:ext uri="{FF2B5EF4-FFF2-40B4-BE49-F238E27FC236}">
                <a16:creationId xmlns:a16="http://schemas.microsoft.com/office/drawing/2014/main" id="{1CCFC2BB-5B07-9E47-813C-8284A3E3FF3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94856" y="1934118"/>
          <a:ext cx="11450781" cy="37348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77438">
                  <a:extLst>
                    <a:ext uri="{9D8B030D-6E8A-4147-A177-3AD203B41FA5}">
                      <a16:colId xmlns:a16="http://schemas.microsoft.com/office/drawing/2014/main" val="795783082"/>
                    </a:ext>
                  </a:extLst>
                </a:gridCol>
                <a:gridCol w="2898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4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7958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EMC </a:t>
                      </a:r>
                      <a:r>
                        <a:rPr lang="en-US" altLang="ko-KR" sz="2800" dirty="0" err="1"/>
                        <a:t>XtremIO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HPE 3PAR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/>
                        <a:t>SKHynix</a:t>
                      </a:r>
                      <a:r>
                        <a:rPr lang="en-US" altLang="ko-KR" sz="2800" dirty="0"/>
                        <a:t> AFA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Capacity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36 ~ 144 TB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750 TB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552 TB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 of SSDs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 ~ 72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576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4~8 x 10Gb iSCSI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4~12 x 16Gb FC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 x Gen3 PCIe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Aggregate Network Throughput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 ~ 10 GB/s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 ~ 24 GB/s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48 GB/s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직사각형 10">
            <a:extLst>
              <a:ext uri="{FF2B5EF4-FFF2-40B4-BE49-F238E27FC236}">
                <a16:creationId xmlns:a16="http://schemas.microsoft.com/office/drawing/2014/main" id="{0EBFBE9E-A8F3-9747-9997-42A23BFF0BF3}"/>
              </a:ext>
            </a:extLst>
          </p:cNvPr>
          <p:cNvSpPr/>
          <p:nvPr/>
        </p:nvSpPr>
        <p:spPr>
          <a:xfrm>
            <a:off x="0" y="6119336"/>
            <a:ext cx="64111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A: EMC </a:t>
            </a:r>
            <a:r>
              <a:rPr lang="en-US" sz="1400" dirty="0" err="1"/>
              <a:t>XtremIO</a:t>
            </a:r>
            <a:r>
              <a:rPr lang="en-US" sz="1400" dirty="0"/>
              <a:t> X2 Specification</a:t>
            </a:r>
          </a:p>
          <a:p>
            <a:r>
              <a:rPr lang="en-US" sz="1400" dirty="0"/>
              <a:t>B: HPE 3PAR </a:t>
            </a:r>
            <a:r>
              <a:rPr lang="en-US" sz="1400" dirty="0" err="1"/>
              <a:t>StoreServ</a:t>
            </a:r>
            <a:r>
              <a:rPr lang="en-US" sz="1400" dirty="0"/>
              <a:t> Specification</a:t>
            </a:r>
          </a:p>
          <a:p>
            <a:r>
              <a:rPr lang="en-US" sz="1400" dirty="0"/>
              <a:t>C: Performance Analysis of </a:t>
            </a:r>
            <a:r>
              <a:rPr lang="en-US" sz="1400" dirty="0" err="1"/>
              <a:t>NVMe</a:t>
            </a:r>
            <a:r>
              <a:rPr lang="en-US" sz="1400" dirty="0"/>
              <a:t> SSD-Based All-flash Array Systems. </a:t>
            </a:r>
            <a:r>
              <a:rPr lang="en-US" sz="1400" i="1" dirty="0"/>
              <a:t>[ISPASS’18]</a:t>
            </a:r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18787B4-F9EB-CF44-82C0-4729F84D59DB}"/>
              </a:ext>
            </a:extLst>
          </p:cNvPr>
          <p:cNvSpPr/>
          <p:nvPr/>
        </p:nvSpPr>
        <p:spPr>
          <a:xfrm>
            <a:off x="381001" y="4677833"/>
            <a:ext cx="11492344" cy="991109"/>
          </a:xfrm>
          <a:prstGeom prst="roundRect">
            <a:avLst>
              <a:gd name="adj" fmla="val 8113"/>
            </a:avLst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3722FCA4-555B-0849-AF41-F603E868C053}"/>
              </a:ext>
            </a:extLst>
          </p:cNvPr>
          <p:cNvSpPr/>
          <p:nvPr/>
        </p:nvSpPr>
        <p:spPr>
          <a:xfrm>
            <a:off x="132115" y="1635579"/>
            <a:ext cx="12066813" cy="2610910"/>
          </a:xfrm>
          <a:prstGeom prst="wedgeEllipseCallout">
            <a:avLst>
              <a:gd name="adj1" fmla="val -11277"/>
              <a:gd name="adj2" fmla="val 66211"/>
            </a:avLst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4000" dirty="0"/>
              <a:t>Throughput of </a:t>
            </a:r>
            <a:r>
              <a:rPr lang="en-US" sz="4000" dirty="0">
                <a:solidFill>
                  <a:srgbClr val="FF0000"/>
                </a:solidFill>
              </a:rPr>
              <a:t>a few high-end SSDs</a:t>
            </a:r>
            <a:r>
              <a:rPr lang="en-US" sz="4000" dirty="0"/>
              <a:t> can </a:t>
            </a:r>
            <a:r>
              <a:rPr lang="en-US" sz="4000" dirty="0">
                <a:solidFill>
                  <a:srgbClr val="FF0000"/>
                </a:solidFill>
              </a:rPr>
              <a:t>easily saturate</a:t>
            </a:r>
            <a:r>
              <a:rPr lang="en-US" sz="4000" dirty="0"/>
              <a:t> the network throughput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AF87D8-C3A9-5F47-9C89-87B522CD3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9607" y="-480680"/>
            <a:ext cx="1817429" cy="18174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70A35-C6FF-F044-99A0-489A86C6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0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1C6-30E6-C74B-A467-A691AFD0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013299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+mn-lt"/>
                <a:cs typeface="Arial" panose="020B0604020202020204" pitchFamily="34" charset="0"/>
              </a:rPr>
              <a:t>Current Trends and Challenges</a:t>
            </a:r>
          </a:p>
        </p:txBody>
      </p:sp>
      <p:sp>
        <p:nvSpPr>
          <p:cNvPr id="11" name="타원형 설명선[O] 11">
            <a:extLst>
              <a:ext uri="{FF2B5EF4-FFF2-40B4-BE49-F238E27FC236}">
                <a16:creationId xmlns:a16="http://schemas.microsoft.com/office/drawing/2014/main" id="{873E2850-30EC-9B4F-81D1-A2C28DF60B7E}"/>
              </a:ext>
            </a:extLst>
          </p:cNvPr>
          <p:cNvSpPr/>
          <p:nvPr/>
        </p:nvSpPr>
        <p:spPr>
          <a:xfrm>
            <a:off x="1810034" y="1282744"/>
            <a:ext cx="9790563" cy="2111686"/>
          </a:xfrm>
          <a:prstGeom prst="flowChartAlternate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571500" indent="-571500">
              <a:buFont typeface="Wingdings" pitchFamily="2" charset="2"/>
              <a:buChar char="§"/>
            </a:pPr>
            <a:r>
              <a:rPr kumimoji="1" lang="en-US" altLang="ko-KR" sz="3600" dirty="0"/>
              <a:t>Performance of SSDs is fairly high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kumimoji="1" lang="en-US" altLang="ko-KR" sz="3600" dirty="0"/>
              <a:t>Throughput of a few SSDs easily saturates network bandwidth of a AFA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node</a:t>
            </a:r>
          </a:p>
        </p:txBody>
      </p:sp>
      <p:sp>
        <p:nvSpPr>
          <p:cNvPr id="6" name="타원형 설명선[O] 11">
            <a:extLst>
              <a:ext uri="{FF2B5EF4-FFF2-40B4-BE49-F238E27FC236}">
                <a16:creationId xmlns:a16="http://schemas.microsoft.com/office/drawing/2014/main" id="{BC719BD1-484F-834F-82B7-9E47358079F8}"/>
              </a:ext>
            </a:extLst>
          </p:cNvPr>
          <p:cNvSpPr/>
          <p:nvPr/>
        </p:nvSpPr>
        <p:spPr>
          <a:xfrm>
            <a:off x="1875713" y="3957145"/>
            <a:ext cx="9724884" cy="2573343"/>
          </a:xfrm>
          <a:prstGeom prst="flowChartAlternateProcess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571500" indent="-571500">
              <a:buFont typeface="Wingdings" pitchFamily="2" charset="2"/>
              <a:buChar char="§"/>
            </a:pPr>
            <a:r>
              <a:rPr kumimoji="1" lang="en-US" altLang="ko-KR" sz="3600" dirty="0"/>
              <a:t>Garbage Collection (GC)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of SSD is still performance bottleneck in AFA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kumimoji="1" lang="en-US" altLang="ko-KR" sz="3600" dirty="0"/>
              <a:t>What is an ideal way to manage an array of SSDs with the current trends?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ko-KR" altLang="en-US" sz="3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27C4CFC-32E5-984D-8023-DC60BA7F6401}"/>
              </a:ext>
            </a:extLst>
          </p:cNvPr>
          <p:cNvSpPr/>
          <p:nvPr/>
        </p:nvSpPr>
        <p:spPr>
          <a:xfrm>
            <a:off x="6017" y="1667042"/>
            <a:ext cx="2142133" cy="77082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/>
              <a:t>Trends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D7905C-2397-E147-8932-92F5CE4F0B64}"/>
              </a:ext>
            </a:extLst>
          </p:cNvPr>
          <p:cNvSpPr/>
          <p:nvPr/>
        </p:nvSpPr>
        <p:spPr>
          <a:xfrm>
            <a:off x="-4549" y="4490740"/>
            <a:ext cx="2166347" cy="8479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/>
              <a:t>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D426F-4283-0F4F-9DC2-793EEC61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5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1C6-30E6-C74B-A467-A691AFD0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390"/>
            <a:ext cx="10515600" cy="1013299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  <a:cs typeface="Arial" panose="020B0604020202020204" pitchFamily="34" charset="0"/>
              </a:rPr>
              <a:t>Traditional RAID Approaches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67D36F-2A6B-5142-BB2A-36C5FD4BB19F}"/>
              </a:ext>
            </a:extLst>
          </p:cNvPr>
          <p:cNvGrpSpPr/>
          <p:nvPr/>
        </p:nvGrpSpPr>
        <p:grpSpPr>
          <a:xfrm>
            <a:off x="1221479" y="5026062"/>
            <a:ext cx="3954500" cy="482138"/>
            <a:chOff x="649153" y="4093464"/>
            <a:chExt cx="3268182" cy="39846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A1D352D-C498-A147-AE34-D333A13C567A}"/>
                </a:ext>
              </a:extLst>
            </p:cNvPr>
            <p:cNvGrpSpPr/>
            <p:nvPr/>
          </p:nvGrpSpPr>
          <p:grpSpPr>
            <a:xfrm>
              <a:off x="1424459" y="4093464"/>
              <a:ext cx="2492876" cy="398461"/>
              <a:chOff x="656363" y="4130040"/>
              <a:chExt cx="2492876" cy="398461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B33B2A09-D44E-7843-8DCC-ABC15D2F6586}"/>
                  </a:ext>
                </a:extLst>
              </p:cNvPr>
              <p:cNvSpPr/>
              <p:nvPr/>
            </p:nvSpPr>
            <p:spPr>
              <a:xfrm>
                <a:off x="656363" y="4130040"/>
                <a:ext cx="659523" cy="398461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SSD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E647A057-90BA-AC4F-8043-2EA7131D3A46}"/>
                  </a:ext>
                </a:extLst>
              </p:cNvPr>
              <p:cNvSpPr/>
              <p:nvPr/>
            </p:nvSpPr>
            <p:spPr>
              <a:xfrm>
                <a:off x="1421489" y="4130040"/>
                <a:ext cx="659523" cy="398461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SSD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8E142CC8-1E44-5548-89C4-875F398376B9}"/>
                  </a:ext>
                </a:extLst>
              </p:cNvPr>
              <p:cNvSpPr/>
              <p:nvPr/>
            </p:nvSpPr>
            <p:spPr>
              <a:xfrm>
                <a:off x="2489716" y="4130040"/>
                <a:ext cx="659523" cy="398461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SSD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5D8B412-93EB-3642-A2EA-8016778789F8}"/>
                  </a:ext>
                </a:extLst>
              </p:cNvPr>
              <p:cNvCxnSpPr/>
              <p:nvPr/>
            </p:nvCxnSpPr>
            <p:spPr>
              <a:xfrm>
                <a:off x="2156681" y="4352544"/>
                <a:ext cx="312228" cy="0"/>
              </a:xfrm>
              <a:prstGeom prst="line">
                <a:avLst/>
              </a:prstGeom>
              <a:ln w="57150">
                <a:solidFill>
                  <a:srgbClr val="00B0F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48103182-91BB-ED4A-96A6-177358EDB0F0}"/>
                </a:ext>
              </a:extLst>
            </p:cNvPr>
            <p:cNvSpPr/>
            <p:nvPr/>
          </p:nvSpPr>
          <p:spPr>
            <a:xfrm>
              <a:off x="649153" y="4093464"/>
              <a:ext cx="659523" cy="398461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SSD</a:t>
              </a:r>
            </a:p>
          </p:txBody>
        </p:sp>
      </p:grpSp>
      <p:sp>
        <p:nvSpPr>
          <p:cNvPr id="24" name="Down Arrow 23">
            <a:extLst>
              <a:ext uri="{FF2B5EF4-FFF2-40B4-BE49-F238E27FC236}">
                <a16:creationId xmlns:a16="http://schemas.microsoft.com/office/drawing/2014/main" id="{EC1F4373-1539-CC4B-A15E-B8EAAEA7D137}"/>
              </a:ext>
            </a:extLst>
          </p:cNvPr>
          <p:cNvSpPr/>
          <p:nvPr/>
        </p:nvSpPr>
        <p:spPr>
          <a:xfrm>
            <a:off x="2544455" y="2381265"/>
            <a:ext cx="325419" cy="34228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62B4BF-CF5B-7B4D-B5D8-5883BE5B7407}"/>
              </a:ext>
            </a:extLst>
          </p:cNvPr>
          <p:cNvSpPr txBox="1"/>
          <p:nvPr/>
        </p:nvSpPr>
        <p:spPr>
          <a:xfrm>
            <a:off x="2911020" y="2253172"/>
            <a:ext cx="2443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432FF"/>
                </a:solidFill>
              </a:rPr>
              <a:t>Random writes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44F18F8B-0094-474E-A387-76E2861B6C5C}"/>
              </a:ext>
            </a:extLst>
          </p:cNvPr>
          <p:cNvSpPr/>
          <p:nvPr/>
        </p:nvSpPr>
        <p:spPr>
          <a:xfrm>
            <a:off x="2547682" y="4127487"/>
            <a:ext cx="325419" cy="34228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Explosion 1 71">
            <a:extLst>
              <a:ext uri="{FF2B5EF4-FFF2-40B4-BE49-F238E27FC236}">
                <a16:creationId xmlns:a16="http://schemas.microsoft.com/office/drawing/2014/main" id="{96265C1A-4144-A14B-AFD4-CEEFBDD9C268}"/>
              </a:ext>
            </a:extLst>
          </p:cNvPr>
          <p:cNvSpPr/>
          <p:nvPr/>
        </p:nvSpPr>
        <p:spPr>
          <a:xfrm>
            <a:off x="1507764" y="4724814"/>
            <a:ext cx="1912503" cy="717121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46D47A7-CCDD-E442-83A5-2137551E1974}"/>
              </a:ext>
            </a:extLst>
          </p:cNvPr>
          <p:cNvSpPr/>
          <p:nvPr/>
        </p:nvSpPr>
        <p:spPr>
          <a:xfrm>
            <a:off x="6095999" y="3909727"/>
            <a:ext cx="4808561" cy="2033192"/>
          </a:xfrm>
          <a:prstGeom prst="roundRect">
            <a:avLst>
              <a:gd name="adj" fmla="val 11789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Previous solutions</a:t>
            </a:r>
          </a:p>
          <a:p>
            <a:pPr marL="800100" lvl="1" indent="-342900">
              <a:buAutoNum type="arabicParenR"/>
            </a:pPr>
            <a:r>
              <a:rPr lang="en-US" sz="2800" dirty="0"/>
              <a:t>Harmonia [MSST’11]</a:t>
            </a:r>
          </a:p>
          <a:p>
            <a:pPr marL="800100" lvl="1" indent="-342900">
              <a:buAutoNum type="arabicParenR"/>
            </a:pPr>
            <a:r>
              <a:rPr lang="en-US" sz="2800" dirty="0"/>
              <a:t>HPDA [TOS’12]</a:t>
            </a:r>
          </a:p>
          <a:p>
            <a:pPr marL="800100" lvl="1" indent="-342900">
              <a:buAutoNum type="arabicParenR"/>
            </a:pPr>
            <a:r>
              <a:rPr lang="en-US" sz="2800" dirty="0"/>
              <a:t>GC-Steering [IPDPS’18]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5E7BA60F-6862-FB48-B718-BA189ED9ADFC}"/>
              </a:ext>
            </a:extLst>
          </p:cNvPr>
          <p:cNvSpPr/>
          <p:nvPr/>
        </p:nvSpPr>
        <p:spPr>
          <a:xfrm>
            <a:off x="5864772" y="1328296"/>
            <a:ext cx="6164318" cy="2153266"/>
          </a:xfrm>
          <a:prstGeom prst="wedgeRoundRectCallout">
            <a:avLst>
              <a:gd name="adj1" fmla="val -56652"/>
              <a:gd name="adj2" fmla="val 33053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Traditional RAID employs in-place update for serving write requests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High GC overhead inside SSD due to </a:t>
            </a:r>
            <a:r>
              <a:rPr lang="en-US" sz="2800" dirty="0">
                <a:solidFill>
                  <a:srgbClr val="FF0000"/>
                </a:solidFill>
              </a:rPr>
              <a:t>random write</a:t>
            </a:r>
            <a:r>
              <a:rPr lang="en-US" sz="2800" dirty="0"/>
              <a:t> from the host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1542AF-9F6F-9248-A53C-0A525EB754EF}"/>
              </a:ext>
            </a:extLst>
          </p:cNvPr>
          <p:cNvSpPr txBox="1"/>
          <p:nvPr/>
        </p:nvSpPr>
        <p:spPr>
          <a:xfrm>
            <a:off x="2893298" y="4027219"/>
            <a:ext cx="2386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432FF"/>
                </a:solidFill>
              </a:rPr>
              <a:t>Random writes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99B7295-85B1-E345-BEA5-03EA5E719BE9}"/>
              </a:ext>
            </a:extLst>
          </p:cNvPr>
          <p:cNvSpPr/>
          <p:nvPr/>
        </p:nvSpPr>
        <p:spPr>
          <a:xfrm>
            <a:off x="1396601" y="2933042"/>
            <a:ext cx="3502445" cy="1057815"/>
          </a:xfrm>
          <a:prstGeom prst="roundRect">
            <a:avLst>
              <a:gd name="adj" fmla="val 913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RAID 4/5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7C5A9EE-228E-064E-B7AF-F033FCCDE450}"/>
              </a:ext>
            </a:extLst>
          </p:cNvPr>
          <p:cNvSpPr/>
          <p:nvPr/>
        </p:nvSpPr>
        <p:spPr>
          <a:xfrm>
            <a:off x="1854394" y="3481562"/>
            <a:ext cx="2555325" cy="42197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In-place write</a:t>
            </a:r>
          </a:p>
        </p:txBody>
      </p:sp>
      <p:sp>
        <p:nvSpPr>
          <p:cNvPr id="29" name="Round Single Corner Rectangle 28">
            <a:extLst>
              <a:ext uri="{FF2B5EF4-FFF2-40B4-BE49-F238E27FC236}">
                <a16:creationId xmlns:a16="http://schemas.microsoft.com/office/drawing/2014/main" id="{DC48AA9D-9801-BA41-94CF-14223F3E1C47}"/>
              </a:ext>
            </a:extLst>
          </p:cNvPr>
          <p:cNvSpPr/>
          <p:nvPr/>
        </p:nvSpPr>
        <p:spPr>
          <a:xfrm>
            <a:off x="4252324" y="2820275"/>
            <a:ext cx="844463" cy="351352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2B4D1E0-62CF-E641-AFD9-F31DD4B52978}"/>
              </a:ext>
            </a:extLst>
          </p:cNvPr>
          <p:cNvSpPr/>
          <p:nvPr/>
        </p:nvSpPr>
        <p:spPr>
          <a:xfrm>
            <a:off x="1396600" y="1553225"/>
            <a:ext cx="3502445" cy="689481"/>
          </a:xfrm>
          <a:prstGeom prst="roundRect">
            <a:avLst>
              <a:gd name="adj" fmla="val 913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APP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BD585AE-989C-4446-B51B-F2805B1F24AA}"/>
              </a:ext>
            </a:extLst>
          </p:cNvPr>
          <p:cNvSpPr/>
          <p:nvPr/>
        </p:nvSpPr>
        <p:spPr>
          <a:xfrm>
            <a:off x="955941" y="4797946"/>
            <a:ext cx="4530453" cy="1144973"/>
          </a:xfrm>
          <a:prstGeom prst="roundRect">
            <a:avLst>
              <a:gd name="adj" fmla="val 9132"/>
            </a:avLst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ound Single Corner Rectangle 31">
            <a:extLst>
              <a:ext uri="{FF2B5EF4-FFF2-40B4-BE49-F238E27FC236}">
                <a16:creationId xmlns:a16="http://schemas.microsoft.com/office/drawing/2014/main" id="{5360E1FB-F2A4-E34C-A5E7-14AC4873C08B}"/>
              </a:ext>
            </a:extLst>
          </p:cNvPr>
          <p:cNvSpPr/>
          <p:nvPr/>
        </p:nvSpPr>
        <p:spPr>
          <a:xfrm>
            <a:off x="4783823" y="4574971"/>
            <a:ext cx="844463" cy="351352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AFA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EAB966-DD70-5240-84C8-CCC9325BF662}"/>
              </a:ext>
            </a:extLst>
          </p:cNvPr>
          <p:cNvSpPr/>
          <p:nvPr/>
        </p:nvSpPr>
        <p:spPr>
          <a:xfrm>
            <a:off x="9793834" y="3712116"/>
            <a:ext cx="2149737" cy="7391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/>
              <a:t>Limitations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BCB11-4D76-EC46-90ED-54C8E5CA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8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2" grpId="0" animBg="1"/>
      <p:bldP spid="3" grpId="0" animBg="1"/>
      <p:bldP spid="21" grpId="0"/>
      <p:bldP spid="28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1C6-30E6-C74B-A467-A691AFD0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390"/>
            <a:ext cx="10515600" cy="1013299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  <a:cs typeface="Arial" panose="020B0604020202020204" pitchFamily="34" charset="0"/>
              </a:rPr>
              <a:t>Log-(based) RAID Approaches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67D36F-2A6B-5142-BB2A-36C5FD4BB19F}"/>
              </a:ext>
            </a:extLst>
          </p:cNvPr>
          <p:cNvGrpSpPr/>
          <p:nvPr/>
        </p:nvGrpSpPr>
        <p:grpSpPr>
          <a:xfrm>
            <a:off x="543542" y="5026062"/>
            <a:ext cx="3954500" cy="482138"/>
            <a:chOff x="649153" y="4093464"/>
            <a:chExt cx="3268182" cy="39846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A1D352D-C498-A147-AE34-D333A13C567A}"/>
                </a:ext>
              </a:extLst>
            </p:cNvPr>
            <p:cNvGrpSpPr/>
            <p:nvPr/>
          </p:nvGrpSpPr>
          <p:grpSpPr>
            <a:xfrm>
              <a:off x="1424459" y="4093464"/>
              <a:ext cx="2492876" cy="398461"/>
              <a:chOff x="656363" y="4130040"/>
              <a:chExt cx="2492876" cy="398461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B33B2A09-D44E-7843-8DCC-ABC15D2F6586}"/>
                  </a:ext>
                </a:extLst>
              </p:cNvPr>
              <p:cNvSpPr/>
              <p:nvPr/>
            </p:nvSpPr>
            <p:spPr>
              <a:xfrm>
                <a:off x="656363" y="4130040"/>
                <a:ext cx="659523" cy="398461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SSD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E647A057-90BA-AC4F-8043-2EA7131D3A46}"/>
                  </a:ext>
                </a:extLst>
              </p:cNvPr>
              <p:cNvSpPr/>
              <p:nvPr/>
            </p:nvSpPr>
            <p:spPr>
              <a:xfrm>
                <a:off x="1421489" y="4130040"/>
                <a:ext cx="659523" cy="398461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SSD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8E142CC8-1E44-5548-89C4-875F398376B9}"/>
                  </a:ext>
                </a:extLst>
              </p:cNvPr>
              <p:cNvSpPr/>
              <p:nvPr/>
            </p:nvSpPr>
            <p:spPr>
              <a:xfrm>
                <a:off x="2489716" y="4130040"/>
                <a:ext cx="659523" cy="398461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SSD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5D8B412-93EB-3642-A2EA-8016778789F8}"/>
                  </a:ext>
                </a:extLst>
              </p:cNvPr>
              <p:cNvCxnSpPr/>
              <p:nvPr/>
            </p:nvCxnSpPr>
            <p:spPr>
              <a:xfrm>
                <a:off x="2156681" y="4352544"/>
                <a:ext cx="312228" cy="0"/>
              </a:xfrm>
              <a:prstGeom prst="line">
                <a:avLst/>
              </a:prstGeom>
              <a:ln w="57150">
                <a:solidFill>
                  <a:srgbClr val="00B0F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48103182-91BB-ED4A-96A6-177358EDB0F0}"/>
                </a:ext>
              </a:extLst>
            </p:cNvPr>
            <p:cNvSpPr/>
            <p:nvPr/>
          </p:nvSpPr>
          <p:spPr>
            <a:xfrm>
              <a:off x="649153" y="4093464"/>
              <a:ext cx="659523" cy="398461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SSD</a:t>
              </a:r>
            </a:p>
          </p:txBody>
        </p:sp>
      </p:grpSp>
      <p:sp>
        <p:nvSpPr>
          <p:cNvPr id="24" name="Down Arrow 23">
            <a:extLst>
              <a:ext uri="{FF2B5EF4-FFF2-40B4-BE49-F238E27FC236}">
                <a16:creationId xmlns:a16="http://schemas.microsoft.com/office/drawing/2014/main" id="{EC1F4373-1539-CC4B-A15E-B8EAAEA7D137}"/>
              </a:ext>
            </a:extLst>
          </p:cNvPr>
          <p:cNvSpPr/>
          <p:nvPr/>
        </p:nvSpPr>
        <p:spPr>
          <a:xfrm>
            <a:off x="1866518" y="2381265"/>
            <a:ext cx="325419" cy="34228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62B4BF-CF5B-7B4D-B5D8-5883BE5B7407}"/>
              </a:ext>
            </a:extLst>
          </p:cNvPr>
          <p:cNvSpPr txBox="1"/>
          <p:nvPr/>
        </p:nvSpPr>
        <p:spPr>
          <a:xfrm>
            <a:off x="2233083" y="2253172"/>
            <a:ext cx="2443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432FF"/>
                </a:solidFill>
              </a:rPr>
              <a:t>Random writes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44F18F8B-0094-474E-A387-76E2861B6C5C}"/>
              </a:ext>
            </a:extLst>
          </p:cNvPr>
          <p:cNvSpPr/>
          <p:nvPr/>
        </p:nvSpPr>
        <p:spPr>
          <a:xfrm>
            <a:off x="1869745" y="4127487"/>
            <a:ext cx="325419" cy="34228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1542AF-9F6F-9248-A53C-0A525EB754EF}"/>
              </a:ext>
            </a:extLst>
          </p:cNvPr>
          <p:cNvSpPr txBox="1"/>
          <p:nvPr/>
        </p:nvSpPr>
        <p:spPr>
          <a:xfrm>
            <a:off x="2215361" y="4027219"/>
            <a:ext cx="2705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432FF"/>
                </a:solidFill>
              </a:rPr>
              <a:t>Sequential writes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99B7295-85B1-E345-BEA5-03EA5E719BE9}"/>
              </a:ext>
            </a:extLst>
          </p:cNvPr>
          <p:cNvSpPr/>
          <p:nvPr/>
        </p:nvSpPr>
        <p:spPr>
          <a:xfrm>
            <a:off x="718664" y="2933042"/>
            <a:ext cx="3502445" cy="1057815"/>
          </a:xfrm>
          <a:prstGeom prst="roundRect">
            <a:avLst>
              <a:gd name="adj" fmla="val 913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Log-RAID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7C5A9EE-228E-064E-B7AF-F033FCCDE450}"/>
              </a:ext>
            </a:extLst>
          </p:cNvPr>
          <p:cNvSpPr/>
          <p:nvPr/>
        </p:nvSpPr>
        <p:spPr>
          <a:xfrm>
            <a:off x="1048690" y="3481562"/>
            <a:ext cx="2810858" cy="42197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Log-structured write</a:t>
            </a:r>
          </a:p>
        </p:txBody>
      </p:sp>
      <p:sp>
        <p:nvSpPr>
          <p:cNvPr id="29" name="Round Single Corner Rectangle 28">
            <a:extLst>
              <a:ext uri="{FF2B5EF4-FFF2-40B4-BE49-F238E27FC236}">
                <a16:creationId xmlns:a16="http://schemas.microsoft.com/office/drawing/2014/main" id="{DC48AA9D-9801-BA41-94CF-14223F3E1C47}"/>
              </a:ext>
            </a:extLst>
          </p:cNvPr>
          <p:cNvSpPr/>
          <p:nvPr/>
        </p:nvSpPr>
        <p:spPr>
          <a:xfrm>
            <a:off x="3612771" y="2752035"/>
            <a:ext cx="767694" cy="351352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2B4D1E0-62CF-E641-AFD9-F31DD4B52978}"/>
              </a:ext>
            </a:extLst>
          </p:cNvPr>
          <p:cNvSpPr/>
          <p:nvPr/>
        </p:nvSpPr>
        <p:spPr>
          <a:xfrm>
            <a:off x="656241" y="1553225"/>
            <a:ext cx="3502445" cy="689481"/>
          </a:xfrm>
          <a:prstGeom prst="roundRect">
            <a:avLst>
              <a:gd name="adj" fmla="val 913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APP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BD585AE-989C-4446-B51B-F2805B1F24AA}"/>
              </a:ext>
            </a:extLst>
          </p:cNvPr>
          <p:cNvSpPr/>
          <p:nvPr/>
        </p:nvSpPr>
        <p:spPr>
          <a:xfrm>
            <a:off x="278004" y="4797946"/>
            <a:ext cx="4530453" cy="1120254"/>
          </a:xfrm>
          <a:prstGeom prst="roundRect">
            <a:avLst>
              <a:gd name="adj" fmla="val 9132"/>
            </a:avLst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ound Single Corner Rectangle 31">
            <a:extLst>
              <a:ext uri="{FF2B5EF4-FFF2-40B4-BE49-F238E27FC236}">
                <a16:creationId xmlns:a16="http://schemas.microsoft.com/office/drawing/2014/main" id="{5360E1FB-F2A4-E34C-A5E7-14AC4873C08B}"/>
              </a:ext>
            </a:extLst>
          </p:cNvPr>
          <p:cNvSpPr/>
          <p:nvPr/>
        </p:nvSpPr>
        <p:spPr>
          <a:xfrm>
            <a:off x="4092238" y="4602267"/>
            <a:ext cx="844463" cy="351352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AFA</a:t>
            </a:r>
          </a:p>
        </p:txBody>
      </p:sp>
      <p:sp>
        <p:nvSpPr>
          <p:cNvPr id="72" name="Explosion 1 71">
            <a:extLst>
              <a:ext uri="{FF2B5EF4-FFF2-40B4-BE49-F238E27FC236}">
                <a16:creationId xmlns:a16="http://schemas.microsoft.com/office/drawing/2014/main" id="{96265C1A-4144-A14B-AFD4-CEEFBDD9C268}"/>
              </a:ext>
            </a:extLst>
          </p:cNvPr>
          <p:cNvSpPr/>
          <p:nvPr/>
        </p:nvSpPr>
        <p:spPr>
          <a:xfrm>
            <a:off x="320580" y="3273736"/>
            <a:ext cx="1912503" cy="717121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GC</a:t>
            </a: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235F3124-5131-1845-AAC5-57F4E7B49CB4}"/>
              </a:ext>
            </a:extLst>
          </p:cNvPr>
          <p:cNvSpPr/>
          <p:nvPr/>
        </p:nvSpPr>
        <p:spPr>
          <a:xfrm>
            <a:off x="4808459" y="1361982"/>
            <a:ext cx="6773607" cy="2936955"/>
          </a:xfrm>
          <a:prstGeom prst="wedgeRoundRectCallout">
            <a:avLst>
              <a:gd name="adj1" fmla="val -57041"/>
              <a:gd name="adj2" fmla="val 20459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Ins="0"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Log-based RAID employs log-structured writes to reduce GC overhead inside SSD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Log-structured writes involve host-level GC, which relies on </a:t>
            </a:r>
            <a:r>
              <a:rPr lang="en-US" sz="2800" dirty="0">
                <a:solidFill>
                  <a:srgbClr val="FF0000"/>
                </a:solidFill>
              </a:rPr>
              <a:t>idle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1"/>
                </a:solidFill>
              </a:rPr>
              <a:t>If no idle time, </a:t>
            </a:r>
            <a:r>
              <a:rPr lang="en-US" altLang="ko-KR" sz="2800" dirty="0">
                <a:solidFill>
                  <a:srgbClr val="FF0000"/>
                </a:solidFill>
              </a:rPr>
              <a:t>GC </a:t>
            </a:r>
            <a:r>
              <a:rPr lang="en-US" altLang="ko-KR" sz="2800" dirty="0">
                <a:solidFill>
                  <a:schemeClr val="tx1"/>
                </a:solidFill>
              </a:rPr>
              <a:t>will cause </a:t>
            </a:r>
            <a:r>
              <a:rPr lang="en-US" altLang="ko-KR" sz="2800" dirty="0">
                <a:solidFill>
                  <a:srgbClr val="FF0000"/>
                </a:solidFill>
              </a:rPr>
              <a:t>performance drop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729B346-D3A3-1E4F-B7D2-4AB162DDCF49}"/>
              </a:ext>
            </a:extLst>
          </p:cNvPr>
          <p:cNvSpPr/>
          <p:nvPr/>
        </p:nvSpPr>
        <p:spPr>
          <a:xfrm>
            <a:off x="5716580" y="4620021"/>
            <a:ext cx="4580358" cy="1984493"/>
          </a:xfrm>
          <a:prstGeom prst="roundRect">
            <a:avLst>
              <a:gd name="adj" fmla="val 11789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Previous solutions</a:t>
            </a:r>
          </a:p>
          <a:p>
            <a:pPr marL="800100" lvl="1" indent="-342900">
              <a:buAutoNum type="arabicParenR"/>
            </a:pPr>
            <a:r>
              <a:rPr lang="en-US" sz="2800" dirty="0"/>
              <a:t>SOFA [SYSTOR’14]</a:t>
            </a:r>
          </a:p>
          <a:p>
            <a:pPr marL="800100" lvl="1" indent="-342900">
              <a:buAutoNum type="arabicParenR"/>
            </a:pPr>
            <a:r>
              <a:rPr lang="en-US" sz="2800" dirty="0"/>
              <a:t>SRC [Middleware’15]</a:t>
            </a:r>
          </a:p>
          <a:p>
            <a:pPr marL="800100" lvl="1" indent="-342900">
              <a:buAutoNum type="arabicParenR"/>
            </a:pPr>
            <a:r>
              <a:rPr lang="en-US" sz="2800" dirty="0"/>
              <a:t>SALSA [MASCOTS’18]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9E30564-AF41-C440-8E56-98B405B47BE8}"/>
              </a:ext>
            </a:extLst>
          </p:cNvPr>
          <p:cNvSpPr/>
          <p:nvPr/>
        </p:nvSpPr>
        <p:spPr>
          <a:xfrm>
            <a:off x="9432329" y="4520188"/>
            <a:ext cx="2149737" cy="7391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/>
              <a:t>Limitations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53811-4B0D-F143-9077-989067E0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E9F1-523F-9048-B5D4-C7098163FE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1" grpId="0"/>
      <p:bldP spid="28" grpId="0" animBg="1"/>
      <p:bldP spid="72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12740</TotalTime>
  <Words>3414</Words>
  <Application>Microsoft Macintosh PowerPoint</Application>
  <PresentationFormat>Widescreen</PresentationFormat>
  <Paragraphs>718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맑은 고딕</vt:lpstr>
      <vt:lpstr>Osaka Regular-Mono</vt:lpstr>
      <vt:lpstr>Arial</vt:lpstr>
      <vt:lpstr>Calibri</vt:lpstr>
      <vt:lpstr>Calibri Light</vt:lpstr>
      <vt:lpstr>Wingdings</vt:lpstr>
      <vt:lpstr>Office Theme</vt:lpstr>
      <vt:lpstr>Alleviating Garbage Collection Interference through Spatial Separation in All Flash Arrays</vt:lpstr>
      <vt:lpstr>All Flash Array (AFA) </vt:lpstr>
      <vt:lpstr>Example of  All Flash Array Products (1 brick or node)</vt:lpstr>
      <vt:lpstr>SSDs for Enterprise</vt:lpstr>
      <vt:lpstr>Bandwidth Trends for  Network and Storage Interfaces</vt:lpstr>
      <vt:lpstr>Example of  All Flash Array Products (1 brick or node)</vt:lpstr>
      <vt:lpstr>Current Trends and Challenges</vt:lpstr>
      <vt:lpstr>Traditional RAID Approaches</vt:lpstr>
      <vt:lpstr>Log-(based) RAID Approaches</vt:lpstr>
      <vt:lpstr>Performance of a Log-based RAID</vt:lpstr>
      <vt:lpstr>Our Solution (SWAN)</vt:lpstr>
      <vt:lpstr>Our Solution: Brief Architecture of SWAN</vt:lpstr>
      <vt:lpstr>Architecture of SWAN</vt:lpstr>
      <vt:lpstr>Example of Handling I/O in SWAN</vt:lpstr>
      <vt:lpstr>Procedure of I/O Handling (1/3)</vt:lpstr>
      <vt:lpstr>Procedure of I/O Handling (2/3)</vt:lpstr>
      <vt:lpstr>Procedure of I/O Handling (3/3)</vt:lpstr>
      <vt:lpstr>Feasibility Analysis of SWAN</vt:lpstr>
      <vt:lpstr>Evaluation Setup</vt:lpstr>
      <vt:lpstr>Random Write Requests for 2 Hours (8KB Sized Req.)</vt:lpstr>
      <vt:lpstr>Analysis of Log-RAID’s Write Performance</vt:lpstr>
      <vt:lpstr>Analysis of SWAN’s Write Performance</vt:lpstr>
      <vt:lpstr>Read Tail Latency for YCSB-C</vt:lpstr>
      <vt:lpstr>Benefits with Simpler SSDs</vt:lpstr>
      <vt:lpstr>Conclusion</vt:lpstr>
      <vt:lpstr>PowerPoint Presentation</vt:lpstr>
      <vt:lpstr>Handling Read Requests in SWAN</vt:lpstr>
      <vt:lpstr>GC overhead inside SSDs</vt:lpstr>
      <vt:lpstr>Previous Solutions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Alleviating Garbage Collection Interference through Spatial Separation in All Flash Arrays</dc:title>
  <dc:creator>Jaeho Kim</dc:creator>
  <cp:lastModifiedBy>김재호</cp:lastModifiedBy>
  <cp:revision>431</cp:revision>
  <dcterms:created xsi:type="dcterms:W3CDTF">2019-06-16T03:59:47Z</dcterms:created>
  <dcterms:modified xsi:type="dcterms:W3CDTF">2019-07-13T19:35:52Z</dcterms:modified>
</cp:coreProperties>
</file>