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rawings/drawing2.xml" ContentType="application/vnd.openxmlformats-officedocument.drawingml.chartshape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32"/>
  </p:notesMasterIdLst>
  <p:sldIdLst>
    <p:sldId id="329" r:id="rId5"/>
    <p:sldId id="330" r:id="rId6"/>
    <p:sldId id="331" r:id="rId7"/>
    <p:sldId id="264" r:id="rId8"/>
    <p:sldId id="263" r:id="rId9"/>
    <p:sldId id="268" r:id="rId10"/>
    <p:sldId id="284" r:id="rId11"/>
    <p:sldId id="335" r:id="rId12"/>
    <p:sldId id="337" r:id="rId13"/>
    <p:sldId id="338" r:id="rId14"/>
    <p:sldId id="274" r:id="rId15"/>
    <p:sldId id="280" r:id="rId16"/>
    <p:sldId id="281" r:id="rId17"/>
    <p:sldId id="282" r:id="rId18"/>
    <p:sldId id="285" r:id="rId19"/>
    <p:sldId id="340" r:id="rId20"/>
    <p:sldId id="276" r:id="rId21"/>
    <p:sldId id="333" r:id="rId22"/>
    <p:sldId id="295" r:id="rId23"/>
    <p:sldId id="291" r:id="rId24"/>
    <p:sldId id="294" r:id="rId25"/>
    <p:sldId id="300" r:id="rId26"/>
    <p:sldId id="296" r:id="rId27"/>
    <p:sldId id="299" r:id="rId28"/>
    <p:sldId id="302" r:id="rId29"/>
    <p:sldId id="334"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ava Krishnan Ramanathan" initials="MKR" lastIdx="2" clrIdx="0">
    <p:extLst>
      <p:ext uri="{19B8F6BF-5375-455C-9EA6-DF929625EA0E}">
        <p15:presenceInfo xmlns:p15="http://schemas.microsoft.com/office/powerpoint/2012/main" userId="S::madhavakrishnan@vt.edu::cf6cf020-0ee3-4410-8999-84bb2fe1f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FF0000"/>
    <a:srgbClr val="14662F"/>
    <a:srgbClr val="08721A"/>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autoAdjust="0"/>
    <p:restoredTop sz="86154" autoAdjust="0"/>
  </p:normalViewPr>
  <p:slideViewPr>
    <p:cSldViewPr snapToGrid="0">
      <p:cViewPr varScale="1">
        <p:scale>
          <a:sx n="57" d="100"/>
          <a:sy n="57" d="100"/>
        </p:scale>
        <p:origin x="103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solidFill>
                  <a:schemeClr val="tx2">
                    <a:lumMod val="10000"/>
                  </a:schemeClr>
                </a:solidFill>
                <a:latin typeface="Georgia" panose="02040502050405020303" pitchFamily="18" charset="0"/>
              </a:rPr>
              <a:t>Readers-Writer Lock B+Tree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201933833644522"/>
          <c:y val="0.12203370784612082"/>
          <c:w val="0.83294407840755857"/>
          <c:h val="0.73070340481068063"/>
        </c:manualLayout>
      </c:layout>
      <c:barChart>
        <c:barDir val="col"/>
        <c:grouping val="clustered"/>
        <c:varyColors val="0"/>
        <c:ser>
          <c:idx val="0"/>
          <c:order val="0"/>
          <c:tx>
            <c:strRef>
              <c:f>Sheet1!$B$1</c:f>
              <c:strCache>
                <c:ptCount val="1"/>
                <c:pt idx="0">
                  <c:v>TIPS</c:v>
                </c:pt>
              </c:strCache>
            </c:strRef>
          </c:tx>
          <c:spPr>
            <a:solidFill>
              <a:srgbClr val="14662F">
                <a:tint val="66000"/>
                <a:satMod val="160000"/>
              </a:srgbClr>
            </a:solidFill>
            <a:ln>
              <a:solidFill>
                <a:schemeClr val="bg1"/>
              </a:solidFill>
            </a:ln>
            <a:effectLst/>
          </c:spPr>
          <c:invertIfNegative val="0"/>
          <c:cat>
            <c:strRef>
              <c:f>Sheet1!$A$2:$A$6</c:f>
              <c:strCache>
                <c:ptCount val="5"/>
                <c:pt idx="0">
                  <c:v>A</c:v>
                </c:pt>
                <c:pt idx="1">
                  <c:v>B</c:v>
                </c:pt>
                <c:pt idx="2">
                  <c:v>C</c:v>
                </c:pt>
                <c:pt idx="3">
                  <c:v>D</c:v>
                </c:pt>
                <c:pt idx="4">
                  <c:v>E</c:v>
                </c:pt>
              </c:strCache>
            </c:strRef>
          </c:cat>
          <c:val>
            <c:numRef>
              <c:f>Sheet1!$B$2:$B$6</c:f>
              <c:numCache>
                <c:formatCode>General</c:formatCode>
                <c:ptCount val="5"/>
                <c:pt idx="0">
                  <c:v>2.5292669999999999</c:v>
                </c:pt>
                <c:pt idx="1">
                  <c:v>4.909529</c:v>
                </c:pt>
                <c:pt idx="2">
                  <c:v>4.8066199999999997</c:v>
                </c:pt>
                <c:pt idx="3">
                  <c:v>9.1522079999999999</c:v>
                </c:pt>
                <c:pt idx="4">
                  <c:v>4.1270949999999997</c:v>
                </c:pt>
              </c:numCache>
            </c:numRef>
          </c:val>
          <c:extLst>
            <c:ext xmlns:c16="http://schemas.microsoft.com/office/drawing/2014/chart" uri="{C3380CC4-5D6E-409C-BE32-E72D297353CC}">
              <c16:uniqueId val="{00000000-252B-4095-91FA-A23EA8ABAF06}"/>
            </c:ext>
          </c:extLst>
        </c:ser>
        <c:ser>
          <c:idx val="1"/>
          <c:order val="1"/>
          <c:tx>
            <c:strRef>
              <c:f>Sheet1!$C$1</c:f>
              <c:strCache>
                <c:ptCount val="1"/>
                <c:pt idx="0">
                  <c:v>PRONTO</c:v>
                </c:pt>
              </c:strCache>
            </c:strRef>
          </c:tx>
          <c:spPr>
            <a:solidFill>
              <a:srgbClr val="CC0000">
                <a:tint val="66000"/>
                <a:satMod val="160000"/>
              </a:srgbClr>
            </a:solidFill>
            <a:ln>
              <a:noFill/>
            </a:ln>
            <a:effectLst/>
          </c:spPr>
          <c:invertIfNegative val="0"/>
          <c:cat>
            <c:strRef>
              <c:f>Sheet1!$A$2:$A$6</c:f>
              <c:strCache>
                <c:ptCount val="5"/>
                <c:pt idx="0">
                  <c:v>A</c:v>
                </c:pt>
                <c:pt idx="1">
                  <c:v>B</c:v>
                </c:pt>
                <c:pt idx="2">
                  <c:v>C</c:v>
                </c:pt>
                <c:pt idx="3">
                  <c:v>D</c:v>
                </c:pt>
                <c:pt idx="4">
                  <c:v>E</c:v>
                </c:pt>
              </c:strCache>
            </c:strRef>
          </c:cat>
          <c:val>
            <c:numRef>
              <c:f>Sheet1!$C$2:$C$6</c:f>
              <c:numCache>
                <c:formatCode>General</c:formatCode>
                <c:ptCount val="5"/>
                <c:pt idx="0">
                  <c:v>0.14264399999999999</c:v>
                </c:pt>
                <c:pt idx="1">
                  <c:v>0.95207799999999998</c:v>
                </c:pt>
                <c:pt idx="2">
                  <c:v>1.0848009999999999</c:v>
                </c:pt>
                <c:pt idx="3">
                  <c:v>0.841306</c:v>
                </c:pt>
                <c:pt idx="4">
                  <c:v>6.1975000000000002E-2</c:v>
                </c:pt>
              </c:numCache>
            </c:numRef>
          </c:val>
          <c:extLst>
            <c:ext xmlns:c16="http://schemas.microsoft.com/office/drawing/2014/chart" uri="{C3380CC4-5D6E-409C-BE32-E72D297353CC}">
              <c16:uniqueId val="{00000001-252B-4095-91FA-A23EA8ABAF06}"/>
            </c:ext>
          </c:extLst>
        </c:ser>
        <c:dLbls>
          <c:showLegendKey val="0"/>
          <c:showVal val="0"/>
          <c:showCatName val="0"/>
          <c:showSerName val="0"/>
          <c:showPercent val="0"/>
          <c:showBubbleSize val="0"/>
        </c:dLbls>
        <c:gapWidth val="219"/>
        <c:overlap val="-27"/>
        <c:axId val="528964032"/>
        <c:axId val="528974848"/>
      </c:barChart>
      <c:catAx>
        <c:axId val="5289640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dirty="0">
                    <a:solidFill>
                      <a:schemeClr val="tx2">
                        <a:lumMod val="10000"/>
                      </a:schemeClr>
                    </a:solidFill>
                    <a:latin typeface="Georgia" panose="02040502050405020303" pitchFamily="18" charset="0"/>
                  </a:rPr>
                  <a:t>YCSB Workload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lumMod val="10000"/>
                  </a:schemeClr>
                </a:solidFill>
                <a:latin typeface="Georgia" panose="02040502050405020303" pitchFamily="18" charset="0"/>
                <a:ea typeface="+mn-ea"/>
                <a:cs typeface="+mn-cs"/>
              </a:defRPr>
            </a:pPr>
            <a:endParaRPr lang="en-US"/>
          </a:p>
        </c:txPr>
        <c:crossAx val="528974848"/>
        <c:crosses val="autoZero"/>
        <c:auto val="1"/>
        <c:lblAlgn val="ctr"/>
        <c:lblOffset val="100"/>
        <c:noMultiLvlLbl val="0"/>
      </c:catAx>
      <c:valAx>
        <c:axId val="52897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dirty="0">
                    <a:solidFill>
                      <a:schemeClr val="tx2">
                        <a:lumMod val="10000"/>
                      </a:schemeClr>
                    </a:solidFill>
                    <a:latin typeface="Georgia" panose="02040502050405020303" pitchFamily="18" charset="0"/>
                  </a:rPr>
                  <a:t>Throughput (Mops/Sec)</a:t>
                </a:r>
              </a:p>
            </c:rich>
          </c:tx>
          <c:layout>
            <c:manualLayout>
              <c:xMode val="edge"/>
              <c:yMode val="edge"/>
              <c:x val="2.094571382250536E-2"/>
              <c:y val="0.2470704281496575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2">
                    <a:lumMod val="10000"/>
                  </a:schemeClr>
                </a:solidFill>
                <a:latin typeface="Georgia" panose="02040502050405020303" pitchFamily="18" charset="0"/>
                <a:ea typeface="+mn-ea"/>
                <a:cs typeface="+mn-cs"/>
              </a:defRPr>
            </a:pPr>
            <a:endParaRPr lang="en-US"/>
          </a:p>
        </c:txPr>
        <c:crossAx val="528964032"/>
        <c:crosses val="autoZero"/>
        <c:crossBetween val="between"/>
        <c:majorUnit val="2"/>
      </c:valAx>
      <c:spPr>
        <a:noFill/>
        <a:ln>
          <a:noFill/>
        </a:ln>
        <a:effectLst/>
      </c:spPr>
    </c:plotArea>
    <c:legend>
      <c:legendPos val="tr"/>
      <c:layout>
        <c:manualLayout>
          <c:xMode val="edge"/>
          <c:yMode val="edge"/>
          <c:x val="0.79218388423584341"/>
          <c:y val="0.13225363733829443"/>
          <c:w val="0.15545183120789316"/>
          <c:h val="0.1199422549765849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2">
                  <a:lumMod val="10000"/>
                </a:schemeClr>
              </a:solidFill>
              <a:latin typeface="Georgia" panose="020405020504050203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solidFill>
                  <a:schemeClr val="tx2">
                    <a:lumMod val="10000"/>
                  </a:schemeClr>
                </a:solidFill>
                <a:latin typeface="Georgia" panose="02040502050405020303" pitchFamily="18" charset="0"/>
              </a:rPr>
              <a:t>Lock-Free BST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201933833644522"/>
          <c:y val="0.12203370784612082"/>
          <c:w val="0.83294407840755857"/>
          <c:h val="0.73070340481068063"/>
        </c:manualLayout>
      </c:layout>
      <c:barChart>
        <c:barDir val="col"/>
        <c:grouping val="clustered"/>
        <c:varyColors val="0"/>
        <c:ser>
          <c:idx val="0"/>
          <c:order val="0"/>
          <c:tx>
            <c:strRef>
              <c:f>Sheet1!$B$1</c:f>
              <c:strCache>
                <c:ptCount val="1"/>
                <c:pt idx="0">
                  <c:v>TIPS</c:v>
                </c:pt>
              </c:strCache>
            </c:strRef>
          </c:tx>
          <c:spPr>
            <a:solidFill>
              <a:srgbClr val="14662F">
                <a:tint val="66000"/>
                <a:satMod val="160000"/>
              </a:srgbClr>
            </a:solidFill>
            <a:ln>
              <a:solidFill>
                <a:schemeClr val="bg1"/>
              </a:solidFill>
            </a:ln>
            <a:effectLst/>
          </c:spPr>
          <c:invertIfNegative val="0"/>
          <c:cat>
            <c:strRef>
              <c:f>Sheet1!$A$2:$A$5</c:f>
              <c:strCache>
                <c:ptCount val="4"/>
                <c:pt idx="0">
                  <c:v>A</c:v>
                </c:pt>
                <c:pt idx="1">
                  <c:v>B</c:v>
                </c:pt>
                <c:pt idx="2">
                  <c:v>C</c:v>
                </c:pt>
                <c:pt idx="3">
                  <c:v>D</c:v>
                </c:pt>
              </c:strCache>
            </c:strRef>
          </c:cat>
          <c:val>
            <c:numRef>
              <c:f>Sheet1!$B$2:$B$5</c:f>
              <c:numCache>
                <c:formatCode>General</c:formatCode>
                <c:ptCount val="4"/>
                <c:pt idx="0">
                  <c:v>1.7572970000000001</c:v>
                </c:pt>
                <c:pt idx="1">
                  <c:v>4.1693239999999996</c:v>
                </c:pt>
                <c:pt idx="2">
                  <c:v>3.6601569999999999</c:v>
                </c:pt>
                <c:pt idx="3">
                  <c:v>5.3051370000000002</c:v>
                </c:pt>
              </c:numCache>
            </c:numRef>
          </c:val>
          <c:extLst>
            <c:ext xmlns:c16="http://schemas.microsoft.com/office/drawing/2014/chart" uri="{C3380CC4-5D6E-409C-BE32-E72D297353CC}">
              <c16:uniqueId val="{00000000-252B-4095-91FA-A23EA8ABAF06}"/>
            </c:ext>
          </c:extLst>
        </c:ser>
        <c:ser>
          <c:idx val="1"/>
          <c:order val="1"/>
          <c:tx>
            <c:strRef>
              <c:f>Sheet1!$C$1</c:f>
              <c:strCache>
                <c:ptCount val="1"/>
                <c:pt idx="0">
                  <c:v>NVTraverse</c:v>
                </c:pt>
              </c:strCache>
            </c:strRef>
          </c:tx>
          <c:spPr>
            <a:solidFill>
              <a:srgbClr val="CC0000">
                <a:tint val="66000"/>
                <a:satMod val="160000"/>
              </a:srgbClr>
            </a:solidFill>
            <a:ln>
              <a:noFill/>
            </a:ln>
            <a:effectLst/>
          </c:spPr>
          <c:invertIfNegative val="0"/>
          <c:cat>
            <c:strRef>
              <c:f>Sheet1!$A$2:$A$5</c:f>
              <c:strCache>
                <c:ptCount val="4"/>
                <c:pt idx="0">
                  <c:v>A</c:v>
                </c:pt>
                <c:pt idx="1">
                  <c:v>B</c:v>
                </c:pt>
                <c:pt idx="2">
                  <c:v>C</c:v>
                </c:pt>
                <c:pt idx="3">
                  <c:v>D</c:v>
                </c:pt>
              </c:strCache>
            </c:strRef>
          </c:cat>
          <c:val>
            <c:numRef>
              <c:f>Sheet1!$C$2:$C$5</c:f>
              <c:numCache>
                <c:formatCode>General</c:formatCode>
                <c:ptCount val="4"/>
                <c:pt idx="0">
                  <c:v>0.75629999999999997</c:v>
                </c:pt>
                <c:pt idx="1">
                  <c:v>1.700189</c:v>
                </c:pt>
                <c:pt idx="2">
                  <c:v>1.64602</c:v>
                </c:pt>
                <c:pt idx="3">
                  <c:v>1.8759049999999999</c:v>
                </c:pt>
              </c:numCache>
            </c:numRef>
          </c:val>
          <c:extLst>
            <c:ext xmlns:c16="http://schemas.microsoft.com/office/drawing/2014/chart" uri="{C3380CC4-5D6E-409C-BE32-E72D297353CC}">
              <c16:uniqueId val="{00000001-252B-4095-91FA-A23EA8ABAF06}"/>
            </c:ext>
          </c:extLst>
        </c:ser>
        <c:dLbls>
          <c:showLegendKey val="0"/>
          <c:showVal val="0"/>
          <c:showCatName val="0"/>
          <c:showSerName val="0"/>
          <c:showPercent val="0"/>
          <c:showBubbleSize val="0"/>
        </c:dLbls>
        <c:gapWidth val="219"/>
        <c:overlap val="-27"/>
        <c:axId val="528964032"/>
        <c:axId val="528974848"/>
      </c:barChart>
      <c:catAx>
        <c:axId val="5289640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2">
                        <a:lumMod val="10000"/>
                      </a:schemeClr>
                    </a:solidFill>
                    <a:latin typeface="+mn-lt"/>
                    <a:ea typeface="+mn-ea"/>
                    <a:cs typeface="+mn-cs"/>
                  </a:defRPr>
                </a:pPr>
                <a:r>
                  <a:rPr lang="en-US" sz="1600" baseline="0" dirty="0">
                    <a:solidFill>
                      <a:schemeClr val="tx2">
                        <a:lumMod val="10000"/>
                      </a:schemeClr>
                    </a:solidFill>
                    <a:latin typeface="Georgia" panose="02040502050405020303" pitchFamily="18" charset="0"/>
                  </a:rPr>
                  <a:t>YCSB Workload </a:t>
                </a:r>
              </a:p>
            </c:rich>
          </c:tx>
          <c:layout>
            <c:manualLayout>
              <c:xMode val="edge"/>
              <c:yMode val="edge"/>
              <c:x val="0.38001172038935055"/>
              <c:y val="0.9244395878512758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2">
                      <a:lumMod val="1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lumMod val="10000"/>
                  </a:schemeClr>
                </a:solidFill>
                <a:latin typeface="Georgia" panose="02040502050405020303" pitchFamily="18" charset="0"/>
                <a:ea typeface="+mn-ea"/>
                <a:cs typeface="+mn-cs"/>
              </a:defRPr>
            </a:pPr>
            <a:endParaRPr lang="en-US"/>
          </a:p>
        </c:txPr>
        <c:crossAx val="528974848"/>
        <c:crosses val="autoZero"/>
        <c:auto val="1"/>
        <c:lblAlgn val="ctr"/>
        <c:lblOffset val="100"/>
        <c:noMultiLvlLbl val="0"/>
      </c:catAx>
      <c:valAx>
        <c:axId val="528974848"/>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b="0" i="0" baseline="0" dirty="0">
                    <a:solidFill>
                      <a:schemeClr val="tx2">
                        <a:lumMod val="10000"/>
                      </a:schemeClr>
                    </a:solidFill>
                    <a:effectLst/>
                    <a:latin typeface="Georgia" panose="02040502050405020303" pitchFamily="18" charset="0"/>
                  </a:rPr>
                  <a:t>Throughput (Mops/Sec)</a:t>
                </a:r>
                <a:endParaRPr lang="en-US" sz="1400" dirty="0">
                  <a:solidFill>
                    <a:schemeClr val="tx2">
                      <a:lumMod val="10000"/>
                    </a:schemeClr>
                  </a:solidFill>
                  <a:effectLst/>
                  <a:latin typeface="Georgia" panose="02040502050405020303" pitchFamily="18" charset="0"/>
                </a:endParaRPr>
              </a:p>
            </c:rich>
          </c:tx>
          <c:layout>
            <c:manualLayout>
              <c:xMode val="edge"/>
              <c:yMode val="edge"/>
              <c:x val="1.892996293564177E-2"/>
              <c:y val="0.243513062289062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2">
                    <a:lumMod val="10000"/>
                  </a:schemeClr>
                </a:solidFill>
                <a:latin typeface="Georgia" panose="02040502050405020303" pitchFamily="18" charset="0"/>
                <a:ea typeface="+mn-ea"/>
                <a:cs typeface="+mn-cs"/>
              </a:defRPr>
            </a:pPr>
            <a:endParaRPr lang="en-US"/>
          </a:p>
        </c:txPr>
        <c:crossAx val="528964032"/>
        <c:crosses val="autoZero"/>
        <c:crossBetween val="between"/>
        <c:majorUnit val="1"/>
      </c:valAx>
      <c:spPr>
        <a:noFill/>
        <a:ln>
          <a:noFill/>
        </a:ln>
        <a:effectLst/>
      </c:spPr>
    </c:plotArea>
    <c:legend>
      <c:legendPos val="tr"/>
      <c:layout>
        <c:manualLayout>
          <c:xMode val="edge"/>
          <c:yMode val="edge"/>
          <c:x val="0.83862233779965811"/>
          <c:y val="7.3456861786757047E-2"/>
          <c:w val="0.16137766220034183"/>
          <c:h val="0.1199421923525506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2">
                  <a:lumMod val="10000"/>
                </a:schemeClr>
              </a:solidFill>
              <a:latin typeface="Georgia" panose="02040502050405020303" pitchFamily="18" charset="0"/>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0.20428</cdr:x>
      <cdr:y>0.6671</cdr:y>
    </cdr:from>
    <cdr:to>
      <cdr:x>0.22227</cdr:x>
      <cdr:y>0.84385</cdr:y>
    </cdr:to>
    <cdr:sp macro="" textlink="">
      <cdr:nvSpPr>
        <cdr:cNvPr id="2" name="Arrow: Up-Down 1">
          <a:extLst xmlns:a="http://schemas.openxmlformats.org/drawingml/2006/main">
            <a:ext uri="{FF2B5EF4-FFF2-40B4-BE49-F238E27FC236}">
              <a16:creationId xmlns:a16="http://schemas.microsoft.com/office/drawing/2014/main" id="{029C0FB8-3E1D-4ADF-9D21-B3BA858A202C}"/>
            </a:ext>
          </a:extLst>
        </cdr:cNvPr>
        <cdr:cNvSpPr/>
      </cdr:nvSpPr>
      <cdr:spPr>
        <a:xfrm xmlns:a="http://schemas.openxmlformats.org/drawingml/2006/main" flipH="1">
          <a:off x="1238611" y="2754589"/>
          <a:ext cx="109059" cy="729842"/>
        </a:xfrm>
        <a:prstGeom xmlns:a="http://schemas.openxmlformats.org/drawingml/2006/main" prst="upDownArrow">
          <a:avLst/>
        </a:prstGeom>
        <a:gradFill xmlns:a="http://schemas.openxmlformats.org/drawingml/2006/main" flip="none" rotWithShape="1">
          <a:gsLst>
            <a:gs pos="0">
              <a:schemeClr val="accent6">
                <a:tint val="100000"/>
                <a:shade val="100000"/>
                <a:satMod val="130000"/>
                <a:tint val="66000"/>
                <a:satMod val="160000"/>
              </a:schemeClr>
            </a:gs>
            <a:gs pos="50000">
              <a:schemeClr val="accent6">
                <a:tint val="100000"/>
                <a:shade val="100000"/>
                <a:satMod val="130000"/>
                <a:tint val="44500"/>
                <a:satMod val="160000"/>
              </a:schemeClr>
            </a:gs>
            <a:gs pos="100000">
              <a:schemeClr val="accent6">
                <a:tint val="100000"/>
                <a:shade val="100000"/>
                <a:satMod val="130000"/>
                <a:tint val="23500"/>
                <a:satMod val="160000"/>
              </a:schemeClr>
            </a:gs>
          </a:gsLst>
          <a:lin ang="16200000" scaled="1"/>
          <a:tileRect/>
        </a:gradFill>
      </cdr:spPr>
      <cdr:style>
        <a:lnRef xmlns:a="http://schemas.openxmlformats.org/drawingml/2006/main" idx="1">
          <a:schemeClr val="accent6"/>
        </a:lnRef>
        <a:fillRef xmlns:a="http://schemas.openxmlformats.org/drawingml/2006/main" idx="3">
          <a:schemeClr val="accent6"/>
        </a:fillRef>
        <a:effectRef xmlns:a="http://schemas.openxmlformats.org/drawingml/2006/main" idx="2">
          <a:schemeClr val="accent6"/>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0.17938</cdr:x>
      <cdr:y>0.59803</cdr:y>
    </cdr:from>
    <cdr:to>
      <cdr:x>0.27208</cdr:x>
      <cdr:y>0.66507</cdr:y>
    </cdr:to>
    <cdr:sp macro="" textlink="">
      <cdr:nvSpPr>
        <cdr:cNvPr id="5" name="TextBox 4">
          <a:extLst xmlns:a="http://schemas.openxmlformats.org/drawingml/2006/main">
            <a:ext uri="{FF2B5EF4-FFF2-40B4-BE49-F238E27FC236}">
              <a16:creationId xmlns:a16="http://schemas.microsoft.com/office/drawing/2014/main" id="{3D1150C3-AD07-4F57-B8FD-79E35128D5C1}"/>
            </a:ext>
          </a:extLst>
        </cdr:cNvPr>
        <cdr:cNvSpPr txBox="1"/>
      </cdr:nvSpPr>
      <cdr:spPr>
        <a:xfrm xmlns:a="http://schemas.openxmlformats.org/drawingml/2006/main">
          <a:off x="1087611" y="2469363"/>
          <a:ext cx="562062" cy="2768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FF0000"/>
              </a:solidFill>
              <a:latin typeface="Garamond" panose="02020404030301010803" pitchFamily="18" charset="0"/>
            </a:rPr>
            <a:t>14X</a:t>
          </a:r>
        </a:p>
      </cdr:txBody>
    </cdr:sp>
  </cdr:relSizeAnchor>
  <cdr:relSizeAnchor xmlns:cdr="http://schemas.openxmlformats.org/drawingml/2006/chartDrawing">
    <cdr:from>
      <cdr:x>0.53772</cdr:x>
      <cdr:y>0.5</cdr:y>
    </cdr:from>
    <cdr:to>
      <cdr:x>0.55855</cdr:x>
      <cdr:y>0.77286</cdr:y>
    </cdr:to>
    <cdr:sp macro="" textlink="">
      <cdr:nvSpPr>
        <cdr:cNvPr id="6" name="Arrow: Up-Down 5">
          <a:extLst xmlns:a="http://schemas.openxmlformats.org/drawingml/2006/main">
            <a:ext uri="{FF2B5EF4-FFF2-40B4-BE49-F238E27FC236}">
              <a16:creationId xmlns:a16="http://schemas.microsoft.com/office/drawing/2014/main" id="{13191318-A657-4E59-A51A-5B131706573F}"/>
            </a:ext>
          </a:extLst>
        </cdr:cNvPr>
        <cdr:cNvSpPr/>
      </cdr:nvSpPr>
      <cdr:spPr>
        <a:xfrm xmlns:a="http://schemas.openxmlformats.org/drawingml/2006/main" flipH="1">
          <a:off x="3260359" y="2064594"/>
          <a:ext cx="126301" cy="1126689"/>
        </a:xfrm>
        <a:prstGeom xmlns:a="http://schemas.openxmlformats.org/drawingml/2006/main" prst="upDownArrow">
          <a:avLst/>
        </a:prstGeom>
        <a:gradFill xmlns:a="http://schemas.openxmlformats.org/drawingml/2006/main" flip="none" rotWithShape="1">
          <a:gsLst>
            <a:gs pos="0">
              <a:schemeClr val="accent6">
                <a:tint val="100000"/>
                <a:shade val="100000"/>
                <a:satMod val="130000"/>
                <a:tint val="66000"/>
                <a:satMod val="160000"/>
              </a:schemeClr>
            </a:gs>
            <a:gs pos="50000">
              <a:schemeClr val="accent6">
                <a:tint val="100000"/>
                <a:shade val="100000"/>
                <a:satMod val="130000"/>
                <a:tint val="44500"/>
                <a:satMod val="160000"/>
              </a:schemeClr>
            </a:gs>
            <a:gs pos="100000">
              <a:schemeClr val="accent6">
                <a:tint val="100000"/>
                <a:shade val="100000"/>
                <a:satMod val="130000"/>
                <a:tint val="23500"/>
                <a:satMod val="160000"/>
              </a:schemeClr>
            </a:gs>
          </a:gsLst>
          <a:lin ang="16200000" scaled="1"/>
          <a:tileRect/>
        </a:gradFill>
      </cdr:spPr>
      <cdr:style>
        <a:lnRef xmlns:a="http://schemas.openxmlformats.org/drawingml/2006/main" idx="1">
          <a:schemeClr val="accent6"/>
        </a:lnRef>
        <a:fillRef xmlns:a="http://schemas.openxmlformats.org/drawingml/2006/main" idx="3">
          <a:schemeClr val="accent6"/>
        </a:fillRef>
        <a:effectRef xmlns:a="http://schemas.openxmlformats.org/drawingml/2006/main" idx="2">
          <a:schemeClr val="accent6"/>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0.51522</cdr:x>
      <cdr:y>0.43296</cdr:y>
    </cdr:from>
    <cdr:to>
      <cdr:x>0.60792</cdr:x>
      <cdr:y>0.5</cdr:y>
    </cdr:to>
    <cdr:sp macro="" textlink="">
      <cdr:nvSpPr>
        <cdr:cNvPr id="7" name="TextBox 1">
          <a:extLst xmlns:a="http://schemas.openxmlformats.org/drawingml/2006/main">
            <a:ext uri="{FF2B5EF4-FFF2-40B4-BE49-F238E27FC236}">
              <a16:creationId xmlns:a16="http://schemas.microsoft.com/office/drawing/2014/main" id="{7A568BD9-8C65-456A-B1A3-D4898DAA87D2}"/>
            </a:ext>
          </a:extLst>
        </cdr:cNvPr>
        <cdr:cNvSpPr txBox="1"/>
      </cdr:nvSpPr>
      <cdr:spPr>
        <a:xfrm xmlns:a="http://schemas.openxmlformats.org/drawingml/2006/main">
          <a:off x="3123925" y="1787756"/>
          <a:ext cx="562062" cy="27683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FF0000"/>
              </a:solidFill>
              <a:latin typeface="Garamond" panose="02020404030301010803" pitchFamily="18" charset="0"/>
            </a:rPr>
            <a:t>4X</a:t>
          </a:r>
        </a:p>
      </cdr:txBody>
    </cdr:sp>
  </cdr:relSizeAnchor>
</c:userShapes>
</file>

<file path=ppt/drawings/drawing2.xml><?xml version="1.0" encoding="utf-8"?>
<c:userShapes xmlns:c="http://schemas.openxmlformats.org/drawingml/2006/chart">
  <cdr:relSizeAnchor xmlns:cdr="http://schemas.openxmlformats.org/drawingml/2006/chartDrawing">
    <cdr:from>
      <cdr:x>0.23175</cdr:x>
      <cdr:y>0.59079</cdr:y>
    </cdr:from>
    <cdr:to>
      <cdr:x>0.24588</cdr:x>
      <cdr:y>0.73936</cdr:y>
    </cdr:to>
    <cdr:sp macro="" textlink="">
      <cdr:nvSpPr>
        <cdr:cNvPr id="2" name="Arrow: Up-Down 1">
          <a:extLst xmlns:a="http://schemas.openxmlformats.org/drawingml/2006/main">
            <a:ext uri="{FF2B5EF4-FFF2-40B4-BE49-F238E27FC236}">
              <a16:creationId xmlns:a16="http://schemas.microsoft.com/office/drawing/2014/main" id="{029C0FB8-3E1D-4ADF-9D21-B3BA858A202C}"/>
            </a:ext>
          </a:extLst>
        </cdr:cNvPr>
        <cdr:cNvSpPr/>
      </cdr:nvSpPr>
      <cdr:spPr>
        <a:xfrm xmlns:a="http://schemas.openxmlformats.org/drawingml/2006/main" flipH="1">
          <a:off x="1641209" y="2859932"/>
          <a:ext cx="100041" cy="719208"/>
        </a:xfrm>
        <a:prstGeom xmlns:a="http://schemas.openxmlformats.org/drawingml/2006/main" prst="upDownArrow">
          <a:avLst/>
        </a:prstGeom>
        <a:gradFill xmlns:a="http://schemas.openxmlformats.org/drawingml/2006/main" flip="none" rotWithShape="1">
          <a:gsLst>
            <a:gs pos="0">
              <a:schemeClr val="accent6">
                <a:tint val="100000"/>
                <a:shade val="100000"/>
                <a:satMod val="130000"/>
                <a:tint val="66000"/>
                <a:satMod val="160000"/>
              </a:schemeClr>
            </a:gs>
            <a:gs pos="50000">
              <a:schemeClr val="accent6">
                <a:tint val="100000"/>
                <a:shade val="100000"/>
                <a:satMod val="130000"/>
                <a:tint val="44500"/>
                <a:satMod val="160000"/>
              </a:schemeClr>
            </a:gs>
            <a:gs pos="100000">
              <a:schemeClr val="accent6">
                <a:tint val="100000"/>
                <a:shade val="100000"/>
                <a:satMod val="130000"/>
                <a:tint val="23500"/>
                <a:satMod val="160000"/>
              </a:schemeClr>
            </a:gs>
          </a:gsLst>
          <a:lin ang="16200000" scaled="1"/>
          <a:tileRect/>
        </a:gradFill>
      </cdr:spPr>
      <cdr:style>
        <a:lnRef xmlns:a="http://schemas.openxmlformats.org/drawingml/2006/main" idx="1">
          <a:schemeClr val="accent6"/>
        </a:lnRef>
        <a:fillRef xmlns:a="http://schemas.openxmlformats.org/drawingml/2006/main" idx="3">
          <a:schemeClr val="accent6"/>
        </a:fillRef>
        <a:effectRef xmlns:a="http://schemas.openxmlformats.org/drawingml/2006/main" idx="2">
          <a:schemeClr val="accent6"/>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0.19861</cdr:x>
      <cdr:y>0.51809</cdr:y>
    </cdr:from>
    <cdr:to>
      <cdr:x>0.29131</cdr:x>
      <cdr:y>0.58513</cdr:y>
    </cdr:to>
    <cdr:sp macro="" textlink="">
      <cdr:nvSpPr>
        <cdr:cNvPr id="5" name="TextBox 4">
          <a:extLst xmlns:a="http://schemas.openxmlformats.org/drawingml/2006/main">
            <a:ext uri="{FF2B5EF4-FFF2-40B4-BE49-F238E27FC236}">
              <a16:creationId xmlns:a16="http://schemas.microsoft.com/office/drawing/2014/main" id="{3D1150C3-AD07-4F57-B8FD-79E35128D5C1}"/>
            </a:ext>
          </a:extLst>
        </cdr:cNvPr>
        <cdr:cNvSpPr txBox="1"/>
      </cdr:nvSpPr>
      <cdr:spPr>
        <a:xfrm xmlns:a="http://schemas.openxmlformats.org/drawingml/2006/main">
          <a:off x="1406509" y="2507990"/>
          <a:ext cx="656477" cy="3245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FF0000"/>
              </a:solidFill>
              <a:latin typeface="Garamond" panose="02020404030301010803" pitchFamily="18" charset="0"/>
            </a:rPr>
            <a:t>~2X</a:t>
          </a:r>
        </a:p>
      </cdr:txBody>
    </cdr:sp>
  </cdr:relSizeAnchor>
  <cdr:relSizeAnchor xmlns:cdr="http://schemas.openxmlformats.org/drawingml/2006/chartDrawing">
    <cdr:from>
      <cdr:x>0.64634</cdr:x>
      <cdr:y>0.31147</cdr:y>
    </cdr:from>
    <cdr:to>
      <cdr:x>0.66717</cdr:x>
      <cdr:y>0.61928</cdr:y>
    </cdr:to>
    <cdr:sp macro="" textlink="">
      <cdr:nvSpPr>
        <cdr:cNvPr id="6" name="Arrow: Up-Down 5">
          <a:extLst xmlns:a="http://schemas.openxmlformats.org/drawingml/2006/main">
            <a:ext uri="{FF2B5EF4-FFF2-40B4-BE49-F238E27FC236}">
              <a16:creationId xmlns:a16="http://schemas.microsoft.com/office/drawing/2014/main" id="{13191318-A657-4E59-A51A-5B131706573F}"/>
            </a:ext>
          </a:extLst>
        </cdr:cNvPr>
        <cdr:cNvSpPr/>
      </cdr:nvSpPr>
      <cdr:spPr>
        <a:xfrm xmlns:a="http://schemas.openxmlformats.org/drawingml/2006/main" flipH="1">
          <a:off x="4577221" y="1507787"/>
          <a:ext cx="147513" cy="1490063"/>
        </a:xfrm>
        <a:prstGeom xmlns:a="http://schemas.openxmlformats.org/drawingml/2006/main" prst="upDownArrow">
          <a:avLst/>
        </a:prstGeom>
        <a:gradFill xmlns:a="http://schemas.openxmlformats.org/drawingml/2006/main" flip="none" rotWithShape="1">
          <a:gsLst>
            <a:gs pos="0">
              <a:schemeClr val="accent6">
                <a:tint val="100000"/>
                <a:shade val="100000"/>
                <a:satMod val="130000"/>
                <a:tint val="66000"/>
                <a:satMod val="160000"/>
              </a:schemeClr>
            </a:gs>
            <a:gs pos="50000">
              <a:schemeClr val="accent6">
                <a:tint val="100000"/>
                <a:shade val="100000"/>
                <a:satMod val="130000"/>
                <a:tint val="44500"/>
                <a:satMod val="160000"/>
              </a:schemeClr>
            </a:gs>
            <a:gs pos="100000">
              <a:schemeClr val="accent6">
                <a:tint val="100000"/>
                <a:shade val="100000"/>
                <a:satMod val="130000"/>
                <a:tint val="23500"/>
                <a:satMod val="160000"/>
              </a:schemeClr>
            </a:gs>
          </a:gsLst>
          <a:lin ang="16200000" scaled="1"/>
          <a:tileRect/>
        </a:gradFill>
      </cdr:spPr>
      <cdr:style>
        <a:lnRef xmlns:a="http://schemas.openxmlformats.org/drawingml/2006/main" idx="1">
          <a:schemeClr val="accent6"/>
        </a:lnRef>
        <a:fillRef xmlns:a="http://schemas.openxmlformats.org/drawingml/2006/main" idx="3">
          <a:schemeClr val="accent6"/>
        </a:fillRef>
        <a:effectRef xmlns:a="http://schemas.openxmlformats.org/drawingml/2006/main" idx="2">
          <a:schemeClr val="accent6"/>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0.62082</cdr:x>
      <cdr:y>0.2501</cdr:y>
    </cdr:from>
    <cdr:to>
      <cdr:x>0.71352</cdr:x>
      <cdr:y>0.31714</cdr:y>
    </cdr:to>
    <cdr:sp macro="" textlink="">
      <cdr:nvSpPr>
        <cdr:cNvPr id="7" name="TextBox 1">
          <a:extLst xmlns:a="http://schemas.openxmlformats.org/drawingml/2006/main">
            <a:ext uri="{FF2B5EF4-FFF2-40B4-BE49-F238E27FC236}">
              <a16:creationId xmlns:a16="http://schemas.microsoft.com/office/drawing/2014/main" id="{7A568BD9-8C65-456A-B1A3-D4898DAA87D2}"/>
            </a:ext>
          </a:extLst>
        </cdr:cNvPr>
        <cdr:cNvSpPr txBox="1"/>
      </cdr:nvSpPr>
      <cdr:spPr>
        <a:xfrm xmlns:a="http://schemas.openxmlformats.org/drawingml/2006/main">
          <a:off x="4396496" y="1210691"/>
          <a:ext cx="656477" cy="32453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FF0000"/>
              </a:solidFill>
              <a:latin typeface="Garamond" panose="02020404030301010803" pitchFamily="18" charset="0"/>
            </a:rPr>
            <a:t>~3X</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E4C24-9E56-4645-8014-11C9534BBD1E}"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720A4-79F0-4FC9-8DE8-4363A8449BC8}" type="slidenum">
              <a:rPr lang="en-US" smtClean="0"/>
              <a:t>‹#›</a:t>
            </a:fld>
            <a:endParaRPr lang="en-US" dirty="0"/>
          </a:p>
        </p:txBody>
      </p:sp>
    </p:spTree>
    <p:extLst>
      <p:ext uri="{BB962C8B-B14F-4D97-AF65-F5344CB8AC3E}">
        <p14:creationId xmlns:p14="http://schemas.microsoft.com/office/powerpoint/2010/main" val="60702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f4115bb13_2_8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Hi, Welcome to my talk. I am Madhav and I will be presenting our work “TIPS: Making volatile indexes persistent with dram-nvmm tiering”</a:t>
            </a:r>
          </a:p>
          <a:p>
            <a:pPr marL="457200" lvl="0" indent="-298450" algn="l" rtl="0">
              <a:spcBef>
                <a:spcPts val="0"/>
              </a:spcBef>
              <a:spcAft>
                <a:spcPts val="0"/>
              </a:spcAft>
              <a:buSzPts val="1100"/>
              <a:buChar char="➢"/>
            </a:pPr>
            <a:r>
              <a:rPr lang="en" dirty="0"/>
              <a:t>This is a joint work in colloboration with wookhee, hee won, minsung, sumit, ajit and my advisor dr. changwoo min </a:t>
            </a:r>
            <a:endParaRPr dirty="0"/>
          </a:p>
        </p:txBody>
      </p:sp>
      <p:sp>
        <p:nvSpPr>
          <p:cNvPr id="190" name="Google Shape;190;g6f4115bb1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To Update the user-defined index. TIPS employs a background worker thread which replay’s </a:t>
            </a:r>
            <a:r>
              <a:rPr lang="en-US" sz="1400" dirty="0" err="1"/>
              <a:t>Olog</a:t>
            </a:r>
            <a:r>
              <a:rPr lang="en-US" sz="1400" dirty="0"/>
              <a:t> records in the global timestamp order</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In this example, a new node will be added to the linked list, but before that NODE C has to be UNDO logged to guarantee a failure-atomic update. So if a power failure happens before finishing the update the NODE C can be reverted to its old consistent state during the recovery</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Then NODE D is added to the linked list and also note that its allocation information is recorded in the MEM LOG which is required to prevent persistent memory leaks during the recovery </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Finally, the corresponding DRAM-cache entry is invalidated, from now on any lookup request to the key K3 will be served from the user-defined linked list. </a:t>
            </a:r>
            <a:endParaRPr sz="1400" dirty="0"/>
          </a:p>
        </p:txBody>
      </p:sp>
    </p:spTree>
    <p:extLst>
      <p:ext uri="{BB962C8B-B14F-4D97-AF65-F5344CB8AC3E}">
        <p14:creationId xmlns:p14="http://schemas.microsoft.com/office/powerpoint/2010/main" val="361072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The DRAM-NVMM tiering is key to achieving our goals</a:t>
            </a:r>
          </a:p>
          <a:p>
            <a:pPr marL="457200" lvl="0" indent="-317500" algn="l" rtl="0">
              <a:lnSpc>
                <a:spcPct val="150000"/>
              </a:lnSpc>
              <a:spcBef>
                <a:spcPts val="0"/>
              </a:spcBef>
              <a:spcAft>
                <a:spcPts val="0"/>
              </a:spcAft>
              <a:buSzPts val="1400"/>
              <a:buChar char="★"/>
            </a:pPr>
            <a:r>
              <a:rPr lang="en-US" sz="1400" dirty="0"/>
              <a:t>First, it helps TIPS to guarantee durable linearizability as illustrated in the previous slides </a:t>
            </a:r>
          </a:p>
          <a:p>
            <a:pPr marL="457200" lvl="0" indent="-317500" algn="l" rtl="0">
              <a:lnSpc>
                <a:spcPct val="150000"/>
              </a:lnSpc>
              <a:spcBef>
                <a:spcPts val="0"/>
              </a:spcBef>
              <a:spcAft>
                <a:spcPts val="0"/>
              </a:spcAft>
              <a:buSzPts val="1400"/>
              <a:buChar char="★"/>
            </a:pPr>
            <a:r>
              <a:rPr lang="en-US" sz="1400" dirty="0"/>
              <a:t>And next enables TIPS to support an index-agnostic conversion.  that is, it allows TIPS to</a:t>
            </a:r>
          </a:p>
          <a:p>
            <a:pPr marL="457200" lvl="0" indent="-317500" algn="l" rtl="0">
              <a:lnSpc>
                <a:spcPct val="150000"/>
              </a:lnSpc>
              <a:spcBef>
                <a:spcPts val="0"/>
              </a:spcBef>
              <a:spcAft>
                <a:spcPts val="0"/>
              </a:spcAft>
              <a:buSzPts val="1400"/>
              <a:buChar char="★"/>
            </a:pPr>
            <a:r>
              <a:rPr lang="en-US" sz="1400" dirty="0"/>
              <a:t> embrace and support different concurrency models by allowing the concurrency model of the user-defined index to co-exist with DRAM-cache</a:t>
            </a:r>
          </a:p>
          <a:p>
            <a:pPr marL="457200" lvl="0" indent="-317500" algn="l" rtl="0">
              <a:lnSpc>
                <a:spcPct val="150000"/>
              </a:lnSpc>
              <a:spcBef>
                <a:spcPts val="0"/>
              </a:spcBef>
              <a:spcAft>
                <a:spcPts val="0"/>
              </a:spcAft>
              <a:buSzPts val="1400"/>
              <a:buChar char="★"/>
            </a:pPr>
            <a:r>
              <a:rPr lang="en-US" sz="1400" dirty="0"/>
              <a:t>Moreover, even if the user-defined index uses say a mutex as its concurrency control it still can take advantage of the DRAM-cache to process the reads and writes concurrently and consequently achieve a good performance and scalability </a:t>
            </a:r>
          </a:p>
        </p:txBody>
      </p:sp>
    </p:spTree>
    <p:extLst>
      <p:ext uri="{BB962C8B-B14F-4D97-AF65-F5344CB8AC3E}">
        <p14:creationId xmlns:p14="http://schemas.microsoft.com/office/powerpoint/2010/main" val="238622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After looking in to the TIPS architecture, one can think if TIPS-backend can become performance and scalability bottleneck?</a:t>
            </a:r>
          </a:p>
          <a:p>
            <a:pPr marL="457200" lvl="0" indent="-317500" algn="l" rtl="0">
              <a:lnSpc>
                <a:spcPct val="150000"/>
              </a:lnSpc>
              <a:spcBef>
                <a:spcPts val="0"/>
              </a:spcBef>
              <a:spcAft>
                <a:spcPts val="0"/>
              </a:spcAft>
              <a:buSzPts val="1400"/>
              <a:buChar char="★"/>
            </a:pPr>
            <a:r>
              <a:rPr lang="en-US" sz="1400" dirty="0"/>
              <a:t>This is because TIPS frontend with the concurrent DRAM-cache and per-thread operational logging is extremely fast when compared to the backend </a:t>
            </a:r>
          </a:p>
          <a:p>
            <a:pPr marL="457200" lvl="0" indent="-317500" algn="l" rtl="0">
              <a:lnSpc>
                <a:spcPct val="150000"/>
              </a:lnSpc>
              <a:spcBef>
                <a:spcPts val="0"/>
              </a:spcBef>
              <a:spcAft>
                <a:spcPts val="0"/>
              </a:spcAft>
              <a:buSzPts val="1400"/>
              <a:buChar char="★"/>
            </a:pPr>
            <a:r>
              <a:rPr lang="en-US" sz="1400" dirty="0"/>
              <a:t>Also the backend writes are inherently slower because</a:t>
            </a:r>
          </a:p>
          <a:p>
            <a:pPr marL="457200" lvl="0" indent="-317500" algn="l" rtl="0">
              <a:lnSpc>
                <a:spcPct val="150000"/>
              </a:lnSpc>
              <a:spcBef>
                <a:spcPts val="0"/>
              </a:spcBef>
              <a:spcAft>
                <a:spcPts val="0"/>
              </a:spcAft>
              <a:buSzPts val="1400"/>
              <a:buChar char="★"/>
            </a:pPr>
            <a:r>
              <a:rPr lang="en-US" sz="1400" dirty="0"/>
              <a:t>It happens on the slower NVMM and with the additional UNDO logging writes  can get  much slower</a:t>
            </a:r>
          </a:p>
          <a:p>
            <a:pPr marL="457200" lvl="0" indent="-317500" algn="l" rtl="0">
              <a:lnSpc>
                <a:spcPct val="150000"/>
              </a:lnSpc>
              <a:spcBef>
                <a:spcPts val="0"/>
              </a:spcBef>
              <a:spcAft>
                <a:spcPts val="0"/>
              </a:spcAft>
              <a:buSzPts val="1400"/>
              <a:buChar char="★"/>
            </a:pPr>
            <a:r>
              <a:rPr lang="en-US" sz="1400" dirty="0"/>
              <a:t>So one of the key design question in TIPS is how do we make the TIPS-backend scalable?</a:t>
            </a:r>
          </a:p>
        </p:txBody>
      </p:sp>
    </p:spTree>
    <p:extLst>
      <p:ext uri="{BB962C8B-B14F-4D97-AF65-F5344CB8AC3E}">
        <p14:creationId xmlns:p14="http://schemas.microsoft.com/office/powerpoint/2010/main" val="229556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For this we rely on a key </a:t>
            </a:r>
            <a:r>
              <a:rPr lang="en-US" sz="1400" dirty="0" err="1"/>
              <a:t>intution</a:t>
            </a:r>
            <a:endParaRPr lang="en-US" sz="1400" dirty="0"/>
          </a:p>
          <a:p>
            <a:pPr marL="457200" lvl="0" indent="-317500" algn="l" rtl="0">
              <a:lnSpc>
                <a:spcPct val="150000"/>
              </a:lnSpc>
              <a:spcBef>
                <a:spcPts val="0"/>
              </a:spcBef>
              <a:spcAft>
                <a:spcPts val="0"/>
              </a:spcAft>
              <a:buSzPts val="1400"/>
              <a:buChar char="★"/>
            </a:pPr>
            <a:r>
              <a:rPr lang="en-US" sz="1400" dirty="0"/>
              <a:t>That real-world workloads are rarely 100%, so if we can leverage the time between the write operations efficiently while simultaneously optimize the backend writes to be faster then  we believe that we can make the backend to catchup with the faster frontend</a:t>
            </a:r>
          </a:p>
          <a:p>
            <a:pPr marL="457200" lvl="0" indent="-317500" algn="l" rtl="0">
              <a:lnSpc>
                <a:spcPct val="150000"/>
              </a:lnSpc>
              <a:spcBef>
                <a:spcPts val="0"/>
              </a:spcBef>
              <a:spcAft>
                <a:spcPts val="0"/>
              </a:spcAft>
              <a:buSzPts val="1400"/>
              <a:buChar char="★"/>
            </a:pPr>
            <a:r>
              <a:rPr lang="en-US" sz="1400" dirty="0"/>
              <a:t>To make the backend writes fast we introduce two techniques</a:t>
            </a:r>
          </a:p>
          <a:p>
            <a:pPr marL="457200" lvl="0" indent="-317500" algn="l" rtl="0">
              <a:lnSpc>
                <a:spcPct val="150000"/>
              </a:lnSpc>
              <a:spcBef>
                <a:spcPts val="0"/>
              </a:spcBef>
              <a:spcAft>
                <a:spcPts val="0"/>
              </a:spcAft>
              <a:buSzPts val="1400"/>
              <a:buChar char="★"/>
            </a:pPr>
            <a:r>
              <a:rPr lang="en-US" sz="1400" dirty="0"/>
              <a:t>UNO logging protocol to reduce the UNDO logging overhead in the backend </a:t>
            </a:r>
          </a:p>
          <a:p>
            <a:pPr marL="457200" lvl="0" indent="-317500" algn="l" rtl="0">
              <a:lnSpc>
                <a:spcPct val="150000"/>
              </a:lnSpc>
              <a:spcBef>
                <a:spcPts val="0"/>
              </a:spcBef>
              <a:spcAft>
                <a:spcPts val="0"/>
              </a:spcAft>
              <a:buSzPts val="1400"/>
              <a:buChar char="★"/>
            </a:pPr>
            <a:r>
              <a:rPr lang="en-US" sz="1400" dirty="0"/>
              <a:t>And adaptive scaling for making background writes concurrent</a:t>
            </a:r>
          </a:p>
        </p:txBody>
      </p:sp>
    </p:spTree>
    <p:extLst>
      <p:ext uri="{BB962C8B-B14F-4D97-AF65-F5344CB8AC3E}">
        <p14:creationId xmlns:p14="http://schemas.microsoft.com/office/powerpoint/2010/main" val="3399524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All three logs in TIPS are not disjoint rather they work synergistically</a:t>
            </a:r>
          </a:p>
          <a:p>
            <a:pPr marL="457200" lvl="0" indent="-317500" algn="l" rtl="0">
              <a:lnSpc>
                <a:spcPct val="150000"/>
              </a:lnSpc>
              <a:spcBef>
                <a:spcPts val="0"/>
              </a:spcBef>
              <a:spcAft>
                <a:spcPts val="0"/>
              </a:spcAft>
              <a:buSzPts val="1400"/>
              <a:buChar char="★"/>
            </a:pPr>
            <a:r>
              <a:rPr lang="en-US" sz="1400" dirty="0"/>
              <a:t>This enables TIPS to selectively perform UNDO logging only for the addresses that are required for the correct recovery </a:t>
            </a:r>
          </a:p>
          <a:p>
            <a:pPr marL="457200" lvl="0" indent="-317500" algn="l" rtl="0">
              <a:lnSpc>
                <a:spcPct val="150000"/>
              </a:lnSpc>
              <a:spcBef>
                <a:spcPts val="0"/>
              </a:spcBef>
              <a:spcAft>
                <a:spcPts val="0"/>
              </a:spcAft>
              <a:buSzPts val="1400"/>
              <a:buChar char="★"/>
            </a:pPr>
            <a:r>
              <a:rPr lang="en-US" sz="1400" dirty="0"/>
              <a:t>The key idea is to perform UNDO logging only</a:t>
            </a:r>
          </a:p>
          <a:p>
            <a:pPr marL="457200" lvl="0" indent="-317500" algn="l" rtl="0">
              <a:lnSpc>
                <a:spcPct val="150000"/>
              </a:lnSpc>
              <a:spcBef>
                <a:spcPts val="0"/>
              </a:spcBef>
              <a:spcAft>
                <a:spcPts val="0"/>
              </a:spcAft>
              <a:buSzPts val="1400"/>
              <a:buChar char="★"/>
            </a:pPr>
            <a:r>
              <a:rPr lang="en-US" sz="1400" dirty="0"/>
              <a:t>if the requested address is not previously UNDO logged, this helps in preventing redundant UNDO logging </a:t>
            </a:r>
          </a:p>
          <a:p>
            <a:pPr marL="457200" lvl="0" indent="-317500" algn="l" rtl="0">
              <a:lnSpc>
                <a:spcPct val="150000"/>
              </a:lnSpc>
              <a:spcBef>
                <a:spcPts val="0"/>
              </a:spcBef>
              <a:spcAft>
                <a:spcPts val="0"/>
              </a:spcAft>
              <a:buSzPts val="1400"/>
              <a:buChar char="★"/>
            </a:pPr>
            <a:r>
              <a:rPr lang="en-US" sz="1400" dirty="0"/>
              <a:t>And next, if the requested address is not present in the </a:t>
            </a:r>
            <a:r>
              <a:rPr lang="en-US" sz="1400" dirty="0" err="1"/>
              <a:t>Olog</a:t>
            </a:r>
            <a:r>
              <a:rPr lang="en-US" sz="1400" dirty="0"/>
              <a:t>, this is required because the contents of such addresses can not be recreated by replaying the OLOG, so it is important that we UNDO log such addresses to guarantee a correct recovery.</a:t>
            </a:r>
          </a:p>
          <a:p>
            <a:pPr marL="457200" lvl="0" indent="-317500" algn="l" rtl="0">
              <a:lnSpc>
                <a:spcPct val="150000"/>
              </a:lnSpc>
              <a:spcBef>
                <a:spcPts val="0"/>
              </a:spcBef>
              <a:spcAft>
                <a:spcPts val="0"/>
              </a:spcAft>
              <a:buSzPts val="1400"/>
              <a:buChar char="★"/>
            </a:pPr>
            <a:r>
              <a:rPr lang="en-US" sz="1400" dirty="0"/>
              <a:t> </a:t>
            </a:r>
          </a:p>
          <a:p>
            <a:pPr marL="139700" lvl="0" indent="0" algn="l" rtl="0">
              <a:lnSpc>
                <a:spcPct val="150000"/>
              </a:lnSpc>
              <a:spcBef>
                <a:spcPts val="0"/>
              </a:spcBef>
              <a:spcAft>
                <a:spcPts val="0"/>
              </a:spcAft>
              <a:buSzPts val="1400"/>
              <a:buNone/>
            </a:pPr>
            <a:endParaRPr sz="1400" dirty="0"/>
          </a:p>
        </p:txBody>
      </p:sp>
    </p:spTree>
    <p:extLst>
      <p:ext uri="{BB962C8B-B14F-4D97-AF65-F5344CB8AC3E}">
        <p14:creationId xmlns:p14="http://schemas.microsoft.com/office/powerpoint/2010/main" val="1127662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The UNO logging is provides some nice properties</a:t>
            </a:r>
          </a:p>
          <a:p>
            <a:pPr marL="457200" lvl="0" indent="-317500" algn="l" rtl="0">
              <a:lnSpc>
                <a:spcPct val="150000"/>
              </a:lnSpc>
              <a:spcBef>
                <a:spcPts val="0"/>
              </a:spcBef>
              <a:spcAft>
                <a:spcPts val="0"/>
              </a:spcAft>
              <a:buSzPts val="1400"/>
              <a:buChar char="★"/>
            </a:pPr>
            <a:r>
              <a:rPr lang="en-US" sz="1400" dirty="0"/>
              <a:t>It makes the backend writes fast by significantly reducing the Number of undo loggings performed</a:t>
            </a:r>
          </a:p>
          <a:p>
            <a:pPr marL="457200" lvl="0" indent="-317500" algn="l" rtl="0">
              <a:lnSpc>
                <a:spcPct val="150000"/>
              </a:lnSpc>
              <a:spcBef>
                <a:spcPts val="0"/>
              </a:spcBef>
              <a:spcAft>
                <a:spcPts val="0"/>
              </a:spcAft>
              <a:buSzPts val="1400"/>
              <a:buChar char="★"/>
            </a:pPr>
            <a:r>
              <a:rPr lang="en-US" sz="1400" dirty="0"/>
              <a:t>The use of operational logging in the write critical path reduces the crash consistency overhead as only 2 persist barriers are required to persist a </a:t>
            </a:r>
            <a:r>
              <a:rPr lang="en-US" sz="1400" dirty="0" err="1"/>
              <a:t>olog</a:t>
            </a:r>
            <a:r>
              <a:rPr lang="en-US" sz="1400" dirty="0"/>
              <a:t> record.</a:t>
            </a:r>
          </a:p>
          <a:p>
            <a:pPr marL="457200" lvl="0" indent="-317500" algn="l" rtl="0">
              <a:lnSpc>
                <a:spcPct val="150000"/>
              </a:lnSpc>
              <a:spcBef>
                <a:spcPts val="0"/>
              </a:spcBef>
              <a:spcAft>
                <a:spcPts val="0"/>
              </a:spcAft>
              <a:buSzPts val="1400"/>
              <a:buChar char="★"/>
            </a:pPr>
            <a:r>
              <a:rPr lang="en-US" sz="1400" dirty="0"/>
              <a:t>UNO logging helps TIPS to handle the memory leaks internally without having to rely on the application or any special memory allocator</a:t>
            </a:r>
          </a:p>
          <a:p>
            <a:pPr marL="457200" lvl="0" indent="-317500" algn="l" rtl="0">
              <a:lnSpc>
                <a:spcPct val="150000"/>
              </a:lnSpc>
              <a:spcBef>
                <a:spcPts val="0"/>
              </a:spcBef>
              <a:spcAft>
                <a:spcPts val="0"/>
              </a:spcAft>
              <a:buSzPts val="1400"/>
              <a:buChar char="★"/>
            </a:pPr>
            <a:r>
              <a:rPr lang="en-US" sz="1400" dirty="0"/>
              <a:t>Finally, UNO logging is index-agnostic so any index can utilize UNO logging irrespective of its concurrency control</a:t>
            </a:r>
            <a:endParaRPr sz="1400" dirty="0"/>
          </a:p>
        </p:txBody>
      </p:sp>
    </p:spTree>
    <p:extLst>
      <p:ext uri="{BB962C8B-B14F-4D97-AF65-F5344CB8AC3E}">
        <p14:creationId xmlns:p14="http://schemas.microsoft.com/office/powerpoint/2010/main" val="4014384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Another technique to accelerate the backend writes is the Adaptive scaling of background writers</a:t>
            </a:r>
          </a:p>
          <a:p>
            <a:pPr marL="457200" lvl="0" indent="-317500" algn="l" rtl="0">
              <a:lnSpc>
                <a:spcPct val="150000"/>
              </a:lnSpc>
              <a:spcBef>
                <a:spcPts val="0"/>
              </a:spcBef>
              <a:spcAft>
                <a:spcPts val="0"/>
              </a:spcAft>
              <a:buSzPts val="1400"/>
              <a:buChar char="★"/>
            </a:pPr>
            <a:r>
              <a:rPr lang="en-US" sz="1400" dirty="0"/>
              <a:t>Adaptive scaling enables TIPS to concurrently update the user-defined index by carefully reordering the write operations without impacting the correctness</a:t>
            </a:r>
          </a:p>
          <a:p>
            <a:pPr marL="457200" lvl="0" indent="-317500" algn="l" rtl="0">
              <a:lnSpc>
                <a:spcPct val="150000"/>
              </a:lnSpc>
              <a:spcBef>
                <a:spcPts val="0"/>
              </a:spcBef>
              <a:spcAft>
                <a:spcPts val="0"/>
              </a:spcAft>
              <a:buSzPts val="1400"/>
              <a:buChar char="★"/>
            </a:pPr>
            <a:r>
              <a:rPr lang="en-US" sz="1400" dirty="0"/>
              <a:t>Our adaptive scaling has several nice properties such as</a:t>
            </a:r>
          </a:p>
          <a:p>
            <a:pPr marL="457200" lvl="0" indent="-317500" algn="l" rtl="0">
              <a:lnSpc>
                <a:spcPct val="150000"/>
              </a:lnSpc>
              <a:spcBef>
                <a:spcPts val="0"/>
              </a:spcBef>
              <a:spcAft>
                <a:spcPts val="0"/>
              </a:spcAft>
              <a:buSzPts val="1400"/>
              <a:buChar char="★"/>
            </a:pPr>
            <a:r>
              <a:rPr lang="en-US" sz="1400" dirty="0"/>
              <a:t>It can Automatically adjust the worker count based on workload nature</a:t>
            </a:r>
          </a:p>
          <a:p>
            <a:pPr marL="457200" lvl="0" indent="-317500" algn="l" rtl="0">
              <a:lnSpc>
                <a:spcPct val="150000"/>
              </a:lnSpc>
              <a:spcBef>
                <a:spcPts val="0"/>
              </a:spcBef>
              <a:spcAft>
                <a:spcPts val="0"/>
              </a:spcAft>
              <a:buSzPts val="1400"/>
              <a:buChar char="★"/>
            </a:pPr>
            <a:r>
              <a:rPr lang="en-US" sz="1400" dirty="0"/>
              <a:t>And it can automatically optimize the worker count based on write scalability of the user-defined index</a:t>
            </a:r>
          </a:p>
          <a:p>
            <a:pPr marL="457200" lvl="0" indent="-317500" algn="l" rtl="0">
              <a:lnSpc>
                <a:spcPct val="150000"/>
              </a:lnSpc>
              <a:spcBef>
                <a:spcPts val="0"/>
              </a:spcBef>
              <a:spcAft>
                <a:spcPts val="0"/>
              </a:spcAft>
              <a:buSzPts val="1400"/>
              <a:buChar char="★"/>
            </a:pPr>
            <a:r>
              <a:rPr lang="en-US" sz="1400" dirty="0"/>
              <a:t>Please refer to our paper for more details and correctness of our adaptive scaling approach</a:t>
            </a:r>
          </a:p>
          <a:p>
            <a:pPr marL="139700" lvl="0" indent="0" algn="l" rtl="0">
              <a:lnSpc>
                <a:spcPct val="150000"/>
              </a:lnSpc>
              <a:spcBef>
                <a:spcPts val="0"/>
              </a:spcBef>
              <a:spcAft>
                <a:spcPts val="0"/>
              </a:spcAft>
              <a:buSzPts val="1400"/>
              <a:buNone/>
            </a:pPr>
            <a:endParaRPr lang="en-US" sz="1400" dirty="0"/>
          </a:p>
          <a:p>
            <a:pPr marL="139700" lvl="0" indent="0" algn="l" rtl="0">
              <a:lnSpc>
                <a:spcPct val="150000"/>
              </a:lnSpc>
              <a:spcBef>
                <a:spcPts val="0"/>
              </a:spcBef>
              <a:spcAft>
                <a:spcPts val="0"/>
              </a:spcAft>
              <a:buSzPts val="1400"/>
              <a:buNone/>
            </a:pPr>
            <a:r>
              <a:rPr lang="en-US" sz="1400" dirty="0"/>
              <a:t> </a:t>
            </a:r>
            <a:endParaRPr sz="1400" dirty="0"/>
          </a:p>
        </p:txBody>
      </p:sp>
    </p:spTree>
    <p:extLst>
      <p:ext uri="{BB962C8B-B14F-4D97-AF65-F5344CB8AC3E}">
        <p14:creationId xmlns:p14="http://schemas.microsoft.com/office/powerpoint/2010/main" val="2245122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The next question we would like to answer is how to convert the existing volatile indexe’s codebase using TIPS?</a:t>
            </a:r>
          </a:p>
          <a:p>
            <a:pPr marL="457200" lvl="0" indent="-317500" algn="l" rtl="0">
              <a:lnSpc>
                <a:spcPct val="150000"/>
              </a:lnSpc>
              <a:spcBef>
                <a:spcPts val="0"/>
              </a:spcBef>
              <a:spcAft>
                <a:spcPts val="0"/>
              </a:spcAft>
              <a:buSzPts val="1400"/>
              <a:buChar char="★"/>
            </a:pPr>
            <a:r>
              <a:rPr lang="en-US" sz="1400" dirty="0"/>
              <a:t>Let me illustrate with a example of a volatile hash table</a:t>
            </a:r>
          </a:p>
          <a:p>
            <a:pPr marL="457200" lvl="0" indent="-317500" algn="l" rtl="0">
              <a:lnSpc>
                <a:spcPct val="150000"/>
              </a:lnSpc>
              <a:spcBef>
                <a:spcPts val="0"/>
              </a:spcBef>
              <a:spcAft>
                <a:spcPts val="0"/>
              </a:spcAft>
              <a:buSzPts val="1400"/>
              <a:buChar char="★"/>
            </a:pPr>
            <a:r>
              <a:rPr lang="en-US" sz="1400" dirty="0"/>
              <a:t>The code snippet show on the left the usual implementation of a volatile open chaining hash table</a:t>
            </a:r>
          </a:p>
          <a:p>
            <a:pPr marL="457200" lvl="0" indent="-317500" algn="l" rtl="0">
              <a:lnSpc>
                <a:spcPct val="150000"/>
              </a:lnSpc>
              <a:spcBef>
                <a:spcPts val="0"/>
              </a:spcBef>
              <a:spcAft>
                <a:spcPts val="0"/>
              </a:spcAft>
              <a:buSzPts val="1400"/>
              <a:buChar char="★"/>
            </a:pPr>
            <a:r>
              <a:rPr lang="en-US" sz="1400" dirty="0"/>
              <a:t>The code snippet shows the insert logic, I would quickly walk through the code </a:t>
            </a:r>
          </a:p>
          <a:p>
            <a:pPr marL="457200" lvl="0" indent="-317500" algn="l" rtl="0">
              <a:lnSpc>
                <a:spcPct val="150000"/>
              </a:lnSpc>
              <a:spcBef>
                <a:spcPts val="0"/>
              </a:spcBef>
              <a:spcAft>
                <a:spcPts val="0"/>
              </a:spcAft>
              <a:buSzPts val="1400"/>
              <a:buChar char="★"/>
            </a:pPr>
            <a:r>
              <a:rPr lang="en-US" sz="1400" dirty="0"/>
              <a:t>[click] The code here gets to the hash bucket and traverses the bucket to find an existing node</a:t>
            </a:r>
          </a:p>
          <a:p>
            <a:pPr marL="457200" lvl="0" indent="-317500" algn="l" rtl="0">
              <a:lnSpc>
                <a:spcPct val="150000"/>
              </a:lnSpc>
              <a:spcBef>
                <a:spcPts val="0"/>
              </a:spcBef>
              <a:spcAft>
                <a:spcPts val="0"/>
              </a:spcAft>
              <a:buSzPts val="1400"/>
              <a:buChar char="★"/>
            </a:pPr>
            <a:r>
              <a:rPr lang="en-US" sz="1400" dirty="0"/>
              <a:t>[click] Next, if the node is found, the code here simply updates the value field in the existing node and terminates</a:t>
            </a:r>
          </a:p>
          <a:p>
            <a:pPr marL="457200" lvl="0" indent="-317500" algn="l" rtl="0">
              <a:lnSpc>
                <a:spcPct val="150000"/>
              </a:lnSpc>
              <a:spcBef>
                <a:spcPts val="0"/>
              </a:spcBef>
              <a:spcAft>
                <a:spcPts val="0"/>
              </a:spcAft>
              <a:buSzPts val="1400"/>
              <a:buChar char="★"/>
            </a:pPr>
            <a:r>
              <a:rPr lang="en-US" sz="1400" dirty="0"/>
              <a:t>[click] Else, a new node is allocated, written and added to the bucket </a:t>
            </a:r>
          </a:p>
          <a:p>
            <a:pPr marL="457200" lvl="0" indent="-317500" algn="l" rtl="0">
              <a:lnSpc>
                <a:spcPct val="150000"/>
              </a:lnSpc>
              <a:spcBef>
                <a:spcPts val="0"/>
              </a:spcBef>
              <a:spcAft>
                <a:spcPts val="0"/>
              </a:spcAft>
              <a:buSzPts val="1400"/>
              <a:buChar char="★"/>
            </a:pPr>
            <a:r>
              <a:rPr lang="en-US" sz="1400" dirty="0"/>
              <a:t>Now to convert this code using TIPS the first step is to </a:t>
            </a:r>
          </a:p>
          <a:p>
            <a:pPr marL="457200" lvl="0" indent="-317500" algn="l" rtl="0">
              <a:lnSpc>
                <a:spcPct val="150000"/>
              </a:lnSpc>
              <a:spcBef>
                <a:spcPts val="0"/>
              </a:spcBef>
              <a:spcAft>
                <a:spcPts val="0"/>
              </a:spcAft>
              <a:buSzPts val="1400"/>
              <a:buChar char="★"/>
            </a:pPr>
            <a:r>
              <a:rPr lang="en-US" sz="1400" dirty="0"/>
              <a:t>[click] replace the memory allocations with tips_alloc which will allocate the memory from the NVMM heap and also internally </a:t>
            </a:r>
          </a:p>
          <a:p>
            <a:pPr marL="457200" lvl="0" indent="-317500" algn="l" rtl="0">
              <a:lnSpc>
                <a:spcPct val="150000"/>
              </a:lnSpc>
              <a:spcBef>
                <a:spcPts val="0"/>
              </a:spcBef>
              <a:spcAft>
                <a:spcPts val="0"/>
              </a:spcAft>
              <a:buSzPts val="1400"/>
              <a:buChar char="★"/>
            </a:pPr>
            <a:r>
              <a:rPr lang="en-US" sz="1400" dirty="0"/>
              <a:t>takes care of logging the allocation in the MLOG </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Next before modifying any NVMM address undo logging api is added, here before updating the next pointer of the previous node  at M1</a:t>
            </a:r>
          </a:p>
          <a:p>
            <a:pPr marL="457200" lvl="0" indent="-317500" algn="l" rtl="0">
              <a:lnSpc>
                <a:spcPct val="150000"/>
              </a:lnSpc>
              <a:spcBef>
                <a:spcPts val="0"/>
              </a:spcBef>
              <a:spcAft>
                <a:spcPts val="0"/>
              </a:spcAft>
              <a:buSzPts val="1400"/>
              <a:buChar char="★"/>
            </a:pPr>
            <a:r>
              <a:rPr lang="en-US" sz="1400" dirty="0"/>
              <a:t>and before updating the existing node at M2 </a:t>
            </a:r>
          </a:p>
          <a:p>
            <a:pPr marL="457200" lvl="0" indent="-317500" algn="l" rtl="0">
              <a:lnSpc>
                <a:spcPct val="150000"/>
              </a:lnSpc>
              <a:spcBef>
                <a:spcPts val="0"/>
              </a:spcBef>
              <a:spcAft>
                <a:spcPts val="0"/>
              </a:spcAft>
              <a:buSzPts val="1400"/>
              <a:buChar char="★"/>
            </a:pPr>
            <a:r>
              <a:rPr lang="en-US" sz="1400" dirty="0"/>
              <a:t>and now the volatile hash table is made persistent</a:t>
            </a:r>
          </a:p>
          <a:p>
            <a:pPr marL="457200" lvl="0" indent="-317500" algn="l" rtl="0">
              <a:lnSpc>
                <a:spcPct val="150000"/>
              </a:lnSpc>
              <a:spcBef>
                <a:spcPts val="0"/>
              </a:spcBef>
              <a:spcAft>
                <a:spcPts val="0"/>
              </a:spcAft>
              <a:buSzPts val="1400"/>
              <a:buChar char="★"/>
            </a:pPr>
            <a:r>
              <a:rPr lang="en-US" sz="1400" dirty="0"/>
              <a:t>[click] In our approach there is no need of manually insert flush/fence</a:t>
            </a:r>
          </a:p>
          <a:p>
            <a:pPr marL="457200" lvl="0" indent="-317500" algn="l" rtl="0">
              <a:lnSpc>
                <a:spcPct val="150000"/>
              </a:lnSpc>
              <a:spcBef>
                <a:spcPts val="0"/>
              </a:spcBef>
              <a:spcAft>
                <a:spcPts val="0"/>
              </a:spcAft>
              <a:buSzPts val="1400"/>
              <a:buChar char="★"/>
            </a:pPr>
            <a:r>
              <a:rPr lang="en-US" sz="1400" dirty="0"/>
              <a:t>The </a:t>
            </a:r>
            <a:r>
              <a:rPr lang="en-US" sz="1400" dirty="0" err="1"/>
              <a:t>tips_undo_add</a:t>
            </a:r>
            <a:r>
              <a:rPr lang="en-US" sz="1400" dirty="0"/>
              <a:t> API will internally take care of flushing the updates in the right order</a:t>
            </a:r>
          </a:p>
          <a:p>
            <a:pPr marL="457200" lvl="0" indent="-317500" algn="l" rtl="0">
              <a:lnSpc>
                <a:spcPct val="150000"/>
              </a:lnSpc>
              <a:spcBef>
                <a:spcPts val="0"/>
              </a:spcBef>
              <a:spcAft>
                <a:spcPts val="0"/>
              </a:spcAft>
              <a:buSzPts val="1400"/>
              <a:buChar char="★"/>
            </a:pPr>
            <a:r>
              <a:rPr lang="en-US" sz="1400" dirty="0"/>
              <a:t>This makes the conversion using TIPS simple and trivial</a:t>
            </a:r>
          </a:p>
          <a:p>
            <a:pPr marL="457200" lvl="0" indent="-317500" algn="l" rtl="0">
              <a:lnSpc>
                <a:spcPct val="150000"/>
              </a:lnSpc>
              <a:spcBef>
                <a:spcPts val="0"/>
              </a:spcBef>
              <a:spcAft>
                <a:spcPts val="0"/>
              </a:spcAft>
              <a:buSzPts val="1400"/>
              <a:buChar char="★"/>
            </a:pPr>
            <a:r>
              <a:rPr lang="en-US" sz="1400" dirty="0"/>
              <a:t>Moreover it significantly reduces the  chances of crash consistency bugs as the developers need not worry about the persistence and visibility ordering </a:t>
            </a:r>
          </a:p>
        </p:txBody>
      </p:sp>
    </p:spTree>
    <p:extLst>
      <p:ext uri="{BB962C8B-B14F-4D97-AF65-F5344CB8AC3E}">
        <p14:creationId xmlns:p14="http://schemas.microsoft.com/office/powerpoint/2010/main" val="576107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400"/>
              <a:buNone/>
            </a:pPr>
            <a:r>
              <a:rPr lang="en-US" sz="1400" dirty="0"/>
              <a:t>In the interest of time I just presented the high level idea of TIPS, please refer to our paper for more details and also to learn about our other design aspects that were not covered in this presentation</a:t>
            </a:r>
            <a:endParaRPr sz="1400" dirty="0"/>
          </a:p>
        </p:txBody>
      </p:sp>
    </p:spTree>
    <p:extLst>
      <p:ext uri="{BB962C8B-B14F-4D97-AF65-F5344CB8AC3E}">
        <p14:creationId xmlns:p14="http://schemas.microsoft.com/office/powerpoint/2010/main" val="3120491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endParaRPr sz="1400" dirty="0"/>
          </a:p>
        </p:txBody>
      </p:sp>
    </p:spTree>
    <p:extLst>
      <p:ext uri="{BB962C8B-B14F-4D97-AF65-F5344CB8AC3E}">
        <p14:creationId xmlns:p14="http://schemas.microsoft.com/office/powerpoint/2010/main" val="404833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With the commercialization of byte-addressable non-volatile memory there is a surging interest to integrate it into the real-world storage stack</a:t>
            </a:r>
          </a:p>
          <a:p>
            <a:pPr marL="457200" lvl="0" indent="-317500" algn="l" rtl="0">
              <a:lnSpc>
                <a:spcPct val="150000"/>
              </a:lnSpc>
              <a:spcBef>
                <a:spcPts val="0"/>
              </a:spcBef>
              <a:spcAft>
                <a:spcPts val="0"/>
              </a:spcAft>
              <a:buSzPts val="1400"/>
              <a:buChar char="★"/>
            </a:pPr>
            <a:endParaRPr lang="en-US" sz="1400" dirty="0"/>
          </a:p>
          <a:p>
            <a:pPr marL="457200" lvl="0" indent="-317500" algn="l" rtl="0">
              <a:lnSpc>
                <a:spcPct val="150000"/>
              </a:lnSpc>
              <a:spcBef>
                <a:spcPts val="0"/>
              </a:spcBef>
              <a:spcAft>
                <a:spcPts val="0"/>
              </a:spcAft>
              <a:buSzPts val="1400"/>
              <a:buChar char="★"/>
            </a:pPr>
            <a:r>
              <a:rPr lang="en-US" sz="1400" dirty="0"/>
              <a:t>In-memory databases and key-value stores have been a popular interest as the NVMM’s large capacity will help such applications to scale its performance and improve its ability to process more data </a:t>
            </a:r>
            <a:endParaRPr sz="1400" dirty="0"/>
          </a:p>
        </p:txBody>
      </p:sp>
    </p:spTree>
    <p:extLst>
      <p:ext uri="{BB962C8B-B14F-4D97-AF65-F5344CB8AC3E}">
        <p14:creationId xmlns:p14="http://schemas.microsoft.com/office/powerpoint/2010/main" val="3777106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By evaluating TIPS we would like to answer the following questions</a:t>
            </a:r>
          </a:p>
          <a:p>
            <a:pPr marL="457200" lvl="0" indent="-317500" algn="l" rtl="0">
              <a:lnSpc>
                <a:spcPct val="150000"/>
              </a:lnSpc>
              <a:spcBef>
                <a:spcPts val="0"/>
              </a:spcBef>
              <a:spcAft>
                <a:spcPts val="0"/>
              </a:spcAft>
              <a:buSzPts val="1400"/>
              <a:buChar char="★"/>
            </a:pPr>
            <a:r>
              <a:rPr lang="en-US" sz="1400" dirty="0"/>
              <a:t>First, how many lines of code changes are required to convert a volatile index using TIPS?</a:t>
            </a:r>
          </a:p>
          <a:p>
            <a:pPr marL="457200" lvl="0" indent="-317500" algn="l" rtl="0">
              <a:lnSpc>
                <a:spcPct val="150000"/>
              </a:lnSpc>
              <a:spcBef>
                <a:spcPts val="0"/>
              </a:spcBef>
              <a:spcAft>
                <a:spcPts val="0"/>
              </a:spcAft>
              <a:buSzPts val="1400"/>
              <a:buChar char="★"/>
            </a:pPr>
            <a:r>
              <a:rPr lang="en-US" sz="1400" dirty="0"/>
              <a:t>Next, how does TIPS performs against the prior index conversion techniques</a:t>
            </a:r>
          </a:p>
          <a:p>
            <a:pPr marL="457200" lvl="0" indent="-317500" algn="l" rtl="0">
              <a:lnSpc>
                <a:spcPct val="150000"/>
              </a:lnSpc>
              <a:spcBef>
                <a:spcPts val="0"/>
              </a:spcBef>
              <a:spcAft>
                <a:spcPts val="0"/>
              </a:spcAft>
              <a:buSzPts val="1400"/>
              <a:buChar char="★"/>
            </a:pPr>
            <a:r>
              <a:rPr lang="en-US" sz="1400" dirty="0"/>
              <a:t>And finally how does TIPS perform against the NVMM-optimized indexes</a:t>
            </a:r>
          </a:p>
          <a:p>
            <a:pPr marL="139700" lvl="0" indent="0" algn="l" rtl="0">
              <a:lnSpc>
                <a:spcPct val="150000"/>
              </a:lnSpc>
              <a:spcBef>
                <a:spcPts val="0"/>
              </a:spcBef>
              <a:spcAft>
                <a:spcPts val="0"/>
              </a:spcAft>
              <a:buSzPts val="1400"/>
              <a:buNone/>
            </a:pPr>
            <a:endParaRPr sz="1400" dirty="0"/>
          </a:p>
        </p:txBody>
      </p:sp>
    </p:spTree>
    <p:extLst>
      <p:ext uri="{BB962C8B-B14F-4D97-AF65-F5344CB8AC3E}">
        <p14:creationId xmlns:p14="http://schemas.microsoft.com/office/powerpoint/2010/main" val="1212480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We evaluate TIPS on a 2 socket server with Intel DC persistent memory </a:t>
            </a:r>
          </a:p>
          <a:p>
            <a:pPr marL="457200" lvl="0" indent="-317500" algn="l" rtl="0">
              <a:lnSpc>
                <a:spcPct val="150000"/>
              </a:lnSpc>
              <a:spcBef>
                <a:spcPts val="0"/>
              </a:spcBef>
              <a:spcAft>
                <a:spcPts val="0"/>
              </a:spcAft>
              <a:buSzPts val="1400"/>
              <a:buChar char="★"/>
            </a:pPr>
            <a:r>
              <a:rPr lang="en-US" sz="1400" dirty="0"/>
              <a:t>We convert and evaluate 7 volatile indexes with different concurrency models</a:t>
            </a:r>
          </a:p>
          <a:p>
            <a:pPr marL="457200" lvl="0" indent="-317500" algn="l" rtl="0">
              <a:lnSpc>
                <a:spcPct val="150000"/>
              </a:lnSpc>
              <a:spcBef>
                <a:spcPts val="0"/>
              </a:spcBef>
              <a:spcAft>
                <a:spcPts val="0"/>
              </a:spcAft>
              <a:buSzPts val="1400"/>
              <a:buChar char="★"/>
            </a:pPr>
            <a:r>
              <a:rPr lang="en-US" sz="1400" dirty="0"/>
              <a:t>For all our evaluations we use YCSB workloads with 32 million keys </a:t>
            </a:r>
          </a:p>
          <a:p>
            <a:pPr marL="457200" lvl="0" indent="-317500" algn="l" rtl="0">
              <a:lnSpc>
                <a:spcPct val="150000"/>
              </a:lnSpc>
              <a:spcBef>
                <a:spcPts val="0"/>
              </a:spcBef>
              <a:spcAft>
                <a:spcPts val="0"/>
              </a:spcAft>
              <a:buSzPts val="1400"/>
              <a:buChar char="★"/>
            </a:pPr>
            <a:r>
              <a:rPr lang="en-US" sz="1400" dirty="0"/>
              <a:t>The nature of YCSB workloads are summarized in the table shown below</a:t>
            </a:r>
            <a:endParaRPr sz="1400" dirty="0"/>
          </a:p>
        </p:txBody>
      </p:sp>
    </p:spTree>
    <p:extLst>
      <p:ext uri="{BB962C8B-B14F-4D97-AF65-F5344CB8AC3E}">
        <p14:creationId xmlns:p14="http://schemas.microsoft.com/office/powerpoint/2010/main" val="2724394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For all our evaluations, we set the DRAM-cache size to cache 25% of total number of keys which requires approximately 300MB of additional space</a:t>
            </a:r>
          </a:p>
          <a:p>
            <a:pPr marL="457200" lvl="0" indent="-317500" algn="l" rtl="0">
              <a:lnSpc>
                <a:spcPct val="150000"/>
              </a:lnSpc>
              <a:spcBef>
                <a:spcPts val="0"/>
              </a:spcBef>
              <a:spcAft>
                <a:spcPts val="0"/>
              </a:spcAft>
              <a:buSzPts val="1400"/>
              <a:buChar char="★"/>
            </a:pPr>
            <a:r>
              <a:rPr lang="en-US" sz="1400" dirty="0"/>
              <a:t>We compare TIPS against PRONTO, </a:t>
            </a:r>
            <a:r>
              <a:rPr lang="en-US" sz="1400" dirty="0" err="1"/>
              <a:t>NVTraverse</a:t>
            </a:r>
            <a:r>
              <a:rPr lang="en-US" sz="1400" dirty="0"/>
              <a:t> and RECIPE</a:t>
            </a:r>
          </a:p>
          <a:p>
            <a:pPr marL="457200" lvl="0" indent="-317500" algn="l" rtl="0">
              <a:lnSpc>
                <a:spcPct val="150000"/>
              </a:lnSpc>
              <a:spcBef>
                <a:spcPts val="0"/>
              </a:spcBef>
              <a:spcAft>
                <a:spcPts val="0"/>
              </a:spcAft>
              <a:buSzPts val="1400"/>
              <a:buChar char="★"/>
            </a:pPr>
            <a:r>
              <a:rPr lang="en-US" sz="1400" dirty="0"/>
              <a:t>And we also compare TIPS with NVMM-optimized indexes such </a:t>
            </a:r>
            <a:r>
              <a:rPr lang="en-US" sz="1400" dirty="0" err="1"/>
              <a:t>FastFair</a:t>
            </a:r>
            <a:r>
              <a:rPr lang="en-US" sz="1400" dirty="0"/>
              <a:t>, </a:t>
            </a:r>
            <a:r>
              <a:rPr lang="en-US" sz="1400" dirty="0" err="1"/>
              <a:t>BzTree</a:t>
            </a:r>
            <a:r>
              <a:rPr lang="en-US" sz="1400" dirty="0"/>
              <a:t>, CCEH </a:t>
            </a:r>
            <a:r>
              <a:rPr lang="en-US" sz="1400" dirty="0" err="1"/>
              <a:t>etc</a:t>
            </a:r>
            <a:endParaRPr sz="1400" dirty="0"/>
          </a:p>
        </p:txBody>
      </p:sp>
    </p:spTree>
    <p:extLst>
      <p:ext uri="{BB962C8B-B14F-4D97-AF65-F5344CB8AC3E}">
        <p14:creationId xmlns:p14="http://schemas.microsoft.com/office/powerpoint/2010/main" val="212536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The table presents the volatile indexes and their concurrency model along with the lines of code changes required for each of them to be converted using TIPS</a:t>
            </a:r>
          </a:p>
          <a:p>
            <a:pPr marL="457200" lvl="0" indent="-317500" algn="l" rtl="0">
              <a:lnSpc>
                <a:spcPct val="150000"/>
              </a:lnSpc>
              <a:spcBef>
                <a:spcPts val="0"/>
              </a:spcBef>
              <a:spcAft>
                <a:spcPts val="0"/>
              </a:spcAft>
              <a:buSzPts val="1400"/>
              <a:buChar char="★"/>
            </a:pPr>
            <a:r>
              <a:rPr lang="en-US" sz="1400" dirty="0"/>
              <a:t>As shown, all our conversions require less than 10 lines of code changes</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Overall TIPS has better applicability and requires only minimal code changes in the original volatile codebase</a:t>
            </a:r>
            <a:endParaRPr sz="1400" dirty="0"/>
          </a:p>
        </p:txBody>
      </p:sp>
    </p:spTree>
    <p:extLst>
      <p:ext uri="{BB962C8B-B14F-4D97-AF65-F5344CB8AC3E}">
        <p14:creationId xmlns:p14="http://schemas.microsoft.com/office/powerpoint/2010/main" val="367544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The figure here compares the performance of TIPS against PRONTO for a </a:t>
            </a:r>
            <a:r>
              <a:rPr lang="en-US" sz="1400" dirty="0" err="1"/>
              <a:t>B+Tree</a:t>
            </a:r>
            <a:r>
              <a:rPr lang="en-US" sz="1400" dirty="0"/>
              <a:t> which uses Readers-writer lock for concurrency</a:t>
            </a:r>
          </a:p>
          <a:p>
            <a:pPr marL="457200" lvl="0" indent="-317500" algn="l" rtl="0">
              <a:lnSpc>
                <a:spcPct val="150000"/>
              </a:lnSpc>
              <a:spcBef>
                <a:spcPts val="0"/>
              </a:spcBef>
              <a:spcAft>
                <a:spcPts val="0"/>
              </a:spcAft>
              <a:buSzPts val="1400"/>
              <a:buChar char="★"/>
            </a:pPr>
            <a:r>
              <a:rPr lang="en-US" sz="1400" dirty="0"/>
              <a:t>PRONTO is the state-of-the-art index conversion technique that focuses on converting volatile indexes that support a blocking concurrency model.</a:t>
            </a:r>
          </a:p>
          <a:p>
            <a:pPr marL="457200" lvl="0" indent="-317500" algn="l" rtl="0">
              <a:lnSpc>
                <a:spcPct val="150000"/>
              </a:lnSpc>
              <a:spcBef>
                <a:spcPts val="0"/>
              </a:spcBef>
              <a:spcAft>
                <a:spcPts val="0"/>
              </a:spcAft>
              <a:buSzPts val="1400"/>
              <a:buChar char="★"/>
            </a:pPr>
            <a:r>
              <a:rPr lang="en-US" sz="1400" dirty="0"/>
              <a:t>As shown in the figure, TIPS outperforms PRONTO by up to 14x  for write-intensive workload A and up to 4x in the case of  read-intensive workloads</a:t>
            </a:r>
          </a:p>
          <a:p>
            <a:pPr marL="457200" lvl="0" indent="-317500" algn="l" rtl="0">
              <a:lnSpc>
                <a:spcPct val="150000"/>
              </a:lnSpc>
              <a:spcBef>
                <a:spcPts val="0"/>
              </a:spcBef>
              <a:spcAft>
                <a:spcPts val="0"/>
              </a:spcAft>
              <a:buSzPts val="1400"/>
              <a:buChar char="★"/>
            </a:pPr>
            <a:r>
              <a:rPr lang="en-US" sz="1400" dirty="0"/>
              <a:t>This is because </a:t>
            </a:r>
            <a:r>
              <a:rPr lang="en-US" sz="1400" dirty="0" err="1"/>
              <a:t>eventhough</a:t>
            </a:r>
            <a:r>
              <a:rPr lang="en-US" sz="1400" dirty="0"/>
              <a:t> the </a:t>
            </a:r>
            <a:r>
              <a:rPr lang="en-US" sz="1400" dirty="0" err="1"/>
              <a:t>B+tree</a:t>
            </a:r>
            <a:r>
              <a:rPr lang="en-US" sz="1400" dirty="0"/>
              <a:t> uses Readers-writer lock TIPS with its DRAM-cache can process the write and read requests concurrently and consequently performing better than PRONTO</a:t>
            </a:r>
            <a:endParaRPr sz="1400" dirty="0"/>
          </a:p>
        </p:txBody>
      </p:sp>
    </p:spTree>
    <p:extLst>
      <p:ext uri="{BB962C8B-B14F-4D97-AF65-F5344CB8AC3E}">
        <p14:creationId xmlns:p14="http://schemas.microsoft.com/office/powerpoint/2010/main" val="390525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err="1"/>
              <a:t>NVTraverse</a:t>
            </a:r>
            <a:r>
              <a:rPr lang="en-US" sz="1400" dirty="0"/>
              <a:t> is the state-of-the-art index conversion technique that focuses on converting lock-free volatile indexes </a:t>
            </a:r>
          </a:p>
          <a:p>
            <a:pPr marL="457200" lvl="0" indent="-317500" algn="l" rtl="0">
              <a:lnSpc>
                <a:spcPct val="150000"/>
              </a:lnSpc>
              <a:spcBef>
                <a:spcPts val="0"/>
              </a:spcBef>
              <a:spcAft>
                <a:spcPts val="0"/>
              </a:spcAft>
              <a:buSzPts val="1400"/>
              <a:buChar char="★"/>
            </a:pPr>
            <a:r>
              <a:rPr lang="en-US" sz="1400" dirty="0"/>
              <a:t>The figure shows the performance of TIPS and </a:t>
            </a:r>
            <a:r>
              <a:rPr lang="en-US" sz="1400" dirty="0" err="1"/>
              <a:t>NVTraverse</a:t>
            </a:r>
            <a:r>
              <a:rPr lang="en-US" sz="1400" dirty="0"/>
              <a:t> for the lock-free Binary search tree.</a:t>
            </a:r>
          </a:p>
          <a:p>
            <a:pPr marL="457200" lvl="0" indent="-317500" algn="l" rtl="0">
              <a:lnSpc>
                <a:spcPct val="150000"/>
              </a:lnSpc>
              <a:spcBef>
                <a:spcPts val="0"/>
              </a:spcBef>
              <a:spcAft>
                <a:spcPts val="0"/>
              </a:spcAft>
              <a:buSzPts val="1400"/>
              <a:buChar char="★"/>
            </a:pPr>
            <a:r>
              <a:rPr lang="en-US" sz="1400" dirty="0"/>
              <a:t>As shown, TIPS outperforms </a:t>
            </a:r>
            <a:r>
              <a:rPr lang="en-US" sz="1400" dirty="0" err="1"/>
              <a:t>NVTraverse</a:t>
            </a:r>
            <a:r>
              <a:rPr lang="en-US" sz="1400" dirty="0"/>
              <a:t> by up to 3x.</a:t>
            </a:r>
          </a:p>
          <a:p>
            <a:pPr marL="457200" lvl="0" indent="-317500" algn="l" rtl="0">
              <a:lnSpc>
                <a:spcPct val="150000"/>
              </a:lnSpc>
              <a:spcBef>
                <a:spcPts val="0"/>
              </a:spcBef>
              <a:spcAft>
                <a:spcPts val="0"/>
              </a:spcAft>
              <a:buSzPts val="1400"/>
              <a:buChar char="★"/>
            </a:pPr>
            <a:r>
              <a:rPr lang="en-US" sz="1400" dirty="0"/>
              <a:t>This is mainly because, on an average </a:t>
            </a:r>
            <a:r>
              <a:rPr lang="en-US" sz="1400" dirty="0" err="1"/>
              <a:t>NVTraverse</a:t>
            </a:r>
            <a:r>
              <a:rPr lang="en-US" sz="1400" dirty="0"/>
              <a:t> incurs up to 6 and 17 persist barriers for reads and writes respectively </a:t>
            </a:r>
          </a:p>
          <a:p>
            <a:pPr marL="457200" lvl="0" indent="-317500" algn="l" rtl="0">
              <a:lnSpc>
                <a:spcPct val="150000"/>
              </a:lnSpc>
              <a:spcBef>
                <a:spcPts val="0"/>
              </a:spcBef>
              <a:spcAft>
                <a:spcPts val="0"/>
              </a:spcAft>
              <a:buSzPts val="1400"/>
              <a:buChar char="★"/>
            </a:pPr>
            <a:r>
              <a:rPr lang="en-US" sz="1400" dirty="0"/>
              <a:t>While TIPS requires only 2 persist barriers in the write critical path and no persist barriers are required for the read operations, Thanks to our UNO logging.</a:t>
            </a:r>
          </a:p>
        </p:txBody>
      </p:sp>
    </p:spTree>
    <p:extLst>
      <p:ext uri="{BB962C8B-B14F-4D97-AF65-F5344CB8AC3E}">
        <p14:creationId xmlns:p14="http://schemas.microsoft.com/office/powerpoint/2010/main" val="3226476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Please refer to our paper for other interesting evaluations such as comparison with the NVMM-optimized indexes, real world evaluation with the </a:t>
            </a:r>
            <a:r>
              <a:rPr lang="en-US" sz="1400" dirty="0" err="1"/>
              <a:t>redis</a:t>
            </a:r>
            <a:r>
              <a:rPr lang="en-US" sz="1400" dirty="0"/>
              <a:t> key value store and etc.</a:t>
            </a:r>
            <a:endParaRPr sz="1400" dirty="0"/>
          </a:p>
        </p:txBody>
      </p:sp>
    </p:spTree>
    <p:extLst>
      <p:ext uri="{BB962C8B-B14F-4D97-AF65-F5344CB8AC3E}">
        <p14:creationId xmlns:p14="http://schemas.microsoft.com/office/powerpoint/2010/main" val="3421883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To conclude, in this work we propose TIPS framework which makes the volatile indexes persistent</a:t>
            </a:r>
          </a:p>
          <a:p>
            <a:pPr marL="457200" lvl="0" indent="-317500" algn="l" rtl="0">
              <a:lnSpc>
                <a:spcPct val="150000"/>
              </a:lnSpc>
              <a:spcBef>
                <a:spcPts val="0"/>
              </a:spcBef>
              <a:spcAft>
                <a:spcPts val="0"/>
              </a:spcAft>
              <a:buSzPts val="1400"/>
              <a:buChar char="★"/>
            </a:pPr>
            <a:r>
              <a:rPr lang="en-US" sz="1400" dirty="0"/>
              <a:t>TIPS provides some nice properties such as, not placing any restrictions on the concurrency model of the volatile index, supporting durable linearizability while providing high performance and good scalability</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Thank you for listening to my talk, please reach out to me with any questions. I’d be happy to answer it. </a:t>
            </a:r>
          </a:p>
          <a:p>
            <a:pPr marL="457200" lvl="0" indent="-317500" algn="l" rtl="0">
              <a:lnSpc>
                <a:spcPct val="150000"/>
              </a:lnSpc>
              <a:spcBef>
                <a:spcPts val="0"/>
              </a:spcBef>
              <a:spcAft>
                <a:spcPts val="0"/>
              </a:spcAft>
              <a:buSzPts val="1400"/>
              <a:buChar char="★"/>
            </a:pPr>
            <a:r>
              <a:rPr lang="en-US" sz="1400" dirty="0"/>
              <a:t>The TIPS library along with the benchmarks are opens-source and it can be accessed via the </a:t>
            </a:r>
            <a:r>
              <a:rPr lang="en-US" sz="1400" dirty="0" err="1"/>
              <a:t>github</a:t>
            </a:r>
            <a:r>
              <a:rPr lang="en-US" sz="1400" dirty="0"/>
              <a:t> link provided below.</a:t>
            </a:r>
          </a:p>
          <a:p>
            <a:pPr marL="457200" lvl="0" indent="-317500" algn="l" rtl="0">
              <a:lnSpc>
                <a:spcPct val="150000"/>
              </a:lnSpc>
              <a:spcBef>
                <a:spcPts val="0"/>
              </a:spcBef>
              <a:spcAft>
                <a:spcPts val="0"/>
              </a:spcAft>
              <a:buSzPts val="1400"/>
              <a:buChar char="★"/>
            </a:pPr>
            <a:r>
              <a:rPr lang="en-US" sz="1400" dirty="0"/>
              <a:t>Thank you</a:t>
            </a:r>
            <a:endParaRPr sz="1400" dirty="0"/>
          </a:p>
        </p:txBody>
      </p:sp>
    </p:spTree>
    <p:extLst>
      <p:ext uri="{BB962C8B-B14F-4D97-AF65-F5344CB8AC3E}">
        <p14:creationId xmlns:p14="http://schemas.microsoft.com/office/powerpoint/2010/main" val="2948838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Index structures are the  core part of any in-memory databases and key-value stores</a:t>
            </a:r>
          </a:p>
          <a:p>
            <a:pPr marL="457200" lvl="0" indent="-317500" algn="l" rtl="0">
              <a:lnSpc>
                <a:spcPct val="150000"/>
              </a:lnSpc>
              <a:spcBef>
                <a:spcPts val="0"/>
              </a:spcBef>
              <a:spcAft>
                <a:spcPts val="0"/>
              </a:spcAft>
              <a:buSzPts val="1400"/>
              <a:buChar char="★"/>
            </a:pPr>
            <a:r>
              <a:rPr lang="en-US" sz="1400" dirty="0"/>
              <a:t>So a few recent research works focuses on making volatile indexes persistent which will indirectly help in porting the in-memory applications that use these indexes.</a:t>
            </a:r>
          </a:p>
          <a:p>
            <a:pPr marL="457200" lvl="0" indent="-317500" algn="l" rtl="0">
              <a:lnSpc>
                <a:spcPct val="150000"/>
              </a:lnSpc>
              <a:spcBef>
                <a:spcPts val="0"/>
              </a:spcBef>
              <a:spcAft>
                <a:spcPts val="0"/>
              </a:spcAft>
              <a:buSzPts val="1400"/>
              <a:buChar char="★"/>
            </a:pPr>
            <a:r>
              <a:rPr lang="en-US" sz="1400" dirty="0"/>
              <a:t>As manually adding flushes and fences to guarantee consistency is complex and prone to lot of errors </a:t>
            </a:r>
          </a:p>
          <a:p>
            <a:pPr marL="457200" lvl="0" indent="-317500" algn="l" rtl="0">
              <a:lnSpc>
                <a:spcPct val="150000"/>
              </a:lnSpc>
              <a:spcBef>
                <a:spcPts val="0"/>
              </a:spcBef>
              <a:spcAft>
                <a:spcPts val="0"/>
              </a:spcAft>
              <a:buSzPts val="1400"/>
              <a:buChar char="★"/>
            </a:pPr>
            <a:r>
              <a:rPr lang="en-US" sz="1400" dirty="0"/>
              <a:t>the existing conversion techniques provide a framework or guidelines to facilitate the porting of volatile indexes to the NVMM</a:t>
            </a:r>
          </a:p>
          <a:p>
            <a:pPr marL="457200" lvl="0" indent="-317500" algn="l" rtl="0">
              <a:lnSpc>
                <a:spcPct val="150000"/>
              </a:lnSpc>
              <a:spcBef>
                <a:spcPts val="0"/>
              </a:spcBef>
              <a:spcAft>
                <a:spcPts val="0"/>
              </a:spcAft>
              <a:buSzPts val="1400"/>
              <a:buChar char="★"/>
            </a:pPr>
            <a:r>
              <a:rPr lang="en-US" sz="1400" dirty="0" err="1"/>
              <a:t>NVTraverse</a:t>
            </a:r>
            <a:r>
              <a:rPr lang="en-US" sz="1400" dirty="0"/>
              <a:t>, PRONTO and RECIPE are the state-of-the-art index conversion techniques proposed in the recent literature </a:t>
            </a:r>
            <a:endParaRPr sz="1400" dirty="0"/>
          </a:p>
        </p:txBody>
      </p:sp>
    </p:spTree>
    <p:extLst>
      <p:ext uri="{BB962C8B-B14F-4D97-AF65-F5344CB8AC3E}">
        <p14:creationId xmlns:p14="http://schemas.microsoft.com/office/powerpoint/2010/main" val="45587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Existing techniques focus in converting only the indexes that support  a specific concurrency model </a:t>
            </a:r>
          </a:p>
          <a:p>
            <a:pPr marL="457200" lvl="0" indent="-317500" algn="l" rtl="0">
              <a:lnSpc>
                <a:spcPct val="150000"/>
              </a:lnSpc>
              <a:spcBef>
                <a:spcPts val="0"/>
              </a:spcBef>
              <a:spcAft>
                <a:spcPts val="0"/>
              </a:spcAft>
              <a:buSzPts val="1400"/>
              <a:buChar char="★"/>
            </a:pPr>
            <a:r>
              <a:rPr lang="en-US" sz="1400" dirty="0"/>
              <a:t>For example, NVTraverse targets the conversion of lock-free indexes while PRONTO targets only the blocking indexes</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This limits the scope of the existing conversion techniques and consequently they tend to have a limited applicability  </a:t>
            </a:r>
            <a:endParaRPr sz="1400" dirty="0"/>
          </a:p>
        </p:txBody>
      </p:sp>
    </p:spTree>
    <p:extLst>
      <p:ext uri="{BB962C8B-B14F-4D97-AF65-F5344CB8AC3E}">
        <p14:creationId xmlns:p14="http://schemas.microsoft.com/office/powerpoint/2010/main" val="39361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While RECIPE has relatively a better applicability, it supports only a weaker consistency guarantee.</a:t>
            </a:r>
          </a:p>
          <a:p>
            <a:pPr marL="457200" lvl="0" indent="-317500" algn="l" rtl="0">
              <a:lnSpc>
                <a:spcPct val="150000"/>
              </a:lnSpc>
              <a:spcBef>
                <a:spcPts val="0"/>
              </a:spcBef>
              <a:spcAft>
                <a:spcPts val="0"/>
              </a:spcAft>
              <a:buSzPts val="1400"/>
              <a:buChar char="★"/>
            </a:pPr>
            <a:r>
              <a:rPr lang="en-US" sz="1400" dirty="0"/>
              <a:t>That is a linearizable DRAM index converted using RECIPE can support only </a:t>
            </a:r>
            <a:r>
              <a:rPr lang="en-US" sz="1400" dirty="0" err="1"/>
              <a:t>bufferd</a:t>
            </a:r>
            <a:r>
              <a:rPr lang="en-US" sz="1400" dirty="0"/>
              <a:t> durable linearizability </a:t>
            </a:r>
          </a:p>
          <a:p>
            <a:pPr marL="457200" lvl="0" indent="-317500" algn="l" rtl="0">
              <a:lnSpc>
                <a:spcPct val="150000"/>
              </a:lnSpc>
              <a:spcBef>
                <a:spcPts val="0"/>
              </a:spcBef>
              <a:spcAft>
                <a:spcPts val="0"/>
              </a:spcAft>
              <a:buSzPts val="1400"/>
              <a:buChar char="★"/>
            </a:pPr>
            <a:r>
              <a:rPr lang="en-US" sz="1400" dirty="0"/>
              <a:t>Also, Both </a:t>
            </a:r>
            <a:r>
              <a:rPr lang="en-US" sz="1400" dirty="0" err="1"/>
              <a:t>NVTraverse</a:t>
            </a:r>
            <a:r>
              <a:rPr lang="en-US" sz="1400" dirty="0"/>
              <a:t> and RECIPE requires in-depth knowledge on the volatile index </a:t>
            </a:r>
          </a:p>
          <a:p>
            <a:pPr marL="457200" lvl="0" indent="-317500" algn="l" rtl="0">
              <a:lnSpc>
                <a:spcPct val="150000"/>
              </a:lnSpc>
              <a:spcBef>
                <a:spcPts val="0"/>
              </a:spcBef>
              <a:spcAft>
                <a:spcPts val="0"/>
              </a:spcAft>
              <a:buSzPts val="1400"/>
              <a:buChar char="★"/>
            </a:pPr>
            <a:r>
              <a:rPr lang="en-US" sz="1400" dirty="0"/>
              <a:t>PRONTO by virtue of its design can not scale beyond the DRAM capacity </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In this work we propose TIPS to solve these problems, over goal is to make the conversion process simple, intuitive and less error prone</a:t>
            </a:r>
          </a:p>
        </p:txBody>
      </p:sp>
    </p:spTree>
    <p:extLst>
      <p:ext uri="{BB962C8B-B14F-4D97-AF65-F5344CB8AC3E}">
        <p14:creationId xmlns:p14="http://schemas.microsoft.com/office/powerpoint/2010/main" val="239803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endParaRPr sz="1400" dirty="0"/>
          </a:p>
        </p:txBody>
      </p:sp>
    </p:spTree>
    <p:extLst>
      <p:ext uri="{BB962C8B-B14F-4D97-AF65-F5344CB8AC3E}">
        <p14:creationId xmlns:p14="http://schemas.microsoft.com/office/powerpoint/2010/main" val="409230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We designed TIPS with 3 important goals in our mind</a:t>
            </a:r>
          </a:p>
          <a:p>
            <a:pPr marL="457200" lvl="0" indent="-317500" algn="l" rtl="0">
              <a:lnSpc>
                <a:spcPct val="150000"/>
              </a:lnSpc>
              <a:spcBef>
                <a:spcPts val="0"/>
              </a:spcBef>
              <a:spcAft>
                <a:spcPts val="0"/>
              </a:spcAft>
              <a:buSzPts val="1400"/>
              <a:buChar char="★"/>
            </a:pPr>
            <a:r>
              <a:rPr lang="en-US" sz="1400" dirty="0"/>
              <a:t>One, to support index-agnostic conversion i.e., to support the conversion of all indexes by not restricting ourself to any specific concurrency model. This is important to improve the scope and applicability of TIPS.</a:t>
            </a:r>
          </a:p>
          <a:p>
            <a:pPr marL="457200" lvl="0" indent="-317500" algn="l" rtl="0">
              <a:lnSpc>
                <a:spcPct val="150000"/>
              </a:lnSpc>
              <a:spcBef>
                <a:spcPts val="0"/>
              </a:spcBef>
              <a:spcAft>
                <a:spcPts val="0"/>
              </a:spcAft>
              <a:buSzPts val="1400"/>
              <a:buChar char="★"/>
            </a:pPr>
            <a:r>
              <a:rPr lang="en-US" sz="1400" dirty="0"/>
              <a:t>Second, We aim to guarantee Durable Linearizability for correctness, guaranteeing durable linearizability is critical to prevent non-trivial crash consistency bugs such as reading a </a:t>
            </a:r>
            <a:r>
              <a:rPr lang="en-US" sz="1400" dirty="0" err="1"/>
              <a:t>unpersisted</a:t>
            </a:r>
            <a:r>
              <a:rPr lang="en-US" sz="1400" dirty="0"/>
              <a:t> </a:t>
            </a:r>
            <a:r>
              <a:rPr lang="en-US" sz="1400" dirty="0" err="1"/>
              <a:t>cacheline</a:t>
            </a:r>
            <a:r>
              <a:rPr lang="en-US" sz="1400" dirty="0"/>
              <a:t> bugs.</a:t>
            </a:r>
          </a:p>
          <a:p>
            <a:pPr marL="457200" lvl="0" indent="-317500" algn="l" rtl="0">
              <a:lnSpc>
                <a:spcPct val="150000"/>
              </a:lnSpc>
              <a:spcBef>
                <a:spcPts val="0"/>
              </a:spcBef>
              <a:spcAft>
                <a:spcPts val="0"/>
              </a:spcAft>
              <a:buSzPts val="1400"/>
              <a:buChar char="★"/>
            </a:pPr>
            <a:r>
              <a:rPr lang="en-US" sz="1400" dirty="0"/>
              <a:t>Finally, we also want to high performance and scalability, Ideally we would like scale and perform similar or better than the NVMM-optimized indexes. </a:t>
            </a:r>
            <a:endParaRPr sz="1400" dirty="0"/>
          </a:p>
        </p:txBody>
      </p:sp>
    </p:spTree>
    <p:extLst>
      <p:ext uri="{BB962C8B-B14F-4D97-AF65-F5344CB8AC3E}">
        <p14:creationId xmlns:p14="http://schemas.microsoft.com/office/powerpoint/2010/main" val="319880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The figure here shows the overall architecture of the TIPS framework </a:t>
            </a:r>
          </a:p>
          <a:p>
            <a:pPr marL="457200" lvl="0" indent="-317500" algn="l" rtl="0">
              <a:lnSpc>
                <a:spcPct val="150000"/>
              </a:lnSpc>
              <a:spcBef>
                <a:spcPts val="0"/>
              </a:spcBef>
              <a:spcAft>
                <a:spcPts val="0"/>
              </a:spcAft>
              <a:buSzPts val="1400"/>
              <a:buChar char="★"/>
            </a:pPr>
            <a:r>
              <a:rPr lang="en-US" sz="1400" dirty="0"/>
              <a:t>We split the TIPS architecture in to two sections-</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First the TIPS frontend which consists of the DRAM cache, which is an concurrent open-chaining hash table</a:t>
            </a:r>
          </a:p>
          <a:p>
            <a:pPr marL="457200" lvl="0" indent="-317500" algn="l" rtl="0">
              <a:lnSpc>
                <a:spcPct val="150000"/>
              </a:lnSpc>
              <a:spcBef>
                <a:spcPts val="0"/>
              </a:spcBef>
              <a:spcAft>
                <a:spcPts val="0"/>
              </a:spcAft>
              <a:buSzPts val="1400"/>
              <a:buChar char="★"/>
            </a:pPr>
            <a:r>
              <a:rPr lang="en-US" sz="1400" dirty="0"/>
              <a:t>All key-value pair are first written to the DRAM-cache</a:t>
            </a:r>
          </a:p>
          <a:p>
            <a:pPr marL="457200" lvl="0" indent="-317500" algn="l" rtl="0">
              <a:lnSpc>
                <a:spcPct val="150000"/>
              </a:lnSpc>
              <a:spcBef>
                <a:spcPts val="0"/>
              </a:spcBef>
              <a:spcAft>
                <a:spcPts val="0"/>
              </a:spcAft>
              <a:buSzPts val="1400"/>
              <a:buChar char="★"/>
            </a:pPr>
            <a:r>
              <a:rPr lang="en-US" sz="1400" dirty="0"/>
              <a:t>[click] </a:t>
            </a:r>
          </a:p>
          <a:p>
            <a:pPr marL="457200" lvl="0" indent="-317500" algn="l" rtl="0">
              <a:lnSpc>
                <a:spcPct val="150000"/>
              </a:lnSpc>
              <a:spcBef>
                <a:spcPts val="0"/>
              </a:spcBef>
              <a:spcAft>
                <a:spcPts val="0"/>
              </a:spcAft>
              <a:buSzPts val="1400"/>
              <a:buChar char="★"/>
            </a:pPr>
            <a:r>
              <a:rPr lang="en-US" sz="1400" dirty="0"/>
              <a:t>Next we have the per-thread operational logs to guarantee durability for the writes happening on the DRAM-cache</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The backend consists of the user defined index which we call the plugged-in index, </a:t>
            </a:r>
          </a:p>
          <a:p>
            <a:pPr marL="457200" lvl="0" indent="-317500" algn="l" rtl="0">
              <a:lnSpc>
                <a:spcPct val="150000"/>
              </a:lnSpc>
              <a:spcBef>
                <a:spcPts val="0"/>
              </a:spcBef>
              <a:spcAft>
                <a:spcPts val="0"/>
              </a:spcAft>
              <a:buSzPts val="1400"/>
              <a:buChar char="★"/>
            </a:pPr>
            <a:r>
              <a:rPr lang="en-US" sz="1400" dirty="0"/>
              <a:t>for the simplicity of illustration, let us consider linked list as the user defined index In all our examples moving forward </a:t>
            </a:r>
          </a:p>
          <a:p>
            <a:pPr marL="457200" lvl="0" indent="-317500" algn="l" rtl="0">
              <a:lnSpc>
                <a:spcPct val="150000"/>
              </a:lnSpc>
              <a:spcBef>
                <a:spcPts val="0"/>
              </a:spcBef>
              <a:spcAft>
                <a:spcPts val="0"/>
              </a:spcAft>
              <a:buSzPts val="1400"/>
              <a:buChar char="★"/>
            </a:pPr>
            <a:r>
              <a:rPr lang="en-US" sz="1400" dirty="0"/>
              <a:t>Lastly, the backend also has an UNDO log and Mem Log to guarantee crash consistent updates to the plugged-in index</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We call this as the DRAM-NVMM tiering architecture</a:t>
            </a:r>
          </a:p>
          <a:p>
            <a:pPr marL="457200" lvl="0" indent="-317500" algn="l" rtl="0">
              <a:lnSpc>
                <a:spcPct val="150000"/>
              </a:lnSpc>
              <a:spcBef>
                <a:spcPts val="0"/>
              </a:spcBef>
              <a:spcAft>
                <a:spcPts val="0"/>
              </a:spcAft>
              <a:buSzPts val="1400"/>
              <a:buChar char="★"/>
            </a:pPr>
            <a:endParaRPr sz="1400" dirty="0"/>
          </a:p>
        </p:txBody>
      </p:sp>
    </p:spTree>
    <p:extLst>
      <p:ext uri="{BB962C8B-B14F-4D97-AF65-F5344CB8AC3E}">
        <p14:creationId xmlns:p14="http://schemas.microsoft.com/office/powerpoint/2010/main" val="108224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4115bb1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4115bb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50000"/>
              </a:lnSpc>
              <a:spcBef>
                <a:spcPts val="0"/>
              </a:spcBef>
              <a:spcAft>
                <a:spcPts val="0"/>
              </a:spcAft>
              <a:buClrTx/>
              <a:buSzPts val="1400"/>
              <a:buFontTx/>
              <a:buChar char="★"/>
              <a:tabLst/>
              <a:defRPr/>
            </a:pPr>
            <a:r>
              <a:rPr lang="en-US" sz="1400" dirty="0"/>
              <a:t>Now that we have an overall idea of TIPS architecture, let me illustrate how an application write request is handled within the TIPS framework</a:t>
            </a:r>
          </a:p>
          <a:p>
            <a:pPr marL="457200" marR="0" lvl="0" indent="-317500" algn="l" defTabSz="914400" rtl="0" eaLnBrk="1" fontAlgn="auto" latinLnBrk="0" hangingPunct="1">
              <a:lnSpc>
                <a:spcPct val="150000"/>
              </a:lnSpc>
              <a:spcBef>
                <a:spcPts val="0"/>
              </a:spcBef>
              <a:spcAft>
                <a:spcPts val="0"/>
              </a:spcAft>
              <a:buClrTx/>
              <a:buSzPts val="1400"/>
              <a:buFontTx/>
              <a:buChar char="★"/>
              <a:tabLst/>
              <a:defRPr/>
            </a:pPr>
            <a:r>
              <a:rPr lang="en-US" sz="1400" dirty="0"/>
              <a:t>[click]</a:t>
            </a:r>
          </a:p>
          <a:p>
            <a:pPr marL="457200" lvl="0" indent="-317500" algn="l" rtl="0">
              <a:lnSpc>
                <a:spcPct val="150000"/>
              </a:lnSpc>
              <a:spcBef>
                <a:spcPts val="0"/>
              </a:spcBef>
              <a:spcAft>
                <a:spcPts val="0"/>
              </a:spcAft>
              <a:buSzPts val="1400"/>
              <a:buChar char="★"/>
            </a:pPr>
            <a:r>
              <a:rPr lang="en-US" sz="1400" dirty="0"/>
              <a:t>To initiate a write request, the application has to use one of the TIPS façade API in this case it is </a:t>
            </a:r>
            <a:r>
              <a:rPr lang="en-US" sz="1400" dirty="0" err="1"/>
              <a:t>tips_insert</a:t>
            </a:r>
            <a:r>
              <a:rPr lang="en-US" sz="1400" dirty="0"/>
              <a:t> </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Also the application has to pass the function pointer to volatile index implementation  which in our example will be the </a:t>
            </a:r>
            <a:r>
              <a:rPr lang="en-US" sz="1400" dirty="0" err="1"/>
              <a:t>list_insert</a:t>
            </a:r>
            <a:r>
              <a:rPr lang="en-US" sz="1400" dirty="0"/>
              <a:t> function</a:t>
            </a:r>
          </a:p>
          <a:p>
            <a:pPr marL="457200" lvl="0" indent="-317500" algn="l" rtl="0">
              <a:lnSpc>
                <a:spcPct val="150000"/>
              </a:lnSpc>
              <a:spcBef>
                <a:spcPts val="0"/>
              </a:spcBef>
              <a:spcAft>
                <a:spcPts val="0"/>
              </a:spcAft>
              <a:buSzPts val="1400"/>
              <a:buChar char="★"/>
            </a:pPr>
            <a:r>
              <a:rPr lang="en-US" sz="1400" dirty="0"/>
              <a:t>Now TIPS first makes the write operation durable by logging it in the per-thread </a:t>
            </a:r>
            <a:r>
              <a:rPr lang="en-US" sz="1400" dirty="0" err="1"/>
              <a:t>Olog</a:t>
            </a:r>
            <a:r>
              <a:rPr lang="en-US" sz="1400" dirty="0"/>
              <a:t> which is the durability point </a:t>
            </a:r>
          </a:p>
          <a:p>
            <a:pPr marL="457200" lvl="0" indent="-317500" algn="l" rtl="0">
              <a:lnSpc>
                <a:spcPct val="150000"/>
              </a:lnSpc>
              <a:spcBef>
                <a:spcPts val="0"/>
              </a:spcBef>
              <a:spcAft>
                <a:spcPts val="0"/>
              </a:spcAft>
              <a:buSzPts val="1400"/>
              <a:buChar char="★"/>
            </a:pPr>
            <a:r>
              <a:rPr lang="en-US" sz="1400" dirty="0"/>
              <a:t>From this point the write operation is guaranteed  to survive a crash</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After committing the write in the </a:t>
            </a:r>
            <a:r>
              <a:rPr lang="en-US" sz="1400" dirty="0" err="1"/>
              <a:t>Olog</a:t>
            </a:r>
            <a:r>
              <a:rPr lang="en-US" sz="1400" dirty="0"/>
              <a:t> the writer then proceeds to add the key-value pair in the DRAM-cache to make the writes visible to the readers</a:t>
            </a:r>
          </a:p>
          <a:p>
            <a:pPr marL="457200" lvl="0" indent="-317500" algn="l" rtl="0">
              <a:lnSpc>
                <a:spcPct val="150000"/>
              </a:lnSpc>
              <a:spcBef>
                <a:spcPts val="0"/>
              </a:spcBef>
              <a:spcAft>
                <a:spcPts val="0"/>
              </a:spcAft>
              <a:buSzPts val="1400"/>
              <a:buChar char="★"/>
            </a:pPr>
            <a:r>
              <a:rPr lang="en-US" sz="1400" dirty="0"/>
              <a:t>This is the linearization point in TIPS</a:t>
            </a:r>
          </a:p>
          <a:p>
            <a:pPr marL="457200" lvl="0" indent="-317500" algn="l" rtl="0">
              <a:lnSpc>
                <a:spcPct val="150000"/>
              </a:lnSpc>
              <a:spcBef>
                <a:spcPts val="0"/>
              </a:spcBef>
              <a:spcAft>
                <a:spcPts val="0"/>
              </a:spcAft>
              <a:buSzPts val="1400"/>
              <a:buChar char="★"/>
            </a:pPr>
            <a:r>
              <a:rPr lang="en-US" sz="1400" dirty="0"/>
              <a:t>[click] </a:t>
            </a:r>
          </a:p>
          <a:p>
            <a:pPr marL="457200" lvl="0" indent="-317500" algn="l" rtl="0">
              <a:lnSpc>
                <a:spcPct val="150000"/>
              </a:lnSpc>
              <a:spcBef>
                <a:spcPts val="0"/>
              </a:spcBef>
              <a:spcAft>
                <a:spcPts val="0"/>
              </a:spcAft>
              <a:buSzPts val="1400"/>
              <a:buChar char="★"/>
            </a:pPr>
            <a:r>
              <a:rPr lang="en-US" sz="1400" dirty="0"/>
              <a:t>and at this point the write is deemed to be complete</a:t>
            </a:r>
          </a:p>
          <a:p>
            <a:pPr marL="457200" lvl="0" indent="-317500" algn="l" rtl="0">
              <a:lnSpc>
                <a:spcPct val="150000"/>
              </a:lnSpc>
              <a:spcBef>
                <a:spcPts val="0"/>
              </a:spcBef>
              <a:spcAft>
                <a:spcPts val="0"/>
              </a:spcAft>
              <a:buSzPts val="1400"/>
              <a:buChar char="★"/>
            </a:pPr>
            <a:r>
              <a:rPr lang="en-US" sz="1400" dirty="0"/>
              <a:t>As we can infer, only durable writes are visible to the readers and hence an application is guaranteed to see all the data it read across power cycles, Thus TIPS guarantees durable linearizability </a:t>
            </a:r>
          </a:p>
          <a:p>
            <a:pPr marL="457200" lvl="0" indent="-317500" algn="l" rtl="0">
              <a:lnSpc>
                <a:spcPct val="150000"/>
              </a:lnSpc>
              <a:spcBef>
                <a:spcPts val="0"/>
              </a:spcBef>
              <a:spcAft>
                <a:spcPts val="0"/>
              </a:spcAft>
              <a:buSzPts val="1400"/>
              <a:buChar char="★"/>
            </a:pPr>
            <a:r>
              <a:rPr lang="en-US" sz="1400" dirty="0"/>
              <a:t>[click]</a:t>
            </a:r>
          </a:p>
          <a:p>
            <a:pPr marL="457200" lvl="0" indent="-317500" algn="l" rtl="0">
              <a:lnSpc>
                <a:spcPct val="150000"/>
              </a:lnSpc>
              <a:spcBef>
                <a:spcPts val="0"/>
              </a:spcBef>
              <a:spcAft>
                <a:spcPts val="0"/>
              </a:spcAft>
              <a:buSzPts val="1400"/>
              <a:buChar char="★"/>
            </a:pPr>
            <a:r>
              <a:rPr lang="en-US" sz="1400" dirty="0"/>
              <a:t>Overall all the writes operations succeed at the frontend and more importantly regardless of the concurrency model supported by the plugged-in index  TIPS can process the write requests  concurrently using  its  DRAM-cache</a:t>
            </a:r>
          </a:p>
          <a:p>
            <a:pPr marL="457200" lvl="0" indent="-317500" algn="l" rtl="0">
              <a:lnSpc>
                <a:spcPct val="150000"/>
              </a:lnSpc>
              <a:spcBef>
                <a:spcPts val="0"/>
              </a:spcBef>
              <a:spcAft>
                <a:spcPts val="0"/>
              </a:spcAft>
              <a:buSzPts val="1400"/>
              <a:buChar char="★"/>
            </a:pPr>
            <a:endParaRPr sz="1400" dirty="0"/>
          </a:p>
        </p:txBody>
      </p:sp>
    </p:spTree>
    <p:extLst>
      <p:ext uri="{BB962C8B-B14F-4D97-AF65-F5344CB8AC3E}">
        <p14:creationId xmlns:p14="http://schemas.microsoft.com/office/powerpoint/2010/main" val="222433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mpty background">
  <p:cSld name="empty background">
    <p:bg>
      <p:bgPr>
        <a:solidFill>
          <a:srgbClr val="FFFFFF"/>
        </a:solidFill>
        <a:effectLst/>
      </p:bgPr>
    </p:bg>
    <p:spTree>
      <p:nvGrpSpPr>
        <p:cNvPr id="1" name="Shape 105"/>
        <p:cNvGrpSpPr/>
        <p:nvPr/>
      </p:nvGrpSpPr>
      <p:grpSpPr>
        <a:xfrm>
          <a:off x="0" y="0"/>
          <a:ext cx="0" cy="0"/>
          <a:chOff x="0" y="0"/>
          <a:chExt cx="0" cy="0"/>
        </a:xfrm>
      </p:grpSpPr>
      <p:sp>
        <p:nvSpPr>
          <p:cNvPr id="106" name="Google Shape;106;p15"/>
          <p:cNvSpPr/>
          <p:nvPr/>
        </p:nvSpPr>
        <p:spPr>
          <a:xfrm>
            <a:off x="-15606" y="-643262"/>
            <a:ext cx="12223215" cy="8144524"/>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chemeClr val="accent1"/>
              </a:buClr>
              <a:buSzPts val="1400"/>
              <a:buFont typeface="Calibri"/>
              <a:buNone/>
            </a:pPr>
            <a:endParaRPr sz="1867" b="0" i="0" u="none" strike="noStrike" cap="none" dirty="0">
              <a:solidFill>
                <a:schemeClr val="accen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14733" y="1182933"/>
            <a:ext cx="12206733" cy="5674800"/>
            <a:chOff x="-11050" y="887200"/>
            <a:chExt cx="9155050" cy="4256100"/>
          </a:xfrm>
        </p:grpSpPr>
        <p:cxnSp>
          <p:nvCxnSpPr>
            <p:cNvPr id="31" name="Google Shape;31;p5"/>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32" name="Google Shape;32;p5"/>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dirty="0">
                <a:solidFill>
                  <a:srgbClr val="FFFFFF"/>
                </a:solidFill>
              </a:endParaRPr>
            </a:p>
          </p:txBody>
        </p:sp>
        <p:sp>
          <p:nvSpPr>
            <p:cNvPr id="33" name="Google Shape;33;p5"/>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dirty="0"/>
            </a:p>
          </p:txBody>
        </p:sp>
        <p:cxnSp>
          <p:nvCxnSpPr>
            <p:cNvPr id="34" name="Google Shape;34;p5"/>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35" name="Google Shape;35;p5"/>
          <p:cNvSpPr/>
          <p:nvPr/>
        </p:nvSpPr>
        <p:spPr>
          <a:xfrm>
            <a:off x="10728800" y="6124933"/>
            <a:ext cx="1463200" cy="7328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p>
        </p:txBody>
      </p:sp>
      <p:sp>
        <p:nvSpPr>
          <p:cNvPr id="36" name="Google Shape;36;p5"/>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7" name="Google Shape;37;p5"/>
          <p:cNvSpPr txBox="1">
            <a:spLocks noGrp="1"/>
          </p:cNvSpPr>
          <p:nvPr>
            <p:ph type="body" idx="1"/>
          </p:nvPr>
        </p:nvSpPr>
        <p:spPr>
          <a:xfrm>
            <a:off x="732800" y="1600200"/>
            <a:ext cx="9996000" cy="39284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endParaRPr/>
          </a:p>
        </p:txBody>
      </p:sp>
      <p:sp>
        <p:nvSpPr>
          <p:cNvPr id="38" name="Google Shape;38;p5"/>
          <p:cNvSpPr txBox="1">
            <a:spLocks noGrp="1"/>
          </p:cNvSpPr>
          <p:nvPr>
            <p:ph type="sldNum" idx="12"/>
          </p:nvPr>
        </p:nvSpPr>
        <p:spPr>
          <a:xfrm>
            <a:off x="5357033" y="6124933"/>
            <a:ext cx="1463200" cy="732800"/>
          </a:xfrm>
          <a:prstGeom prst="rect">
            <a:avLst/>
          </a:prstGeom>
          <a:noFill/>
        </p:spPr>
        <p:txBody>
          <a:bodyPr spcFirstLastPara="1" wrap="square" lIns="91425" tIns="91425" rIns="91425" bIns="91425" anchor="ctr" anchorCtr="0">
            <a:noAutofit/>
          </a:bodyPr>
          <a:lstStyle>
            <a:lvl1pPr lvl="0" rtl="0">
              <a:buNone/>
              <a:defRPr sz="2400">
                <a:solidFill>
                  <a:srgbClr val="FFFFFF"/>
                </a:solidFill>
              </a:defRPr>
            </a:lvl1pPr>
            <a:lvl2pPr lvl="1" rtl="0">
              <a:buNone/>
              <a:defRPr sz="2400">
                <a:solidFill>
                  <a:srgbClr val="FFFFFF"/>
                </a:solidFill>
              </a:defRPr>
            </a:lvl2pPr>
            <a:lvl3pPr lvl="2" rtl="0">
              <a:buNone/>
              <a:defRPr sz="2400">
                <a:solidFill>
                  <a:srgbClr val="FFFFFF"/>
                </a:solidFill>
              </a:defRPr>
            </a:lvl3pPr>
            <a:lvl4pPr lvl="3" rtl="0">
              <a:buNone/>
              <a:defRPr sz="2400">
                <a:solidFill>
                  <a:srgbClr val="FFFFFF"/>
                </a:solidFill>
              </a:defRPr>
            </a:lvl4pPr>
            <a:lvl5pPr lvl="4" rtl="0">
              <a:buNone/>
              <a:defRPr sz="2400">
                <a:solidFill>
                  <a:srgbClr val="FFFFFF"/>
                </a:solidFill>
              </a:defRPr>
            </a:lvl5pPr>
            <a:lvl6pPr lvl="5" rtl="0">
              <a:buNone/>
              <a:defRPr sz="2400">
                <a:solidFill>
                  <a:srgbClr val="FFFFFF"/>
                </a:solidFill>
              </a:defRPr>
            </a:lvl6pPr>
            <a:lvl7pPr lvl="6" rtl="0">
              <a:buNone/>
              <a:defRPr sz="2400">
                <a:solidFill>
                  <a:srgbClr val="FFFFFF"/>
                </a:solidFill>
              </a:defRPr>
            </a:lvl7pPr>
            <a:lvl8pPr lvl="7" rtl="0">
              <a:buNone/>
              <a:defRPr sz="2400">
                <a:solidFill>
                  <a:srgbClr val="FFFFFF"/>
                </a:solidFill>
              </a:defRPr>
            </a:lvl8pPr>
            <a:lvl9pPr lvl="8" rtl="0">
              <a:buNone/>
              <a:defRPr sz="2400">
                <a:solidFill>
                  <a:srgbClr val="FFFFFF"/>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extLst>
      <p:ext uri="{BB962C8B-B14F-4D97-AF65-F5344CB8AC3E}">
        <p14:creationId xmlns:p14="http://schemas.microsoft.com/office/powerpoint/2010/main" val="2347921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10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 id="214748366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hyperlink" Target="https://github.com/cosmoss-vt/tip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1"/>
        <p:cNvGrpSpPr/>
        <p:nvPr/>
      </p:nvGrpSpPr>
      <p:grpSpPr>
        <a:xfrm>
          <a:off x="0" y="0"/>
          <a:ext cx="0" cy="0"/>
          <a:chOff x="0" y="0"/>
          <a:chExt cx="0" cy="0"/>
        </a:xfrm>
      </p:grpSpPr>
      <p:pic>
        <p:nvPicPr>
          <p:cNvPr id="192" name="Google Shape;192;p29"/>
          <p:cNvPicPr preferRelativeResize="0"/>
          <p:nvPr/>
        </p:nvPicPr>
        <p:blipFill rotWithShape="1">
          <a:blip r:embed="rId3">
            <a:alphaModFix/>
          </a:blip>
          <a:srcRect l="12349"/>
          <a:stretch/>
        </p:blipFill>
        <p:spPr>
          <a:xfrm>
            <a:off x="0" y="0"/>
            <a:ext cx="9016376" cy="6858000"/>
          </a:xfrm>
          <a:prstGeom prst="rect">
            <a:avLst/>
          </a:prstGeom>
          <a:noFill/>
          <a:ln>
            <a:noFill/>
          </a:ln>
        </p:spPr>
      </p:pic>
      <p:sp>
        <p:nvSpPr>
          <p:cNvPr id="193" name="Google Shape;193;p29"/>
          <p:cNvSpPr/>
          <p:nvPr/>
        </p:nvSpPr>
        <p:spPr>
          <a:xfrm>
            <a:off x="0" y="0"/>
            <a:ext cx="9016400" cy="6858000"/>
          </a:xfrm>
          <a:prstGeom prst="rect">
            <a:avLst/>
          </a:prstGeom>
          <a:solidFill>
            <a:schemeClr val="dk1">
              <a:alpha val="89803"/>
            </a:schemeClr>
          </a:solid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accent1"/>
              </a:buClr>
              <a:buSzPts val="1400"/>
              <a:buFont typeface="Calibri"/>
              <a:buNone/>
            </a:pPr>
            <a:endParaRPr sz="1867" b="0" i="0" u="none" strike="noStrike" cap="none" dirty="0">
              <a:solidFill>
                <a:schemeClr val="accent1"/>
              </a:solidFill>
              <a:latin typeface="Calibri"/>
              <a:ea typeface="Calibri"/>
              <a:cs typeface="Calibri"/>
              <a:sym typeface="Calibri"/>
            </a:endParaRPr>
          </a:p>
        </p:txBody>
      </p:sp>
      <p:pic>
        <p:nvPicPr>
          <p:cNvPr id="194" name="Google Shape;194;p29" descr="pasted-image.pdf"/>
          <p:cNvPicPr preferRelativeResize="0"/>
          <p:nvPr/>
        </p:nvPicPr>
        <p:blipFill rotWithShape="1">
          <a:blip r:embed="rId4">
            <a:alphaModFix/>
          </a:blip>
          <a:srcRect/>
          <a:stretch/>
        </p:blipFill>
        <p:spPr>
          <a:xfrm>
            <a:off x="499081" y="2077144"/>
            <a:ext cx="229812" cy="229813"/>
          </a:xfrm>
          <a:prstGeom prst="rect">
            <a:avLst/>
          </a:prstGeom>
          <a:noFill/>
          <a:ln>
            <a:noFill/>
          </a:ln>
        </p:spPr>
      </p:pic>
      <p:sp>
        <p:nvSpPr>
          <p:cNvPr id="195" name="Google Shape;195;p29"/>
          <p:cNvSpPr/>
          <p:nvPr/>
        </p:nvSpPr>
        <p:spPr>
          <a:xfrm>
            <a:off x="293615" y="1754205"/>
            <a:ext cx="8600593" cy="1466000"/>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4100"/>
              <a:buFont typeface="Arial"/>
              <a:buNone/>
            </a:pPr>
            <a:r>
              <a:rPr lang="en" sz="3600" b="1" dirty="0">
                <a:solidFill>
                  <a:schemeClr val="lt1"/>
                </a:solidFill>
                <a:latin typeface="Garamond" panose="02020404030301010803" pitchFamily="18" charset="0"/>
                <a:ea typeface="Calibri"/>
                <a:cs typeface="Calibri"/>
                <a:sym typeface="Calibri"/>
              </a:rPr>
              <a:t>TIPS:Making Volatile Indexes Persistent With DRAM-NVMM Tiering </a:t>
            </a:r>
            <a:endParaRPr sz="3600" dirty="0">
              <a:solidFill>
                <a:schemeClr val="lt1"/>
              </a:solidFill>
              <a:latin typeface="Garamond" panose="02020404030301010803" pitchFamily="18" charset="0"/>
            </a:endParaRPr>
          </a:p>
        </p:txBody>
      </p:sp>
      <p:sp>
        <p:nvSpPr>
          <p:cNvPr id="196" name="Google Shape;196;p29"/>
          <p:cNvSpPr/>
          <p:nvPr/>
        </p:nvSpPr>
        <p:spPr>
          <a:xfrm>
            <a:off x="1308683" y="3398369"/>
            <a:ext cx="7628283" cy="136100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accent2"/>
              </a:buClr>
              <a:buSzPts val="2300"/>
              <a:buFont typeface="Arial"/>
              <a:buNone/>
            </a:pPr>
            <a:r>
              <a:rPr lang="en" sz="3200" b="1" dirty="0">
                <a:solidFill>
                  <a:schemeClr val="bg1"/>
                </a:solidFill>
                <a:latin typeface="Garamond" panose="02020404030301010803" pitchFamily="18" charset="0"/>
              </a:rPr>
              <a:t>R. Madhava Krishnan,</a:t>
            </a:r>
          </a:p>
          <a:p>
            <a:pPr marL="0" marR="0" lvl="0" indent="0" algn="l" rtl="0">
              <a:lnSpc>
                <a:spcPct val="100000"/>
              </a:lnSpc>
              <a:spcBef>
                <a:spcPts val="0"/>
              </a:spcBef>
              <a:spcAft>
                <a:spcPts val="0"/>
              </a:spcAft>
              <a:buClr>
                <a:schemeClr val="accent2"/>
              </a:buClr>
              <a:buSzPts val="2300"/>
              <a:buFont typeface="Arial"/>
              <a:buNone/>
            </a:pPr>
            <a:r>
              <a:rPr lang="en" sz="2400" dirty="0">
                <a:solidFill>
                  <a:schemeClr val="bg1"/>
                </a:solidFill>
                <a:latin typeface="Garamond" panose="02020404030301010803" pitchFamily="18" charset="0"/>
              </a:rPr>
              <a:t>Wook-hee Kim, Hee Won Lee</a:t>
            </a:r>
            <a:r>
              <a:rPr lang="en" sz="2400" baseline="56000" dirty="0">
                <a:solidFill>
                  <a:schemeClr val="bg1"/>
                </a:solidFill>
                <a:latin typeface="Garamond" panose="02020404030301010803" pitchFamily="18" charset="0"/>
              </a:rPr>
              <a:t>+*</a:t>
            </a:r>
            <a:r>
              <a:rPr lang="en" sz="2400" dirty="0">
                <a:solidFill>
                  <a:schemeClr val="bg1"/>
                </a:solidFill>
                <a:latin typeface="Garamond" panose="02020404030301010803" pitchFamily="18" charset="0"/>
              </a:rPr>
              <a:t>, Minsung Jang</a:t>
            </a:r>
            <a:r>
              <a:rPr lang="en" sz="2400" baseline="56000" dirty="0">
                <a:solidFill>
                  <a:schemeClr val="bg1"/>
                </a:solidFill>
                <a:latin typeface="Garamond" panose="02020404030301010803" pitchFamily="18" charset="0"/>
              </a:rPr>
              <a:t>†*</a:t>
            </a:r>
            <a:r>
              <a:rPr lang="en" sz="2400" dirty="0">
                <a:solidFill>
                  <a:schemeClr val="bg1"/>
                </a:solidFill>
                <a:latin typeface="Garamond" panose="02020404030301010803" pitchFamily="18" charset="0"/>
              </a:rPr>
              <a:t>, </a:t>
            </a:r>
          </a:p>
          <a:p>
            <a:pPr marL="0" marR="0" lvl="0" indent="0" algn="l" rtl="0">
              <a:lnSpc>
                <a:spcPct val="100000"/>
              </a:lnSpc>
              <a:spcBef>
                <a:spcPts val="0"/>
              </a:spcBef>
              <a:spcAft>
                <a:spcPts val="0"/>
              </a:spcAft>
              <a:buClr>
                <a:schemeClr val="accent2"/>
              </a:buClr>
              <a:buSzPts val="2300"/>
              <a:buFont typeface="Arial"/>
              <a:buNone/>
            </a:pPr>
            <a:r>
              <a:rPr lang="en" sz="2400" dirty="0">
                <a:solidFill>
                  <a:schemeClr val="bg1"/>
                </a:solidFill>
                <a:latin typeface="Garamond" panose="02020404030301010803" pitchFamily="18" charset="0"/>
              </a:rPr>
              <a:t>Sumit Monga, Ajith Mathew, Changwoo Min</a:t>
            </a:r>
            <a:endParaRPr sz="2400" baseline="30000" dirty="0">
              <a:solidFill>
                <a:schemeClr val="bg1"/>
              </a:solidFill>
              <a:latin typeface="Garamond" panose="02020404030301010803" pitchFamily="18" charset="0"/>
            </a:endParaRPr>
          </a:p>
        </p:txBody>
      </p:sp>
      <p:pic>
        <p:nvPicPr>
          <p:cNvPr id="197" name="Google Shape;197;p29"/>
          <p:cNvPicPr preferRelativeResize="0"/>
          <p:nvPr/>
        </p:nvPicPr>
        <p:blipFill rotWithShape="1">
          <a:blip r:embed="rId5">
            <a:alphaModFix/>
          </a:blip>
          <a:srcRect/>
          <a:stretch/>
        </p:blipFill>
        <p:spPr>
          <a:xfrm>
            <a:off x="9292345" y="2743199"/>
            <a:ext cx="2606040" cy="1371600"/>
          </a:xfrm>
          <a:prstGeom prst="rect">
            <a:avLst/>
          </a:prstGeom>
          <a:noFill/>
          <a:ln>
            <a:noFill/>
          </a:ln>
        </p:spPr>
      </p:pic>
      <p:sp>
        <p:nvSpPr>
          <p:cNvPr id="200" name="Google Shape;200;p29"/>
          <p:cNvSpPr txBox="1"/>
          <p:nvPr/>
        </p:nvSpPr>
        <p:spPr>
          <a:xfrm>
            <a:off x="11871867" y="3314000"/>
            <a:ext cx="230000" cy="23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b="1" dirty="0">
              <a:solidFill>
                <a:srgbClr val="E69138"/>
              </a:solidFill>
            </a:endParaRPr>
          </a:p>
        </p:txBody>
      </p:sp>
      <p:sp>
        <p:nvSpPr>
          <p:cNvPr id="201" name="Google Shape;201;p29"/>
          <p:cNvSpPr txBox="1"/>
          <p:nvPr/>
        </p:nvSpPr>
        <p:spPr>
          <a:xfrm>
            <a:off x="11066600" y="4762867"/>
            <a:ext cx="366800" cy="23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b="1" dirty="0">
              <a:solidFill>
                <a:schemeClr val="accent2"/>
              </a:solidFill>
            </a:endParaRPr>
          </a:p>
        </p:txBody>
      </p:sp>
      <p:pic>
        <p:nvPicPr>
          <p:cNvPr id="12" name="Google Shape;194;p29" descr="pasted-image.pdf">
            <a:extLst>
              <a:ext uri="{FF2B5EF4-FFF2-40B4-BE49-F238E27FC236}">
                <a16:creationId xmlns:a16="http://schemas.microsoft.com/office/drawing/2014/main" id="{3C9F0A91-2E39-496E-8BFE-00AB2AEE0BD4}"/>
              </a:ext>
            </a:extLst>
          </p:cNvPr>
          <p:cNvPicPr preferRelativeResize="0"/>
          <p:nvPr/>
        </p:nvPicPr>
        <p:blipFill rotWithShape="1">
          <a:blip r:embed="rId4">
            <a:alphaModFix/>
          </a:blip>
          <a:srcRect/>
          <a:stretch/>
        </p:blipFill>
        <p:spPr>
          <a:xfrm flipH="1" flipV="1">
            <a:off x="7327534" y="3031662"/>
            <a:ext cx="241602" cy="270756"/>
          </a:xfrm>
          <a:prstGeom prst="rect">
            <a:avLst/>
          </a:prstGeom>
          <a:noFill/>
          <a:ln>
            <a:noFill/>
          </a:ln>
        </p:spPr>
      </p:pic>
      <p:sp>
        <p:nvSpPr>
          <p:cNvPr id="3" name="TextBox 2">
            <a:extLst>
              <a:ext uri="{FF2B5EF4-FFF2-40B4-BE49-F238E27FC236}">
                <a16:creationId xmlns:a16="http://schemas.microsoft.com/office/drawing/2014/main" id="{80D00827-8150-4AAF-9967-3AB8F7067961}"/>
              </a:ext>
            </a:extLst>
          </p:cNvPr>
          <p:cNvSpPr txBox="1"/>
          <p:nvPr/>
        </p:nvSpPr>
        <p:spPr>
          <a:xfrm>
            <a:off x="4630723" y="6452558"/>
            <a:ext cx="4306243" cy="369332"/>
          </a:xfrm>
          <a:prstGeom prst="rect">
            <a:avLst/>
          </a:prstGeom>
          <a:noFill/>
        </p:spPr>
        <p:txBody>
          <a:bodyPr wrap="square" rtlCol="0">
            <a:spAutoFit/>
          </a:bodyPr>
          <a:lstStyle/>
          <a:p>
            <a:pPr algn="l"/>
            <a:r>
              <a:rPr lang="en-US" b="1" dirty="0">
                <a:solidFill>
                  <a:schemeClr val="bg1"/>
                </a:solidFill>
                <a:latin typeface="Garamond" panose="02020404030301010803" pitchFamily="18" charset="0"/>
              </a:rPr>
              <a:t>*</a:t>
            </a:r>
            <a:r>
              <a:rPr lang="en-US" sz="1000" b="1" dirty="0">
                <a:solidFill>
                  <a:schemeClr val="bg1"/>
                </a:solidFill>
                <a:latin typeface="Garamond" panose="02020404030301010803" pitchFamily="18" charset="0"/>
              </a:rPr>
              <a:t> </a:t>
            </a:r>
            <a:r>
              <a:rPr lang="en-US" sz="1000" b="0" i="0" u="none" strike="noStrike" baseline="0" dirty="0">
                <a:solidFill>
                  <a:schemeClr val="bg1"/>
                </a:solidFill>
                <a:latin typeface="Garamond" panose="02020404030301010803" pitchFamily="18" charset="0"/>
              </a:rPr>
              <a:t>The authors contributed to this work while they were at AT&amp;T Labs Research </a:t>
            </a:r>
            <a:r>
              <a:rPr lang="en-US" sz="1000" b="0" i="0" u="none" strike="noStrike" baseline="0" dirty="0">
                <a:latin typeface="Garamond" panose="02020404030301010803" pitchFamily="18" charset="0"/>
              </a:rPr>
              <a:t>.</a:t>
            </a:r>
            <a:endParaRPr lang="en-US" sz="1000" b="1" dirty="0">
              <a:solidFill>
                <a:schemeClr val="tx2">
                  <a:lumMod val="10000"/>
                </a:schemeClr>
              </a:solidFill>
              <a:latin typeface="Garamond" panose="02020404030301010803" pitchFamily="18" charset="0"/>
            </a:endParaRPr>
          </a:p>
        </p:txBody>
      </p:sp>
      <p:sp>
        <p:nvSpPr>
          <p:cNvPr id="4" name="TextBox 3">
            <a:extLst>
              <a:ext uri="{FF2B5EF4-FFF2-40B4-BE49-F238E27FC236}">
                <a16:creationId xmlns:a16="http://schemas.microsoft.com/office/drawing/2014/main" id="{5F8351C3-A7DF-4F3F-A1FF-49B31F70F20D}"/>
              </a:ext>
            </a:extLst>
          </p:cNvPr>
          <p:cNvSpPr txBox="1"/>
          <p:nvPr/>
        </p:nvSpPr>
        <p:spPr>
          <a:xfrm>
            <a:off x="9470111" y="4044187"/>
            <a:ext cx="2826411" cy="369332"/>
          </a:xfrm>
          <a:prstGeom prst="rect">
            <a:avLst/>
          </a:prstGeom>
          <a:noFill/>
        </p:spPr>
        <p:txBody>
          <a:bodyPr wrap="square" rtlCol="0">
            <a:spAutoFit/>
          </a:bodyPr>
          <a:lstStyle/>
          <a:p>
            <a:r>
              <a:rPr lang="en-US" b="1" baseline="30000" dirty="0">
                <a:solidFill>
                  <a:schemeClr val="tx2">
                    <a:lumMod val="10000"/>
                  </a:schemeClr>
                </a:solidFill>
                <a:latin typeface="Georgia" panose="02040502050405020303" pitchFamily="18" charset="0"/>
              </a:rPr>
              <a:t>+ </a:t>
            </a:r>
            <a:r>
              <a:rPr lang="en-US" i="1" dirty="0">
                <a:solidFill>
                  <a:schemeClr val="tx2">
                    <a:lumMod val="10000"/>
                  </a:schemeClr>
                </a:solidFill>
                <a:latin typeface="Georgia" panose="02040502050405020303" pitchFamily="18" charset="0"/>
              </a:rPr>
              <a:t>Samsung Electronics</a:t>
            </a:r>
            <a:r>
              <a:rPr lang="en-US" dirty="0">
                <a:solidFill>
                  <a:schemeClr val="tx2">
                    <a:lumMod val="10000"/>
                  </a:schemeClr>
                </a:solidFill>
                <a:latin typeface="Georgia" panose="02040502050405020303" pitchFamily="18" charset="0"/>
              </a:rPr>
              <a:t> </a:t>
            </a:r>
          </a:p>
        </p:txBody>
      </p:sp>
      <p:sp>
        <p:nvSpPr>
          <p:cNvPr id="14" name="TextBox 13">
            <a:extLst>
              <a:ext uri="{FF2B5EF4-FFF2-40B4-BE49-F238E27FC236}">
                <a16:creationId xmlns:a16="http://schemas.microsoft.com/office/drawing/2014/main" id="{2E6C4E0C-DD3C-4423-AA39-147C6AC375D1}"/>
              </a:ext>
            </a:extLst>
          </p:cNvPr>
          <p:cNvSpPr txBox="1"/>
          <p:nvPr/>
        </p:nvSpPr>
        <p:spPr>
          <a:xfrm>
            <a:off x="9436653" y="4513596"/>
            <a:ext cx="2492438" cy="400110"/>
          </a:xfrm>
          <a:prstGeom prst="rect">
            <a:avLst/>
          </a:prstGeom>
          <a:noFill/>
        </p:spPr>
        <p:txBody>
          <a:bodyPr wrap="square" rtlCol="0">
            <a:spAutoFit/>
          </a:bodyPr>
          <a:lstStyle/>
          <a:p>
            <a:r>
              <a:rPr lang="en-US" sz="2000" i="1" dirty="0">
                <a:solidFill>
                  <a:schemeClr val="tx2">
                    <a:lumMod val="10000"/>
                  </a:schemeClr>
                </a:solidFill>
                <a:latin typeface="Georgia" panose="02040502050405020303" pitchFamily="18" charset="0"/>
              </a:rPr>
              <a:t> </a:t>
            </a:r>
            <a:r>
              <a:rPr lang="en" sz="2000" b="1" i="1" baseline="56000" dirty="0">
                <a:solidFill>
                  <a:schemeClr val="tx2">
                    <a:lumMod val="10000"/>
                  </a:schemeClr>
                </a:solidFill>
                <a:latin typeface="Georgia" panose="02040502050405020303" pitchFamily="18" charset="0"/>
              </a:rPr>
              <a:t>† </a:t>
            </a:r>
            <a:r>
              <a:rPr lang="en-US" sz="2000" i="1" dirty="0">
                <a:solidFill>
                  <a:schemeClr val="tx2">
                    <a:lumMod val="10000"/>
                  </a:schemeClr>
                </a:solidFill>
                <a:latin typeface="Georgia" panose="02040502050405020303" pitchFamily="18" charset="0"/>
              </a:rPr>
              <a:t>Peraton Labs </a:t>
            </a:r>
          </a:p>
        </p:txBody>
      </p:sp>
    </p:spTree>
    <p:extLst>
      <p:ext uri="{BB962C8B-B14F-4D97-AF65-F5344CB8AC3E}">
        <p14:creationId xmlns:p14="http://schemas.microsoft.com/office/powerpoint/2010/main" val="3785084128"/>
      </p:ext>
    </p:extLst>
  </p:cSld>
  <p:clrMapOvr>
    <a:masterClrMapping/>
  </p:clrMapOvr>
  <mc:AlternateContent xmlns:mc="http://schemas.openxmlformats.org/markup-compatibility/2006" xmlns:p14="http://schemas.microsoft.com/office/powerpoint/2010/main">
    <mc:Choice Requires="p14">
      <p:transition spd="slow" p14:dur="2000" advTm="16874"/>
    </mc:Choice>
    <mc:Fallback xmlns="">
      <p:transition spd="slow" advTm="16874"/>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182637" y="270692"/>
            <a:ext cx="1061775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3200" dirty="0">
                <a:solidFill>
                  <a:schemeClr val="accent2">
                    <a:lumMod val="75000"/>
                  </a:schemeClr>
                </a:solidFill>
                <a:latin typeface="Georgia" panose="02040502050405020303" pitchFamily="18" charset="0"/>
                <a:cs typeface="Segoe UI" panose="020B0502040204020203" pitchFamily="34" charset="0"/>
              </a:rPr>
              <a:t>Plugged-in Index is Updated Using Background Threads </a:t>
            </a:r>
            <a:endParaRPr sz="3200" dirty="0">
              <a:solidFill>
                <a:schemeClr val="accent2">
                  <a:lumMod val="75000"/>
                </a:schemeClr>
              </a:solidFill>
              <a:latin typeface="Georgia" panose="02040502050405020303" pitchFamily="18" charset="0"/>
              <a:cs typeface="Segoe UI" panose="020B0502040204020203" pitchFamily="34" charset="0"/>
            </a:endParaRPr>
          </a:p>
        </p:txBody>
      </p:sp>
      <p:sp>
        <p:nvSpPr>
          <p:cNvPr id="208" name="Google Shape;208;p30"/>
          <p:cNvSpPr txBox="1">
            <a:spLocks noGrp="1"/>
          </p:cNvSpPr>
          <p:nvPr>
            <p:ph type="sldNum" idx="12"/>
          </p:nvPr>
        </p:nvSpPr>
        <p:spPr>
          <a:xfrm>
            <a:off x="5309456" y="6143899"/>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10</a:t>
            </a:fld>
            <a:endParaRPr sz="1867" dirty="0"/>
          </a:p>
        </p:txBody>
      </p:sp>
      <p:pic>
        <p:nvPicPr>
          <p:cNvPr id="209" name="Google Shape;209;p30"/>
          <p:cNvPicPr preferRelativeResize="0"/>
          <p:nvPr/>
        </p:nvPicPr>
        <p:blipFill rotWithShape="1">
          <a:blip r:embed="rId4">
            <a:alphaModFix/>
          </a:blip>
          <a:srcRect/>
          <a:stretch/>
        </p:blipFill>
        <p:spPr>
          <a:xfrm>
            <a:off x="-60248" y="2706"/>
            <a:ext cx="821601" cy="432400"/>
          </a:xfrm>
          <a:prstGeom prst="rect">
            <a:avLst/>
          </a:prstGeom>
          <a:noFill/>
          <a:ln>
            <a:noFill/>
          </a:ln>
        </p:spPr>
      </p:pic>
      <p:sp>
        <p:nvSpPr>
          <p:cNvPr id="6" name="Rectangle 5">
            <a:extLst>
              <a:ext uri="{FF2B5EF4-FFF2-40B4-BE49-F238E27FC236}">
                <a16:creationId xmlns:a16="http://schemas.microsoft.com/office/drawing/2014/main" id="{B425514F-92D5-45FE-A9C3-AC0DB01A37F5}"/>
              </a:ext>
            </a:extLst>
          </p:cNvPr>
          <p:cNvSpPr/>
          <p:nvPr/>
        </p:nvSpPr>
        <p:spPr>
          <a:xfrm>
            <a:off x="3072383" y="1396348"/>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6102DE0-3A8B-4529-99AE-A7FF6E6C70DC}"/>
              </a:ext>
            </a:extLst>
          </p:cNvPr>
          <p:cNvSpPr/>
          <p:nvPr/>
        </p:nvSpPr>
        <p:spPr>
          <a:xfrm>
            <a:off x="3072383" y="1793989"/>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55573E6-A2B5-43A5-B232-82408600B431}"/>
              </a:ext>
            </a:extLst>
          </p:cNvPr>
          <p:cNvSpPr/>
          <p:nvPr/>
        </p:nvSpPr>
        <p:spPr>
          <a:xfrm>
            <a:off x="3071638" y="2198248"/>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C6992B07-69DA-49C2-A040-CE6E204FC323}"/>
              </a:ext>
            </a:extLst>
          </p:cNvPr>
          <p:cNvCxnSpPr>
            <a:stCxn id="14" idx="3"/>
          </p:cNvCxnSpPr>
          <p:nvPr/>
        </p:nvCxnSpPr>
        <p:spPr>
          <a:xfrm>
            <a:off x="3557015" y="1995155"/>
            <a:ext cx="374904" cy="0"/>
          </a:xfrm>
          <a:prstGeom prst="straightConnector1">
            <a:avLst/>
          </a:prstGeom>
          <a:ln w="19050" cap="flat" cmpd="sng" algn="ctr">
            <a:solidFill>
              <a:srgbClr val="08721A"/>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ectangle 10">
            <a:extLst>
              <a:ext uri="{FF2B5EF4-FFF2-40B4-BE49-F238E27FC236}">
                <a16:creationId xmlns:a16="http://schemas.microsoft.com/office/drawing/2014/main" id="{467A543C-1CF6-477D-BACF-6DA472A7BCC9}"/>
              </a:ext>
            </a:extLst>
          </p:cNvPr>
          <p:cNvSpPr/>
          <p:nvPr/>
        </p:nvSpPr>
        <p:spPr>
          <a:xfrm>
            <a:off x="3904490" y="1822482"/>
            <a:ext cx="1463200" cy="332923"/>
          </a:xfrm>
          <a:prstGeom prst="rect">
            <a:avLst/>
          </a:prstGeom>
          <a:gradFill flip="none" rotWithShape="1">
            <a:gsLst>
              <a:gs pos="0">
                <a:srgbClr val="08721A">
                  <a:tint val="66000"/>
                  <a:satMod val="160000"/>
                </a:srgbClr>
              </a:gs>
              <a:gs pos="50000">
                <a:srgbClr val="08721A">
                  <a:tint val="44500"/>
                  <a:satMod val="160000"/>
                </a:srgbClr>
              </a:gs>
              <a:gs pos="100000">
                <a:srgbClr val="08721A">
                  <a:tint val="23500"/>
                  <a:satMod val="160000"/>
                </a:srgb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B9EC145-D72F-46A2-8A9B-CB395BDF4400}"/>
              </a:ext>
            </a:extLst>
          </p:cNvPr>
          <p:cNvCxnSpPr/>
          <p:nvPr/>
        </p:nvCxnSpPr>
        <p:spPr>
          <a:xfrm>
            <a:off x="5367690" y="1988943"/>
            <a:ext cx="374904" cy="0"/>
          </a:xfrm>
          <a:prstGeom prst="straightConnector1">
            <a:avLst/>
          </a:prstGeom>
          <a:ln w="19050" cap="flat" cmpd="sng" algn="ctr">
            <a:solidFill>
              <a:srgbClr val="08721A"/>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9EE3943-ED0F-4EFB-AB10-8030911FC49B}"/>
              </a:ext>
            </a:extLst>
          </p:cNvPr>
          <p:cNvSpPr txBox="1"/>
          <p:nvPr/>
        </p:nvSpPr>
        <p:spPr>
          <a:xfrm>
            <a:off x="5681725" y="1625199"/>
            <a:ext cx="1324849" cy="584775"/>
          </a:xfrm>
          <a:prstGeom prst="rect">
            <a:avLst/>
          </a:prstGeom>
          <a:noFill/>
        </p:spPr>
        <p:txBody>
          <a:bodyPr wrap="square" rtlCol="0">
            <a:spAutoFit/>
          </a:bodyPr>
          <a:lstStyle/>
          <a:p>
            <a:r>
              <a:rPr lang="en-US" sz="3200" b="1" dirty="0">
                <a:solidFill>
                  <a:srgbClr val="08721A"/>
                </a:solidFill>
                <a:latin typeface="Calibri" panose="020F0502020204030204" pitchFamily="34" charset="0"/>
                <a:cs typeface="Calibri" panose="020F0502020204030204" pitchFamily="34" charset="0"/>
              </a:rPr>
              <a:t>…</a:t>
            </a:r>
          </a:p>
        </p:txBody>
      </p:sp>
      <p:cxnSp>
        <p:nvCxnSpPr>
          <p:cNvPr id="20" name="Straight Connector 19">
            <a:extLst>
              <a:ext uri="{FF2B5EF4-FFF2-40B4-BE49-F238E27FC236}">
                <a16:creationId xmlns:a16="http://schemas.microsoft.com/office/drawing/2014/main" id="{BE0FC003-CEC2-4F11-8033-8459914C9275}"/>
              </a:ext>
            </a:extLst>
          </p:cNvPr>
          <p:cNvCxnSpPr>
            <a:cxnSpLocks/>
            <a:stCxn id="11" idx="0"/>
            <a:endCxn id="11" idx="2"/>
          </p:cNvCxnSpPr>
          <p:nvPr/>
        </p:nvCxnSpPr>
        <p:spPr>
          <a:xfrm>
            <a:off x="4636090" y="1822482"/>
            <a:ext cx="0" cy="332923"/>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ED3066-89ED-432F-B7BF-EDCA6535BE12}"/>
              </a:ext>
            </a:extLst>
          </p:cNvPr>
          <p:cNvSpPr txBox="1"/>
          <p:nvPr/>
        </p:nvSpPr>
        <p:spPr>
          <a:xfrm>
            <a:off x="4085283" y="1846901"/>
            <a:ext cx="484627" cy="307777"/>
          </a:xfrm>
          <a:prstGeom prst="rect">
            <a:avLst/>
          </a:prstGeom>
          <a:noFill/>
        </p:spPr>
        <p:txBody>
          <a:bodyPr wrap="square" rtlCol="0">
            <a:spAutoFit/>
          </a:bodyPr>
          <a:lstStyle/>
          <a:p>
            <a:r>
              <a:rPr lang="en-US" sz="1400" dirty="0">
                <a:solidFill>
                  <a:srgbClr val="020202"/>
                </a:solidFill>
                <a:latin typeface="Calibri" panose="020F0502020204030204" pitchFamily="34" charset="0"/>
                <a:cs typeface="Calibri" panose="020F0502020204030204" pitchFamily="34" charset="0"/>
              </a:rPr>
              <a:t>K</a:t>
            </a:r>
            <a:r>
              <a:rPr lang="en-US" sz="1400" baseline="-25000" dirty="0">
                <a:solidFill>
                  <a:srgbClr val="020202"/>
                </a:solidFill>
                <a:latin typeface="Calibri" panose="020F0502020204030204" pitchFamily="34" charset="0"/>
                <a:cs typeface="Calibri" panose="020F0502020204030204" pitchFamily="34" charset="0"/>
              </a:rPr>
              <a:t>3</a:t>
            </a:r>
          </a:p>
        </p:txBody>
      </p:sp>
      <p:sp>
        <p:nvSpPr>
          <p:cNvPr id="27" name="TextBox 26">
            <a:extLst>
              <a:ext uri="{FF2B5EF4-FFF2-40B4-BE49-F238E27FC236}">
                <a16:creationId xmlns:a16="http://schemas.microsoft.com/office/drawing/2014/main" id="{661DEE09-A681-4F6D-A465-5031EE79FC0D}"/>
              </a:ext>
            </a:extLst>
          </p:cNvPr>
          <p:cNvSpPr txBox="1"/>
          <p:nvPr/>
        </p:nvSpPr>
        <p:spPr>
          <a:xfrm>
            <a:off x="4797997" y="1843300"/>
            <a:ext cx="484627" cy="307777"/>
          </a:xfrm>
          <a:prstGeom prst="rect">
            <a:avLst/>
          </a:prstGeom>
          <a:noFill/>
        </p:spPr>
        <p:txBody>
          <a:bodyPr wrap="square" rtlCol="0">
            <a:spAutoFit/>
          </a:bodyPr>
          <a:lstStyle/>
          <a:p>
            <a:r>
              <a:rPr lang="en-US" sz="1400" dirty="0">
                <a:solidFill>
                  <a:srgbClr val="020202"/>
                </a:solidFill>
                <a:latin typeface="Calibri" panose="020F0502020204030204" pitchFamily="34" charset="0"/>
                <a:cs typeface="Calibri" panose="020F0502020204030204" pitchFamily="34" charset="0"/>
              </a:rPr>
              <a:t>V</a:t>
            </a:r>
            <a:r>
              <a:rPr lang="en-US" sz="1400" baseline="-25000" dirty="0">
                <a:solidFill>
                  <a:srgbClr val="020202"/>
                </a:solidFill>
                <a:latin typeface="Calibri" panose="020F0502020204030204" pitchFamily="34" charset="0"/>
                <a:cs typeface="Calibri" panose="020F0502020204030204" pitchFamily="34" charset="0"/>
              </a:rPr>
              <a:t>3</a:t>
            </a:r>
          </a:p>
        </p:txBody>
      </p:sp>
      <p:sp>
        <p:nvSpPr>
          <p:cNvPr id="28" name="Rectangle 27">
            <a:extLst>
              <a:ext uri="{FF2B5EF4-FFF2-40B4-BE49-F238E27FC236}">
                <a16:creationId xmlns:a16="http://schemas.microsoft.com/office/drawing/2014/main" id="{CCA8BCF8-CAB8-495E-AFF8-363C19273ADD}"/>
              </a:ext>
            </a:extLst>
          </p:cNvPr>
          <p:cNvSpPr/>
          <p:nvPr/>
        </p:nvSpPr>
        <p:spPr>
          <a:xfrm>
            <a:off x="3048477" y="2975312"/>
            <a:ext cx="3209542" cy="584724"/>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39DBD554-3029-4B09-BC3D-C3538199C4A5}"/>
              </a:ext>
            </a:extLst>
          </p:cNvPr>
          <p:cNvCxnSpPr/>
          <p:nvPr/>
        </p:nvCxnSpPr>
        <p:spPr>
          <a:xfrm>
            <a:off x="3413285" y="2975312"/>
            <a:ext cx="0" cy="584724"/>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927A47-8583-4E92-9060-FE8D1D4DA256}"/>
              </a:ext>
            </a:extLst>
          </p:cNvPr>
          <p:cNvCxnSpPr/>
          <p:nvPr/>
        </p:nvCxnSpPr>
        <p:spPr>
          <a:xfrm>
            <a:off x="5965415" y="2975312"/>
            <a:ext cx="0" cy="584724"/>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5F107A-C0F9-4867-A839-AA634BE3D64F}"/>
              </a:ext>
            </a:extLst>
          </p:cNvPr>
          <p:cNvSpPr txBox="1"/>
          <p:nvPr/>
        </p:nvSpPr>
        <p:spPr>
          <a:xfrm>
            <a:off x="3029240" y="2957846"/>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36" name="TextBox 35">
            <a:extLst>
              <a:ext uri="{FF2B5EF4-FFF2-40B4-BE49-F238E27FC236}">
                <a16:creationId xmlns:a16="http://schemas.microsoft.com/office/drawing/2014/main" id="{806BAC89-F81D-4AA1-B7BA-A28E09F474CB}"/>
              </a:ext>
            </a:extLst>
          </p:cNvPr>
          <p:cNvSpPr txBox="1"/>
          <p:nvPr/>
        </p:nvSpPr>
        <p:spPr>
          <a:xfrm>
            <a:off x="5928445" y="2967335"/>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32" name="TextBox 31">
            <a:extLst>
              <a:ext uri="{FF2B5EF4-FFF2-40B4-BE49-F238E27FC236}">
                <a16:creationId xmlns:a16="http://schemas.microsoft.com/office/drawing/2014/main" id="{4AC9F0A4-7155-4AF4-AF29-08D7FDD0F412}"/>
              </a:ext>
            </a:extLst>
          </p:cNvPr>
          <p:cNvSpPr txBox="1"/>
          <p:nvPr/>
        </p:nvSpPr>
        <p:spPr>
          <a:xfrm>
            <a:off x="3413285" y="3010794"/>
            <a:ext cx="2447543" cy="523220"/>
          </a:xfrm>
          <a:prstGeom prst="rect">
            <a:avLst/>
          </a:prstGeom>
          <a:noFill/>
        </p:spPr>
        <p:txBody>
          <a:bodyPr wrap="square" rtlCol="0">
            <a:spAutoFit/>
          </a:bodyPr>
          <a:lstStyle/>
          <a:p>
            <a:pPr algn="ctr"/>
            <a:r>
              <a:rPr lang="en-US" sz="1400" dirty="0">
                <a:solidFill>
                  <a:srgbClr val="020202"/>
                </a:solidFill>
                <a:latin typeface="Calibri" panose="020F0502020204030204" pitchFamily="34" charset="0"/>
                <a:cs typeface="Calibri" panose="020F0502020204030204" pitchFamily="34" charset="0"/>
              </a:rPr>
              <a:t>list_insert (list, K</a:t>
            </a:r>
            <a:r>
              <a:rPr lang="en-US" sz="1400" baseline="-25000" dirty="0">
                <a:solidFill>
                  <a:srgbClr val="020202"/>
                </a:solidFill>
                <a:latin typeface="Calibri" panose="020F0502020204030204" pitchFamily="34" charset="0"/>
                <a:cs typeface="Calibri" panose="020F0502020204030204" pitchFamily="34" charset="0"/>
              </a:rPr>
              <a:t>3</a:t>
            </a:r>
            <a:r>
              <a:rPr lang="en-US" sz="1400" dirty="0">
                <a:solidFill>
                  <a:srgbClr val="020202"/>
                </a:solidFill>
                <a:latin typeface="Calibri" panose="020F0502020204030204" pitchFamily="34" charset="0"/>
                <a:cs typeface="Calibri" panose="020F0502020204030204" pitchFamily="34" charset="0"/>
              </a:rPr>
              <a:t>, V</a:t>
            </a:r>
            <a:r>
              <a:rPr lang="en-US" sz="1400" baseline="-25000" dirty="0">
                <a:solidFill>
                  <a:srgbClr val="020202"/>
                </a:solidFill>
                <a:latin typeface="Calibri" panose="020F0502020204030204" pitchFamily="34" charset="0"/>
                <a:cs typeface="Calibri" panose="020F0502020204030204" pitchFamily="34" charset="0"/>
              </a:rPr>
              <a:t>3</a:t>
            </a:r>
            <a:r>
              <a:rPr lang="en-US" sz="1400" dirty="0">
                <a:solidFill>
                  <a:srgbClr val="020202"/>
                </a:solidFill>
                <a:latin typeface="Calibri" panose="020F0502020204030204" pitchFamily="34" charset="0"/>
                <a:cs typeface="Calibri" panose="020F0502020204030204" pitchFamily="34" charset="0"/>
              </a:rPr>
              <a:t>,)</a:t>
            </a:r>
          </a:p>
          <a:p>
            <a:pPr algn="ctr"/>
            <a:r>
              <a:rPr lang="en-US" sz="1400" dirty="0">
                <a:solidFill>
                  <a:srgbClr val="020202"/>
                </a:solidFill>
                <a:latin typeface="Calibri" panose="020F0502020204030204" pitchFamily="34" charset="0"/>
                <a:cs typeface="Calibri" panose="020F0502020204030204" pitchFamily="34" charset="0"/>
              </a:rPr>
              <a:t>commit-ts = T</a:t>
            </a:r>
            <a:r>
              <a:rPr lang="en-US" sz="1400" baseline="-25000" dirty="0">
                <a:solidFill>
                  <a:srgbClr val="020202"/>
                </a:solidFill>
                <a:latin typeface="Calibri" panose="020F0502020204030204" pitchFamily="34" charset="0"/>
                <a:cs typeface="Calibri" panose="020F0502020204030204" pitchFamily="34" charset="0"/>
              </a:rPr>
              <a:t>1</a:t>
            </a:r>
          </a:p>
        </p:txBody>
      </p:sp>
      <p:cxnSp>
        <p:nvCxnSpPr>
          <p:cNvPr id="38" name="Straight Connector 37">
            <a:extLst>
              <a:ext uri="{FF2B5EF4-FFF2-40B4-BE49-F238E27FC236}">
                <a16:creationId xmlns:a16="http://schemas.microsoft.com/office/drawing/2014/main" id="{71E90451-0CA7-4E2E-8BA4-BAB52C64C8A1}"/>
              </a:ext>
            </a:extLst>
          </p:cNvPr>
          <p:cNvCxnSpPr/>
          <p:nvPr/>
        </p:nvCxnSpPr>
        <p:spPr>
          <a:xfrm>
            <a:off x="1122769" y="3911211"/>
            <a:ext cx="9098280" cy="0"/>
          </a:xfrm>
          <a:prstGeom prst="line">
            <a:avLst/>
          </a:prstGeom>
          <a:ln w="12700">
            <a:solidFill>
              <a:schemeClr val="tx2">
                <a:lumMod val="1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715685B-DA10-4B9E-99A9-8B2B9A9A93B6}"/>
              </a:ext>
            </a:extLst>
          </p:cNvPr>
          <p:cNvSpPr/>
          <p:nvPr/>
        </p:nvSpPr>
        <p:spPr>
          <a:xfrm>
            <a:off x="3081528" y="5210113"/>
            <a:ext cx="2017522" cy="496387"/>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C1BB86FE-F0DC-4D1B-840B-A2610E1099B0}"/>
              </a:ext>
            </a:extLst>
          </p:cNvPr>
          <p:cNvSpPr/>
          <p:nvPr/>
        </p:nvSpPr>
        <p:spPr>
          <a:xfrm>
            <a:off x="5845641" y="5210113"/>
            <a:ext cx="2017519" cy="496388"/>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Rounded Corners 38">
            <a:extLst>
              <a:ext uri="{FF2B5EF4-FFF2-40B4-BE49-F238E27FC236}">
                <a16:creationId xmlns:a16="http://schemas.microsoft.com/office/drawing/2014/main" id="{337F0621-F0A1-40BD-88A5-C039E17FE135}"/>
              </a:ext>
            </a:extLst>
          </p:cNvPr>
          <p:cNvSpPr/>
          <p:nvPr/>
        </p:nvSpPr>
        <p:spPr>
          <a:xfrm>
            <a:off x="3081528" y="4373273"/>
            <a:ext cx="822962"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0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0</a:t>
            </a:r>
          </a:p>
        </p:txBody>
      </p:sp>
      <p:cxnSp>
        <p:nvCxnSpPr>
          <p:cNvPr id="47" name="Straight Arrow Connector 46">
            <a:extLst>
              <a:ext uri="{FF2B5EF4-FFF2-40B4-BE49-F238E27FC236}">
                <a16:creationId xmlns:a16="http://schemas.microsoft.com/office/drawing/2014/main" id="{69E9FAFD-DF22-46A5-943D-66987F8203B1}"/>
              </a:ext>
            </a:extLst>
          </p:cNvPr>
          <p:cNvCxnSpPr>
            <a:cxnSpLocks/>
            <a:stCxn id="39" idx="3"/>
          </p:cNvCxnSpPr>
          <p:nvPr/>
        </p:nvCxnSpPr>
        <p:spPr>
          <a:xfrm flipV="1">
            <a:off x="3904490" y="4592730"/>
            <a:ext cx="457200" cy="2488"/>
          </a:xfrm>
          <a:prstGeom prst="straightConnector1">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8B1CAA38-2C3E-42E4-82D8-282FD4636ADF}"/>
              </a:ext>
            </a:extLst>
          </p:cNvPr>
          <p:cNvSpPr/>
          <p:nvPr/>
        </p:nvSpPr>
        <p:spPr>
          <a:xfrm>
            <a:off x="4361691" y="4377631"/>
            <a:ext cx="862582"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10000"/>
                </a:schemeClr>
              </a:solidFill>
              <a:latin typeface="Calibri" panose="020F0502020204030204" pitchFamily="34" charset="0"/>
              <a:cs typeface="Calibri" panose="020F0502020204030204" pitchFamily="34" charset="0"/>
            </a:endParaRPr>
          </a:p>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1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1</a:t>
            </a:r>
          </a:p>
          <a:p>
            <a:pPr algn="ctr"/>
            <a:endParaRPr lang="en-US" dirty="0"/>
          </a:p>
        </p:txBody>
      </p:sp>
      <p:cxnSp>
        <p:nvCxnSpPr>
          <p:cNvPr id="52" name="Straight Arrow Connector 51">
            <a:extLst>
              <a:ext uri="{FF2B5EF4-FFF2-40B4-BE49-F238E27FC236}">
                <a16:creationId xmlns:a16="http://schemas.microsoft.com/office/drawing/2014/main" id="{D58F3144-C6DD-4EC5-B62B-57D7D29335DF}"/>
              </a:ext>
            </a:extLst>
          </p:cNvPr>
          <p:cNvCxnSpPr/>
          <p:nvPr/>
        </p:nvCxnSpPr>
        <p:spPr>
          <a:xfrm flipV="1">
            <a:off x="5214709" y="4597087"/>
            <a:ext cx="457200" cy="2489"/>
          </a:xfrm>
          <a:prstGeom prst="straightConnector1">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9C041460-B051-4A5D-9E70-A1B7303D9428}"/>
              </a:ext>
            </a:extLst>
          </p:cNvPr>
          <p:cNvSpPr/>
          <p:nvPr/>
        </p:nvSpPr>
        <p:spPr>
          <a:xfrm>
            <a:off x="5671909" y="4375830"/>
            <a:ext cx="862583"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2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2</a:t>
            </a:r>
          </a:p>
        </p:txBody>
      </p:sp>
      <p:cxnSp>
        <p:nvCxnSpPr>
          <p:cNvPr id="55" name="Straight Arrow Connector 54">
            <a:extLst>
              <a:ext uri="{FF2B5EF4-FFF2-40B4-BE49-F238E27FC236}">
                <a16:creationId xmlns:a16="http://schemas.microsoft.com/office/drawing/2014/main" id="{2B0337A3-94F1-46C6-ACAB-B7740922DA88}"/>
              </a:ext>
            </a:extLst>
          </p:cNvPr>
          <p:cNvCxnSpPr/>
          <p:nvPr/>
        </p:nvCxnSpPr>
        <p:spPr>
          <a:xfrm flipV="1">
            <a:off x="6544058" y="4590241"/>
            <a:ext cx="457200" cy="2489"/>
          </a:xfrm>
          <a:prstGeom prst="straightConnector1">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FF37CEA-7CAA-4C56-BBF5-C1E0A1B69099}"/>
              </a:ext>
            </a:extLst>
          </p:cNvPr>
          <p:cNvSpPr/>
          <p:nvPr/>
        </p:nvSpPr>
        <p:spPr>
          <a:xfrm>
            <a:off x="7001258" y="4375142"/>
            <a:ext cx="862583"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3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3</a:t>
            </a:r>
          </a:p>
        </p:txBody>
      </p:sp>
      <p:cxnSp>
        <p:nvCxnSpPr>
          <p:cNvPr id="58" name="Straight Connector 57">
            <a:extLst>
              <a:ext uri="{FF2B5EF4-FFF2-40B4-BE49-F238E27FC236}">
                <a16:creationId xmlns:a16="http://schemas.microsoft.com/office/drawing/2014/main" id="{C2A41598-48BD-4252-A0A9-D97A608126B6}"/>
              </a:ext>
            </a:extLst>
          </p:cNvPr>
          <p:cNvCxnSpPr>
            <a:cxnSpLocks/>
          </p:cNvCxnSpPr>
          <p:nvPr/>
        </p:nvCxnSpPr>
        <p:spPr>
          <a:xfrm>
            <a:off x="3404488"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A202CBB-1E50-4DE5-8CED-C704DB086A8C}"/>
              </a:ext>
            </a:extLst>
          </p:cNvPr>
          <p:cNvCxnSpPr/>
          <p:nvPr/>
        </p:nvCxnSpPr>
        <p:spPr>
          <a:xfrm>
            <a:off x="6187439"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4DC2C6F-7105-4DC7-8DAA-90C4C0D9431A}"/>
              </a:ext>
            </a:extLst>
          </p:cNvPr>
          <p:cNvSpPr txBox="1"/>
          <p:nvPr/>
        </p:nvSpPr>
        <p:spPr>
          <a:xfrm>
            <a:off x="3081528" y="4108403"/>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A</a:t>
            </a:r>
          </a:p>
        </p:txBody>
      </p:sp>
      <p:sp>
        <p:nvSpPr>
          <p:cNvPr id="64" name="TextBox 63">
            <a:extLst>
              <a:ext uri="{FF2B5EF4-FFF2-40B4-BE49-F238E27FC236}">
                <a16:creationId xmlns:a16="http://schemas.microsoft.com/office/drawing/2014/main" id="{0BA01A85-13C2-40B6-93A1-27DA4EFAF434}"/>
              </a:ext>
            </a:extLst>
          </p:cNvPr>
          <p:cNvSpPr txBox="1"/>
          <p:nvPr/>
        </p:nvSpPr>
        <p:spPr>
          <a:xfrm>
            <a:off x="4403933" y="4108403"/>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B</a:t>
            </a:r>
          </a:p>
        </p:txBody>
      </p:sp>
      <p:sp>
        <p:nvSpPr>
          <p:cNvPr id="65" name="TextBox 64">
            <a:extLst>
              <a:ext uri="{FF2B5EF4-FFF2-40B4-BE49-F238E27FC236}">
                <a16:creationId xmlns:a16="http://schemas.microsoft.com/office/drawing/2014/main" id="{44D887BB-CBFD-4FDF-850E-EFBF845D889E}"/>
              </a:ext>
            </a:extLst>
          </p:cNvPr>
          <p:cNvSpPr txBox="1"/>
          <p:nvPr/>
        </p:nvSpPr>
        <p:spPr>
          <a:xfrm>
            <a:off x="5702810" y="4107246"/>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C</a:t>
            </a:r>
          </a:p>
        </p:txBody>
      </p:sp>
      <p:sp>
        <p:nvSpPr>
          <p:cNvPr id="66" name="TextBox 65">
            <a:extLst>
              <a:ext uri="{FF2B5EF4-FFF2-40B4-BE49-F238E27FC236}">
                <a16:creationId xmlns:a16="http://schemas.microsoft.com/office/drawing/2014/main" id="{4DC11F60-68A1-4AD0-B951-5FF4F154E29C}"/>
              </a:ext>
            </a:extLst>
          </p:cNvPr>
          <p:cNvSpPr txBox="1"/>
          <p:nvPr/>
        </p:nvSpPr>
        <p:spPr>
          <a:xfrm>
            <a:off x="7025215" y="4098242"/>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D</a:t>
            </a:r>
          </a:p>
        </p:txBody>
      </p:sp>
      <p:sp>
        <p:nvSpPr>
          <p:cNvPr id="67" name="TextBox 66">
            <a:extLst>
              <a:ext uri="{FF2B5EF4-FFF2-40B4-BE49-F238E27FC236}">
                <a16:creationId xmlns:a16="http://schemas.microsoft.com/office/drawing/2014/main" id="{9D85D58D-2F0E-40F5-ACF6-8C2775869204}"/>
              </a:ext>
            </a:extLst>
          </p:cNvPr>
          <p:cNvSpPr txBox="1"/>
          <p:nvPr/>
        </p:nvSpPr>
        <p:spPr>
          <a:xfrm>
            <a:off x="3718798" y="5304417"/>
            <a:ext cx="1069848" cy="307777"/>
          </a:xfrm>
          <a:prstGeom prst="rect">
            <a:avLst/>
          </a:prstGeom>
          <a:noFill/>
        </p:spPr>
        <p:txBody>
          <a:bodyPr wrap="square" rtlCol="0">
            <a:spAutoFit/>
          </a:bodyPr>
          <a:lstStyle/>
          <a:p>
            <a:r>
              <a:rPr lang="en-US" sz="1400" dirty="0">
                <a:solidFill>
                  <a:schemeClr val="tx2">
                    <a:lumMod val="10000"/>
                  </a:schemeClr>
                </a:solidFill>
                <a:latin typeface="Calibri" panose="020F0502020204030204" pitchFamily="34" charset="0"/>
                <a:cs typeface="Calibri" panose="020F0502020204030204" pitchFamily="34" charset="0"/>
              </a:rPr>
              <a:t>Node C</a:t>
            </a:r>
          </a:p>
        </p:txBody>
      </p:sp>
      <p:cxnSp>
        <p:nvCxnSpPr>
          <p:cNvPr id="68" name="Straight Connector 67">
            <a:extLst>
              <a:ext uri="{FF2B5EF4-FFF2-40B4-BE49-F238E27FC236}">
                <a16:creationId xmlns:a16="http://schemas.microsoft.com/office/drawing/2014/main" id="{0AC460E2-E612-41CC-9B27-A70F249736C5}"/>
              </a:ext>
            </a:extLst>
          </p:cNvPr>
          <p:cNvCxnSpPr>
            <a:cxnSpLocks/>
          </p:cNvCxnSpPr>
          <p:nvPr/>
        </p:nvCxnSpPr>
        <p:spPr>
          <a:xfrm>
            <a:off x="4820286"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B6F2BA5-978D-4E99-AB58-EF637F5BA116}"/>
              </a:ext>
            </a:extLst>
          </p:cNvPr>
          <p:cNvCxnSpPr/>
          <p:nvPr/>
        </p:nvCxnSpPr>
        <p:spPr>
          <a:xfrm>
            <a:off x="7560139"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CBF72B2-C965-4CBF-8578-557A53B35CDC}"/>
              </a:ext>
            </a:extLst>
          </p:cNvPr>
          <p:cNvSpPr txBox="1"/>
          <p:nvPr/>
        </p:nvSpPr>
        <p:spPr>
          <a:xfrm>
            <a:off x="6226585" y="5168731"/>
            <a:ext cx="1333554" cy="523220"/>
          </a:xfrm>
          <a:prstGeom prst="rect">
            <a:avLst/>
          </a:prstGeom>
          <a:noFill/>
        </p:spPr>
        <p:txBody>
          <a:bodyPr wrap="square" rtlCol="0">
            <a:spAutoFit/>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Alloc: </a:t>
            </a:r>
          </a:p>
          <a:p>
            <a:pPr algn="ctr"/>
            <a:r>
              <a:rPr lang="en-US" sz="1400" dirty="0">
                <a:solidFill>
                  <a:schemeClr val="tx2">
                    <a:lumMod val="10000"/>
                  </a:schemeClr>
                </a:solidFill>
                <a:latin typeface="Calibri" panose="020F0502020204030204" pitchFamily="34" charset="0"/>
                <a:cs typeface="Calibri" panose="020F0502020204030204" pitchFamily="34" charset="0"/>
              </a:rPr>
              <a:t>Node D</a:t>
            </a:r>
          </a:p>
        </p:txBody>
      </p:sp>
      <p:sp>
        <p:nvSpPr>
          <p:cNvPr id="72" name="TextBox 71">
            <a:extLst>
              <a:ext uri="{FF2B5EF4-FFF2-40B4-BE49-F238E27FC236}">
                <a16:creationId xmlns:a16="http://schemas.microsoft.com/office/drawing/2014/main" id="{701235C9-1464-4B0D-90DC-2FE1168709C2}"/>
              </a:ext>
            </a:extLst>
          </p:cNvPr>
          <p:cNvSpPr txBox="1"/>
          <p:nvPr/>
        </p:nvSpPr>
        <p:spPr>
          <a:xfrm>
            <a:off x="3048477" y="5159010"/>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73" name="TextBox 72">
            <a:extLst>
              <a:ext uri="{FF2B5EF4-FFF2-40B4-BE49-F238E27FC236}">
                <a16:creationId xmlns:a16="http://schemas.microsoft.com/office/drawing/2014/main" id="{93D3289B-4DA4-4995-842D-4CACB53922FC}"/>
              </a:ext>
            </a:extLst>
          </p:cNvPr>
          <p:cNvSpPr txBox="1"/>
          <p:nvPr/>
        </p:nvSpPr>
        <p:spPr>
          <a:xfrm>
            <a:off x="4770343" y="5143837"/>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74" name="TextBox 73">
            <a:extLst>
              <a:ext uri="{FF2B5EF4-FFF2-40B4-BE49-F238E27FC236}">
                <a16:creationId xmlns:a16="http://schemas.microsoft.com/office/drawing/2014/main" id="{1E4D6EFD-7C1B-4F6D-AFC2-1602D0A6C6F7}"/>
              </a:ext>
            </a:extLst>
          </p:cNvPr>
          <p:cNvSpPr txBox="1"/>
          <p:nvPr/>
        </p:nvSpPr>
        <p:spPr>
          <a:xfrm>
            <a:off x="5837400" y="5150987"/>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75" name="TextBox 74">
            <a:extLst>
              <a:ext uri="{FF2B5EF4-FFF2-40B4-BE49-F238E27FC236}">
                <a16:creationId xmlns:a16="http://schemas.microsoft.com/office/drawing/2014/main" id="{9C2A88DD-90FA-45B4-A63D-5423EFDBCC78}"/>
              </a:ext>
            </a:extLst>
          </p:cNvPr>
          <p:cNvSpPr txBox="1"/>
          <p:nvPr/>
        </p:nvSpPr>
        <p:spPr>
          <a:xfrm>
            <a:off x="7498686" y="5149425"/>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60" name="TextBox 59">
            <a:extLst>
              <a:ext uri="{FF2B5EF4-FFF2-40B4-BE49-F238E27FC236}">
                <a16:creationId xmlns:a16="http://schemas.microsoft.com/office/drawing/2014/main" id="{33E61443-4154-45D4-B178-FA1681DE9555}"/>
              </a:ext>
            </a:extLst>
          </p:cNvPr>
          <p:cNvSpPr txBox="1"/>
          <p:nvPr/>
        </p:nvSpPr>
        <p:spPr>
          <a:xfrm>
            <a:off x="916605" y="1231538"/>
            <a:ext cx="1988577" cy="369332"/>
          </a:xfrm>
          <a:prstGeom prst="rect">
            <a:avLst/>
          </a:prstGeom>
          <a:noFill/>
        </p:spPr>
        <p:txBody>
          <a:bodyPr wrap="square" rtlCol="0">
            <a:spAutoFit/>
          </a:bodyPr>
          <a:lstStyle/>
          <a:p>
            <a:r>
              <a:rPr lang="en-US" dirty="0">
                <a:solidFill>
                  <a:schemeClr val="tx2">
                    <a:lumMod val="10000"/>
                  </a:schemeClr>
                </a:solidFill>
                <a:latin typeface="Calibri" panose="020F0502020204030204" pitchFamily="34" charset="0"/>
                <a:cs typeface="Calibri" panose="020F0502020204030204" pitchFamily="34" charset="0"/>
              </a:rPr>
              <a:t>TIPS-Frontend</a:t>
            </a:r>
          </a:p>
        </p:txBody>
      </p:sp>
      <p:sp>
        <p:nvSpPr>
          <p:cNvPr id="78" name="TextBox 77">
            <a:extLst>
              <a:ext uri="{FF2B5EF4-FFF2-40B4-BE49-F238E27FC236}">
                <a16:creationId xmlns:a16="http://schemas.microsoft.com/office/drawing/2014/main" id="{C7ED98ED-0BD9-4F09-BB21-ECC9FFEFD043}"/>
              </a:ext>
            </a:extLst>
          </p:cNvPr>
          <p:cNvSpPr txBox="1"/>
          <p:nvPr/>
        </p:nvSpPr>
        <p:spPr>
          <a:xfrm>
            <a:off x="957984" y="4052075"/>
            <a:ext cx="1988577" cy="369332"/>
          </a:xfrm>
          <a:prstGeom prst="rect">
            <a:avLst/>
          </a:prstGeom>
          <a:noFill/>
        </p:spPr>
        <p:txBody>
          <a:bodyPr wrap="square" rtlCol="0">
            <a:spAutoFit/>
          </a:bodyPr>
          <a:lstStyle/>
          <a:p>
            <a:r>
              <a:rPr lang="en-US" dirty="0">
                <a:solidFill>
                  <a:srgbClr val="020202"/>
                </a:solidFill>
                <a:latin typeface="Calibri" panose="020F0502020204030204" pitchFamily="34" charset="0"/>
                <a:cs typeface="Calibri" panose="020F0502020204030204" pitchFamily="34" charset="0"/>
              </a:rPr>
              <a:t>TIPS-Backend</a:t>
            </a:r>
          </a:p>
        </p:txBody>
      </p:sp>
      <p:sp>
        <p:nvSpPr>
          <p:cNvPr id="79" name="TextBox 78">
            <a:extLst>
              <a:ext uri="{FF2B5EF4-FFF2-40B4-BE49-F238E27FC236}">
                <a16:creationId xmlns:a16="http://schemas.microsoft.com/office/drawing/2014/main" id="{B040E2D3-FFC2-40C0-8948-7C551C04174D}"/>
              </a:ext>
            </a:extLst>
          </p:cNvPr>
          <p:cNvSpPr txBox="1"/>
          <p:nvPr/>
        </p:nvSpPr>
        <p:spPr>
          <a:xfrm>
            <a:off x="3534612" y="1457380"/>
            <a:ext cx="1988577" cy="307777"/>
          </a:xfrm>
          <a:prstGeom prst="rect">
            <a:avLst/>
          </a:prstGeom>
          <a:noFill/>
        </p:spPr>
        <p:txBody>
          <a:bodyPr wrap="square" rtlCol="0">
            <a:spAutoFit/>
          </a:bodyPr>
          <a:lstStyle/>
          <a:p>
            <a:r>
              <a:rPr lang="en-US" sz="1400" dirty="0">
                <a:solidFill>
                  <a:schemeClr val="tx2">
                    <a:lumMod val="10000"/>
                  </a:schemeClr>
                </a:solidFill>
                <a:latin typeface="Calibri" panose="020F0502020204030204" pitchFamily="34" charset="0"/>
                <a:cs typeface="Calibri" panose="020F0502020204030204" pitchFamily="34" charset="0"/>
              </a:rPr>
              <a:t>DRAM-cache</a:t>
            </a:r>
          </a:p>
        </p:txBody>
      </p:sp>
      <p:sp>
        <p:nvSpPr>
          <p:cNvPr id="80" name="TextBox 79">
            <a:extLst>
              <a:ext uri="{FF2B5EF4-FFF2-40B4-BE49-F238E27FC236}">
                <a16:creationId xmlns:a16="http://schemas.microsoft.com/office/drawing/2014/main" id="{0A5A042B-CF02-451F-833A-A8798521755A}"/>
              </a:ext>
            </a:extLst>
          </p:cNvPr>
          <p:cNvSpPr txBox="1"/>
          <p:nvPr/>
        </p:nvSpPr>
        <p:spPr>
          <a:xfrm>
            <a:off x="3493009" y="2682324"/>
            <a:ext cx="3209539" cy="307777"/>
          </a:xfrm>
          <a:prstGeom prst="rect">
            <a:avLst/>
          </a:prstGeom>
          <a:noFill/>
        </p:spPr>
        <p:txBody>
          <a:bodyPr wrap="square" rtlCol="0">
            <a:spAutoFit/>
          </a:bodyPr>
          <a:lstStyle/>
          <a:p>
            <a:r>
              <a:rPr lang="en-US" sz="1400" dirty="0">
                <a:solidFill>
                  <a:schemeClr val="tx2">
                    <a:lumMod val="10000"/>
                  </a:schemeClr>
                </a:solidFill>
                <a:latin typeface="Calibri" panose="020F0502020204030204" pitchFamily="34" charset="0"/>
                <a:cs typeface="Calibri" panose="020F0502020204030204" pitchFamily="34" charset="0"/>
              </a:rPr>
              <a:t>Per-thread Operational Log (OLog)</a:t>
            </a:r>
          </a:p>
        </p:txBody>
      </p:sp>
      <p:sp>
        <p:nvSpPr>
          <p:cNvPr id="81" name="TextBox 80">
            <a:extLst>
              <a:ext uri="{FF2B5EF4-FFF2-40B4-BE49-F238E27FC236}">
                <a16:creationId xmlns:a16="http://schemas.microsoft.com/office/drawing/2014/main" id="{5819994B-EB61-4AEB-8417-4538B026E8DC}"/>
              </a:ext>
            </a:extLst>
          </p:cNvPr>
          <p:cNvSpPr txBox="1"/>
          <p:nvPr/>
        </p:nvSpPr>
        <p:spPr>
          <a:xfrm>
            <a:off x="1659455" y="4385802"/>
            <a:ext cx="1715286" cy="646331"/>
          </a:xfrm>
          <a:prstGeom prst="rect">
            <a:avLst/>
          </a:prstGeom>
          <a:noFill/>
        </p:spPr>
        <p:txBody>
          <a:bodyPr wrap="square" rtlCol="0">
            <a:spAutoFit/>
          </a:bodyPr>
          <a:lstStyle/>
          <a:p>
            <a:pPr algn="ctr"/>
            <a:r>
              <a:rPr lang="en-US" sz="1200" dirty="0">
                <a:solidFill>
                  <a:schemeClr val="tx2">
                    <a:lumMod val="10000"/>
                  </a:schemeClr>
                </a:solidFill>
                <a:latin typeface="Calibri" panose="020F0502020204030204" pitchFamily="34" charset="0"/>
                <a:cs typeface="Calibri" panose="020F0502020204030204" pitchFamily="34" charset="0"/>
              </a:rPr>
              <a:t>User-defined </a:t>
            </a:r>
          </a:p>
          <a:p>
            <a:pPr algn="ctr"/>
            <a:r>
              <a:rPr lang="en-US" sz="1200" dirty="0">
                <a:solidFill>
                  <a:schemeClr val="tx2">
                    <a:lumMod val="10000"/>
                  </a:schemeClr>
                </a:solidFill>
                <a:latin typeface="Calibri" panose="020F0502020204030204" pitchFamily="34" charset="0"/>
                <a:cs typeface="Calibri" panose="020F0502020204030204" pitchFamily="34" charset="0"/>
              </a:rPr>
              <a:t>Linked List</a:t>
            </a:r>
          </a:p>
          <a:p>
            <a:pPr algn="ctr"/>
            <a:r>
              <a:rPr lang="en-US" sz="1200" dirty="0">
                <a:solidFill>
                  <a:schemeClr val="tx2">
                    <a:lumMod val="10000"/>
                  </a:schemeClr>
                </a:solidFill>
                <a:latin typeface="Calibri" panose="020F0502020204030204" pitchFamily="34" charset="0"/>
                <a:cs typeface="Calibri" panose="020F0502020204030204" pitchFamily="34" charset="0"/>
              </a:rPr>
              <a:t>(Plugged-in index)</a:t>
            </a:r>
          </a:p>
        </p:txBody>
      </p:sp>
      <p:sp>
        <p:nvSpPr>
          <p:cNvPr id="82" name="TextBox 81">
            <a:extLst>
              <a:ext uri="{FF2B5EF4-FFF2-40B4-BE49-F238E27FC236}">
                <a16:creationId xmlns:a16="http://schemas.microsoft.com/office/drawing/2014/main" id="{12A1B038-CD94-4E86-B84B-F9AA2694F4FE}"/>
              </a:ext>
            </a:extLst>
          </p:cNvPr>
          <p:cNvSpPr txBox="1"/>
          <p:nvPr/>
        </p:nvSpPr>
        <p:spPr>
          <a:xfrm>
            <a:off x="3557015" y="4953138"/>
            <a:ext cx="111703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UNDO Log</a:t>
            </a:r>
          </a:p>
        </p:txBody>
      </p:sp>
      <p:sp>
        <p:nvSpPr>
          <p:cNvPr id="83" name="TextBox 82">
            <a:extLst>
              <a:ext uri="{FF2B5EF4-FFF2-40B4-BE49-F238E27FC236}">
                <a16:creationId xmlns:a16="http://schemas.microsoft.com/office/drawing/2014/main" id="{EA0B06AD-283A-49DC-B0AB-BE289406D7AA}"/>
              </a:ext>
            </a:extLst>
          </p:cNvPr>
          <p:cNvSpPr txBox="1"/>
          <p:nvPr/>
        </p:nvSpPr>
        <p:spPr>
          <a:xfrm>
            <a:off x="6436530" y="4946270"/>
            <a:ext cx="111703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MEM Log</a:t>
            </a:r>
          </a:p>
        </p:txBody>
      </p:sp>
      <p:sp>
        <p:nvSpPr>
          <p:cNvPr id="57" name="Rectangle 56">
            <a:extLst>
              <a:ext uri="{FF2B5EF4-FFF2-40B4-BE49-F238E27FC236}">
                <a16:creationId xmlns:a16="http://schemas.microsoft.com/office/drawing/2014/main" id="{653328A0-14D8-4FD9-A080-0D7EC4F40063}"/>
              </a:ext>
            </a:extLst>
          </p:cNvPr>
          <p:cNvSpPr/>
          <p:nvPr/>
        </p:nvSpPr>
        <p:spPr>
          <a:xfrm>
            <a:off x="10679730" y="2350816"/>
            <a:ext cx="357077" cy="251984"/>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10000"/>
                </a:schemeClr>
              </a:solidFill>
              <a:latin typeface="Calibri" panose="020F050202020403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CA1B0558-CE23-430B-B591-88C5AA199DB3}"/>
              </a:ext>
            </a:extLst>
          </p:cNvPr>
          <p:cNvSpPr/>
          <p:nvPr/>
        </p:nvSpPr>
        <p:spPr>
          <a:xfrm>
            <a:off x="10679730" y="2710531"/>
            <a:ext cx="357077" cy="276999"/>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10000"/>
                </a:schemeClr>
              </a:solidFil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41C61EB9-EDF2-4EB2-BE68-F427220EF306}"/>
              </a:ext>
            </a:extLst>
          </p:cNvPr>
          <p:cNvSpPr/>
          <p:nvPr/>
        </p:nvSpPr>
        <p:spPr>
          <a:xfrm>
            <a:off x="10739690" y="3104485"/>
            <a:ext cx="246888" cy="276999"/>
          </a:xfrm>
          <a:prstGeom prst="ellipse">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n</a:t>
            </a:r>
            <a:endParaRPr lang="en-US" b="1" dirty="0">
              <a:solidFill>
                <a:schemeClr val="bg1"/>
              </a:solidFill>
              <a:latin typeface="Calibri" panose="020F050202020403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93D0E72E-88D8-4C5B-AC34-B43E8902D446}"/>
              </a:ext>
            </a:extLst>
          </p:cNvPr>
          <p:cNvSpPr txBox="1"/>
          <p:nvPr/>
        </p:nvSpPr>
        <p:spPr>
          <a:xfrm>
            <a:off x="10994406" y="2370075"/>
            <a:ext cx="986860"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DRAM</a:t>
            </a:r>
            <a:endParaRPr lang="en-US" dirty="0">
              <a:solidFill>
                <a:schemeClr val="tx2">
                  <a:lumMod val="10000"/>
                </a:schemeClr>
              </a:solidFill>
              <a:latin typeface="Calibri" panose="020F0502020204030204" pitchFamily="34" charset="0"/>
              <a:cs typeface="Calibri" panose="020F0502020204030204" pitchFamily="34" charset="0"/>
            </a:endParaRPr>
          </a:p>
        </p:txBody>
      </p:sp>
      <p:sp>
        <p:nvSpPr>
          <p:cNvPr id="76" name="TextBox 75">
            <a:extLst>
              <a:ext uri="{FF2B5EF4-FFF2-40B4-BE49-F238E27FC236}">
                <a16:creationId xmlns:a16="http://schemas.microsoft.com/office/drawing/2014/main" id="{AD120D77-F7BF-46A7-B149-155DDDD6321D}"/>
              </a:ext>
            </a:extLst>
          </p:cNvPr>
          <p:cNvSpPr txBox="1"/>
          <p:nvPr/>
        </p:nvSpPr>
        <p:spPr>
          <a:xfrm>
            <a:off x="10986578" y="2767735"/>
            <a:ext cx="986860"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NVMM</a:t>
            </a:r>
            <a:endParaRPr lang="en-US" dirty="0">
              <a:solidFill>
                <a:schemeClr val="tx2">
                  <a:lumMod val="10000"/>
                </a:schemeClr>
              </a:solidFill>
              <a:latin typeface="Calibri" panose="020F0502020204030204" pitchFamily="34" charset="0"/>
              <a:cs typeface="Calibri" panose="020F0502020204030204" pitchFamily="34" charset="0"/>
            </a:endParaRPr>
          </a:p>
        </p:txBody>
      </p:sp>
      <p:sp>
        <p:nvSpPr>
          <p:cNvPr id="84" name="TextBox 83">
            <a:extLst>
              <a:ext uri="{FF2B5EF4-FFF2-40B4-BE49-F238E27FC236}">
                <a16:creationId xmlns:a16="http://schemas.microsoft.com/office/drawing/2014/main" id="{F4F09069-0027-4DF8-9A03-F1D23C8A0178}"/>
              </a:ext>
            </a:extLst>
          </p:cNvPr>
          <p:cNvSpPr txBox="1"/>
          <p:nvPr/>
        </p:nvSpPr>
        <p:spPr>
          <a:xfrm>
            <a:off x="10931775" y="3132854"/>
            <a:ext cx="1260225" cy="430887"/>
          </a:xfrm>
          <a:prstGeom prst="rect">
            <a:avLst/>
          </a:prstGeom>
          <a:noFill/>
        </p:spPr>
        <p:txBody>
          <a:bodyPr wrap="square" rtlCol="0">
            <a:spAutoFit/>
          </a:bodyPr>
          <a:lstStyle/>
          <a:p>
            <a:r>
              <a:rPr lang="en-US" sz="1100" dirty="0">
                <a:solidFill>
                  <a:schemeClr val="tx2">
                    <a:lumMod val="10000"/>
                  </a:schemeClr>
                </a:solidFill>
                <a:latin typeface="Calibri" panose="020F0502020204030204" pitchFamily="34" charset="0"/>
                <a:cs typeface="Calibri" panose="020F0502020204030204" pitchFamily="34" charset="0"/>
              </a:rPr>
              <a:t>Background Thread</a:t>
            </a:r>
            <a:endParaRPr lang="en-US" sz="1200" dirty="0">
              <a:solidFill>
                <a:schemeClr val="tx2">
                  <a:lumMod val="10000"/>
                </a:schemeClr>
              </a:solidFill>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14C57ED1-091C-45C7-A50A-F714E294998D}"/>
              </a:ext>
            </a:extLst>
          </p:cNvPr>
          <p:cNvCxnSpPr>
            <a:cxnSpLocks/>
          </p:cNvCxnSpPr>
          <p:nvPr/>
        </p:nvCxnSpPr>
        <p:spPr>
          <a:xfrm>
            <a:off x="5189806" y="3563091"/>
            <a:ext cx="1278528" cy="8043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5089003B-8D71-47AA-BD55-CA5E9FF5C710}"/>
              </a:ext>
            </a:extLst>
          </p:cNvPr>
          <p:cNvSpPr/>
          <p:nvPr/>
        </p:nvSpPr>
        <p:spPr>
          <a:xfrm>
            <a:off x="5829070" y="3601418"/>
            <a:ext cx="246888" cy="276999"/>
          </a:xfrm>
          <a:prstGeom prst="ellipse">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5</a:t>
            </a:r>
            <a:endParaRPr lang="en-US" b="1" dirty="0">
              <a:solidFill>
                <a:schemeClr val="bg1"/>
              </a:solidFill>
              <a:latin typeface="Calibri" panose="020F0502020204030204" pitchFamily="34" charset="0"/>
              <a:cs typeface="Calibri" panose="020F0502020204030204" pitchFamily="34" charset="0"/>
            </a:endParaRPr>
          </a:p>
        </p:txBody>
      </p:sp>
      <p:sp>
        <p:nvSpPr>
          <p:cNvPr id="86" name="TextBox 85">
            <a:extLst>
              <a:ext uri="{FF2B5EF4-FFF2-40B4-BE49-F238E27FC236}">
                <a16:creationId xmlns:a16="http://schemas.microsoft.com/office/drawing/2014/main" id="{F8B048F0-554A-49FD-B306-9D2F0633E7E0}"/>
              </a:ext>
            </a:extLst>
          </p:cNvPr>
          <p:cNvSpPr txBox="1"/>
          <p:nvPr/>
        </p:nvSpPr>
        <p:spPr>
          <a:xfrm>
            <a:off x="5927896" y="3617818"/>
            <a:ext cx="4295206" cy="523220"/>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rPr>
              <a:t>Reply OLog records in the global timestamp order i.e., execute list_insert on the NVMM </a:t>
            </a:r>
            <a:endParaRPr lang="en-US" sz="1400" b="1" i="1" dirty="0">
              <a:solidFill>
                <a:schemeClr val="tx2">
                  <a:lumMod val="10000"/>
                </a:schemeClr>
              </a:solidFill>
              <a:latin typeface="Georgia" panose="02040502050405020303" pitchFamily="18" charset="0"/>
              <a:cs typeface="Calibri" panose="020F0502020204030204" pitchFamily="34" charset="0"/>
            </a:endParaRPr>
          </a:p>
        </p:txBody>
      </p:sp>
      <p:sp>
        <p:nvSpPr>
          <p:cNvPr id="87" name="Oval 86">
            <a:extLst>
              <a:ext uri="{FF2B5EF4-FFF2-40B4-BE49-F238E27FC236}">
                <a16:creationId xmlns:a16="http://schemas.microsoft.com/office/drawing/2014/main" id="{96D29C8A-8FBB-4D29-B137-CBEEC46EB042}"/>
              </a:ext>
            </a:extLst>
          </p:cNvPr>
          <p:cNvSpPr/>
          <p:nvPr/>
        </p:nvSpPr>
        <p:spPr>
          <a:xfrm>
            <a:off x="2726197" y="5412503"/>
            <a:ext cx="246888" cy="276999"/>
          </a:xfrm>
          <a:prstGeom prst="ellipse">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6</a:t>
            </a:r>
            <a:endParaRPr lang="en-US" b="1" dirty="0">
              <a:solidFill>
                <a:schemeClr val="bg1"/>
              </a:solidFill>
              <a:latin typeface="Calibri" panose="020F0502020204030204" pitchFamily="34" charset="0"/>
              <a:cs typeface="Calibri" panose="020F0502020204030204" pitchFamily="34" charset="0"/>
            </a:endParaRPr>
          </a:p>
        </p:txBody>
      </p:sp>
      <p:sp>
        <p:nvSpPr>
          <p:cNvPr id="88" name="TextBox 87">
            <a:extLst>
              <a:ext uri="{FF2B5EF4-FFF2-40B4-BE49-F238E27FC236}">
                <a16:creationId xmlns:a16="http://schemas.microsoft.com/office/drawing/2014/main" id="{8E15F2F9-2B32-4CCF-A107-5EFCE208245A}"/>
              </a:ext>
            </a:extLst>
          </p:cNvPr>
          <p:cNvSpPr txBox="1"/>
          <p:nvPr/>
        </p:nvSpPr>
        <p:spPr>
          <a:xfrm>
            <a:off x="826161" y="5737592"/>
            <a:ext cx="4444632" cy="307777"/>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rPr>
              <a:t>Backup Node C in the UNDO Log before modifying it</a:t>
            </a:r>
            <a:endParaRPr lang="en-US" sz="1400" b="1" i="1" dirty="0">
              <a:solidFill>
                <a:schemeClr val="tx2">
                  <a:lumMod val="10000"/>
                </a:schemeClr>
              </a:solidFill>
              <a:latin typeface="Georgia" panose="02040502050405020303" pitchFamily="18" charset="0"/>
              <a:cs typeface="Calibri" panose="020F0502020204030204" pitchFamily="34" charset="0"/>
            </a:endParaRPr>
          </a:p>
        </p:txBody>
      </p:sp>
      <p:sp>
        <p:nvSpPr>
          <p:cNvPr id="89" name="Oval 88">
            <a:extLst>
              <a:ext uri="{FF2B5EF4-FFF2-40B4-BE49-F238E27FC236}">
                <a16:creationId xmlns:a16="http://schemas.microsoft.com/office/drawing/2014/main" id="{8FABC2BE-2558-44D8-AE93-6231C24CA22B}"/>
              </a:ext>
            </a:extLst>
          </p:cNvPr>
          <p:cNvSpPr/>
          <p:nvPr/>
        </p:nvSpPr>
        <p:spPr>
          <a:xfrm>
            <a:off x="7952055" y="4473903"/>
            <a:ext cx="246888" cy="276999"/>
          </a:xfrm>
          <a:prstGeom prst="ellipse">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7</a:t>
            </a:r>
            <a:endParaRPr lang="en-US" b="1" dirty="0">
              <a:solidFill>
                <a:schemeClr val="bg1"/>
              </a:solidFill>
              <a:latin typeface="Calibri" panose="020F0502020204030204" pitchFamily="34" charset="0"/>
              <a:cs typeface="Calibri" panose="020F0502020204030204" pitchFamily="34" charset="0"/>
            </a:endParaRPr>
          </a:p>
        </p:txBody>
      </p:sp>
      <p:sp>
        <p:nvSpPr>
          <p:cNvPr id="90" name="TextBox 89">
            <a:extLst>
              <a:ext uri="{FF2B5EF4-FFF2-40B4-BE49-F238E27FC236}">
                <a16:creationId xmlns:a16="http://schemas.microsoft.com/office/drawing/2014/main" id="{06C27B32-D7C6-430A-8D56-E2E6DE409DFE}"/>
              </a:ext>
            </a:extLst>
          </p:cNvPr>
          <p:cNvSpPr txBox="1"/>
          <p:nvPr/>
        </p:nvSpPr>
        <p:spPr>
          <a:xfrm>
            <a:off x="8092441" y="4458513"/>
            <a:ext cx="2782139" cy="307777"/>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cs typeface="Calibri" panose="020F0502020204030204" pitchFamily="34" charset="0"/>
              </a:rPr>
              <a:t>Insert Node D to the linked list</a:t>
            </a:r>
          </a:p>
        </p:txBody>
      </p:sp>
      <p:sp>
        <p:nvSpPr>
          <p:cNvPr id="91" name="TextBox 90">
            <a:extLst>
              <a:ext uri="{FF2B5EF4-FFF2-40B4-BE49-F238E27FC236}">
                <a16:creationId xmlns:a16="http://schemas.microsoft.com/office/drawing/2014/main" id="{71465A70-BD16-4A99-88CD-A4146EA19938}"/>
              </a:ext>
            </a:extLst>
          </p:cNvPr>
          <p:cNvSpPr txBox="1"/>
          <p:nvPr/>
        </p:nvSpPr>
        <p:spPr>
          <a:xfrm>
            <a:off x="7816170" y="5322247"/>
            <a:ext cx="3786204" cy="523220"/>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cs typeface="Calibri" panose="020F0502020204030204" pitchFamily="34" charset="0"/>
              </a:rPr>
              <a:t>Allocation of Node D is recorded in MLog to prevent persistent memory leaks</a:t>
            </a:r>
          </a:p>
        </p:txBody>
      </p:sp>
      <p:sp>
        <p:nvSpPr>
          <p:cNvPr id="94" name="Oval 93">
            <a:extLst>
              <a:ext uri="{FF2B5EF4-FFF2-40B4-BE49-F238E27FC236}">
                <a16:creationId xmlns:a16="http://schemas.microsoft.com/office/drawing/2014/main" id="{C93542A4-3217-4770-B170-41D7667B1819}"/>
              </a:ext>
            </a:extLst>
          </p:cNvPr>
          <p:cNvSpPr/>
          <p:nvPr/>
        </p:nvSpPr>
        <p:spPr>
          <a:xfrm>
            <a:off x="6189642" y="1835996"/>
            <a:ext cx="246888" cy="276999"/>
          </a:xfrm>
          <a:prstGeom prst="ellipse">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8</a:t>
            </a:r>
            <a:endParaRPr lang="en-US" b="1" dirty="0">
              <a:solidFill>
                <a:schemeClr val="bg1"/>
              </a:solidFill>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BD886521-8C39-4E37-BADD-C01A61450A88}"/>
              </a:ext>
            </a:extLst>
          </p:cNvPr>
          <p:cNvSpPr txBox="1"/>
          <p:nvPr/>
        </p:nvSpPr>
        <p:spPr>
          <a:xfrm>
            <a:off x="6333976" y="1835996"/>
            <a:ext cx="2782139" cy="523220"/>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cs typeface="Calibri" panose="020F0502020204030204" pitchFamily="34" charset="0"/>
              </a:rPr>
              <a:t>Invalidate the corresponding DRAM-cache entry </a:t>
            </a:r>
          </a:p>
        </p:txBody>
      </p:sp>
      <p:cxnSp>
        <p:nvCxnSpPr>
          <p:cNvPr id="13" name="Straight Connector 12">
            <a:extLst>
              <a:ext uri="{FF2B5EF4-FFF2-40B4-BE49-F238E27FC236}">
                <a16:creationId xmlns:a16="http://schemas.microsoft.com/office/drawing/2014/main" id="{08D86C14-EA2B-4FF7-B7BB-45CE1F780D4F}"/>
              </a:ext>
            </a:extLst>
          </p:cNvPr>
          <p:cNvCxnSpPr>
            <a:cxnSpLocks/>
          </p:cNvCxnSpPr>
          <p:nvPr/>
        </p:nvCxnSpPr>
        <p:spPr>
          <a:xfrm>
            <a:off x="3931196" y="1688024"/>
            <a:ext cx="1565062" cy="62919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5BDE8C-3929-4DCC-B231-A1120EADBAD7}"/>
              </a:ext>
            </a:extLst>
          </p:cNvPr>
          <p:cNvCxnSpPr>
            <a:cxnSpLocks/>
          </p:cNvCxnSpPr>
          <p:nvPr/>
        </p:nvCxnSpPr>
        <p:spPr>
          <a:xfrm flipV="1">
            <a:off x="3904490" y="1597514"/>
            <a:ext cx="1366303" cy="7993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25837407"/>
      </p:ext>
    </p:extLst>
  </p:cSld>
  <p:clrMapOvr>
    <a:masterClrMapping/>
  </p:clrMapOvr>
  <p:transition spd="slow" advTm="47287">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500"/>
                                        <p:tgtEl>
                                          <p:spTgt spid="8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500"/>
                                        <p:tgtEl>
                                          <p:spTgt spid="90"/>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fade">
                                      <p:cBhvr>
                                        <p:cTn id="33" dur="500"/>
                                        <p:tgtEl>
                                          <p:spTgt spid="9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4"/>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500"/>
                                        <p:tgtEl>
                                          <p:spTgt spid="95"/>
                                        </p:tgtEl>
                                      </p:cBhvr>
                                    </p:animEffec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6" grpId="0"/>
      <p:bldP spid="85" grpId="0" animBg="1"/>
      <p:bldP spid="86" grpId="0"/>
      <p:bldP spid="87" grpId="0" animBg="1"/>
      <p:bldP spid="88" grpId="0"/>
      <p:bldP spid="89" grpId="0" animBg="1"/>
      <p:bldP spid="90" grpId="0"/>
      <p:bldP spid="91" grpId="0"/>
      <p:bldP spid="94" grpId="0" animBg="1"/>
      <p:bldP spid="9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Key Benefits of DRAM-NVMM Tiering </a:t>
            </a:r>
            <a:endParaRPr lang="en-US" sz="4000" b="1" dirty="0">
              <a:solidFill>
                <a:schemeClr val="tx2">
                  <a:lumMod val="10000"/>
                </a:schemeClr>
              </a:solidFill>
              <a:latin typeface="Garamond" panose="02020404030301010803" pitchFamily="18" charset="0"/>
              <a:cs typeface="Segoe UI" panose="020B0502040204020203" pitchFamily="34" charset="0"/>
            </a:endParaRPr>
          </a:p>
        </p:txBody>
      </p:sp>
      <p:sp>
        <p:nvSpPr>
          <p:cNvPr id="207" name="Google Shape;207;p30"/>
          <p:cNvSpPr txBox="1">
            <a:spLocks noGrp="1"/>
          </p:cNvSpPr>
          <p:nvPr>
            <p:ph type="body" idx="1"/>
          </p:nvPr>
        </p:nvSpPr>
        <p:spPr>
          <a:xfrm>
            <a:off x="732800" y="1071017"/>
            <a:ext cx="105448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indent="-465655">
              <a:lnSpc>
                <a:spcPct val="115000"/>
              </a:lnSpc>
              <a:spcBef>
                <a:spcPts val="800"/>
              </a:spcBef>
              <a:buSzPts val="1900"/>
              <a:buFont typeface="Calibri"/>
              <a:buChar char="➢"/>
            </a:pPr>
            <a:r>
              <a:rPr lang="en-US" sz="2800" dirty="0">
                <a:solidFill>
                  <a:srgbClr val="14662F"/>
                </a:solidFill>
                <a:latin typeface="Calibri" panose="020F0502020204030204" pitchFamily="34" charset="0"/>
                <a:cs typeface="Calibri" panose="020F0502020204030204" pitchFamily="34" charset="0"/>
              </a:rPr>
              <a:t>Support index-agnostic conversion </a:t>
            </a:r>
          </a:p>
          <a:p>
            <a:pPr lvl="1" indent="-465655">
              <a:lnSpc>
                <a:spcPct val="115000"/>
              </a:lnSpc>
              <a:spcBef>
                <a:spcPts val="800"/>
              </a:spcBef>
              <a:buSzPts val="1900"/>
              <a:buFont typeface="Wingdings" panose="05000000000000000000" pitchFamily="2" charset="2"/>
              <a:buChar char="q"/>
            </a:pPr>
            <a:r>
              <a:rPr lang="en-US" sz="2300" dirty="0">
                <a:solidFill>
                  <a:schemeClr val="bg2">
                    <a:lumMod val="50000"/>
                  </a:schemeClr>
                </a:solidFill>
                <a:latin typeface="Calibri"/>
                <a:ea typeface="Calibri"/>
                <a:cs typeface="Calibri"/>
                <a:sym typeface="Calibri"/>
              </a:rPr>
              <a:t>Allows plugged-in index to co-exist with the DRAM-cache</a:t>
            </a:r>
          </a:p>
          <a:p>
            <a:pPr lvl="1" indent="-465655">
              <a:lnSpc>
                <a:spcPct val="115000"/>
              </a:lnSpc>
              <a:spcBef>
                <a:spcPts val="800"/>
              </a:spcBef>
              <a:buSzPts val="1900"/>
              <a:buFont typeface="Wingdings" panose="05000000000000000000" pitchFamily="2" charset="2"/>
              <a:buChar char="q"/>
            </a:pPr>
            <a:r>
              <a:rPr lang="en-US" sz="2300" dirty="0">
                <a:solidFill>
                  <a:schemeClr val="bg2">
                    <a:lumMod val="50000"/>
                  </a:schemeClr>
                </a:solidFill>
                <a:latin typeface="Calibri"/>
                <a:ea typeface="Calibri"/>
                <a:cs typeface="Calibri"/>
                <a:sym typeface="Calibri"/>
              </a:rPr>
              <a:t>No restrictions on the concurrency model of the volatile index </a:t>
            </a:r>
          </a:p>
          <a:p>
            <a:pPr marL="486830" indent="-342900">
              <a:lnSpc>
                <a:spcPct val="115000"/>
              </a:lnSpc>
              <a:spcBef>
                <a:spcPts val="800"/>
              </a:spcBef>
              <a:buSzPts val="1900"/>
              <a:buFont typeface="Wingdings" panose="05000000000000000000" pitchFamily="2" charset="2"/>
              <a:buChar char="Ø"/>
            </a:pPr>
            <a:r>
              <a:rPr lang="en-US" sz="2800" dirty="0">
                <a:solidFill>
                  <a:srgbClr val="08721A"/>
                </a:solidFill>
                <a:latin typeface="Calibri"/>
                <a:ea typeface="Calibri"/>
                <a:cs typeface="Calibri"/>
                <a:sym typeface="Calibri"/>
              </a:rPr>
              <a:t>Two different levels of concurrency (Tiered Concurrency Model)</a:t>
            </a:r>
          </a:p>
          <a:p>
            <a:pPr marL="1210715" lvl="1" indent="-457200">
              <a:lnSpc>
                <a:spcPct val="115000"/>
              </a:lnSpc>
              <a:spcBef>
                <a:spcPts val="800"/>
              </a:spcBef>
              <a:buSzPts val="1900"/>
              <a:buFont typeface="Wingdings" panose="05000000000000000000" pitchFamily="2" charset="2"/>
              <a:buChar char="q"/>
            </a:pPr>
            <a:r>
              <a:rPr lang="en-US" sz="2300" dirty="0">
                <a:solidFill>
                  <a:schemeClr val="tx2">
                    <a:lumMod val="10000"/>
                  </a:schemeClr>
                </a:solidFill>
                <a:latin typeface="Calibri"/>
                <a:ea typeface="Calibri"/>
                <a:cs typeface="Calibri"/>
                <a:sym typeface="Calibri"/>
              </a:rPr>
              <a:t>Concurrency model of DRAM-cache + Plugged-in index </a:t>
            </a:r>
          </a:p>
          <a:p>
            <a:pPr marL="1210715" lvl="1" indent="-457200">
              <a:lnSpc>
                <a:spcPct val="115000"/>
              </a:lnSpc>
              <a:spcBef>
                <a:spcPts val="800"/>
              </a:spcBef>
              <a:buSzPts val="1900"/>
              <a:buFont typeface="Wingdings" panose="05000000000000000000" pitchFamily="2" charset="2"/>
              <a:buChar char="q"/>
            </a:pPr>
            <a:r>
              <a:rPr lang="en-US" sz="2300" dirty="0">
                <a:solidFill>
                  <a:schemeClr val="tx2">
                    <a:lumMod val="10000"/>
                  </a:schemeClr>
                </a:solidFill>
                <a:latin typeface="Calibri"/>
                <a:ea typeface="Calibri"/>
                <a:cs typeface="Calibri"/>
                <a:sym typeface="Calibri"/>
              </a:rPr>
              <a:t>DRAM-Cache supports concurrent lock-free reads and disjoint writes </a:t>
            </a:r>
          </a:p>
          <a:p>
            <a:pPr lvl="1" indent="-465655">
              <a:lnSpc>
                <a:spcPct val="115000"/>
              </a:lnSpc>
              <a:spcBef>
                <a:spcPts val="800"/>
              </a:spcBef>
              <a:buSzPts val="1900"/>
              <a:buFont typeface="Wingdings" panose="05000000000000000000" pitchFamily="2" charset="2"/>
              <a:buChar char="q"/>
            </a:pPr>
            <a:r>
              <a:rPr lang="en-US" sz="2300" dirty="0">
                <a:solidFill>
                  <a:schemeClr val="tx2">
                    <a:lumMod val="10000"/>
                  </a:schemeClr>
                </a:solidFill>
                <a:latin typeface="Calibri"/>
                <a:ea typeface="Calibri"/>
                <a:cs typeface="Calibri"/>
                <a:sym typeface="Calibri"/>
              </a:rPr>
              <a:t>Index with blocking concurrency (e.g., Mutex) can benefit from DRAM-cache</a:t>
            </a:r>
          </a:p>
          <a:p>
            <a:pPr marL="486830" indent="-342900">
              <a:lnSpc>
                <a:spcPct val="115000"/>
              </a:lnSpc>
              <a:spcBef>
                <a:spcPts val="800"/>
              </a:spcBef>
              <a:buSzPts val="1900"/>
              <a:buFont typeface="Wingdings" panose="05000000000000000000" pitchFamily="2" charset="2"/>
              <a:buChar char="Ø"/>
            </a:pPr>
            <a:r>
              <a:rPr lang="en-US" sz="2800" dirty="0">
                <a:solidFill>
                  <a:srgbClr val="08721A"/>
                </a:solidFill>
                <a:latin typeface="Calibri"/>
                <a:ea typeface="Calibri"/>
                <a:cs typeface="Calibri"/>
                <a:sym typeface="Calibri"/>
              </a:rPr>
              <a:t> Support Durable Linearizability agnostic of volatile index </a:t>
            </a: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11</a:t>
            </a:fld>
            <a:endParaRPr sz="1867" dirty="0"/>
          </a:p>
        </p:txBody>
      </p:sp>
      <p:pic>
        <p:nvPicPr>
          <p:cNvPr id="209" name="Google Shape;209;p30"/>
          <p:cNvPicPr preferRelativeResize="0"/>
          <p:nvPr/>
        </p:nvPicPr>
        <p:blipFill rotWithShape="1">
          <a:blip r:embed="rId3">
            <a:alphaModFix/>
          </a:blip>
          <a:srcRect/>
          <a:stretch/>
        </p:blipFill>
        <p:spPr>
          <a:xfrm>
            <a:off x="0" y="113543"/>
            <a:ext cx="821601" cy="432400"/>
          </a:xfrm>
          <a:prstGeom prst="rect">
            <a:avLst/>
          </a:prstGeom>
          <a:noFill/>
          <a:ln>
            <a:noFill/>
          </a:ln>
        </p:spPr>
      </p:pic>
    </p:spTree>
    <p:extLst>
      <p:ext uri="{BB962C8B-B14F-4D97-AF65-F5344CB8AC3E}">
        <p14:creationId xmlns:p14="http://schemas.microsoft.com/office/powerpoint/2010/main" val="73642410"/>
      </p:ext>
    </p:extLst>
  </p:cSld>
  <p:clrMapOvr>
    <a:masterClrMapping/>
  </p:clrMapOvr>
  <p:transition spd="slow" advTm="37755">
    <p:sndAc>
      <p:endSnd/>
    </p:sndAc>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342840"/>
            <a:ext cx="1036192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200" dirty="0">
                <a:solidFill>
                  <a:schemeClr val="accent2">
                    <a:lumMod val="75000"/>
                  </a:schemeClr>
                </a:solidFill>
                <a:latin typeface="Times New Roman" panose="02020603050405020304" pitchFamily="18" charset="0"/>
                <a:cs typeface="Times New Roman" panose="02020603050405020304" pitchFamily="18" charset="0"/>
              </a:rPr>
              <a:t>Can the TIPS-Backend Become a Scalability  Bottleneck? </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600" dirty="0">
                <a:solidFill>
                  <a:schemeClr val="bg2">
                    <a:lumMod val="50000"/>
                  </a:schemeClr>
                </a:solidFill>
                <a:latin typeface="Calibri"/>
                <a:ea typeface="Calibri"/>
                <a:cs typeface="Calibri"/>
                <a:sym typeface="Calibri"/>
              </a:rPr>
              <a:t>TIPS-Frontend is fast and scalable with concurrent DRAM-cache and per-thread operational logging</a:t>
            </a:r>
          </a:p>
          <a:p>
            <a:pPr marL="609585" lvl="0" indent="-465655" algn="l" rtl="0">
              <a:lnSpc>
                <a:spcPct val="115000"/>
              </a:lnSpc>
              <a:spcBef>
                <a:spcPts val="800"/>
              </a:spcBef>
              <a:spcAft>
                <a:spcPts val="0"/>
              </a:spcAft>
              <a:buClr>
                <a:srgbClr val="000000"/>
              </a:buClr>
              <a:buSzPts val="1900"/>
              <a:buFont typeface="Calibri"/>
              <a:buChar char="➢"/>
            </a:pPr>
            <a:r>
              <a:rPr lang="en-US" sz="2600" dirty="0">
                <a:solidFill>
                  <a:srgbClr val="FF0000"/>
                </a:solidFill>
                <a:latin typeface="Calibri"/>
                <a:ea typeface="Calibri"/>
                <a:cs typeface="Calibri"/>
                <a:sym typeface="Calibri"/>
              </a:rPr>
              <a:t>Backend writes are inherently slower because of </a:t>
            </a:r>
          </a:p>
          <a:p>
            <a:pPr lvl="1" indent="-465655">
              <a:lnSpc>
                <a:spcPct val="115000"/>
              </a:lnSpc>
              <a:spcBef>
                <a:spcPts val="800"/>
              </a:spcBef>
              <a:buSzPts val="1900"/>
              <a:buFont typeface="Wingdings" panose="05000000000000000000" pitchFamily="2" charset="2"/>
              <a:buChar char="q"/>
            </a:pPr>
            <a:r>
              <a:rPr lang="en-US" sz="2600" dirty="0">
                <a:solidFill>
                  <a:schemeClr val="bg2">
                    <a:lumMod val="50000"/>
                  </a:schemeClr>
                </a:solidFill>
                <a:latin typeface="Calibri"/>
                <a:ea typeface="Calibri"/>
                <a:cs typeface="Calibri"/>
                <a:sym typeface="Calibri"/>
              </a:rPr>
              <a:t>Writes happening in the NVMM</a:t>
            </a:r>
          </a:p>
          <a:p>
            <a:pPr lvl="1" indent="-465655">
              <a:lnSpc>
                <a:spcPct val="115000"/>
              </a:lnSpc>
              <a:spcBef>
                <a:spcPts val="800"/>
              </a:spcBef>
              <a:buSzPts val="1900"/>
              <a:buFont typeface="Wingdings" panose="05000000000000000000" pitchFamily="2" charset="2"/>
              <a:buChar char="q"/>
            </a:pPr>
            <a:r>
              <a:rPr lang="en-US" sz="2600" dirty="0">
                <a:solidFill>
                  <a:schemeClr val="bg2">
                    <a:lumMod val="50000"/>
                  </a:schemeClr>
                </a:solidFill>
                <a:latin typeface="Calibri"/>
                <a:ea typeface="Calibri"/>
                <a:cs typeface="Calibri"/>
                <a:sym typeface="Calibri"/>
              </a:rPr>
              <a:t>Notorious UNDO logging overhead</a:t>
            </a:r>
          </a:p>
          <a:p>
            <a:pPr marL="609585" lvl="0" indent="-465655" algn="l" rtl="0">
              <a:lnSpc>
                <a:spcPct val="115000"/>
              </a:lnSpc>
              <a:spcBef>
                <a:spcPts val="800"/>
              </a:spcBef>
              <a:spcAft>
                <a:spcPts val="0"/>
              </a:spcAft>
              <a:buClr>
                <a:srgbClr val="000000"/>
              </a:buClr>
              <a:buSzPts val="1900"/>
              <a:buFont typeface="Calibri"/>
              <a:buChar char="➢"/>
            </a:pPr>
            <a:r>
              <a:rPr lang="en-US" sz="2600" dirty="0">
                <a:solidFill>
                  <a:schemeClr val="bg2">
                    <a:lumMod val="50000"/>
                  </a:schemeClr>
                </a:solidFill>
                <a:latin typeface="Calibri"/>
                <a:ea typeface="Calibri"/>
                <a:cs typeface="Calibri"/>
                <a:sym typeface="Calibri"/>
              </a:rPr>
              <a:t>Slower backend can easily bottleneck the frontend</a:t>
            </a:r>
          </a:p>
          <a:p>
            <a:pPr marL="609585" lvl="0" indent="-465655" algn="l" rtl="0">
              <a:lnSpc>
                <a:spcPct val="115000"/>
              </a:lnSpc>
              <a:spcBef>
                <a:spcPts val="800"/>
              </a:spcBef>
              <a:spcAft>
                <a:spcPts val="0"/>
              </a:spcAft>
              <a:buClr>
                <a:srgbClr val="000000"/>
              </a:buClr>
              <a:buSzPts val="1900"/>
              <a:buFont typeface="Calibri"/>
              <a:buChar char="➢"/>
            </a:pPr>
            <a:r>
              <a:rPr lang="en-US" sz="3200" dirty="0">
                <a:solidFill>
                  <a:srgbClr val="FF0000"/>
                </a:solidFill>
                <a:latin typeface="Calibri"/>
                <a:ea typeface="Calibri"/>
                <a:cs typeface="Calibri"/>
                <a:sym typeface="Calibri"/>
              </a:rPr>
              <a:t>How do we make the TIPS-backend scalable?</a:t>
            </a:r>
          </a:p>
          <a:p>
            <a:pPr marL="609585" lvl="0" indent="-465655" algn="l" rtl="0">
              <a:lnSpc>
                <a:spcPct val="115000"/>
              </a:lnSpc>
              <a:spcBef>
                <a:spcPts val="800"/>
              </a:spcBef>
              <a:spcAft>
                <a:spcPts val="0"/>
              </a:spcAft>
              <a:buClr>
                <a:srgbClr val="000000"/>
              </a:buClr>
              <a:buSzPts val="1900"/>
              <a:buFont typeface="Calibri"/>
              <a:buChar char="➢"/>
            </a:pPr>
            <a:endParaRPr lang="en-US" sz="27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12</a:t>
            </a:fld>
            <a:endParaRPr sz="1867" dirty="0"/>
          </a:p>
        </p:txBody>
      </p:sp>
      <p:pic>
        <p:nvPicPr>
          <p:cNvPr id="209" name="Google Shape;209;p30"/>
          <p:cNvPicPr preferRelativeResize="0"/>
          <p:nvPr/>
        </p:nvPicPr>
        <p:blipFill rotWithShape="1">
          <a:blip r:embed="rId3">
            <a:alphaModFix/>
          </a:blip>
          <a:srcRect/>
          <a:stretch/>
        </p:blipFill>
        <p:spPr>
          <a:xfrm>
            <a:off x="0" y="113543"/>
            <a:ext cx="821601" cy="432400"/>
          </a:xfrm>
          <a:prstGeom prst="rect">
            <a:avLst/>
          </a:prstGeom>
          <a:noFill/>
          <a:ln>
            <a:noFill/>
          </a:ln>
        </p:spPr>
      </p:pic>
    </p:spTree>
    <p:extLst>
      <p:ext uri="{BB962C8B-B14F-4D97-AF65-F5344CB8AC3E}">
        <p14:creationId xmlns:p14="http://schemas.microsoft.com/office/powerpoint/2010/main" val="226712704"/>
      </p:ext>
    </p:extLst>
  </p:cSld>
  <p:clrMapOvr>
    <a:masterClrMapping/>
  </p:clrMapOvr>
  <p:transition spd="slow" advTm="30916">
    <p:sndAc>
      <p:endSnd/>
    </p:sndAc>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How TIPS Makes its Backend Scalable?</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14662F"/>
                </a:solidFill>
                <a:latin typeface="Calibri"/>
                <a:ea typeface="Calibri"/>
                <a:cs typeface="Calibri"/>
                <a:sym typeface="Calibri"/>
              </a:rPr>
              <a:t>A Key Intuition</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Real-world workloads are rarely 100% writes </a:t>
            </a:r>
          </a:p>
          <a:p>
            <a:pPr marL="609585" lvl="0" indent="-465655" algn="l" rtl="0">
              <a:lnSpc>
                <a:spcPct val="115000"/>
              </a:lnSpc>
              <a:spcBef>
                <a:spcPts val="800"/>
              </a:spcBef>
              <a:spcAft>
                <a:spcPts val="0"/>
              </a:spcAft>
              <a:buClr>
                <a:srgbClr val="000000"/>
              </a:buClr>
              <a:buSzPts val="1900"/>
              <a:buFont typeface="Calibri"/>
              <a:buChar char="➢"/>
            </a:pPr>
            <a:r>
              <a:rPr lang="en-US" sz="2700" dirty="0">
                <a:solidFill>
                  <a:schemeClr val="bg2">
                    <a:lumMod val="50000"/>
                  </a:schemeClr>
                </a:solidFill>
                <a:latin typeface="Calibri"/>
                <a:ea typeface="Calibri"/>
                <a:cs typeface="Calibri"/>
                <a:sym typeface="Calibri"/>
              </a:rPr>
              <a:t>We introduce two more techniques </a:t>
            </a:r>
          </a:p>
          <a:p>
            <a:pPr marL="609585" lvl="0" indent="-465655" algn="l" rtl="0">
              <a:lnSpc>
                <a:spcPct val="115000"/>
              </a:lnSpc>
              <a:spcBef>
                <a:spcPts val="800"/>
              </a:spcBef>
              <a:spcAft>
                <a:spcPts val="0"/>
              </a:spcAft>
              <a:buClr>
                <a:srgbClr val="000000"/>
              </a:buClr>
              <a:buSzPts val="1900"/>
              <a:buFont typeface="Calibri"/>
              <a:buChar char="➢"/>
            </a:pPr>
            <a:endParaRPr lang="en-US" sz="27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rgbClr val="08721A"/>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13</a:t>
            </a:fld>
            <a:endParaRPr sz="1867" dirty="0"/>
          </a:p>
        </p:txBody>
      </p:sp>
      <p:pic>
        <p:nvPicPr>
          <p:cNvPr id="209" name="Google Shape;209;p30"/>
          <p:cNvPicPr preferRelativeResize="0"/>
          <p:nvPr/>
        </p:nvPicPr>
        <p:blipFill rotWithShape="1">
          <a:blip r:embed="rId3">
            <a:alphaModFix/>
          </a:blip>
          <a:srcRect/>
          <a:stretch/>
        </p:blipFill>
        <p:spPr>
          <a:xfrm>
            <a:off x="0" y="37256"/>
            <a:ext cx="821601" cy="432400"/>
          </a:xfrm>
          <a:prstGeom prst="rect">
            <a:avLst/>
          </a:prstGeom>
          <a:noFill/>
          <a:ln>
            <a:noFill/>
          </a:ln>
        </p:spPr>
      </p:pic>
      <p:sp>
        <p:nvSpPr>
          <p:cNvPr id="2" name="Rectangle: Rounded Corners 1">
            <a:extLst>
              <a:ext uri="{FF2B5EF4-FFF2-40B4-BE49-F238E27FC236}">
                <a16:creationId xmlns:a16="http://schemas.microsoft.com/office/drawing/2014/main" id="{EE988B87-611B-4B0A-8E55-33399CCEE6F0}"/>
              </a:ext>
            </a:extLst>
          </p:cNvPr>
          <p:cNvSpPr/>
          <p:nvPr/>
        </p:nvSpPr>
        <p:spPr>
          <a:xfrm>
            <a:off x="2002984" y="3089956"/>
            <a:ext cx="8964316" cy="947955"/>
          </a:xfrm>
          <a:prstGeom prst="roundRect">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lumMod val="10000"/>
                  </a:schemeClr>
                </a:solidFill>
                <a:latin typeface="Georgia" panose="02040502050405020303" pitchFamily="18" charset="0"/>
              </a:rPr>
              <a:t>UNO Logging Protocol to Reduce the UNDO Logging Overhead</a:t>
            </a:r>
          </a:p>
        </p:txBody>
      </p:sp>
      <p:sp>
        <p:nvSpPr>
          <p:cNvPr id="7" name="Rectangle: Rounded Corners 6">
            <a:extLst>
              <a:ext uri="{FF2B5EF4-FFF2-40B4-BE49-F238E27FC236}">
                <a16:creationId xmlns:a16="http://schemas.microsoft.com/office/drawing/2014/main" id="{9EA24632-B0F2-4C9D-BD60-8CC1528A7104}"/>
              </a:ext>
            </a:extLst>
          </p:cNvPr>
          <p:cNvSpPr/>
          <p:nvPr/>
        </p:nvSpPr>
        <p:spPr>
          <a:xfrm>
            <a:off x="2002984" y="4347710"/>
            <a:ext cx="8964316" cy="898562"/>
          </a:xfrm>
          <a:prstGeom prst="roundRect">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lumMod val="10000"/>
                  </a:schemeClr>
                </a:solidFill>
                <a:latin typeface="Georgia" panose="02040502050405020303" pitchFamily="18" charset="0"/>
              </a:rPr>
              <a:t>Adaptive Scaling for Concurrent Background Writes </a:t>
            </a:r>
          </a:p>
        </p:txBody>
      </p:sp>
      <p:sp>
        <p:nvSpPr>
          <p:cNvPr id="3" name="Arrow: Pentagon 2">
            <a:extLst>
              <a:ext uri="{FF2B5EF4-FFF2-40B4-BE49-F238E27FC236}">
                <a16:creationId xmlns:a16="http://schemas.microsoft.com/office/drawing/2014/main" id="{8EF86585-FD69-4221-AE72-DF630358CD62}"/>
              </a:ext>
            </a:extLst>
          </p:cNvPr>
          <p:cNvSpPr/>
          <p:nvPr/>
        </p:nvSpPr>
        <p:spPr>
          <a:xfrm>
            <a:off x="1463199" y="3512402"/>
            <a:ext cx="394283" cy="218114"/>
          </a:xfrm>
          <a:prstGeom prst="homePlate">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Pentagon 9">
            <a:extLst>
              <a:ext uri="{FF2B5EF4-FFF2-40B4-BE49-F238E27FC236}">
                <a16:creationId xmlns:a16="http://schemas.microsoft.com/office/drawing/2014/main" id="{0144C35E-AB6F-4B5A-8E1E-DB41A3830175}"/>
              </a:ext>
            </a:extLst>
          </p:cNvPr>
          <p:cNvSpPr/>
          <p:nvPr/>
        </p:nvSpPr>
        <p:spPr>
          <a:xfrm>
            <a:off x="1492447" y="4687934"/>
            <a:ext cx="394283" cy="218114"/>
          </a:xfrm>
          <a:prstGeom prst="homePlate">
            <a:avLst/>
          </a:prstGeom>
          <a:gradFill flip="none" rotWithShape="1">
            <a:gsLst>
              <a:gs pos="0">
                <a:srgbClr val="08721A">
                  <a:tint val="66000"/>
                  <a:satMod val="160000"/>
                </a:srgbClr>
              </a:gs>
              <a:gs pos="50000">
                <a:srgbClr val="08721A">
                  <a:tint val="44500"/>
                  <a:satMod val="160000"/>
                </a:srgbClr>
              </a:gs>
              <a:gs pos="100000">
                <a:srgbClr val="08721A">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0755481"/>
      </p:ext>
    </p:extLst>
  </p:cSld>
  <p:clrMapOvr>
    <a:masterClrMapping/>
  </p:clrMapOvr>
  <p:transition spd="slow" advTm="29642">
    <p:sndAc>
      <p:endSnd/>
    </p:sndAc>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UNO Logging Protocol</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bg2">
                    <a:lumMod val="50000"/>
                  </a:schemeClr>
                </a:solidFill>
                <a:latin typeface="Calibri"/>
                <a:ea typeface="Calibri"/>
                <a:cs typeface="Calibri"/>
                <a:sym typeface="Calibri"/>
              </a:rPr>
              <a:t>All three logs (OLog, ULog, MLog) in TIPS works synergistically</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14662F"/>
                </a:solidFill>
                <a:latin typeface="Calibri"/>
                <a:ea typeface="Calibri"/>
                <a:cs typeface="Calibri"/>
                <a:sym typeface="Calibri"/>
              </a:rPr>
              <a:t>Not all modified addresses are required to be UNDO logged </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Selectively log only the addresses required for the correct recovery </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14662F"/>
                </a:solidFill>
                <a:latin typeface="Calibri"/>
                <a:ea typeface="Calibri"/>
                <a:cs typeface="Calibri"/>
                <a:sym typeface="Calibri"/>
              </a:rPr>
              <a:t>Perform UNDO logging only when the requested address</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is not previously UNDO-logged i.e., avoid redundant UNDO logging</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is not present in the OLog i.e., addresses that can not be recreated by OLog replay </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bg2">
                    <a:lumMod val="50000"/>
                  </a:schemeClr>
                </a:solidFill>
                <a:latin typeface="Calibri"/>
                <a:ea typeface="Calibri"/>
                <a:cs typeface="Calibri"/>
                <a:sym typeface="Calibri"/>
              </a:rPr>
              <a:t>Significantly reduces the number of UNDO loggings performed</a:t>
            </a:r>
          </a:p>
          <a:p>
            <a:pPr marL="143930" lvl="0" indent="0" algn="l" rtl="0">
              <a:lnSpc>
                <a:spcPct val="115000"/>
              </a:lnSpc>
              <a:spcBef>
                <a:spcPts val="800"/>
              </a:spcBef>
              <a:spcAft>
                <a:spcPts val="0"/>
              </a:spcAft>
              <a:buClr>
                <a:srgbClr val="000000"/>
              </a:buClr>
              <a:buSzPts val="1900"/>
              <a:buNone/>
            </a:pPr>
            <a:r>
              <a:rPr lang="en-US" sz="2800" dirty="0">
                <a:solidFill>
                  <a:schemeClr val="bg2">
                    <a:lumMod val="50000"/>
                  </a:schemeClr>
                </a:solidFill>
                <a:latin typeface="Calibri"/>
                <a:ea typeface="Calibri"/>
                <a:cs typeface="Calibri"/>
                <a:sym typeface="Calibri"/>
              </a:rPr>
              <a:t> </a:t>
            </a: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14</a:t>
            </a:fld>
            <a:endParaRPr sz="1867" dirty="0"/>
          </a:p>
        </p:txBody>
      </p:sp>
      <p:pic>
        <p:nvPicPr>
          <p:cNvPr id="209" name="Google Shape;209;p30"/>
          <p:cNvPicPr preferRelativeResize="0"/>
          <p:nvPr/>
        </p:nvPicPr>
        <p:blipFill rotWithShape="1">
          <a:blip r:embed="rId3">
            <a:alphaModFix/>
          </a:blip>
          <a:srcRect/>
          <a:stretch/>
        </p:blipFill>
        <p:spPr>
          <a:xfrm>
            <a:off x="0" y="20868"/>
            <a:ext cx="821601" cy="432400"/>
          </a:xfrm>
          <a:prstGeom prst="rect">
            <a:avLst/>
          </a:prstGeom>
          <a:noFill/>
          <a:ln>
            <a:noFill/>
          </a:ln>
        </p:spPr>
      </p:pic>
    </p:spTree>
    <p:extLst>
      <p:ext uri="{BB962C8B-B14F-4D97-AF65-F5344CB8AC3E}">
        <p14:creationId xmlns:p14="http://schemas.microsoft.com/office/powerpoint/2010/main" val="3844532184"/>
      </p:ext>
    </p:extLst>
  </p:cSld>
  <p:clrMapOvr>
    <a:masterClrMapping/>
  </p:clrMapOvr>
  <p:transition spd="slow" advTm="36908">
    <p:sndAc>
      <p:endSnd/>
    </p:sndAc>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Benefits of UNO Logging </a:t>
            </a:r>
          </a:p>
        </p:txBody>
      </p:sp>
      <p:sp>
        <p:nvSpPr>
          <p:cNvPr id="207" name="Google Shape;207;p30"/>
          <p:cNvSpPr txBox="1">
            <a:spLocks noGrp="1"/>
          </p:cNvSpPr>
          <p:nvPr>
            <p:ph type="body" idx="1"/>
          </p:nvPr>
        </p:nvSpPr>
        <p:spPr>
          <a:xfrm>
            <a:off x="732800" y="1071016"/>
            <a:ext cx="9996000" cy="5197703"/>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14662F"/>
                </a:solidFill>
                <a:latin typeface="Calibri"/>
                <a:ea typeface="Calibri"/>
                <a:cs typeface="Calibri"/>
                <a:sym typeface="Calibri"/>
              </a:rPr>
              <a:t>Makes the backend writes fast </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Number of UNDO logging  is significantly reduced</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Enables write coalescing in the UNDO log </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14662F"/>
                </a:solidFill>
                <a:latin typeface="Calibri"/>
                <a:ea typeface="Calibri"/>
                <a:cs typeface="Calibri"/>
                <a:sym typeface="Calibri"/>
              </a:rPr>
              <a:t>Reduces crash consistency overhead in the write critical path</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Using OLog requires only 2 persist barriers </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14662F"/>
                </a:solidFill>
                <a:latin typeface="Calibri"/>
                <a:ea typeface="Calibri"/>
                <a:cs typeface="Calibri"/>
                <a:sym typeface="Calibri"/>
              </a:rPr>
              <a:t>Prevents persistent memory leaks</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Addresses in the MLog can be freed upon recovery </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14662F"/>
                </a:solidFill>
                <a:latin typeface="Calibri"/>
                <a:ea typeface="Calibri"/>
                <a:cs typeface="Calibri"/>
                <a:sym typeface="Calibri"/>
              </a:rPr>
              <a:t>UNO logging is index-agnostic  </a:t>
            </a:r>
          </a:p>
          <a:p>
            <a:pPr lvl="1" indent="-465655">
              <a:lnSpc>
                <a:spcPct val="115000"/>
              </a:lnSpc>
              <a:spcBef>
                <a:spcPts val="800"/>
              </a:spcBef>
              <a:buSzPts val="1900"/>
              <a:buFont typeface="Wingdings" panose="05000000000000000000" pitchFamily="2" charset="2"/>
              <a:buChar char="q"/>
            </a:pPr>
            <a:r>
              <a:rPr lang="en-US" sz="2400" dirty="0">
                <a:solidFill>
                  <a:schemeClr val="bg2">
                    <a:lumMod val="50000"/>
                  </a:schemeClr>
                </a:solidFill>
                <a:latin typeface="Calibri"/>
                <a:ea typeface="Calibri"/>
                <a:cs typeface="Calibri"/>
                <a:sym typeface="Calibri"/>
              </a:rPr>
              <a:t>applicable to any index irrespective of type or concurrency control</a:t>
            </a: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15</a:t>
            </a:fld>
            <a:endParaRPr sz="1867" dirty="0"/>
          </a:p>
        </p:txBody>
      </p:sp>
      <p:pic>
        <p:nvPicPr>
          <p:cNvPr id="209" name="Google Shape;209;p30"/>
          <p:cNvPicPr preferRelativeResize="0"/>
          <p:nvPr/>
        </p:nvPicPr>
        <p:blipFill rotWithShape="1">
          <a:blip r:embed="rId3">
            <a:alphaModFix/>
          </a:blip>
          <a:srcRect/>
          <a:stretch/>
        </p:blipFill>
        <p:spPr>
          <a:xfrm>
            <a:off x="0" y="96470"/>
            <a:ext cx="821601" cy="432400"/>
          </a:xfrm>
          <a:prstGeom prst="rect">
            <a:avLst/>
          </a:prstGeom>
          <a:noFill/>
          <a:ln>
            <a:noFill/>
          </a:ln>
        </p:spPr>
      </p:pic>
    </p:spTree>
    <p:extLst>
      <p:ext uri="{BB962C8B-B14F-4D97-AF65-F5344CB8AC3E}">
        <p14:creationId xmlns:p14="http://schemas.microsoft.com/office/powerpoint/2010/main" val="1461968505"/>
      </p:ext>
    </p:extLst>
  </p:cSld>
  <p:clrMapOvr>
    <a:masterClrMapping/>
  </p:clrMapOvr>
  <p:transition spd="slow" advTm="35436">
    <p:sndAc>
      <p:endSnd/>
    </p:sndAc>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799" y="434749"/>
            <a:ext cx="10316802"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Adaptive Scaling of Background Writers</a:t>
            </a:r>
          </a:p>
        </p:txBody>
      </p:sp>
      <p:sp>
        <p:nvSpPr>
          <p:cNvPr id="207" name="Google Shape;207;p30"/>
          <p:cNvSpPr txBox="1">
            <a:spLocks noGrp="1"/>
          </p:cNvSpPr>
          <p:nvPr>
            <p:ph type="body" idx="1"/>
          </p:nvPr>
        </p:nvSpPr>
        <p:spPr>
          <a:xfrm>
            <a:off x="732799" y="1139099"/>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500" dirty="0">
                <a:solidFill>
                  <a:schemeClr val="tx2">
                    <a:lumMod val="10000"/>
                  </a:schemeClr>
                </a:solidFill>
                <a:latin typeface="Calibri"/>
                <a:ea typeface="Calibri"/>
                <a:cs typeface="Calibri"/>
                <a:sym typeface="Calibri"/>
              </a:rPr>
              <a:t>TIPS uses Adaptive Scaling to concurrently update the plugged-in index</a:t>
            </a:r>
          </a:p>
          <a:p>
            <a:pPr lvl="1" indent="-465655">
              <a:lnSpc>
                <a:spcPct val="115000"/>
              </a:lnSpc>
              <a:spcBef>
                <a:spcPts val="800"/>
              </a:spcBef>
              <a:buSzPts val="1900"/>
              <a:buFont typeface="Wingdings" panose="05000000000000000000" pitchFamily="2" charset="2"/>
              <a:buChar char="q"/>
            </a:pPr>
            <a:r>
              <a:rPr lang="en-US" sz="2400" dirty="0">
                <a:solidFill>
                  <a:schemeClr val="tx2">
                    <a:lumMod val="10000"/>
                  </a:schemeClr>
                </a:solidFill>
                <a:latin typeface="Calibri"/>
                <a:ea typeface="Calibri"/>
                <a:cs typeface="Calibri"/>
                <a:sym typeface="Calibri"/>
              </a:rPr>
              <a:t>Carefully orders the operations for a faster concurrent reply</a:t>
            </a:r>
          </a:p>
          <a:p>
            <a:pPr marL="609585" lvl="0" indent="-465655" algn="l" rtl="0">
              <a:lnSpc>
                <a:spcPct val="115000"/>
              </a:lnSpc>
              <a:spcBef>
                <a:spcPts val="800"/>
              </a:spcBef>
              <a:spcAft>
                <a:spcPts val="0"/>
              </a:spcAft>
              <a:buClr>
                <a:srgbClr val="000000"/>
              </a:buClr>
              <a:buSzPts val="1900"/>
              <a:buFont typeface="Calibri"/>
              <a:buChar char="➢"/>
            </a:pPr>
            <a:r>
              <a:rPr lang="en-US" sz="2600" dirty="0">
                <a:solidFill>
                  <a:schemeClr val="tx2">
                    <a:lumMod val="10000"/>
                  </a:schemeClr>
                </a:solidFill>
                <a:latin typeface="Calibri"/>
                <a:ea typeface="Calibri"/>
                <a:cs typeface="Calibri"/>
                <a:sym typeface="Calibri"/>
              </a:rPr>
              <a:t> Adaptive scaling has some very nice properties </a:t>
            </a:r>
          </a:p>
          <a:p>
            <a:pPr lvl="1" indent="-465655">
              <a:lnSpc>
                <a:spcPct val="115000"/>
              </a:lnSpc>
              <a:spcBef>
                <a:spcPts val="800"/>
              </a:spcBef>
              <a:buSzPts val="1900"/>
              <a:buFont typeface="Wingdings" panose="05000000000000000000" pitchFamily="2" charset="2"/>
              <a:buChar char="q"/>
            </a:pPr>
            <a:r>
              <a:rPr lang="en-US" sz="2400" dirty="0">
                <a:solidFill>
                  <a:schemeClr val="tx2">
                    <a:lumMod val="10000"/>
                  </a:schemeClr>
                </a:solidFill>
                <a:latin typeface="Calibri"/>
                <a:ea typeface="Calibri"/>
                <a:cs typeface="Calibri"/>
                <a:sym typeface="Calibri"/>
              </a:rPr>
              <a:t>Automatically adjusts the worker count based on workload nature</a:t>
            </a:r>
          </a:p>
          <a:p>
            <a:pPr lvl="1" indent="-465655">
              <a:lnSpc>
                <a:spcPct val="115000"/>
              </a:lnSpc>
              <a:spcBef>
                <a:spcPts val="800"/>
              </a:spcBef>
              <a:buSzPts val="1900"/>
              <a:buFont typeface="Wingdings" panose="05000000000000000000" pitchFamily="2" charset="2"/>
              <a:buChar char="q"/>
            </a:pPr>
            <a:r>
              <a:rPr lang="en-US" sz="2400" dirty="0">
                <a:solidFill>
                  <a:schemeClr val="tx2">
                    <a:lumMod val="10000"/>
                  </a:schemeClr>
                </a:solidFill>
                <a:latin typeface="Calibri"/>
                <a:ea typeface="Calibri"/>
                <a:cs typeface="Calibri"/>
                <a:sym typeface="Calibri"/>
              </a:rPr>
              <a:t>Optimizes worker count based on the write-scalability</a:t>
            </a:r>
          </a:p>
          <a:p>
            <a:pPr lvl="1" indent="-465655">
              <a:lnSpc>
                <a:spcPct val="115000"/>
              </a:lnSpc>
              <a:spcBef>
                <a:spcPts val="800"/>
              </a:spcBef>
              <a:buSzPts val="1900"/>
              <a:buFont typeface="Wingdings" panose="05000000000000000000" pitchFamily="2" charset="2"/>
              <a:buChar char="q"/>
            </a:pPr>
            <a:r>
              <a:rPr lang="en-US" sz="2400" dirty="0">
                <a:solidFill>
                  <a:schemeClr val="tx2">
                    <a:lumMod val="10000"/>
                  </a:schemeClr>
                </a:solidFill>
                <a:latin typeface="Calibri"/>
                <a:ea typeface="Calibri"/>
                <a:cs typeface="Calibri"/>
                <a:sym typeface="Calibri"/>
              </a:rPr>
              <a:t>Prevents wastage of  CPU cycles and other hardware resources  </a:t>
            </a:r>
          </a:p>
          <a:p>
            <a:pPr marL="609585" lvl="0" indent="-465655" algn="l" rtl="0">
              <a:lnSpc>
                <a:spcPct val="115000"/>
              </a:lnSpc>
              <a:spcBef>
                <a:spcPts val="800"/>
              </a:spcBef>
              <a:spcAft>
                <a:spcPts val="0"/>
              </a:spcAft>
              <a:buClr>
                <a:srgbClr val="000000"/>
              </a:buClr>
              <a:buSzPts val="1900"/>
              <a:buFont typeface="Calibri"/>
              <a:buChar char="➢"/>
            </a:pPr>
            <a:r>
              <a:rPr lang="en-US" sz="2400" dirty="0">
                <a:solidFill>
                  <a:schemeClr val="tx2">
                    <a:lumMod val="10000"/>
                  </a:schemeClr>
                </a:solidFill>
                <a:latin typeface="Calibri"/>
                <a:ea typeface="Calibri"/>
                <a:cs typeface="Calibri"/>
                <a:sym typeface="Calibri"/>
              </a:rPr>
              <a:t>Refer to the paper for more details and correctness</a:t>
            </a:r>
          </a:p>
          <a:p>
            <a:pPr marL="753515" lvl="1" indent="0">
              <a:lnSpc>
                <a:spcPct val="115000"/>
              </a:lnSpc>
              <a:spcBef>
                <a:spcPts val="800"/>
              </a:spcBef>
              <a:buSzPts val="1900"/>
              <a:buNone/>
            </a:pPr>
            <a:endParaRPr lang="en-US" sz="2400" dirty="0">
              <a:solidFill>
                <a:schemeClr val="tx2">
                  <a:lumMod val="1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16</a:t>
            </a:fld>
            <a:endParaRPr sz="1867" dirty="0"/>
          </a:p>
        </p:txBody>
      </p:sp>
      <p:pic>
        <p:nvPicPr>
          <p:cNvPr id="209" name="Google Shape;209;p30"/>
          <p:cNvPicPr preferRelativeResize="0"/>
          <p:nvPr/>
        </p:nvPicPr>
        <p:blipFill rotWithShape="1">
          <a:blip r:embed="rId3">
            <a:alphaModFix/>
          </a:blip>
          <a:srcRect/>
          <a:stretch/>
        </p:blipFill>
        <p:spPr>
          <a:xfrm>
            <a:off x="0" y="104283"/>
            <a:ext cx="821601" cy="432400"/>
          </a:xfrm>
          <a:prstGeom prst="rect">
            <a:avLst/>
          </a:prstGeom>
          <a:noFill/>
          <a:ln>
            <a:noFill/>
          </a:ln>
        </p:spPr>
      </p:pic>
    </p:spTree>
    <p:extLst>
      <p:ext uri="{BB962C8B-B14F-4D97-AF65-F5344CB8AC3E}">
        <p14:creationId xmlns:p14="http://schemas.microsoft.com/office/powerpoint/2010/main" val="3627169038"/>
      </p:ext>
    </p:extLst>
  </p:cSld>
  <p:clrMapOvr>
    <a:masterClrMapping/>
  </p:clrMapOvr>
  <p:transition spd="slow" advTm="33848">
    <p:sndAc>
      <p:endSnd/>
    </p:sndAc>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576763" y="304774"/>
            <a:ext cx="10462678"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600" dirty="0">
                <a:solidFill>
                  <a:schemeClr val="accent2">
                    <a:lumMod val="75000"/>
                  </a:schemeClr>
                </a:solidFill>
                <a:latin typeface="Times New Roman" panose="02020603050405020304" pitchFamily="18" charset="0"/>
                <a:cs typeface="Times New Roman" panose="02020603050405020304" pitchFamily="18" charset="0"/>
              </a:rPr>
              <a:t>Converting a Volatile Hash Table Using TIPS</a:t>
            </a:r>
            <a:endParaRPr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08" name="Google Shape;208;p30"/>
          <p:cNvSpPr txBox="1">
            <a:spLocks noGrp="1"/>
          </p:cNvSpPr>
          <p:nvPr>
            <p:ph type="sldNum" idx="12"/>
          </p:nvPr>
        </p:nvSpPr>
        <p:spPr>
          <a:xfrm>
            <a:off x="4559010" y="6467911"/>
            <a:ext cx="1463200" cy="35344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17</a:t>
            </a:fld>
            <a:endParaRPr sz="1867" dirty="0"/>
          </a:p>
        </p:txBody>
      </p:sp>
      <p:pic>
        <p:nvPicPr>
          <p:cNvPr id="209" name="Google Shape;209;p30"/>
          <p:cNvPicPr preferRelativeResize="0"/>
          <p:nvPr/>
        </p:nvPicPr>
        <p:blipFill rotWithShape="1">
          <a:blip r:embed="rId4">
            <a:alphaModFix/>
          </a:blip>
          <a:srcRect/>
          <a:stretch/>
        </p:blipFill>
        <p:spPr>
          <a:xfrm>
            <a:off x="0" y="0"/>
            <a:ext cx="821601" cy="432400"/>
          </a:xfrm>
          <a:prstGeom prst="rect">
            <a:avLst/>
          </a:prstGeom>
          <a:noFill/>
          <a:ln>
            <a:noFill/>
          </a:ln>
        </p:spPr>
      </p:pic>
      <p:sp>
        <p:nvSpPr>
          <p:cNvPr id="9" name="TextBox 8">
            <a:extLst>
              <a:ext uri="{FF2B5EF4-FFF2-40B4-BE49-F238E27FC236}">
                <a16:creationId xmlns:a16="http://schemas.microsoft.com/office/drawing/2014/main" id="{4A14B9F4-8AEA-46C1-90EB-99CCB692CE80}"/>
              </a:ext>
            </a:extLst>
          </p:cNvPr>
          <p:cNvSpPr txBox="1"/>
          <p:nvPr/>
        </p:nvSpPr>
        <p:spPr>
          <a:xfrm>
            <a:off x="1060361" y="1064223"/>
            <a:ext cx="5035639" cy="5666936"/>
          </a:xfrm>
          <a:prstGeom prst="rect">
            <a:avLst/>
          </a:prstGeom>
          <a:noFill/>
        </p:spPr>
        <p:txBody>
          <a:bodyPr wrap="square">
            <a:spAutoFit/>
          </a:bodyPr>
          <a:lstStyle/>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99"/>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hash_insert(</a:t>
            </a:r>
            <a:r>
              <a:rPr lang="en-US" sz="1200" b="1" dirty="0">
                <a:solidFill>
                  <a:srgbClr val="333399"/>
                </a:solidFill>
                <a:effectLst/>
                <a:latin typeface="Consolas" panose="020B0609020204030204" pitchFamily="49" charset="0"/>
                <a:ea typeface="Times New Roman" panose="02020603050405020304" pitchFamily="18" charset="0"/>
                <a:cs typeface="Times New Roman" panose="02020603050405020304" pitchFamily="18" charset="0"/>
              </a:rPr>
              <a:t>hash_t</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*hash, </a:t>
            </a:r>
            <a:r>
              <a:rPr lang="en-US" sz="1200" b="1" dirty="0">
                <a:solidFill>
                  <a:srgbClr val="333399"/>
                </a:solidFill>
                <a:effectLst/>
                <a:latin typeface="Consolas" panose="020B0609020204030204" pitchFamily="49" charset="0"/>
                <a:ea typeface="Times New Roman" panose="02020603050405020304" pitchFamily="18" charset="0"/>
                <a:cs typeface="Times New Roman" panose="02020603050405020304" pitchFamily="18" charset="0"/>
              </a:rPr>
              <a:t>key_t</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key, </a:t>
            </a:r>
            <a:r>
              <a:rPr lang="en-US" sz="1200" b="1" dirty="0">
                <a:solidFill>
                  <a:srgbClr val="333399"/>
                </a:solidFill>
                <a:effectLst/>
                <a:latin typeface="Consolas" panose="020B0609020204030204" pitchFamily="49" charset="0"/>
                <a:ea typeface="Times New Roman" panose="02020603050405020304" pitchFamily="18" charset="0"/>
                <a:cs typeface="Times New Roman" panose="02020603050405020304" pitchFamily="18" charset="0"/>
              </a:rPr>
              <a:t>val_t</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value) </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99"/>
                </a:solidFill>
                <a:effectLst/>
                <a:latin typeface="Consolas" panose="020B0609020204030204" pitchFamily="49" charset="0"/>
                <a:ea typeface="Times New Roman" panose="02020603050405020304" pitchFamily="18" charset="0"/>
                <a:cs typeface="Times New Roman" panose="02020603050405020304" pitchFamily="18" charset="0"/>
              </a:rPr>
              <a:t>node_t</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**pprev_next, *node, *new_node;</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bucket_idx;</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pthread_rwlock_wrlock(&amp;hash-&gt;lock);</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    // Find a node in a collision list</a:t>
            </a:r>
            <a:endParaRPr lang="en-US" sz="1200" dirty="0">
              <a:solidFill>
                <a:schemeClr val="accent4"/>
              </a:solidFill>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bucket_idx = get_bucket(key);</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node       = hash-&gt;buckets[bucket_idx]-&gt;head;</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pprev_next = &amp;hash-&gt;buckets[bucket_idx]-&gt;head;</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80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(node &amp;&amp; node-&gt;key &lt; key) {</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pprev_next = &amp;node-&gt;next;</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node = node-&gt;next;</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    // Case 1: update an existing key</a:t>
            </a:r>
            <a:endParaRPr lang="en-US" sz="1200" dirty="0">
              <a:solidFill>
                <a:schemeClr val="accent4"/>
              </a:solidFill>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80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(node-&gt;key == key) {</a:t>
            </a:r>
            <a:endParaRPr lang="en-US" sz="1200" dirty="0">
              <a:solidFill>
                <a:srgbClr val="333333"/>
              </a:solidFill>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70C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solidFill>
                <a:srgbClr val="333333"/>
              </a:solidFill>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 // Case 2: add a new key</a:t>
            </a:r>
            <a:endParaRPr lang="en-US" sz="1200" dirty="0">
              <a:solidFill>
                <a:schemeClr val="accent4"/>
              </a:solidFill>
              <a:latin typeface="Consolas" panose="020B0609020204030204" pitchFamily="49" charset="0"/>
              <a:ea typeface="Times New Roman" panose="02020603050405020304" pitchFamily="18" charset="0"/>
              <a:cs typeface="Courier New" panose="02070309020205020404" pitchFamily="49"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solidFill>
                <a:schemeClr val="tx2">
                  <a:lumMod val="10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tx2">
                    <a:lumMod val="1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tx2">
                    <a:lumMod val="1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chemeClr val="tx2">
                    <a:lumMod val="10000"/>
                  </a:schemeClr>
                </a:solidFill>
                <a:effectLst/>
                <a:latin typeface="Consolas" panose="020B0609020204030204" pitchFamily="49" charset="0"/>
                <a:ea typeface="Times New Roman" panose="02020603050405020304" pitchFamily="18" charset="0"/>
                <a:cs typeface="Times New Roman" panose="02020603050405020304" pitchFamily="18" charset="0"/>
              </a:rPr>
              <a:t>new_node-&gt;key   = key;</a:t>
            </a:r>
            <a:endParaRPr lang="en-US" sz="1200" dirty="0">
              <a:solidFill>
                <a:schemeClr val="tx2">
                  <a:lumMod val="10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new_node-&gt;value = value;</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new_node-&gt;next  = node;</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solidFill>
                <a:srgbClr val="9977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997700"/>
                </a:solidFill>
                <a:effectLst/>
                <a:latin typeface="Consolas" panose="020B0609020204030204" pitchFamily="49" charset="0"/>
                <a:ea typeface="Times New Roman" panose="02020603050405020304" pitchFamily="18" charset="0"/>
                <a:cs typeface="Times New Roman" panose="02020603050405020304" pitchFamily="18" charset="0"/>
              </a:rPr>
              <a:t>unlock_out:</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pthread_rwlock_unlock(&amp;hash-&gt;lock);</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Box 11">
            <a:extLst>
              <a:ext uri="{FF2B5EF4-FFF2-40B4-BE49-F238E27FC236}">
                <a16:creationId xmlns:a16="http://schemas.microsoft.com/office/drawing/2014/main" id="{A4069876-3C36-4084-AF3A-E75704B16610}"/>
              </a:ext>
            </a:extLst>
          </p:cNvPr>
          <p:cNvSpPr txBox="1"/>
          <p:nvPr/>
        </p:nvSpPr>
        <p:spPr>
          <a:xfrm>
            <a:off x="1412240" y="3501779"/>
            <a:ext cx="5035639" cy="862865"/>
          </a:xfrm>
          <a:prstGeom prst="rect">
            <a:avLst/>
          </a:prstGeom>
          <a:noFill/>
        </p:spPr>
        <p:txBody>
          <a:bodyPr wrap="square" rtlCol="0">
            <a:spAutoFit/>
          </a:bodyPr>
          <a:lstStyle/>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Before modifying the value, backup the old value</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tips_ulog_add(&amp;node-&gt;value, sizeof(node-&gt;value))</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node-&gt;value = value; </a:t>
            </a:r>
            <a:r>
              <a:rPr lang="en-US" sz="1200" dirty="0">
                <a:solidFill>
                  <a:schemeClr val="accent4"/>
                </a:solidFill>
                <a:latin typeface="Consolas" panose="020B0609020204030204" pitchFamily="49" charset="0"/>
                <a:ea typeface="Times New Roman" panose="02020603050405020304" pitchFamily="18" charset="0"/>
                <a:cs typeface="Times New Roman" panose="02020603050405020304" pitchFamily="18" charset="0"/>
              </a:rPr>
              <a:t>// then update then the node</a:t>
            </a:r>
          </a:p>
          <a:p>
            <a:pPr>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   goto</a:t>
            </a:r>
            <a:r>
              <a:rPr lang="en-US" sz="12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unlock_out;</a:t>
            </a:r>
          </a:p>
          <a:p>
            <a:pPr>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798FF34-911C-4B57-B143-79FBE9A6346C}"/>
              </a:ext>
            </a:extLst>
          </p:cNvPr>
          <p:cNvSpPr txBox="1"/>
          <p:nvPr/>
        </p:nvSpPr>
        <p:spPr>
          <a:xfrm>
            <a:off x="1060361" y="4409847"/>
            <a:ext cx="4328160" cy="677108"/>
          </a:xfrm>
          <a:prstGeom prst="rect">
            <a:avLst/>
          </a:prstGeom>
          <a:noFill/>
        </p:spPr>
        <p:txBody>
          <a:bodyPr wrap="square" rtlCol="0">
            <a:spAutoFit/>
          </a:bodyPr>
          <a:lstStyle/>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70C0"/>
                </a:solidFill>
                <a:latin typeface="Consolas" panose="020B0609020204030204" pitchFamily="49" charset="0"/>
                <a:ea typeface="Calibri" panose="020F0502020204030204" pitchFamily="34" charset="0"/>
                <a:cs typeface="Courier New" panose="02070309020205020404" pitchFamily="49" charset="0"/>
              </a:rPr>
              <a:t>    </a:t>
            </a:r>
            <a:r>
              <a:rPr lang="en-US" sz="1200" dirty="0">
                <a:solidFill>
                  <a:srgbClr val="FF0000"/>
                </a:solidFill>
                <a:latin typeface="Consolas" panose="020B0609020204030204" pitchFamily="49" charset="0"/>
                <a:ea typeface="Calibri" panose="020F0502020204030204" pitchFamily="34" charset="0"/>
                <a:cs typeface="Courier New" panose="02070309020205020404" pitchFamily="49" charset="0"/>
              </a:rPr>
              <a:t>// Allocate a new node using tips_alloc</a:t>
            </a:r>
            <a:endParaRPr lang="en-US" sz="12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new_node = tips_alloc (sizeof(*new_node));</a:t>
            </a:r>
            <a:endParaRPr lang="en-US" sz="12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US" dirty="0"/>
          </a:p>
        </p:txBody>
      </p:sp>
      <p:sp>
        <p:nvSpPr>
          <p:cNvPr id="16" name="TextBox 15">
            <a:extLst>
              <a:ext uri="{FF2B5EF4-FFF2-40B4-BE49-F238E27FC236}">
                <a16:creationId xmlns:a16="http://schemas.microsoft.com/office/drawing/2014/main" id="{80623F30-4714-4140-B445-8A94F84309A6}"/>
              </a:ext>
            </a:extLst>
          </p:cNvPr>
          <p:cNvSpPr txBox="1"/>
          <p:nvPr/>
        </p:nvSpPr>
        <p:spPr>
          <a:xfrm>
            <a:off x="1317382" y="5173760"/>
            <a:ext cx="4988560" cy="584775"/>
          </a:xfrm>
          <a:prstGeom prst="rect">
            <a:avLst/>
          </a:prstGeom>
          <a:noFill/>
        </p:spPr>
        <p:txBody>
          <a:bodyPr wrap="square" rtlCol="0">
            <a:spAutoFit/>
          </a:bodyPr>
          <a:lstStyle/>
          <a:p>
            <a:pPr marL="0" marR="0" lvl="0" indent="0" algn="l" defTabSz="914400" rtl="0" eaLnBrk="1" fontAlgn="auto" latinLnBrk="0" hangingPunct="1">
              <a:lnSpc>
                <a:spcPts val="122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200" i="0" u="none" strike="noStrike" kern="1200" cap="none" spc="0" normalizeH="0" baseline="0" noProof="0" dirty="0">
                <a:ln>
                  <a:noFill/>
                </a:ln>
                <a:solidFill>
                  <a:srgbClr val="FF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Before modifying the value, backup the old value</a:t>
            </a:r>
          </a:p>
          <a:p>
            <a:pPr marL="0" marR="0" lvl="0" indent="0" algn="l" defTabSz="914400" rtl="0" eaLnBrk="1" fontAlgn="auto" latinLnBrk="0" hangingPunct="1">
              <a:lnSpc>
                <a:spcPts val="122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1200" noProof="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kumimoji="0" lang="en-US" sz="1200" i="0" u="none" strike="noStrike" kern="1200" cap="none" spc="0" normalizeH="0" baseline="0" noProof="0" dirty="0">
                <a:ln>
                  <a:noFill/>
                </a:ln>
                <a:solidFill>
                  <a:srgbClr val="FF0000"/>
                </a:solidFill>
                <a:effectLst/>
                <a:uLnTx/>
                <a:uFillTx/>
                <a:latin typeface="Consolas" panose="020B0609020204030204" pitchFamily="49" charset="0"/>
                <a:ea typeface="Calibri" panose="020F0502020204030204" pitchFamily="34" charset="0"/>
                <a:cs typeface="Times New Roman" panose="02020603050405020304" pitchFamily="18" charset="0"/>
              </a:rPr>
              <a:t>tips_ulog_add(pprev_next, sizeof(*pprev_next))</a:t>
            </a:r>
            <a:endParaRPr lang="en-US" sz="12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US" sz="12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*pprev_next = new_node; </a:t>
            </a:r>
            <a:r>
              <a:rPr lang="en-US" sz="1200" dirty="0">
                <a:solidFill>
                  <a:schemeClr val="accent4"/>
                </a:solidFill>
                <a:latin typeface="Consolas" panose="020B0609020204030204" pitchFamily="49" charset="0"/>
                <a:ea typeface="Times New Roman" panose="02020603050405020304" pitchFamily="18" charset="0"/>
                <a:cs typeface="Times New Roman" panose="02020603050405020304" pitchFamily="18" charset="0"/>
              </a:rPr>
              <a:t>// then update then the node</a:t>
            </a:r>
            <a:endParaRPr lang="en-US" sz="1200" dirty="0">
              <a:solidFill>
                <a:schemeClr val="accent4"/>
              </a:solidFill>
            </a:endParaRPr>
          </a:p>
        </p:txBody>
      </p:sp>
      <p:sp>
        <p:nvSpPr>
          <p:cNvPr id="17" name="TextBox 16">
            <a:extLst>
              <a:ext uri="{FF2B5EF4-FFF2-40B4-BE49-F238E27FC236}">
                <a16:creationId xmlns:a16="http://schemas.microsoft.com/office/drawing/2014/main" id="{929479C9-E4EF-45CB-BB28-C8046BE9FD75}"/>
              </a:ext>
            </a:extLst>
          </p:cNvPr>
          <p:cNvSpPr txBox="1"/>
          <p:nvPr/>
        </p:nvSpPr>
        <p:spPr>
          <a:xfrm>
            <a:off x="1060361" y="4567774"/>
            <a:ext cx="3726915" cy="276999"/>
          </a:xfrm>
          <a:prstGeom prst="rect">
            <a:avLst/>
          </a:prstGeom>
          <a:noFill/>
        </p:spPr>
        <p:txBody>
          <a:bodyPr wrap="square" rtlCol="0">
            <a:spAutoFit/>
          </a:bodyPr>
          <a:lstStyle/>
          <a:p>
            <a:r>
              <a:rPr lang="en-US" sz="1200" dirty="0">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chemeClr val="tx2">
                    <a:lumMod val="10000"/>
                  </a:schemeClr>
                </a:solidFill>
                <a:effectLst/>
                <a:latin typeface="Consolas" panose="020B0609020204030204" pitchFamily="49" charset="0"/>
                <a:ea typeface="Times New Roman" panose="02020603050405020304" pitchFamily="18" charset="0"/>
                <a:cs typeface="Times New Roman" panose="02020603050405020304" pitchFamily="18" charset="0"/>
              </a:rPr>
              <a:t>new_node = malloc (sizeof(*new_node));</a:t>
            </a:r>
            <a:endParaRPr lang="en-US" sz="1200" dirty="0"/>
          </a:p>
        </p:txBody>
      </p:sp>
      <p:sp>
        <p:nvSpPr>
          <p:cNvPr id="21" name="TextBox 20">
            <a:extLst>
              <a:ext uri="{FF2B5EF4-FFF2-40B4-BE49-F238E27FC236}">
                <a16:creationId xmlns:a16="http://schemas.microsoft.com/office/drawing/2014/main" id="{2B563BA7-ED51-4FC8-B57E-885BC80ECDE5}"/>
              </a:ext>
            </a:extLst>
          </p:cNvPr>
          <p:cNvSpPr txBox="1"/>
          <p:nvPr/>
        </p:nvSpPr>
        <p:spPr>
          <a:xfrm>
            <a:off x="1196210" y="5136246"/>
            <a:ext cx="4826000" cy="276999"/>
          </a:xfrm>
          <a:prstGeom prst="rect">
            <a:avLst/>
          </a:prstGeom>
          <a:noFill/>
        </p:spPr>
        <p:txBody>
          <a:bodyPr wrap="square" rtlCol="0">
            <a:spAutoFit/>
          </a:bodyPr>
          <a:lstStyle/>
          <a:p>
            <a:r>
              <a:rPr lang="en-US" sz="12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*pprev_next = new_node; </a:t>
            </a:r>
            <a:endParaRPr lang="en-US" sz="1200" dirty="0"/>
          </a:p>
        </p:txBody>
      </p:sp>
      <p:sp>
        <p:nvSpPr>
          <p:cNvPr id="26" name="TextBox 25">
            <a:extLst>
              <a:ext uri="{FF2B5EF4-FFF2-40B4-BE49-F238E27FC236}">
                <a16:creationId xmlns:a16="http://schemas.microsoft.com/office/drawing/2014/main" id="{E3463C70-72A7-41A5-80A2-2E62E5B79B28}"/>
              </a:ext>
            </a:extLst>
          </p:cNvPr>
          <p:cNvSpPr txBox="1"/>
          <p:nvPr/>
        </p:nvSpPr>
        <p:spPr>
          <a:xfrm>
            <a:off x="1412240" y="3517714"/>
            <a:ext cx="2590801" cy="830997"/>
          </a:xfrm>
          <a:prstGeom prst="rect">
            <a:avLst/>
          </a:prstGeom>
          <a:noFill/>
        </p:spPr>
        <p:txBody>
          <a:bodyPr wrap="square" rtlCol="0">
            <a:spAutoFit/>
          </a:bodyPr>
          <a:lstStyle/>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70C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node-&gt;value = value; </a:t>
            </a:r>
            <a:endParaRPr lang="en-U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800"/>
                </a:solidFill>
                <a:effectLst/>
                <a:latin typeface="Consolas" panose="020B0609020204030204" pitchFamily="49" charset="0"/>
                <a:ea typeface="Times New Roman" panose="02020603050405020304" pitchFamily="18" charset="0"/>
                <a:cs typeface="Times New Roman" panose="02020603050405020304" pitchFamily="18" charset="0"/>
              </a:rPr>
              <a:t>goto</a:t>
            </a:r>
            <a:r>
              <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unlock_out;</a:t>
            </a:r>
          </a:p>
          <a:p>
            <a:pPr marL="0" marR="0">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endParaRPr>
          </a:p>
          <a:p>
            <a:r>
              <a:rPr lang="en-US" dirty="0"/>
              <a:t>                        </a:t>
            </a:r>
          </a:p>
        </p:txBody>
      </p:sp>
      <p:sp>
        <p:nvSpPr>
          <p:cNvPr id="27" name="TextBox 26">
            <a:extLst>
              <a:ext uri="{FF2B5EF4-FFF2-40B4-BE49-F238E27FC236}">
                <a16:creationId xmlns:a16="http://schemas.microsoft.com/office/drawing/2014/main" id="{EE2B81C8-B582-40D4-9CC9-BD073C50A00D}"/>
              </a:ext>
            </a:extLst>
          </p:cNvPr>
          <p:cNvSpPr txBox="1"/>
          <p:nvPr/>
        </p:nvSpPr>
        <p:spPr>
          <a:xfrm>
            <a:off x="5900156" y="1769060"/>
            <a:ext cx="5892422" cy="178510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rgbClr val="14662F"/>
                </a:solidFill>
                <a:latin typeface="Calibri" panose="020F0502020204030204" pitchFamily="34" charset="0"/>
                <a:cs typeface="Calibri" panose="020F0502020204030204" pitchFamily="34" charset="0"/>
              </a:rPr>
              <a:t>Two simple guidelines for the conversion </a:t>
            </a:r>
          </a:p>
          <a:p>
            <a:pPr marL="800100" lvl="1" indent="-342900">
              <a:buFont typeface="Wingdings" panose="05000000000000000000" pitchFamily="2" charset="2"/>
              <a:buChar char="q"/>
            </a:pPr>
            <a:r>
              <a:rPr lang="en-US" sz="2000" dirty="0">
                <a:solidFill>
                  <a:schemeClr val="tx2">
                    <a:lumMod val="25000"/>
                  </a:schemeClr>
                </a:solidFill>
                <a:latin typeface="Calibri" panose="020F0502020204030204" pitchFamily="34" charset="0"/>
                <a:cs typeface="Calibri" panose="020F0502020204030204" pitchFamily="34" charset="0"/>
              </a:rPr>
              <a:t>Replace the memory allocation/free with tips_alloc or tips_free</a:t>
            </a:r>
          </a:p>
          <a:p>
            <a:pPr marL="800100" lvl="1" indent="-342900">
              <a:buFont typeface="Wingdings" panose="05000000000000000000" pitchFamily="2" charset="2"/>
              <a:buChar char="q"/>
            </a:pPr>
            <a:r>
              <a:rPr lang="en-US" sz="2000" dirty="0">
                <a:solidFill>
                  <a:schemeClr val="tx2">
                    <a:lumMod val="25000"/>
                  </a:schemeClr>
                </a:solidFill>
                <a:latin typeface="Calibri" panose="020F0502020204030204" pitchFamily="34" charset="0"/>
                <a:cs typeface="Calibri" panose="020F0502020204030204" pitchFamily="34" charset="0"/>
              </a:rPr>
              <a:t>Add tips_undo_add before modifying any NVMM address</a:t>
            </a:r>
          </a:p>
        </p:txBody>
      </p:sp>
      <p:sp>
        <p:nvSpPr>
          <p:cNvPr id="2" name="TextBox 1">
            <a:extLst>
              <a:ext uri="{FF2B5EF4-FFF2-40B4-BE49-F238E27FC236}">
                <a16:creationId xmlns:a16="http://schemas.microsoft.com/office/drawing/2014/main" id="{0DA8E5E3-ADB5-4C4E-BFE1-20ADF9B1319C}"/>
              </a:ext>
            </a:extLst>
          </p:cNvPr>
          <p:cNvSpPr txBox="1"/>
          <p:nvPr/>
        </p:nvSpPr>
        <p:spPr>
          <a:xfrm>
            <a:off x="5921073" y="3735192"/>
            <a:ext cx="6121022"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rgbClr val="14662F"/>
                </a:solidFill>
                <a:latin typeface="Calibri" panose="020F0502020204030204" pitchFamily="34" charset="0"/>
                <a:cs typeface="Calibri" panose="020F0502020204030204" pitchFamily="34" charset="0"/>
              </a:rPr>
              <a:t>Key Benefits</a:t>
            </a:r>
          </a:p>
          <a:p>
            <a:pPr marL="800100" lvl="1" indent="-342900">
              <a:lnSpc>
                <a:spcPct val="150000"/>
              </a:lnSpc>
              <a:buFont typeface="Wingdings" panose="05000000000000000000" pitchFamily="2" charset="2"/>
              <a:buChar char="q"/>
            </a:pPr>
            <a:r>
              <a:rPr lang="en-US" sz="2000" dirty="0">
                <a:solidFill>
                  <a:schemeClr val="tx2">
                    <a:lumMod val="10000"/>
                  </a:schemeClr>
                </a:solidFill>
                <a:latin typeface="Calibri" panose="020F0502020204030204" pitchFamily="34" charset="0"/>
                <a:cs typeface="Calibri" panose="020F0502020204030204" pitchFamily="34" charset="0"/>
              </a:rPr>
              <a:t>No need to manually insert flush/fence</a:t>
            </a:r>
          </a:p>
          <a:p>
            <a:pPr marL="800100" lvl="1" indent="-342900">
              <a:lnSpc>
                <a:spcPct val="150000"/>
              </a:lnSpc>
              <a:buFont typeface="Wingdings" panose="05000000000000000000" pitchFamily="2" charset="2"/>
              <a:buChar char="q"/>
            </a:pPr>
            <a:r>
              <a:rPr lang="en-US" sz="2000" dirty="0">
                <a:solidFill>
                  <a:schemeClr val="tx2">
                    <a:lumMod val="10000"/>
                  </a:schemeClr>
                </a:solidFill>
                <a:latin typeface="Calibri" panose="020F0502020204030204" pitchFamily="34" charset="0"/>
                <a:cs typeface="Calibri" panose="020F0502020204030204" pitchFamily="34" charset="0"/>
              </a:rPr>
              <a:t>Makes the conversion simple and trivial</a:t>
            </a:r>
          </a:p>
          <a:p>
            <a:pPr marL="800100" lvl="1" indent="-342900">
              <a:lnSpc>
                <a:spcPct val="150000"/>
              </a:lnSpc>
              <a:buFont typeface="Wingdings" panose="05000000000000000000" pitchFamily="2" charset="2"/>
              <a:buChar char="q"/>
            </a:pPr>
            <a:r>
              <a:rPr lang="en-US" sz="2000" dirty="0">
                <a:solidFill>
                  <a:schemeClr val="tx2">
                    <a:lumMod val="10000"/>
                  </a:schemeClr>
                </a:solidFill>
                <a:latin typeface="Calibri" panose="020F0502020204030204" pitchFamily="34" charset="0"/>
                <a:cs typeface="Calibri" panose="020F0502020204030204" pitchFamily="34" charset="0"/>
              </a:rPr>
              <a:t>Developers need not worry persistence and visibility ordering </a:t>
            </a:r>
          </a:p>
          <a:p>
            <a:endParaRPr lang="en-US" dirty="0"/>
          </a:p>
        </p:txBody>
      </p:sp>
      <p:sp>
        <p:nvSpPr>
          <p:cNvPr id="18" name="Rectangle 17">
            <a:extLst>
              <a:ext uri="{FF2B5EF4-FFF2-40B4-BE49-F238E27FC236}">
                <a16:creationId xmlns:a16="http://schemas.microsoft.com/office/drawing/2014/main" id="{1AF130C2-2AE3-484F-8E5A-8CC19A418A9C}"/>
              </a:ext>
            </a:extLst>
          </p:cNvPr>
          <p:cNvSpPr/>
          <p:nvPr/>
        </p:nvSpPr>
        <p:spPr>
          <a:xfrm>
            <a:off x="1317382" y="1941001"/>
            <a:ext cx="4328160" cy="1282976"/>
          </a:xfrm>
          <a:prstGeom prst="rect">
            <a:avLst/>
          </a:prstGeom>
          <a:noFill/>
          <a:ln w="28575">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B7CAE40-23C9-4413-906D-EF9A077EEA20}"/>
              </a:ext>
            </a:extLst>
          </p:cNvPr>
          <p:cNvSpPr/>
          <p:nvPr/>
        </p:nvSpPr>
        <p:spPr>
          <a:xfrm>
            <a:off x="1301927" y="3077580"/>
            <a:ext cx="4328160" cy="1090085"/>
          </a:xfrm>
          <a:prstGeom prst="rect">
            <a:avLst/>
          </a:prstGeom>
          <a:noFill/>
          <a:ln w="28575">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137174F-4211-49CC-B649-AB3AEF5819D4}"/>
              </a:ext>
            </a:extLst>
          </p:cNvPr>
          <p:cNvSpPr/>
          <p:nvPr/>
        </p:nvSpPr>
        <p:spPr>
          <a:xfrm>
            <a:off x="1286472" y="4250800"/>
            <a:ext cx="4328160" cy="1507735"/>
          </a:xfrm>
          <a:prstGeom prst="rect">
            <a:avLst/>
          </a:prstGeom>
          <a:noFill/>
          <a:ln w="28575">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6B4A5AB-175C-4D7E-B66C-5D3FD7B2EF8D}"/>
              </a:ext>
            </a:extLst>
          </p:cNvPr>
          <p:cNvSpPr txBox="1"/>
          <p:nvPr/>
        </p:nvSpPr>
        <p:spPr>
          <a:xfrm>
            <a:off x="714208" y="3411584"/>
            <a:ext cx="1065125" cy="369332"/>
          </a:xfrm>
          <a:prstGeom prst="rect">
            <a:avLst/>
          </a:prstGeom>
          <a:noFill/>
        </p:spPr>
        <p:txBody>
          <a:bodyPr wrap="square" rtlCol="0">
            <a:spAutoFit/>
          </a:bodyPr>
          <a:lstStyle/>
          <a:p>
            <a:r>
              <a:rPr lang="en-US" b="1" dirty="0">
                <a:solidFill>
                  <a:srgbClr val="FF0000"/>
                </a:solidFill>
                <a:latin typeface="Calibri" panose="020F0502020204030204" pitchFamily="34" charset="0"/>
                <a:cs typeface="Calibri" panose="020F0502020204030204" pitchFamily="34" charset="0"/>
              </a:rPr>
              <a:t>M2</a:t>
            </a:r>
          </a:p>
        </p:txBody>
      </p:sp>
      <p:sp>
        <p:nvSpPr>
          <p:cNvPr id="22" name="TextBox 21">
            <a:extLst>
              <a:ext uri="{FF2B5EF4-FFF2-40B4-BE49-F238E27FC236}">
                <a16:creationId xmlns:a16="http://schemas.microsoft.com/office/drawing/2014/main" id="{BDCFCE73-E84A-4CCF-896F-5C2F57883D82}"/>
              </a:ext>
            </a:extLst>
          </p:cNvPr>
          <p:cNvSpPr txBox="1"/>
          <p:nvPr/>
        </p:nvSpPr>
        <p:spPr>
          <a:xfrm>
            <a:off x="740229" y="5098265"/>
            <a:ext cx="1065125" cy="369332"/>
          </a:xfrm>
          <a:prstGeom prst="rect">
            <a:avLst/>
          </a:prstGeom>
          <a:noFill/>
        </p:spPr>
        <p:txBody>
          <a:bodyPr wrap="square" rtlCol="0">
            <a:spAutoFit/>
          </a:bodyPr>
          <a:lstStyle/>
          <a:p>
            <a:r>
              <a:rPr lang="en-US" b="1" dirty="0">
                <a:solidFill>
                  <a:srgbClr val="FF0000"/>
                </a:solidFill>
                <a:latin typeface="Calibri" panose="020F0502020204030204" pitchFamily="34" charset="0"/>
                <a:cs typeface="Calibri" panose="020F0502020204030204" pitchFamily="34" charset="0"/>
              </a:rPr>
              <a:t>M1</a:t>
            </a:r>
          </a:p>
        </p:txBody>
      </p:sp>
    </p:spTree>
    <p:custDataLst>
      <p:tags r:id="rId1"/>
    </p:custDataLst>
    <p:extLst>
      <p:ext uri="{BB962C8B-B14F-4D97-AF65-F5344CB8AC3E}">
        <p14:creationId xmlns:p14="http://schemas.microsoft.com/office/powerpoint/2010/main" val="135179341"/>
      </p:ext>
    </p:extLst>
  </p:cSld>
  <p:clrMapOvr>
    <a:masterClrMapping/>
  </p:clrMapOvr>
  <p:transition spd="slow" advTm="95111">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9"/>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hidden"/>
                                      </p:to>
                                    </p:set>
                                  </p:childTnLst>
                                </p:cTn>
                              </p:par>
                            </p:childTnLst>
                          </p:cTn>
                        </p:par>
                        <p:par>
                          <p:cTn id="32" fill="hold">
                            <p:stCondLst>
                              <p:cond delay="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hidden"/>
                                      </p:to>
                                    </p:set>
                                  </p:childTnLst>
                                </p:cTn>
                              </p:par>
                            </p:childTnLst>
                          </p:cTn>
                        </p:par>
                        <p:par>
                          <p:cTn id="40" fill="hold">
                            <p:stCondLst>
                              <p:cond delay="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hidden"/>
                                      </p:to>
                                    </p:set>
                                  </p:childTnLst>
                                </p:cTn>
                              </p:par>
                            </p:childTnLst>
                          </p:cTn>
                        </p:par>
                        <p:par>
                          <p:cTn id="51" fill="hold">
                            <p:stCondLst>
                              <p:cond delay="0"/>
                            </p:stCondLst>
                            <p:childTnLst>
                              <p:par>
                                <p:cTn id="52" presetID="10"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7" grpId="0"/>
      <p:bldP spid="21" grpId="0"/>
      <p:bldP spid="26" grpId="0"/>
      <p:bldP spid="27" grpId="0"/>
      <p:bldP spid="2" grpId="0"/>
      <p:bldP spid="18" grpId="0" animBg="1"/>
      <p:bldP spid="18" grpId="1" animBg="1"/>
      <p:bldP spid="19" grpId="0" animBg="1"/>
      <p:bldP spid="19" grpId="1" animBg="1"/>
      <p:bldP spid="20" grpId="0" animBg="1"/>
      <p:bldP spid="20" grpId="1" animBg="1"/>
      <p:bldP spid="3"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Other Interesting Designs </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Concurrency model and epoch-based GC in DRAM-cache</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Scan operation </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Adaptive Scaling</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UNO logging reclamation</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Recovery algorithm </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Detailed correctness section</a:t>
            </a: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18</a:t>
            </a:fld>
            <a:endParaRPr sz="1867" dirty="0"/>
          </a:p>
        </p:txBody>
      </p:sp>
      <p:pic>
        <p:nvPicPr>
          <p:cNvPr id="209" name="Google Shape;209;p30"/>
          <p:cNvPicPr preferRelativeResize="0"/>
          <p:nvPr/>
        </p:nvPicPr>
        <p:blipFill rotWithShape="1">
          <a:blip r:embed="rId3">
            <a:alphaModFix/>
          </a:blip>
          <a:srcRect/>
          <a:stretch/>
        </p:blipFill>
        <p:spPr>
          <a:xfrm>
            <a:off x="0" y="20868"/>
            <a:ext cx="821601" cy="432400"/>
          </a:xfrm>
          <a:prstGeom prst="rect">
            <a:avLst/>
          </a:prstGeom>
          <a:noFill/>
          <a:ln>
            <a:noFill/>
          </a:ln>
        </p:spPr>
      </p:pic>
    </p:spTree>
    <p:extLst>
      <p:ext uri="{BB962C8B-B14F-4D97-AF65-F5344CB8AC3E}">
        <p14:creationId xmlns:p14="http://schemas.microsoft.com/office/powerpoint/2010/main" val="1056047396"/>
      </p:ext>
    </p:extLst>
  </p:cSld>
  <p:clrMapOvr>
    <a:masterClrMapping/>
  </p:clrMapOvr>
  <p:transition spd="slow" advTm="12176">
    <p:sndAc>
      <p:endSnd/>
    </p:sndAc>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7" name="Google Shape;207;p30"/>
          <p:cNvSpPr txBox="1">
            <a:spLocks noGrp="1"/>
          </p:cNvSpPr>
          <p:nvPr>
            <p:ph type="body" idx="1"/>
          </p:nvPr>
        </p:nvSpPr>
        <p:spPr>
          <a:xfrm>
            <a:off x="732800" y="1214633"/>
            <a:ext cx="9996000" cy="471596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3067" dirty="0">
                <a:solidFill>
                  <a:schemeClr val="tx2">
                    <a:lumMod val="10000"/>
                  </a:schemeClr>
                </a:solidFill>
                <a:latin typeface="Calibri"/>
                <a:ea typeface="Calibri"/>
                <a:cs typeface="Calibri"/>
                <a:sym typeface="Calibri"/>
              </a:rPr>
              <a:t>Motivation</a:t>
            </a:r>
          </a:p>
          <a:p>
            <a:pPr marL="609585" lvl="0" indent="-465655" algn="l" rtl="0">
              <a:lnSpc>
                <a:spcPct val="115000"/>
              </a:lnSpc>
              <a:spcBef>
                <a:spcPts val="800"/>
              </a:spcBef>
              <a:spcAft>
                <a:spcPts val="0"/>
              </a:spcAft>
              <a:buClr>
                <a:srgbClr val="000000"/>
              </a:buClr>
              <a:buSzPts val="1900"/>
              <a:buFont typeface="Calibri"/>
              <a:buChar char="➢"/>
            </a:pPr>
            <a:r>
              <a:rPr lang="en-US" sz="3067" dirty="0">
                <a:solidFill>
                  <a:schemeClr val="bg2">
                    <a:lumMod val="50000"/>
                  </a:schemeClr>
                </a:solidFill>
                <a:latin typeface="Calibri"/>
                <a:ea typeface="Calibri"/>
                <a:cs typeface="Calibri"/>
                <a:sym typeface="Calibri"/>
              </a:rPr>
              <a:t>Overview</a:t>
            </a:r>
            <a:r>
              <a:rPr lang="en-US" sz="3067" dirty="0">
                <a:solidFill>
                  <a:schemeClr val="accent2"/>
                </a:solidFill>
                <a:latin typeface="Calibri"/>
                <a:ea typeface="Calibri"/>
                <a:cs typeface="Calibri"/>
                <a:sym typeface="Calibri"/>
              </a:rPr>
              <a:t> </a:t>
            </a:r>
            <a:r>
              <a:rPr lang="en-US" sz="3067" dirty="0">
                <a:solidFill>
                  <a:srgbClr val="000000"/>
                </a:solidFill>
                <a:latin typeface="Calibri"/>
                <a:ea typeface="Calibri"/>
                <a:cs typeface="Calibri"/>
                <a:sym typeface="Calibri"/>
              </a:rPr>
              <a:t> </a:t>
            </a:r>
          </a:p>
          <a:p>
            <a:pPr marL="609585" lvl="0" indent="-465655" algn="l" rtl="0">
              <a:lnSpc>
                <a:spcPct val="115000"/>
              </a:lnSpc>
              <a:spcBef>
                <a:spcPts val="800"/>
              </a:spcBef>
              <a:spcAft>
                <a:spcPts val="0"/>
              </a:spcAft>
              <a:buClr>
                <a:srgbClr val="000000"/>
              </a:buClr>
              <a:buSzPts val="1900"/>
              <a:buFont typeface="Calibri"/>
              <a:buChar char="➢"/>
            </a:pPr>
            <a:r>
              <a:rPr lang="en-US" sz="3067" dirty="0">
                <a:solidFill>
                  <a:schemeClr val="accent2"/>
                </a:solidFill>
                <a:latin typeface="Calibri"/>
                <a:ea typeface="Calibri"/>
                <a:cs typeface="Calibri"/>
                <a:sym typeface="Calibri"/>
              </a:rPr>
              <a:t>Evaluation</a:t>
            </a:r>
          </a:p>
          <a:p>
            <a:pPr marL="609585" lvl="0" indent="-465655" algn="l" rtl="0">
              <a:lnSpc>
                <a:spcPct val="115000"/>
              </a:lnSpc>
              <a:spcBef>
                <a:spcPts val="800"/>
              </a:spcBef>
              <a:spcAft>
                <a:spcPts val="0"/>
              </a:spcAft>
              <a:buClr>
                <a:srgbClr val="000000"/>
              </a:buClr>
              <a:buSzPts val="1900"/>
              <a:buFont typeface="Calibri"/>
              <a:buChar char="➢"/>
            </a:pPr>
            <a:r>
              <a:rPr lang="en-US" sz="3067" dirty="0">
                <a:solidFill>
                  <a:srgbClr val="000000"/>
                </a:solidFill>
                <a:latin typeface="Calibri"/>
                <a:ea typeface="Calibri"/>
                <a:cs typeface="Calibri"/>
                <a:sym typeface="Calibri"/>
              </a:rPr>
              <a:t>Conclusion  </a:t>
            </a:r>
            <a:endParaRPr sz="3067" dirty="0">
              <a:solidFill>
                <a:srgbClr val="000000"/>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19</a:t>
            </a:fld>
            <a:endParaRPr sz="1867" dirty="0"/>
          </a:p>
        </p:txBody>
      </p:sp>
      <p:pic>
        <p:nvPicPr>
          <p:cNvPr id="209" name="Google Shape;209;p30"/>
          <p:cNvPicPr preferRelativeResize="0"/>
          <p:nvPr/>
        </p:nvPicPr>
        <p:blipFill rotWithShape="1">
          <a:blip r:embed="rId3">
            <a:alphaModFix/>
          </a:blip>
          <a:srcRect/>
          <a:stretch/>
        </p:blipFill>
        <p:spPr>
          <a:xfrm>
            <a:off x="0" y="49433"/>
            <a:ext cx="821601" cy="432400"/>
          </a:xfrm>
          <a:prstGeom prst="rect">
            <a:avLst/>
          </a:prstGeom>
          <a:noFill/>
          <a:ln>
            <a:noFill/>
          </a:ln>
        </p:spPr>
      </p:pic>
      <p:sp>
        <p:nvSpPr>
          <p:cNvPr id="3" name="Title 2">
            <a:extLst>
              <a:ext uri="{FF2B5EF4-FFF2-40B4-BE49-F238E27FC236}">
                <a16:creationId xmlns:a16="http://schemas.microsoft.com/office/drawing/2014/main" id="{9B2A0F1C-73D8-4D1B-A26D-AD14466939CA}"/>
              </a:ext>
            </a:extLst>
          </p:cNvPr>
          <p:cNvSpPr>
            <a:spLocks noGrp="1"/>
          </p:cNvSpPr>
          <p:nvPr>
            <p:ph type="title"/>
          </p:nvPr>
        </p:nvSpPr>
        <p:spPr/>
        <p:txBody>
          <a:bodyPr/>
          <a:lstStyle/>
          <a:p>
            <a:r>
              <a:rPr lang="en-US" sz="4100" b="1" dirty="0">
                <a:latin typeface="Garamond" panose="02020404030301010803" pitchFamily="18" charset="0"/>
              </a:rPr>
              <a:t>Talk Outline </a:t>
            </a:r>
          </a:p>
        </p:txBody>
      </p:sp>
    </p:spTree>
    <p:extLst>
      <p:ext uri="{BB962C8B-B14F-4D97-AF65-F5344CB8AC3E}">
        <p14:creationId xmlns:p14="http://schemas.microsoft.com/office/powerpoint/2010/main" val="3795059625"/>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a:t>
            </a:fld>
            <a:endParaRPr sz="1867" dirty="0"/>
          </a:p>
        </p:txBody>
      </p:sp>
      <p:pic>
        <p:nvPicPr>
          <p:cNvPr id="209" name="Google Shape;209;p30"/>
          <p:cNvPicPr preferRelativeResize="0"/>
          <p:nvPr/>
        </p:nvPicPr>
        <p:blipFill rotWithShape="1">
          <a:blip r:embed="rId3">
            <a:alphaModFix/>
          </a:blip>
          <a:srcRect/>
          <a:stretch/>
        </p:blipFill>
        <p:spPr>
          <a:xfrm>
            <a:off x="1198" y="49433"/>
            <a:ext cx="821601" cy="432400"/>
          </a:xfrm>
          <a:prstGeom prst="rect">
            <a:avLst/>
          </a:prstGeom>
          <a:noFill/>
          <a:ln>
            <a:noFill/>
          </a:ln>
        </p:spPr>
      </p:pic>
      <p:sp>
        <p:nvSpPr>
          <p:cNvPr id="3" name="Title 2">
            <a:extLst>
              <a:ext uri="{FF2B5EF4-FFF2-40B4-BE49-F238E27FC236}">
                <a16:creationId xmlns:a16="http://schemas.microsoft.com/office/drawing/2014/main" id="{9B2A0F1C-73D8-4D1B-A26D-AD14466939CA}"/>
              </a:ext>
            </a:extLst>
          </p:cNvPr>
          <p:cNvSpPr>
            <a:spLocks noGrp="1"/>
          </p:cNvSpPr>
          <p:nvPr>
            <p:ph type="title"/>
          </p:nvPr>
        </p:nvSpPr>
        <p:spPr>
          <a:xfrm>
            <a:off x="507243" y="526767"/>
            <a:ext cx="9996000" cy="732800"/>
          </a:xfrm>
        </p:spPr>
        <p:txBody>
          <a:bodyPr/>
          <a:lstStyle/>
          <a:p>
            <a:r>
              <a:rPr lang="en-US" sz="3400" dirty="0">
                <a:solidFill>
                  <a:schemeClr val="accent2">
                    <a:lumMod val="75000"/>
                  </a:schemeClr>
                </a:solidFill>
                <a:latin typeface="Georgia" panose="02040502050405020303" pitchFamily="18" charset="0"/>
                <a:ea typeface="Gadugi" panose="020B0502040204020203" pitchFamily="34" charset="0"/>
                <a:cs typeface="Gautami" panose="020B0502040204020203" pitchFamily="34" charset="0"/>
              </a:rPr>
              <a:t>NVMM is Gaining Traction in Real-world </a:t>
            </a:r>
            <a:r>
              <a:rPr lang="en-US" sz="3600" dirty="0">
                <a:solidFill>
                  <a:schemeClr val="accent2">
                    <a:lumMod val="75000"/>
                  </a:schemeClr>
                </a:solidFill>
                <a:latin typeface="Georgia" panose="02040502050405020303" pitchFamily="18" charset="0"/>
                <a:ea typeface="Gadugi" panose="020B0502040204020203" pitchFamily="34" charset="0"/>
                <a:cs typeface="Gautami" panose="020B0502040204020203" pitchFamily="34" charset="0"/>
              </a:rPr>
              <a:t>Systems</a:t>
            </a:r>
            <a:r>
              <a:rPr lang="en-US" sz="3400" dirty="0">
                <a:solidFill>
                  <a:schemeClr val="accent2">
                    <a:lumMod val="75000"/>
                  </a:schemeClr>
                </a:solidFill>
                <a:latin typeface="Georgia" panose="02040502050405020303" pitchFamily="18" charset="0"/>
                <a:ea typeface="Gadugi" panose="020B0502040204020203" pitchFamily="34" charset="0"/>
                <a:cs typeface="Gautami" panose="020B0502040204020203" pitchFamily="34" charset="0"/>
              </a:rPr>
              <a:t>!</a:t>
            </a:r>
          </a:p>
        </p:txBody>
      </p:sp>
      <p:pic>
        <p:nvPicPr>
          <p:cNvPr id="10" name="Picture 9" descr="A picture containing text, electronics&#10;&#10;Description automatically generated">
            <a:extLst>
              <a:ext uri="{FF2B5EF4-FFF2-40B4-BE49-F238E27FC236}">
                <a16:creationId xmlns:a16="http://schemas.microsoft.com/office/drawing/2014/main" id="{8A2F070B-FF54-400E-A7BC-BC3F85A6F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1950" y="1632693"/>
            <a:ext cx="2735143" cy="1535029"/>
          </a:xfrm>
          <a:prstGeom prst="rect">
            <a:avLst/>
          </a:prstGeom>
        </p:spPr>
      </p:pic>
      <p:sp>
        <p:nvSpPr>
          <p:cNvPr id="14" name="TextBox 13">
            <a:extLst>
              <a:ext uri="{FF2B5EF4-FFF2-40B4-BE49-F238E27FC236}">
                <a16:creationId xmlns:a16="http://schemas.microsoft.com/office/drawing/2014/main" id="{23815A05-8AFE-4553-B8E0-DF72A7402DE4}"/>
              </a:ext>
            </a:extLst>
          </p:cNvPr>
          <p:cNvSpPr txBox="1"/>
          <p:nvPr/>
        </p:nvSpPr>
        <p:spPr>
          <a:xfrm>
            <a:off x="822798" y="1371600"/>
            <a:ext cx="7297073" cy="3185487"/>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solidFill>
                  <a:schemeClr val="tx2">
                    <a:lumMod val="10000"/>
                  </a:schemeClr>
                </a:solidFill>
                <a:latin typeface="Calibri" panose="020F0502020204030204" pitchFamily="34" charset="0"/>
                <a:cs typeface="Calibri" panose="020F0502020204030204" pitchFamily="34" charset="0"/>
              </a:rPr>
              <a:t>Byte addressable Non-Volatile Main Memory (NVMM) has high capacity, low latency and durability </a:t>
            </a:r>
          </a:p>
          <a:p>
            <a:pPr marL="457200" indent="-457200">
              <a:buFont typeface="Wingdings" panose="05000000000000000000" pitchFamily="2" charset="2"/>
              <a:buChar char="Ø"/>
            </a:pPr>
            <a:endParaRPr lang="en-US" sz="2400" dirty="0">
              <a:solidFill>
                <a:schemeClr val="tx2">
                  <a:lumMod val="10000"/>
                </a:schemeClr>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400" dirty="0">
                <a:solidFill>
                  <a:schemeClr val="tx2">
                    <a:lumMod val="10000"/>
                  </a:schemeClr>
                </a:solidFill>
                <a:latin typeface="Calibri" panose="020F0502020204030204" pitchFamily="34" charset="0"/>
                <a:cs typeface="Calibri" panose="020F0502020204030204" pitchFamily="34" charset="0"/>
              </a:rPr>
              <a:t>Lots of interest in extending support for in-memory databases and key-value stores</a:t>
            </a:r>
          </a:p>
          <a:p>
            <a:r>
              <a:rPr lang="en-US" sz="2700" dirty="0">
                <a:solidFill>
                  <a:schemeClr val="tx2">
                    <a:lumMod val="10000"/>
                  </a:schemeClr>
                </a:solidFill>
                <a:latin typeface="Calibri" panose="020F0502020204030204" pitchFamily="34" charset="0"/>
                <a:cs typeface="Calibri" panose="020F0502020204030204" pitchFamily="34" charset="0"/>
              </a:rPr>
              <a:t>	</a:t>
            </a:r>
          </a:p>
          <a:p>
            <a:endParaRPr lang="en-US" sz="2700" dirty="0">
              <a:solidFill>
                <a:schemeClr val="tx2">
                  <a:lumMod val="10000"/>
                </a:schemeClr>
              </a:solidFill>
              <a:latin typeface="Calibri" panose="020F0502020204030204" pitchFamily="34" charset="0"/>
              <a:cs typeface="Calibri" panose="020F0502020204030204" pitchFamily="34" charset="0"/>
            </a:endParaRPr>
          </a:p>
          <a:p>
            <a:endParaRPr lang="en-US" sz="2700" dirty="0">
              <a:solidFill>
                <a:schemeClr val="tx2">
                  <a:lumMod val="10000"/>
                </a:schemeClr>
              </a:solidFill>
              <a:latin typeface="Calibri" panose="020F0502020204030204" pitchFamily="34" charset="0"/>
              <a:cs typeface="Calibri" panose="020F0502020204030204" pitchFamily="34" charset="0"/>
            </a:endParaRPr>
          </a:p>
        </p:txBody>
      </p:sp>
      <p:pic>
        <p:nvPicPr>
          <p:cNvPr id="16" name="Picture 15" descr="Graphical user interface, text, application, email&#10;&#10;Description automatically generated">
            <a:extLst>
              <a:ext uri="{FF2B5EF4-FFF2-40B4-BE49-F238E27FC236}">
                <a16:creationId xmlns:a16="http://schemas.microsoft.com/office/drawing/2014/main" id="{E50963B0-BD64-46A5-A63C-FF12AD86B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677" y="3429000"/>
            <a:ext cx="4881946" cy="1500004"/>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827D0174-14DC-43A6-A83A-70E9D21B8F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4625" y="3428815"/>
            <a:ext cx="6063498" cy="1422408"/>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B9EC777C-04A5-4ACD-B95C-28FC895DF8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2893" y="5075289"/>
            <a:ext cx="6963463" cy="1127425"/>
          </a:xfrm>
          <a:prstGeom prst="rect">
            <a:avLst/>
          </a:prstGeom>
        </p:spPr>
      </p:pic>
    </p:spTree>
    <p:extLst>
      <p:ext uri="{BB962C8B-B14F-4D97-AF65-F5344CB8AC3E}">
        <p14:creationId xmlns:p14="http://schemas.microsoft.com/office/powerpoint/2010/main" val="650564887"/>
      </p:ext>
    </p:extLst>
  </p:cSld>
  <p:clrMapOvr>
    <a:masterClrMapping/>
  </p:clrMapOvr>
  <mc:AlternateContent xmlns:mc="http://schemas.openxmlformats.org/markup-compatibility/2006" xmlns:p14="http://schemas.microsoft.com/office/powerpoint/2010/main">
    <mc:Choice Requires="p14">
      <p:transition spd="slow" p14:dur="2000" advTm="22552"/>
    </mc:Choice>
    <mc:Fallback xmlns="">
      <p:transition spd="slow" advTm="22552"/>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Evaluation Questions	</a:t>
            </a:r>
          </a:p>
        </p:txBody>
      </p:sp>
      <p:sp>
        <p:nvSpPr>
          <p:cNvPr id="207" name="Google Shape;207;p30"/>
          <p:cNvSpPr txBox="1">
            <a:spLocks noGrp="1"/>
          </p:cNvSpPr>
          <p:nvPr>
            <p:ph type="body" idx="1"/>
          </p:nvPr>
        </p:nvSpPr>
        <p:spPr>
          <a:xfrm>
            <a:off x="732800" y="1393990"/>
            <a:ext cx="9996000" cy="444474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bg2">
                    <a:lumMod val="50000"/>
                  </a:schemeClr>
                </a:solidFill>
                <a:latin typeface="Calibri"/>
                <a:ea typeface="Calibri"/>
                <a:cs typeface="Calibri"/>
                <a:sym typeface="Calibri"/>
              </a:rPr>
              <a:t>How much LoC are required to convert an index using TIPS?</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bg2">
                    <a:lumMod val="50000"/>
                  </a:schemeClr>
                </a:solidFill>
                <a:latin typeface="Calibri"/>
                <a:ea typeface="Calibri"/>
                <a:cs typeface="Calibri"/>
                <a:sym typeface="Calibri"/>
              </a:rPr>
              <a:t>How does TIPS perform against the prior index-specific conversion techniques?</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bg2">
                    <a:lumMod val="50000"/>
                  </a:schemeClr>
                </a:solidFill>
                <a:latin typeface="Calibri"/>
                <a:ea typeface="Calibri"/>
                <a:cs typeface="Calibri"/>
                <a:sym typeface="Calibri"/>
              </a:rPr>
              <a:t>How does TIPS perform against the NVMM-optimized indexes?</a:t>
            </a: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20</a:t>
            </a:fld>
            <a:endParaRPr sz="1867" dirty="0"/>
          </a:p>
        </p:txBody>
      </p:sp>
      <p:pic>
        <p:nvPicPr>
          <p:cNvPr id="209" name="Google Shape;209;p30"/>
          <p:cNvPicPr preferRelativeResize="0"/>
          <p:nvPr/>
        </p:nvPicPr>
        <p:blipFill rotWithShape="1">
          <a:blip r:embed="rId3">
            <a:alphaModFix/>
          </a:blip>
          <a:srcRect/>
          <a:stretch/>
        </p:blipFill>
        <p:spPr>
          <a:xfrm>
            <a:off x="0" y="29146"/>
            <a:ext cx="821601" cy="432400"/>
          </a:xfrm>
          <a:prstGeom prst="rect">
            <a:avLst/>
          </a:prstGeom>
          <a:noFill/>
          <a:ln>
            <a:noFill/>
          </a:ln>
        </p:spPr>
      </p:pic>
    </p:spTree>
    <p:extLst>
      <p:ext uri="{BB962C8B-B14F-4D97-AF65-F5344CB8AC3E}">
        <p14:creationId xmlns:p14="http://schemas.microsoft.com/office/powerpoint/2010/main" val="977322229"/>
      </p:ext>
    </p:extLst>
  </p:cSld>
  <p:clrMapOvr>
    <a:masterClrMapping/>
  </p:clrMapOvr>
  <p:transition spd="slow" advTm="19500">
    <p:sndAc>
      <p:endSnd/>
    </p:sndAc>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Evaluation Settings </a:t>
            </a:r>
          </a:p>
        </p:txBody>
      </p:sp>
      <p:sp>
        <p:nvSpPr>
          <p:cNvPr id="207" name="Google Shape;207;p30"/>
          <p:cNvSpPr txBox="1">
            <a:spLocks noGrp="1"/>
          </p:cNvSpPr>
          <p:nvPr>
            <p:ph type="body" idx="1"/>
          </p:nvPr>
        </p:nvSpPr>
        <p:spPr>
          <a:xfrm>
            <a:off x="816690" y="1082179"/>
            <a:ext cx="9996000" cy="497467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200" dirty="0">
                <a:solidFill>
                  <a:schemeClr val="bg2">
                    <a:lumMod val="50000"/>
                  </a:schemeClr>
                </a:solidFill>
                <a:latin typeface="Calibri"/>
                <a:ea typeface="Calibri"/>
                <a:cs typeface="Calibri"/>
                <a:sym typeface="Calibri"/>
              </a:rPr>
              <a:t>2 socket server with Intel DCPMM</a:t>
            </a:r>
          </a:p>
          <a:p>
            <a:pPr lvl="1" indent="-465655">
              <a:lnSpc>
                <a:spcPct val="115000"/>
              </a:lnSpc>
              <a:spcBef>
                <a:spcPts val="800"/>
              </a:spcBef>
              <a:buSzPts val="1900"/>
              <a:buFont typeface="Wingdings" panose="05000000000000000000" pitchFamily="2" charset="2"/>
              <a:buChar char="q"/>
            </a:pPr>
            <a:r>
              <a:rPr lang="en-US" sz="1900" dirty="0">
                <a:solidFill>
                  <a:schemeClr val="bg2">
                    <a:lumMod val="50000"/>
                  </a:schemeClr>
                </a:solidFill>
                <a:latin typeface="Calibri"/>
                <a:ea typeface="Calibri"/>
                <a:cs typeface="Calibri"/>
                <a:sym typeface="Calibri"/>
              </a:rPr>
              <a:t>512GB NVMM and 64GB DRAM</a:t>
            </a:r>
          </a:p>
          <a:p>
            <a:pPr lvl="1" indent="-465655">
              <a:lnSpc>
                <a:spcPct val="115000"/>
              </a:lnSpc>
              <a:spcBef>
                <a:spcPts val="800"/>
              </a:spcBef>
              <a:buSzPts val="1900"/>
              <a:buFont typeface="Wingdings" panose="05000000000000000000" pitchFamily="2" charset="2"/>
              <a:buChar char="q"/>
            </a:pPr>
            <a:r>
              <a:rPr lang="en-US" sz="1900" dirty="0">
                <a:solidFill>
                  <a:schemeClr val="bg2">
                    <a:lumMod val="50000"/>
                  </a:schemeClr>
                </a:solidFill>
                <a:latin typeface="Calibri"/>
                <a:ea typeface="Calibri"/>
                <a:cs typeface="Calibri"/>
                <a:sym typeface="Calibri"/>
              </a:rPr>
              <a:t>2.4 GHZ 64 core Intel Xeon Gold CPU</a:t>
            </a:r>
          </a:p>
          <a:p>
            <a:pPr marL="609585" lvl="0" indent="-465655" algn="l" rtl="0">
              <a:lnSpc>
                <a:spcPct val="115000"/>
              </a:lnSpc>
              <a:spcBef>
                <a:spcPts val="800"/>
              </a:spcBef>
              <a:spcAft>
                <a:spcPts val="0"/>
              </a:spcAft>
              <a:buClr>
                <a:srgbClr val="000000"/>
              </a:buClr>
              <a:buSzPts val="1900"/>
              <a:buFont typeface="Calibri"/>
              <a:buChar char="➢"/>
            </a:pPr>
            <a:r>
              <a:rPr lang="en-US" sz="2200" dirty="0">
                <a:solidFill>
                  <a:schemeClr val="bg2">
                    <a:lumMod val="50000"/>
                  </a:schemeClr>
                </a:solidFill>
                <a:latin typeface="Calibri"/>
                <a:ea typeface="Calibri"/>
                <a:cs typeface="Calibri"/>
                <a:sym typeface="Calibri"/>
              </a:rPr>
              <a:t>We evaluate 7 Indexes with different concurrency model  </a:t>
            </a:r>
          </a:p>
          <a:p>
            <a:pPr marL="609585" lvl="0" indent="-465655" algn="l" rtl="0">
              <a:lnSpc>
                <a:spcPct val="115000"/>
              </a:lnSpc>
              <a:spcBef>
                <a:spcPts val="800"/>
              </a:spcBef>
              <a:spcAft>
                <a:spcPts val="0"/>
              </a:spcAft>
              <a:buClr>
                <a:srgbClr val="000000"/>
              </a:buClr>
              <a:buSzPts val="1900"/>
              <a:buFont typeface="Calibri"/>
              <a:buChar char="➢"/>
            </a:pPr>
            <a:r>
              <a:rPr lang="en-US" sz="2200" dirty="0">
                <a:solidFill>
                  <a:schemeClr val="bg2">
                    <a:lumMod val="50000"/>
                  </a:schemeClr>
                </a:solidFill>
                <a:latin typeface="Calibri"/>
                <a:ea typeface="Calibri"/>
                <a:cs typeface="Calibri"/>
                <a:sym typeface="Calibri"/>
              </a:rPr>
              <a:t>YCSB with 32M keys for both integer and string type keys</a:t>
            </a: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21</a:t>
            </a:fld>
            <a:endParaRPr sz="1867" dirty="0"/>
          </a:p>
        </p:txBody>
      </p:sp>
      <p:pic>
        <p:nvPicPr>
          <p:cNvPr id="209" name="Google Shape;209;p30"/>
          <p:cNvPicPr preferRelativeResize="0"/>
          <p:nvPr/>
        </p:nvPicPr>
        <p:blipFill rotWithShape="1">
          <a:blip r:embed="rId3">
            <a:alphaModFix/>
          </a:blip>
          <a:srcRect/>
          <a:stretch/>
        </p:blipFill>
        <p:spPr>
          <a:xfrm>
            <a:off x="0" y="20868"/>
            <a:ext cx="821601" cy="432400"/>
          </a:xfrm>
          <a:prstGeom prst="rect">
            <a:avLst/>
          </a:prstGeom>
          <a:noFill/>
          <a:ln>
            <a:noFill/>
          </a:ln>
        </p:spPr>
      </p:pic>
      <p:graphicFrame>
        <p:nvGraphicFramePr>
          <p:cNvPr id="2" name="Table 2">
            <a:extLst>
              <a:ext uri="{FF2B5EF4-FFF2-40B4-BE49-F238E27FC236}">
                <a16:creationId xmlns:a16="http://schemas.microsoft.com/office/drawing/2014/main" id="{1EFFA3F3-7EBE-4F09-97C3-74AA8D82E37C}"/>
              </a:ext>
            </a:extLst>
          </p:cNvPr>
          <p:cNvGraphicFramePr>
            <a:graphicFrameLocks noGrp="1"/>
          </p:cNvGraphicFramePr>
          <p:nvPr>
            <p:extLst>
              <p:ext uri="{D42A27DB-BD31-4B8C-83A1-F6EECF244321}">
                <p14:modId xmlns:p14="http://schemas.microsoft.com/office/powerpoint/2010/main" val="818397103"/>
              </p:ext>
            </p:extLst>
          </p:nvPr>
        </p:nvGraphicFramePr>
        <p:xfrm>
          <a:off x="1293033" y="3697587"/>
          <a:ext cx="8127999" cy="222504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3927141501"/>
                    </a:ext>
                  </a:extLst>
                </a:gridCol>
                <a:gridCol w="2709333">
                  <a:extLst>
                    <a:ext uri="{9D8B030D-6E8A-4147-A177-3AD203B41FA5}">
                      <a16:colId xmlns:a16="http://schemas.microsoft.com/office/drawing/2014/main" val="2274108532"/>
                    </a:ext>
                  </a:extLst>
                </a:gridCol>
                <a:gridCol w="2709333">
                  <a:extLst>
                    <a:ext uri="{9D8B030D-6E8A-4147-A177-3AD203B41FA5}">
                      <a16:colId xmlns:a16="http://schemas.microsoft.com/office/drawing/2014/main" val="2620185352"/>
                    </a:ext>
                  </a:extLst>
                </a:gridCol>
              </a:tblGrid>
              <a:tr h="370840">
                <a:tc>
                  <a:txBody>
                    <a:bodyPr/>
                    <a:lstStyle/>
                    <a:p>
                      <a:pPr algn="ctr"/>
                      <a:r>
                        <a:rPr lang="en-US" sz="1600" dirty="0"/>
                        <a:t>Workload Name</a:t>
                      </a:r>
                      <a:endParaRPr lang="en-US" sz="1600" dirty="0">
                        <a:latin typeface="Georgia" panose="02040502050405020303" pitchFamily="18" charset="0"/>
                      </a:endParaRPr>
                    </a:p>
                  </a:txBody>
                  <a:tcPr/>
                </a:tc>
                <a:tc>
                  <a:txBody>
                    <a:bodyPr/>
                    <a:lstStyle/>
                    <a:p>
                      <a:pPr algn="ctr"/>
                      <a:r>
                        <a:rPr lang="en-US" sz="1600" dirty="0"/>
                        <a:t>Read/Write/Scan Ratio</a:t>
                      </a:r>
                      <a:endParaRPr lang="en-US" sz="1600" dirty="0">
                        <a:latin typeface="Georgia" panose="02040502050405020303" pitchFamily="18" charset="0"/>
                      </a:endParaRPr>
                    </a:p>
                  </a:txBody>
                  <a:tcPr/>
                </a:tc>
                <a:tc>
                  <a:txBody>
                    <a:bodyPr/>
                    <a:lstStyle/>
                    <a:p>
                      <a:pPr algn="ctr"/>
                      <a:r>
                        <a:rPr lang="en-US" sz="1600" dirty="0"/>
                        <a:t>Workload Nature</a:t>
                      </a:r>
                      <a:endParaRPr lang="en-US" sz="1600" dirty="0">
                        <a:latin typeface="Georgia" panose="02040502050405020303" pitchFamily="18" charset="0"/>
                      </a:endParaRPr>
                    </a:p>
                  </a:txBody>
                  <a:tcPr/>
                </a:tc>
                <a:extLst>
                  <a:ext uri="{0D108BD9-81ED-4DB2-BD59-A6C34878D82A}">
                    <a16:rowId xmlns:a16="http://schemas.microsoft.com/office/drawing/2014/main" val="3420212482"/>
                  </a:ext>
                </a:extLst>
              </a:tr>
              <a:tr h="370840">
                <a:tc>
                  <a:txBody>
                    <a:bodyPr/>
                    <a:lstStyle/>
                    <a:p>
                      <a:pPr algn="ctr"/>
                      <a:r>
                        <a:rPr lang="en-US" sz="1500" dirty="0">
                          <a:solidFill>
                            <a:schemeClr val="tx2">
                              <a:lumMod val="10000"/>
                            </a:schemeClr>
                          </a:solidFill>
                        </a:rPr>
                        <a:t>Workload A</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50/50/0</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Write intensive</a:t>
                      </a:r>
                      <a:endParaRPr lang="en-US" sz="1500" dirty="0">
                        <a:solidFill>
                          <a:schemeClr val="tx2">
                            <a:lumMod val="10000"/>
                          </a:schemeClr>
                        </a:solidFill>
                        <a:latin typeface="Georgia" panose="02040502050405020303" pitchFamily="18" charset="0"/>
                      </a:endParaRPr>
                    </a:p>
                  </a:txBody>
                  <a:tcPr/>
                </a:tc>
                <a:extLst>
                  <a:ext uri="{0D108BD9-81ED-4DB2-BD59-A6C34878D82A}">
                    <a16:rowId xmlns:a16="http://schemas.microsoft.com/office/drawing/2014/main" val="1628795775"/>
                  </a:ext>
                </a:extLst>
              </a:tr>
              <a:tr h="370840">
                <a:tc>
                  <a:txBody>
                    <a:bodyPr/>
                    <a:lstStyle/>
                    <a:p>
                      <a:pPr algn="ctr"/>
                      <a:r>
                        <a:rPr lang="en-US" sz="1500" dirty="0">
                          <a:solidFill>
                            <a:schemeClr val="tx2">
                              <a:lumMod val="10000"/>
                            </a:schemeClr>
                          </a:solidFill>
                        </a:rPr>
                        <a:t>Workload B</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95/5/0</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Read intensive</a:t>
                      </a:r>
                      <a:endParaRPr lang="en-US" sz="1500" dirty="0">
                        <a:solidFill>
                          <a:schemeClr val="tx2">
                            <a:lumMod val="10000"/>
                          </a:schemeClr>
                        </a:solidFill>
                        <a:latin typeface="Georgia" panose="02040502050405020303" pitchFamily="18" charset="0"/>
                      </a:endParaRPr>
                    </a:p>
                  </a:txBody>
                  <a:tcPr/>
                </a:tc>
                <a:extLst>
                  <a:ext uri="{0D108BD9-81ED-4DB2-BD59-A6C34878D82A}">
                    <a16:rowId xmlns:a16="http://schemas.microsoft.com/office/drawing/2014/main" val="419071359"/>
                  </a:ext>
                </a:extLst>
              </a:tr>
              <a:tr h="370840">
                <a:tc>
                  <a:txBody>
                    <a:bodyPr/>
                    <a:lstStyle/>
                    <a:p>
                      <a:pPr algn="ctr"/>
                      <a:r>
                        <a:rPr lang="en-US" sz="1500" dirty="0">
                          <a:solidFill>
                            <a:schemeClr val="tx2">
                              <a:lumMod val="10000"/>
                            </a:schemeClr>
                          </a:solidFill>
                        </a:rPr>
                        <a:t>Workload C</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100/0/0</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Read only</a:t>
                      </a:r>
                      <a:endParaRPr lang="en-US" sz="1500" dirty="0">
                        <a:solidFill>
                          <a:schemeClr val="tx2">
                            <a:lumMod val="10000"/>
                          </a:schemeClr>
                        </a:solidFill>
                        <a:latin typeface="Georgia" panose="02040502050405020303" pitchFamily="18" charset="0"/>
                      </a:endParaRPr>
                    </a:p>
                  </a:txBody>
                  <a:tcPr/>
                </a:tc>
                <a:extLst>
                  <a:ext uri="{0D108BD9-81ED-4DB2-BD59-A6C34878D82A}">
                    <a16:rowId xmlns:a16="http://schemas.microsoft.com/office/drawing/2014/main" val="3148301238"/>
                  </a:ext>
                </a:extLst>
              </a:tr>
              <a:tr h="370840">
                <a:tc>
                  <a:txBody>
                    <a:bodyPr/>
                    <a:lstStyle/>
                    <a:p>
                      <a:pPr algn="ctr"/>
                      <a:r>
                        <a:rPr lang="en-US" sz="1500" dirty="0">
                          <a:solidFill>
                            <a:schemeClr val="tx2">
                              <a:lumMod val="10000"/>
                            </a:schemeClr>
                          </a:solidFill>
                        </a:rPr>
                        <a:t>Workload D</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95/5/0</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Read Latest</a:t>
                      </a:r>
                      <a:endParaRPr lang="en-US" sz="1500" dirty="0">
                        <a:solidFill>
                          <a:schemeClr val="tx2">
                            <a:lumMod val="10000"/>
                          </a:schemeClr>
                        </a:solidFill>
                        <a:latin typeface="Georgia" panose="02040502050405020303" pitchFamily="18" charset="0"/>
                      </a:endParaRPr>
                    </a:p>
                  </a:txBody>
                  <a:tcPr/>
                </a:tc>
                <a:extLst>
                  <a:ext uri="{0D108BD9-81ED-4DB2-BD59-A6C34878D82A}">
                    <a16:rowId xmlns:a16="http://schemas.microsoft.com/office/drawing/2014/main" val="546818970"/>
                  </a:ext>
                </a:extLst>
              </a:tr>
              <a:tr h="370840">
                <a:tc>
                  <a:txBody>
                    <a:bodyPr/>
                    <a:lstStyle/>
                    <a:p>
                      <a:pPr algn="ctr"/>
                      <a:r>
                        <a:rPr lang="en-US" sz="1500" dirty="0">
                          <a:solidFill>
                            <a:schemeClr val="tx2">
                              <a:lumMod val="10000"/>
                            </a:schemeClr>
                          </a:solidFill>
                        </a:rPr>
                        <a:t>Workload E</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0/5/95</a:t>
                      </a:r>
                      <a:endParaRPr lang="en-US" sz="1500" dirty="0">
                        <a:solidFill>
                          <a:schemeClr val="tx2">
                            <a:lumMod val="10000"/>
                          </a:schemeClr>
                        </a:solidFill>
                        <a:latin typeface="Georgia" panose="02040502050405020303" pitchFamily="18" charset="0"/>
                      </a:endParaRPr>
                    </a:p>
                  </a:txBody>
                  <a:tcPr/>
                </a:tc>
                <a:tc>
                  <a:txBody>
                    <a:bodyPr/>
                    <a:lstStyle/>
                    <a:p>
                      <a:pPr algn="ctr"/>
                      <a:r>
                        <a:rPr lang="en-US" sz="1500" dirty="0">
                          <a:solidFill>
                            <a:schemeClr val="tx2">
                              <a:lumMod val="10000"/>
                            </a:schemeClr>
                          </a:solidFill>
                        </a:rPr>
                        <a:t>Short Range Scan </a:t>
                      </a:r>
                      <a:endParaRPr lang="en-US" sz="1500" dirty="0">
                        <a:solidFill>
                          <a:schemeClr val="tx2">
                            <a:lumMod val="10000"/>
                          </a:schemeClr>
                        </a:solidFill>
                        <a:latin typeface="Georgia" panose="02040502050405020303" pitchFamily="18" charset="0"/>
                      </a:endParaRPr>
                    </a:p>
                  </a:txBody>
                  <a:tcPr/>
                </a:tc>
                <a:extLst>
                  <a:ext uri="{0D108BD9-81ED-4DB2-BD59-A6C34878D82A}">
                    <a16:rowId xmlns:a16="http://schemas.microsoft.com/office/drawing/2014/main" val="429331789"/>
                  </a:ext>
                </a:extLst>
              </a:tr>
            </a:tbl>
          </a:graphicData>
        </a:graphic>
      </p:graphicFrame>
    </p:spTree>
    <p:extLst>
      <p:ext uri="{BB962C8B-B14F-4D97-AF65-F5344CB8AC3E}">
        <p14:creationId xmlns:p14="http://schemas.microsoft.com/office/powerpoint/2010/main" val="1182963527"/>
      </p:ext>
    </p:extLst>
  </p:cSld>
  <p:clrMapOvr>
    <a:masterClrMapping/>
  </p:clrMapOvr>
  <p:transition spd="slow" advTm="20543">
    <p:sndAc>
      <p:endSnd/>
    </p:sndAc>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Evaluation Settings </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indent="-465655">
              <a:lnSpc>
                <a:spcPct val="115000"/>
              </a:lnSpc>
              <a:spcBef>
                <a:spcPts val="800"/>
              </a:spcBef>
              <a:buSzPts val="1900"/>
              <a:buFont typeface="Calibri"/>
              <a:buChar char="➢"/>
            </a:pPr>
            <a:r>
              <a:rPr lang="en-US" sz="2400" dirty="0">
                <a:solidFill>
                  <a:schemeClr val="bg2">
                    <a:lumMod val="50000"/>
                  </a:schemeClr>
                </a:solidFill>
                <a:latin typeface="Calibri"/>
                <a:ea typeface="Calibri"/>
                <a:cs typeface="Calibri"/>
                <a:sym typeface="Calibri"/>
              </a:rPr>
              <a:t>DRAM-cache size is set to 25% (300 MB)</a:t>
            </a:r>
          </a:p>
          <a:p>
            <a:pPr marL="609585" lvl="0" indent="-465655" algn="l" rtl="0">
              <a:lnSpc>
                <a:spcPct val="115000"/>
              </a:lnSpc>
              <a:spcBef>
                <a:spcPts val="800"/>
              </a:spcBef>
              <a:spcAft>
                <a:spcPts val="0"/>
              </a:spcAft>
              <a:buClr>
                <a:srgbClr val="000000"/>
              </a:buClr>
              <a:buSzPts val="1900"/>
              <a:buFont typeface="Calibri"/>
              <a:buChar char="➢"/>
            </a:pPr>
            <a:r>
              <a:rPr lang="en-US" sz="2400" dirty="0">
                <a:solidFill>
                  <a:schemeClr val="bg2">
                    <a:lumMod val="50000"/>
                  </a:schemeClr>
                </a:solidFill>
                <a:latin typeface="Calibri"/>
                <a:ea typeface="Calibri"/>
                <a:cs typeface="Calibri"/>
                <a:sym typeface="Calibri"/>
              </a:rPr>
              <a:t>Compared against the state-of-the-art index conversion techniques</a:t>
            </a:r>
          </a:p>
          <a:p>
            <a:pPr lvl="1" indent="-465655">
              <a:lnSpc>
                <a:spcPct val="115000"/>
              </a:lnSpc>
              <a:spcBef>
                <a:spcPts val="800"/>
              </a:spcBef>
              <a:buSzPts val="1900"/>
              <a:buFont typeface="Wingdings" panose="05000000000000000000" pitchFamily="2" charset="2"/>
              <a:buChar char="q"/>
            </a:pPr>
            <a:r>
              <a:rPr lang="en-US" sz="2200" dirty="0">
                <a:solidFill>
                  <a:schemeClr val="bg2">
                    <a:lumMod val="50000"/>
                  </a:schemeClr>
                </a:solidFill>
                <a:latin typeface="Calibri"/>
                <a:ea typeface="Calibri"/>
                <a:cs typeface="Calibri"/>
                <a:sym typeface="Calibri"/>
              </a:rPr>
              <a:t>PRONTO [ASPLOS-20] </a:t>
            </a:r>
          </a:p>
          <a:p>
            <a:pPr lvl="1" indent="-465655">
              <a:lnSpc>
                <a:spcPct val="115000"/>
              </a:lnSpc>
              <a:spcBef>
                <a:spcPts val="800"/>
              </a:spcBef>
              <a:buSzPts val="1900"/>
              <a:buFont typeface="Wingdings" panose="05000000000000000000" pitchFamily="2" charset="2"/>
              <a:buChar char="q"/>
            </a:pPr>
            <a:r>
              <a:rPr lang="en-US" sz="2200" dirty="0" err="1">
                <a:solidFill>
                  <a:schemeClr val="bg2">
                    <a:lumMod val="50000"/>
                  </a:schemeClr>
                </a:solidFill>
                <a:latin typeface="Calibri"/>
                <a:ea typeface="Calibri"/>
                <a:cs typeface="Calibri"/>
                <a:sym typeface="Calibri"/>
              </a:rPr>
              <a:t>NVTraverse</a:t>
            </a:r>
            <a:r>
              <a:rPr lang="en-US" sz="2200" dirty="0">
                <a:solidFill>
                  <a:schemeClr val="bg2">
                    <a:lumMod val="50000"/>
                  </a:schemeClr>
                </a:solidFill>
                <a:latin typeface="Calibri"/>
                <a:ea typeface="Calibri"/>
                <a:cs typeface="Calibri"/>
                <a:sym typeface="Calibri"/>
              </a:rPr>
              <a:t> [PLDI-20]</a:t>
            </a:r>
          </a:p>
          <a:p>
            <a:pPr lvl="1" indent="-465655">
              <a:lnSpc>
                <a:spcPct val="115000"/>
              </a:lnSpc>
              <a:spcBef>
                <a:spcPts val="800"/>
              </a:spcBef>
              <a:buSzPts val="1900"/>
              <a:buFont typeface="Wingdings" panose="05000000000000000000" pitchFamily="2" charset="2"/>
              <a:buChar char="q"/>
            </a:pPr>
            <a:r>
              <a:rPr lang="en-US" sz="2200" dirty="0">
                <a:solidFill>
                  <a:schemeClr val="bg2">
                    <a:lumMod val="50000"/>
                  </a:schemeClr>
                </a:solidFill>
                <a:latin typeface="Calibri"/>
                <a:ea typeface="Calibri"/>
                <a:cs typeface="Calibri"/>
                <a:sym typeface="Calibri"/>
              </a:rPr>
              <a:t>RECIPE [SOSP-19]</a:t>
            </a:r>
          </a:p>
          <a:p>
            <a:pPr indent="-465655">
              <a:lnSpc>
                <a:spcPct val="115000"/>
              </a:lnSpc>
              <a:spcBef>
                <a:spcPts val="800"/>
              </a:spcBef>
              <a:buSzPts val="1900"/>
              <a:buFont typeface="Calibri"/>
              <a:buChar char="➢"/>
            </a:pPr>
            <a:r>
              <a:rPr lang="en-US" sz="2400" dirty="0">
                <a:solidFill>
                  <a:schemeClr val="bg2">
                    <a:lumMod val="50000"/>
                  </a:schemeClr>
                </a:solidFill>
                <a:latin typeface="Calibri"/>
                <a:ea typeface="Calibri"/>
                <a:cs typeface="Calibri"/>
                <a:sym typeface="Calibri"/>
              </a:rPr>
              <a:t>And against NVMM-optimized indexes</a:t>
            </a:r>
          </a:p>
          <a:p>
            <a:pPr lvl="1" indent="-465655">
              <a:lnSpc>
                <a:spcPct val="115000"/>
              </a:lnSpc>
              <a:spcBef>
                <a:spcPts val="800"/>
              </a:spcBef>
              <a:buSzPts val="1900"/>
              <a:buFont typeface="Wingdings" panose="05000000000000000000" pitchFamily="2" charset="2"/>
              <a:buChar char="q"/>
            </a:pPr>
            <a:r>
              <a:rPr lang="en-US" sz="2200" dirty="0">
                <a:solidFill>
                  <a:schemeClr val="bg2">
                    <a:lumMod val="50000"/>
                  </a:schemeClr>
                </a:solidFill>
                <a:latin typeface="Calibri"/>
                <a:ea typeface="Calibri"/>
                <a:cs typeface="Calibri"/>
                <a:sym typeface="Calibri"/>
              </a:rPr>
              <a:t>Hash Indexes- CCEH [FAST-19], LevelHashing [OSDI-18],</a:t>
            </a:r>
          </a:p>
          <a:p>
            <a:pPr lvl="1" indent="-465655">
              <a:lnSpc>
                <a:spcPct val="115000"/>
              </a:lnSpc>
              <a:spcBef>
                <a:spcPts val="800"/>
              </a:spcBef>
              <a:buSzPts val="1900"/>
              <a:buFont typeface="Wingdings" panose="05000000000000000000" pitchFamily="2" charset="2"/>
              <a:buChar char="q"/>
            </a:pPr>
            <a:r>
              <a:rPr lang="en-US" sz="2200" dirty="0">
                <a:solidFill>
                  <a:schemeClr val="bg2">
                    <a:lumMod val="50000"/>
                  </a:schemeClr>
                </a:solidFill>
                <a:latin typeface="Calibri"/>
                <a:ea typeface="Calibri"/>
                <a:cs typeface="Calibri"/>
                <a:sym typeface="Calibri"/>
              </a:rPr>
              <a:t>B+Tree Indexes- FastFair [Fast-18 ], BzTree[VLDB-18]  </a:t>
            </a:r>
          </a:p>
          <a:p>
            <a:pPr lvl="1" indent="-465655">
              <a:lnSpc>
                <a:spcPct val="115000"/>
              </a:lnSpc>
              <a:spcBef>
                <a:spcPts val="800"/>
              </a:spcBef>
              <a:buSzPts val="1900"/>
              <a:buFont typeface="Wingdings" panose="05000000000000000000" pitchFamily="2" charset="2"/>
              <a:buChar char="q"/>
            </a:pPr>
            <a:r>
              <a:rPr lang="en-US" sz="2200" dirty="0">
                <a:solidFill>
                  <a:schemeClr val="bg2">
                    <a:lumMod val="50000"/>
                  </a:schemeClr>
                </a:solidFill>
                <a:latin typeface="Calibri"/>
                <a:ea typeface="Calibri"/>
                <a:cs typeface="Calibri"/>
                <a:sym typeface="Calibri"/>
              </a:rPr>
              <a:t>Radix Tree Indexes- WOART [FAST-17]</a:t>
            </a:r>
          </a:p>
          <a:p>
            <a:pPr marL="143930" lvl="0" indent="0" algn="l" rtl="0">
              <a:lnSpc>
                <a:spcPct val="115000"/>
              </a:lnSpc>
              <a:spcBef>
                <a:spcPts val="800"/>
              </a:spcBef>
              <a:spcAft>
                <a:spcPts val="0"/>
              </a:spcAft>
              <a:buClr>
                <a:srgbClr val="000000"/>
              </a:buClr>
              <a:buSzPts val="1900"/>
              <a:buNone/>
            </a:pPr>
            <a:endParaRPr lang="en-US" sz="24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4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22</a:t>
            </a:fld>
            <a:endParaRPr sz="1867" dirty="0"/>
          </a:p>
        </p:txBody>
      </p:sp>
      <p:pic>
        <p:nvPicPr>
          <p:cNvPr id="209" name="Google Shape;209;p30"/>
          <p:cNvPicPr preferRelativeResize="0"/>
          <p:nvPr/>
        </p:nvPicPr>
        <p:blipFill rotWithShape="1">
          <a:blip r:embed="rId3">
            <a:alphaModFix/>
          </a:blip>
          <a:srcRect/>
          <a:stretch/>
        </p:blipFill>
        <p:spPr>
          <a:xfrm>
            <a:off x="0" y="82179"/>
            <a:ext cx="821601" cy="432400"/>
          </a:xfrm>
          <a:prstGeom prst="rect">
            <a:avLst/>
          </a:prstGeom>
          <a:noFill/>
          <a:ln>
            <a:noFill/>
          </a:ln>
        </p:spPr>
      </p:pic>
    </p:spTree>
    <p:extLst>
      <p:ext uri="{BB962C8B-B14F-4D97-AF65-F5344CB8AC3E}">
        <p14:creationId xmlns:p14="http://schemas.microsoft.com/office/powerpoint/2010/main" val="1305142768"/>
      </p:ext>
    </p:extLst>
  </p:cSld>
  <p:clrMapOvr>
    <a:masterClrMapping/>
  </p:clrMapOvr>
  <p:transition spd="slow" advTm="20619">
    <p:sndAc>
      <p:endSnd/>
    </p:sndAc>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LoC Required for Conversion </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23</a:t>
            </a:fld>
            <a:endParaRPr sz="1867" dirty="0"/>
          </a:p>
        </p:txBody>
      </p:sp>
      <p:pic>
        <p:nvPicPr>
          <p:cNvPr id="209" name="Google Shape;209;p30"/>
          <p:cNvPicPr preferRelativeResize="0"/>
          <p:nvPr/>
        </p:nvPicPr>
        <p:blipFill rotWithShape="1">
          <a:blip r:embed="rId4">
            <a:alphaModFix/>
          </a:blip>
          <a:srcRect/>
          <a:stretch/>
        </p:blipFill>
        <p:spPr>
          <a:xfrm>
            <a:off x="0" y="20868"/>
            <a:ext cx="821601" cy="432400"/>
          </a:xfrm>
          <a:prstGeom prst="rect">
            <a:avLst/>
          </a:prstGeom>
          <a:noFill/>
          <a:ln>
            <a:noFill/>
          </a:ln>
        </p:spPr>
      </p:pic>
      <p:graphicFrame>
        <p:nvGraphicFramePr>
          <p:cNvPr id="2" name="Table 2">
            <a:extLst>
              <a:ext uri="{FF2B5EF4-FFF2-40B4-BE49-F238E27FC236}">
                <a16:creationId xmlns:a16="http://schemas.microsoft.com/office/drawing/2014/main" id="{6DF816F9-98B9-4457-981A-3D65841988D4}"/>
              </a:ext>
            </a:extLst>
          </p:cNvPr>
          <p:cNvGraphicFramePr>
            <a:graphicFrameLocks noGrp="1"/>
          </p:cNvGraphicFramePr>
          <p:nvPr>
            <p:extLst>
              <p:ext uri="{D42A27DB-BD31-4B8C-83A1-F6EECF244321}">
                <p14:modId xmlns:p14="http://schemas.microsoft.com/office/powerpoint/2010/main" val="2437862291"/>
              </p:ext>
            </p:extLst>
          </p:nvPr>
        </p:nvGraphicFramePr>
        <p:xfrm>
          <a:off x="1293033" y="1254150"/>
          <a:ext cx="8655638" cy="3545840"/>
        </p:xfrm>
        <a:graphic>
          <a:graphicData uri="http://schemas.openxmlformats.org/drawingml/2006/table">
            <a:tbl>
              <a:tblPr firstRow="1" bandRow="1">
                <a:tableStyleId>{93296810-A885-4BE3-A3E7-6D5BEEA58F35}</a:tableStyleId>
              </a:tblPr>
              <a:tblGrid>
                <a:gridCol w="3369201">
                  <a:extLst>
                    <a:ext uri="{9D8B030D-6E8A-4147-A177-3AD203B41FA5}">
                      <a16:colId xmlns:a16="http://schemas.microsoft.com/office/drawing/2014/main" val="799269216"/>
                    </a:ext>
                  </a:extLst>
                </a:gridCol>
                <a:gridCol w="3599959">
                  <a:extLst>
                    <a:ext uri="{9D8B030D-6E8A-4147-A177-3AD203B41FA5}">
                      <a16:colId xmlns:a16="http://schemas.microsoft.com/office/drawing/2014/main" val="3165240149"/>
                    </a:ext>
                  </a:extLst>
                </a:gridCol>
                <a:gridCol w="1686478">
                  <a:extLst>
                    <a:ext uri="{9D8B030D-6E8A-4147-A177-3AD203B41FA5}">
                      <a16:colId xmlns:a16="http://schemas.microsoft.com/office/drawing/2014/main" val="1881311537"/>
                    </a:ext>
                  </a:extLst>
                </a:gridCol>
              </a:tblGrid>
              <a:tr h="0">
                <a:tc>
                  <a:txBody>
                    <a:bodyPr/>
                    <a:lstStyle/>
                    <a:p>
                      <a:pPr algn="ctr"/>
                      <a:r>
                        <a:rPr lang="en-US" sz="1800" b="0" dirty="0">
                          <a:latin typeface="Georgia" panose="02040502050405020303" pitchFamily="18" charset="0"/>
                        </a:rPr>
                        <a:t>Indexes</a:t>
                      </a:r>
                      <a:r>
                        <a:rPr lang="en-US" sz="1800" dirty="0">
                          <a:latin typeface="Georgia" panose="02040502050405020303" pitchFamily="18" charset="0"/>
                        </a:rPr>
                        <a:t> </a:t>
                      </a:r>
                    </a:p>
                  </a:txBody>
                  <a:tcPr/>
                </a:tc>
                <a:tc>
                  <a:txBody>
                    <a:bodyPr/>
                    <a:lstStyle/>
                    <a:p>
                      <a:pPr algn="ctr"/>
                      <a:r>
                        <a:rPr lang="en-US" sz="1800" b="0" dirty="0">
                          <a:latin typeface="Georgia" panose="02040502050405020303" pitchFamily="18" charset="0"/>
                        </a:rPr>
                        <a:t>Concurrency Control </a:t>
                      </a:r>
                    </a:p>
                  </a:txBody>
                  <a:tcPr/>
                </a:tc>
                <a:tc>
                  <a:txBody>
                    <a:bodyPr/>
                    <a:lstStyle/>
                    <a:p>
                      <a:pPr algn="ctr"/>
                      <a:r>
                        <a:rPr lang="en-US" sz="1600" b="0" dirty="0">
                          <a:latin typeface="Georgia" panose="02040502050405020303" pitchFamily="18" charset="0"/>
                        </a:rPr>
                        <a:t>LoC  change/ original LoC </a:t>
                      </a:r>
                    </a:p>
                  </a:txBody>
                  <a:tcPr/>
                </a:tc>
                <a:extLst>
                  <a:ext uri="{0D108BD9-81ED-4DB2-BD59-A6C34878D82A}">
                    <a16:rowId xmlns:a16="http://schemas.microsoft.com/office/drawing/2014/main" val="3239765628"/>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Hash Table (HT)</a:t>
                      </a:r>
                    </a:p>
                  </a:txBody>
                  <a:tcPr/>
                </a:tc>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Readers-Writer Lock </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5/211</a:t>
                      </a:r>
                    </a:p>
                  </a:txBody>
                  <a:tcPr/>
                </a:tc>
                <a:extLst>
                  <a:ext uri="{0D108BD9-81ED-4DB2-BD59-A6C34878D82A}">
                    <a16:rowId xmlns:a16="http://schemas.microsoft.com/office/drawing/2014/main" val="448983794"/>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Lock-Free Hash Table (LFHT)</a:t>
                      </a:r>
                    </a:p>
                  </a:txBody>
                  <a:tcPr/>
                </a:tc>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Non-blocking reads and writes </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5/199</a:t>
                      </a:r>
                    </a:p>
                  </a:txBody>
                  <a:tcPr/>
                </a:tc>
                <a:extLst>
                  <a:ext uri="{0D108BD9-81ED-4DB2-BD59-A6C34878D82A}">
                    <a16:rowId xmlns:a16="http://schemas.microsoft.com/office/drawing/2014/main" val="3480426965"/>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Binary Search Tree (BST)</a:t>
                      </a:r>
                    </a:p>
                  </a:txBody>
                  <a:tcPr/>
                </a:tc>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Readers-Writer Lock</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5/203</a:t>
                      </a:r>
                    </a:p>
                  </a:txBody>
                  <a:tcPr/>
                </a:tc>
                <a:extLst>
                  <a:ext uri="{0D108BD9-81ED-4DB2-BD59-A6C34878D82A}">
                    <a16:rowId xmlns:a16="http://schemas.microsoft.com/office/drawing/2014/main" val="1434939992"/>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Lock-Free Binary Search Tree (LFBST)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2">
                              <a:lumMod val="10000"/>
                            </a:schemeClr>
                          </a:solidFill>
                          <a:latin typeface="Calibri" panose="020F0502020204030204" pitchFamily="34" charset="0"/>
                          <a:cs typeface="Calibri" panose="020F0502020204030204" pitchFamily="34" charset="0"/>
                        </a:rPr>
                        <a:t>Non-blocking reads and writes </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5/194</a:t>
                      </a:r>
                    </a:p>
                  </a:txBody>
                  <a:tcPr/>
                </a:tc>
                <a:extLst>
                  <a:ext uri="{0D108BD9-81ED-4DB2-BD59-A6C34878D82A}">
                    <a16:rowId xmlns:a16="http://schemas.microsoft.com/office/drawing/2014/main" val="2457797961"/>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B+Tree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2">
                              <a:lumMod val="10000"/>
                            </a:schemeClr>
                          </a:solidFill>
                          <a:latin typeface="Calibri" panose="020F0502020204030204" pitchFamily="34" charset="0"/>
                          <a:cs typeface="Calibri" panose="020F0502020204030204" pitchFamily="34" charset="0"/>
                        </a:rPr>
                        <a:t>Readers-Writer Lock</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8/711</a:t>
                      </a:r>
                    </a:p>
                  </a:txBody>
                  <a:tcPr/>
                </a:tc>
                <a:extLst>
                  <a:ext uri="{0D108BD9-81ED-4DB2-BD59-A6C34878D82A}">
                    <a16:rowId xmlns:a16="http://schemas.microsoft.com/office/drawing/2014/main" val="4129940843"/>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Adaptive Radix Tree (ART)</a:t>
                      </a:r>
                    </a:p>
                  </a:txBody>
                  <a:tcPr/>
                </a:tc>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Non-blocking reads and blocking writes</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9/1.5k</a:t>
                      </a:r>
                    </a:p>
                  </a:txBody>
                  <a:tcPr/>
                </a:tc>
                <a:extLst>
                  <a:ext uri="{0D108BD9-81ED-4DB2-BD59-A6C34878D82A}">
                    <a16:rowId xmlns:a16="http://schemas.microsoft.com/office/drawing/2014/main" val="856075570"/>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Cache-Line Extensible Hash Table (CLHT)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2">
                              <a:lumMod val="10000"/>
                            </a:schemeClr>
                          </a:solidFill>
                          <a:latin typeface="Calibri" panose="020F0502020204030204" pitchFamily="34" charset="0"/>
                          <a:cs typeface="Calibri" panose="020F0502020204030204" pitchFamily="34" charset="0"/>
                        </a:rPr>
                        <a:t>Non-blocking reads and blocking writes</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8/2.8k</a:t>
                      </a:r>
                    </a:p>
                  </a:txBody>
                  <a:tcPr/>
                </a:tc>
                <a:extLst>
                  <a:ext uri="{0D108BD9-81ED-4DB2-BD59-A6C34878D82A}">
                    <a16:rowId xmlns:a16="http://schemas.microsoft.com/office/drawing/2014/main" val="1623369223"/>
                  </a:ext>
                </a:extLst>
              </a:tr>
              <a:tr h="370840">
                <a:tc>
                  <a:txBody>
                    <a:bodyPr/>
                    <a:lstStyle/>
                    <a:p>
                      <a:r>
                        <a:rPr lang="en-US" sz="1400" dirty="0">
                          <a:solidFill>
                            <a:schemeClr val="tx2">
                              <a:lumMod val="10000"/>
                            </a:schemeClr>
                          </a:solidFill>
                          <a:latin typeface="Calibri" panose="020F0502020204030204" pitchFamily="34" charset="0"/>
                          <a:cs typeface="Calibri" panose="020F0502020204030204" pitchFamily="34" charset="0"/>
                        </a:rPr>
                        <a:t>Redis Key-value Store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2">
                              <a:lumMod val="10000"/>
                            </a:schemeClr>
                          </a:solidFill>
                          <a:latin typeface="Calibri" panose="020F0502020204030204" pitchFamily="34" charset="0"/>
                          <a:cs typeface="Calibri" panose="020F0502020204030204" pitchFamily="34" charset="0"/>
                        </a:rPr>
                        <a:t>Blocking reads and writes</a:t>
                      </a:r>
                    </a:p>
                  </a:txBody>
                  <a:tcPr/>
                </a:tc>
                <a:tc>
                  <a:txBody>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18/10k</a:t>
                      </a:r>
                    </a:p>
                  </a:txBody>
                  <a:tcPr/>
                </a:tc>
                <a:extLst>
                  <a:ext uri="{0D108BD9-81ED-4DB2-BD59-A6C34878D82A}">
                    <a16:rowId xmlns:a16="http://schemas.microsoft.com/office/drawing/2014/main" val="524314020"/>
                  </a:ext>
                </a:extLst>
              </a:tr>
            </a:tbl>
          </a:graphicData>
        </a:graphic>
      </p:graphicFrame>
      <p:sp>
        <p:nvSpPr>
          <p:cNvPr id="3" name="Rectangle: Rounded Corners 2">
            <a:extLst>
              <a:ext uri="{FF2B5EF4-FFF2-40B4-BE49-F238E27FC236}">
                <a16:creationId xmlns:a16="http://schemas.microsoft.com/office/drawing/2014/main" id="{6B938748-7CC4-4254-B70E-0B231AC468B2}"/>
              </a:ext>
            </a:extLst>
          </p:cNvPr>
          <p:cNvSpPr/>
          <p:nvPr/>
        </p:nvSpPr>
        <p:spPr>
          <a:xfrm>
            <a:off x="840509" y="4978400"/>
            <a:ext cx="10113818" cy="1078451"/>
          </a:xfrm>
          <a:prstGeom prst="roundRect">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lumMod val="10000"/>
                  </a:schemeClr>
                </a:solidFill>
                <a:latin typeface="Georgia" panose="02040502050405020303" pitchFamily="18" charset="0"/>
              </a:rPr>
              <a:t>TIPS has better applicability and requires minimal code changes in the original codebase</a:t>
            </a:r>
          </a:p>
        </p:txBody>
      </p:sp>
    </p:spTree>
    <p:custDataLst>
      <p:tags r:id="rId1"/>
    </p:custDataLst>
    <p:extLst>
      <p:ext uri="{BB962C8B-B14F-4D97-AF65-F5344CB8AC3E}">
        <p14:creationId xmlns:p14="http://schemas.microsoft.com/office/powerpoint/2010/main" val="1222132032"/>
      </p:ext>
    </p:extLst>
  </p:cSld>
  <p:clrMapOvr>
    <a:masterClrMapping/>
  </p:clrMapOvr>
  <p:transition spd="slow" advTm="24548">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TIPS vs PRONTO for Blocking Indexes</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24</a:t>
            </a:fld>
            <a:endParaRPr sz="1867" dirty="0"/>
          </a:p>
        </p:txBody>
      </p:sp>
      <p:pic>
        <p:nvPicPr>
          <p:cNvPr id="209" name="Google Shape;209;p30"/>
          <p:cNvPicPr preferRelativeResize="0"/>
          <p:nvPr/>
        </p:nvPicPr>
        <p:blipFill rotWithShape="1">
          <a:blip r:embed="rId3">
            <a:alphaModFix/>
          </a:blip>
          <a:srcRect/>
          <a:stretch/>
        </p:blipFill>
        <p:spPr>
          <a:xfrm>
            <a:off x="0" y="58730"/>
            <a:ext cx="821601" cy="432400"/>
          </a:xfrm>
          <a:prstGeom prst="rect">
            <a:avLst/>
          </a:prstGeom>
          <a:noFill/>
          <a:ln>
            <a:noFill/>
          </a:ln>
        </p:spPr>
      </p:pic>
      <p:graphicFrame>
        <p:nvGraphicFramePr>
          <p:cNvPr id="4" name="Chart 3">
            <a:extLst>
              <a:ext uri="{FF2B5EF4-FFF2-40B4-BE49-F238E27FC236}">
                <a16:creationId xmlns:a16="http://schemas.microsoft.com/office/drawing/2014/main" id="{CCD1EDBF-197A-4A24-A64E-B2D6E1DCA15F}"/>
              </a:ext>
            </a:extLst>
          </p:cNvPr>
          <p:cNvGraphicFramePr/>
          <p:nvPr>
            <p:extLst>
              <p:ext uri="{D42A27DB-BD31-4B8C-83A1-F6EECF244321}">
                <p14:modId xmlns:p14="http://schemas.microsoft.com/office/powerpoint/2010/main" val="3982556733"/>
              </p:ext>
            </p:extLst>
          </p:nvPr>
        </p:nvGraphicFramePr>
        <p:xfrm>
          <a:off x="732800" y="1364406"/>
          <a:ext cx="6063293" cy="4129187"/>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8C67A67F-4F90-4F1B-8738-AF82D57D1D76}"/>
              </a:ext>
            </a:extLst>
          </p:cNvPr>
          <p:cNvSpPr txBox="1"/>
          <p:nvPr/>
        </p:nvSpPr>
        <p:spPr>
          <a:xfrm>
            <a:off x="6972032" y="1669409"/>
            <a:ext cx="5016616" cy="1118255"/>
          </a:xfrm>
          <a:prstGeom prst="rect">
            <a:avLst/>
          </a:prstGeom>
          <a:noFill/>
        </p:spPr>
        <p:txBody>
          <a:bodyPr wrap="square" rtlCol="0">
            <a:spAutoFit/>
          </a:bodyPr>
          <a:lstStyle/>
          <a:p>
            <a:pPr marL="342900" indent="-342900">
              <a:spcBef>
                <a:spcPts val="400"/>
              </a:spcBef>
              <a:spcAft>
                <a:spcPts val="400"/>
              </a:spcAft>
              <a:buFont typeface="Wingdings" panose="05000000000000000000" pitchFamily="2" charset="2"/>
              <a:buChar char="q"/>
            </a:pPr>
            <a:r>
              <a:rPr lang="en-US" sz="2000" dirty="0">
                <a:solidFill>
                  <a:schemeClr val="bg2">
                    <a:lumMod val="50000"/>
                  </a:schemeClr>
                </a:solidFill>
                <a:latin typeface="Calibri" panose="020F0502020204030204" pitchFamily="34" charset="0"/>
                <a:cs typeface="Calibri" panose="020F0502020204030204" pitchFamily="34" charset="0"/>
              </a:rPr>
              <a:t>TIPS outperforms PRONTO by up to 14X</a:t>
            </a:r>
          </a:p>
          <a:p>
            <a:pPr marL="342900" indent="-342900">
              <a:spcBef>
                <a:spcPts val="400"/>
              </a:spcBef>
              <a:spcAft>
                <a:spcPts val="400"/>
              </a:spcAft>
              <a:buFont typeface="Wingdings" panose="05000000000000000000" pitchFamily="2" charset="2"/>
              <a:buChar char="q"/>
            </a:pPr>
            <a:r>
              <a:rPr lang="en-US" sz="2000" dirty="0">
                <a:solidFill>
                  <a:srgbClr val="08721A"/>
                </a:solidFill>
                <a:latin typeface="Calibri" panose="020F0502020204030204" pitchFamily="34" charset="0"/>
                <a:cs typeface="Calibri" panose="020F0502020204030204" pitchFamily="34" charset="0"/>
              </a:rPr>
              <a:t>TIPS can support concurrent reads/writes with its DRAM-cache</a:t>
            </a:r>
          </a:p>
        </p:txBody>
      </p:sp>
      <p:sp>
        <p:nvSpPr>
          <p:cNvPr id="12" name="TextBox 11">
            <a:extLst>
              <a:ext uri="{FF2B5EF4-FFF2-40B4-BE49-F238E27FC236}">
                <a16:creationId xmlns:a16="http://schemas.microsoft.com/office/drawing/2014/main" id="{AD19453E-4F17-455F-8D16-51B45A7EEF0E}"/>
              </a:ext>
            </a:extLst>
          </p:cNvPr>
          <p:cNvSpPr txBox="1"/>
          <p:nvPr/>
        </p:nvSpPr>
        <p:spPr>
          <a:xfrm>
            <a:off x="821601" y="5594065"/>
            <a:ext cx="9520875" cy="400110"/>
          </a:xfrm>
          <a:prstGeom prst="rect">
            <a:avLst/>
          </a:prstGeom>
          <a:noFill/>
        </p:spPr>
        <p:txBody>
          <a:bodyPr wrap="square" rtlCol="0">
            <a:spAutoFit/>
          </a:bodyPr>
          <a:lstStyle/>
          <a:p>
            <a:pPr>
              <a:spcBef>
                <a:spcPts val="400"/>
              </a:spcBef>
              <a:spcAft>
                <a:spcPts val="400"/>
              </a:spcAft>
            </a:pPr>
            <a:r>
              <a:rPr lang="en-US" sz="2000" dirty="0">
                <a:solidFill>
                  <a:schemeClr val="tx2">
                    <a:lumMod val="10000"/>
                  </a:schemeClr>
                </a:solidFill>
              </a:rPr>
              <a:t>Pronto: Easy and Fast Persistence for Volatile Data Structures [ASPLOS-2020]</a:t>
            </a:r>
            <a:endParaRPr lang="en-US" sz="2000" dirty="0">
              <a:solidFill>
                <a:schemeClr val="tx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0637000"/>
      </p:ext>
    </p:extLst>
  </p:cSld>
  <p:clrMapOvr>
    <a:masterClrMapping/>
  </p:clrMapOvr>
  <p:transition spd="slow" advTm="39084">
    <p:sndAc>
      <p:endSnd/>
    </p:sndAc>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TIPS vs NVTraverse for Lock-Free Indexes</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25</a:t>
            </a:fld>
            <a:endParaRPr sz="1867" dirty="0"/>
          </a:p>
        </p:txBody>
      </p:sp>
      <p:pic>
        <p:nvPicPr>
          <p:cNvPr id="209" name="Google Shape;209;p30"/>
          <p:cNvPicPr preferRelativeResize="0"/>
          <p:nvPr/>
        </p:nvPicPr>
        <p:blipFill rotWithShape="1">
          <a:blip r:embed="rId3">
            <a:alphaModFix/>
          </a:blip>
          <a:srcRect/>
          <a:stretch/>
        </p:blipFill>
        <p:spPr>
          <a:xfrm>
            <a:off x="-11967" y="61229"/>
            <a:ext cx="821601" cy="432400"/>
          </a:xfrm>
          <a:prstGeom prst="rect">
            <a:avLst/>
          </a:prstGeom>
          <a:noFill/>
          <a:ln>
            <a:noFill/>
          </a:ln>
        </p:spPr>
      </p:pic>
      <p:graphicFrame>
        <p:nvGraphicFramePr>
          <p:cNvPr id="4" name="Chart 3">
            <a:extLst>
              <a:ext uri="{FF2B5EF4-FFF2-40B4-BE49-F238E27FC236}">
                <a16:creationId xmlns:a16="http://schemas.microsoft.com/office/drawing/2014/main" id="{8AAD6F1A-A796-4046-9349-2FAD6A99C26A}"/>
              </a:ext>
            </a:extLst>
          </p:cNvPr>
          <p:cNvGraphicFramePr/>
          <p:nvPr>
            <p:extLst>
              <p:ext uri="{D42A27DB-BD31-4B8C-83A1-F6EECF244321}">
                <p14:modId xmlns:p14="http://schemas.microsoft.com/office/powerpoint/2010/main" val="242114969"/>
              </p:ext>
            </p:extLst>
          </p:nvPr>
        </p:nvGraphicFramePr>
        <p:xfrm>
          <a:off x="660464" y="1069291"/>
          <a:ext cx="7376239" cy="478404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DCD44FBF-F0E7-475C-831B-1C5AA6C2CCAC}"/>
              </a:ext>
            </a:extLst>
          </p:cNvPr>
          <p:cNvSpPr txBox="1"/>
          <p:nvPr/>
        </p:nvSpPr>
        <p:spPr>
          <a:xfrm>
            <a:off x="8346332" y="1721796"/>
            <a:ext cx="3706238" cy="2882840"/>
          </a:xfrm>
          <a:prstGeom prst="rect">
            <a:avLst/>
          </a:prstGeom>
          <a:noFill/>
        </p:spPr>
        <p:txBody>
          <a:bodyPr wrap="square" rtlCol="0">
            <a:spAutoFit/>
          </a:bodyPr>
          <a:lstStyle/>
          <a:p>
            <a:pPr marL="342900" indent="-342900">
              <a:spcBef>
                <a:spcPts val="400"/>
              </a:spcBef>
              <a:spcAft>
                <a:spcPts val="400"/>
              </a:spcAft>
              <a:buFont typeface="Wingdings" panose="05000000000000000000" pitchFamily="2" charset="2"/>
              <a:buChar char="q"/>
            </a:pPr>
            <a:r>
              <a:rPr lang="en-US" sz="2400" dirty="0">
                <a:solidFill>
                  <a:srgbClr val="FF0000"/>
                </a:solidFill>
                <a:latin typeface="Calibri" panose="020F0502020204030204" pitchFamily="34" charset="0"/>
                <a:cs typeface="Calibri" panose="020F0502020204030204" pitchFamily="34" charset="0"/>
              </a:rPr>
              <a:t>NVTraverse incurs 6 and 17 p-barriers for reads and writes </a:t>
            </a:r>
          </a:p>
          <a:p>
            <a:pPr marL="342900" indent="-342900">
              <a:spcBef>
                <a:spcPts val="400"/>
              </a:spcBef>
              <a:spcAft>
                <a:spcPts val="400"/>
              </a:spcAft>
              <a:buFont typeface="Wingdings" panose="05000000000000000000" pitchFamily="2" charset="2"/>
              <a:buChar char="q"/>
            </a:pPr>
            <a:r>
              <a:rPr lang="en-US" sz="2400" dirty="0">
                <a:solidFill>
                  <a:srgbClr val="08721A"/>
                </a:solidFill>
                <a:latin typeface="Calibri" panose="020F0502020204030204" pitchFamily="34" charset="0"/>
                <a:cs typeface="Calibri" panose="020F0502020204030204" pitchFamily="34" charset="0"/>
              </a:rPr>
              <a:t>TIPS incurs 2 p-barriers in the write critical path</a:t>
            </a:r>
          </a:p>
          <a:p>
            <a:pPr marL="342900" indent="-342900">
              <a:spcBef>
                <a:spcPts val="400"/>
              </a:spcBef>
              <a:spcAft>
                <a:spcPts val="400"/>
              </a:spcAft>
              <a:buFont typeface="Wingdings" panose="05000000000000000000" pitchFamily="2" charset="2"/>
              <a:buChar char="q"/>
            </a:pPr>
            <a:r>
              <a:rPr lang="en-US" sz="2400" dirty="0">
                <a:solidFill>
                  <a:srgbClr val="08721A"/>
                </a:solidFill>
                <a:latin typeface="Calibri" panose="020F0502020204030204" pitchFamily="34" charset="0"/>
                <a:cs typeface="Calibri" panose="020F0502020204030204" pitchFamily="34" charset="0"/>
              </a:rPr>
              <a:t>No p-barriers required for reads in TIPS</a:t>
            </a:r>
          </a:p>
        </p:txBody>
      </p:sp>
      <p:sp>
        <p:nvSpPr>
          <p:cNvPr id="10" name="TextBox 9">
            <a:extLst>
              <a:ext uri="{FF2B5EF4-FFF2-40B4-BE49-F238E27FC236}">
                <a16:creationId xmlns:a16="http://schemas.microsoft.com/office/drawing/2014/main" id="{5904CA2C-3CE1-4306-96E2-F4F63E5DCBBB}"/>
              </a:ext>
            </a:extLst>
          </p:cNvPr>
          <p:cNvSpPr txBox="1"/>
          <p:nvPr/>
        </p:nvSpPr>
        <p:spPr>
          <a:xfrm>
            <a:off x="809634" y="5746338"/>
            <a:ext cx="9520875" cy="707886"/>
          </a:xfrm>
          <a:prstGeom prst="rect">
            <a:avLst/>
          </a:prstGeom>
          <a:noFill/>
        </p:spPr>
        <p:txBody>
          <a:bodyPr wrap="square" rtlCol="0">
            <a:spAutoFit/>
          </a:bodyPr>
          <a:lstStyle/>
          <a:p>
            <a:pPr>
              <a:spcBef>
                <a:spcPts val="400"/>
              </a:spcBef>
              <a:spcAft>
                <a:spcPts val="400"/>
              </a:spcAft>
            </a:pPr>
            <a:r>
              <a:rPr lang="en-US" sz="2000" dirty="0" err="1">
                <a:solidFill>
                  <a:srgbClr val="020202"/>
                </a:solidFill>
              </a:rPr>
              <a:t>NVTraverse</a:t>
            </a:r>
            <a:r>
              <a:rPr lang="en-US" sz="2000" dirty="0">
                <a:solidFill>
                  <a:srgbClr val="020202"/>
                </a:solidFill>
              </a:rPr>
              <a:t>: In NVRAM Data Structures, the Destination Is More Important Than the Journey [PLDI-</a:t>
            </a:r>
            <a:r>
              <a:rPr lang="en-US" sz="2000" dirty="0">
                <a:solidFill>
                  <a:schemeClr val="tx2">
                    <a:lumMod val="10000"/>
                  </a:schemeClr>
                </a:solidFill>
              </a:rPr>
              <a:t>2020]</a:t>
            </a:r>
            <a:endParaRPr lang="en-US" sz="2000" dirty="0">
              <a:solidFill>
                <a:schemeClr val="tx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4694410"/>
      </p:ext>
    </p:extLst>
  </p:cSld>
  <p:clrMapOvr>
    <a:masterClrMapping/>
  </p:clrMapOvr>
  <p:transition spd="slow" advTm="35131">
    <p:sndAc>
      <p:endSnd/>
    </p:sndAc>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Other Interesting Evaluations </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Performance comparison with the NVMM-optimized indexes</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Empirical analysis of TIPS design </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Scalability, skewness, large datasets etc.</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Sensitivity analysis </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Real-world application Redis</a:t>
            </a:r>
          </a:p>
          <a:p>
            <a:pPr indent="-465655">
              <a:lnSpc>
                <a:spcPct val="115000"/>
              </a:lnSpc>
              <a:spcBef>
                <a:spcPts val="800"/>
              </a:spcBef>
              <a:buSzPts val="1900"/>
              <a:buFont typeface="Calibri"/>
              <a:buChar char="➢"/>
            </a:pPr>
            <a:r>
              <a:rPr lang="en-US" sz="2800" dirty="0">
                <a:solidFill>
                  <a:schemeClr val="bg2">
                    <a:lumMod val="50000"/>
                  </a:schemeClr>
                </a:solidFill>
                <a:latin typeface="Calibri"/>
                <a:ea typeface="Calibri"/>
                <a:cs typeface="Calibri"/>
                <a:sym typeface="Calibri"/>
              </a:rPr>
              <a:t>More information on our conversion experience  </a:t>
            </a: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26</a:t>
            </a:fld>
            <a:endParaRPr sz="1867" dirty="0"/>
          </a:p>
        </p:txBody>
      </p:sp>
      <p:pic>
        <p:nvPicPr>
          <p:cNvPr id="209" name="Google Shape;209;p30"/>
          <p:cNvPicPr preferRelativeResize="0"/>
          <p:nvPr/>
        </p:nvPicPr>
        <p:blipFill rotWithShape="1">
          <a:blip r:embed="rId3">
            <a:alphaModFix/>
          </a:blip>
          <a:srcRect/>
          <a:stretch/>
        </p:blipFill>
        <p:spPr>
          <a:xfrm>
            <a:off x="0" y="63891"/>
            <a:ext cx="821601" cy="432400"/>
          </a:xfrm>
          <a:prstGeom prst="rect">
            <a:avLst/>
          </a:prstGeom>
          <a:noFill/>
          <a:ln>
            <a:noFill/>
          </a:ln>
        </p:spPr>
      </p:pic>
    </p:spTree>
    <p:extLst>
      <p:ext uri="{BB962C8B-B14F-4D97-AF65-F5344CB8AC3E}">
        <p14:creationId xmlns:p14="http://schemas.microsoft.com/office/powerpoint/2010/main" val="2313122589"/>
      </p:ext>
    </p:extLst>
  </p:cSld>
  <p:clrMapOvr>
    <a:masterClrMapping/>
  </p:clrMapOvr>
  <p:transition spd="slow" advTm="12028">
    <p:sndAc>
      <p:endSnd/>
    </p:sndAc>
  </p:transition>
</p:sld>
</file>

<file path=ppt/slides/slide2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dirty="0">
                <a:solidFill>
                  <a:schemeClr val="accent2">
                    <a:lumMod val="75000"/>
                  </a:schemeClr>
                </a:solidFill>
                <a:latin typeface="Times New Roman" panose="02020603050405020304" pitchFamily="18" charset="0"/>
                <a:cs typeface="Times New Roman" panose="02020603050405020304" pitchFamily="18" charset="0"/>
              </a:rPr>
              <a:t>Conclusion</a:t>
            </a: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indent="-465655">
              <a:lnSpc>
                <a:spcPct val="115000"/>
              </a:lnSpc>
              <a:spcBef>
                <a:spcPts val="800"/>
              </a:spcBef>
              <a:buSzPts val="1900"/>
              <a:buFont typeface="Calibri"/>
              <a:buChar char="➢"/>
            </a:pPr>
            <a:r>
              <a:rPr lang="en-US" sz="2400" dirty="0">
                <a:solidFill>
                  <a:schemeClr val="bg2">
                    <a:lumMod val="50000"/>
                  </a:schemeClr>
                </a:solidFill>
                <a:latin typeface="Calibri"/>
                <a:ea typeface="Calibri"/>
                <a:cs typeface="Calibri"/>
                <a:sym typeface="Calibri"/>
              </a:rPr>
              <a:t>Current Index conversion techniques</a:t>
            </a:r>
          </a:p>
          <a:p>
            <a:pPr lvl="1" indent="-465655">
              <a:lnSpc>
                <a:spcPct val="115000"/>
              </a:lnSpc>
              <a:spcBef>
                <a:spcPts val="800"/>
              </a:spcBef>
              <a:buSzPts val="1900"/>
              <a:buFont typeface="Wingdings" panose="05000000000000000000" pitchFamily="2" charset="2"/>
              <a:buChar char="q"/>
            </a:pPr>
            <a:r>
              <a:rPr lang="en-US" sz="2100" dirty="0">
                <a:solidFill>
                  <a:schemeClr val="bg2">
                    <a:lumMod val="50000"/>
                  </a:schemeClr>
                </a:solidFill>
                <a:latin typeface="Calibri"/>
                <a:ea typeface="Calibri"/>
                <a:cs typeface="Calibri"/>
                <a:sym typeface="Calibri"/>
              </a:rPr>
              <a:t>Limited applicability </a:t>
            </a:r>
          </a:p>
          <a:p>
            <a:pPr lvl="1" indent="-465655">
              <a:lnSpc>
                <a:spcPct val="115000"/>
              </a:lnSpc>
              <a:spcBef>
                <a:spcPts val="800"/>
              </a:spcBef>
              <a:buSzPts val="1900"/>
              <a:buFont typeface="Wingdings" panose="05000000000000000000" pitchFamily="2" charset="2"/>
              <a:buChar char="q"/>
            </a:pPr>
            <a:r>
              <a:rPr lang="en-US" sz="2100" dirty="0">
                <a:solidFill>
                  <a:schemeClr val="bg2">
                    <a:lumMod val="50000"/>
                  </a:schemeClr>
                </a:solidFill>
                <a:latin typeface="Calibri"/>
                <a:ea typeface="Calibri"/>
                <a:cs typeface="Calibri"/>
                <a:sym typeface="Calibri"/>
              </a:rPr>
              <a:t>Weak consistency guarantee</a:t>
            </a:r>
          </a:p>
          <a:p>
            <a:pPr lvl="1" indent="-465655">
              <a:lnSpc>
                <a:spcPct val="115000"/>
              </a:lnSpc>
              <a:spcBef>
                <a:spcPts val="800"/>
              </a:spcBef>
              <a:buSzPts val="1900"/>
              <a:buFont typeface="Wingdings" panose="05000000000000000000" pitchFamily="2" charset="2"/>
              <a:buChar char="q"/>
            </a:pPr>
            <a:r>
              <a:rPr lang="en-US" sz="2100" dirty="0">
                <a:solidFill>
                  <a:schemeClr val="bg2">
                    <a:lumMod val="50000"/>
                  </a:schemeClr>
                </a:solidFill>
                <a:latin typeface="Calibri"/>
                <a:ea typeface="Calibri"/>
                <a:cs typeface="Calibri"/>
                <a:sym typeface="Calibri"/>
              </a:rPr>
              <a:t>Not address persistent memory leak </a:t>
            </a:r>
          </a:p>
          <a:p>
            <a:pPr indent="-465655">
              <a:lnSpc>
                <a:spcPct val="115000"/>
              </a:lnSpc>
              <a:spcBef>
                <a:spcPts val="800"/>
              </a:spcBef>
              <a:buSzPts val="1900"/>
              <a:buFont typeface="Calibri"/>
              <a:buChar char="➢"/>
            </a:pPr>
            <a:r>
              <a:rPr lang="en-US" sz="2400" b="1" dirty="0">
                <a:solidFill>
                  <a:srgbClr val="14662F"/>
                </a:solidFill>
                <a:latin typeface="Calibri"/>
                <a:ea typeface="Calibri"/>
                <a:cs typeface="Calibri"/>
                <a:sym typeface="Calibri"/>
              </a:rPr>
              <a:t>TIPS</a:t>
            </a:r>
          </a:p>
          <a:p>
            <a:pPr lvl="1" indent="-465655">
              <a:lnSpc>
                <a:spcPct val="115000"/>
              </a:lnSpc>
              <a:spcBef>
                <a:spcPts val="800"/>
              </a:spcBef>
              <a:buSzPts val="1900"/>
              <a:buFont typeface="Wingdings" panose="05000000000000000000" pitchFamily="2" charset="2"/>
              <a:buChar char="q"/>
            </a:pPr>
            <a:r>
              <a:rPr lang="en-US" sz="2100" dirty="0">
                <a:solidFill>
                  <a:schemeClr val="bg2">
                    <a:lumMod val="50000"/>
                  </a:schemeClr>
                </a:solidFill>
                <a:latin typeface="Calibri"/>
                <a:ea typeface="Calibri"/>
                <a:cs typeface="Calibri"/>
                <a:sym typeface="Calibri"/>
              </a:rPr>
              <a:t>No restrictions on concurrency model</a:t>
            </a:r>
          </a:p>
          <a:p>
            <a:pPr lvl="1" indent="-465655">
              <a:lnSpc>
                <a:spcPct val="115000"/>
              </a:lnSpc>
              <a:spcBef>
                <a:spcPts val="800"/>
              </a:spcBef>
              <a:buSzPts val="1900"/>
              <a:buFont typeface="Wingdings" panose="05000000000000000000" pitchFamily="2" charset="2"/>
              <a:buChar char="q"/>
            </a:pPr>
            <a:r>
              <a:rPr lang="en-US" sz="2100" dirty="0">
                <a:solidFill>
                  <a:schemeClr val="bg2">
                    <a:lumMod val="50000"/>
                  </a:schemeClr>
                </a:solidFill>
                <a:latin typeface="Calibri"/>
                <a:ea typeface="Calibri"/>
                <a:cs typeface="Calibri"/>
                <a:sym typeface="Calibri"/>
              </a:rPr>
              <a:t>Offers strong consistency i.e., Durable Linearizability </a:t>
            </a:r>
          </a:p>
          <a:p>
            <a:pPr lvl="1" indent="-465655">
              <a:lnSpc>
                <a:spcPct val="115000"/>
              </a:lnSpc>
              <a:spcBef>
                <a:spcPts val="800"/>
              </a:spcBef>
              <a:buSzPts val="1900"/>
              <a:buFont typeface="Wingdings" panose="05000000000000000000" pitchFamily="2" charset="2"/>
              <a:buChar char="q"/>
            </a:pPr>
            <a:r>
              <a:rPr lang="en-US" sz="2100" dirty="0">
                <a:solidFill>
                  <a:schemeClr val="bg2">
                    <a:lumMod val="50000"/>
                  </a:schemeClr>
                </a:solidFill>
                <a:latin typeface="Calibri"/>
                <a:ea typeface="Calibri"/>
                <a:cs typeface="Calibri"/>
                <a:sym typeface="Calibri"/>
              </a:rPr>
              <a:t>In addition to providing outstanding performance and scalability </a:t>
            </a:r>
          </a:p>
          <a:p>
            <a:pPr lvl="1" indent="-465655">
              <a:lnSpc>
                <a:spcPct val="115000"/>
              </a:lnSpc>
              <a:spcBef>
                <a:spcPts val="800"/>
              </a:spcBef>
              <a:buSzPts val="1900"/>
              <a:buFont typeface="Wingdings" panose="05000000000000000000" pitchFamily="2" charset="2"/>
              <a:buChar char="q"/>
            </a:pPr>
            <a:r>
              <a:rPr lang="en-US" altLang="en-US" sz="2400" dirty="0">
                <a:solidFill>
                  <a:srgbClr val="1155CC"/>
                </a:solidFill>
                <a:latin typeface="Calibri" panose="020F0502020204030204" pitchFamily="34" charset="0"/>
                <a:cs typeface="Calibri" panose="020F0502020204030204" pitchFamily="34" charset="0"/>
                <a:hlinkClick r:id="rId4"/>
              </a:rPr>
              <a:t>https://github.com/cosmoss-vt/tips</a:t>
            </a:r>
            <a:endParaRPr kumimoji="0" lang="en-US" altLang="en-US" sz="2400" b="0" i="0" u="none" strike="noStrike" cap="none" normalizeH="0" baseline="0" dirty="0">
              <a:ln>
                <a:noFill/>
              </a:ln>
              <a:solidFill>
                <a:srgbClr val="1155CC"/>
              </a:solidFill>
              <a:effectLst/>
              <a:latin typeface="Calibri" panose="020F0502020204030204" pitchFamily="34" charset="0"/>
              <a:cs typeface="Calibri" panose="020F0502020204030204" pitchFamily="34" charset="0"/>
            </a:endParaRPr>
          </a:p>
          <a:p>
            <a:pPr marL="753515" lvl="1" indent="0">
              <a:lnSpc>
                <a:spcPct val="115000"/>
              </a:lnSpc>
              <a:spcBef>
                <a:spcPts val="800"/>
              </a:spcBef>
              <a:buSzPts val="1900"/>
              <a:buNone/>
            </a:pPr>
            <a:endParaRPr lang="en-US" sz="21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400" dirty="0">
              <a:solidFill>
                <a:schemeClr val="bg2">
                  <a:lumMod val="50000"/>
                </a:schemeClr>
              </a:solidFill>
              <a:latin typeface="Calibri"/>
              <a:ea typeface="Calibri"/>
              <a:cs typeface="Calibri"/>
              <a:sym typeface="Calibri"/>
            </a:endParaRP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27</a:t>
            </a:fld>
            <a:endParaRPr sz="1867" dirty="0"/>
          </a:p>
        </p:txBody>
      </p:sp>
      <p:pic>
        <p:nvPicPr>
          <p:cNvPr id="209" name="Google Shape;209;p30"/>
          <p:cNvPicPr preferRelativeResize="0"/>
          <p:nvPr/>
        </p:nvPicPr>
        <p:blipFill rotWithShape="1">
          <a:blip r:embed="rId5">
            <a:alphaModFix/>
          </a:blip>
          <a:srcRect/>
          <a:stretch/>
        </p:blipFill>
        <p:spPr>
          <a:xfrm>
            <a:off x="0" y="113543"/>
            <a:ext cx="821601" cy="432400"/>
          </a:xfrm>
          <a:prstGeom prst="rect">
            <a:avLst/>
          </a:prstGeom>
          <a:noFill/>
          <a:ln>
            <a:noFill/>
          </a:ln>
        </p:spPr>
      </p:pic>
      <p:sp>
        <p:nvSpPr>
          <p:cNvPr id="7" name="Rectangle: Rounded Corners 6">
            <a:extLst>
              <a:ext uri="{FF2B5EF4-FFF2-40B4-BE49-F238E27FC236}">
                <a16:creationId xmlns:a16="http://schemas.microsoft.com/office/drawing/2014/main" id="{193055FE-D5D0-4E13-B2D3-7A0718B33C44}"/>
              </a:ext>
            </a:extLst>
          </p:cNvPr>
          <p:cNvSpPr/>
          <p:nvPr/>
        </p:nvSpPr>
        <p:spPr>
          <a:xfrm>
            <a:off x="6260124" y="1969476"/>
            <a:ext cx="5295480" cy="1014883"/>
          </a:xfrm>
          <a:prstGeom prst="roundRect">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lumMod val="10000"/>
                  </a:schemeClr>
                </a:solidFill>
                <a:latin typeface="Georgia" panose="02040502050405020303" pitchFamily="18" charset="0"/>
              </a:rPr>
              <a:t>Thank You</a:t>
            </a:r>
            <a:endParaRPr lang="en-US" sz="5400" i="1" dirty="0">
              <a:solidFill>
                <a:schemeClr val="tx2">
                  <a:lumMod val="10000"/>
                </a:schemeClr>
              </a:solidFill>
              <a:latin typeface="Georgia" panose="02040502050405020303" pitchFamily="18" charset="0"/>
            </a:endParaRPr>
          </a:p>
        </p:txBody>
      </p:sp>
      <p:sp>
        <p:nvSpPr>
          <p:cNvPr id="2" name="Rectangle 1">
            <a:extLst>
              <a:ext uri="{FF2B5EF4-FFF2-40B4-BE49-F238E27FC236}">
                <a16:creationId xmlns:a16="http://schemas.microsoft.com/office/drawing/2014/main" id="{5E9A5176-F8C8-4A7A-8C85-ECD807DC7D26}"/>
              </a:ext>
            </a:extLst>
          </p:cNvPr>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824660483"/>
      </p:ext>
    </p:extLst>
  </p:cSld>
  <p:clrMapOvr>
    <a:masterClrMapping/>
  </p:clrMapOvr>
  <p:transition spd="slow" advTm="32391">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7" name="Google Shape;207;p30"/>
          <p:cNvSpPr txBox="1">
            <a:spLocks noGrp="1"/>
          </p:cNvSpPr>
          <p:nvPr>
            <p:ph type="body" idx="1"/>
          </p:nvPr>
        </p:nvSpPr>
        <p:spPr>
          <a:xfrm>
            <a:off x="732800" y="1214633"/>
            <a:ext cx="9996000" cy="471596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000000"/>
                </a:solidFill>
                <a:latin typeface="Calibri"/>
                <a:ea typeface="Calibri"/>
                <a:cs typeface="Calibri"/>
                <a:sym typeface="Calibri"/>
              </a:rPr>
              <a:t>Index structures are core part of in-memory databases</a:t>
            </a:r>
          </a:p>
          <a:p>
            <a:pPr marL="609585" lvl="0" indent="-465655" algn="l" rtl="0">
              <a:lnSpc>
                <a:spcPct val="115000"/>
              </a:lnSpc>
              <a:spcBef>
                <a:spcPts val="800"/>
              </a:spcBef>
              <a:spcAft>
                <a:spcPts val="0"/>
              </a:spcAft>
              <a:buClr>
                <a:srgbClr val="000000"/>
              </a:buClr>
              <a:buSzPts val="1900"/>
              <a:buFont typeface="Calibri"/>
              <a:buChar char="➢"/>
            </a:pPr>
            <a:r>
              <a:rPr lang="en-US" sz="2800" dirty="0">
                <a:latin typeface="Calibri"/>
                <a:ea typeface="Calibri"/>
                <a:cs typeface="Calibri"/>
                <a:sym typeface="Calibri"/>
              </a:rPr>
              <a:t>Recent research works focuses on converting volatile indexes to work on NVMM</a:t>
            </a:r>
          </a:p>
          <a:p>
            <a:pPr indent="-465655">
              <a:lnSpc>
                <a:spcPct val="115000"/>
              </a:lnSpc>
              <a:spcBef>
                <a:spcPts val="800"/>
              </a:spcBef>
              <a:buSzPts val="1900"/>
              <a:buFont typeface="Calibri"/>
              <a:buChar char="➢"/>
            </a:pPr>
            <a:r>
              <a:rPr lang="en-US" sz="2800" dirty="0">
                <a:latin typeface="Calibri"/>
                <a:ea typeface="Calibri"/>
                <a:cs typeface="Calibri"/>
                <a:sym typeface="Calibri"/>
              </a:rPr>
              <a:t>Manual porting is complex and error-prone </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000000"/>
                </a:solidFill>
                <a:latin typeface="Calibri"/>
                <a:ea typeface="Calibri"/>
                <a:cs typeface="Calibri"/>
                <a:sym typeface="Calibri"/>
              </a:rPr>
              <a:t>Provides framework or guidelines </a:t>
            </a:r>
            <a:r>
              <a:rPr lang="en-US" sz="2800" dirty="0">
                <a:latin typeface="Calibri"/>
                <a:ea typeface="Calibri"/>
                <a:cs typeface="Calibri"/>
                <a:sym typeface="Calibri"/>
              </a:rPr>
              <a:t>to facilitate the porting </a:t>
            </a:r>
            <a:endParaRPr lang="it-IT" sz="2800" dirty="0">
              <a:solidFill>
                <a:srgbClr val="000000"/>
              </a:solidFill>
              <a:latin typeface="Calibri"/>
              <a:ea typeface="Calibri"/>
              <a:cs typeface="Calibri"/>
              <a:sym typeface="Calibri"/>
            </a:endParaRPr>
          </a:p>
          <a:p>
            <a:pPr marL="609585" lvl="0" indent="-465655" algn="l" rtl="0">
              <a:lnSpc>
                <a:spcPct val="115000"/>
              </a:lnSpc>
              <a:spcBef>
                <a:spcPts val="800"/>
              </a:spcBef>
              <a:spcAft>
                <a:spcPts val="0"/>
              </a:spcAft>
              <a:buClr>
                <a:srgbClr val="000000"/>
              </a:buClr>
              <a:buSzPts val="1900"/>
              <a:buFont typeface="Calibri"/>
              <a:buChar char="➢"/>
            </a:pPr>
            <a:r>
              <a:rPr lang="it-IT" sz="2800" dirty="0">
                <a:solidFill>
                  <a:srgbClr val="020202"/>
                </a:solidFill>
                <a:latin typeface="Calibri"/>
                <a:ea typeface="Calibri"/>
                <a:cs typeface="Calibri"/>
                <a:sym typeface="Calibri"/>
              </a:rPr>
              <a:t>State-of-the-art index conversion techniques</a:t>
            </a:r>
          </a:p>
          <a:p>
            <a:pPr lvl="1" indent="-465655">
              <a:lnSpc>
                <a:spcPct val="115000"/>
              </a:lnSpc>
              <a:spcBef>
                <a:spcPts val="800"/>
              </a:spcBef>
              <a:buSzPts val="1900"/>
              <a:buFont typeface="Wingdings" panose="05000000000000000000" pitchFamily="2" charset="2"/>
              <a:buChar char="q"/>
            </a:pPr>
            <a:r>
              <a:rPr lang="it-IT" sz="2400" dirty="0">
                <a:solidFill>
                  <a:srgbClr val="020202"/>
                </a:solidFill>
                <a:latin typeface="Calibri"/>
                <a:ea typeface="Calibri"/>
                <a:cs typeface="Calibri"/>
                <a:sym typeface="Calibri"/>
              </a:rPr>
              <a:t>NVTraverse [PLDI-20], PRONTO[ASPLOS-20], RECIPE[SOSP19]</a:t>
            </a: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3</a:t>
            </a:fld>
            <a:endParaRPr sz="1867" dirty="0"/>
          </a:p>
        </p:txBody>
      </p:sp>
      <p:pic>
        <p:nvPicPr>
          <p:cNvPr id="209" name="Google Shape;209;p30"/>
          <p:cNvPicPr preferRelativeResize="0"/>
          <p:nvPr/>
        </p:nvPicPr>
        <p:blipFill rotWithShape="1">
          <a:blip r:embed="rId3">
            <a:alphaModFix/>
          </a:blip>
          <a:srcRect/>
          <a:stretch/>
        </p:blipFill>
        <p:spPr>
          <a:xfrm>
            <a:off x="0" y="71032"/>
            <a:ext cx="821601" cy="432400"/>
          </a:xfrm>
          <a:prstGeom prst="rect">
            <a:avLst/>
          </a:prstGeom>
          <a:noFill/>
          <a:ln>
            <a:noFill/>
          </a:ln>
        </p:spPr>
      </p:pic>
      <p:sp>
        <p:nvSpPr>
          <p:cNvPr id="3" name="Title 2">
            <a:extLst>
              <a:ext uri="{FF2B5EF4-FFF2-40B4-BE49-F238E27FC236}">
                <a16:creationId xmlns:a16="http://schemas.microsoft.com/office/drawing/2014/main" id="{9B2A0F1C-73D8-4D1B-A26D-AD14466939CA}"/>
              </a:ext>
            </a:extLst>
          </p:cNvPr>
          <p:cNvSpPr>
            <a:spLocks noGrp="1"/>
          </p:cNvSpPr>
          <p:nvPr>
            <p:ph type="title"/>
          </p:nvPr>
        </p:nvSpPr>
        <p:spPr>
          <a:xfrm>
            <a:off x="558238" y="561001"/>
            <a:ext cx="9996000" cy="732800"/>
          </a:xfrm>
        </p:spPr>
        <p:txBody>
          <a:bodyPr/>
          <a:lstStyle/>
          <a:p>
            <a:pPr algn="ctr"/>
            <a:r>
              <a:rPr lang="en-US" sz="3600" dirty="0">
                <a:solidFill>
                  <a:schemeClr val="accent2">
                    <a:lumMod val="75000"/>
                  </a:schemeClr>
                </a:solidFill>
                <a:latin typeface="Georgia" panose="02040502050405020303" pitchFamily="18" charset="0"/>
                <a:cs typeface="Times New Roman" panose="02020603050405020304" pitchFamily="18" charset="0"/>
              </a:rPr>
              <a:t>Porting Volatile Indexes for NVMM is Crucial!  </a:t>
            </a:r>
          </a:p>
        </p:txBody>
      </p:sp>
    </p:spTree>
    <p:extLst>
      <p:ext uri="{BB962C8B-B14F-4D97-AF65-F5344CB8AC3E}">
        <p14:creationId xmlns:p14="http://schemas.microsoft.com/office/powerpoint/2010/main" val="1582853711"/>
      </p:ext>
    </p:extLst>
  </p:cSld>
  <p:clrMapOvr>
    <a:masterClrMapping/>
  </p:clrMapOvr>
  <mc:AlternateContent xmlns:mc="http://schemas.openxmlformats.org/markup-compatibility/2006" xmlns:p14="http://schemas.microsoft.com/office/powerpoint/2010/main">
    <mc:Choice Requires="p14">
      <p:transition spd="slow" p14:dur="2000" advTm="37159"/>
    </mc:Choice>
    <mc:Fallback xmlns="">
      <p:transition spd="slow" advTm="37159"/>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US" sz="3600" dirty="0">
                <a:solidFill>
                  <a:schemeClr val="accent2">
                    <a:lumMod val="75000"/>
                  </a:schemeClr>
                </a:solidFill>
                <a:latin typeface="Georgia" panose="02040502050405020303" pitchFamily="18" charset="0"/>
                <a:cs typeface="Arial" panose="020B0604020202020204" pitchFamily="34" charset="0"/>
              </a:rPr>
              <a:t> </a:t>
            </a:r>
            <a:br>
              <a:rPr lang="en-US" sz="3600" dirty="0">
                <a:solidFill>
                  <a:schemeClr val="accent2">
                    <a:lumMod val="75000"/>
                  </a:schemeClr>
                </a:solidFill>
                <a:latin typeface="Georgia" panose="02040502050405020303" pitchFamily="18" charset="0"/>
                <a:cs typeface="Arial" panose="020B0604020202020204" pitchFamily="34" charset="0"/>
              </a:rPr>
            </a:br>
            <a:r>
              <a:rPr lang="en-US" sz="3600" dirty="0">
                <a:solidFill>
                  <a:schemeClr val="accent2">
                    <a:lumMod val="75000"/>
                  </a:schemeClr>
                </a:solidFill>
                <a:latin typeface="Georgia" panose="02040502050405020303" pitchFamily="18" charset="0"/>
                <a:cs typeface="Arial" panose="020B0604020202020204" pitchFamily="34" charset="0"/>
              </a:rPr>
              <a:t>Existing Techniques Have a Narrow Scope</a:t>
            </a:r>
            <a:endParaRPr sz="3600" dirty="0">
              <a:solidFill>
                <a:schemeClr val="accent2">
                  <a:lumMod val="75000"/>
                </a:schemeClr>
              </a:solidFill>
              <a:latin typeface="Georgia" panose="02040502050405020303" pitchFamily="18" charset="0"/>
              <a:cs typeface="Arial" panose="020B0604020202020204" pitchFamily="34" charset="0"/>
            </a:endParaRPr>
          </a:p>
        </p:txBody>
      </p:sp>
      <p:sp>
        <p:nvSpPr>
          <p:cNvPr id="207" name="Google Shape;207;p30"/>
          <p:cNvSpPr txBox="1">
            <a:spLocks noGrp="1"/>
          </p:cNvSpPr>
          <p:nvPr>
            <p:ph type="body" idx="1"/>
          </p:nvPr>
        </p:nvSpPr>
        <p:spPr>
          <a:xfrm>
            <a:off x="732800" y="1071017"/>
            <a:ext cx="9996000"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700" dirty="0">
                <a:solidFill>
                  <a:schemeClr val="bg2">
                    <a:lumMod val="50000"/>
                  </a:schemeClr>
                </a:solidFill>
                <a:latin typeface="Calibri"/>
                <a:ea typeface="Calibri"/>
                <a:cs typeface="Calibri"/>
                <a:sym typeface="Calibri"/>
              </a:rPr>
              <a:t>Existing conversion techniques are proposed based on the concurrency control </a:t>
            </a:r>
          </a:p>
          <a:p>
            <a:pPr lvl="1" indent="-465655">
              <a:lnSpc>
                <a:spcPct val="115000"/>
              </a:lnSpc>
              <a:spcBef>
                <a:spcPts val="800"/>
              </a:spcBef>
              <a:buSzPts val="1900"/>
              <a:buFont typeface="Wingdings" panose="05000000000000000000" pitchFamily="2" charset="2"/>
              <a:buChar char="q"/>
            </a:pPr>
            <a:r>
              <a:rPr lang="en-US" sz="2700" dirty="0">
                <a:solidFill>
                  <a:schemeClr val="bg2">
                    <a:lumMod val="50000"/>
                  </a:schemeClr>
                </a:solidFill>
                <a:latin typeface="Calibri"/>
                <a:ea typeface="Calibri"/>
                <a:cs typeface="Calibri"/>
                <a:sym typeface="Calibri"/>
              </a:rPr>
              <a:t>NVTraverse [PLDI-20] for lock-free indexes, e.g., Atomic CAS</a:t>
            </a:r>
          </a:p>
          <a:p>
            <a:pPr lvl="1" indent="-465655">
              <a:lnSpc>
                <a:spcPct val="115000"/>
              </a:lnSpc>
              <a:spcBef>
                <a:spcPts val="800"/>
              </a:spcBef>
              <a:buSzPts val="1900"/>
              <a:buFont typeface="Wingdings" panose="05000000000000000000" pitchFamily="2" charset="2"/>
              <a:buChar char="q"/>
            </a:pPr>
            <a:r>
              <a:rPr lang="en-US" sz="2700" dirty="0">
                <a:solidFill>
                  <a:schemeClr val="bg2">
                    <a:lumMod val="50000"/>
                  </a:schemeClr>
                </a:solidFill>
                <a:latin typeface="Calibri"/>
                <a:ea typeface="Calibri"/>
                <a:cs typeface="Calibri"/>
                <a:sym typeface="Calibri"/>
              </a:rPr>
              <a:t>PRONTO [ASPLOS-20] for blocking indexes, e.g., Mutex</a:t>
            </a:r>
          </a:p>
          <a:p>
            <a:pPr lvl="1" indent="-465655">
              <a:lnSpc>
                <a:spcPct val="115000"/>
              </a:lnSpc>
              <a:spcBef>
                <a:spcPts val="800"/>
              </a:spcBef>
              <a:buSzPts val="1900"/>
              <a:buFont typeface="Wingdings" panose="05000000000000000000" pitchFamily="2" charset="2"/>
              <a:buChar char="q"/>
            </a:pPr>
            <a:r>
              <a:rPr lang="en-US" sz="2700" dirty="0">
                <a:solidFill>
                  <a:schemeClr val="bg2">
                    <a:lumMod val="50000"/>
                  </a:schemeClr>
                </a:solidFill>
                <a:latin typeface="Calibri"/>
                <a:ea typeface="Calibri"/>
                <a:cs typeface="Calibri"/>
                <a:sym typeface="Calibri"/>
              </a:rPr>
              <a:t>RECIPE [SOSP-19] for fine-grained and lock-free indexes </a:t>
            </a:r>
          </a:p>
          <a:p>
            <a:pPr marL="143930" lvl="0" indent="0" algn="l" rtl="0">
              <a:lnSpc>
                <a:spcPct val="115000"/>
              </a:lnSpc>
              <a:spcBef>
                <a:spcPts val="800"/>
              </a:spcBef>
              <a:spcAft>
                <a:spcPts val="0"/>
              </a:spcAft>
              <a:buClr>
                <a:srgbClr val="000000"/>
              </a:buClr>
              <a:buSzPts val="1900"/>
              <a:buNone/>
            </a:pP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4</a:t>
            </a:fld>
            <a:endParaRPr sz="1867" dirty="0"/>
          </a:p>
        </p:txBody>
      </p:sp>
      <p:pic>
        <p:nvPicPr>
          <p:cNvPr id="209" name="Google Shape;209;p30"/>
          <p:cNvPicPr preferRelativeResize="0"/>
          <p:nvPr/>
        </p:nvPicPr>
        <p:blipFill rotWithShape="1">
          <a:blip r:embed="rId4">
            <a:alphaModFix/>
          </a:blip>
          <a:srcRect/>
          <a:stretch/>
        </p:blipFill>
        <p:spPr>
          <a:xfrm>
            <a:off x="0" y="113543"/>
            <a:ext cx="821601" cy="432400"/>
          </a:xfrm>
          <a:prstGeom prst="rect">
            <a:avLst/>
          </a:prstGeom>
          <a:noFill/>
          <a:ln>
            <a:noFill/>
          </a:ln>
        </p:spPr>
      </p:pic>
      <p:sp>
        <p:nvSpPr>
          <p:cNvPr id="5" name="Rectangle: Rounded Corners 4">
            <a:extLst>
              <a:ext uri="{FF2B5EF4-FFF2-40B4-BE49-F238E27FC236}">
                <a16:creationId xmlns:a16="http://schemas.microsoft.com/office/drawing/2014/main" id="{C3A8DFEA-400B-4FA9-86BD-8BAF72AAD254}"/>
              </a:ext>
            </a:extLst>
          </p:cNvPr>
          <p:cNvSpPr/>
          <p:nvPr/>
        </p:nvSpPr>
        <p:spPr>
          <a:xfrm>
            <a:off x="1375794" y="4200787"/>
            <a:ext cx="9051721" cy="1359017"/>
          </a:xfrm>
          <a:prstGeom prst="roundRect">
            <a:avLst/>
          </a:prstGeom>
          <a:gradFill flip="none" rotWithShape="1">
            <a:gsLst>
              <a:gs pos="0">
                <a:srgbClr val="CC0000">
                  <a:tint val="66000"/>
                  <a:satMod val="160000"/>
                </a:srgbClr>
              </a:gs>
              <a:gs pos="50000">
                <a:srgbClr val="CC0000">
                  <a:tint val="44500"/>
                  <a:satMod val="160000"/>
                </a:srgbClr>
              </a:gs>
              <a:gs pos="100000">
                <a:srgbClr val="CC0000">
                  <a:tint val="23500"/>
                  <a:satMod val="160000"/>
                </a:srgbClr>
              </a:gs>
            </a:gsLst>
            <a:lin ang="189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lumMod val="10000"/>
                  </a:schemeClr>
                </a:solidFill>
                <a:latin typeface="Georgia" panose="02040502050405020303" pitchFamily="18" charset="0"/>
              </a:rPr>
              <a:t>Existing Conversion Techniques Have Limited Applicability </a:t>
            </a:r>
          </a:p>
        </p:txBody>
      </p:sp>
    </p:spTree>
    <p:custDataLst>
      <p:tags r:id="rId1"/>
    </p:custDataLst>
    <p:extLst>
      <p:ext uri="{BB962C8B-B14F-4D97-AF65-F5344CB8AC3E}">
        <p14:creationId xmlns:p14="http://schemas.microsoft.com/office/powerpoint/2010/main" val="4003657704"/>
      </p:ext>
    </p:extLst>
  </p:cSld>
  <p:clrMapOvr>
    <a:masterClrMapping/>
  </p:clrMapOvr>
  <p:transition spd="slow" advTm="22593">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393192" y="545959"/>
            <a:ext cx="10926548"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400" dirty="0">
                <a:solidFill>
                  <a:schemeClr val="accent2">
                    <a:lumMod val="75000"/>
                  </a:schemeClr>
                </a:solidFill>
                <a:latin typeface="Georgia" panose="02040502050405020303" pitchFamily="18" charset="0"/>
                <a:cs typeface="Segoe UI" panose="020B0502040204020203" pitchFamily="34" charset="0"/>
              </a:rPr>
              <a:t> </a:t>
            </a:r>
            <a:br>
              <a:rPr lang="en-US" sz="3400" dirty="0">
                <a:solidFill>
                  <a:schemeClr val="accent2">
                    <a:lumMod val="75000"/>
                  </a:schemeClr>
                </a:solidFill>
                <a:latin typeface="Georgia" panose="02040502050405020303" pitchFamily="18" charset="0"/>
                <a:cs typeface="Segoe UI" panose="020B0502040204020203" pitchFamily="34" charset="0"/>
              </a:rPr>
            </a:br>
            <a:r>
              <a:rPr lang="en-US" sz="3400" dirty="0">
                <a:solidFill>
                  <a:schemeClr val="accent2">
                    <a:lumMod val="75000"/>
                  </a:schemeClr>
                </a:solidFill>
                <a:latin typeface="Georgia" panose="02040502050405020303" pitchFamily="18" charset="0"/>
                <a:cs typeface="Segoe UI" panose="020B0502040204020203" pitchFamily="34" charset="0"/>
              </a:rPr>
              <a:t>Existing Techniques Have Other Critical Limitations </a:t>
            </a:r>
            <a:endParaRPr sz="3400" dirty="0">
              <a:solidFill>
                <a:schemeClr val="accent2">
                  <a:lumMod val="75000"/>
                </a:schemeClr>
              </a:solidFill>
              <a:latin typeface="Georgia" panose="02040502050405020303" pitchFamily="18" charset="0"/>
              <a:cs typeface="Segoe UI" panose="020B0502040204020203" pitchFamily="34" charset="0"/>
            </a:endParaRPr>
          </a:p>
        </p:txBody>
      </p:sp>
      <p:sp>
        <p:nvSpPr>
          <p:cNvPr id="207" name="Google Shape;207;p30"/>
          <p:cNvSpPr txBox="1">
            <a:spLocks noGrp="1"/>
          </p:cNvSpPr>
          <p:nvPr>
            <p:ph type="body" idx="1"/>
          </p:nvPr>
        </p:nvSpPr>
        <p:spPr>
          <a:xfrm>
            <a:off x="557746" y="1186068"/>
            <a:ext cx="10171054" cy="49858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2800" dirty="0">
                <a:solidFill>
                  <a:srgbClr val="020202"/>
                </a:solidFill>
                <a:latin typeface="Calibri"/>
                <a:ea typeface="Calibri"/>
                <a:cs typeface="Calibri"/>
                <a:sym typeface="Calibri"/>
              </a:rPr>
              <a:t>Support only Buffered Durable Linearizability [RECIPE]</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tx2">
                    <a:lumMod val="10000"/>
                  </a:schemeClr>
                </a:solidFill>
                <a:latin typeface="Calibri"/>
                <a:ea typeface="Calibri"/>
                <a:cs typeface="Calibri"/>
                <a:sym typeface="Calibri"/>
              </a:rPr>
              <a:t>Not handling persistent memory leaks [RECIPE, NVTraverse]</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tx2">
                    <a:lumMod val="10000"/>
                  </a:schemeClr>
                </a:solidFill>
                <a:latin typeface="Calibri"/>
                <a:ea typeface="Calibri"/>
                <a:cs typeface="Calibri"/>
                <a:sym typeface="Calibri"/>
              </a:rPr>
              <a:t>In-depth knowledge on the volatile index [RECIPE, NVTraverse]</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tx2">
                    <a:lumMod val="10000"/>
                  </a:schemeClr>
                </a:solidFill>
                <a:latin typeface="Calibri"/>
                <a:ea typeface="Calibri"/>
                <a:cs typeface="Calibri"/>
                <a:sym typeface="Calibri"/>
              </a:rPr>
              <a:t>Can not scale beyond the DRAM capacity [PRONTO]</a:t>
            </a:r>
          </a:p>
          <a:p>
            <a:pPr marL="609585" lvl="0" indent="-465655" algn="l" rtl="0">
              <a:lnSpc>
                <a:spcPct val="115000"/>
              </a:lnSpc>
              <a:spcBef>
                <a:spcPts val="800"/>
              </a:spcBef>
              <a:spcAft>
                <a:spcPts val="0"/>
              </a:spcAft>
              <a:buClr>
                <a:srgbClr val="000000"/>
              </a:buClr>
              <a:buSzPts val="1900"/>
              <a:buFont typeface="Calibri"/>
              <a:buChar char="➢"/>
            </a:pPr>
            <a:r>
              <a:rPr lang="en-US" sz="2800" dirty="0">
                <a:solidFill>
                  <a:schemeClr val="tx2">
                    <a:lumMod val="10000"/>
                  </a:schemeClr>
                </a:solidFill>
                <a:latin typeface="Calibri"/>
                <a:ea typeface="Calibri"/>
                <a:cs typeface="Calibri"/>
                <a:sym typeface="Calibri"/>
              </a:rPr>
              <a:t>High crash consistency overhead [PRONTO]</a:t>
            </a: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smtClean="0"/>
              <a:pPr marL="0" lvl="0" indent="0" algn="ctr" rtl="0">
                <a:spcBef>
                  <a:spcPts val="0"/>
                </a:spcBef>
                <a:spcAft>
                  <a:spcPts val="0"/>
                </a:spcAft>
                <a:buNone/>
              </a:pPr>
              <a:t>5</a:t>
            </a:fld>
            <a:endParaRPr sz="1867" dirty="0"/>
          </a:p>
        </p:txBody>
      </p:sp>
      <p:pic>
        <p:nvPicPr>
          <p:cNvPr id="209" name="Google Shape;209;p30"/>
          <p:cNvPicPr preferRelativeResize="0"/>
          <p:nvPr/>
        </p:nvPicPr>
        <p:blipFill rotWithShape="1">
          <a:blip r:embed="rId4">
            <a:alphaModFix/>
          </a:blip>
          <a:srcRect/>
          <a:stretch/>
        </p:blipFill>
        <p:spPr>
          <a:xfrm>
            <a:off x="0" y="137043"/>
            <a:ext cx="821601" cy="432400"/>
          </a:xfrm>
          <a:prstGeom prst="rect">
            <a:avLst/>
          </a:prstGeom>
          <a:noFill/>
          <a:ln>
            <a:noFill/>
          </a:ln>
        </p:spPr>
      </p:pic>
      <p:sp>
        <p:nvSpPr>
          <p:cNvPr id="7" name="Rectangle: Rounded Corners 6">
            <a:extLst>
              <a:ext uri="{FF2B5EF4-FFF2-40B4-BE49-F238E27FC236}">
                <a16:creationId xmlns:a16="http://schemas.microsoft.com/office/drawing/2014/main" id="{EA994B1B-4A1C-489B-85A7-E4F3EF4328DE}"/>
              </a:ext>
            </a:extLst>
          </p:cNvPr>
          <p:cNvSpPr/>
          <p:nvPr/>
        </p:nvSpPr>
        <p:spPr>
          <a:xfrm>
            <a:off x="821601" y="4316787"/>
            <a:ext cx="10812653" cy="1499833"/>
          </a:xfrm>
          <a:prstGeom prst="roundRect">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lumMod val="10000"/>
                  </a:schemeClr>
                </a:solidFill>
                <a:latin typeface="Georgia" panose="02040502050405020303" pitchFamily="18" charset="0"/>
              </a:rPr>
              <a:t>We</a:t>
            </a:r>
            <a:r>
              <a:rPr lang="en-US" sz="2800" dirty="0">
                <a:latin typeface="Georgia" panose="02040502050405020303" pitchFamily="18" charset="0"/>
              </a:rPr>
              <a:t> </a:t>
            </a:r>
            <a:r>
              <a:rPr lang="en-US" sz="2800" dirty="0">
                <a:solidFill>
                  <a:schemeClr val="tx2">
                    <a:lumMod val="10000"/>
                  </a:schemeClr>
                </a:solidFill>
                <a:latin typeface="Georgia" panose="02040502050405020303" pitchFamily="18" charset="0"/>
              </a:rPr>
              <a:t>propose TIPS to solve these problems and make the overall conversion process simple, intuitive and less error prone</a:t>
            </a:r>
          </a:p>
        </p:txBody>
      </p:sp>
    </p:spTree>
    <p:custDataLst>
      <p:tags r:id="rId1"/>
    </p:custDataLst>
    <p:extLst>
      <p:ext uri="{BB962C8B-B14F-4D97-AF65-F5344CB8AC3E}">
        <p14:creationId xmlns:p14="http://schemas.microsoft.com/office/powerpoint/2010/main" val="1932943245"/>
      </p:ext>
    </p:extLst>
  </p:cSld>
  <p:clrMapOvr>
    <a:masterClrMapping/>
  </p:clrMapOvr>
  <p:transition spd="slow" advTm="33277">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7" name="Google Shape;207;p30"/>
          <p:cNvSpPr txBox="1">
            <a:spLocks noGrp="1"/>
          </p:cNvSpPr>
          <p:nvPr>
            <p:ph type="body" idx="1"/>
          </p:nvPr>
        </p:nvSpPr>
        <p:spPr>
          <a:xfrm>
            <a:off x="732800" y="1214633"/>
            <a:ext cx="9996000" cy="471596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65655" algn="l" rtl="0">
              <a:lnSpc>
                <a:spcPct val="115000"/>
              </a:lnSpc>
              <a:spcBef>
                <a:spcPts val="800"/>
              </a:spcBef>
              <a:spcAft>
                <a:spcPts val="0"/>
              </a:spcAft>
              <a:buClr>
                <a:srgbClr val="000000"/>
              </a:buClr>
              <a:buSzPts val="1900"/>
              <a:buFont typeface="Calibri"/>
              <a:buChar char="➢"/>
            </a:pPr>
            <a:r>
              <a:rPr lang="en-US" sz="3067" dirty="0">
                <a:solidFill>
                  <a:schemeClr val="tx2">
                    <a:lumMod val="10000"/>
                  </a:schemeClr>
                </a:solidFill>
                <a:latin typeface="Calibri"/>
                <a:ea typeface="Calibri"/>
                <a:cs typeface="Calibri"/>
                <a:sym typeface="Calibri"/>
              </a:rPr>
              <a:t>Motivation</a:t>
            </a:r>
          </a:p>
          <a:p>
            <a:pPr marL="609585" lvl="0" indent="-465655" algn="l" rtl="0">
              <a:lnSpc>
                <a:spcPct val="115000"/>
              </a:lnSpc>
              <a:spcBef>
                <a:spcPts val="800"/>
              </a:spcBef>
              <a:spcAft>
                <a:spcPts val="0"/>
              </a:spcAft>
              <a:buClr>
                <a:srgbClr val="000000"/>
              </a:buClr>
              <a:buSzPts val="1900"/>
              <a:buFont typeface="Calibri"/>
              <a:buChar char="➢"/>
            </a:pPr>
            <a:r>
              <a:rPr lang="en-US" sz="3067" dirty="0">
                <a:solidFill>
                  <a:schemeClr val="accent2"/>
                </a:solidFill>
                <a:latin typeface="Calibri"/>
                <a:ea typeface="Calibri"/>
                <a:cs typeface="Calibri"/>
                <a:sym typeface="Calibri"/>
              </a:rPr>
              <a:t>Overview </a:t>
            </a:r>
            <a:r>
              <a:rPr lang="en-US" sz="3067" dirty="0">
                <a:solidFill>
                  <a:srgbClr val="000000"/>
                </a:solidFill>
                <a:latin typeface="Calibri"/>
                <a:ea typeface="Calibri"/>
                <a:cs typeface="Calibri"/>
                <a:sym typeface="Calibri"/>
              </a:rPr>
              <a:t> </a:t>
            </a:r>
          </a:p>
          <a:p>
            <a:pPr marL="609585" lvl="0" indent="-465655" algn="l" rtl="0">
              <a:lnSpc>
                <a:spcPct val="115000"/>
              </a:lnSpc>
              <a:spcBef>
                <a:spcPts val="800"/>
              </a:spcBef>
              <a:spcAft>
                <a:spcPts val="0"/>
              </a:spcAft>
              <a:buClr>
                <a:srgbClr val="000000"/>
              </a:buClr>
              <a:buSzPts val="1900"/>
              <a:buFont typeface="Calibri"/>
              <a:buChar char="➢"/>
            </a:pPr>
            <a:r>
              <a:rPr lang="en-US" sz="3067" dirty="0">
                <a:latin typeface="Calibri"/>
                <a:ea typeface="Calibri"/>
                <a:cs typeface="Calibri"/>
                <a:sym typeface="Calibri"/>
              </a:rPr>
              <a:t>Evaluation</a:t>
            </a:r>
          </a:p>
          <a:p>
            <a:pPr marL="609585" lvl="0" indent="-465655" algn="l" rtl="0">
              <a:lnSpc>
                <a:spcPct val="115000"/>
              </a:lnSpc>
              <a:spcBef>
                <a:spcPts val="800"/>
              </a:spcBef>
              <a:spcAft>
                <a:spcPts val="0"/>
              </a:spcAft>
              <a:buClr>
                <a:srgbClr val="000000"/>
              </a:buClr>
              <a:buSzPts val="1900"/>
              <a:buFont typeface="Calibri"/>
              <a:buChar char="➢"/>
            </a:pPr>
            <a:r>
              <a:rPr lang="en-US" sz="3067" dirty="0">
                <a:solidFill>
                  <a:srgbClr val="000000"/>
                </a:solidFill>
                <a:latin typeface="Calibri"/>
                <a:ea typeface="Calibri"/>
                <a:cs typeface="Calibri"/>
                <a:sym typeface="Calibri"/>
              </a:rPr>
              <a:t>Conclusion  </a:t>
            </a:r>
            <a:endParaRPr sz="3067" dirty="0">
              <a:solidFill>
                <a:srgbClr val="000000"/>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6</a:t>
            </a:fld>
            <a:endParaRPr sz="1867" dirty="0"/>
          </a:p>
        </p:txBody>
      </p:sp>
      <p:pic>
        <p:nvPicPr>
          <p:cNvPr id="209" name="Google Shape;209;p30"/>
          <p:cNvPicPr preferRelativeResize="0"/>
          <p:nvPr/>
        </p:nvPicPr>
        <p:blipFill rotWithShape="1">
          <a:blip r:embed="rId3">
            <a:alphaModFix/>
          </a:blip>
          <a:srcRect/>
          <a:stretch/>
        </p:blipFill>
        <p:spPr>
          <a:xfrm>
            <a:off x="0" y="49433"/>
            <a:ext cx="821601" cy="432400"/>
          </a:xfrm>
          <a:prstGeom prst="rect">
            <a:avLst/>
          </a:prstGeom>
          <a:noFill/>
          <a:ln>
            <a:noFill/>
          </a:ln>
        </p:spPr>
      </p:pic>
      <p:sp>
        <p:nvSpPr>
          <p:cNvPr id="3" name="Title 2">
            <a:extLst>
              <a:ext uri="{FF2B5EF4-FFF2-40B4-BE49-F238E27FC236}">
                <a16:creationId xmlns:a16="http://schemas.microsoft.com/office/drawing/2014/main" id="{9B2A0F1C-73D8-4D1B-A26D-AD14466939CA}"/>
              </a:ext>
            </a:extLst>
          </p:cNvPr>
          <p:cNvSpPr>
            <a:spLocks noGrp="1"/>
          </p:cNvSpPr>
          <p:nvPr>
            <p:ph type="title"/>
          </p:nvPr>
        </p:nvSpPr>
        <p:spPr/>
        <p:txBody>
          <a:bodyPr/>
          <a:lstStyle/>
          <a:p>
            <a:r>
              <a:rPr lang="en-US" sz="4100" b="1" dirty="0">
                <a:solidFill>
                  <a:schemeClr val="accent2">
                    <a:lumMod val="75000"/>
                  </a:schemeClr>
                </a:solidFill>
                <a:latin typeface="Garamond" panose="02020404030301010803" pitchFamily="18" charset="0"/>
              </a:rPr>
              <a:t>Talk Outline </a:t>
            </a:r>
          </a:p>
        </p:txBody>
      </p:sp>
    </p:spTree>
    <p:extLst>
      <p:ext uri="{BB962C8B-B14F-4D97-AF65-F5344CB8AC3E}">
        <p14:creationId xmlns:p14="http://schemas.microsoft.com/office/powerpoint/2010/main" val="3906921998"/>
      </p:ext>
    </p:extLst>
  </p:cSld>
  <p:clrMapOvr>
    <a:masterClrMapping/>
  </p:clrMapOvr>
  <mc:AlternateContent xmlns:mc="http://schemas.openxmlformats.org/markup-compatibility/2006" xmlns:p14="http://schemas.microsoft.com/office/powerpoint/2010/main">
    <mc:Choice Requires="p14">
      <p:transition spd="slow" p14:dur="2000" advTm="1019"/>
    </mc:Choice>
    <mc:Fallback xmlns="">
      <p:transition spd="slow" advTm="1019"/>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32800" y="453268"/>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4000" dirty="0">
                <a:solidFill>
                  <a:schemeClr val="accent2">
                    <a:lumMod val="75000"/>
                  </a:schemeClr>
                </a:solidFill>
                <a:latin typeface="Georgia" panose="02040502050405020303" pitchFamily="18" charset="0"/>
                <a:cs typeface="Segoe UI" panose="020B0502040204020203" pitchFamily="34" charset="0"/>
              </a:rPr>
              <a:t>Three Main Goals of TIPS</a:t>
            </a:r>
            <a:endParaRPr sz="4000" dirty="0">
              <a:solidFill>
                <a:schemeClr val="accent2">
                  <a:lumMod val="75000"/>
                </a:schemeClr>
              </a:solidFill>
              <a:latin typeface="Georgia" panose="02040502050405020303" pitchFamily="18" charset="0"/>
              <a:cs typeface="Segoe UI" panose="020B0502040204020203" pitchFamily="34" charset="0"/>
            </a:endParaRPr>
          </a:p>
        </p:txBody>
      </p:sp>
      <p:sp>
        <p:nvSpPr>
          <p:cNvPr id="207" name="Google Shape;207;p30"/>
          <p:cNvSpPr txBox="1">
            <a:spLocks noGrp="1"/>
          </p:cNvSpPr>
          <p:nvPr>
            <p:ph type="body" idx="1"/>
          </p:nvPr>
        </p:nvSpPr>
        <p:spPr>
          <a:xfrm>
            <a:off x="732800" y="1071017"/>
            <a:ext cx="9996000" cy="4985834"/>
          </a:xfrm>
          <a:prstGeom prst="rect">
            <a:avLst/>
          </a:prstGeom>
          <a:ln>
            <a:solidFill>
              <a:schemeClr val="bg1"/>
            </a:solid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43930" lvl="0" indent="0" algn="l" rtl="0">
              <a:lnSpc>
                <a:spcPct val="115000"/>
              </a:lnSpc>
              <a:spcBef>
                <a:spcPts val="800"/>
              </a:spcBef>
              <a:spcAft>
                <a:spcPts val="0"/>
              </a:spcAft>
              <a:buClr>
                <a:srgbClr val="000000"/>
              </a:buClr>
              <a:buSzPts val="1900"/>
              <a:buNone/>
            </a:pPr>
            <a:r>
              <a:rPr lang="en-US" sz="2400" b="0" dirty="0">
                <a:effectLst/>
              </a:rPr>
              <a:t>  </a:t>
            </a:r>
            <a:endParaRPr lang="en-US" sz="2700" dirty="0">
              <a:solidFill>
                <a:schemeClr val="bg2">
                  <a:lumMod val="50000"/>
                </a:schemeClr>
              </a:solidFill>
              <a:latin typeface="Calibri"/>
              <a:ea typeface="Calibri"/>
              <a:cs typeface="Calibri"/>
              <a:sym typeface="Calibri"/>
            </a:endParaRPr>
          </a:p>
        </p:txBody>
      </p:sp>
      <p:sp>
        <p:nvSpPr>
          <p:cNvPr id="208" name="Google Shape;208;p30"/>
          <p:cNvSpPr txBox="1">
            <a:spLocks noGrp="1"/>
          </p:cNvSpPr>
          <p:nvPr>
            <p:ph type="sldNum" idx="12"/>
          </p:nvPr>
        </p:nvSpPr>
        <p:spPr>
          <a:xfrm>
            <a:off x="5357033" y="6124933"/>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7</a:t>
            </a:fld>
            <a:endParaRPr sz="1867" dirty="0"/>
          </a:p>
        </p:txBody>
      </p:sp>
      <p:pic>
        <p:nvPicPr>
          <p:cNvPr id="209" name="Google Shape;209;p30"/>
          <p:cNvPicPr preferRelativeResize="0"/>
          <p:nvPr/>
        </p:nvPicPr>
        <p:blipFill rotWithShape="1">
          <a:blip r:embed="rId3">
            <a:alphaModFix/>
          </a:blip>
          <a:srcRect/>
          <a:stretch/>
        </p:blipFill>
        <p:spPr>
          <a:xfrm>
            <a:off x="81967" y="137043"/>
            <a:ext cx="821601" cy="432400"/>
          </a:xfrm>
          <a:prstGeom prst="rect">
            <a:avLst/>
          </a:prstGeom>
          <a:noFill/>
          <a:ln>
            <a:noFill/>
          </a:ln>
        </p:spPr>
      </p:pic>
      <p:sp>
        <p:nvSpPr>
          <p:cNvPr id="2" name="Rectangle: Rounded Corners 1">
            <a:extLst>
              <a:ext uri="{FF2B5EF4-FFF2-40B4-BE49-F238E27FC236}">
                <a16:creationId xmlns:a16="http://schemas.microsoft.com/office/drawing/2014/main" id="{3C64C7C9-FC2A-4959-B2E5-1D93116602B2}"/>
              </a:ext>
            </a:extLst>
          </p:cNvPr>
          <p:cNvSpPr/>
          <p:nvPr/>
        </p:nvSpPr>
        <p:spPr>
          <a:xfrm>
            <a:off x="903569" y="1447096"/>
            <a:ext cx="9733670" cy="87245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2">
                    <a:lumMod val="10000"/>
                  </a:schemeClr>
                </a:solidFill>
                <a:latin typeface="Georgia" panose="02040502050405020303" pitchFamily="18" charset="0"/>
              </a:rPr>
              <a:t>1) Support an Index-agnostic Conversion </a:t>
            </a:r>
          </a:p>
        </p:txBody>
      </p:sp>
      <p:sp>
        <p:nvSpPr>
          <p:cNvPr id="15" name="Rectangle: Rounded Corners 14">
            <a:extLst>
              <a:ext uri="{FF2B5EF4-FFF2-40B4-BE49-F238E27FC236}">
                <a16:creationId xmlns:a16="http://schemas.microsoft.com/office/drawing/2014/main" id="{D35E2698-547F-4D0B-93FC-57D7C2424D3A}"/>
              </a:ext>
            </a:extLst>
          </p:cNvPr>
          <p:cNvSpPr/>
          <p:nvPr/>
        </p:nvSpPr>
        <p:spPr>
          <a:xfrm>
            <a:off x="903568" y="2749004"/>
            <a:ext cx="9733671" cy="87245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2">
                    <a:lumMod val="10000"/>
                  </a:schemeClr>
                </a:solidFill>
                <a:latin typeface="Georgia" panose="02040502050405020303" pitchFamily="18" charset="0"/>
              </a:rPr>
              <a:t>2) Guarantee Durable Linearizability for Correctness</a:t>
            </a:r>
          </a:p>
        </p:txBody>
      </p:sp>
      <p:sp>
        <p:nvSpPr>
          <p:cNvPr id="16" name="Rectangle: Rounded Corners 15">
            <a:extLst>
              <a:ext uri="{FF2B5EF4-FFF2-40B4-BE49-F238E27FC236}">
                <a16:creationId xmlns:a16="http://schemas.microsoft.com/office/drawing/2014/main" id="{206D7363-960E-4E3E-A6B1-E0120240DC59}"/>
              </a:ext>
            </a:extLst>
          </p:cNvPr>
          <p:cNvSpPr/>
          <p:nvPr/>
        </p:nvSpPr>
        <p:spPr>
          <a:xfrm>
            <a:off x="903568" y="4050912"/>
            <a:ext cx="9733671" cy="87245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2">
                    <a:lumMod val="10000"/>
                  </a:schemeClr>
                </a:solidFill>
                <a:latin typeface="Georgia" panose="02040502050405020303" pitchFamily="18" charset="0"/>
              </a:rPr>
              <a:t>3) Provide High-Performance and Scalability </a:t>
            </a:r>
          </a:p>
        </p:txBody>
      </p:sp>
    </p:spTree>
    <p:extLst>
      <p:ext uri="{BB962C8B-B14F-4D97-AF65-F5344CB8AC3E}">
        <p14:creationId xmlns:p14="http://schemas.microsoft.com/office/powerpoint/2010/main" val="1470470663"/>
      </p:ext>
    </p:extLst>
  </p:cSld>
  <p:clrMapOvr>
    <a:masterClrMapping/>
  </p:clrMapOvr>
  <p:transition spd="slow" advTm="40960">
    <p:sndAc>
      <p:endSnd/>
    </p:sndAc>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445309" y="219452"/>
            <a:ext cx="9996000"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3600" dirty="0">
                <a:solidFill>
                  <a:schemeClr val="accent2">
                    <a:lumMod val="75000"/>
                  </a:schemeClr>
                </a:solidFill>
                <a:latin typeface="Georgia" panose="02040502050405020303" pitchFamily="18" charset="0"/>
                <a:cs typeface="Segoe UI" panose="020B0502040204020203" pitchFamily="34" charset="0"/>
              </a:rPr>
              <a:t>TIPS Architecture</a:t>
            </a:r>
            <a:endParaRPr sz="3600" dirty="0">
              <a:solidFill>
                <a:schemeClr val="accent2">
                  <a:lumMod val="75000"/>
                </a:schemeClr>
              </a:solidFill>
              <a:latin typeface="Georgia" panose="02040502050405020303" pitchFamily="18" charset="0"/>
              <a:cs typeface="Segoe UI" panose="020B0502040204020203" pitchFamily="34" charset="0"/>
            </a:endParaRPr>
          </a:p>
        </p:txBody>
      </p:sp>
      <p:sp>
        <p:nvSpPr>
          <p:cNvPr id="208" name="Google Shape;208;p30"/>
          <p:cNvSpPr txBox="1">
            <a:spLocks noGrp="1"/>
          </p:cNvSpPr>
          <p:nvPr>
            <p:ph type="sldNum" idx="12"/>
          </p:nvPr>
        </p:nvSpPr>
        <p:spPr>
          <a:xfrm>
            <a:off x="5309456" y="6143899"/>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8</a:t>
            </a:fld>
            <a:endParaRPr sz="1867" dirty="0"/>
          </a:p>
        </p:txBody>
      </p:sp>
      <p:pic>
        <p:nvPicPr>
          <p:cNvPr id="209" name="Google Shape;209;p30"/>
          <p:cNvPicPr preferRelativeResize="0"/>
          <p:nvPr/>
        </p:nvPicPr>
        <p:blipFill rotWithShape="1">
          <a:blip r:embed="rId4">
            <a:alphaModFix/>
          </a:blip>
          <a:srcRect/>
          <a:stretch/>
        </p:blipFill>
        <p:spPr>
          <a:xfrm>
            <a:off x="49138" y="102176"/>
            <a:ext cx="821601" cy="432400"/>
          </a:xfrm>
          <a:prstGeom prst="rect">
            <a:avLst/>
          </a:prstGeom>
          <a:noFill/>
          <a:ln>
            <a:noFill/>
          </a:ln>
        </p:spPr>
      </p:pic>
      <p:sp>
        <p:nvSpPr>
          <p:cNvPr id="2" name="TextBox 1">
            <a:extLst>
              <a:ext uri="{FF2B5EF4-FFF2-40B4-BE49-F238E27FC236}">
                <a16:creationId xmlns:a16="http://schemas.microsoft.com/office/drawing/2014/main" id="{E2D9811D-BD75-45FE-975C-364BE526E5BA}"/>
              </a:ext>
            </a:extLst>
          </p:cNvPr>
          <p:cNvSpPr txBox="1"/>
          <p:nvPr/>
        </p:nvSpPr>
        <p:spPr>
          <a:xfrm>
            <a:off x="2915745" y="1068853"/>
            <a:ext cx="5349240" cy="738664"/>
          </a:xfrm>
          <a:prstGeom prst="rect">
            <a:avLst/>
          </a:prstGeom>
          <a:noFill/>
        </p:spPr>
        <p:txBody>
          <a:bodyPr wrap="square" rtlCol="0">
            <a:spAutoFit/>
          </a:bodyPr>
          <a:lstStyle/>
          <a:p>
            <a:r>
              <a:rPr lang="en-US" sz="1400" dirty="0">
                <a:latin typeface="Consolas" panose="020B0609020204030204" pitchFamily="49" charset="0"/>
                <a:cs typeface="Courier New" panose="02070309020205020404" pitchFamily="49" charset="0"/>
              </a:rPr>
              <a:t>void add_customer (list, k, v) {</a:t>
            </a:r>
          </a:p>
          <a:p>
            <a:r>
              <a:rPr lang="en-US" sz="1400" dirty="0">
                <a:latin typeface="Consolas" panose="020B0609020204030204" pitchFamily="49" charset="0"/>
                <a:cs typeface="Courier New" panose="02070309020205020404" pitchFamily="49" charset="0"/>
              </a:rPr>
              <a:t>	</a:t>
            </a:r>
            <a:r>
              <a:rPr lang="en-US" sz="1400" dirty="0">
                <a:solidFill>
                  <a:schemeClr val="accent6">
                    <a:lumMod val="60000"/>
                    <a:lumOff val="40000"/>
                  </a:schemeClr>
                </a:solidFill>
                <a:latin typeface="Consolas" panose="020B0609020204030204" pitchFamily="49" charset="0"/>
                <a:cs typeface="Courier New" panose="02070309020205020404" pitchFamily="49" charset="0"/>
              </a:rPr>
              <a:t>tips_insert</a:t>
            </a:r>
            <a:r>
              <a:rPr lang="en-US" sz="1400" dirty="0">
                <a:latin typeface="Consolas" panose="020B0609020204030204" pitchFamily="49" charset="0"/>
                <a:cs typeface="Courier New" panose="02070309020205020404" pitchFamily="49" charset="0"/>
              </a:rPr>
              <a:t>(list, K</a:t>
            </a:r>
            <a:r>
              <a:rPr lang="en-US" sz="1400" baseline="-25000" dirty="0">
                <a:latin typeface="Consolas" panose="020B0609020204030204" pitchFamily="49" charset="0"/>
                <a:cs typeface="Courier New" panose="02070309020205020404" pitchFamily="49" charset="0"/>
              </a:rPr>
              <a:t>3</a:t>
            </a:r>
            <a:r>
              <a:rPr lang="en-US" sz="1400" dirty="0">
                <a:latin typeface="Consolas" panose="020B0609020204030204" pitchFamily="49" charset="0"/>
                <a:cs typeface="Courier New" panose="02070309020205020404" pitchFamily="49" charset="0"/>
              </a:rPr>
              <a:t>, V</a:t>
            </a:r>
            <a:r>
              <a:rPr lang="en-US" sz="1400" baseline="-25000" dirty="0">
                <a:latin typeface="Consolas" panose="020B0609020204030204" pitchFamily="49" charset="0"/>
                <a:cs typeface="Courier New" panose="02070309020205020404" pitchFamily="49" charset="0"/>
              </a:rPr>
              <a:t>3</a:t>
            </a:r>
            <a:r>
              <a:rPr lang="en-US" sz="1400" dirty="0">
                <a:latin typeface="Consolas" panose="020B0609020204030204" pitchFamily="49" charset="0"/>
                <a:cs typeface="Courier New" panose="02070309020205020404" pitchFamily="49" charset="0"/>
              </a:rPr>
              <a:t>, </a:t>
            </a:r>
            <a:r>
              <a:rPr lang="en-US" sz="1400" dirty="0">
                <a:solidFill>
                  <a:srgbClr val="FFC000"/>
                </a:solidFill>
                <a:latin typeface="Consolas" panose="020B0609020204030204" pitchFamily="49" charset="0"/>
                <a:cs typeface="Courier New" panose="02070309020205020404" pitchFamily="49" charset="0"/>
              </a:rPr>
              <a:t>list_insert</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p:txBody>
      </p:sp>
      <p:cxnSp>
        <p:nvCxnSpPr>
          <p:cNvPr id="5" name="Straight Connector 4">
            <a:extLst>
              <a:ext uri="{FF2B5EF4-FFF2-40B4-BE49-F238E27FC236}">
                <a16:creationId xmlns:a16="http://schemas.microsoft.com/office/drawing/2014/main" id="{05275EEF-11A2-4F2F-8BE5-67FC87F3DDB1}"/>
              </a:ext>
            </a:extLst>
          </p:cNvPr>
          <p:cNvCxnSpPr/>
          <p:nvPr/>
        </p:nvCxnSpPr>
        <p:spPr>
          <a:xfrm>
            <a:off x="1124712" y="1807517"/>
            <a:ext cx="9098280" cy="0"/>
          </a:xfrm>
          <a:prstGeom prst="line">
            <a:avLst/>
          </a:prstGeom>
          <a:ln w="12700">
            <a:solidFill>
              <a:schemeClr val="tx2">
                <a:lumMod val="1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425514F-92D5-45FE-A9C3-AC0DB01A37F5}"/>
              </a:ext>
            </a:extLst>
          </p:cNvPr>
          <p:cNvSpPr/>
          <p:nvPr/>
        </p:nvSpPr>
        <p:spPr>
          <a:xfrm>
            <a:off x="3081528" y="1973818"/>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6102DE0-3A8B-4529-99AE-A7FF6E6C70DC}"/>
              </a:ext>
            </a:extLst>
          </p:cNvPr>
          <p:cNvSpPr/>
          <p:nvPr/>
        </p:nvSpPr>
        <p:spPr>
          <a:xfrm>
            <a:off x="3081528" y="2376150"/>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55573E6-A2B5-43A5-B232-82408600B431}"/>
              </a:ext>
            </a:extLst>
          </p:cNvPr>
          <p:cNvSpPr/>
          <p:nvPr/>
        </p:nvSpPr>
        <p:spPr>
          <a:xfrm>
            <a:off x="3081528" y="2778482"/>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C6992B07-69DA-49C2-A040-CE6E204FC323}"/>
              </a:ext>
            </a:extLst>
          </p:cNvPr>
          <p:cNvCxnSpPr>
            <a:stCxn id="14" idx="3"/>
          </p:cNvCxnSpPr>
          <p:nvPr/>
        </p:nvCxnSpPr>
        <p:spPr>
          <a:xfrm>
            <a:off x="3566160" y="2577316"/>
            <a:ext cx="374904" cy="0"/>
          </a:xfrm>
          <a:prstGeom prst="straightConnector1">
            <a:avLst/>
          </a:prstGeom>
          <a:ln w="19050" cap="flat" cmpd="sng" algn="ctr">
            <a:solidFill>
              <a:srgbClr val="08721A"/>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ectangle 10">
            <a:extLst>
              <a:ext uri="{FF2B5EF4-FFF2-40B4-BE49-F238E27FC236}">
                <a16:creationId xmlns:a16="http://schemas.microsoft.com/office/drawing/2014/main" id="{467A543C-1CF6-477D-BACF-6DA472A7BCC9}"/>
              </a:ext>
            </a:extLst>
          </p:cNvPr>
          <p:cNvSpPr/>
          <p:nvPr/>
        </p:nvSpPr>
        <p:spPr>
          <a:xfrm>
            <a:off x="3939713" y="2382835"/>
            <a:ext cx="1463200" cy="332923"/>
          </a:xfrm>
          <a:prstGeom prst="rect">
            <a:avLst/>
          </a:prstGeom>
          <a:gradFill flip="none" rotWithShape="1">
            <a:gsLst>
              <a:gs pos="0">
                <a:srgbClr val="08721A">
                  <a:tint val="66000"/>
                  <a:satMod val="160000"/>
                </a:srgbClr>
              </a:gs>
              <a:gs pos="50000">
                <a:srgbClr val="08721A">
                  <a:tint val="44500"/>
                  <a:satMod val="160000"/>
                </a:srgbClr>
              </a:gs>
              <a:gs pos="100000">
                <a:srgbClr val="08721A">
                  <a:tint val="23500"/>
                  <a:satMod val="160000"/>
                </a:srgb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B9EC145-D72F-46A2-8A9B-CB395BDF4400}"/>
              </a:ext>
            </a:extLst>
          </p:cNvPr>
          <p:cNvCxnSpPr/>
          <p:nvPr/>
        </p:nvCxnSpPr>
        <p:spPr>
          <a:xfrm>
            <a:off x="5402913" y="2577316"/>
            <a:ext cx="374904" cy="0"/>
          </a:xfrm>
          <a:prstGeom prst="straightConnector1">
            <a:avLst/>
          </a:prstGeom>
          <a:ln w="19050" cap="flat" cmpd="sng" algn="ctr">
            <a:solidFill>
              <a:srgbClr val="08721A"/>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9EE3943-ED0F-4EFB-AB10-8030911FC49B}"/>
              </a:ext>
            </a:extLst>
          </p:cNvPr>
          <p:cNvSpPr txBox="1"/>
          <p:nvPr/>
        </p:nvSpPr>
        <p:spPr>
          <a:xfrm>
            <a:off x="5845641" y="2174984"/>
            <a:ext cx="1324849" cy="584775"/>
          </a:xfrm>
          <a:prstGeom prst="rect">
            <a:avLst/>
          </a:prstGeom>
          <a:noFill/>
        </p:spPr>
        <p:txBody>
          <a:bodyPr wrap="square" rtlCol="0">
            <a:spAutoFit/>
          </a:bodyPr>
          <a:lstStyle/>
          <a:p>
            <a:r>
              <a:rPr lang="en-US" sz="3200" b="1" dirty="0">
                <a:solidFill>
                  <a:srgbClr val="08721A"/>
                </a:solidFill>
                <a:latin typeface="Calibri" panose="020F0502020204030204" pitchFamily="34" charset="0"/>
                <a:cs typeface="Calibri" panose="020F0502020204030204" pitchFamily="34" charset="0"/>
              </a:rPr>
              <a:t>…</a:t>
            </a:r>
          </a:p>
        </p:txBody>
      </p:sp>
      <p:cxnSp>
        <p:nvCxnSpPr>
          <p:cNvPr id="20" name="Straight Connector 19">
            <a:extLst>
              <a:ext uri="{FF2B5EF4-FFF2-40B4-BE49-F238E27FC236}">
                <a16:creationId xmlns:a16="http://schemas.microsoft.com/office/drawing/2014/main" id="{BE0FC003-CEC2-4F11-8033-8459914C9275}"/>
              </a:ext>
            </a:extLst>
          </p:cNvPr>
          <p:cNvCxnSpPr>
            <a:cxnSpLocks/>
            <a:stCxn id="11" idx="0"/>
            <a:endCxn id="11" idx="2"/>
          </p:cNvCxnSpPr>
          <p:nvPr/>
        </p:nvCxnSpPr>
        <p:spPr>
          <a:xfrm>
            <a:off x="4671313" y="2382835"/>
            <a:ext cx="0" cy="332923"/>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ED3066-89ED-432F-B7BF-EDCA6535BE12}"/>
              </a:ext>
            </a:extLst>
          </p:cNvPr>
          <p:cNvSpPr txBox="1"/>
          <p:nvPr/>
        </p:nvSpPr>
        <p:spPr>
          <a:xfrm>
            <a:off x="4137237" y="2364710"/>
            <a:ext cx="484627" cy="307777"/>
          </a:xfrm>
          <a:prstGeom prst="rect">
            <a:avLst/>
          </a:prstGeom>
          <a:noFill/>
        </p:spPr>
        <p:txBody>
          <a:bodyPr wrap="square" rtlCol="0">
            <a:spAutoFit/>
          </a:bodyPr>
          <a:lstStyle/>
          <a:p>
            <a:r>
              <a:rPr lang="en-US" sz="1400" dirty="0">
                <a:solidFill>
                  <a:srgbClr val="020202"/>
                </a:solidFill>
                <a:latin typeface="Calibri" panose="020F0502020204030204" pitchFamily="34" charset="0"/>
                <a:cs typeface="Calibri" panose="020F0502020204030204" pitchFamily="34" charset="0"/>
              </a:rPr>
              <a:t>K</a:t>
            </a:r>
            <a:r>
              <a:rPr lang="en-US" sz="1400" baseline="-25000" dirty="0">
                <a:solidFill>
                  <a:srgbClr val="020202"/>
                </a:solidFill>
                <a:latin typeface="Calibri" panose="020F0502020204030204" pitchFamily="34" charset="0"/>
                <a:cs typeface="Calibri" panose="020F0502020204030204" pitchFamily="34" charset="0"/>
              </a:rPr>
              <a:t>3</a:t>
            </a:r>
          </a:p>
        </p:txBody>
      </p:sp>
      <p:sp>
        <p:nvSpPr>
          <p:cNvPr id="27" name="TextBox 26">
            <a:extLst>
              <a:ext uri="{FF2B5EF4-FFF2-40B4-BE49-F238E27FC236}">
                <a16:creationId xmlns:a16="http://schemas.microsoft.com/office/drawing/2014/main" id="{661DEE09-A681-4F6D-A465-5031EE79FC0D}"/>
              </a:ext>
            </a:extLst>
          </p:cNvPr>
          <p:cNvSpPr txBox="1"/>
          <p:nvPr/>
        </p:nvSpPr>
        <p:spPr>
          <a:xfrm>
            <a:off x="4844286" y="2381708"/>
            <a:ext cx="484627" cy="307777"/>
          </a:xfrm>
          <a:prstGeom prst="rect">
            <a:avLst/>
          </a:prstGeom>
          <a:noFill/>
        </p:spPr>
        <p:txBody>
          <a:bodyPr wrap="square" rtlCol="0">
            <a:spAutoFit/>
          </a:bodyPr>
          <a:lstStyle/>
          <a:p>
            <a:r>
              <a:rPr lang="en-US" sz="1400" dirty="0">
                <a:solidFill>
                  <a:srgbClr val="020202"/>
                </a:solidFill>
                <a:latin typeface="Calibri" panose="020F0502020204030204" pitchFamily="34" charset="0"/>
                <a:cs typeface="Calibri" panose="020F0502020204030204" pitchFamily="34" charset="0"/>
              </a:rPr>
              <a:t>V</a:t>
            </a:r>
            <a:r>
              <a:rPr lang="en-US" sz="1400" baseline="-25000" dirty="0">
                <a:solidFill>
                  <a:srgbClr val="020202"/>
                </a:solidFill>
                <a:latin typeface="Calibri" panose="020F0502020204030204" pitchFamily="34" charset="0"/>
                <a:cs typeface="Calibri" panose="020F0502020204030204" pitchFamily="34" charset="0"/>
              </a:rPr>
              <a:t>3</a:t>
            </a:r>
          </a:p>
        </p:txBody>
      </p:sp>
      <p:sp>
        <p:nvSpPr>
          <p:cNvPr id="28" name="Rectangle 27">
            <a:extLst>
              <a:ext uri="{FF2B5EF4-FFF2-40B4-BE49-F238E27FC236}">
                <a16:creationId xmlns:a16="http://schemas.microsoft.com/office/drawing/2014/main" id="{CCA8BCF8-CAB8-495E-AFF8-363C19273ADD}"/>
              </a:ext>
            </a:extLst>
          </p:cNvPr>
          <p:cNvSpPr/>
          <p:nvPr/>
        </p:nvSpPr>
        <p:spPr>
          <a:xfrm>
            <a:off x="3081528" y="3319080"/>
            <a:ext cx="3209542" cy="584724"/>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39DBD554-3029-4B09-BC3D-C3538199C4A5}"/>
              </a:ext>
            </a:extLst>
          </p:cNvPr>
          <p:cNvCxnSpPr/>
          <p:nvPr/>
        </p:nvCxnSpPr>
        <p:spPr>
          <a:xfrm>
            <a:off x="3483864" y="3319080"/>
            <a:ext cx="0" cy="584724"/>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927A47-8583-4E92-9060-FE8D1D4DA256}"/>
              </a:ext>
            </a:extLst>
          </p:cNvPr>
          <p:cNvCxnSpPr/>
          <p:nvPr/>
        </p:nvCxnSpPr>
        <p:spPr>
          <a:xfrm>
            <a:off x="5931408" y="3319080"/>
            <a:ext cx="0" cy="584724"/>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5F107A-C0F9-4867-A839-AA634BE3D64F}"/>
              </a:ext>
            </a:extLst>
          </p:cNvPr>
          <p:cNvSpPr txBox="1"/>
          <p:nvPr/>
        </p:nvSpPr>
        <p:spPr>
          <a:xfrm>
            <a:off x="3081528" y="3313327"/>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36" name="TextBox 35">
            <a:extLst>
              <a:ext uri="{FF2B5EF4-FFF2-40B4-BE49-F238E27FC236}">
                <a16:creationId xmlns:a16="http://schemas.microsoft.com/office/drawing/2014/main" id="{806BAC89-F81D-4AA1-B7BA-A28E09F474CB}"/>
              </a:ext>
            </a:extLst>
          </p:cNvPr>
          <p:cNvSpPr txBox="1"/>
          <p:nvPr/>
        </p:nvSpPr>
        <p:spPr>
          <a:xfrm>
            <a:off x="5931408" y="3313327"/>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32" name="TextBox 31">
            <a:extLst>
              <a:ext uri="{FF2B5EF4-FFF2-40B4-BE49-F238E27FC236}">
                <a16:creationId xmlns:a16="http://schemas.microsoft.com/office/drawing/2014/main" id="{4AC9F0A4-7155-4AF4-AF29-08D7FDD0F412}"/>
              </a:ext>
            </a:extLst>
          </p:cNvPr>
          <p:cNvSpPr txBox="1"/>
          <p:nvPr/>
        </p:nvSpPr>
        <p:spPr>
          <a:xfrm>
            <a:off x="3493009" y="3355458"/>
            <a:ext cx="2447543" cy="523220"/>
          </a:xfrm>
          <a:prstGeom prst="rect">
            <a:avLst/>
          </a:prstGeom>
          <a:noFill/>
        </p:spPr>
        <p:txBody>
          <a:bodyPr wrap="square" rtlCol="0">
            <a:spAutoFit/>
          </a:bodyPr>
          <a:lstStyle/>
          <a:p>
            <a:pPr algn="ctr"/>
            <a:r>
              <a:rPr lang="en-US" sz="1400" dirty="0">
                <a:solidFill>
                  <a:srgbClr val="020202"/>
                </a:solidFill>
                <a:latin typeface="Calibri" panose="020F0502020204030204" pitchFamily="34" charset="0"/>
                <a:cs typeface="Calibri" panose="020F0502020204030204" pitchFamily="34" charset="0"/>
              </a:rPr>
              <a:t>list_insert (list, K</a:t>
            </a:r>
            <a:r>
              <a:rPr lang="en-US" sz="1400" baseline="-25000" dirty="0">
                <a:solidFill>
                  <a:srgbClr val="020202"/>
                </a:solidFill>
                <a:latin typeface="Calibri" panose="020F0502020204030204" pitchFamily="34" charset="0"/>
                <a:cs typeface="Calibri" panose="020F0502020204030204" pitchFamily="34" charset="0"/>
              </a:rPr>
              <a:t>3</a:t>
            </a:r>
            <a:r>
              <a:rPr lang="en-US" sz="1400" dirty="0">
                <a:solidFill>
                  <a:srgbClr val="020202"/>
                </a:solidFill>
                <a:latin typeface="Calibri" panose="020F0502020204030204" pitchFamily="34" charset="0"/>
                <a:cs typeface="Calibri" panose="020F0502020204030204" pitchFamily="34" charset="0"/>
              </a:rPr>
              <a:t>, V</a:t>
            </a:r>
            <a:r>
              <a:rPr lang="en-US" sz="1400" baseline="-25000" dirty="0">
                <a:solidFill>
                  <a:srgbClr val="020202"/>
                </a:solidFill>
                <a:latin typeface="Calibri" panose="020F0502020204030204" pitchFamily="34" charset="0"/>
                <a:cs typeface="Calibri" panose="020F0502020204030204" pitchFamily="34" charset="0"/>
              </a:rPr>
              <a:t>3</a:t>
            </a:r>
            <a:r>
              <a:rPr lang="en-US" sz="1400" dirty="0">
                <a:solidFill>
                  <a:srgbClr val="020202"/>
                </a:solidFill>
                <a:latin typeface="Calibri" panose="020F0502020204030204" pitchFamily="34" charset="0"/>
                <a:cs typeface="Calibri" panose="020F0502020204030204" pitchFamily="34" charset="0"/>
              </a:rPr>
              <a:t>,)</a:t>
            </a:r>
          </a:p>
          <a:p>
            <a:pPr algn="ctr"/>
            <a:r>
              <a:rPr lang="en-US" sz="1400" dirty="0">
                <a:solidFill>
                  <a:srgbClr val="020202"/>
                </a:solidFill>
                <a:latin typeface="Calibri" panose="020F0502020204030204" pitchFamily="34" charset="0"/>
                <a:cs typeface="Calibri" panose="020F0502020204030204" pitchFamily="34" charset="0"/>
              </a:rPr>
              <a:t>commit-ts = T</a:t>
            </a:r>
            <a:r>
              <a:rPr lang="en-US" sz="1400" baseline="-25000" dirty="0">
                <a:solidFill>
                  <a:srgbClr val="020202"/>
                </a:solidFill>
                <a:latin typeface="Calibri" panose="020F0502020204030204" pitchFamily="34" charset="0"/>
                <a:cs typeface="Calibri" panose="020F0502020204030204" pitchFamily="34" charset="0"/>
              </a:rPr>
              <a:t>1</a:t>
            </a:r>
          </a:p>
        </p:txBody>
      </p:sp>
      <p:cxnSp>
        <p:nvCxnSpPr>
          <p:cNvPr id="38" name="Straight Connector 37">
            <a:extLst>
              <a:ext uri="{FF2B5EF4-FFF2-40B4-BE49-F238E27FC236}">
                <a16:creationId xmlns:a16="http://schemas.microsoft.com/office/drawing/2014/main" id="{71E90451-0CA7-4E2E-8BA4-BAB52C64C8A1}"/>
              </a:ext>
            </a:extLst>
          </p:cNvPr>
          <p:cNvCxnSpPr/>
          <p:nvPr/>
        </p:nvCxnSpPr>
        <p:spPr>
          <a:xfrm>
            <a:off x="1059900" y="4073771"/>
            <a:ext cx="9098280" cy="0"/>
          </a:xfrm>
          <a:prstGeom prst="line">
            <a:avLst/>
          </a:prstGeom>
          <a:ln w="12700">
            <a:solidFill>
              <a:schemeClr val="tx2">
                <a:lumMod val="1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715685B-DA10-4B9E-99A9-8B2B9A9A93B6}"/>
              </a:ext>
            </a:extLst>
          </p:cNvPr>
          <p:cNvSpPr/>
          <p:nvPr/>
        </p:nvSpPr>
        <p:spPr>
          <a:xfrm>
            <a:off x="3081528" y="5210113"/>
            <a:ext cx="2017522" cy="496387"/>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C1BB86FE-F0DC-4D1B-840B-A2610E1099B0}"/>
              </a:ext>
            </a:extLst>
          </p:cNvPr>
          <p:cNvSpPr/>
          <p:nvPr/>
        </p:nvSpPr>
        <p:spPr>
          <a:xfrm>
            <a:off x="5845641" y="5210113"/>
            <a:ext cx="2017519" cy="496388"/>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Rounded Corners 38">
            <a:extLst>
              <a:ext uri="{FF2B5EF4-FFF2-40B4-BE49-F238E27FC236}">
                <a16:creationId xmlns:a16="http://schemas.microsoft.com/office/drawing/2014/main" id="{337F0621-F0A1-40BD-88A5-C039E17FE135}"/>
              </a:ext>
            </a:extLst>
          </p:cNvPr>
          <p:cNvSpPr/>
          <p:nvPr/>
        </p:nvSpPr>
        <p:spPr>
          <a:xfrm>
            <a:off x="3081528" y="4373273"/>
            <a:ext cx="822962"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0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0</a:t>
            </a:r>
          </a:p>
        </p:txBody>
      </p:sp>
      <p:cxnSp>
        <p:nvCxnSpPr>
          <p:cNvPr id="47" name="Straight Arrow Connector 46">
            <a:extLst>
              <a:ext uri="{FF2B5EF4-FFF2-40B4-BE49-F238E27FC236}">
                <a16:creationId xmlns:a16="http://schemas.microsoft.com/office/drawing/2014/main" id="{69E9FAFD-DF22-46A5-943D-66987F8203B1}"/>
              </a:ext>
            </a:extLst>
          </p:cNvPr>
          <p:cNvCxnSpPr>
            <a:cxnSpLocks/>
            <a:stCxn id="39" idx="3"/>
          </p:cNvCxnSpPr>
          <p:nvPr/>
        </p:nvCxnSpPr>
        <p:spPr>
          <a:xfrm flipV="1">
            <a:off x="3904490" y="4592730"/>
            <a:ext cx="457200" cy="2488"/>
          </a:xfrm>
          <a:prstGeom prst="straightConnector1">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8B1CAA38-2C3E-42E4-82D8-282FD4636ADF}"/>
              </a:ext>
            </a:extLst>
          </p:cNvPr>
          <p:cNvSpPr/>
          <p:nvPr/>
        </p:nvSpPr>
        <p:spPr>
          <a:xfrm>
            <a:off x="4361691" y="4377631"/>
            <a:ext cx="862582"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10000"/>
                </a:schemeClr>
              </a:solidFill>
              <a:latin typeface="Calibri" panose="020F0502020204030204" pitchFamily="34" charset="0"/>
              <a:cs typeface="Calibri" panose="020F0502020204030204" pitchFamily="34" charset="0"/>
            </a:endParaRPr>
          </a:p>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1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1</a:t>
            </a:r>
          </a:p>
          <a:p>
            <a:pPr algn="ctr"/>
            <a:endParaRPr lang="en-US" dirty="0"/>
          </a:p>
        </p:txBody>
      </p:sp>
      <p:cxnSp>
        <p:nvCxnSpPr>
          <p:cNvPr id="52" name="Straight Arrow Connector 51">
            <a:extLst>
              <a:ext uri="{FF2B5EF4-FFF2-40B4-BE49-F238E27FC236}">
                <a16:creationId xmlns:a16="http://schemas.microsoft.com/office/drawing/2014/main" id="{D58F3144-C6DD-4EC5-B62B-57D7D29335DF}"/>
              </a:ext>
            </a:extLst>
          </p:cNvPr>
          <p:cNvCxnSpPr/>
          <p:nvPr/>
        </p:nvCxnSpPr>
        <p:spPr>
          <a:xfrm flipV="1">
            <a:off x="5214709" y="4597087"/>
            <a:ext cx="457200" cy="2489"/>
          </a:xfrm>
          <a:prstGeom prst="straightConnector1">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9C041460-B051-4A5D-9E70-A1B7303D9428}"/>
              </a:ext>
            </a:extLst>
          </p:cNvPr>
          <p:cNvSpPr/>
          <p:nvPr/>
        </p:nvSpPr>
        <p:spPr>
          <a:xfrm>
            <a:off x="5671909" y="4375830"/>
            <a:ext cx="862583"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2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2</a:t>
            </a:r>
          </a:p>
        </p:txBody>
      </p:sp>
      <p:cxnSp>
        <p:nvCxnSpPr>
          <p:cNvPr id="55" name="Straight Arrow Connector 54">
            <a:extLst>
              <a:ext uri="{FF2B5EF4-FFF2-40B4-BE49-F238E27FC236}">
                <a16:creationId xmlns:a16="http://schemas.microsoft.com/office/drawing/2014/main" id="{2B0337A3-94F1-46C6-ACAB-B7740922DA88}"/>
              </a:ext>
            </a:extLst>
          </p:cNvPr>
          <p:cNvCxnSpPr/>
          <p:nvPr/>
        </p:nvCxnSpPr>
        <p:spPr>
          <a:xfrm flipV="1">
            <a:off x="6544058" y="4590241"/>
            <a:ext cx="457200" cy="2489"/>
          </a:xfrm>
          <a:prstGeom prst="straightConnector1">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FF37CEA-7CAA-4C56-BBF5-C1E0A1B69099}"/>
              </a:ext>
            </a:extLst>
          </p:cNvPr>
          <p:cNvSpPr/>
          <p:nvPr/>
        </p:nvSpPr>
        <p:spPr>
          <a:xfrm>
            <a:off x="7001258" y="4375142"/>
            <a:ext cx="862583" cy="443890"/>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Calibri" panose="020F0502020204030204" pitchFamily="34" charset="0"/>
                <a:cs typeface="Calibri" panose="020F0502020204030204" pitchFamily="34" charset="0"/>
              </a:rPr>
              <a:t>K</a:t>
            </a:r>
            <a:r>
              <a:rPr lang="en-US" sz="1400" baseline="-25000" dirty="0">
                <a:solidFill>
                  <a:schemeClr val="tx2">
                    <a:lumMod val="10000"/>
                  </a:schemeClr>
                </a:solidFill>
                <a:latin typeface="Calibri" panose="020F0502020204030204" pitchFamily="34" charset="0"/>
                <a:cs typeface="Calibri" panose="020F0502020204030204" pitchFamily="34" charset="0"/>
              </a:rPr>
              <a:t>3 </a:t>
            </a:r>
            <a:r>
              <a:rPr lang="en-US" sz="1400" dirty="0">
                <a:solidFill>
                  <a:schemeClr val="tx2">
                    <a:lumMod val="10000"/>
                  </a:schemeClr>
                </a:solidFill>
                <a:latin typeface="Calibri" panose="020F0502020204030204" pitchFamily="34" charset="0"/>
                <a:cs typeface="Calibri" panose="020F0502020204030204" pitchFamily="34" charset="0"/>
              </a:rPr>
              <a:t> V</a:t>
            </a:r>
            <a:r>
              <a:rPr lang="en-US" sz="1400" baseline="-25000" dirty="0">
                <a:solidFill>
                  <a:schemeClr val="tx2">
                    <a:lumMod val="10000"/>
                  </a:schemeClr>
                </a:solidFill>
                <a:latin typeface="Calibri" panose="020F0502020204030204" pitchFamily="34" charset="0"/>
                <a:cs typeface="Calibri" panose="020F0502020204030204" pitchFamily="34" charset="0"/>
              </a:rPr>
              <a:t>3</a:t>
            </a:r>
          </a:p>
        </p:txBody>
      </p:sp>
      <p:cxnSp>
        <p:nvCxnSpPr>
          <p:cNvPr id="58" name="Straight Connector 57">
            <a:extLst>
              <a:ext uri="{FF2B5EF4-FFF2-40B4-BE49-F238E27FC236}">
                <a16:creationId xmlns:a16="http://schemas.microsoft.com/office/drawing/2014/main" id="{C2A41598-48BD-4252-A0A9-D97A608126B6}"/>
              </a:ext>
            </a:extLst>
          </p:cNvPr>
          <p:cNvCxnSpPr>
            <a:cxnSpLocks/>
          </p:cNvCxnSpPr>
          <p:nvPr/>
        </p:nvCxnSpPr>
        <p:spPr>
          <a:xfrm>
            <a:off x="3404488"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A202CBB-1E50-4DE5-8CED-C704DB086A8C}"/>
              </a:ext>
            </a:extLst>
          </p:cNvPr>
          <p:cNvCxnSpPr/>
          <p:nvPr/>
        </p:nvCxnSpPr>
        <p:spPr>
          <a:xfrm>
            <a:off x="6187439"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4DC2C6F-7105-4DC7-8DAA-90C4C0D9431A}"/>
              </a:ext>
            </a:extLst>
          </p:cNvPr>
          <p:cNvSpPr txBox="1"/>
          <p:nvPr/>
        </p:nvSpPr>
        <p:spPr>
          <a:xfrm>
            <a:off x="3081528" y="4108403"/>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A</a:t>
            </a:r>
          </a:p>
        </p:txBody>
      </p:sp>
      <p:sp>
        <p:nvSpPr>
          <p:cNvPr id="64" name="TextBox 63">
            <a:extLst>
              <a:ext uri="{FF2B5EF4-FFF2-40B4-BE49-F238E27FC236}">
                <a16:creationId xmlns:a16="http://schemas.microsoft.com/office/drawing/2014/main" id="{0BA01A85-13C2-40B6-93A1-27DA4EFAF434}"/>
              </a:ext>
            </a:extLst>
          </p:cNvPr>
          <p:cNvSpPr txBox="1"/>
          <p:nvPr/>
        </p:nvSpPr>
        <p:spPr>
          <a:xfrm>
            <a:off x="4403933" y="4108403"/>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B</a:t>
            </a:r>
          </a:p>
        </p:txBody>
      </p:sp>
      <p:sp>
        <p:nvSpPr>
          <p:cNvPr id="65" name="TextBox 64">
            <a:extLst>
              <a:ext uri="{FF2B5EF4-FFF2-40B4-BE49-F238E27FC236}">
                <a16:creationId xmlns:a16="http://schemas.microsoft.com/office/drawing/2014/main" id="{44D887BB-CBFD-4FDF-850E-EFBF845D889E}"/>
              </a:ext>
            </a:extLst>
          </p:cNvPr>
          <p:cNvSpPr txBox="1"/>
          <p:nvPr/>
        </p:nvSpPr>
        <p:spPr>
          <a:xfrm>
            <a:off x="5702810" y="4107246"/>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C</a:t>
            </a:r>
          </a:p>
        </p:txBody>
      </p:sp>
      <p:sp>
        <p:nvSpPr>
          <p:cNvPr id="66" name="TextBox 65">
            <a:extLst>
              <a:ext uri="{FF2B5EF4-FFF2-40B4-BE49-F238E27FC236}">
                <a16:creationId xmlns:a16="http://schemas.microsoft.com/office/drawing/2014/main" id="{4DC11F60-68A1-4AD0-B951-5FF4F154E29C}"/>
              </a:ext>
            </a:extLst>
          </p:cNvPr>
          <p:cNvSpPr txBox="1"/>
          <p:nvPr/>
        </p:nvSpPr>
        <p:spPr>
          <a:xfrm>
            <a:off x="7025215" y="4098242"/>
            <a:ext cx="106984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Node D</a:t>
            </a:r>
          </a:p>
        </p:txBody>
      </p:sp>
      <p:sp>
        <p:nvSpPr>
          <p:cNvPr id="67" name="TextBox 66">
            <a:extLst>
              <a:ext uri="{FF2B5EF4-FFF2-40B4-BE49-F238E27FC236}">
                <a16:creationId xmlns:a16="http://schemas.microsoft.com/office/drawing/2014/main" id="{9D85D58D-2F0E-40F5-ACF6-8C2775869204}"/>
              </a:ext>
            </a:extLst>
          </p:cNvPr>
          <p:cNvSpPr txBox="1"/>
          <p:nvPr/>
        </p:nvSpPr>
        <p:spPr>
          <a:xfrm>
            <a:off x="3718798" y="5304417"/>
            <a:ext cx="1069848" cy="307777"/>
          </a:xfrm>
          <a:prstGeom prst="rect">
            <a:avLst/>
          </a:prstGeom>
          <a:noFill/>
        </p:spPr>
        <p:txBody>
          <a:bodyPr wrap="square" rtlCol="0">
            <a:spAutoFit/>
          </a:bodyPr>
          <a:lstStyle/>
          <a:p>
            <a:r>
              <a:rPr lang="en-US" sz="1400" dirty="0">
                <a:solidFill>
                  <a:schemeClr val="tx2">
                    <a:lumMod val="10000"/>
                  </a:schemeClr>
                </a:solidFill>
                <a:latin typeface="Calibri" panose="020F0502020204030204" pitchFamily="34" charset="0"/>
                <a:cs typeface="Calibri" panose="020F0502020204030204" pitchFamily="34" charset="0"/>
              </a:rPr>
              <a:t>Node C</a:t>
            </a:r>
          </a:p>
        </p:txBody>
      </p:sp>
      <p:cxnSp>
        <p:nvCxnSpPr>
          <p:cNvPr id="68" name="Straight Connector 67">
            <a:extLst>
              <a:ext uri="{FF2B5EF4-FFF2-40B4-BE49-F238E27FC236}">
                <a16:creationId xmlns:a16="http://schemas.microsoft.com/office/drawing/2014/main" id="{0AC460E2-E612-41CC-9B27-A70F249736C5}"/>
              </a:ext>
            </a:extLst>
          </p:cNvPr>
          <p:cNvCxnSpPr>
            <a:cxnSpLocks/>
          </p:cNvCxnSpPr>
          <p:nvPr/>
        </p:nvCxnSpPr>
        <p:spPr>
          <a:xfrm>
            <a:off x="4820286"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B6F2BA5-978D-4E99-AB58-EF637F5BA116}"/>
              </a:ext>
            </a:extLst>
          </p:cNvPr>
          <p:cNvCxnSpPr/>
          <p:nvPr/>
        </p:nvCxnSpPr>
        <p:spPr>
          <a:xfrm>
            <a:off x="7560139" y="5237696"/>
            <a:ext cx="0" cy="443895"/>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CBF72B2-C965-4CBF-8578-557A53B35CDC}"/>
              </a:ext>
            </a:extLst>
          </p:cNvPr>
          <p:cNvSpPr txBox="1"/>
          <p:nvPr/>
        </p:nvSpPr>
        <p:spPr>
          <a:xfrm>
            <a:off x="6226585" y="5168731"/>
            <a:ext cx="1333554" cy="523220"/>
          </a:xfrm>
          <a:prstGeom prst="rect">
            <a:avLst/>
          </a:prstGeom>
          <a:noFill/>
        </p:spPr>
        <p:txBody>
          <a:bodyPr wrap="square" rtlCol="0">
            <a:spAutoFit/>
          </a:bodyPr>
          <a:lstStyle/>
          <a:p>
            <a:pPr algn="ctr"/>
            <a:r>
              <a:rPr lang="en-US" sz="1400" dirty="0">
                <a:solidFill>
                  <a:schemeClr val="tx2">
                    <a:lumMod val="10000"/>
                  </a:schemeClr>
                </a:solidFill>
                <a:latin typeface="Calibri" panose="020F0502020204030204" pitchFamily="34" charset="0"/>
                <a:cs typeface="Calibri" panose="020F0502020204030204" pitchFamily="34" charset="0"/>
              </a:rPr>
              <a:t>Alloc: </a:t>
            </a:r>
          </a:p>
          <a:p>
            <a:pPr algn="ctr"/>
            <a:r>
              <a:rPr lang="en-US" sz="1400" dirty="0">
                <a:solidFill>
                  <a:schemeClr val="tx2">
                    <a:lumMod val="10000"/>
                  </a:schemeClr>
                </a:solidFill>
                <a:latin typeface="Calibri" panose="020F0502020204030204" pitchFamily="34" charset="0"/>
                <a:cs typeface="Calibri" panose="020F0502020204030204" pitchFamily="34" charset="0"/>
              </a:rPr>
              <a:t>Node D</a:t>
            </a:r>
          </a:p>
        </p:txBody>
      </p:sp>
      <p:sp>
        <p:nvSpPr>
          <p:cNvPr id="72" name="TextBox 71">
            <a:extLst>
              <a:ext uri="{FF2B5EF4-FFF2-40B4-BE49-F238E27FC236}">
                <a16:creationId xmlns:a16="http://schemas.microsoft.com/office/drawing/2014/main" id="{701235C9-1464-4B0D-90DC-2FE1168709C2}"/>
              </a:ext>
            </a:extLst>
          </p:cNvPr>
          <p:cNvSpPr txBox="1"/>
          <p:nvPr/>
        </p:nvSpPr>
        <p:spPr>
          <a:xfrm>
            <a:off x="3048477" y="5159010"/>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73" name="TextBox 72">
            <a:extLst>
              <a:ext uri="{FF2B5EF4-FFF2-40B4-BE49-F238E27FC236}">
                <a16:creationId xmlns:a16="http://schemas.microsoft.com/office/drawing/2014/main" id="{93D3289B-4DA4-4995-842D-4CACB53922FC}"/>
              </a:ext>
            </a:extLst>
          </p:cNvPr>
          <p:cNvSpPr txBox="1"/>
          <p:nvPr/>
        </p:nvSpPr>
        <p:spPr>
          <a:xfrm>
            <a:off x="4770343" y="5143837"/>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74" name="TextBox 73">
            <a:extLst>
              <a:ext uri="{FF2B5EF4-FFF2-40B4-BE49-F238E27FC236}">
                <a16:creationId xmlns:a16="http://schemas.microsoft.com/office/drawing/2014/main" id="{1E4D6EFD-7C1B-4F6D-AFC2-1602D0A6C6F7}"/>
              </a:ext>
            </a:extLst>
          </p:cNvPr>
          <p:cNvSpPr txBox="1"/>
          <p:nvPr/>
        </p:nvSpPr>
        <p:spPr>
          <a:xfrm>
            <a:off x="5837400" y="5150987"/>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75" name="TextBox 74">
            <a:extLst>
              <a:ext uri="{FF2B5EF4-FFF2-40B4-BE49-F238E27FC236}">
                <a16:creationId xmlns:a16="http://schemas.microsoft.com/office/drawing/2014/main" id="{9C2A88DD-90FA-45B4-A63D-5423EFDBCC78}"/>
              </a:ext>
            </a:extLst>
          </p:cNvPr>
          <p:cNvSpPr txBox="1"/>
          <p:nvPr/>
        </p:nvSpPr>
        <p:spPr>
          <a:xfrm>
            <a:off x="7498686" y="5149425"/>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60" name="TextBox 59">
            <a:extLst>
              <a:ext uri="{FF2B5EF4-FFF2-40B4-BE49-F238E27FC236}">
                <a16:creationId xmlns:a16="http://schemas.microsoft.com/office/drawing/2014/main" id="{33E61443-4154-45D4-B178-FA1681DE9555}"/>
              </a:ext>
            </a:extLst>
          </p:cNvPr>
          <p:cNvSpPr txBox="1"/>
          <p:nvPr/>
        </p:nvSpPr>
        <p:spPr>
          <a:xfrm>
            <a:off x="1059900" y="1769229"/>
            <a:ext cx="1988577" cy="369332"/>
          </a:xfrm>
          <a:prstGeom prst="rect">
            <a:avLst/>
          </a:prstGeom>
          <a:noFill/>
        </p:spPr>
        <p:txBody>
          <a:bodyPr wrap="square" rtlCol="0">
            <a:spAutoFit/>
          </a:bodyPr>
          <a:lstStyle/>
          <a:p>
            <a:r>
              <a:rPr lang="en-US" dirty="0">
                <a:solidFill>
                  <a:schemeClr val="tx2">
                    <a:lumMod val="10000"/>
                  </a:schemeClr>
                </a:solidFill>
                <a:latin typeface="Calibri" panose="020F0502020204030204" pitchFamily="34" charset="0"/>
                <a:cs typeface="Calibri" panose="020F0502020204030204" pitchFamily="34" charset="0"/>
              </a:rPr>
              <a:t>TIPS-Frontend</a:t>
            </a:r>
          </a:p>
        </p:txBody>
      </p:sp>
      <p:sp>
        <p:nvSpPr>
          <p:cNvPr id="77" name="TextBox 76">
            <a:extLst>
              <a:ext uri="{FF2B5EF4-FFF2-40B4-BE49-F238E27FC236}">
                <a16:creationId xmlns:a16="http://schemas.microsoft.com/office/drawing/2014/main" id="{865619C5-804E-433A-9090-41A78A753BF0}"/>
              </a:ext>
            </a:extLst>
          </p:cNvPr>
          <p:cNvSpPr txBox="1"/>
          <p:nvPr/>
        </p:nvSpPr>
        <p:spPr>
          <a:xfrm>
            <a:off x="957738" y="1440051"/>
            <a:ext cx="2658898" cy="338554"/>
          </a:xfrm>
          <a:prstGeom prst="rect">
            <a:avLst/>
          </a:prstGeom>
          <a:noFill/>
        </p:spPr>
        <p:txBody>
          <a:bodyPr wrap="square" rtlCol="0">
            <a:spAutoFit/>
          </a:bodyPr>
          <a:lstStyle/>
          <a:p>
            <a:r>
              <a:rPr lang="en-US" sz="1600" dirty="0">
                <a:latin typeface="Consolas" panose="020B0609020204030204" pitchFamily="49" charset="0"/>
                <a:cs typeface="Calibri" panose="020F0502020204030204" pitchFamily="34" charset="0"/>
              </a:rPr>
              <a:t>Application Code</a:t>
            </a:r>
          </a:p>
        </p:txBody>
      </p:sp>
      <p:sp>
        <p:nvSpPr>
          <p:cNvPr id="78" name="TextBox 77">
            <a:extLst>
              <a:ext uri="{FF2B5EF4-FFF2-40B4-BE49-F238E27FC236}">
                <a16:creationId xmlns:a16="http://schemas.microsoft.com/office/drawing/2014/main" id="{C7ED98ED-0BD9-4F09-BB21-ECC9FFEFD043}"/>
              </a:ext>
            </a:extLst>
          </p:cNvPr>
          <p:cNvSpPr txBox="1"/>
          <p:nvPr/>
        </p:nvSpPr>
        <p:spPr>
          <a:xfrm>
            <a:off x="957984" y="4052075"/>
            <a:ext cx="1988577" cy="369332"/>
          </a:xfrm>
          <a:prstGeom prst="rect">
            <a:avLst/>
          </a:prstGeom>
          <a:noFill/>
        </p:spPr>
        <p:txBody>
          <a:bodyPr wrap="square" rtlCol="0">
            <a:spAutoFit/>
          </a:bodyPr>
          <a:lstStyle/>
          <a:p>
            <a:r>
              <a:rPr lang="en-US" dirty="0">
                <a:solidFill>
                  <a:srgbClr val="020202"/>
                </a:solidFill>
                <a:latin typeface="Calibri" panose="020F0502020204030204" pitchFamily="34" charset="0"/>
                <a:cs typeface="Calibri" panose="020F0502020204030204" pitchFamily="34" charset="0"/>
              </a:rPr>
              <a:t>TIPS-Backend</a:t>
            </a:r>
          </a:p>
        </p:txBody>
      </p:sp>
      <p:sp>
        <p:nvSpPr>
          <p:cNvPr id="79" name="TextBox 78">
            <a:extLst>
              <a:ext uri="{FF2B5EF4-FFF2-40B4-BE49-F238E27FC236}">
                <a16:creationId xmlns:a16="http://schemas.microsoft.com/office/drawing/2014/main" id="{B040E2D3-FFC2-40C0-8948-7C551C04174D}"/>
              </a:ext>
            </a:extLst>
          </p:cNvPr>
          <p:cNvSpPr txBox="1"/>
          <p:nvPr/>
        </p:nvSpPr>
        <p:spPr>
          <a:xfrm>
            <a:off x="3565205" y="2116222"/>
            <a:ext cx="1988577"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DRAM-cache</a:t>
            </a:r>
          </a:p>
        </p:txBody>
      </p:sp>
      <p:sp>
        <p:nvSpPr>
          <p:cNvPr id="80" name="TextBox 79">
            <a:extLst>
              <a:ext uri="{FF2B5EF4-FFF2-40B4-BE49-F238E27FC236}">
                <a16:creationId xmlns:a16="http://schemas.microsoft.com/office/drawing/2014/main" id="{0A5A042B-CF02-451F-833A-A8798521755A}"/>
              </a:ext>
            </a:extLst>
          </p:cNvPr>
          <p:cNvSpPr txBox="1"/>
          <p:nvPr/>
        </p:nvSpPr>
        <p:spPr>
          <a:xfrm>
            <a:off x="3809232" y="3058538"/>
            <a:ext cx="2628143"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Per-thread Operational Log</a:t>
            </a:r>
          </a:p>
        </p:txBody>
      </p:sp>
      <p:sp>
        <p:nvSpPr>
          <p:cNvPr id="81" name="TextBox 80">
            <a:extLst>
              <a:ext uri="{FF2B5EF4-FFF2-40B4-BE49-F238E27FC236}">
                <a16:creationId xmlns:a16="http://schemas.microsoft.com/office/drawing/2014/main" id="{5819994B-EB61-4AEB-8417-4538B026E8DC}"/>
              </a:ext>
            </a:extLst>
          </p:cNvPr>
          <p:cNvSpPr txBox="1"/>
          <p:nvPr/>
        </p:nvSpPr>
        <p:spPr>
          <a:xfrm>
            <a:off x="1659455" y="4385802"/>
            <a:ext cx="1715286" cy="646331"/>
          </a:xfrm>
          <a:prstGeom prst="rect">
            <a:avLst/>
          </a:prstGeom>
          <a:noFill/>
        </p:spPr>
        <p:txBody>
          <a:bodyPr wrap="square" rtlCol="0">
            <a:spAutoFit/>
          </a:bodyPr>
          <a:lstStyle/>
          <a:p>
            <a:pPr algn="ctr"/>
            <a:r>
              <a:rPr lang="en-US" sz="1200" dirty="0">
                <a:solidFill>
                  <a:schemeClr val="tx2">
                    <a:lumMod val="10000"/>
                  </a:schemeClr>
                </a:solidFill>
                <a:latin typeface="Calibri" panose="020F0502020204030204" pitchFamily="34" charset="0"/>
                <a:cs typeface="Calibri" panose="020F0502020204030204" pitchFamily="34" charset="0"/>
              </a:rPr>
              <a:t>User-defined </a:t>
            </a:r>
          </a:p>
          <a:p>
            <a:pPr algn="ctr"/>
            <a:r>
              <a:rPr lang="en-US" sz="1200" dirty="0">
                <a:solidFill>
                  <a:schemeClr val="tx2">
                    <a:lumMod val="10000"/>
                  </a:schemeClr>
                </a:solidFill>
                <a:latin typeface="Calibri" panose="020F0502020204030204" pitchFamily="34" charset="0"/>
                <a:cs typeface="Calibri" panose="020F0502020204030204" pitchFamily="34" charset="0"/>
              </a:rPr>
              <a:t>Linked List</a:t>
            </a:r>
          </a:p>
          <a:p>
            <a:pPr algn="ctr"/>
            <a:r>
              <a:rPr lang="en-US" sz="1200" dirty="0">
                <a:solidFill>
                  <a:schemeClr val="tx2">
                    <a:lumMod val="10000"/>
                  </a:schemeClr>
                </a:solidFill>
                <a:latin typeface="Calibri" panose="020F0502020204030204" pitchFamily="34" charset="0"/>
                <a:cs typeface="Calibri" panose="020F0502020204030204" pitchFamily="34" charset="0"/>
              </a:rPr>
              <a:t>(Plugged-in index)</a:t>
            </a:r>
          </a:p>
        </p:txBody>
      </p:sp>
      <p:sp>
        <p:nvSpPr>
          <p:cNvPr id="82" name="TextBox 81">
            <a:extLst>
              <a:ext uri="{FF2B5EF4-FFF2-40B4-BE49-F238E27FC236}">
                <a16:creationId xmlns:a16="http://schemas.microsoft.com/office/drawing/2014/main" id="{12A1B038-CD94-4E86-B84B-F9AA2694F4FE}"/>
              </a:ext>
            </a:extLst>
          </p:cNvPr>
          <p:cNvSpPr txBox="1"/>
          <p:nvPr/>
        </p:nvSpPr>
        <p:spPr>
          <a:xfrm>
            <a:off x="3557015" y="4953138"/>
            <a:ext cx="111703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UNDO Log</a:t>
            </a:r>
          </a:p>
        </p:txBody>
      </p:sp>
      <p:sp>
        <p:nvSpPr>
          <p:cNvPr id="83" name="TextBox 82">
            <a:extLst>
              <a:ext uri="{FF2B5EF4-FFF2-40B4-BE49-F238E27FC236}">
                <a16:creationId xmlns:a16="http://schemas.microsoft.com/office/drawing/2014/main" id="{EA0B06AD-283A-49DC-B0AB-BE289406D7AA}"/>
              </a:ext>
            </a:extLst>
          </p:cNvPr>
          <p:cNvSpPr txBox="1"/>
          <p:nvPr/>
        </p:nvSpPr>
        <p:spPr>
          <a:xfrm>
            <a:off x="6436530" y="4946270"/>
            <a:ext cx="1117038"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MEM Log</a:t>
            </a:r>
          </a:p>
        </p:txBody>
      </p:sp>
      <p:sp>
        <p:nvSpPr>
          <p:cNvPr id="57" name="Rectangle 56">
            <a:extLst>
              <a:ext uri="{FF2B5EF4-FFF2-40B4-BE49-F238E27FC236}">
                <a16:creationId xmlns:a16="http://schemas.microsoft.com/office/drawing/2014/main" id="{3E402E46-9D12-45FB-909E-0E15EEA3C3CF}"/>
              </a:ext>
            </a:extLst>
          </p:cNvPr>
          <p:cNvSpPr/>
          <p:nvPr/>
        </p:nvSpPr>
        <p:spPr>
          <a:xfrm>
            <a:off x="8398044" y="498505"/>
            <a:ext cx="947124"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10000"/>
                  </a:schemeClr>
                </a:solidFill>
                <a:latin typeface="Calibri" panose="020F0502020204030204" pitchFamily="34" charset="0"/>
                <a:cs typeface="Calibri" panose="020F0502020204030204" pitchFamily="34" charset="0"/>
              </a:rPr>
              <a:t>DRAM</a:t>
            </a:r>
            <a:endParaRPr lang="en-US" sz="2000" dirty="0">
              <a:solidFill>
                <a:schemeClr val="tx2">
                  <a:lumMod val="10000"/>
                </a:schemeClr>
              </a:solidFill>
              <a:latin typeface="Calibri" panose="020F050202020403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51E2C2EC-77B0-4A0E-917D-7253EBFF0FFE}"/>
              </a:ext>
            </a:extLst>
          </p:cNvPr>
          <p:cNvSpPr/>
          <p:nvPr/>
        </p:nvSpPr>
        <p:spPr>
          <a:xfrm>
            <a:off x="8398044" y="907570"/>
            <a:ext cx="947124" cy="402332"/>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10000"/>
                  </a:schemeClr>
                </a:solidFill>
                <a:latin typeface="Calibri" panose="020F0502020204030204" pitchFamily="34" charset="0"/>
                <a:cs typeface="Calibri" panose="020F0502020204030204" pitchFamily="34" charset="0"/>
              </a:rPr>
              <a:t>NVMM</a:t>
            </a:r>
          </a:p>
        </p:txBody>
      </p:sp>
      <p:sp>
        <p:nvSpPr>
          <p:cNvPr id="63" name="Rectangle: Rounded Corners 62">
            <a:extLst>
              <a:ext uri="{FF2B5EF4-FFF2-40B4-BE49-F238E27FC236}">
                <a16:creationId xmlns:a16="http://schemas.microsoft.com/office/drawing/2014/main" id="{4687443A-A012-4C1B-9DD3-D235219E1E37}"/>
              </a:ext>
            </a:extLst>
          </p:cNvPr>
          <p:cNvSpPr/>
          <p:nvPr/>
        </p:nvSpPr>
        <p:spPr>
          <a:xfrm>
            <a:off x="6347608" y="2116222"/>
            <a:ext cx="5047996" cy="70921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10000"/>
                  </a:schemeClr>
                </a:solidFill>
                <a:latin typeface="Georgia" panose="02040502050405020303" pitchFamily="18" charset="0"/>
              </a:rPr>
              <a:t>Concurrent Open-chaining Hash Table</a:t>
            </a:r>
          </a:p>
          <a:p>
            <a:pPr algn="ctr"/>
            <a:r>
              <a:rPr lang="en-US" sz="2000" dirty="0">
                <a:solidFill>
                  <a:schemeClr val="tx2">
                    <a:lumMod val="10000"/>
                  </a:schemeClr>
                </a:solidFill>
                <a:latin typeface="Georgia" panose="02040502050405020303" pitchFamily="18" charset="0"/>
              </a:rPr>
              <a:t> on DRAM</a:t>
            </a:r>
            <a:endParaRPr lang="en-US" sz="2000" i="1" dirty="0">
              <a:solidFill>
                <a:schemeClr val="tx2">
                  <a:lumMod val="10000"/>
                </a:schemeClr>
              </a:solidFill>
              <a:latin typeface="Georgia" panose="02040502050405020303" pitchFamily="18" charset="0"/>
            </a:endParaRPr>
          </a:p>
        </p:txBody>
      </p:sp>
      <p:sp>
        <p:nvSpPr>
          <p:cNvPr id="71" name="Rectangle: Rounded Corners 70">
            <a:extLst>
              <a:ext uri="{FF2B5EF4-FFF2-40B4-BE49-F238E27FC236}">
                <a16:creationId xmlns:a16="http://schemas.microsoft.com/office/drawing/2014/main" id="{606D2966-27B1-42C2-861F-55B5064BE9DD}"/>
              </a:ext>
            </a:extLst>
          </p:cNvPr>
          <p:cNvSpPr/>
          <p:nvPr/>
        </p:nvSpPr>
        <p:spPr>
          <a:xfrm>
            <a:off x="6347608" y="3168742"/>
            <a:ext cx="5047995" cy="781796"/>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10000"/>
                  </a:schemeClr>
                </a:solidFill>
                <a:latin typeface="Georgia" panose="02040502050405020303" pitchFamily="18" charset="0"/>
              </a:rPr>
              <a:t>Per-thread Operational Log on NVMM to Guarantee Durability for Writes</a:t>
            </a:r>
            <a:endParaRPr lang="en-US" i="1" dirty="0">
              <a:solidFill>
                <a:schemeClr val="tx2">
                  <a:lumMod val="10000"/>
                </a:schemeClr>
              </a:solidFill>
              <a:latin typeface="Georgia" panose="02040502050405020303" pitchFamily="18" charset="0"/>
            </a:endParaRPr>
          </a:p>
        </p:txBody>
      </p:sp>
      <p:sp>
        <p:nvSpPr>
          <p:cNvPr id="76" name="Rectangle: Rounded Corners 75">
            <a:extLst>
              <a:ext uri="{FF2B5EF4-FFF2-40B4-BE49-F238E27FC236}">
                <a16:creationId xmlns:a16="http://schemas.microsoft.com/office/drawing/2014/main" id="{3A3EF21D-6C78-4839-A95E-3CEE4023A013}"/>
              </a:ext>
            </a:extLst>
          </p:cNvPr>
          <p:cNvSpPr/>
          <p:nvPr/>
        </p:nvSpPr>
        <p:spPr>
          <a:xfrm>
            <a:off x="7917311" y="4194625"/>
            <a:ext cx="4256406" cy="70921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10000"/>
                  </a:schemeClr>
                </a:solidFill>
                <a:latin typeface="Georgia" panose="02040502050405020303" pitchFamily="18" charset="0"/>
              </a:rPr>
              <a:t>User-defined Volatile Index (Plugged-in Index) on NVMM</a:t>
            </a:r>
          </a:p>
        </p:txBody>
      </p:sp>
      <p:sp>
        <p:nvSpPr>
          <p:cNvPr id="84" name="Rectangle: Rounded Corners 83">
            <a:extLst>
              <a:ext uri="{FF2B5EF4-FFF2-40B4-BE49-F238E27FC236}">
                <a16:creationId xmlns:a16="http://schemas.microsoft.com/office/drawing/2014/main" id="{900124A0-F8F1-4284-A74B-25F42926001B}"/>
              </a:ext>
            </a:extLst>
          </p:cNvPr>
          <p:cNvSpPr/>
          <p:nvPr/>
        </p:nvSpPr>
        <p:spPr>
          <a:xfrm>
            <a:off x="842643" y="5793076"/>
            <a:ext cx="4631137" cy="70921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10000"/>
                  </a:schemeClr>
                </a:solidFill>
                <a:latin typeface="Georgia" panose="02040502050405020303" pitchFamily="18" charset="0"/>
              </a:rPr>
              <a:t>UNDO Log to Guarantee Crash Failure-atomic Updates to the Plugged-in Index </a:t>
            </a:r>
          </a:p>
        </p:txBody>
      </p:sp>
      <p:sp>
        <p:nvSpPr>
          <p:cNvPr id="85" name="Rectangle: Rounded Corners 84">
            <a:extLst>
              <a:ext uri="{FF2B5EF4-FFF2-40B4-BE49-F238E27FC236}">
                <a16:creationId xmlns:a16="http://schemas.microsoft.com/office/drawing/2014/main" id="{4D0B5E74-3118-4680-BD7C-3F530670799F}"/>
              </a:ext>
            </a:extLst>
          </p:cNvPr>
          <p:cNvSpPr/>
          <p:nvPr/>
        </p:nvSpPr>
        <p:spPr>
          <a:xfrm>
            <a:off x="6642238" y="5770401"/>
            <a:ext cx="4631137" cy="70921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10000"/>
                  </a:schemeClr>
                </a:solidFill>
                <a:latin typeface="Georgia" panose="02040502050405020303" pitchFamily="18" charset="0"/>
              </a:rPr>
              <a:t>Mem Log to Prevent Memory leaks and Double Frees During Recovery </a:t>
            </a:r>
          </a:p>
        </p:txBody>
      </p:sp>
      <p:sp>
        <p:nvSpPr>
          <p:cNvPr id="86" name="Rectangle: Rounded Corners 85">
            <a:extLst>
              <a:ext uri="{FF2B5EF4-FFF2-40B4-BE49-F238E27FC236}">
                <a16:creationId xmlns:a16="http://schemas.microsoft.com/office/drawing/2014/main" id="{FFFDBE38-F932-4363-809F-E3F7307B1E74}"/>
              </a:ext>
            </a:extLst>
          </p:cNvPr>
          <p:cNvSpPr/>
          <p:nvPr/>
        </p:nvSpPr>
        <p:spPr>
          <a:xfrm>
            <a:off x="6571643" y="2561989"/>
            <a:ext cx="4533237" cy="729017"/>
          </a:xfrm>
          <a:prstGeom prst="roundRect">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lumMod val="10000"/>
                  </a:schemeClr>
                </a:solidFill>
                <a:latin typeface="Georgia" panose="02040502050405020303" pitchFamily="18" charset="0"/>
              </a:rPr>
              <a:t>DRAM-NVMM Tiering </a:t>
            </a:r>
          </a:p>
        </p:txBody>
      </p:sp>
    </p:spTree>
    <p:custDataLst>
      <p:tags r:id="rId1"/>
    </p:custDataLst>
    <p:extLst>
      <p:ext uri="{BB962C8B-B14F-4D97-AF65-F5344CB8AC3E}">
        <p14:creationId xmlns:p14="http://schemas.microsoft.com/office/powerpoint/2010/main" val="37429342"/>
      </p:ext>
    </p:extLst>
  </p:cSld>
  <p:clrMapOvr>
    <a:masterClrMapping/>
  </p:clrMapOvr>
  <p:transition spd="slow" advTm="50108">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4"/>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71" grpId="0" animBg="1"/>
      <p:bldP spid="71" grpId="1" animBg="1"/>
      <p:bldP spid="76" grpId="0" animBg="1"/>
      <p:bldP spid="76" grpId="1" animBg="1"/>
      <p:bldP spid="84" grpId="0" animBg="1"/>
      <p:bldP spid="84" grpId="1" animBg="1"/>
      <p:bldP spid="85" grpId="0" animBg="1"/>
      <p:bldP spid="85" grpId="1"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583507" y="130223"/>
            <a:ext cx="10613445" cy="7328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US" sz="3200" dirty="0">
                <a:solidFill>
                  <a:schemeClr val="accent2">
                    <a:lumMod val="75000"/>
                  </a:schemeClr>
                </a:solidFill>
                <a:latin typeface="Georgia" panose="02040502050405020303" pitchFamily="18" charset="0"/>
                <a:cs typeface="Segoe UI" panose="020B0502040204020203" pitchFamily="34" charset="0"/>
              </a:rPr>
              <a:t>Application Writes are Absorbed in TIPS-Frontend </a:t>
            </a:r>
            <a:endParaRPr sz="3200" dirty="0">
              <a:solidFill>
                <a:schemeClr val="accent2">
                  <a:lumMod val="75000"/>
                </a:schemeClr>
              </a:solidFill>
              <a:latin typeface="Georgia" panose="02040502050405020303" pitchFamily="18" charset="0"/>
              <a:cs typeface="Segoe UI" panose="020B0502040204020203" pitchFamily="34" charset="0"/>
            </a:endParaRPr>
          </a:p>
        </p:txBody>
      </p:sp>
      <p:sp>
        <p:nvSpPr>
          <p:cNvPr id="208" name="Google Shape;208;p30"/>
          <p:cNvSpPr txBox="1">
            <a:spLocks noGrp="1"/>
          </p:cNvSpPr>
          <p:nvPr>
            <p:ph type="sldNum" idx="12"/>
          </p:nvPr>
        </p:nvSpPr>
        <p:spPr>
          <a:xfrm>
            <a:off x="5309456" y="6143899"/>
            <a:ext cx="1463200" cy="732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sz="1867"/>
              <a:pPr marL="0" lvl="0" indent="0" algn="ctr" rtl="0">
                <a:spcBef>
                  <a:spcPts val="0"/>
                </a:spcBef>
                <a:spcAft>
                  <a:spcPts val="0"/>
                </a:spcAft>
                <a:buNone/>
              </a:pPr>
              <a:t>9</a:t>
            </a:fld>
            <a:endParaRPr sz="1867" dirty="0"/>
          </a:p>
        </p:txBody>
      </p:sp>
      <p:pic>
        <p:nvPicPr>
          <p:cNvPr id="209" name="Google Shape;209;p30"/>
          <p:cNvPicPr preferRelativeResize="0"/>
          <p:nvPr/>
        </p:nvPicPr>
        <p:blipFill rotWithShape="1">
          <a:blip r:embed="rId4">
            <a:alphaModFix/>
          </a:blip>
          <a:srcRect/>
          <a:stretch/>
        </p:blipFill>
        <p:spPr>
          <a:xfrm>
            <a:off x="62299" y="33064"/>
            <a:ext cx="521208" cy="309304"/>
          </a:xfrm>
          <a:prstGeom prst="rect">
            <a:avLst/>
          </a:prstGeom>
          <a:noFill/>
          <a:ln>
            <a:noFill/>
          </a:ln>
        </p:spPr>
      </p:pic>
      <p:sp>
        <p:nvSpPr>
          <p:cNvPr id="2" name="TextBox 1">
            <a:extLst>
              <a:ext uri="{FF2B5EF4-FFF2-40B4-BE49-F238E27FC236}">
                <a16:creationId xmlns:a16="http://schemas.microsoft.com/office/drawing/2014/main" id="{E2D9811D-BD75-45FE-975C-364BE526E5BA}"/>
              </a:ext>
            </a:extLst>
          </p:cNvPr>
          <p:cNvSpPr txBox="1"/>
          <p:nvPr/>
        </p:nvSpPr>
        <p:spPr>
          <a:xfrm>
            <a:off x="3025889" y="1021919"/>
            <a:ext cx="5349240" cy="738664"/>
          </a:xfrm>
          <a:prstGeom prst="rect">
            <a:avLst/>
          </a:prstGeom>
          <a:noFill/>
        </p:spPr>
        <p:txBody>
          <a:bodyPr wrap="square" rtlCol="0">
            <a:spAutoFit/>
          </a:bodyPr>
          <a:lstStyle/>
          <a:p>
            <a:r>
              <a:rPr lang="en-US" sz="1400" dirty="0">
                <a:solidFill>
                  <a:schemeClr val="accent1"/>
                </a:solidFill>
                <a:latin typeface="Consolas" panose="020B0609020204030204" pitchFamily="49" charset="0"/>
                <a:cs typeface="Courier New" panose="02070309020205020404" pitchFamily="49" charset="0"/>
              </a:rPr>
              <a:t>Void add_customer (list, k, v) {</a:t>
            </a:r>
          </a:p>
          <a:p>
            <a:r>
              <a:rPr lang="en-US" sz="1400" dirty="0">
                <a:solidFill>
                  <a:schemeClr val="accent1"/>
                </a:solidFill>
                <a:latin typeface="Consolas" panose="020B0609020204030204" pitchFamily="49" charset="0"/>
                <a:cs typeface="Courier New" panose="02070309020205020404" pitchFamily="49" charset="0"/>
              </a:rPr>
              <a:t>	</a:t>
            </a:r>
            <a:r>
              <a:rPr lang="en-US" sz="1400" dirty="0">
                <a:solidFill>
                  <a:schemeClr val="accent6">
                    <a:lumMod val="60000"/>
                    <a:lumOff val="40000"/>
                  </a:schemeClr>
                </a:solidFill>
                <a:latin typeface="Consolas" panose="020B0609020204030204" pitchFamily="49" charset="0"/>
                <a:cs typeface="Courier New" panose="02070309020205020404" pitchFamily="49" charset="0"/>
              </a:rPr>
              <a:t>tips_insert</a:t>
            </a:r>
            <a:r>
              <a:rPr lang="en-US" sz="1400" dirty="0">
                <a:solidFill>
                  <a:schemeClr val="accent1"/>
                </a:solidFill>
                <a:latin typeface="Consolas" panose="020B0609020204030204" pitchFamily="49" charset="0"/>
                <a:cs typeface="Courier New" panose="02070309020205020404" pitchFamily="49" charset="0"/>
              </a:rPr>
              <a:t>(list, K</a:t>
            </a:r>
            <a:r>
              <a:rPr lang="en-US" sz="1400" baseline="-25000" dirty="0">
                <a:solidFill>
                  <a:schemeClr val="accent1"/>
                </a:solidFill>
                <a:latin typeface="Consolas" panose="020B0609020204030204" pitchFamily="49" charset="0"/>
                <a:cs typeface="Courier New" panose="02070309020205020404" pitchFamily="49" charset="0"/>
              </a:rPr>
              <a:t>3</a:t>
            </a:r>
            <a:r>
              <a:rPr lang="en-US" sz="1400" dirty="0">
                <a:solidFill>
                  <a:schemeClr val="accent1"/>
                </a:solidFill>
                <a:latin typeface="Consolas" panose="020B0609020204030204" pitchFamily="49" charset="0"/>
                <a:cs typeface="Courier New" panose="02070309020205020404" pitchFamily="49" charset="0"/>
              </a:rPr>
              <a:t>, V</a:t>
            </a:r>
            <a:r>
              <a:rPr lang="en-US" sz="1400" baseline="-25000" dirty="0">
                <a:solidFill>
                  <a:schemeClr val="accent1"/>
                </a:solidFill>
                <a:latin typeface="Consolas" panose="020B0609020204030204" pitchFamily="49" charset="0"/>
                <a:cs typeface="Courier New" panose="02070309020205020404" pitchFamily="49" charset="0"/>
              </a:rPr>
              <a:t>3</a:t>
            </a:r>
            <a:r>
              <a:rPr lang="en-US" sz="1400" dirty="0">
                <a:solidFill>
                  <a:schemeClr val="accent1"/>
                </a:solidFill>
                <a:latin typeface="Consolas" panose="020B0609020204030204" pitchFamily="49" charset="0"/>
                <a:cs typeface="Courier New" panose="02070309020205020404" pitchFamily="49" charset="0"/>
              </a:rPr>
              <a:t>, </a:t>
            </a:r>
            <a:r>
              <a:rPr lang="en-US" sz="1400" dirty="0">
                <a:solidFill>
                  <a:srgbClr val="FFC000"/>
                </a:solidFill>
                <a:latin typeface="Consolas" panose="020B0609020204030204" pitchFamily="49" charset="0"/>
                <a:cs typeface="Courier New" panose="02070309020205020404" pitchFamily="49" charset="0"/>
              </a:rPr>
              <a:t>list_insert</a:t>
            </a:r>
            <a:r>
              <a:rPr lang="en-US" sz="1400" dirty="0">
                <a:solidFill>
                  <a:schemeClr val="accent1"/>
                </a:solidFill>
                <a:latin typeface="Consolas" panose="020B0609020204030204" pitchFamily="49" charset="0"/>
                <a:cs typeface="Courier New" panose="02070309020205020404" pitchFamily="49" charset="0"/>
              </a:rPr>
              <a:t>)</a:t>
            </a:r>
          </a:p>
          <a:p>
            <a:r>
              <a:rPr lang="en-US" sz="1400" dirty="0">
                <a:solidFill>
                  <a:schemeClr val="accent1"/>
                </a:solidFill>
                <a:latin typeface="Consolas" panose="020B0609020204030204" pitchFamily="49" charset="0"/>
                <a:cs typeface="Courier New" panose="02070309020205020404" pitchFamily="49" charset="0"/>
              </a:rPr>
              <a:t>}</a:t>
            </a:r>
          </a:p>
        </p:txBody>
      </p:sp>
      <p:cxnSp>
        <p:nvCxnSpPr>
          <p:cNvPr id="5" name="Straight Connector 4">
            <a:extLst>
              <a:ext uri="{FF2B5EF4-FFF2-40B4-BE49-F238E27FC236}">
                <a16:creationId xmlns:a16="http://schemas.microsoft.com/office/drawing/2014/main" id="{05275EEF-11A2-4F2F-8BE5-67FC87F3DDB1}"/>
              </a:ext>
            </a:extLst>
          </p:cNvPr>
          <p:cNvCxnSpPr/>
          <p:nvPr/>
        </p:nvCxnSpPr>
        <p:spPr>
          <a:xfrm>
            <a:off x="1176448" y="1987654"/>
            <a:ext cx="9098280" cy="0"/>
          </a:xfrm>
          <a:prstGeom prst="line">
            <a:avLst/>
          </a:prstGeom>
          <a:ln w="12700">
            <a:solidFill>
              <a:schemeClr val="tx2">
                <a:lumMod val="1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425514F-92D5-45FE-A9C3-AC0DB01A37F5}"/>
              </a:ext>
            </a:extLst>
          </p:cNvPr>
          <p:cNvSpPr/>
          <p:nvPr/>
        </p:nvSpPr>
        <p:spPr>
          <a:xfrm>
            <a:off x="1462085" y="2503903"/>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6102DE0-3A8B-4529-99AE-A7FF6E6C70DC}"/>
              </a:ext>
            </a:extLst>
          </p:cNvPr>
          <p:cNvSpPr/>
          <p:nvPr/>
        </p:nvSpPr>
        <p:spPr>
          <a:xfrm>
            <a:off x="1462085" y="2919884"/>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55573E6-A2B5-43A5-B232-82408600B431}"/>
              </a:ext>
            </a:extLst>
          </p:cNvPr>
          <p:cNvSpPr/>
          <p:nvPr/>
        </p:nvSpPr>
        <p:spPr>
          <a:xfrm>
            <a:off x="1462085" y="3322215"/>
            <a:ext cx="484632" cy="402332"/>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C6992B07-69DA-49C2-A040-CE6E204FC323}"/>
              </a:ext>
            </a:extLst>
          </p:cNvPr>
          <p:cNvCxnSpPr>
            <a:stCxn id="14" idx="3"/>
          </p:cNvCxnSpPr>
          <p:nvPr/>
        </p:nvCxnSpPr>
        <p:spPr>
          <a:xfrm>
            <a:off x="1946717" y="3121050"/>
            <a:ext cx="374904" cy="0"/>
          </a:xfrm>
          <a:prstGeom prst="straightConnector1">
            <a:avLst/>
          </a:prstGeom>
          <a:ln w="19050" cap="flat" cmpd="sng" algn="ctr">
            <a:solidFill>
              <a:srgbClr val="08721A"/>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ectangle 10">
            <a:extLst>
              <a:ext uri="{FF2B5EF4-FFF2-40B4-BE49-F238E27FC236}">
                <a16:creationId xmlns:a16="http://schemas.microsoft.com/office/drawing/2014/main" id="{467A543C-1CF6-477D-BACF-6DA472A7BCC9}"/>
              </a:ext>
            </a:extLst>
          </p:cNvPr>
          <p:cNvSpPr/>
          <p:nvPr/>
        </p:nvSpPr>
        <p:spPr>
          <a:xfrm>
            <a:off x="2321621" y="2952152"/>
            <a:ext cx="1463200" cy="332923"/>
          </a:xfrm>
          <a:prstGeom prst="rect">
            <a:avLst/>
          </a:prstGeom>
          <a:gradFill flip="none" rotWithShape="1">
            <a:gsLst>
              <a:gs pos="0">
                <a:srgbClr val="08721A">
                  <a:tint val="66000"/>
                  <a:satMod val="160000"/>
                </a:srgbClr>
              </a:gs>
              <a:gs pos="50000">
                <a:srgbClr val="08721A">
                  <a:tint val="44500"/>
                  <a:satMod val="160000"/>
                </a:srgbClr>
              </a:gs>
              <a:gs pos="100000">
                <a:srgbClr val="08721A">
                  <a:tint val="23500"/>
                  <a:satMod val="160000"/>
                </a:srgb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B9EC145-D72F-46A2-8A9B-CB395BDF4400}"/>
              </a:ext>
            </a:extLst>
          </p:cNvPr>
          <p:cNvCxnSpPr/>
          <p:nvPr/>
        </p:nvCxnSpPr>
        <p:spPr>
          <a:xfrm>
            <a:off x="3784821" y="3144753"/>
            <a:ext cx="374904" cy="0"/>
          </a:xfrm>
          <a:prstGeom prst="straightConnector1">
            <a:avLst/>
          </a:prstGeom>
          <a:ln w="19050" cap="flat" cmpd="sng" algn="ctr">
            <a:solidFill>
              <a:srgbClr val="08721A"/>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9EE3943-ED0F-4EFB-AB10-8030911FC49B}"/>
              </a:ext>
            </a:extLst>
          </p:cNvPr>
          <p:cNvSpPr txBox="1"/>
          <p:nvPr/>
        </p:nvSpPr>
        <p:spPr>
          <a:xfrm>
            <a:off x="4159725" y="2741638"/>
            <a:ext cx="1324849" cy="584775"/>
          </a:xfrm>
          <a:prstGeom prst="rect">
            <a:avLst/>
          </a:prstGeom>
          <a:noFill/>
        </p:spPr>
        <p:txBody>
          <a:bodyPr wrap="square" rtlCol="0">
            <a:spAutoFit/>
          </a:bodyPr>
          <a:lstStyle/>
          <a:p>
            <a:r>
              <a:rPr lang="en-US" sz="3200" b="1" dirty="0">
                <a:solidFill>
                  <a:srgbClr val="08721A"/>
                </a:solidFill>
                <a:latin typeface="Calibri" panose="020F0502020204030204" pitchFamily="34" charset="0"/>
                <a:cs typeface="Calibri" panose="020F0502020204030204" pitchFamily="34" charset="0"/>
              </a:rPr>
              <a:t>…</a:t>
            </a:r>
          </a:p>
        </p:txBody>
      </p:sp>
      <p:cxnSp>
        <p:nvCxnSpPr>
          <p:cNvPr id="20" name="Straight Connector 19">
            <a:extLst>
              <a:ext uri="{FF2B5EF4-FFF2-40B4-BE49-F238E27FC236}">
                <a16:creationId xmlns:a16="http://schemas.microsoft.com/office/drawing/2014/main" id="{BE0FC003-CEC2-4F11-8033-8459914C9275}"/>
              </a:ext>
            </a:extLst>
          </p:cNvPr>
          <p:cNvCxnSpPr>
            <a:cxnSpLocks/>
            <a:stCxn id="11" idx="0"/>
            <a:endCxn id="11" idx="2"/>
          </p:cNvCxnSpPr>
          <p:nvPr/>
        </p:nvCxnSpPr>
        <p:spPr>
          <a:xfrm>
            <a:off x="3053221" y="2952152"/>
            <a:ext cx="0" cy="332923"/>
          </a:xfrm>
          <a:prstGeom prst="line">
            <a:avLst/>
          </a:prstGeom>
          <a:ln w="12700">
            <a:solidFill>
              <a:srgbClr val="02020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ED3066-89ED-432F-B7BF-EDCA6535BE12}"/>
              </a:ext>
            </a:extLst>
          </p:cNvPr>
          <p:cNvSpPr txBox="1"/>
          <p:nvPr/>
        </p:nvSpPr>
        <p:spPr>
          <a:xfrm>
            <a:off x="2557621" y="2955882"/>
            <a:ext cx="484627" cy="307777"/>
          </a:xfrm>
          <a:prstGeom prst="rect">
            <a:avLst/>
          </a:prstGeom>
          <a:noFill/>
        </p:spPr>
        <p:txBody>
          <a:bodyPr wrap="square" rtlCol="0">
            <a:spAutoFit/>
          </a:bodyPr>
          <a:lstStyle/>
          <a:p>
            <a:r>
              <a:rPr lang="en-US" sz="1400" dirty="0">
                <a:solidFill>
                  <a:srgbClr val="020202"/>
                </a:solidFill>
                <a:latin typeface="Calibri" panose="020F0502020204030204" pitchFamily="34" charset="0"/>
                <a:cs typeface="Calibri" panose="020F0502020204030204" pitchFamily="34" charset="0"/>
              </a:rPr>
              <a:t>K</a:t>
            </a:r>
            <a:r>
              <a:rPr lang="en-US" sz="1400" baseline="-25000" dirty="0">
                <a:solidFill>
                  <a:srgbClr val="020202"/>
                </a:solidFill>
                <a:latin typeface="Calibri" panose="020F0502020204030204" pitchFamily="34" charset="0"/>
                <a:cs typeface="Calibri" panose="020F0502020204030204" pitchFamily="34" charset="0"/>
              </a:rPr>
              <a:t>3</a:t>
            </a:r>
          </a:p>
        </p:txBody>
      </p:sp>
      <p:sp>
        <p:nvSpPr>
          <p:cNvPr id="27" name="TextBox 26">
            <a:extLst>
              <a:ext uri="{FF2B5EF4-FFF2-40B4-BE49-F238E27FC236}">
                <a16:creationId xmlns:a16="http://schemas.microsoft.com/office/drawing/2014/main" id="{661DEE09-A681-4F6D-A465-5031EE79FC0D}"/>
              </a:ext>
            </a:extLst>
          </p:cNvPr>
          <p:cNvSpPr txBox="1"/>
          <p:nvPr/>
        </p:nvSpPr>
        <p:spPr>
          <a:xfrm>
            <a:off x="3247073" y="2958670"/>
            <a:ext cx="484627" cy="307777"/>
          </a:xfrm>
          <a:prstGeom prst="rect">
            <a:avLst/>
          </a:prstGeom>
          <a:noFill/>
        </p:spPr>
        <p:txBody>
          <a:bodyPr wrap="square" rtlCol="0">
            <a:spAutoFit/>
          </a:bodyPr>
          <a:lstStyle/>
          <a:p>
            <a:r>
              <a:rPr lang="en-US" sz="1400" dirty="0">
                <a:solidFill>
                  <a:srgbClr val="020202"/>
                </a:solidFill>
                <a:latin typeface="Calibri" panose="020F0502020204030204" pitchFamily="34" charset="0"/>
                <a:cs typeface="Calibri" panose="020F0502020204030204" pitchFamily="34" charset="0"/>
              </a:rPr>
              <a:t>V</a:t>
            </a:r>
            <a:r>
              <a:rPr lang="en-US" sz="1400" baseline="-25000" dirty="0">
                <a:solidFill>
                  <a:srgbClr val="020202"/>
                </a:solidFill>
                <a:latin typeface="Calibri" panose="020F0502020204030204" pitchFamily="34" charset="0"/>
                <a:cs typeface="Calibri" panose="020F0502020204030204" pitchFamily="34" charset="0"/>
              </a:rPr>
              <a:t>3</a:t>
            </a:r>
          </a:p>
        </p:txBody>
      </p:sp>
      <p:sp>
        <p:nvSpPr>
          <p:cNvPr id="28" name="Rectangle 27">
            <a:extLst>
              <a:ext uri="{FF2B5EF4-FFF2-40B4-BE49-F238E27FC236}">
                <a16:creationId xmlns:a16="http://schemas.microsoft.com/office/drawing/2014/main" id="{CCA8BCF8-CAB8-495E-AFF8-363C19273ADD}"/>
              </a:ext>
            </a:extLst>
          </p:cNvPr>
          <p:cNvSpPr/>
          <p:nvPr/>
        </p:nvSpPr>
        <p:spPr>
          <a:xfrm>
            <a:off x="1462291" y="4137140"/>
            <a:ext cx="3209542" cy="584724"/>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39DBD554-3029-4B09-BC3D-C3538199C4A5}"/>
              </a:ext>
            </a:extLst>
          </p:cNvPr>
          <p:cNvCxnSpPr/>
          <p:nvPr/>
        </p:nvCxnSpPr>
        <p:spPr>
          <a:xfrm>
            <a:off x="4288023" y="4137140"/>
            <a:ext cx="0" cy="584724"/>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927A47-8583-4E92-9060-FE8D1D4DA256}"/>
              </a:ext>
            </a:extLst>
          </p:cNvPr>
          <p:cNvCxnSpPr/>
          <p:nvPr/>
        </p:nvCxnSpPr>
        <p:spPr>
          <a:xfrm>
            <a:off x="1946717" y="4137140"/>
            <a:ext cx="0" cy="584724"/>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5F107A-C0F9-4867-A839-AA634BE3D64F}"/>
              </a:ext>
            </a:extLst>
          </p:cNvPr>
          <p:cNvSpPr txBox="1"/>
          <p:nvPr/>
        </p:nvSpPr>
        <p:spPr>
          <a:xfrm>
            <a:off x="4261311" y="4123962"/>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36" name="TextBox 35">
            <a:extLst>
              <a:ext uri="{FF2B5EF4-FFF2-40B4-BE49-F238E27FC236}">
                <a16:creationId xmlns:a16="http://schemas.microsoft.com/office/drawing/2014/main" id="{806BAC89-F81D-4AA1-B7BA-A28E09F474CB}"/>
              </a:ext>
            </a:extLst>
          </p:cNvPr>
          <p:cNvSpPr txBox="1"/>
          <p:nvPr/>
        </p:nvSpPr>
        <p:spPr>
          <a:xfrm>
            <a:off x="1432768" y="4096369"/>
            <a:ext cx="256031" cy="461665"/>
          </a:xfrm>
          <a:prstGeom prst="rect">
            <a:avLst/>
          </a:prstGeom>
          <a:noFill/>
        </p:spPr>
        <p:txBody>
          <a:bodyPr wrap="square" rtlCol="0">
            <a:spAutoFit/>
          </a:bodyPr>
          <a:lstStyle/>
          <a:p>
            <a:r>
              <a:rPr lang="en-US" sz="2400" b="1" dirty="0">
                <a:solidFill>
                  <a:srgbClr val="020202"/>
                </a:solidFill>
                <a:latin typeface="Calibri" panose="020F0502020204030204" pitchFamily="34" charset="0"/>
                <a:cs typeface="Calibri" panose="020F0502020204030204" pitchFamily="34" charset="0"/>
              </a:rPr>
              <a:t>…</a:t>
            </a:r>
          </a:p>
        </p:txBody>
      </p:sp>
      <p:sp>
        <p:nvSpPr>
          <p:cNvPr id="32" name="TextBox 31">
            <a:extLst>
              <a:ext uri="{FF2B5EF4-FFF2-40B4-BE49-F238E27FC236}">
                <a16:creationId xmlns:a16="http://schemas.microsoft.com/office/drawing/2014/main" id="{4AC9F0A4-7155-4AF4-AF29-08D7FDD0F412}"/>
              </a:ext>
            </a:extLst>
          </p:cNvPr>
          <p:cNvSpPr txBox="1"/>
          <p:nvPr/>
        </p:nvSpPr>
        <p:spPr>
          <a:xfrm>
            <a:off x="1843290" y="4167892"/>
            <a:ext cx="2447543" cy="523220"/>
          </a:xfrm>
          <a:prstGeom prst="rect">
            <a:avLst/>
          </a:prstGeom>
          <a:noFill/>
        </p:spPr>
        <p:txBody>
          <a:bodyPr wrap="square" rtlCol="0">
            <a:spAutoFit/>
          </a:bodyPr>
          <a:lstStyle/>
          <a:p>
            <a:pPr algn="ctr"/>
            <a:r>
              <a:rPr lang="en-US" sz="1400" dirty="0">
                <a:solidFill>
                  <a:srgbClr val="020202"/>
                </a:solidFill>
                <a:latin typeface="Calibri" panose="020F0502020204030204" pitchFamily="34" charset="0"/>
                <a:cs typeface="Calibri" panose="020F0502020204030204" pitchFamily="34" charset="0"/>
              </a:rPr>
              <a:t>list_insert (list, K</a:t>
            </a:r>
            <a:r>
              <a:rPr lang="en-US" sz="1400" baseline="-25000" dirty="0">
                <a:solidFill>
                  <a:srgbClr val="020202"/>
                </a:solidFill>
                <a:latin typeface="Calibri" panose="020F0502020204030204" pitchFamily="34" charset="0"/>
                <a:cs typeface="Calibri" panose="020F0502020204030204" pitchFamily="34" charset="0"/>
              </a:rPr>
              <a:t>3</a:t>
            </a:r>
            <a:r>
              <a:rPr lang="en-US" sz="1400" dirty="0">
                <a:solidFill>
                  <a:srgbClr val="020202"/>
                </a:solidFill>
                <a:latin typeface="Calibri" panose="020F0502020204030204" pitchFamily="34" charset="0"/>
                <a:cs typeface="Calibri" panose="020F0502020204030204" pitchFamily="34" charset="0"/>
              </a:rPr>
              <a:t>, V</a:t>
            </a:r>
            <a:r>
              <a:rPr lang="en-US" sz="1400" baseline="-25000" dirty="0">
                <a:solidFill>
                  <a:srgbClr val="020202"/>
                </a:solidFill>
                <a:latin typeface="Calibri" panose="020F0502020204030204" pitchFamily="34" charset="0"/>
                <a:cs typeface="Calibri" panose="020F0502020204030204" pitchFamily="34" charset="0"/>
              </a:rPr>
              <a:t>3</a:t>
            </a:r>
            <a:r>
              <a:rPr lang="en-US" sz="1400" dirty="0">
                <a:solidFill>
                  <a:srgbClr val="020202"/>
                </a:solidFill>
                <a:latin typeface="Calibri" panose="020F0502020204030204" pitchFamily="34" charset="0"/>
                <a:cs typeface="Calibri" panose="020F0502020204030204" pitchFamily="34" charset="0"/>
              </a:rPr>
              <a:t>,)</a:t>
            </a:r>
          </a:p>
          <a:p>
            <a:pPr algn="ctr"/>
            <a:r>
              <a:rPr lang="en-US" sz="1400" dirty="0">
                <a:solidFill>
                  <a:srgbClr val="020202"/>
                </a:solidFill>
                <a:latin typeface="Calibri" panose="020F0502020204030204" pitchFamily="34" charset="0"/>
                <a:cs typeface="Calibri" panose="020F0502020204030204" pitchFamily="34" charset="0"/>
              </a:rPr>
              <a:t>commit-ts = T</a:t>
            </a:r>
            <a:r>
              <a:rPr lang="en-US" sz="1400" baseline="-25000" dirty="0">
                <a:solidFill>
                  <a:srgbClr val="020202"/>
                </a:solidFill>
                <a:latin typeface="Calibri" panose="020F0502020204030204" pitchFamily="34" charset="0"/>
                <a:cs typeface="Calibri" panose="020F0502020204030204" pitchFamily="34" charset="0"/>
              </a:rPr>
              <a:t>1</a:t>
            </a:r>
          </a:p>
        </p:txBody>
      </p:sp>
      <p:sp>
        <p:nvSpPr>
          <p:cNvPr id="60" name="TextBox 59">
            <a:extLst>
              <a:ext uri="{FF2B5EF4-FFF2-40B4-BE49-F238E27FC236}">
                <a16:creationId xmlns:a16="http://schemas.microsoft.com/office/drawing/2014/main" id="{33E61443-4154-45D4-B178-FA1681DE9555}"/>
              </a:ext>
            </a:extLst>
          </p:cNvPr>
          <p:cNvSpPr txBox="1"/>
          <p:nvPr/>
        </p:nvSpPr>
        <p:spPr>
          <a:xfrm>
            <a:off x="4517342" y="1987654"/>
            <a:ext cx="1988577" cy="369332"/>
          </a:xfrm>
          <a:prstGeom prst="rect">
            <a:avLst/>
          </a:prstGeom>
          <a:noFill/>
        </p:spPr>
        <p:txBody>
          <a:bodyPr wrap="square" rtlCol="0">
            <a:spAutoFit/>
          </a:bodyPr>
          <a:lstStyle/>
          <a:p>
            <a:r>
              <a:rPr lang="en-US" dirty="0">
                <a:solidFill>
                  <a:schemeClr val="tx2">
                    <a:lumMod val="10000"/>
                  </a:schemeClr>
                </a:solidFill>
                <a:latin typeface="Calibri" panose="020F0502020204030204" pitchFamily="34" charset="0"/>
                <a:cs typeface="Calibri" panose="020F0502020204030204" pitchFamily="34" charset="0"/>
              </a:rPr>
              <a:t>TIPS-Frontend</a:t>
            </a:r>
          </a:p>
        </p:txBody>
      </p:sp>
      <p:sp>
        <p:nvSpPr>
          <p:cNvPr id="77" name="TextBox 76">
            <a:extLst>
              <a:ext uri="{FF2B5EF4-FFF2-40B4-BE49-F238E27FC236}">
                <a16:creationId xmlns:a16="http://schemas.microsoft.com/office/drawing/2014/main" id="{865619C5-804E-433A-9090-41A78A753BF0}"/>
              </a:ext>
            </a:extLst>
          </p:cNvPr>
          <p:cNvSpPr txBox="1"/>
          <p:nvPr/>
        </p:nvSpPr>
        <p:spPr>
          <a:xfrm>
            <a:off x="1088923" y="1676846"/>
            <a:ext cx="1988577" cy="338554"/>
          </a:xfrm>
          <a:prstGeom prst="rect">
            <a:avLst/>
          </a:prstGeom>
          <a:noFill/>
        </p:spPr>
        <p:txBody>
          <a:bodyPr wrap="square" rtlCol="0">
            <a:spAutoFit/>
          </a:bodyPr>
          <a:lstStyle/>
          <a:p>
            <a:r>
              <a:rPr lang="en-US" sz="1600" dirty="0">
                <a:solidFill>
                  <a:schemeClr val="accent1"/>
                </a:solidFill>
                <a:latin typeface="Consolas" panose="020B0609020204030204" pitchFamily="49" charset="0"/>
                <a:cs typeface="Calibri" panose="020F0502020204030204" pitchFamily="34" charset="0"/>
              </a:rPr>
              <a:t>Application Code</a:t>
            </a:r>
          </a:p>
        </p:txBody>
      </p:sp>
      <p:sp>
        <p:nvSpPr>
          <p:cNvPr id="79" name="TextBox 78">
            <a:extLst>
              <a:ext uri="{FF2B5EF4-FFF2-40B4-BE49-F238E27FC236}">
                <a16:creationId xmlns:a16="http://schemas.microsoft.com/office/drawing/2014/main" id="{B040E2D3-FFC2-40C0-8948-7C551C04174D}"/>
              </a:ext>
            </a:extLst>
          </p:cNvPr>
          <p:cNvSpPr txBox="1"/>
          <p:nvPr/>
        </p:nvSpPr>
        <p:spPr>
          <a:xfrm>
            <a:off x="1327332" y="2194012"/>
            <a:ext cx="1988577" cy="307777"/>
          </a:xfrm>
          <a:prstGeom prst="rect">
            <a:avLst/>
          </a:prstGeom>
          <a:noFill/>
        </p:spPr>
        <p:txBody>
          <a:bodyPr wrap="square" rtlCol="0">
            <a:spAutoFit/>
          </a:bodyPr>
          <a:lstStyle/>
          <a:p>
            <a:r>
              <a:rPr lang="en-US" sz="1400" dirty="0">
                <a:solidFill>
                  <a:schemeClr val="tx2">
                    <a:lumMod val="10000"/>
                  </a:schemeClr>
                </a:solidFill>
                <a:latin typeface="Calibri" panose="020F0502020204030204" pitchFamily="34" charset="0"/>
                <a:cs typeface="Calibri" panose="020F0502020204030204" pitchFamily="34" charset="0"/>
              </a:rPr>
              <a:t>DRAM-cache</a:t>
            </a:r>
          </a:p>
        </p:txBody>
      </p:sp>
      <p:sp>
        <p:nvSpPr>
          <p:cNvPr id="80" name="TextBox 79">
            <a:extLst>
              <a:ext uri="{FF2B5EF4-FFF2-40B4-BE49-F238E27FC236}">
                <a16:creationId xmlns:a16="http://schemas.microsoft.com/office/drawing/2014/main" id="{0A5A042B-CF02-451F-833A-A8798521755A}"/>
              </a:ext>
            </a:extLst>
          </p:cNvPr>
          <p:cNvSpPr txBox="1"/>
          <p:nvPr/>
        </p:nvSpPr>
        <p:spPr>
          <a:xfrm>
            <a:off x="1734477" y="3839031"/>
            <a:ext cx="2791214" cy="307777"/>
          </a:xfrm>
          <a:prstGeom prst="rect">
            <a:avLst/>
          </a:prstGeom>
          <a:noFill/>
        </p:spPr>
        <p:txBody>
          <a:bodyPr wrap="square" rtlCol="0">
            <a:spAutoFit/>
          </a:bodyPr>
          <a:lstStyle/>
          <a:p>
            <a:r>
              <a:rPr lang="en-US" sz="1400" dirty="0">
                <a:solidFill>
                  <a:schemeClr val="tx2">
                    <a:lumMod val="10000"/>
                  </a:schemeClr>
                </a:solidFill>
                <a:latin typeface="Calibri" panose="020F0502020204030204" pitchFamily="34" charset="0"/>
                <a:cs typeface="Calibri" panose="020F0502020204030204" pitchFamily="34" charset="0"/>
              </a:rPr>
              <a:t>Per-thread Operational Log (OLog)</a:t>
            </a:r>
          </a:p>
        </p:txBody>
      </p:sp>
      <p:cxnSp>
        <p:nvCxnSpPr>
          <p:cNvPr id="8" name="Straight Arrow Connector 7">
            <a:extLst>
              <a:ext uri="{FF2B5EF4-FFF2-40B4-BE49-F238E27FC236}">
                <a16:creationId xmlns:a16="http://schemas.microsoft.com/office/drawing/2014/main" id="{1D051021-2DE2-4C76-8A18-DB82D7CE952F}"/>
              </a:ext>
            </a:extLst>
          </p:cNvPr>
          <p:cNvCxnSpPr>
            <a:cxnSpLocks/>
            <a:stCxn id="61" idx="3"/>
          </p:cNvCxnSpPr>
          <p:nvPr/>
        </p:nvCxnSpPr>
        <p:spPr>
          <a:xfrm>
            <a:off x="2471398" y="1296432"/>
            <a:ext cx="1583893" cy="1278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4C18DC7E-A1B9-4256-919E-D5BCBC179919}"/>
              </a:ext>
            </a:extLst>
          </p:cNvPr>
          <p:cNvSpPr/>
          <p:nvPr/>
        </p:nvSpPr>
        <p:spPr>
          <a:xfrm>
            <a:off x="883600" y="1055605"/>
            <a:ext cx="1587798" cy="481653"/>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Georgia" panose="02040502050405020303" pitchFamily="18" charset="0"/>
              </a:rPr>
              <a:t>TIPS Facade API </a:t>
            </a:r>
          </a:p>
        </p:txBody>
      </p:sp>
      <p:cxnSp>
        <p:nvCxnSpPr>
          <p:cNvPr id="63" name="Straight Arrow Connector 62">
            <a:extLst>
              <a:ext uri="{FF2B5EF4-FFF2-40B4-BE49-F238E27FC236}">
                <a16:creationId xmlns:a16="http://schemas.microsoft.com/office/drawing/2014/main" id="{5655BD97-8D70-424F-B11C-184BF502168C}"/>
              </a:ext>
            </a:extLst>
          </p:cNvPr>
          <p:cNvCxnSpPr>
            <a:cxnSpLocks/>
            <a:stCxn id="71" idx="1"/>
          </p:cNvCxnSpPr>
          <p:nvPr/>
        </p:nvCxnSpPr>
        <p:spPr>
          <a:xfrm flipH="1" flipV="1">
            <a:off x="7477760" y="1370705"/>
            <a:ext cx="1185535" cy="3252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BE4AB91E-8E06-4312-BCF7-76FB8F71922B}"/>
              </a:ext>
            </a:extLst>
          </p:cNvPr>
          <p:cNvSpPr/>
          <p:nvPr/>
        </p:nvSpPr>
        <p:spPr>
          <a:xfrm>
            <a:off x="8663295" y="1456161"/>
            <a:ext cx="2968473" cy="47967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10000"/>
                  </a:schemeClr>
                </a:solidFill>
                <a:latin typeface="Georgia" panose="02040502050405020303" pitchFamily="18" charset="0"/>
              </a:rPr>
              <a:t>Function Pointer to the Volatile Index Implementation </a:t>
            </a:r>
          </a:p>
        </p:txBody>
      </p:sp>
      <p:sp>
        <p:nvSpPr>
          <p:cNvPr id="76" name="Rectangle 75">
            <a:extLst>
              <a:ext uri="{FF2B5EF4-FFF2-40B4-BE49-F238E27FC236}">
                <a16:creationId xmlns:a16="http://schemas.microsoft.com/office/drawing/2014/main" id="{08E350C6-71AC-4842-B7B3-382717434049}"/>
              </a:ext>
            </a:extLst>
          </p:cNvPr>
          <p:cNvSpPr/>
          <p:nvPr/>
        </p:nvSpPr>
        <p:spPr>
          <a:xfrm>
            <a:off x="10679730" y="2350816"/>
            <a:ext cx="357077" cy="251984"/>
          </a:xfrm>
          <a:prstGeom prst="rect">
            <a:avLst/>
          </a:prstGeom>
          <a:gradFill flip="none" rotWithShape="1">
            <a:gsLst>
              <a:gs pos="0">
                <a:srgbClr val="14662F">
                  <a:tint val="66000"/>
                  <a:satMod val="160000"/>
                  <a:tint val="66000"/>
                  <a:satMod val="160000"/>
                </a:srgbClr>
              </a:gs>
              <a:gs pos="50000">
                <a:srgbClr val="14662F">
                  <a:tint val="66000"/>
                  <a:satMod val="160000"/>
                  <a:tint val="44500"/>
                  <a:satMod val="160000"/>
                </a:srgbClr>
              </a:gs>
              <a:gs pos="100000">
                <a:srgbClr val="14662F">
                  <a:tint val="66000"/>
                  <a:satMod val="160000"/>
                  <a:tint val="23500"/>
                  <a:satMod val="160000"/>
                </a:srgbClr>
              </a:gs>
            </a:gsLst>
            <a:lin ang="2700000" scaled="1"/>
            <a:tileRect/>
          </a:gra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10000"/>
                </a:schemeClr>
              </a:solidFill>
              <a:latin typeface="Calibri" panose="020F0502020204030204" pitchFamily="34" charset="0"/>
              <a:cs typeface="Calibri" panose="020F0502020204030204" pitchFamily="34" charset="0"/>
            </a:endParaRPr>
          </a:p>
        </p:txBody>
      </p:sp>
      <p:sp>
        <p:nvSpPr>
          <p:cNvPr id="84" name="Rectangle 83">
            <a:extLst>
              <a:ext uri="{FF2B5EF4-FFF2-40B4-BE49-F238E27FC236}">
                <a16:creationId xmlns:a16="http://schemas.microsoft.com/office/drawing/2014/main" id="{69648632-F789-4737-B10A-975A13264B48}"/>
              </a:ext>
            </a:extLst>
          </p:cNvPr>
          <p:cNvSpPr/>
          <p:nvPr/>
        </p:nvSpPr>
        <p:spPr>
          <a:xfrm>
            <a:off x="10679730" y="2710531"/>
            <a:ext cx="357077" cy="276999"/>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a:ln w="12700">
            <a:solidFill>
              <a:srgbClr val="02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10000"/>
                </a:schemeClr>
              </a:solidFill>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5120D24A-35F6-4A47-B0CB-99A115189C63}"/>
              </a:ext>
            </a:extLst>
          </p:cNvPr>
          <p:cNvSpPr/>
          <p:nvPr/>
        </p:nvSpPr>
        <p:spPr>
          <a:xfrm>
            <a:off x="10739690" y="3104485"/>
            <a:ext cx="246888" cy="276999"/>
          </a:xfrm>
          <a:prstGeom prst="ellipse">
            <a:avLst/>
          </a:prstGeom>
          <a:solidFill>
            <a:schemeClr val="tx2">
              <a:lumMod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n</a:t>
            </a:r>
            <a:endParaRPr lang="en-US" b="1" dirty="0">
              <a:solidFill>
                <a:schemeClr val="bg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17706553-0F2E-407A-BBFD-CD3C8831C287}"/>
              </a:ext>
            </a:extLst>
          </p:cNvPr>
          <p:cNvSpPr txBox="1"/>
          <p:nvPr/>
        </p:nvSpPr>
        <p:spPr>
          <a:xfrm>
            <a:off x="10994406" y="2370075"/>
            <a:ext cx="986860"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DRAM</a:t>
            </a:r>
            <a:endParaRPr lang="en-US" dirty="0">
              <a:solidFill>
                <a:schemeClr val="tx2">
                  <a:lumMod val="10000"/>
                </a:schemeClr>
              </a:solidFill>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35401E39-952D-4979-B03D-95EEE86439FE}"/>
              </a:ext>
            </a:extLst>
          </p:cNvPr>
          <p:cNvSpPr txBox="1"/>
          <p:nvPr/>
        </p:nvSpPr>
        <p:spPr>
          <a:xfrm>
            <a:off x="10986578" y="2767735"/>
            <a:ext cx="986860" cy="276999"/>
          </a:xfrm>
          <a:prstGeom prst="rect">
            <a:avLst/>
          </a:prstGeom>
          <a:noFill/>
        </p:spPr>
        <p:txBody>
          <a:bodyPr wrap="square" rtlCol="0">
            <a:spAutoFit/>
          </a:bodyPr>
          <a:lstStyle/>
          <a:p>
            <a:r>
              <a:rPr lang="en-US" sz="1200" dirty="0">
                <a:solidFill>
                  <a:schemeClr val="tx2">
                    <a:lumMod val="10000"/>
                  </a:schemeClr>
                </a:solidFill>
                <a:latin typeface="Calibri" panose="020F0502020204030204" pitchFamily="34" charset="0"/>
                <a:cs typeface="Calibri" panose="020F0502020204030204" pitchFamily="34" charset="0"/>
              </a:rPr>
              <a:t>NVMM</a:t>
            </a:r>
            <a:endParaRPr lang="en-US" dirty="0">
              <a:solidFill>
                <a:schemeClr val="tx2">
                  <a:lumMod val="10000"/>
                </a:schemeClr>
              </a:solidFill>
              <a:latin typeface="Calibri" panose="020F0502020204030204" pitchFamily="34" charset="0"/>
              <a:cs typeface="Calibri" panose="020F0502020204030204" pitchFamily="34" charset="0"/>
            </a:endParaRPr>
          </a:p>
        </p:txBody>
      </p:sp>
      <p:sp>
        <p:nvSpPr>
          <p:cNvPr id="86" name="TextBox 85">
            <a:extLst>
              <a:ext uri="{FF2B5EF4-FFF2-40B4-BE49-F238E27FC236}">
                <a16:creationId xmlns:a16="http://schemas.microsoft.com/office/drawing/2014/main" id="{50E47D5A-5309-49D1-831E-D029AF2131D8}"/>
              </a:ext>
            </a:extLst>
          </p:cNvPr>
          <p:cNvSpPr txBox="1"/>
          <p:nvPr/>
        </p:nvSpPr>
        <p:spPr>
          <a:xfrm>
            <a:off x="10931775" y="3132854"/>
            <a:ext cx="1260225" cy="261610"/>
          </a:xfrm>
          <a:prstGeom prst="rect">
            <a:avLst/>
          </a:prstGeom>
          <a:noFill/>
        </p:spPr>
        <p:txBody>
          <a:bodyPr wrap="square" rtlCol="0">
            <a:spAutoFit/>
          </a:bodyPr>
          <a:lstStyle/>
          <a:p>
            <a:r>
              <a:rPr lang="en-US" sz="1100" dirty="0">
                <a:solidFill>
                  <a:schemeClr val="tx2">
                    <a:lumMod val="10000"/>
                  </a:schemeClr>
                </a:solidFill>
                <a:latin typeface="Calibri" panose="020F0502020204030204" pitchFamily="34" charset="0"/>
                <a:cs typeface="Calibri" panose="020F0502020204030204" pitchFamily="34" charset="0"/>
              </a:rPr>
              <a:t>Application Thread</a:t>
            </a:r>
            <a:endParaRPr lang="en-US" sz="1200" dirty="0">
              <a:solidFill>
                <a:schemeClr val="tx2">
                  <a:lumMod val="10000"/>
                </a:schemeClr>
              </a:solidFill>
              <a:latin typeface="Calibri" panose="020F0502020204030204" pitchFamily="34" charset="0"/>
              <a:cs typeface="Calibri" panose="020F0502020204030204" pitchFamily="34" charset="0"/>
            </a:endParaRPr>
          </a:p>
        </p:txBody>
      </p:sp>
      <p:sp>
        <p:nvSpPr>
          <p:cNvPr id="87" name="Oval 86">
            <a:extLst>
              <a:ext uri="{FF2B5EF4-FFF2-40B4-BE49-F238E27FC236}">
                <a16:creationId xmlns:a16="http://schemas.microsoft.com/office/drawing/2014/main" id="{9FAB14D8-AFD2-4DBC-81B3-1A8320829CCB}"/>
              </a:ext>
            </a:extLst>
          </p:cNvPr>
          <p:cNvSpPr/>
          <p:nvPr/>
        </p:nvSpPr>
        <p:spPr>
          <a:xfrm>
            <a:off x="4801025" y="4188701"/>
            <a:ext cx="246888" cy="276999"/>
          </a:xfrm>
          <a:prstGeom prst="ellipse">
            <a:avLst/>
          </a:prstGeom>
          <a:solidFill>
            <a:schemeClr val="tx2">
              <a:lumMod val="25000"/>
            </a:schemeClr>
          </a:soli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2</a:t>
            </a:r>
            <a:endParaRPr lang="en-US" b="1" dirty="0">
              <a:solidFill>
                <a:schemeClr val="bg1"/>
              </a:solidFill>
              <a:latin typeface="Calibri" panose="020F0502020204030204" pitchFamily="34" charset="0"/>
              <a:cs typeface="Calibri" panose="020F0502020204030204" pitchFamily="34" charset="0"/>
            </a:endParaRPr>
          </a:p>
        </p:txBody>
      </p:sp>
      <p:sp>
        <p:nvSpPr>
          <p:cNvPr id="88" name="Oval 87">
            <a:extLst>
              <a:ext uri="{FF2B5EF4-FFF2-40B4-BE49-F238E27FC236}">
                <a16:creationId xmlns:a16="http://schemas.microsoft.com/office/drawing/2014/main" id="{6D2D490B-81C8-43A9-8D3F-3BDE2328859A}"/>
              </a:ext>
            </a:extLst>
          </p:cNvPr>
          <p:cNvSpPr/>
          <p:nvPr/>
        </p:nvSpPr>
        <p:spPr>
          <a:xfrm>
            <a:off x="3430844" y="1564112"/>
            <a:ext cx="246888" cy="276999"/>
          </a:xfrm>
          <a:prstGeom prst="ellipse">
            <a:avLst/>
          </a:prstGeom>
          <a:solidFill>
            <a:schemeClr val="tx2">
              <a:lumMod val="25000"/>
            </a:schemeClr>
          </a:soli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1</a:t>
            </a:r>
            <a:endParaRPr lang="en-US" b="1" dirty="0">
              <a:solidFill>
                <a:schemeClr val="bg1"/>
              </a:solidFill>
              <a:latin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D8B7C56B-0061-4344-939A-854E805DB039}"/>
              </a:ext>
            </a:extLst>
          </p:cNvPr>
          <p:cNvSpPr txBox="1"/>
          <p:nvPr/>
        </p:nvSpPr>
        <p:spPr>
          <a:xfrm>
            <a:off x="3500216" y="1512770"/>
            <a:ext cx="4645152" cy="523220"/>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cs typeface="Calibri" panose="020F0502020204030204" pitchFamily="34" charset="0"/>
              </a:rPr>
              <a:t>Execute the TIPS facade API with a pointer to the volatile index implementation </a:t>
            </a:r>
          </a:p>
        </p:txBody>
      </p:sp>
      <p:sp>
        <p:nvSpPr>
          <p:cNvPr id="90" name="TextBox 89">
            <a:extLst>
              <a:ext uri="{FF2B5EF4-FFF2-40B4-BE49-F238E27FC236}">
                <a16:creationId xmlns:a16="http://schemas.microsoft.com/office/drawing/2014/main" id="{749FB87C-0351-4EB3-96D6-D6800C590759}"/>
              </a:ext>
            </a:extLst>
          </p:cNvPr>
          <p:cNvSpPr txBox="1"/>
          <p:nvPr/>
        </p:nvSpPr>
        <p:spPr>
          <a:xfrm>
            <a:off x="4977038" y="4187675"/>
            <a:ext cx="4645152" cy="523220"/>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cs typeface="Calibri" panose="020F0502020204030204" pitchFamily="34" charset="0"/>
              </a:rPr>
              <a:t>Commit the write operation in the OLog and Persist the OLog record  </a:t>
            </a:r>
            <a:r>
              <a:rPr lang="en-US" sz="1400" b="1" i="1" dirty="0">
                <a:solidFill>
                  <a:schemeClr val="tx2">
                    <a:lumMod val="10000"/>
                  </a:schemeClr>
                </a:solidFill>
                <a:latin typeface="Georgia" panose="02040502050405020303" pitchFamily="18" charset="0"/>
                <a:cs typeface="Calibri" panose="020F0502020204030204" pitchFamily="34" charset="0"/>
              </a:rPr>
              <a:t>(Durability Point)</a:t>
            </a:r>
          </a:p>
        </p:txBody>
      </p:sp>
      <p:sp>
        <p:nvSpPr>
          <p:cNvPr id="91" name="Oval 90">
            <a:extLst>
              <a:ext uri="{FF2B5EF4-FFF2-40B4-BE49-F238E27FC236}">
                <a16:creationId xmlns:a16="http://schemas.microsoft.com/office/drawing/2014/main" id="{16BC293F-7BCD-4ECE-A9F8-FAE29EDC0828}"/>
              </a:ext>
            </a:extLst>
          </p:cNvPr>
          <p:cNvSpPr/>
          <p:nvPr/>
        </p:nvSpPr>
        <p:spPr>
          <a:xfrm>
            <a:off x="4591315" y="2980113"/>
            <a:ext cx="246888" cy="276999"/>
          </a:xfrm>
          <a:prstGeom prst="ellipse">
            <a:avLst/>
          </a:prstGeom>
          <a:solidFill>
            <a:schemeClr val="tx2">
              <a:lumMod val="25000"/>
            </a:schemeClr>
          </a:soli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3</a:t>
            </a:r>
            <a:endParaRPr lang="en-US" b="1" dirty="0">
              <a:solidFill>
                <a:schemeClr val="bg1"/>
              </a:solidFill>
              <a:latin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7DC7D438-6BE3-4802-A837-3917EB7BC56A}"/>
              </a:ext>
            </a:extLst>
          </p:cNvPr>
          <p:cNvSpPr txBox="1"/>
          <p:nvPr/>
        </p:nvSpPr>
        <p:spPr>
          <a:xfrm>
            <a:off x="4715438" y="2956860"/>
            <a:ext cx="4295206" cy="523220"/>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rPr>
              <a:t>Update the DRAM-cache to make the write visible </a:t>
            </a:r>
            <a:r>
              <a:rPr lang="en-US" sz="1400" b="1" i="1" dirty="0">
                <a:solidFill>
                  <a:schemeClr val="tx2">
                    <a:lumMod val="10000"/>
                  </a:schemeClr>
                </a:solidFill>
                <a:latin typeface="Georgia" panose="02040502050405020303" pitchFamily="18" charset="0"/>
              </a:rPr>
              <a:t>(Linearization Point)</a:t>
            </a:r>
            <a:endParaRPr lang="en-US" sz="1400" b="1" i="1" dirty="0">
              <a:solidFill>
                <a:schemeClr val="tx2">
                  <a:lumMod val="10000"/>
                </a:schemeClr>
              </a:solidFill>
              <a:latin typeface="Georgia" panose="02040502050405020303" pitchFamily="18" charset="0"/>
              <a:cs typeface="Calibri" panose="020F0502020204030204" pitchFamily="34" charset="0"/>
            </a:endParaRPr>
          </a:p>
        </p:txBody>
      </p:sp>
      <p:sp>
        <p:nvSpPr>
          <p:cNvPr id="93" name="Oval 92">
            <a:extLst>
              <a:ext uri="{FF2B5EF4-FFF2-40B4-BE49-F238E27FC236}">
                <a16:creationId xmlns:a16="http://schemas.microsoft.com/office/drawing/2014/main" id="{05931599-810C-4A10-9CBF-7A6A05CBA9DD}"/>
              </a:ext>
            </a:extLst>
          </p:cNvPr>
          <p:cNvSpPr/>
          <p:nvPr/>
        </p:nvSpPr>
        <p:spPr>
          <a:xfrm>
            <a:off x="6382474" y="1012077"/>
            <a:ext cx="246888" cy="276999"/>
          </a:xfrm>
          <a:prstGeom prst="ellipse">
            <a:avLst/>
          </a:prstGeom>
          <a:solidFill>
            <a:schemeClr val="tx2">
              <a:lumMod val="25000"/>
            </a:schemeClr>
          </a:solidFill>
          <a:ln w="127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cs typeface="Calibri" panose="020F0502020204030204" pitchFamily="34" charset="0"/>
              </a:rPr>
              <a:t>4</a:t>
            </a:r>
            <a:endParaRPr lang="en-US" b="1" dirty="0">
              <a:solidFill>
                <a:schemeClr val="bg1"/>
              </a:solidFill>
              <a:latin typeface="Calibri" panose="020F0502020204030204" pitchFamily="34" charset="0"/>
              <a:cs typeface="Calibri" panose="020F0502020204030204" pitchFamily="34" charset="0"/>
            </a:endParaRPr>
          </a:p>
        </p:txBody>
      </p:sp>
      <p:sp>
        <p:nvSpPr>
          <p:cNvPr id="94" name="TextBox 93">
            <a:extLst>
              <a:ext uri="{FF2B5EF4-FFF2-40B4-BE49-F238E27FC236}">
                <a16:creationId xmlns:a16="http://schemas.microsoft.com/office/drawing/2014/main" id="{E498E6D5-E761-47FA-BF84-5047AECF8FE1}"/>
              </a:ext>
            </a:extLst>
          </p:cNvPr>
          <p:cNvSpPr txBox="1"/>
          <p:nvPr/>
        </p:nvSpPr>
        <p:spPr>
          <a:xfrm>
            <a:off x="6505918" y="956626"/>
            <a:ext cx="3585231" cy="307777"/>
          </a:xfrm>
          <a:prstGeom prst="rect">
            <a:avLst/>
          </a:prstGeom>
          <a:noFill/>
        </p:spPr>
        <p:txBody>
          <a:bodyPr wrap="square" rtlCol="0">
            <a:spAutoFit/>
          </a:bodyPr>
          <a:lstStyle/>
          <a:p>
            <a:pPr algn="ctr"/>
            <a:r>
              <a:rPr lang="en-US" sz="1400" dirty="0">
                <a:solidFill>
                  <a:schemeClr val="tx2">
                    <a:lumMod val="10000"/>
                  </a:schemeClr>
                </a:solidFill>
                <a:latin typeface="Georgia" panose="02040502050405020303" pitchFamily="18" charset="0"/>
              </a:rPr>
              <a:t>Exit and return success to the application </a:t>
            </a:r>
            <a:endParaRPr lang="en-US" sz="1400" b="1" i="1" dirty="0">
              <a:solidFill>
                <a:schemeClr val="tx2">
                  <a:lumMod val="10000"/>
                </a:schemeClr>
              </a:solidFill>
              <a:latin typeface="Georgia" panose="02040502050405020303" pitchFamily="18" charset="0"/>
              <a:cs typeface="Calibri" panose="020F0502020204030204" pitchFamily="34" charset="0"/>
            </a:endParaRPr>
          </a:p>
        </p:txBody>
      </p:sp>
      <p:sp>
        <p:nvSpPr>
          <p:cNvPr id="97" name="Rectangle: Rounded Corners 96">
            <a:extLst>
              <a:ext uri="{FF2B5EF4-FFF2-40B4-BE49-F238E27FC236}">
                <a16:creationId xmlns:a16="http://schemas.microsoft.com/office/drawing/2014/main" id="{057C365D-7597-4ED6-9316-D7C8B5B5CD36}"/>
              </a:ext>
            </a:extLst>
          </p:cNvPr>
          <p:cNvSpPr/>
          <p:nvPr/>
        </p:nvSpPr>
        <p:spPr>
          <a:xfrm>
            <a:off x="583507" y="5115963"/>
            <a:ext cx="11185237" cy="1051005"/>
          </a:xfrm>
          <a:prstGeom prst="roundRect">
            <a:avLst/>
          </a:prstGeom>
          <a:gradFill flip="none" rotWithShape="1">
            <a:gsLst>
              <a:gs pos="0">
                <a:srgbClr val="08721A">
                  <a:tint val="66000"/>
                  <a:satMod val="160000"/>
                </a:srgbClr>
              </a:gs>
              <a:gs pos="50000">
                <a:srgbClr val="08721A">
                  <a:tint val="44500"/>
                  <a:satMod val="160000"/>
                </a:srgbClr>
              </a:gs>
              <a:gs pos="100000">
                <a:srgbClr val="08721A">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rgbClr val="DBDBDB">
                    <a:lumMod val="10000"/>
                  </a:srgbClr>
                </a:solidFill>
                <a:latin typeface="Georgia" panose="02040502050405020303" pitchFamily="18" charset="0"/>
              </a:rPr>
              <a:t>Writes always happen at the fast TIPS-Frontend; Parallel disjoint writes regardless of concurrency model supported by the plugged-in index </a:t>
            </a:r>
            <a:endParaRPr lang="en-US" sz="2400" i="1" dirty="0">
              <a:solidFill>
                <a:srgbClr val="DBDBDB">
                  <a:lumMod val="10000"/>
                </a:srgbClr>
              </a:solidFill>
              <a:latin typeface="Georgia" panose="02040502050405020303" pitchFamily="18" charset="0"/>
            </a:endParaRPr>
          </a:p>
        </p:txBody>
      </p:sp>
      <p:sp>
        <p:nvSpPr>
          <p:cNvPr id="99" name="Rectangle: Rounded Corners 98">
            <a:extLst>
              <a:ext uri="{FF2B5EF4-FFF2-40B4-BE49-F238E27FC236}">
                <a16:creationId xmlns:a16="http://schemas.microsoft.com/office/drawing/2014/main" id="{54C77C5A-C4CA-40D7-9C8D-D644574570C2}"/>
              </a:ext>
            </a:extLst>
          </p:cNvPr>
          <p:cNvSpPr/>
          <p:nvPr/>
        </p:nvSpPr>
        <p:spPr>
          <a:xfrm>
            <a:off x="4955300" y="2382905"/>
            <a:ext cx="3815482" cy="571144"/>
          </a:xfrm>
          <a:prstGeom prst="roundRect">
            <a:avLst/>
          </a:prstGeom>
          <a:gradFill flip="none" rotWithShape="1">
            <a:gsLst>
              <a:gs pos="0">
                <a:srgbClr val="14662F">
                  <a:tint val="66000"/>
                  <a:satMod val="160000"/>
                </a:srgbClr>
              </a:gs>
              <a:gs pos="50000">
                <a:srgbClr val="14662F">
                  <a:tint val="44500"/>
                  <a:satMod val="160000"/>
                </a:srgbClr>
              </a:gs>
              <a:gs pos="100000">
                <a:srgbClr val="14662F">
                  <a:tint val="23500"/>
                  <a:satMod val="160000"/>
                </a:srgbClr>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10000"/>
                  </a:schemeClr>
                </a:solidFill>
                <a:latin typeface="Georgia" panose="02040502050405020303" pitchFamily="18" charset="0"/>
              </a:rPr>
              <a:t>Durable Linearizability </a:t>
            </a:r>
            <a:endParaRPr lang="en-US" sz="2400" i="1" dirty="0">
              <a:solidFill>
                <a:schemeClr val="tx2">
                  <a:lumMod val="10000"/>
                </a:schemeClr>
              </a:solidFill>
              <a:latin typeface="Georgia" panose="02040502050405020303" pitchFamily="18" charset="0"/>
            </a:endParaRPr>
          </a:p>
        </p:txBody>
      </p:sp>
    </p:spTree>
    <p:custDataLst>
      <p:tags r:id="rId1"/>
    </p:custDataLst>
    <p:extLst>
      <p:ext uri="{BB962C8B-B14F-4D97-AF65-F5344CB8AC3E}">
        <p14:creationId xmlns:p14="http://schemas.microsoft.com/office/powerpoint/2010/main" val="2602447010"/>
      </p:ext>
    </p:extLst>
  </p:cSld>
  <p:clrMapOvr>
    <a:masterClrMapping/>
  </p:clrMapOvr>
  <p:transition spd="slow" advTm="77856">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animEffect transition="in" filter="fade">
                                      <p:cBhvr>
                                        <p:cTn id="9" dur="500"/>
                                        <p:tgtEl>
                                          <p:spTgt spid="89"/>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1"/>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3"/>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grpId="0" nodeType="after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fade">
                                      <p:cBhvr>
                                        <p:cTn id="55" dur="500"/>
                                        <p:tgtEl>
                                          <p:spTgt spid="9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32" grpId="0"/>
      <p:bldP spid="61" grpId="0" animBg="1"/>
      <p:bldP spid="71" grpId="0" animBg="1"/>
      <p:bldP spid="87" grpId="0" animBg="1"/>
      <p:bldP spid="88" grpId="0" animBg="1"/>
      <p:bldP spid="89" grpId="0"/>
      <p:bldP spid="90" grpId="0"/>
      <p:bldP spid="91" grpId="0" animBg="1"/>
      <p:bldP spid="92" grpId="0"/>
      <p:bldP spid="93" grpId="0" animBg="1"/>
      <p:bldP spid="94" grpId="0"/>
      <p:bldP spid="97" grpId="0" animBg="1"/>
      <p:bldP spid="9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1"/>
</p:tagLst>
</file>

<file path=ppt/tags/tag2.xml><?xml version="1.0" encoding="utf-8"?>
<p:tagLst xmlns:a="http://schemas.openxmlformats.org/drawingml/2006/main" xmlns:r="http://schemas.openxmlformats.org/officeDocument/2006/relationships" xmlns:p="http://schemas.openxmlformats.org/presentationml/2006/main">
  <p:tag name="TIMING" val="|21.7"/>
</p:tagLst>
</file>

<file path=ppt/tags/tag3.xml><?xml version="1.0" encoding="utf-8"?>
<p:tagLst xmlns:a="http://schemas.openxmlformats.org/drawingml/2006/main" xmlns:r="http://schemas.openxmlformats.org/officeDocument/2006/relationships" xmlns:p="http://schemas.openxmlformats.org/presentationml/2006/main">
  <p:tag name="TIMING" val="|7.8|10.2|7.2|11.7|7.5"/>
</p:tagLst>
</file>

<file path=ppt/tags/tag4.xml><?xml version="1.0" encoding="utf-8"?>
<p:tagLst xmlns:a="http://schemas.openxmlformats.org/drawingml/2006/main" xmlns:r="http://schemas.openxmlformats.org/officeDocument/2006/relationships" xmlns:p="http://schemas.openxmlformats.org/presentationml/2006/main">
  <p:tag name="TIMING" val="|7.6|7.6|9.1|11.3|12|16.3"/>
</p:tagLst>
</file>

<file path=ppt/tags/tag5.xml><?xml version="1.0" encoding="utf-8"?>
<p:tagLst xmlns:a="http://schemas.openxmlformats.org/drawingml/2006/main" xmlns:r="http://schemas.openxmlformats.org/officeDocument/2006/relationships" xmlns:p="http://schemas.openxmlformats.org/presentationml/2006/main">
  <p:tag name="TIMING" val="|0.7|9.1|17.3|10.6"/>
</p:tagLst>
</file>

<file path=ppt/tags/tag6.xml><?xml version="1.0" encoding="utf-8"?>
<p:tagLst xmlns:a="http://schemas.openxmlformats.org/drawingml/2006/main" xmlns:r="http://schemas.openxmlformats.org/officeDocument/2006/relationships" xmlns:p="http://schemas.openxmlformats.org/presentationml/2006/main">
  <p:tag name="TIMING" val="|24.1|4.7|6|4.6|4.8|8.2|8.8|6.2"/>
</p:tagLst>
</file>

<file path=ppt/tags/tag7.xml><?xml version="1.0" encoding="utf-8"?>
<p:tagLst xmlns:a="http://schemas.openxmlformats.org/drawingml/2006/main" xmlns:r="http://schemas.openxmlformats.org/officeDocument/2006/relationships" xmlns:p="http://schemas.openxmlformats.org/presentationml/2006/main">
  <p:tag name="TIMING" val="|16"/>
</p:tagLst>
</file>

<file path=ppt/tags/tag8.xml><?xml version="1.0" encoding="utf-8"?>
<p:tagLst xmlns:a="http://schemas.openxmlformats.org/drawingml/2006/main" xmlns:r="http://schemas.openxmlformats.org/officeDocument/2006/relationships" xmlns:p="http://schemas.openxmlformats.org/presentationml/2006/main">
  <p:tag name="TIMING" val="|19.3"/>
</p:tagLst>
</file>

<file path=ppt/theme/theme1.xml><?xml version="1.0" encoding="utf-8"?>
<a:theme xmlns:a="http://schemas.openxmlformats.org/drawingml/2006/main" name="Office Theme">
  <a:themeElements>
    <a:clrScheme name="Theme Colors 2">
      <a:dk1>
        <a:srgbClr val="861F41"/>
      </a:dk1>
      <a:lt1>
        <a:srgbClr val="FFFFFF"/>
      </a:lt1>
      <a:dk2>
        <a:srgbClr val="75787B"/>
      </a:dk2>
      <a:lt2>
        <a:srgbClr val="DBDBDB"/>
      </a:lt2>
      <a:accent1>
        <a:srgbClr val="861F41"/>
      </a:accent1>
      <a:accent2>
        <a:srgbClr val="E87731"/>
      </a:accent2>
      <a:accent3>
        <a:srgbClr val="A5A5A5"/>
      </a:accent3>
      <a:accent4>
        <a:srgbClr val="417C79"/>
      </a:accent4>
      <a:accent5>
        <a:srgbClr val="E5E1E6"/>
      </a:accent5>
      <a:accent6>
        <a:srgbClr val="003C7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heme Colors 2">
    <a:dk1>
      <a:srgbClr val="861F41"/>
    </a:dk1>
    <a:lt1>
      <a:srgbClr val="FFFFFF"/>
    </a:lt1>
    <a:dk2>
      <a:srgbClr val="75787B"/>
    </a:dk2>
    <a:lt2>
      <a:srgbClr val="DBDBDB"/>
    </a:lt2>
    <a:accent1>
      <a:srgbClr val="861F41"/>
    </a:accent1>
    <a:accent2>
      <a:srgbClr val="E87731"/>
    </a:accent2>
    <a:accent3>
      <a:srgbClr val="A5A5A5"/>
    </a:accent3>
    <a:accent4>
      <a:srgbClr val="417C79"/>
    </a:accent4>
    <a:accent5>
      <a:srgbClr val="E5E1E6"/>
    </a:accent5>
    <a:accent6>
      <a:srgbClr val="003C7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C83A904558A249807814536EBFB104" ma:contentTypeVersion="2" ma:contentTypeDescription="Create a new document." ma:contentTypeScope="" ma:versionID="8c389033cb47b27835377f4907c40bc5">
  <xsd:schema xmlns:xsd="http://www.w3.org/2001/XMLSchema" xmlns:xs="http://www.w3.org/2001/XMLSchema" xmlns:p="http://schemas.microsoft.com/office/2006/metadata/properties" xmlns:ns3="22225dcf-7010-467e-8ff8-bb8a7c313026" targetNamespace="http://schemas.microsoft.com/office/2006/metadata/properties" ma:root="true" ma:fieldsID="8a7582c45b49899e1feb2a58b6693587" ns3:_="">
    <xsd:import namespace="22225dcf-7010-467e-8ff8-bb8a7c31302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25dcf-7010-467e-8ff8-bb8a7c3130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1FD9E1-17A7-4C9F-82E2-06EA283F8A74}">
  <ds:schemaRefs>
    <ds:schemaRef ds:uri="http://schemas.microsoft.com/sharepoint/v3/contenttype/forms"/>
  </ds:schemaRefs>
</ds:datastoreItem>
</file>

<file path=customXml/itemProps2.xml><?xml version="1.0" encoding="utf-8"?>
<ds:datastoreItem xmlns:ds="http://schemas.openxmlformats.org/officeDocument/2006/customXml" ds:itemID="{7EC5365D-4A1F-4ADB-BBCF-3A280BBCBB08}">
  <ds:schemaRefs>
    <ds:schemaRef ds:uri="22225dcf-7010-467e-8ff8-bb8a7c31302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BF764C9-0020-4BC3-8CCE-0A678ABB91AF}">
  <ds:schemaRefs>
    <ds:schemaRef ds:uri="http://schemas.microsoft.com/office/2006/documentManagement/types"/>
    <ds:schemaRef ds:uri="http://schemas.microsoft.com/office/2006/metadata/properties"/>
    <ds:schemaRef ds:uri="http://purl.org/dc/terms/"/>
    <ds:schemaRef ds:uri="http://purl.org/dc/elements/1.1/"/>
    <ds:schemaRef ds:uri="http://purl.org/dc/dcmitype/"/>
    <ds:schemaRef ds:uri="22225dcf-7010-467e-8ff8-bb8a7c313026"/>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15832</TotalTime>
  <Words>4437</Words>
  <Application>Microsoft Office PowerPoint</Application>
  <PresentationFormat>Widescreen</PresentationFormat>
  <Paragraphs>565</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Consolas</vt:lpstr>
      <vt:lpstr>Garamond</vt:lpstr>
      <vt:lpstr>Georgia</vt:lpstr>
      <vt:lpstr>Times New Roman</vt:lpstr>
      <vt:lpstr>Wingdings</vt:lpstr>
      <vt:lpstr>Office Theme</vt:lpstr>
      <vt:lpstr>PowerPoint Presentation</vt:lpstr>
      <vt:lpstr>NVMM is Gaining Traction in Real-world Systems!</vt:lpstr>
      <vt:lpstr>Porting Volatile Indexes for NVMM is Crucial!  </vt:lpstr>
      <vt:lpstr>  Existing Techniques Have a Narrow Scope</vt:lpstr>
      <vt:lpstr>  Existing Techniques Have Other Critical Limitations </vt:lpstr>
      <vt:lpstr>Talk Outline </vt:lpstr>
      <vt:lpstr>Three Main Goals of TIPS</vt:lpstr>
      <vt:lpstr>TIPS Architecture</vt:lpstr>
      <vt:lpstr>Application Writes are Absorbed in TIPS-Frontend </vt:lpstr>
      <vt:lpstr>Plugged-in Index is Updated Using Background Threads </vt:lpstr>
      <vt:lpstr>Key Benefits of DRAM-NVMM Tiering </vt:lpstr>
      <vt:lpstr>Can the TIPS-Backend Become a Scalability  Bottleneck? </vt:lpstr>
      <vt:lpstr>How TIPS Makes its Backend Scalable?</vt:lpstr>
      <vt:lpstr>UNO Logging Protocol</vt:lpstr>
      <vt:lpstr>Benefits of UNO Logging </vt:lpstr>
      <vt:lpstr>Adaptive Scaling of Background Writers</vt:lpstr>
      <vt:lpstr>Converting a Volatile Hash Table Using TIPS</vt:lpstr>
      <vt:lpstr>Other Interesting Designs </vt:lpstr>
      <vt:lpstr>Talk Outline </vt:lpstr>
      <vt:lpstr>Evaluation Questions </vt:lpstr>
      <vt:lpstr>Evaluation Settings </vt:lpstr>
      <vt:lpstr>Evaluation Settings </vt:lpstr>
      <vt:lpstr>LoC Required for Conversion </vt:lpstr>
      <vt:lpstr>TIPS vs PRONTO for Blocking Indexes</vt:lpstr>
      <vt:lpstr>TIPS vs NVTraverse for Lock-Free Indexes</vt:lpstr>
      <vt:lpstr>Other Interesting Evaluations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Madhava Krishnan Ramanathan</dc:creator>
  <cp:lastModifiedBy>Ramanathan, Madhava Krishnan</cp:lastModifiedBy>
  <cp:revision>37</cp:revision>
  <dcterms:created xsi:type="dcterms:W3CDTF">2021-02-18T18:52:30Z</dcterms:created>
  <dcterms:modified xsi:type="dcterms:W3CDTF">2021-09-20T16:01:59Z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0x0101008EC83A904558A249807814536EBFB104</vt:lpwstr>
  </property>
</Properties>
</file>