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64" r:id="rId2"/>
    <p:sldId id="465" r:id="rId3"/>
    <p:sldId id="466" r:id="rId4"/>
    <p:sldId id="477" r:id="rId5"/>
    <p:sldId id="503" r:id="rId6"/>
    <p:sldId id="481" r:id="rId7"/>
    <p:sldId id="482" r:id="rId8"/>
    <p:sldId id="484" r:id="rId9"/>
    <p:sldId id="485" r:id="rId10"/>
    <p:sldId id="502" r:id="rId11"/>
    <p:sldId id="501" r:id="rId12"/>
    <p:sldId id="487" r:id="rId13"/>
    <p:sldId id="492" r:id="rId14"/>
    <p:sldId id="493" r:id="rId15"/>
    <p:sldId id="496" r:id="rId16"/>
    <p:sldId id="498" r:id="rId17"/>
    <p:sldId id="494" r:id="rId18"/>
    <p:sldId id="495" r:id="rId19"/>
    <p:sldId id="497" r:id="rId20"/>
    <p:sldId id="302" r:id="rId2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4FF"/>
    <a:srgbClr val="FD9908"/>
    <a:srgbClr val="149E41"/>
    <a:srgbClr val="149E42"/>
    <a:srgbClr val="006699"/>
    <a:srgbClr val="969696"/>
    <a:srgbClr val="FFCC99"/>
    <a:srgbClr val="FF5050"/>
    <a:srgbClr val="FFFF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62056" autoAdjust="0"/>
  </p:normalViewPr>
  <p:slideViewPr>
    <p:cSldViewPr>
      <p:cViewPr>
        <p:scale>
          <a:sx n="76" d="100"/>
          <a:sy n="76" d="100"/>
        </p:scale>
        <p:origin x="-1308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4BA9-19FA-4188-8A85-0D09BE626F2D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59AB0-4597-43DD-88FD-A683A776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4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7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3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1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3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0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03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9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62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9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4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73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7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1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2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9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371-81F5-4261-8BA1-CCF0CEE5DB7E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0460-EF46-409E-B27B-9EA17C60135F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69BF-97A9-4A41-BB8F-1CA3A569C2B6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03069"/>
            <a:ext cx="820891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27205"/>
            <a:ext cx="8229600" cy="511256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86803"/>
            <a:ext cx="2133600" cy="365125"/>
          </a:xfrm>
        </p:spPr>
        <p:txBody>
          <a:bodyPr/>
          <a:lstStyle/>
          <a:p>
            <a:fld id="{9F7E1673-21D5-46FE-9D50-668E68AE9143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86803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520259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20D7-9FAA-4A6B-AFD3-6EC091C5272B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64B-FB7C-4B0C-9A21-C46C5F8BFCA4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D8AB-F6BA-4895-9DFF-4BD16BF2D991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78BA-920F-41CA-BB37-550FB2F7BCCD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D221-C9D0-4B5E-BC92-BA6DEE6FBD8C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935-F58A-4985-A573-7524F1A98E0D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5459-06E6-4D55-91C6-65FFD1E81564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08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507F4F84-CE7B-4FAF-A33F-102085F2E682}" type="datetime1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rgbClr val="649B2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5800" y="1166887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An Efficient Buffer Replacement Algorithm for NAND Flash Storage Devices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u="sng" dirty="0" smtClean="0">
                <a:solidFill>
                  <a:schemeClr val="tx1"/>
                </a:solidFill>
              </a:rPr>
              <a:t>Dong Hyun Kang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Changwoo</a:t>
            </a:r>
            <a:r>
              <a:rPr lang="en-US" altLang="ko-KR" sz="1800" dirty="0" smtClean="0">
                <a:solidFill>
                  <a:schemeClr val="tx1"/>
                </a:solidFill>
              </a:rPr>
              <a:t> Min, Young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Ik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Eom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</a:rPr>
              <a:t>Sungkyunkwan</a:t>
            </a:r>
            <a:r>
              <a:rPr lang="en-US" altLang="ko-KR" sz="1800" dirty="0" smtClean="0">
                <a:solidFill>
                  <a:schemeClr val="tx1"/>
                </a:solidFill>
              </a:rPr>
              <a:t> University, Korea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MASCOTS 2014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350783"/>
            <a:ext cx="1511424" cy="126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8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TS-CLOCK: Temporal and Spatial </a:t>
            </a:r>
            <a:br>
              <a:rPr lang="en-US" altLang="ko-KR" dirty="0" smtClean="0"/>
            </a:br>
            <a:r>
              <a:rPr lang="en-US" altLang="ko-KR" dirty="0" smtClean="0"/>
              <a:t>Locality-aware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Example for clean page eviction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9" name="직선 화살표 연결선 8"/>
          <p:cNvCxnSpPr>
            <a:stCxn id="40" idx="1"/>
            <a:endCxn id="53" idx="5"/>
          </p:cNvCxnSpPr>
          <p:nvPr/>
        </p:nvCxnSpPr>
        <p:spPr>
          <a:xfrm flipH="1" flipV="1">
            <a:off x="3952403" y="2495575"/>
            <a:ext cx="212725" cy="43338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517947" y="5203850"/>
            <a:ext cx="3558109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390822" y="3835425"/>
            <a:ext cx="18553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형 화살표 14"/>
          <p:cNvSpPr/>
          <p:nvPr/>
        </p:nvSpPr>
        <p:spPr>
          <a:xfrm rot="1967405">
            <a:off x="2152649" y="2774975"/>
            <a:ext cx="304800" cy="355600"/>
          </a:xfrm>
          <a:prstGeom prst="circularArrow">
            <a:avLst>
              <a:gd name="adj1" fmla="val 8698"/>
              <a:gd name="adj2" fmla="val 1142319"/>
              <a:gd name="adj3" fmla="val 20496729"/>
              <a:gd name="adj4" fmla="val 12931172"/>
              <a:gd name="adj5" fmla="val 1057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>
              <a:solidFill>
                <a:schemeClr val="tx1"/>
              </a:solidFill>
              <a:cs typeface="Calibri" pitchFamily="34" charset="0"/>
            </a:endParaRPr>
          </a:p>
        </p:txBody>
      </p:sp>
      <p:cxnSp>
        <p:nvCxnSpPr>
          <p:cNvPr id="16" name="직선 화살표 연결선 15"/>
          <p:cNvCxnSpPr>
            <a:stCxn id="18" idx="1"/>
          </p:cNvCxnSpPr>
          <p:nvPr/>
        </p:nvCxnSpPr>
        <p:spPr>
          <a:xfrm flipH="1" flipV="1">
            <a:off x="2079624" y="2516213"/>
            <a:ext cx="228600" cy="41275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671637" y="2292375"/>
            <a:ext cx="1309687" cy="1309688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301874" y="2921025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9" name="TextBox 40"/>
          <p:cNvSpPr txBox="1">
            <a:spLocks noChangeArrowheads="1"/>
          </p:cNvSpPr>
          <p:nvPr/>
        </p:nvSpPr>
        <p:spPr bwMode="auto">
          <a:xfrm>
            <a:off x="2011362" y="2981350"/>
            <a:ext cx="631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i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t-hand</a:t>
            </a:r>
            <a:endParaRPr kumimoji="0" lang="ko-KR" altLang="en-US" sz="1300" i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9162" y="2154263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67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89162" y="3449663"/>
            <a:ext cx="274637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23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825749" y="2809900"/>
            <a:ext cx="274638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549399" y="2809900"/>
            <a:ext cx="274638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50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513012" y="2260625"/>
            <a:ext cx="274637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65312" y="3371875"/>
            <a:ext cx="274637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736849" y="3135338"/>
            <a:ext cx="273050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31949" y="2497163"/>
            <a:ext cx="274638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749549" y="2487638"/>
            <a:ext cx="274638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14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27187" y="3135338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65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00312" y="3365525"/>
            <a:ext cx="274637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68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62137" y="2260625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31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2" name="TextBox 53"/>
          <p:cNvSpPr txBox="1">
            <a:spLocks noChangeArrowheads="1"/>
          </p:cNvSpPr>
          <p:nvPr/>
        </p:nvSpPr>
        <p:spPr bwMode="auto">
          <a:xfrm>
            <a:off x="2752724" y="2427313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33" name="TextBox 54"/>
          <p:cNvSpPr txBox="1">
            <a:spLocks noChangeArrowheads="1"/>
          </p:cNvSpPr>
          <p:nvPr/>
        </p:nvSpPr>
        <p:spPr bwMode="auto">
          <a:xfrm>
            <a:off x="1873249" y="3298850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246139" y="3835425"/>
            <a:ext cx="17815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형 화살표 36"/>
          <p:cNvSpPr/>
          <p:nvPr/>
        </p:nvSpPr>
        <p:spPr>
          <a:xfrm rot="223703">
            <a:off x="4030191" y="2768625"/>
            <a:ext cx="304800" cy="355600"/>
          </a:xfrm>
          <a:prstGeom prst="circularArrow">
            <a:avLst>
              <a:gd name="adj1" fmla="val 8698"/>
              <a:gd name="adj2" fmla="val 1142319"/>
              <a:gd name="adj3" fmla="val 20496729"/>
              <a:gd name="adj4" fmla="val 14207448"/>
              <a:gd name="adj5" fmla="val 1057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>
              <a:solidFill>
                <a:schemeClr val="tx1"/>
              </a:solidFill>
              <a:cs typeface="Calibri" pitchFamily="34" charset="0"/>
            </a:endParaRPr>
          </a:p>
        </p:txBody>
      </p:sp>
      <p:cxnSp>
        <p:nvCxnSpPr>
          <p:cNvPr id="38" name="직선 화살표 연결선 37"/>
          <p:cNvCxnSpPr>
            <a:stCxn id="40" idx="0"/>
            <a:endCxn id="42" idx="4"/>
          </p:cNvCxnSpPr>
          <p:nvPr/>
        </p:nvCxnSpPr>
        <p:spPr>
          <a:xfrm flipV="1">
            <a:off x="4182591" y="2428900"/>
            <a:ext cx="0" cy="4921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526953" y="2292375"/>
            <a:ext cx="1311275" cy="1309688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57191" y="2921025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1" name="TextBox 62"/>
          <p:cNvSpPr txBox="1">
            <a:spLocks noChangeArrowheads="1"/>
          </p:cNvSpPr>
          <p:nvPr/>
        </p:nvSpPr>
        <p:spPr bwMode="auto">
          <a:xfrm>
            <a:off x="3866678" y="2973413"/>
            <a:ext cx="6318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i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t-hand</a:t>
            </a:r>
            <a:endParaRPr kumimoji="0" lang="ko-KR" altLang="en-US" sz="1300" i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046066" y="2154263"/>
            <a:ext cx="273050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67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046066" y="3449663"/>
            <a:ext cx="273050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23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681066" y="2809900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404716" y="2809900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50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368328" y="2260625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720628" y="3371875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592166" y="3135338"/>
            <a:ext cx="274637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87266" y="2497163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04866" y="2487638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14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84091" y="3135338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65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355628" y="3365525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68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717453" y="2260625"/>
            <a:ext cx="274638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TextBox 75"/>
          <p:cNvSpPr txBox="1">
            <a:spLocks noChangeArrowheads="1"/>
          </p:cNvSpPr>
          <p:nvPr/>
        </p:nvSpPr>
        <p:spPr bwMode="auto">
          <a:xfrm>
            <a:off x="4608041" y="2428900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5" name="TextBox 76"/>
          <p:cNvSpPr txBox="1">
            <a:spLocks noChangeArrowheads="1"/>
          </p:cNvSpPr>
          <p:nvPr/>
        </p:nvSpPr>
        <p:spPr bwMode="auto">
          <a:xfrm>
            <a:off x="3728566" y="3298850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73906" y="5373216"/>
            <a:ext cx="1800225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(a) Initial stat</a:t>
            </a:r>
            <a:endParaRPr kumimoji="0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7" name="TextBox 191"/>
          <p:cNvSpPr txBox="1">
            <a:spLocks noChangeArrowheads="1"/>
          </p:cNvSpPr>
          <p:nvPr/>
        </p:nvSpPr>
        <p:spPr bwMode="auto">
          <a:xfrm>
            <a:off x="2197099" y="2082825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68" name="TextBox 192"/>
          <p:cNvSpPr txBox="1">
            <a:spLocks noChangeArrowheads="1"/>
          </p:cNvSpPr>
          <p:nvPr/>
        </p:nvSpPr>
        <p:spPr bwMode="auto">
          <a:xfrm>
            <a:off x="4046066" y="2082825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171" name="그룹 204"/>
          <p:cNvGrpSpPr>
            <a:grpSpLocks/>
          </p:cNvGrpSpPr>
          <p:nvPr/>
        </p:nvGrpSpPr>
        <p:grpSpPr bwMode="auto">
          <a:xfrm>
            <a:off x="2038821" y="4221088"/>
            <a:ext cx="703262" cy="473075"/>
            <a:chOff x="8237266" y="5695864"/>
            <a:chExt cx="704456" cy="474113"/>
          </a:xfrm>
        </p:grpSpPr>
        <p:sp>
          <p:nvSpPr>
            <p:cNvPr id="172" name="TextBox 205"/>
            <p:cNvSpPr txBox="1">
              <a:spLocks noChangeArrowheads="1"/>
            </p:cNvSpPr>
            <p:nvPr/>
          </p:nvSpPr>
          <p:spPr bwMode="auto">
            <a:xfrm>
              <a:off x="8237266" y="5695864"/>
              <a:ext cx="63991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300" i="1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s-hand</a:t>
              </a:r>
              <a:endParaRPr kumimoji="0" lang="ko-KR" altLang="en-US" sz="1300" i="1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  <p:cxnSp>
          <p:nvCxnSpPr>
            <p:cNvPr id="173" name="직선 화살표 연결선 172"/>
            <p:cNvCxnSpPr/>
            <p:nvPr/>
          </p:nvCxnSpPr>
          <p:spPr>
            <a:xfrm>
              <a:off x="8445581" y="6050653"/>
              <a:ext cx="430943" cy="0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 rot="1252430">
              <a:off x="8428089" y="6023607"/>
              <a:ext cx="57247" cy="5568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kumimoji="0" lang="ko-KR" altLang="en-US" sz="1400" b="1">
                <a:solidFill>
                  <a:schemeClr val="tx1"/>
                </a:solidFill>
                <a:cs typeface="Calibri" pitchFamily="34" charset="0"/>
              </a:endParaRPr>
            </a:p>
          </p:txBody>
        </p:sp>
        <p:grpSp>
          <p:nvGrpSpPr>
            <p:cNvPr id="175" name="그룹 73"/>
            <p:cNvGrpSpPr>
              <a:grpSpLocks/>
            </p:cNvGrpSpPr>
            <p:nvPr/>
          </p:nvGrpSpPr>
          <p:grpSpPr bwMode="auto">
            <a:xfrm rot="10800000">
              <a:off x="8880194" y="5932745"/>
              <a:ext cx="61528" cy="237232"/>
              <a:chOff x="4078424" y="4897648"/>
              <a:chExt cx="36128" cy="352760"/>
            </a:xfrm>
          </p:grpSpPr>
          <p:cxnSp>
            <p:nvCxnSpPr>
              <p:cNvPr id="176" name="직선 화살표 연결선 69"/>
              <p:cNvCxnSpPr/>
              <p:nvPr/>
            </p:nvCxnSpPr>
            <p:spPr>
              <a:xfrm flipV="1">
                <a:off x="4073755" y="4966256"/>
                <a:ext cx="0" cy="215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71"/>
              <p:cNvCxnSpPr/>
              <p:nvPr/>
            </p:nvCxnSpPr>
            <p:spPr>
              <a:xfrm flipV="1">
                <a:off x="4110171" y="4897648"/>
                <a:ext cx="0" cy="3524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그룹 115"/>
          <p:cNvGrpSpPr/>
          <p:nvPr/>
        </p:nvGrpSpPr>
        <p:grpSpPr>
          <a:xfrm>
            <a:off x="6804248" y="4337540"/>
            <a:ext cx="2007817" cy="1179692"/>
            <a:chOff x="553914" y="5205582"/>
            <a:chExt cx="2007817" cy="1179692"/>
          </a:xfrm>
        </p:grpSpPr>
        <p:sp>
          <p:nvSpPr>
            <p:cNvPr id="180" name="타원 116"/>
            <p:cNvSpPr/>
            <p:nvPr/>
          </p:nvSpPr>
          <p:spPr>
            <a:xfrm>
              <a:off x="636087" y="5522924"/>
              <a:ext cx="187500" cy="18750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81" name="직사각형 117"/>
            <p:cNvSpPr/>
            <p:nvPr/>
          </p:nvSpPr>
          <p:spPr>
            <a:xfrm>
              <a:off x="864948" y="5472658"/>
              <a:ext cx="738949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clean page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2" name="타원 118"/>
            <p:cNvSpPr/>
            <p:nvPr/>
          </p:nvSpPr>
          <p:spPr>
            <a:xfrm>
              <a:off x="636087" y="5810956"/>
              <a:ext cx="187500" cy="1875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83" name="직사각형 119"/>
            <p:cNvSpPr/>
            <p:nvPr/>
          </p:nvSpPr>
          <p:spPr>
            <a:xfrm>
              <a:off x="864948" y="5760690"/>
              <a:ext cx="67177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dirty page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95826" y="6092886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*</a:t>
              </a:r>
              <a:endParaRPr lang="ko-KR" altLang="en-US" sz="13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5" name="직사각형 121"/>
            <p:cNvSpPr/>
            <p:nvPr/>
          </p:nvSpPr>
          <p:spPr>
            <a:xfrm>
              <a:off x="864948" y="6048722"/>
              <a:ext cx="162337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A reference count is zero.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22"/>
            <p:cNvSpPr/>
            <p:nvPr/>
          </p:nvSpPr>
          <p:spPr>
            <a:xfrm>
              <a:off x="553915" y="5472658"/>
              <a:ext cx="2007816" cy="864096"/>
            </a:xfrm>
            <a:prstGeom prst="rect">
              <a:avLst/>
            </a:prstGeom>
            <a:noFill/>
            <a:ln w="889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23"/>
            <p:cNvSpPr/>
            <p:nvPr/>
          </p:nvSpPr>
          <p:spPr>
            <a:xfrm>
              <a:off x="553914" y="5205582"/>
              <a:ext cx="200781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Legend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직사각형 34"/>
          <p:cNvSpPr/>
          <p:nvPr/>
        </p:nvSpPr>
        <p:spPr>
          <a:xfrm>
            <a:off x="1301923" y="1916832"/>
            <a:ext cx="792088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latinLnBrk="0"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</a:rPr>
              <a:t>Time 1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6" name="직사각형 56"/>
          <p:cNvSpPr/>
          <p:nvPr/>
        </p:nvSpPr>
        <p:spPr>
          <a:xfrm>
            <a:off x="3246139" y="5373216"/>
            <a:ext cx="1800225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(b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Cache </a:t>
            </a:r>
            <a:r>
              <a:rPr lang="en-US" altLang="ko-KR" sz="1200" b="1" dirty="0">
                <a:solidFill>
                  <a:schemeClr val="tx1"/>
                </a:solidFill>
              </a:rPr>
              <a:t>miss: Page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53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7" name="직사각형 34"/>
          <p:cNvSpPr/>
          <p:nvPr/>
        </p:nvSpPr>
        <p:spPr>
          <a:xfrm>
            <a:off x="3299519" y="1917973"/>
            <a:ext cx="792088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latinLnBrk="0"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</a:rPr>
              <a:t>Time 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9592" y="5939988"/>
            <a:ext cx="756084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/>
                <a:cs typeface="Tahoma"/>
              </a:rPr>
              <a:t>If t-hand selects a clean page as the victim page, </a:t>
            </a:r>
          </a:p>
          <a:p>
            <a:pPr algn="ctr"/>
            <a:r>
              <a:rPr lang="en-US" b="1" dirty="0" smtClean="0">
                <a:latin typeface="Tahoma"/>
                <a:cs typeface="Tahoma"/>
              </a:rPr>
              <a:t>it is evicted for a new page</a:t>
            </a:r>
          </a:p>
        </p:txBody>
      </p:sp>
    </p:spTree>
    <p:extLst>
      <p:ext uri="{BB962C8B-B14F-4D97-AF65-F5344CB8AC3E}">
        <p14:creationId xmlns:p14="http://schemas.microsoft.com/office/powerpoint/2010/main" val="343282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TS-CLOCK: Temporal and Spatial </a:t>
            </a:r>
            <a:br>
              <a:rPr lang="en-US" altLang="ko-KR" dirty="0" smtClean="0"/>
            </a:br>
            <a:r>
              <a:rPr lang="en-US" altLang="ko-KR" dirty="0" smtClean="0"/>
              <a:t>Locality-aware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Example for dirty page eviction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7504" y="5229200"/>
            <a:ext cx="3414093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07504" y="3861048"/>
            <a:ext cx="1584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형 화살표 36"/>
          <p:cNvSpPr/>
          <p:nvPr/>
        </p:nvSpPr>
        <p:spPr>
          <a:xfrm rot="223703">
            <a:off x="910184" y="2819147"/>
            <a:ext cx="304800" cy="355600"/>
          </a:xfrm>
          <a:prstGeom prst="circularArrow">
            <a:avLst>
              <a:gd name="adj1" fmla="val 8698"/>
              <a:gd name="adj2" fmla="val 1142319"/>
              <a:gd name="adj3" fmla="val 20496729"/>
              <a:gd name="adj4" fmla="val 14207448"/>
              <a:gd name="adj5" fmla="val 1057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>
              <a:solidFill>
                <a:schemeClr val="tx1"/>
              </a:solidFill>
              <a:cs typeface="Calibri" pitchFamily="34" charset="0"/>
            </a:endParaRPr>
          </a:p>
        </p:txBody>
      </p:sp>
      <p:cxnSp>
        <p:nvCxnSpPr>
          <p:cNvPr id="38" name="직선 화살표 연결선 37"/>
          <p:cNvCxnSpPr>
            <a:stCxn id="40" idx="0"/>
            <a:endCxn id="42" idx="4"/>
          </p:cNvCxnSpPr>
          <p:nvPr/>
        </p:nvCxnSpPr>
        <p:spPr>
          <a:xfrm flipV="1">
            <a:off x="1062584" y="2479422"/>
            <a:ext cx="0" cy="4921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06946" y="2342897"/>
            <a:ext cx="1311275" cy="1309688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37184" y="2971547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1" name="TextBox 62"/>
          <p:cNvSpPr txBox="1">
            <a:spLocks noChangeArrowheads="1"/>
          </p:cNvSpPr>
          <p:nvPr/>
        </p:nvSpPr>
        <p:spPr bwMode="auto">
          <a:xfrm>
            <a:off x="746671" y="3023935"/>
            <a:ext cx="6318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i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t-hand</a:t>
            </a:r>
            <a:endParaRPr kumimoji="0" lang="ko-KR" altLang="en-US" sz="1300" i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26059" y="2204785"/>
            <a:ext cx="273050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67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26059" y="3500185"/>
            <a:ext cx="273050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23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561059" y="2860422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84709" y="2860422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50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48321" y="2311147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0621" y="3422397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72159" y="3185860"/>
            <a:ext cx="274637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67259" y="2547685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4859" y="2538160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14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4084" y="3185860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65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235621" y="3416047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68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97446" y="2311147"/>
            <a:ext cx="274638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TextBox 75"/>
          <p:cNvSpPr txBox="1">
            <a:spLocks noChangeArrowheads="1"/>
          </p:cNvSpPr>
          <p:nvPr/>
        </p:nvSpPr>
        <p:spPr bwMode="auto">
          <a:xfrm>
            <a:off x="1488034" y="2479422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5" name="TextBox 76"/>
          <p:cNvSpPr txBox="1">
            <a:spLocks noChangeArrowheads="1"/>
          </p:cNvSpPr>
          <p:nvPr/>
        </p:nvSpPr>
        <p:spPr bwMode="auto">
          <a:xfrm>
            <a:off x="608559" y="3349372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68" name="TextBox 192"/>
          <p:cNvSpPr txBox="1">
            <a:spLocks noChangeArrowheads="1"/>
          </p:cNvSpPr>
          <p:nvPr/>
        </p:nvSpPr>
        <p:spPr bwMode="auto">
          <a:xfrm>
            <a:off x="926059" y="2133347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96" name="직사각형 56"/>
          <p:cNvSpPr/>
          <p:nvPr/>
        </p:nvSpPr>
        <p:spPr>
          <a:xfrm>
            <a:off x="251520" y="5423738"/>
            <a:ext cx="1800225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(c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Cache </a:t>
            </a:r>
            <a:r>
              <a:rPr lang="en-US" altLang="ko-KR" sz="1200" b="1" dirty="0">
                <a:solidFill>
                  <a:schemeClr val="tx1"/>
                </a:solidFill>
              </a:rPr>
              <a:t>miss: Page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28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7" name="직사각형 34"/>
          <p:cNvSpPr/>
          <p:nvPr/>
        </p:nvSpPr>
        <p:spPr>
          <a:xfrm>
            <a:off x="179512" y="1968495"/>
            <a:ext cx="792088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latinLnBrk="0"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</a:rPr>
              <a:t>Time 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10"/>
          <p:cNvCxnSpPr/>
          <p:nvPr/>
        </p:nvCxnSpPr>
        <p:spPr>
          <a:xfrm flipV="1">
            <a:off x="1705273" y="3861048"/>
            <a:ext cx="226695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12"/>
          <p:cNvCxnSpPr/>
          <p:nvPr/>
        </p:nvCxnSpPr>
        <p:spPr>
          <a:xfrm>
            <a:off x="1403648" y="5231060"/>
            <a:ext cx="2879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57"/>
          <p:cNvCxnSpPr/>
          <p:nvPr/>
        </p:nvCxnSpPr>
        <p:spPr>
          <a:xfrm flipH="1">
            <a:off x="1403648" y="3862635"/>
            <a:ext cx="288925" cy="13684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81"/>
          <p:cNvSpPr txBox="1">
            <a:spLocks noChangeArrowheads="1"/>
          </p:cNvSpPr>
          <p:nvPr/>
        </p:nvSpPr>
        <p:spPr bwMode="auto">
          <a:xfrm>
            <a:off x="1871960" y="4626223"/>
            <a:ext cx="6397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i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s-hand</a:t>
            </a:r>
            <a:endParaRPr kumimoji="0" lang="ko-KR" altLang="en-US" sz="1300" i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cxnSp>
        <p:nvCxnSpPr>
          <p:cNvPr id="78" name="직선 화살표 연결선 59"/>
          <p:cNvCxnSpPr>
            <a:stCxn id="87" idx="0"/>
            <a:endCxn id="81" idx="4"/>
          </p:cNvCxnSpPr>
          <p:nvPr/>
        </p:nvCxnSpPr>
        <p:spPr>
          <a:xfrm flipV="1">
            <a:off x="2313285" y="4292848"/>
            <a:ext cx="158750" cy="2667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원형 화살표 60"/>
          <p:cNvSpPr/>
          <p:nvPr/>
        </p:nvSpPr>
        <p:spPr>
          <a:xfrm rot="4869934">
            <a:off x="2175966" y="4447629"/>
            <a:ext cx="263525" cy="3127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066559"/>
              <a:gd name="adj5" fmla="val 125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40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80" name="타원 61"/>
          <p:cNvSpPr/>
          <p:nvPr/>
        </p:nvSpPr>
        <p:spPr>
          <a:xfrm rot="1252430">
            <a:off x="1825923" y="4108698"/>
            <a:ext cx="954087" cy="9525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4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81" name="타원 62"/>
          <p:cNvSpPr/>
          <p:nvPr/>
        </p:nvSpPr>
        <p:spPr>
          <a:xfrm>
            <a:off x="2319635" y="3988048"/>
            <a:ext cx="306388" cy="304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cs typeface="Calibri" pitchFamily="34" charset="0"/>
              </a:rPr>
              <a:t>65</a:t>
            </a:r>
            <a:endParaRPr kumimoji="0" lang="ko-KR" altLang="en-US" sz="1400" b="1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82" name="타원 63"/>
          <p:cNvSpPr/>
          <p:nvPr/>
        </p:nvSpPr>
        <p:spPr>
          <a:xfrm>
            <a:off x="1981498" y="4873873"/>
            <a:ext cx="306387" cy="30638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cs typeface="Calibri" pitchFamily="34" charset="0"/>
              </a:rPr>
              <a:t>67</a:t>
            </a:r>
            <a:endParaRPr kumimoji="0" lang="ko-KR" altLang="en-US" sz="1400" b="1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83" name="타원 64"/>
          <p:cNvSpPr/>
          <p:nvPr/>
        </p:nvSpPr>
        <p:spPr>
          <a:xfrm>
            <a:off x="2595860" y="4602410"/>
            <a:ext cx="304800" cy="304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cs typeface="Calibri" pitchFamily="34" charset="0"/>
              </a:rPr>
              <a:t>66</a:t>
            </a:r>
            <a:endParaRPr kumimoji="0" lang="ko-KR" altLang="en-US" sz="1400" b="1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84" name="타원 65"/>
          <p:cNvSpPr/>
          <p:nvPr/>
        </p:nvSpPr>
        <p:spPr>
          <a:xfrm>
            <a:off x="1705273" y="4262685"/>
            <a:ext cx="304800" cy="3063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cs typeface="Calibri" pitchFamily="34" charset="0"/>
              </a:rPr>
              <a:t>68</a:t>
            </a:r>
            <a:endParaRPr kumimoji="0" lang="ko-KR" altLang="en-US" sz="1400" b="1" dirty="0">
              <a:solidFill>
                <a:schemeClr val="tx1"/>
              </a:solidFill>
              <a:cs typeface="Calibri" pitchFamily="34" charset="0"/>
            </a:endParaRPr>
          </a:p>
        </p:txBody>
      </p:sp>
      <p:cxnSp>
        <p:nvCxnSpPr>
          <p:cNvPr id="85" name="직선 화살표 연결선 66"/>
          <p:cNvCxnSpPr>
            <a:endCxn id="83" idx="2"/>
          </p:cNvCxnSpPr>
          <p:nvPr/>
        </p:nvCxnSpPr>
        <p:spPr>
          <a:xfrm>
            <a:off x="2302173" y="4586535"/>
            <a:ext cx="293687" cy="1682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90"/>
          <p:cNvSpPr txBox="1">
            <a:spLocks noChangeArrowheads="1"/>
          </p:cNvSpPr>
          <p:nvPr/>
        </p:nvSpPr>
        <p:spPr bwMode="auto">
          <a:xfrm>
            <a:off x="1997373" y="4804023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en-US" altLang="ko-KR" sz="14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400" b="1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87" name="타원 68"/>
          <p:cNvSpPr/>
          <p:nvPr/>
        </p:nvSpPr>
        <p:spPr>
          <a:xfrm rot="1252430">
            <a:off x="2275185" y="4556373"/>
            <a:ext cx="55563" cy="57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4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89" name="TextBox 93"/>
          <p:cNvSpPr txBox="1">
            <a:spLocks noChangeArrowheads="1"/>
          </p:cNvSpPr>
          <p:nvPr/>
        </p:nvSpPr>
        <p:spPr bwMode="auto">
          <a:xfrm>
            <a:off x="2610148" y="4538910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en-US" altLang="ko-KR" sz="14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4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0" name="TextBox 94"/>
          <p:cNvSpPr txBox="1">
            <a:spLocks noChangeArrowheads="1"/>
          </p:cNvSpPr>
          <p:nvPr/>
        </p:nvSpPr>
        <p:spPr bwMode="auto">
          <a:xfrm>
            <a:off x="3261023" y="4267448"/>
            <a:ext cx="6397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i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s-hand</a:t>
            </a:r>
            <a:endParaRPr kumimoji="0" lang="ko-KR" altLang="en-US" sz="1300" i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cxnSp>
        <p:nvCxnSpPr>
          <p:cNvPr id="91" name="직선 화살표 연결선 72"/>
          <p:cNvCxnSpPr>
            <a:stCxn id="98" idx="6"/>
          </p:cNvCxnSpPr>
          <p:nvPr/>
        </p:nvCxnSpPr>
        <p:spPr>
          <a:xfrm>
            <a:off x="3553123" y="4596060"/>
            <a:ext cx="280987" cy="968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원형 화살표 73"/>
          <p:cNvSpPr/>
          <p:nvPr/>
        </p:nvSpPr>
        <p:spPr>
          <a:xfrm rot="9760693">
            <a:off x="3399135" y="4448423"/>
            <a:ext cx="265113" cy="3127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066559"/>
              <a:gd name="adj5" fmla="val 125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40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93" name="타원 74"/>
          <p:cNvSpPr/>
          <p:nvPr/>
        </p:nvSpPr>
        <p:spPr>
          <a:xfrm rot="1252430">
            <a:off x="3051473" y="4108698"/>
            <a:ext cx="952500" cy="9525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4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94" name="타원 75"/>
          <p:cNvSpPr/>
          <p:nvPr/>
        </p:nvSpPr>
        <p:spPr>
          <a:xfrm>
            <a:off x="3543598" y="3988048"/>
            <a:ext cx="306387" cy="304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cs typeface="Calibri" pitchFamily="34" charset="0"/>
              </a:rPr>
              <a:t>65</a:t>
            </a:r>
            <a:endParaRPr kumimoji="0" lang="ko-KR" altLang="en-US" sz="1400" b="1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95" name="타원 76"/>
          <p:cNvSpPr/>
          <p:nvPr/>
        </p:nvSpPr>
        <p:spPr>
          <a:xfrm>
            <a:off x="3205460" y="4873873"/>
            <a:ext cx="306388" cy="30638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cs typeface="Calibri" pitchFamily="34" charset="0"/>
              </a:rPr>
              <a:t>67</a:t>
            </a:r>
            <a:endParaRPr kumimoji="0" lang="ko-KR" altLang="en-US" sz="1400" b="1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96" name="타원 77"/>
          <p:cNvSpPr/>
          <p:nvPr/>
        </p:nvSpPr>
        <p:spPr>
          <a:xfrm>
            <a:off x="2929235" y="4262685"/>
            <a:ext cx="304800" cy="3063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cs typeface="Calibri" pitchFamily="34" charset="0"/>
              </a:rPr>
              <a:t>68</a:t>
            </a:r>
            <a:endParaRPr kumimoji="0" lang="ko-KR" altLang="en-US" sz="1400" b="1" dirty="0">
              <a:solidFill>
                <a:schemeClr val="tx1"/>
              </a:solidFill>
              <a:cs typeface="Calibri" pitchFamily="34" charset="0"/>
            </a:endParaRPr>
          </a:p>
        </p:txBody>
      </p:sp>
      <p:cxnSp>
        <p:nvCxnSpPr>
          <p:cNvPr id="97" name="직선 화살표 연결선 78"/>
          <p:cNvCxnSpPr>
            <a:stCxn id="98" idx="4"/>
            <a:endCxn id="95" idx="0"/>
          </p:cNvCxnSpPr>
          <p:nvPr/>
        </p:nvCxnSpPr>
        <p:spPr>
          <a:xfrm flipH="1">
            <a:off x="3357860" y="4611935"/>
            <a:ext cx="158750" cy="2619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79"/>
          <p:cNvSpPr/>
          <p:nvPr/>
        </p:nvSpPr>
        <p:spPr>
          <a:xfrm rot="1252430">
            <a:off x="3499148" y="4556373"/>
            <a:ext cx="57150" cy="57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4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00" name="TextBox 104"/>
          <p:cNvSpPr txBox="1">
            <a:spLocks noChangeArrowheads="1"/>
          </p:cNvSpPr>
          <p:nvPr/>
        </p:nvSpPr>
        <p:spPr bwMode="auto">
          <a:xfrm>
            <a:off x="3221335" y="4802435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en-US" altLang="ko-KR" sz="14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400" b="1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cxnSp>
        <p:nvCxnSpPr>
          <p:cNvPr id="101" name="직선 화살표 연결선 82"/>
          <p:cNvCxnSpPr/>
          <p:nvPr/>
        </p:nvCxnSpPr>
        <p:spPr>
          <a:xfrm>
            <a:off x="3986510" y="3861048"/>
            <a:ext cx="288925" cy="13684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204"/>
          <p:cNvGrpSpPr>
            <a:grpSpLocks/>
          </p:cNvGrpSpPr>
          <p:nvPr/>
        </p:nvGrpSpPr>
        <p:grpSpPr bwMode="auto">
          <a:xfrm>
            <a:off x="251520" y="4271610"/>
            <a:ext cx="703262" cy="473075"/>
            <a:chOff x="8237266" y="5695864"/>
            <a:chExt cx="704456" cy="474113"/>
          </a:xfrm>
        </p:grpSpPr>
        <p:sp>
          <p:nvSpPr>
            <p:cNvPr id="103" name="TextBox 205"/>
            <p:cNvSpPr txBox="1">
              <a:spLocks noChangeArrowheads="1"/>
            </p:cNvSpPr>
            <p:nvPr/>
          </p:nvSpPr>
          <p:spPr bwMode="auto">
            <a:xfrm>
              <a:off x="8237266" y="5695864"/>
              <a:ext cx="63991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300" i="1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s-hand</a:t>
              </a:r>
              <a:endParaRPr kumimoji="0" lang="ko-KR" altLang="en-US" sz="1300" i="1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  <p:cxnSp>
          <p:nvCxnSpPr>
            <p:cNvPr id="104" name="직선 화살표 연결선 172"/>
            <p:cNvCxnSpPr/>
            <p:nvPr/>
          </p:nvCxnSpPr>
          <p:spPr>
            <a:xfrm>
              <a:off x="8445581" y="6050653"/>
              <a:ext cx="430943" cy="0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ash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73"/>
            <p:cNvSpPr/>
            <p:nvPr/>
          </p:nvSpPr>
          <p:spPr>
            <a:xfrm rot="1252430">
              <a:off x="8428089" y="6023607"/>
              <a:ext cx="57247" cy="5568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kumimoji="0" lang="ko-KR" altLang="en-US" sz="1400" b="1">
                <a:solidFill>
                  <a:schemeClr val="tx1"/>
                </a:solidFill>
                <a:cs typeface="Calibri" pitchFamily="34" charset="0"/>
              </a:endParaRPr>
            </a:p>
          </p:txBody>
        </p:sp>
        <p:grpSp>
          <p:nvGrpSpPr>
            <p:cNvPr id="106" name="그룹 73"/>
            <p:cNvGrpSpPr>
              <a:grpSpLocks/>
            </p:cNvGrpSpPr>
            <p:nvPr/>
          </p:nvGrpSpPr>
          <p:grpSpPr bwMode="auto">
            <a:xfrm rot="10800000">
              <a:off x="8880194" y="5932745"/>
              <a:ext cx="61528" cy="237232"/>
              <a:chOff x="4078424" y="4897648"/>
              <a:chExt cx="36128" cy="352760"/>
            </a:xfrm>
          </p:grpSpPr>
          <p:cxnSp>
            <p:nvCxnSpPr>
              <p:cNvPr id="107" name="직선 화살표 연결선 69"/>
              <p:cNvCxnSpPr/>
              <p:nvPr/>
            </p:nvCxnSpPr>
            <p:spPr>
              <a:xfrm flipV="1">
                <a:off x="4073755" y="4966256"/>
                <a:ext cx="0" cy="215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71"/>
              <p:cNvCxnSpPr/>
              <p:nvPr/>
            </p:nvCxnSpPr>
            <p:spPr>
              <a:xfrm flipV="1">
                <a:off x="4110171" y="4897648"/>
                <a:ext cx="0" cy="3524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6" name="직선 화살표 연결선 7"/>
          <p:cNvCxnSpPr>
            <a:stCxn id="188" idx="0"/>
            <a:endCxn id="190" idx="4"/>
          </p:cNvCxnSpPr>
          <p:nvPr/>
        </p:nvCxnSpPr>
        <p:spPr>
          <a:xfrm flipV="1">
            <a:off x="8263383" y="2440062"/>
            <a:ext cx="0" cy="492125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원형 화살표 83"/>
          <p:cNvSpPr/>
          <p:nvPr/>
        </p:nvSpPr>
        <p:spPr>
          <a:xfrm rot="1967405">
            <a:off x="8110983" y="2779787"/>
            <a:ext cx="304800" cy="355600"/>
          </a:xfrm>
          <a:prstGeom prst="circularArrow">
            <a:avLst>
              <a:gd name="adj1" fmla="val 8698"/>
              <a:gd name="adj2" fmla="val 1142319"/>
              <a:gd name="adj3" fmla="val 20496729"/>
              <a:gd name="adj4" fmla="val 14207448"/>
              <a:gd name="adj5" fmla="val 1057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>
              <a:solidFill>
                <a:schemeClr val="tx1"/>
              </a:solidFill>
              <a:cs typeface="Calibri" pitchFamily="34" charset="0"/>
            </a:endParaRPr>
          </a:p>
        </p:txBody>
      </p:sp>
      <p:cxnSp>
        <p:nvCxnSpPr>
          <p:cNvPr id="170" name="직선 화살표 연결선 84"/>
          <p:cNvCxnSpPr>
            <a:stCxn id="188" idx="7"/>
            <a:endCxn id="202" idx="2"/>
          </p:cNvCxnSpPr>
          <p:nvPr/>
        </p:nvCxnSpPr>
        <p:spPr>
          <a:xfrm flipV="1">
            <a:off x="8280846" y="2636912"/>
            <a:ext cx="404812" cy="3032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85"/>
          <p:cNvSpPr/>
          <p:nvPr/>
        </p:nvSpPr>
        <p:spPr>
          <a:xfrm>
            <a:off x="7607746" y="2303537"/>
            <a:ext cx="1309687" cy="1309688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88" name="타원 86"/>
          <p:cNvSpPr/>
          <p:nvPr/>
        </p:nvSpPr>
        <p:spPr>
          <a:xfrm>
            <a:off x="8237983" y="2932187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89" name="TextBox 110"/>
          <p:cNvSpPr txBox="1">
            <a:spLocks noChangeArrowheads="1"/>
          </p:cNvSpPr>
          <p:nvPr/>
        </p:nvSpPr>
        <p:spPr bwMode="auto">
          <a:xfrm>
            <a:off x="7947471" y="2984575"/>
            <a:ext cx="6318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i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t-hand</a:t>
            </a:r>
            <a:endParaRPr kumimoji="0" lang="ko-KR" altLang="en-US" sz="1300" i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90" name="타원 88"/>
          <p:cNvSpPr/>
          <p:nvPr/>
        </p:nvSpPr>
        <p:spPr>
          <a:xfrm>
            <a:off x="8125271" y="2165425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67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91" name="타원 89"/>
          <p:cNvSpPr/>
          <p:nvPr/>
        </p:nvSpPr>
        <p:spPr>
          <a:xfrm>
            <a:off x="8125271" y="3460825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68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92" name="타원 90"/>
          <p:cNvSpPr/>
          <p:nvPr/>
        </p:nvSpPr>
        <p:spPr>
          <a:xfrm>
            <a:off x="8761858" y="2821062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14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93" name="타원 91"/>
          <p:cNvSpPr/>
          <p:nvPr/>
        </p:nvSpPr>
        <p:spPr>
          <a:xfrm>
            <a:off x="7485508" y="2821062"/>
            <a:ext cx="274638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50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94" name="타원 92"/>
          <p:cNvSpPr/>
          <p:nvPr/>
        </p:nvSpPr>
        <p:spPr>
          <a:xfrm>
            <a:off x="8449121" y="2271787"/>
            <a:ext cx="274637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28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98" name="타원 93"/>
          <p:cNvSpPr/>
          <p:nvPr/>
        </p:nvSpPr>
        <p:spPr>
          <a:xfrm>
            <a:off x="7801421" y="3383037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23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0" name="타원 94"/>
          <p:cNvSpPr/>
          <p:nvPr/>
        </p:nvSpPr>
        <p:spPr>
          <a:xfrm>
            <a:off x="8672958" y="3146500"/>
            <a:ext cx="273050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1" name="타원 95"/>
          <p:cNvSpPr/>
          <p:nvPr/>
        </p:nvSpPr>
        <p:spPr>
          <a:xfrm>
            <a:off x="7568058" y="2508325"/>
            <a:ext cx="274638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2" name="타원 96"/>
          <p:cNvSpPr/>
          <p:nvPr/>
        </p:nvSpPr>
        <p:spPr>
          <a:xfrm>
            <a:off x="8685658" y="2498800"/>
            <a:ext cx="274638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3" name="타원 97"/>
          <p:cNvSpPr/>
          <p:nvPr/>
        </p:nvSpPr>
        <p:spPr>
          <a:xfrm>
            <a:off x="7563296" y="3146500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65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4" name="타원 98"/>
          <p:cNvSpPr/>
          <p:nvPr/>
        </p:nvSpPr>
        <p:spPr>
          <a:xfrm>
            <a:off x="8436421" y="3376687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5" name="타원 99"/>
          <p:cNvSpPr/>
          <p:nvPr/>
        </p:nvSpPr>
        <p:spPr>
          <a:xfrm>
            <a:off x="7798246" y="2271787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9" name="TextBox 123"/>
          <p:cNvSpPr txBox="1">
            <a:spLocks noChangeArrowheads="1"/>
          </p:cNvSpPr>
          <p:nvPr/>
        </p:nvSpPr>
        <p:spPr bwMode="auto">
          <a:xfrm>
            <a:off x="8761960" y="2752800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10" name="TextBox 193"/>
          <p:cNvSpPr txBox="1">
            <a:spLocks noChangeArrowheads="1"/>
          </p:cNvSpPr>
          <p:nvPr/>
        </p:nvSpPr>
        <p:spPr bwMode="auto">
          <a:xfrm>
            <a:off x="8133208" y="2093987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cxnSp>
        <p:nvCxnSpPr>
          <p:cNvPr id="211" name="직선 화살표 연결선 35"/>
          <p:cNvCxnSpPr/>
          <p:nvPr/>
        </p:nvCxnSpPr>
        <p:spPr>
          <a:xfrm>
            <a:off x="7254924" y="3861048"/>
            <a:ext cx="17815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34"/>
          <p:cNvSpPr/>
          <p:nvPr/>
        </p:nvSpPr>
        <p:spPr>
          <a:xfrm>
            <a:off x="7398122" y="1916832"/>
            <a:ext cx="792088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latinLnBrk="0"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</a:rPr>
              <a:t>Time 3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35"/>
          <p:cNvCxnSpPr/>
          <p:nvPr/>
        </p:nvCxnSpPr>
        <p:spPr>
          <a:xfrm>
            <a:off x="3995936" y="3861048"/>
            <a:ext cx="17815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원형 화살표 36"/>
          <p:cNvSpPr/>
          <p:nvPr/>
        </p:nvSpPr>
        <p:spPr>
          <a:xfrm rot="223703">
            <a:off x="4693419" y="2784872"/>
            <a:ext cx="304800" cy="355600"/>
          </a:xfrm>
          <a:prstGeom prst="circularArrow">
            <a:avLst>
              <a:gd name="adj1" fmla="val 8698"/>
              <a:gd name="adj2" fmla="val 1142319"/>
              <a:gd name="adj3" fmla="val 20496729"/>
              <a:gd name="adj4" fmla="val 14207448"/>
              <a:gd name="adj5" fmla="val 1057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>
              <a:solidFill>
                <a:schemeClr val="tx1"/>
              </a:solidFill>
              <a:cs typeface="Calibri" pitchFamily="34" charset="0"/>
            </a:endParaRPr>
          </a:p>
        </p:txBody>
      </p:sp>
      <p:cxnSp>
        <p:nvCxnSpPr>
          <p:cNvPr id="215" name="직선 화살표 연결선 37"/>
          <p:cNvCxnSpPr>
            <a:stCxn id="217" idx="0"/>
            <a:endCxn id="219" idx="4"/>
          </p:cNvCxnSpPr>
          <p:nvPr/>
        </p:nvCxnSpPr>
        <p:spPr>
          <a:xfrm flipV="1">
            <a:off x="4845819" y="2445147"/>
            <a:ext cx="0" cy="4921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타원 38"/>
          <p:cNvSpPr/>
          <p:nvPr/>
        </p:nvSpPr>
        <p:spPr>
          <a:xfrm>
            <a:off x="4190181" y="2308622"/>
            <a:ext cx="1311275" cy="1309688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17" name="타원 39"/>
          <p:cNvSpPr/>
          <p:nvPr/>
        </p:nvSpPr>
        <p:spPr>
          <a:xfrm>
            <a:off x="4820419" y="2937272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18" name="TextBox 62"/>
          <p:cNvSpPr txBox="1">
            <a:spLocks noChangeArrowheads="1"/>
          </p:cNvSpPr>
          <p:nvPr/>
        </p:nvSpPr>
        <p:spPr bwMode="auto">
          <a:xfrm>
            <a:off x="4529906" y="2989660"/>
            <a:ext cx="6318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i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t-hand</a:t>
            </a:r>
            <a:endParaRPr kumimoji="0" lang="ko-KR" altLang="en-US" sz="1300" i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19" name="타원 41"/>
          <p:cNvSpPr/>
          <p:nvPr/>
        </p:nvSpPr>
        <p:spPr>
          <a:xfrm>
            <a:off x="4709294" y="2170510"/>
            <a:ext cx="273050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67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0" name="타원 42"/>
          <p:cNvSpPr/>
          <p:nvPr/>
        </p:nvSpPr>
        <p:spPr>
          <a:xfrm>
            <a:off x="4709294" y="3465910"/>
            <a:ext cx="273050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23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1" name="타원 43"/>
          <p:cNvSpPr/>
          <p:nvPr/>
        </p:nvSpPr>
        <p:spPr>
          <a:xfrm>
            <a:off x="5344294" y="2826147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2" name="타원 44"/>
          <p:cNvSpPr/>
          <p:nvPr/>
        </p:nvSpPr>
        <p:spPr>
          <a:xfrm>
            <a:off x="4067944" y="2826147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50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3" name="타원 45"/>
          <p:cNvSpPr/>
          <p:nvPr/>
        </p:nvSpPr>
        <p:spPr>
          <a:xfrm>
            <a:off x="5031556" y="2276872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5" name="타원 47"/>
          <p:cNvSpPr/>
          <p:nvPr/>
        </p:nvSpPr>
        <p:spPr>
          <a:xfrm>
            <a:off x="5255394" y="3151585"/>
            <a:ext cx="274637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6" name="타원 48"/>
          <p:cNvSpPr/>
          <p:nvPr/>
        </p:nvSpPr>
        <p:spPr>
          <a:xfrm>
            <a:off x="4150494" y="2513410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7" name="타원 49"/>
          <p:cNvSpPr/>
          <p:nvPr/>
        </p:nvSpPr>
        <p:spPr>
          <a:xfrm>
            <a:off x="5268094" y="2503885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14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8" name="타원 50"/>
          <p:cNvSpPr/>
          <p:nvPr/>
        </p:nvSpPr>
        <p:spPr>
          <a:xfrm>
            <a:off x="4147319" y="3151585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65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9" name="타원 51"/>
          <p:cNvSpPr/>
          <p:nvPr/>
        </p:nvSpPr>
        <p:spPr>
          <a:xfrm>
            <a:off x="5018856" y="3381772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68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30" name="타원 52"/>
          <p:cNvSpPr/>
          <p:nvPr/>
        </p:nvSpPr>
        <p:spPr>
          <a:xfrm>
            <a:off x="4380681" y="2276872"/>
            <a:ext cx="274638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31" name="TextBox 75"/>
          <p:cNvSpPr txBox="1">
            <a:spLocks noChangeArrowheads="1"/>
          </p:cNvSpPr>
          <p:nvPr/>
        </p:nvSpPr>
        <p:spPr bwMode="auto">
          <a:xfrm>
            <a:off x="5271269" y="2445147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33" name="TextBox 192"/>
          <p:cNvSpPr txBox="1">
            <a:spLocks noChangeArrowheads="1"/>
          </p:cNvSpPr>
          <p:nvPr/>
        </p:nvSpPr>
        <p:spPr bwMode="auto">
          <a:xfrm>
            <a:off x="4709294" y="2099072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 dirty="0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36" name="원형 화살표 83"/>
          <p:cNvSpPr/>
          <p:nvPr/>
        </p:nvSpPr>
        <p:spPr>
          <a:xfrm rot="1967405">
            <a:off x="6421611" y="2779787"/>
            <a:ext cx="304800" cy="355600"/>
          </a:xfrm>
          <a:prstGeom prst="circularArrow">
            <a:avLst>
              <a:gd name="adj1" fmla="val 8698"/>
              <a:gd name="adj2" fmla="val 1142319"/>
              <a:gd name="adj3" fmla="val 20496729"/>
              <a:gd name="adj4" fmla="val 14207448"/>
              <a:gd name="adj5" fmla="val 1057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38" name="타원 85"/>
          <p:cNvSpPr/>
          <p:nvPr/>
        </p:nvSpPr>
        <p:spPr>
          <a:xfrm>
            <a:off x="5918374" y="2303537"/>
            <a:ext cx="1309687" cy="1309688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39" name="타원 86"/>
          <p:cNvSpPr/>
          <p:nvPr/>
        </p:nvSpPr>
        <p:spPr>
          <a:xfrm>
            <a:off x="6548611" y="2932187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sz="1300" b="1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40" name="TextBox 110"/>
          <p:cNvSpPr txBox="1">
            <a:spLocks noChangeArrowheads="1"/>
          </p:cNvSpPr>
          <p:nvPr/>
        </p:nvSpPr>
        <p:spPr bwMode="auto">
          <a:xfrm>
            <a:off x="6258099" y="2984575"/>
            <a:ext cx="6318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i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t-hand</a:t>
            </a:r>
            <a:endParaRPr kumimoji="0" lang="ko-KR" altLang="en-US" sz="1300" i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41" name="타원 88"/>
          <p:cNvSpPr/>
          <p:nvPr/>
        </p:nvSpPr>
        <p:spPr>
          <a:xfrm>
            <a:off x="6435899" y="2165425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67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2" name="타원 89"/>
          <p:cNvSpPr/>
          <p:nvPr/>
        </p:nvSpPr>
        <p:spPr>
          <a:xfrm>
            <a:off x="6435899" y="3460825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68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3" name="타원 90"/>
          <p:cNvSpPr/>
          <p:nvPr/>
        </p:nvSpPr>
        <p:spPr>
          <a:xfrm>
            <a:off x="7072486" y="2821062"/>
            <a:ext cx="274638" cy="274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14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4" name="타원 91"/>
          <p:cNvSpPr/>
          <p:nvPr/>
        </p:nvSpPr>
        <p:spPr>
          <a:xfrm>
            <a:off x="5796136" y="2821062"/>
            <a:ext cx="274638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50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6" name="타원 93"/>
          <p:cNvSpPr/>
          <p:nvPr/>
        </p:nvSpPr>
        <p:spPr>
          <a:xfrm>
            <a:off x="6112049" y="3383037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23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7" name="타원 94"/>
          <p:cNvSpPr/>
          <p:nvPr/>
        </p:nvSpPr>
        <p:spPr>
          <a:xfrm>
            <a:off x="6983586" y="3146500"/>
            <a:ext cx="273050" cy="2746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8" name="타원 95"/>
          <p:cNvSpPr/>
          <p:nvPr/>
        </p:nvSpPr>
        <p:spPr>
          <a:xfrm>
            <a:off x="5878686" y="2508325"/>
            <a:ext cx="274638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49" name="타원 96"/>
          <p:cNvSpPr/>
          <p:nvPr/>
        </p:nvSpPr>
        <p:spPr>
          <a:xfrm>
            <a:off x="6996286" y="2498800"/>
            <a:ext cx="274638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16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50" name="타원 97"/>
          <p:cNvSpPr/>
          <p:nvPr/>
        </p:nvSpPr>
        <p:spPr>
          <a:xfrm>
            <a:off x="5873924" y="3146500"/>
            <a:ext cx="274637" cy="274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65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51" name="타원 98"/>
          <p:cNvSpPr/>
          <p:nvPr/>
        </p:nvSpPr>
        <p:spPr>
          <a:xfrm>
            <a:off x="6747049" y="3376687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52" name="타원 99"/>
          <p:cNvSpPr/>
          <p:nvPr/>
        </p:nvSpPr>
        <p:spPr>
          <a:xfrm>
            <a:off x="6108874" y="2271787"/>
            <a:ext cx="274637" cy="2746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latinLnBrk="0"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53</a:t>
            </a:r>
            <a:endParaRPr kumimoji="0" lang="ko-KR" altLang="en-US" sz="13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53" name="TextBox 123"/>
          <p:cNvSpPr txBox="1">
            <a:spLocks noChangeArrowheads="1"/>
          </p:cNvSpPr>
          <p:nvPr/>
        </p:nvSpPr>
        <p:spPr bwMode="auto">
          <a:xfrm>
            <a:off x="7072588" y="2752800"/>
            <a:ext cx="2744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en-US" altLang="ko-KR" sz="1300" b="1" dirty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>
              <a:solidFill>
                <a:srgbClr val="FF000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54" name="TextBox 193"/>
          <p:cNvSpPr txBox="1">
            <a:spLocks noChangeArrowheads="1"/>
          </p:cNvSpPr>
          <p:nvPr/>
        </p:nvSpPr>
        <p:spPr bwMode="auto">
          <a:xfrm>
            <a:off x="6443836" y="2093987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300" b="1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*</a:t>
            </a:r>
            <a:endParaRPr kumimoji="0" lang="ko-KR" altLang="en-US" sz="1300" b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cxnSp>
        <p:nvCxnSpPr>
          <p:cNvPr id="255" name="직선 화살표 연결선 35"/>
          <p:cNvCxnSpPr/>
          <p:nvPr/>
        </p:nvCxnSpPr>
        <p:spPr>
          <a:xfrm>
            <a:off x="5598740" y="3861048"/>
            <a:ext cx="17815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7"/>
          <p:cNvCxnSpPr>
            <a:stCxn id="239" idx="0"/>
            <a:endCxn id="241" idx="4"/>
          </p:cNvCxnSpPr>
          <p:nvPr/>
        </p:nvCxnSpPr>
        <p:spPr>
          <a:xfrm flipV="1">
            <a:off x="6574011" y="2440062"/>
            <a:ext cx="0" cy="492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899592" y="5805264"/>
            <a:ext cx="756084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/>
                <a:cs typeface="Tahoma"/>
              </a:rPr>
              <a:t>If t-hand selects a dirty page as the victim page, </a:t>
            </a:r>
          </a:p>
          <a:p>
            <a:pPr algn="ctr"/>
            <a:r>
              <a:rPr lang="en-US" b="1" dirty="0" smtClean="0">
                <a:latin typeface="Tahoma"/>
                <a:cs typeface="Tahoma"/>
              </a:rPr>
              <a:t>s-hand selects another dirty page in dirty block tree and </a:t>
            </a:r>
          </a:p>
          <a:p>
            <a:pPr algn="ctr"/>
            <a:r>
              <a:rPr lang="en-US" b="1" dirty="0" smtClean="0">
                <a:latin typeface="Tahoma"/>
                <a:cs typeface="Tahoma"/>
              </a:rPr>
              <a:t>the page pointed by s-hand is evicted instead of the victim page </a:t>
            </a:r>
          </a:p>
        </p:txBody>
      </p:sp>
      <p:grpSp>
        <p:nvGrpSpPr>
          <p:cNvPr id="258" name="그룹 115"/>
          <p:cNvGrpSpPr/>
          <p:nvPr/>
        </p:nvGrpSpPr>
        <p:grpSpPr>
          <a:xfrm>
            <a:off x="6804248" y="4337540"/>
            <a:ext cx="2007817" cy="1179692"/>
            <a:chOff x="553914" y="5205582"/>
            <a:chExt cx="2007817" cy="1179692"/>
          </a:xfrm>
        </p:grpSpPr>
        <p:sp>
          <p:nvSpPr>
            <p:cNvPr id="259" name="타원 116"/>
            <p:cNvSpPr/>
            <p:nvPr/>
          </p:nvSpPr>
          <p:spPr>
            <a:xfrm>
              <a:off x="636087" y="5522924"/>
              <a:ext cx="187500" cy="18750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60" name="직사각형 117"/>
            <p:cNvSpPr/>
            <p:nvPr/>
          </p:nvSpPr>
          <p:spPr>
            <a:xfrm>
              <a:off x="864948" y="5472658"/>
              <a:ext cx="738949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clean page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1" name="타원 118"/>
            <p:cNvSpPr/>
            <p:nvPr/>
          </p:nvSpPr>
          <p:spPr>
            <a:xfrm>
              <a:off x="636087" y="5810956"/>
              <a:ext cx="187500" cy="1875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62" name="직사각형 119"/>
            <p:cNvSpPr/>
            <p:nvPr/>
          </p:nvSpPr>
          <p:spPr>
            <a:xfrm>
              <a:off x="864948" y="5760690"/>
              <a:ext cx="67177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dirty page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95826" y="6092886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*</a:t>
              </a:r>
              <a:endParaRPr lang="ko-KR" altLang="en-US" sz="13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4" name="직사각형 121"/>
            <p:cNvSpPr/>
            <p:nvPr/>
          </p:nvSpPr>
          <p:spPr>
            <a:xfrm>
              <a:off x="864948" y="6048722"/>
              <a:ext cx="162337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A reference count is zero.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122"/>
            <p:cNvSpPr/>
            <p:nvPr/>
          </p:nvSpPr>
          <p:spPr>
            <a:xfrm>
              <a:off x="553915" y="5472658"/>
              <a:ext cx="2007816" cy="864096"/>
            </a:xfrm>
            <a:prstGeom prst="rect">
              <a:avLst/>
            </a:prstGeom>
            <a:noFill/>
            <a:ln w="889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123"/>
            <p:cNvSpPr/>
            <p:nvPr/>
          </p:nvSpPr>
          <p:spPr>
            <a:xfrm>
              <a:off x="553914" y="5205582"/>
              <a:ext cx="200781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Legend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3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Setup</a:t>
            </a:r>
          </a:p>
          <a:p>
            <a:pPr lvl="1"/>
            <a:r>
              <a:rPr lang="en-US" altLang="ko-KR" sz="2000" dirty="0" smtClean="0"/>
              <a:t>Buffer replacement simulator</a:t>
            </a:r>
          </a:p>
          <a:p>
            <a:pPr lvl="2"/>
            <a:r>
              <a:rPr lang="en-US" altLang="ko-KR" sz="1600" dirty="0"/>
              <a:t>LRU, CLOCK, Linux2Q, CFLRU, FAB, LB-CLOCK, and </a:t>
            </a:r>
            <a:r>
              <a:rPr lang="en-US" altLang="ko-KR" sz="1600" dirty="0" err="1" smtClean="0"/>
              <a:t>Sp.Clock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FTL simulator</a:t>
            </a:r>
          </a:p>
          <a:p>
            <a:pPr lvl="2"/>
            <a:r>
              <a:rPr lang="en-US" altLang="ko-KR" sz="1600" dirty="0" smtClean="0"/>
              <a:t>Page-level FTL</a:t>
            </a:r>
          </a:p>
          <a:p>
            <a:pPr lvl="2"/>
            <a:r>
              <a:rPr lang="en-US" altLang="ko-KR" sz="1600" dirty="0" smtClean="0"/>
              <a:t>Hybrid FTL (FAST)</a:t>
            </a:r>
          </a:p>
          <a:p>
            <a:pPr lvl="2"/>
            <a:endParaRPr lang="en-US" altLang="ko-KR" sz="1600" dirty="0" smtClean="0"/>
          </a:p>
          <a:p>
            <a:r>
              <a:rPr lang="en-US" altLang="ko-KR" sz="2400" dirty="0" smtClean="0"/>
              <a:t>Real-world workload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2"/>
            <a:endParaRPr lang="en-US" altLang="ko-KR" sz="16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98652"/>
              </p:ext>
            </p:extLst>
          </p:nvPr>
        </p:nvGraphicFramePr>
        <p:xfrm>
          <a:off x="1115616" y="4361656"/>
          <a:ext cx="662473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28"/>
                <a:gridCol w="1762800"/>
                <a:gridCol w="1142267"/>
                <a:gridCol w="1164567"/>
                <a:gridCol w="1784374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</a:t>
                      </a:r>
                      <a:r>
                        <a:rPr lang="en-US" sz="1200" baseline="0" dirty="0" smtClean="0"/>
                        <a:t> (MB)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Write</a:t>
                      </a:r>
                      <a:r>
                        <a:rPr lang="en-US" sz="1200" baseline="0" dirty="0" smtClean="0"/>
                        <a:t> (MB)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Write Range (MB)</a:t>
                      </a:r>
                      <a:endParaRPr lang="en-US" sz="12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Mobile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Video Streaming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1514.4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266.6</a:t>
                      </a:r>
                      <a:endParaRPr lang="en-US" sz="12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Mobile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Mixed</a:t>
                      </a:r>
                      <a:r>
                        <a:rPr lang="en-US" sz="1200" baseline="0" dirty="0" smtClean="0"/>
                        <a:t> Applications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526.9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413.2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133.0</a:t>
                      </a:r>
                      <a:endParaRPr lang="en-US" sz="12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 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7252.8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5880.1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14568.2</a:t>
                      </a:r>
                      <a:endParaRPr lang="en-US" sz="12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TPC-C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1129.2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2357.6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15124.4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4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Replaying workload</a:t>
            </a:r>
          </a:p>
          <a:p>
            <a:pPr lvl="1"/>
            <a:r>
              <a:rPr lang="en-US" altLang="ko-KR" sz="2000" dirty="0"/>
              <a:t>To measure </a:t>
            </a:r>
            <a:r>
              <a:rPr lang="en-US" altLang="ko-KR" sz="2000" dirty="0" smtClean="0"/>
              <a:t>the real </a:t>
            </a:r>
            <a:r>
              <a:rPr lang="en-US" altLang="ko-KR" sz="2000" dirty="0"/>
              <a:t>performance of each replacement algorithm, we replayed </a:t>
            </a:r>
            <a:r>
              <a:rPr lang="en-US" altLang="ko-KR" sz="2000" dirty="0" smtClean="0"/>
              <a:t>read/write request in the </a:t>
            </a:r>
            <a:r>
              <a:rPr lang="en-US" altLang="ko-KR" sz="2000" dirty="0"/>
              <a:t>results of each replacement algorithm on real devices </a:t>
            </a:r>
            <a:r>
              <a:rPr lang="en-US" altLang="ko-KR" sz="2000" dirty="0" smtClean="0"/>
              <a:t>with </a:t>
            </a:r>
            <a:r>
              <a:rPr lang="en-US" altLang="ko-KR" sz="2000" dirty="0"/>
              <a:t>the O_DIRECT option. </a:t>
            </a:r>
            <a:endParaRPr lang="nl-NL" altLang="ko-KR" sz="2000" dirty="0"/>
          </a:p>
          <a:p>
            <a:pPr lvl="1"/>
            <a:r>
              <a:rPr lang="nl-NL" altLang="ko-KR" sz="2000" dirty="0"/>
              <a:t>Native </a:t>
            </a:r>
            <a:r>
              <a:rPr lang="nl-NL" altLang="ko-KR" sz="2000" dirty="0" err="1" smtClean="0"/>
              <a:t>Command</a:t>
            </a:r>
            <a:r>
              <a:rPr lang="nl-NL" altLang="ko-KR" sz="2000" dirty="0" smtClean="0"/>
              <a:t> Queuing </a:t>
            </a:r>
            <a:r>
              <a:rPr lang="nl-NL" altLang="ko-KR" sz="2000" dirty="0"/>
              <a:t>(NCQ) is </a:t>
            </a:r>
            <a:r>
              <a:rPr lang="nl-NL" altLang="ko-KR" sz="2000" dirty="0" err="1"/>
              <a:t>enabled</a:t>
            </a:r>
            <a:r>
              <a:rPr lang="nl-NL" altLang="ko-KR" sz="2000" dirty="0"/>
              <a:t>. </a:t>
            </a:r>
          </a:p>
          <a:p>
            <a:pPr lvl="2"/>
            <a:endParaRPr lang="en-US" altLang="ko-KR" sz="1600" dirty="0" smtClean="0"/>
          </a:p>
          <a:p>
            <a:r>
              <a:rPr lang="en-US" altLang="ko-KR" sz="2400" dirty="0" smtClean="0"/>
              <a:t>NAND Flash storage devices</a:t>
            </a:r>
          </a:p>
          <a:p>
            <a:pPr lvl="1"/>
            <a:endParaRPr lang="en-US" altLang="ko-KR" sz="20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2"/>
            <a:endParaRPr lang="en-US" altLang="ko-KR" sz="16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13214"/>
              </p:ext>
            </p:extLst>
          </p:nvPr>
        </p:nvGraphicFramePr>
        <p:xfrm>
          <a:off x="1475656" y="4375368"/>
          <a:ext cx="6096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Storage-A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Storage-C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Manufacturer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Patriot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Samsung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microSD</a:t>
                      </a:r>
                      <a:r>
                        <a:rPr lang="en-US" sz="1200" dirty="0" smtClean="0"/>
                        <a:t> card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microSD</a:t>
                      </a:r>
                      <a:r>
                        <a:rPr lang="en-US" sz="1200" dirty="0" smtClean="0"/>
                        <a:t> card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SSD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Capacity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GB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GB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 GB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Erase Block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MB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Flash Memory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MLC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MLC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TLC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8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Erase block size (4 MB)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Erase block size (24 MB)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205787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654823"/>
            <a:ext cx="819626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7" descr="스크린샷 2014-09-08 오후 7.35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82079"/>
            <a:ext cx="8244408" cy="178769"/>
          </a:xfrm>
          <a:prstGeom prst="rect">
            <a:avLst/>
          </a:prstGeom>
        </p:spPr>
      </p:pic>
      <p:pic>
        <p:nvPicPr>
          <p:cNvPr id="9" name="Picture 8" descr="스크린샷 2014-09-08 오후 7.35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46375"/>
            <a:ext cx="8244408" cy="1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Elapsed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SD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4" descr="스크린샷 2014-09-08 오후 7.31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532440" cy="4030990"/>
          </a:xfrm>
          <a:prstGeom prst="rect">
            <a:avLst/>
          </a:prstGeom>
        </p:spPr>
      </p:pic>
      <p:pic>
        <p:nvPicPr>
          <p:cNvPr id="6" name="Picture 5" descr="스크린샷 2014-09-08 오후 7.38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5844975"/>
            <a:ext cx="8244408" cy="174855"/>
          </a:xfrm>
          <a:prstGeom prst="rect">
            <a:avLst/>
          </a:prstGeom>
        </p:spPr>
      </p:pic>
      <p:pic>
        <p:nvPicPr>
          <p:cNvPr id="7" name="Picture 6" descr="스크린샷 2014-09-09 오전 8.41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48880"/>
            <a:ext cx="4464496" cy="2232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592" y="6095037"/>
            <a:ext cx="756084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/>
                <a:cs typeface="Tahoma"/>
              </a:rPr>
              <a:t>Write pattern strongly affects performance on </a:t>
            </a:r>
          </a:p>
          <a:p>
            <a:pPr algn="ctr"/>
            <a:r>
              <a:rPr lang="en-US" b="1" dirty="0" smtClean="0">
                <a:latin typeface="Tahoma"/>
                <a:cs typeface="Tahoma"/>
              </a:rPr>
              <a:t>low-end NAND flash storage devices</a:t>
            </a:r>
          </a:p>
        </p:txBody>
      </p:sp>
    </p:spTree>
    <p:extLst>
      <p:ext uri="{BB962C8B-B14F-4D97-AF65-F5344CB8AC3E}">
        <p14:creationId xmlns:p14="http://schemas.microsoft.com/office/powerpoint/2010/main" val="39585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Elapsed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4" descr="스크린샷 2014-09-08 오후 7.33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988840"/>
            <a:ext cx="8892480" cy="2087701"/>
          </a:xfrm>
          <a:prstGeom prst="rect">
            <a:avLst/>
          </a:prstGeom>
        </p:spPr>
      </p:pic>
      <p:pic>
        <p:nvPicPr>
          <p:cNvPr id="6" name="Picture 5" descr="스크린샷 2014-09-08 오후 7.38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77072"/>
            <a:ext cx="8352928" cy="177157"/>
          </a:xfrm>
          <a:prstGeom prst="rect">
            <a:avLst/>
          </a:prstGeom>
        </p:spPr>
      </p:pic>
      <p:pic>
        <p:nvPicPr>
          <p:cNvPr id="7" name="Picture 6" descr="스크린샷 2014-09-09 오전 8.58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852936"/>
            <a:ext cx="3960440" cy="24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205"/>
            <a:ext cx="3826768" cy="5112568"/>
          </a:xfrm>
        </p:spPr>
        <p:txBody>
          <a:bodyPr/>
          <a:lstStyle/>
          <a:p>
            <a:r>
              <a:rPr lang="en-US" dirty="0" smtClean="0"/>
              <a:t>FAST FTL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7" y="1844824"/>
            <a:ext cx="3794125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77" y="1844824"/>
            <a:ext cx="3786187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21696" y="1340768"/>
            <a:ext cx="3826768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Page-level FTL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Patterns for Results of Simulator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6" y="1393403"/>
            <a:ext cx="821213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Oval 29"/>
          <p:cNvSpPr/>
          <p:nvPr/>
        </p:nvSpPr>
        <p:spPr>
          <a:xfrm>
            <a:off x="7740352" y="4869160"/>
            <a:ext cx="936104" cy="72008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Oval 29"/>
          <p:cNvSpPr/>
          <p:nvPr/>
        </p:nvSpPr>
        <p:spPr>
          <a:xfrm>
            <a:off x="6660232" y="4437112"/>
            <a:ext cx="828675" cy="55086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10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Random write on NAND Flash storage devices reduce both performance and lifetime</a:t>
            </a:r>
          </a:p>
          <a:p>
            <a:endParaRPr lang="en-US" dirty="0"/>
          </a:p>
          <a:p>
            <a:r>
              <a:rPr lang="en-US" dirty="0" smtClean="0"/>
              <a:t>We present a novel buffer replacement algorithm</a:t>
            </a:r>
          </a:p>
          <a:p>
            <a:pPr lvl="1"/>
            <a:r>
              <a:rPr lang="en-US" dirty="0" smtClean="0"/>
              <a:t>It extends </a:t>
            </a:r>
            <a:r>
              <a:rPr lang="en-US" dirty="0"/>
              <a:t>the CLOCK algorithm </a:t>
            </a:r>
            <a:r>
              <a:rPr lang="en-US" dirty="0" smtClean="0"/>
              <a:t>to take benefits of temporal locality</a:t>
            </a:r>
          </a:p>
          <a:p>
            <a:pPr lvl="1"/>
            <a:r>
              <a:rPr lang="en-US" dirty="0" smtClean="0"/>
              <a:t>It consider both asymmetric read and write cost and flash-friendly write pattern to improve write performance and extend limited lifetime</a:t>
            </a:r>
          </a:p>
          <a:p>
            <a:pPr lvl="1"/>
            <a:endParaRPr lang="en-US" dirty="0"/>
          </a:p>
          <a:p>
            <a:r>
              <a:rPr lang="en-US" dirty="0" smtClean="0"/>
              <a:t>We show that TS-CLOCK considerably outperforms existing flash-aware replacement schemes and </a:t>
            </a:r>
            <a:r>
              <a:rPr lang="en-US" dirty="0"/>
              <a:t>prolongs the </a:t>
            </a:r>
            <a:r>
              <a:rPr lang="en-US" dirty="0" smtClean="0"/>
              <a:t>lifetime </a:t>
            </a:r>
            <a:r>
              <a:rPr lang="en-US" dirty="0"/>
              <a:t>of </a:t>
            </a:r>
            <a:r>
              <a:rPr lang="en-US" dirty="0" smtClean="0"/>
              <a:t>NAND flash storage devices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1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NAND Flash Storage Devices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NAND flash storage </a:t>
            </a:r>
            <a:r>
              <a:rPr lang="en-US" altLang="ko-KR" dirty="0" smtClean="0"/>
              <a:t>devices (e.g., </a:t>
            </a:r>
            <a:r>
              <a:rPr lang="en-US" altLang="ko-KR" dirty="0" err="1" smtClean="0"/>
              <a:t>eMMC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microSD</a:t>
            </a:r>
            <a:r>
              <a:rPr lang="en-US" altLang="ko-KR" dirty="0" smtClean="0"/>
              <a:t> card, and SSD) </a:t>
            </a:r>
            <a:r>
              <a:rPr lang="en-US" altLang="ko-KR" dirty="0"/>
              <a:t>are </a:t>
            </a:r>
            <a:r>
              <a:rPr lang="en-US" altLang="ko-KR" dirty="0" smtClean="0"/>
              <a:t>rapidly replacing hard disk drives (HDDs) in  </a:t>
            </a:r>
            <a:r>
              <a:rPr lang="en-US" altLang="ko-KR" dirty="0"/>
              <a:t>modern computing systems</a:t>
            </a:r>
          </a:p>
          <a:p>
            <a:pPr lvl="1"/>
            <a:r>
              <a:rPr lang="en-US" altLang="ko-KR" dirty="0" smtClean="0"/>
              <a:t>Mobile devices, laptops, and servers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Technical merits</a:t>
            </a:r>
            <a:endParaRPr lang="en-US" altLang="ko-KR" dirty="0"/>
          </a:p>
          <a:p>
            <a:pPr lvl="1"/>
            <a:r>
              <a:rPr lang="en-US" altLang="ko-KR" dirty="0" smtClean="0"/>
              <a:t>No </a:t>
            </a:r>
            <a:r>
              <a:rPr lang="en-US" altLang="ko-KR" dirty="0"/>
              <a:t>mechanical parts</a:t>
            </a:r>
          </a:p>
          <a:p>
            <a:pPr lvl="1"/>
            <a:r>
              <a:rPr lang="en-US" altLang="ko-KR" dirty="0"/>
              <a:t>Low access latency</a:t>
            </a:r>
          </a:p>
          <a:p>
            <a:pPr lvl="1"/>
            <a:r>
              <a:rPr lang="en-US" altLang="ko-KR" dirty="0"/>
              <a:t>Low power consumption</a:t>
            </a:r>
          </a:p>
          <a:p>
            <a:pPr lvl="1"/>
            <a:r>
              <a:rPr lang="en-US" altLang="ko-KR" dirty="0"/>
              <a:t>Shock resistance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Potentially uniform random access </a:t>
            </a:r>
            <a:r>
              <a:rPr lang="en-US" altLang="ko-KR" dirty="0" smtClean="0">
                <a:solidFill>
                  <a:srgbClr val="C00000"/>
                </a:solidFill>
              </a:rPr>
              <a:t>time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0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Thank you!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Questions?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Remaining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As flash density increase, the lifetime rapidly decreases</a:t>
            </a:r>
          </a:p>
          <a:p>
            <a:pPr lvl="1"/>
            <a:r>
              <a:rPr lang="en-US" altLang="ko-KR" dirty="0" smtClean="0"/>
              <a:t>Single-level Cell (SLC): 100K ~ 1M</a:t>
            </a:r>
          </a:p>
          <a:p>
            <a:pPr lvl="1"/>
            <a:r>
              <a:rPr lang="en-US" altLang="ko-KR" dirty="0" smtClean="0"/>
              <a:t>Multi-level Cell (MLC): 5K ~ 10K</a:t>
            </a:r>
          </a:p>
          <a:p>
            <a:pPr lvl="1"/>
            <a:r>
              <a:rPr lang="en-US" altLang="ko-KR" dirty="0" smtClean="0"/>
              <a:t>Triple-level Cell (TLC): 1K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Random </a:t>
            </a:r>
            <a:r>
              <a:rPr lang="en-US" altLang="ko-KR" dirty="0"/>
              <a:t>writes significantly </a:t>
            </a:r>
            <a:r>
              <a:rPr lang="en-US" altLang="ko-KR" dirty="0">
                <a:solidFill>
                  <a:srgbClr val="C00000"/>
                </a:solidFill>
              </a:rPr>
              <a:t>decrease </a:t>
            </a:r>
            <a:r>
              <a:rPr lang="en-US" altLang="ko-KR" dirty="0" smtClean="0">
                <a:solidFill>
                  <a:srgbClr val="C00000"/>
                </a:solidFill>
              </a:rPr>
              <a:t>performance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C00000"/>
                </a:solidFill>
              </a:rPr>
              <a:t>lifetime </a:t>
            </a:r>
          </a:p>
          <a:p>
            <a:pPr lvl="1"/>
            <a:r>
              <a:rPr lang="en-US" altLang="ko-KR" dirty="0" smtClean="0"/>
              <a:t>Random writes are several times slower than sequential writes</a:t>
            </a:r>
          </a:p>
          <a:p>
            <a:pPr lvl="1"/>
            <a:r>
              <a:rPr lang="en-US" altLang="ko-KR" dirty="0" smtClean="0"/>
              <a:t>Random writes generate more hidden writes inside NAND flash storage devices</a:t>
            </a:r>
          </a:p>
          <a:p>
            <a:pPr lvl="1"/>
            <a:r>
              <a:rPr lang="en-US" altLang="ko-KR" dirty="0" smtClean="0"/>
              <a:t>As a result, the lifetime can be significantly reduced by random write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 smtClean="0"/>
              <a:t>Why Buffer Replacement Algorithm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Buffer Replacement algorithm</a:t>
            </a:r>
          </a:p>
          <a:p>
            <a:pPr lvl="1"/>
            <a:r>
              <a:rPr lang="en-US" altLang="ko-KR" sz="2400" dirty="0" smtClean="0"/>
              <a:t>It receives </a:t>
            </a:r>
            <a:r>
              <a:rPr lang="en-US" altLang="ko-KR" sz="2400" dirty="0"/>
              <a:t>I/O requests directly </a:t>
            </a:r>
            <a:r>
              <a:rPr lang="en-US" altLang="ko-KR" sz="2400" dirty="0" smtClean="0"/>
              <a:t>from applications </a:t>
            </a:r>
          </a:p>
          <a:p>
            <a:pPr lvl="1"/>
            <a:r>
              <a:rPr lang="en-US" altLang="ko-KR" sz="2400" dirty="0" smtClean="0"/>
              <a:t>It transforms the </a:t>
            </a:r>
            <a:r>
              <a:rPr lang="en-US" altLang="ko-KR" sz="2400" dirty="0"/>
              <a:t>requests into a suitable </a:t>
            </a:r>
            <a:r>
              <a:rPr lang="en-US" altLang="ko-KR" sz="2400" dirty="0" smtClean="0"/>
              <a:t>I/O request </a:t>
            </a:r>
            <a:r>
              <a:rPr lang="en-US" altLang="ko-KR" sz="2400" dirty="0"/>
              <a:t>stream for storage devices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1400" dirty="0"/>
          </a:p>
          <a:p>
            <a:r>
              <a:rPr lang="en-US" altLang="ko-KR" dirty="0" smtClean="0"/>
              <a:t>Flash-aware buffer replacement algorithms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1" name="Donut 57"/>
          <p:cNvSpPr/>
          <p:nvPr/>
        </p:nvSpPr>
        <p:spPr>
          <a:xfrm rot="5400000">
            <a:off x="3936231" y="4396631"/>
            <a:ext cx="290513" cy="290513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2" name="Oval 75"/>
          <p:cNvSpPr/>
          <p:nvPr/>
        </p:nvSpPr>
        <p:spPr>
          <a:xfrm rot="5400000">
            <a:off x="4014812" y="4751438"/>
            <a:ext cx="134937" cy="1333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3" name="Oval 78"/>
          <p:cNvSpPr/>
          <p:nvPr/>
        </p:nvSpPr>
        <p:spPr>
          <a:xfrm rot="5400000">
            <a:off x="4015606" y="4957019"/>
            <a:ext cx="133350" cy="1333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4" name="Oval 81"/>
          <p:cNvSpPr/>
          <p:nvPr/>
        </p:nvSpPr>
        <p:spPr>
          <a:xfrm rot="5400000">
            <a:off x="4015606" y="5161806"/>
            <a:ext cx="133350" cy="1333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5" name="Oval 84"/>
          <p:cNvSpPr/>
          <p:nvPr/>
        </p:nvSpPr>
        <p:spPr>
          <a:xfrm rot="5400000">
            <a:off x="4015606" y="5403106"/>
            <a:ext cx="133350" cy="1333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6" name="Donut 87"/>
          <p:cNvSpPr/>
          <p:nvPr/>
        </p:nvSpPr>
        <p:spPr>
          <a:xfrm rot="5400000">
            <a:off x="3936232" y="5604718"/>
            <a:ext cx="290512" cy="290513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7" name="Oval 90"/>
          <p:cNvSpPr/>
          <p:nvPr/>
        </p:nvSpPr>
        <p:spPr>
          <a:xfrm rot="5400000">
            <a:off x="4015606" y="5960319"/>
            <a:ext cx="133350" cy="1333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8" name="Oval 93"/>
          <p:cNvSpPr/>
          <p:nvPr/>
        </p:nvSpPr>
        <p:spPr>
          <a:xfrm rot="5400000">
            <a:off x="4015606" y="6165106"/>
            <a:ext cx="133350" cy="1333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Oval 96"/>
          <p:cNvSpPr/>
          <p:nvPr/>
        </p:nvSpPr>
        <p:spPr>
          <a:xfrm rot="5400000">
            <a:off x="4014812" y="6375450"/>
            <a:ext cx="134938" cy="1333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0" name="TextBox 22"/>
          <p:cNvSpPr txBox="1">
            <a:spLocks noChangeArrowheads="1"/>
          </p:cNvSpPr>
          <p:nvPr/>
        </p:nvSpPr>
        <p:spPr bwMode="auto">
          <a:xfrm>
            <a:off x="4156894" y="4377581"/>
            <a:ext cx="652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b="1">
                <a:latin typeface="HY헤드라인M" pitchFamily="18" charset="-127"/>
                <a:ea typeface="HY헤드라인M" pitchFamily="18" charset="-127"/>
              </a:rPr>
              <a:t>2005</a:t>
            </a:r>
          </a:p>
        </p:txBody>
      </p:sp>
      <p:sp>
        <p:nvSpPr>
          <p:cNvPr id="71" name="TextBox 23"/>
          <p:cNvSpPr txBox="1">
            <a:spLocks noChangeArrowheads="1"/>
          </p:cNvSpPr>
          <p:nvPr/>
        </p:nvSpPr>
        <p:spPr bwMode="auto">
          <a:xfrm>
            <a:off x="4190231" y="4647456"/>
            <a:ext cx="66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>
                <a:latin typeface="HY헤드라인M" pitchFamily="18" charset="-127"/>
                <a:ea typeface="HY헤드라인M" pitchFamily="18" charset="-127"/>
              </a:rPr>
              <a:t>2006</a:t>
            </a:r>
          </a:p>
        </p:txBody>
      </p:sp>
      <p:sp>
        <p:nvSpPr>
          <p:cNvPr id="72" name="TextBox 24"/>
          <p:cNvSpPr txBox="1">
            <a:spLocks noChangeArrowheads="1"/>
          </p:cNvSpPr>
          <p:nvPr/>
        </p:nvSpPr>
        <p:spPr bwMode="auto">
          <a:xfrm>
            <a:off x="4190231" y="4852244"/>
            <a:ext cx="665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>
                <a:latin typeface="HY헤드라인M" pitchFamily="18" charset="-127"/>
                <a:ea typeface="HY헤드라인M" pitchFamily="18" charset="-127"/>
              </a:rPr>
              <a:t>2007</a:t>
            </a:r>
          </a:p>
        </p:txBody>
      </p:sp>
      <p:sp>
        <p:nvSpPr>
          <p:cNvPr id="73" name="TextBox 25"/>
          <p:cNvSpPr txBox="1">
            <a:spLocks noChangeArrowheads="1"/>
          </p:cNvSpPr>
          <p:nvPr/>
        </p:nvSpPr>
        <p:spPr bwMode="auto">
          <a:xfrm>
            <a:off x="4190231" y="5057031"/>
            <a:ext cx="665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>
                <a:latin typeface="HY헤드라인M" pitchFamily="18" charset="-127"/>
                <a:ea typeface="HY헤드라인M" pitchFamily="18" charset="-127"/>
              </a:rPr>
              <a:t>2008</a:t>
            </a: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4190231" y="5298331"/>
            <a:ext cx="665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>
                <a:latin typeface="HY헤드라인M" pitchFamily="18" charset="-127"/>
                <a:ea typeface="HY헤드라인M" pitchFamily="18" charset="-127"/>
              </a:rPr>
              <a:t>2009</a:t>
            </a:r>
          </a:p>
        </p:txBody>
      </p:sp>
      <p:sp>
        <p:nvSpPr>
          <p:cNvPr id="75" name="TextBox 27"/>
          <p:cNvSpPr txBox="1">
            <a:spLocks noChangeArrowheads="1"/>
          </p:cNvSpPr>
          <p:nvPr/>
        </p:nvSpPr>
        <p:spPr bwMode="auto">
          <a:xfrm>
            <a:off x="4156894" y="5580906"/>
            <a:ext cx="652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b="1">
                <a:latin typeface="HY헤드라인M" pitchFamily="18" charset="-127"/>
                <a:ea typeface="HY헤드라인M" pitchFamily="18" charset="-127"/>
              </a:rPr>
              <a:t>2010</a:t>
            </a:r>
          </a:p>
        </p:txBody>
      </p:sp>
      <p:sp>
        <p:nvSpPr>
          <p:cNvPr id="76" name="TextBox 28"/>
          <p:cNvSpPr txBox="1">
            <a:spLocks noChangeArrowheads="1"/>
          </p:cNvSpPr>
          <p:nvPr/>
        </p:nvSpPr>
        <p:spPr bwMode="auto">
          <a:xfrm>
            <a:off x="4190231" y="5855544"/>
            <a:ext cx="665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>
                <a:latin typeface="HY헤드라인M" pitchFamily="18" charset="-127"/>
                <a:ea typeface="HY헤드라인M" pitchFamily="18" charset="-127"/>
              </a:rPr>
              <a:t>2011</a:t>
            </a:r>
          </a:p>
        </p:txBody>
      </p:sp>
      <p:sp>
        <p:nvSpPr>
          <p:cNvPr id="77" name="TextBox 29"/>
          <p:cNvSpPr txBox="1">
            <a:spLocks noChangeArrowheads="1"/>
          </p:cNvSpPr>
          <p:nvPr/>
        </p:nvSpPr>
        <p:spPr bwMode="auto">
          <a:xfrm>
            <a:off x="4190231" y="6060331"/>
            <a:ext cx="665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>
                <a:latin typeface="HY헤드라인M" pitchFamily="18" charset="-127"/>
                <a:ea typeface="HY헤드라인M" pitchFamily="18" charset="-127"/>
              </a:rPr>
              <a:t>2012</a:t>
            </a:r>
          </a:p>
        </p:txBody>
      </p:sp>
      <p:sp>
        <p:nvSpPr>
          <p:cNvPr id="78" name="TextBox 30"/>
          <p:cNvSpPr txBox="1">
            <a:spLocks noChangeArrowheads="1"/>
          </p:cNvSpPr>
          <p:nvPr/>
        </p:nvSpPr>
        <p:spPr bwMode="auto">
          <a:xfrm>
            <a:off x="4190231" y="6271469"/>
            <a:ext cx="665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>
                <a:latin typeface="HY헤드라인M" pitchFamily="18" charset="-127"/>
                <a:ea typeface="HY헤드라인M" pitchFamily="18" charset="-127"/>
              </a:rPr>
              <a:t>2013</a:t>
            </a:r>
          </a:p>
        </p:txBody>
      </p:sp>
      <p:sp>
        <p:nvSpPr>
          <p:cNvPr id="79" name="Donut 149"/>
          <p:cNvSpPr/>
          <p:nvPr/>
        </p:nvSpPr>
        <p:spPr>
          <a:xfrm rot="5400000">
            <a:off x="4785543" y="4396632"/>
            <a:ext cx="290513" cy="290512"/>
          </a:xfrm>
          <a:prstGeom prst="don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Oval 155"/>
          <p:cNvSpPr/>
          <p:nvPr/>
        </p:nvSpPr>
        <p:spPr>
          <a:xfrm rot="5400000">
            <a:off x="4863331" y="4750644"/>
            <a:ext cx="134937" cy="1349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1" name="Oval 156"/>
          <p:cNvSpPr/>
          <p:nvPr/>
        </p:nvSpPr>
        <p:spPr>
          <a:xfrm rot="5400000">
            <a:off x="4864125" y="4956225"/>
            <a:ext cx="133350" cy="1349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2" name="Oval 157"/>
          <p:cNvSpPr/>
          <p:nvPr/>
        </p:nvSpPr>
        <p:spPr>
          <a:xfrm rot="5400000">
            <a:off x="4864125" y="5161012"/>
            <a:ext cx="133350" cy="1349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3" name="Oval 158"/>
          <p:cNvSpPr/>
          <p:nvPr/>
        </p:nvSpPr>
        <p:spPr>
          <a:xfrm rot="5400000">
            <a:off x="4864125" y="5402312"/>
            <a:ext cx="133350" cy="1349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Donut 159"/>
          <p:cNvSpPr/>
          <p:nvPr/>
        </p:nvSpPr>
        <p:spPr>
          <a:xfrm rot="5400000">
            <a:off x="4785544" y="5604719"/>
            <a:ext cx="290512" cy="290512"/>
          </a:xfrm>
          <a:prstGeom prst="don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5" name="Oval 160"/>
          <p:cNvSpPr/>
          <p:nvPr/>
        </p:nvSpPr>
        <p:spPr>
          <a:xfrm rot="5400000">
            <a:off x="4864125" y="5959525"/>
            <a:ext cx="133350" cy="1349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Oval 161"/>
          <p:cNvSpPr/>
          <p:nvPr/>
        </p:nvSpPr>
        <p:spPr>
          <a:xfrm rot="5400000">
            <a:off x="4864125" y="6164312"/>
            <a:ext cx="133350" cy="1349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7" name="Oval 162"/>
          <p:cNvSpPr/>
          <p:nvPr/>
        </p:nvSpPr>
        <p:spPr>
          <a:xfrm rot="5400000">
            <a:off x="4863331" y="6374656"/>
            <a:ext cx="134938" cy="1349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60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8" name="Group 269"/>
          <p:cNvGrpSpPr>
            <a:grpSpLocks/>
          </p:cNvGrpSpPr>
          <p:nvPr/>
        </p:nvGrpSpPr>
        <p:grpSpPr bwMode="auto">
          <a:xfrm>
            <a:off x="956047" y="4449044"/>
            <a:ext cx="3079087" cy="492125"/>
            <a:chOff x="1475066" y="-1082168"/>
            <a:chExt cx="3078468" cy="492778"/>
          </a:xfrm>
        </p:grpSpPr>
        <p:sp>
          <p:nvSpPr>
            <p:cNvPr id="89" name="TextBox 88"/>
            <p:cNvSpPr txBox="1"/>
            <p:nvPr/>
          </p:nvSpPr>
          <p:spPr>
            <a:xfrm>
              <a:off x="1475066" y="-1082168"/>
              <a:ext cx="2015718" cy="49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sz="1400" b="1" dirty="0">
                  <a:latin typeface="HY헤드라인M" pitchFamily="18" charset="-127"/>
                  <a:ea typeface="HY헤드라인M" pitchFamily="18" charset="-127"/>
                </a:rPr>
                <a:t>CFLRU</a:t>
              </a:r>
            </a:p>
            <a:p>
              <a:pPr latinLnBrk="0">
                <a:defRPr/>
              </a:pPr>
              <a:r>
                <a:rPr kumimoji="0" lang="en-US" sz="1200" b="1" dirty="0">
                  <a:latin typeface="HY헤드라인M" pitchFamily="18" charset="-127"/>
                  <a:ea typeface="HY헤드라인M" pitchFamily="18" charset="-127"/>
                </a:rPr>
                <a:t>: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S.-Y Park et al.</a:t>
              </a:r>
            </a:p>
          </p:txBody>
        </p:sp>
        <p:cxnSp>
          <p:nvCxnSpPr>
            <p:cNvPr id="90" name="Straight Connector 220"/>
            <p:cNvCxnSpPr>
              <a:stCxn id="89" idx="3"/>
              <a:endCxn id="62" idx="5"/>
            </p:cNvCxnSpPr>
            <p:nvPr/>
          </p:nvCxnSpPr>
          <p:spPr>
            <a:xfrm>
              <a:off x="3490784" y="-835778"/>
              <a:ext cx="1062750" cy="170941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269"/>
          <p:cNvGrpSpPr>
            <a:grpSpLocks/>
          </p:cNvGrpSpPr>
          <p:nvPr/>
        </p:nvGrpSpPr>
        <p:grpSpPr bwMode="auto">
          <a:xfrm>
            <a:off x="956047" y="5887616"/>
            <a:ext cx="3059558" cy="493713"/>
            <a:chOff x="1475066" y="-1082168"/>
            <a:chExt cx="3058943" cy="492443"/>
          </a:xfrm>
        </p:grpSpPr>
        <p:sp>
          <p:nvSpPr>
            <p:cNvPr id="92" name="TextBox 91"/>
            <p:cNvSpPr txBox="1"/>
            <p:nvPr/>
          </p:nvSpPr>
          <p:spPr>
            <a:xfrm>
              <a:off x="1475066" y="-1082168"/>
              <a:ext cx="2015718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sz="1400" b="1" dirty="0">
                  <a:latin typeface="HY헤드라인M" pitchFamily="18" charset="-127"/>
                  <a:ea typeface="HY헤드라인M" pitchFamily="18" charset="-127"/>
                </a:rPr>
                <a:t>FOR</a:t>
              </a:r>
            </a:p>
            <a:p>
              <a:pPr latinLnBrk="0">
                <a:defRPr/>
              </a:pPr>
              <a:r>
                <a:rPr kumimoji="0" lang="en-US" sz="1200" b="1" dirty="0">
                  <a:latin typeface="HY헤드라인M" pitchFamily="18" charset="-127"/>
                  <a:ea typeface="HY헤드라인M" pitchFamily="18" charset="-127"/>
                </a:rPr>
                <a:t>: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Y. </a:t>
              </a:r>
              <a:r>
                <a:rPr kumimoji="0" lang="en-US" sz="1200" dirty="0" err="1">
                  <a:latin typeface="HY헤드라인M" pitchFamily="18" charset="-127"/>
                  <a:ea typeface="HY헤드라인M" pitchFamily="18" charset="-127"/>
                </a:rPr>
                <a:t>Lv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et al.</a:t>
              </a:r>
            </a:p>
          </p:txBody>
        </p:sp>
        <p:cxnSp>
          <p:nvCxnSpPr>
            <p:cNvPr id="93" name="Straight Connector 220"/>
            <p:cNvCxnSpPr>
              <a:stCxn id="92" idx="3"/>
              <a:endCxn id="67" idx="4"/>
            </p:cNvCxnSpPr>
            <p:nvPr/>
          </p:nvCxnSpPr>
          <p:spPr>
            <a:xfrm flipV="1">
              <a:off x="3490784" y="-943149"/>
              <a:ext cx="1043225" cy="107203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276"/>
          <p:cNvGrpSpPr>
            <a:grpSpLocks/>
          </p:cNvGrpSpPr>
          <p:nvPr/>
        </p:nvGrpSpPr>
        <p:grpSpPr bwMode="auto">
          <a:xfrm>
            <a:off x="4998269" y="5001469"/>
            <a:ext cx="3177729" cy="492125"/>
            <a:chOff x="4896414" y="1269671"/>
            <a:chExt cx="3179190" cy="492443"/>
          </a:xfrm>
        </p:grpSpPr>
        <p:sp>
          <p:nvSpPr>
            <p:cNvPr id="95" name="TextBox 94"/>
            <p:cNvSpPr txBox="1"/>
            <p:nvPr/>
          </p:nvSpPr>
          <p:spPr>
            <a:xfrm>
              <a:off x="5867965" y="1269671"/>
              <a:ext cx="2207639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sz="1400" b="1" dirty="0">
                  <a:latin typeface="HY헤드라인M" pitchFamily="18" charset="-127"/>
                  <a:ea typeface="HY헤드라인M" pitchFamily="18" charset="-127"/>
                </a:rPr>
                <a:t>BPLRU</a:t>
              </a:r>
            </a:p>
            <a:p>
              <a:pPr latinLnBrk="0">
                <a:defRPr/>
              </a:pPr>
              <a:r>
                <a:rPr kumimoji="0" lang="en-US" sz="1200" b="1" dirty="0">
                  <a:latin typeface="HY헤드라인M" pitchFamily="18" charset="-127"/>
                  <a:ea typeface="HY헤드라인M" pitchFamily="18" charset="-127"/>
                </a:rPr>
                <a:t>: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H. Kim et al. </a:t>
              </a:r>
            </a:p>
          </p:txBody>
        </p:sp>
        <p:cxnSp>
          <p:nvCxnSpPr>
            <p:cNvPr id="96" name="Straight Connector 249"/>
            <p:cNvCxnSpPr>
              <a:stCxn id="95" idx="1"/>
              <a:endCxn id="82" idx="0"/>
            </p:cNvCxnSpPr>
            <p:nvPr/>
          </p:nvCxnSpPr>
          <p:spPr>
            <a:xfrm flipH="1" flipV="1">
              <a:off x="4896414" y="1496830"/>
              <a:ext cx="971550" cy="19063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269"/>
          <p:cNvGrpSpPr>
            <a:grpSpLocks/>
          </p:cNvGrpSpPr>
          <p:nvPr/>
        </p:nvGrpSpPr>
        <p:grpSpPr bwMode="auto">
          <a:xfrm>
            <a:off x="956047" y="5169124"/>
            <a:ext cx="3079088" cy="492125"/>
            <a:chOff x="1475066" y="-1082168"/>
            <a:chExt cx="3079499" cy="492443"/>
          </a:xfrm>
        </p:grpSpPr>
        <p:sp>
          <p:nvSpPr>
            <p:cNvPr id="98" name="TextBox 97"/>
            <p:cNvSpPr txBox="1"/>
            <p:nvPr/>
          </p:nvSpPr>
          <p:spPr>
            <a:xfrm>
              <a:off x="1475066" y="-1082168"/>
              <a:ext cx="2016394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sz="1400" b="1" dirty="0">
                  <a:latin typeface="HY헤드라인M" pitchFamily="18" charset="-127"/>
                  <a:ea typeface="HY헤드라인M" pitchFamily="18" charset="-127"/>
                </a:rPr>
                <a:t>LRU-WSR</a:t>
              </a:r>
            </a:p>
            <a:p>
              <a:pPr latinLnBrk="0">
                <a:defRPr/>
              </a:pPr>
              <a:r>
                <a:rPr kumimoji="0" lang="en-US" sz="1200" b="1" dirty="0">
                  <a:latin typeface="HY헤드라인M" pitchFamily="18" charset="-127"/>
                  <a:ea typeface="HY헤드라인M" pitchFamily="18" charset="-127"/>
                </a:rPr>
                <a:t>: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H. Jung et al.</a:t>
              </a:r>
            </a:p>
          </p:txBody>
        </p:sp>
        <p:cxnSp>
          <p:nvCxnSpPr>
            <p:cNvPr id="99" name="Straight Connector 220"/>
            <p:cNvCxnSpPr>
              <a:stCxn id="98" idx="3"/>
              <a:endCxn id="64" idx="5"/>
            </p:cNvCxnSpPr>
            <p:nvPr/>
          </p:nvCxnSpPr>
          <p:spPr>
            <a:xfrm flipV="1">
              <a:off x="3491460" y="-975596"/>
              <a:ext cx="1063105" cy="139650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276"/>
          <p:cNvGrpSpPr>
            <a:grpSpLocks/>
          </p:cNvGrpSpPr>
          <p:nvPr/>
        </p:nvGrpSpPr>
        <p:grpSpPr bwMode="auto">
          <a:xfrm>
            <a:off x="4978507" y="5516927"/>
            <a:ext cx="3207018" cy="600556"/>
            <a:chOff x="4869771" y="1160999"/>
            <a:chExt cx="3205833" cy="601115"/>
          </a:xfrm>
        </p:grpSpPr>
        <p:sp>
          <p:nvSpPr>
            <p:cNvPr id="101" name="TextBox 100"/>
            <p:cNvSpPr txBox="1"/>
            <p:nvPr/>
          </p:nvSpPr>
          <p:spPr>
            <a:xfrm>
              <a:off x="5868207" y="1269531"/>
              <a:ext cx="2207397" cy="492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sz="1400" b="1" dirty="0">
                  <a:latin typeface="HY헤드라인M" pitchFamily="18" charset="-127"/>
                  <a:ea typeface="HY헤드라인M" pitchFamily="18" charset="-127"/>
                </a:rPr>
                <a:t>LB-CLOCK</a:t>
              </a:r>
            </a:p>
            <a:p>
              <a:pPr latinLnBrk="0">
                <a:defRPr/>
              </a:pPr>
              <a:r>
                <a:rPr kumimoji="0" lang="en-US" sz="1200" b="1" dirty="0">
                  <a:latin typeface="HY헤드라인M" pitchFamily="18" charset="-127"/>
                  <a:ea typeface="HY헤드라인M" pitchFamily="18" charset="-127"/>
                </a:rPr>
                <a:t>: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B. </a:t>
              </a:r>
              <a:r>
                <a:rPr kumimoji="0" lang="en-US" sz="1200" dirty="0" err="1">
                  <a:latin typeface="HY헤드라인M" pitchFamily="18" charset="-127"/>
                  <a:ea typeface="HY헤드라인M" pitchFamily="18" charset="-127"/>
                </a:rPr>
                <a:t>Debnath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et al. </a:t>
              </a:r>
            </a:p>
          </p:txBody>
        </p:sp>
        <p:cxnSp>
          <p:nvCxnSpPr>
            <p:cNvPr id="102" name="Straight Connector 249"/>
            <p:cNvCxnSpPr>
              <a:stCxn id="101" idx="1"/>
              <a:endCxn id="83" idx="7"/>
            </p:cNvCxnSpPr>
            <p:nvPr/>
          </p:nvCxnSpPr>
          <p:spPr>
            <a:xfrm flipH="1" flipV="1">
              <a:off x="4869771" y="1160999"/>
              <a:ext cx="998436" cy="354824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276"/>
          <p:cNvGrpSpPr>
            <a:grpSpLocks/>
          </p:cNvGrpSpPr>
          <p:nvPr/>
        </p:nvGrpSpPr>
        <p:grpSpPr bwMode="auto">
          <a:xfrm>
            <a:off x="4998268" y="4374406"/>
            <a:ext cx="3187257" cy="493713"/>
            <a:chOff x="4888510" y="1269671"/>
            <a:chExt cx="3187094" cy="492443"/>
          </a:xfrm>
        </p:grpSpPr>
        <p:sp>
          <p:nvSpPr>
            <p:cNvPr id="104" name="TextBox 103"/>
            <p:cNvSpPr txBox="1"/>
            <p:nvPr/>
          </p:nvSpPr>
          <p:spPr>
            <a:xfrm>
              <a:off x="5867504" y="1269671"/>
              <a:ext cx="22081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sz="1400" b="1" dirty="0">
                  <a:latin typeface="HY헤드라인M" pitchFamily="18" charset="-127"/>
                  <a:ea typeface="HY헤드라인M" pitchFamily="18" charset="-127"/>
                </a:rPr>
                <a:t>FAB</a:t>
              </a:r>
            </a:p>
            <a:p>
              <a:pPr latinLnBrk="0">
                <a:defRPr/>
              </a:pPr>
              <a:r>
                <a:rPr kumimoji="0" lang="en-US" sz="1200" b="1" dirty="0">
                  <a:latin typeface="HY헤드라인M" pitchFamily="18" charset="-127"/>
                  <a:ea typeface="HY헤드라인M" pitchFamily="18" charset="-127"/>
                </a:rPr>
                <a:t>: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H. Jo et al. </a:t>
              </a:r>
            </a:p>
          </p:txBody>
        </p:sp>
        <p:cxnSp>
          <p:nvCxnSpPr>
            <p:cNvPr id="105" name="Straight Connector 249"/>
            <p:cNvCxnSpPr>
              <a:stCxn id="104" idx="1"/>
              <a:endCxn id="80" idx="0"/>
            </p:cNvCxnSpPr>
            <p:nvPr/>
          </p:nvCxnSpPr>
          <p:spPr>
            <a:xfrm flipH="1">
              <a:off x="4888510" y="1515893"/>
              <a:ext cx="978994" cy="196345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82"/>
          <p:cNvSpPr txBox="1">
            <a:spLocks noChangeArrowheads="1"/>
          </p:cNvSpPr>
          <p:nvPr/>
        </p:nvSpPr>
        <p:spPr bwMode="auto">
          <a:xfrm>
            <a:off x="467544" y="3933056"/>
            <a:ext cx="3070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b="1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Asymmetric read &amp; write cost</a:t>
            </a:r>
            <a:endParaRPr kumimoji="0" lang="en-US" altLang="ko-KR" sz="1600" b="1" dirty="0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7" name="TextBox 83"/>
          <p:cNvSpPr txBox="1">
            <a:spLocks noChangeArrowheads="1"/>
          </p:cNvSpPr>
          <p:nvPr/>
        </p:nvSpPr>
        <p:spPr bwMode="auto">
          <a:xfrm>
            <a:off x="6300192" y="3933056"/>
            <a:ext cx="1560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Write patterns</a:t>
            </a:r>
            <a:endParaRPr kumimoji="0" lang="en-US" altLang="ko-KR" sz="1600" b="1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8" name="Group 276"/>
          <p:cNvGrpSpPr>
            <a:grpSpLocks/>
          </p:cNvGrpSpPr>
          <p:nvPr/>
        </p:nvGrpSpPr>
        <p:grpSpPr bwMode="auto">
          <a:xfrm>
            <a:off x="4998268" y="6231781"/>
            <a:ext cx="3177730" cy="509588"/>
            <a:chOff x="4896752" y="1253257"/>
            <a:chExt cx="3178852" cy="508857"/>
          </a:xfrm>
        </p:grpSpPr>
        <p:sp>
          <p:nvSpPr>
            <p:cNvPr id="109" name="TextBox 108"/>
            <p:cNvSpPr txBox="1"/>
            <p:nvPr/>
          </p:nvSpPr>
          <p:spPr>
            <a:xfrm>
              <a:off x="5868200" y="1269109"/>
              <a:ext cx="2207404" cy="49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sz="1400" b="1" dirty="0" err="1">
                  <a:latin typeface="HY헤드라인M" pitchFamily="18" charset="-127"/>
                  <a:ea typeface="HY헤드라인M" pitchFamily="18" charset="-127"/>
                </a:rPr>
                <a:t>Sp.Clock</a:t>
              </a:r>
              <a:endParaRPr kumimoji="0" lang="en-US" sz="1400" b="1" dirty="0">
                <a:latin typeface="HY헤드라인M" pitchFamily="18" charset="-127"/>
                <a:ea typeface="HY헤드라인M" pitchFamily="18" charset="-127"/>
              </a:endParaRPr>
            </a:p>
            <a:p>
              <a:pPr latinLnBrk="0">
                <a:defRPr/>
              </a:pPr>
              <a:r>
                <a:rPr kumimoji="0" lang="en-US" sz="1200" b="1" dirty="0">
                  <a:latin typeface="HY헤드라인M" pitchFamily="18" charset="-127"/>
                  <a:ea typeface="HY헤드라인M" pitchFamily="18" charset="-127"/>
                </a:rPr>
                <a:t>:</a:t>
              </a:r>
              <a:r>
                <a:rPr kumimoji="0" lang="en-US" sz="1200" dirty="0">
                  <a:latin typeface="HY헤드라인M" pitchFamily="18" charset="-127"/>
                  <a:ea typeface="HY헤드라인M" pitchFamily="18" charset="-127"/>
                </a:rPr>
                <a:t> H. Kim et al. </a:t>
              </a:r>
            </a:p>
          </p:txBody>
        </p:sp>
        <p:cxnSp>
          <p:nvCxnSpPr>
            <p:cNvPr id="110" name="Straight Connector 249"/>
            <p:cNvCxnSpPr>
              <a:stCxn id="109" idx="1"/>
              <a:endCxn id="86" idx="0"/>
            </p:cNvCxnSpPr>
            <p:nvPr/>
          </p:nvCxnSpPr>
          <p:spPr>
            <a:xfrm flipH="1" flipV="1">
              <a:off x="4896752" y="1253257"/>
              <a:ext cx="971448" cy="262355"/>
            </a:xfrm>
            <a:prstGeom prst="line">
              <a:avLst/>
            </a:prstGeom>
            <a:ln w="9525">
              <a:solidFill>
                <a:schemeClr val="tx1"/>
              </a:solidFill>
              <a:headEnd type="diamond" w="med" len="med"/>
              <a:tailEnd type="non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7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Flash-friendly Write 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Results </a:t>
            </a:r>
            <a:r>
              <a:rPr lang="en-US" dirty="0"/>
              <a:t>of FTL </a:t>
            </a:r>
            <a:r>
              <a:rPr lang="en-US" dirty="0" smtClean="0"/>
              <a:t>simulator </a:t>
            </a:r>
            <a:r>
              <a:rPr lang="en-US" dirty="0"/>
              <a:t>according to block utilizations for different synthetic </a:t>
            </a:r>
            <a:r>
              <a:rPr lang="en-US" dirty="0" smtClean="0"/>
              <a:t>traces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If the request of the random write are same as flash block size, such write requests invalidate whole flash block inside NAND flash storage</a:t>
            </a:r>
            <a:endParaRPr lang="ko-KR" alt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all pages in </a:t>
            </a:r>
            <a:r>
              <a:rPr lang="en-US" dirty="0" smtClean="0"/>
              <a:t>a </a:t>
            </a:r>
            <a:r>
              <a:rPr lang="en-US" dirty="0"/>
              <a:t>flash block are invalidated together, traces with 100% block utilization have an ideal WAF with no hidden write </a:t>
            </a:r>
            <a:r>
              <a:rPr lang="en-US" dirty="0" smtClean="0"/>
              <a:t>overhead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8" name="Picture 7" descr="스크린샷 2014-09-09 오전 5.4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16" y="1935289"/>
            <a:ext cx="5220072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TS-CLOCK: Temporal and Spatial </a:t>
            </a:r>
            <a:br>
              <a:rPr lang="en-US" altLang="ko-KR" dirty="0" smtClean="0"/>
            </a:br>
            <a:r>
              <a:rPr lang="en-US" altLang="ko-KR" dirty="0" smtClean="0"/>
              <a:t>Locality-aware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Overview</a:t>
            </a:r>
          </a:p>
          <a:p>
            <a:pPr lvl="1"/>
            <a:r>
              <a:rPr lang="en-US" altLang="ko-KR" sz="2000" dirty="0" smtClean="0"/>
              <a:t>Maximize cache hit ratio</a:t>
            </a:r>
          </a:p>
          <a:p>
            <a:pPr lvl="2"/>
            <a:r>
              <a:rPr lang="en-US" altLang="ko-KR" sz="1600" dirty="0" smtClean="0"/>
              <a:t>TS-CLOCK extends a well-known CLOCK replacement algorithm</a:t>
            </a:r>
          </a:p>
          <a:p>
            <a:pPr lvl="1"/>
            <a:r>
              <a:rPr lang="en-US" altLang="ko-KR" sz="2000" dirty="0" smtClean="0"/>
              <a:t>Consider asymmetric read and write cost</a:t>
            </a:r>
          </a:p>
          <a:p>
            <a:pPr lvl="2"/>
            <a:r>
              <a:rPr lang="en-US" altLang="ko-KR" sz="1600" dirty="0" smtClean="0"/>
              <a:t>TS-CLOCK prefers to evict clean pages over dirty pages</a:t>
            </a:r>
            <a:endParaRPr lang="en-US" altLang="ko-KR" sz="1600" dirty="0"/>
          </a:p>
          <a:p>
            <a:pPr lvl="1"/>
            <a:r>
              <a:rPr lang="en-US" altLang="ko-KR" sz="2000" dirty="0" smtClean="0"/>
              <a:t>Minimize hidden writes inside NAND flash storage</a:t>
            </a:r>
          </a:p>
          <a:p>
            <a:pPr lvl="2"/>
            <a:r>
              <a:rPr lang="en-US" altLang="ko-KR" sz="1600" dirty="0" smtClean="0"/>
              <a:t>TS-CLOCK shapes </a:t>
            </a:r>
            <a:r>
              <a:rPr lang="en-US" altLang="ko-KR" sz="1600" dirty="0"/>
              <a:t>evicted dirty pages to flash-friendly write </a:t>
            </a:r>
            <a:r>
              <a:rPr lang="en-US" altLang="ko-KR" sz="1600" dirty="0" smtClean="0"/>
              <a:t>patterns</a:t>
            </a:r>
            <a:endParaRPr lang="en-US" altLang="ko-KR" sz="16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941168"/>
            <a:ext cx="784887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/>
                <a:cs typeface="Tahoma"/>
              </a:rPr>
              <a:t>TS-CLOCK can improve write performance and extend lifetime of </a:t>
            </a:r>
          </a:p>
          <a:p>
            <a:pPr algn="ctr"/>
            <a:r>
              <a:rPr lang="en-US" b="1" dirty="0" smtClean="0">
                <a:latin typeface="Tahoma"/>
                <a:cs typeface="Tahoma"/>
              </a:rPr>
              <a:t>NAND flash storage devices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067944" y="4149080"/>
            <a:ext cx="1008112" cy="50405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TS-CLOCK: Temporal and Spatial </a:t>
            </a:r>
            <a:br>
              <a:rPr lang="en-US" altLang="ko-KR" dirty="0" smtClean="0"/>
            </a:br>
            <a:r>
              <a:rPr lang="en-US" altLang="ko-KR" dirty="0" smtClean="0"/>
              <a:t>Locality-aware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Page management</a:t>
            </a:r>
          </a:p>
          <a:p>
            <a:pPr lvl="1"/>
            <a:r>
              <a:rPr lang="en-US" altLang="ko-KR" sz="2000" dirty="0"/>
              <a:t>All pages are managed by the basic rules of CLOCK algorithm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2000" dirty="0" smtClean="0"/>
              <a:t>Dirty block tree</a:t>
            </a:r>
          </a:p>
          <a:p>
            <a:pPr lvl="2"/>
            <a:r>
              <a:rPr lang="en-US" altLang="ko-KR" sz="1600" dirty="0" smtClean="0"/>
              <a:t>Dirty pages are managed by dirty block trees according to their logical sector number</a:t>
            </a:r>
          </a:p>
          <a:p>
            <a:pPr lvl="2"/>
            <a:r>
              <a:rPr lang="en-US" altLang="ko-KR" sz="1600" dirty="0" smtClean="0"/>
              <a:t>Size of dirty </a:t>
            </a:r>
            <a:r>
              <a:rPr lang="en-US" altLang="ko-KR" sz="1600" dirty="0"/>
              <a:t>block tree </a:t>
            </a:r>
            <a:r>
              <a:rPr lang="en-US" altLang="ko-KR" sz="1600" dirty="0" smtClean="0"/>
              <a:t>is </a:t>
            </a:r>
            <a:r>
              <a:rPr lang="en-US" altLang="ko-KR" sz="1600" dirty="0"/>
              <a:t>set to erase block size of NAND </a:t>
            </a:r>
            <a:r>
              <a:rPr lang="en-US" altLang="ko-KR" sz="1600" dirty="0" smtClean="0"/>
              <a:t>Flash storage</a:t>
            </a:r>
            <a:endParaRPr lang="en-US" altLang="ko-KR" sz="1200" dirty="0"/>
          </a:p>
          <a:p>
            <a:pPr lvl="2"/>
            <a:r>
              <a:rPr lang="en-US" altLang="ko-KR" sz="1600" dirty="0" smtClean="0"/>
              <a:t>When a page becomes a dirty page, the page is inserted its dirty block tree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5" name="타원 5"/>
          <p:cNvSpPr/>
          <p:nvPr/>
        </p:nvSpPr>
        <p:spPr>
          <a:xfrm>
            <a:off x="1468022" y="4259670"/>
            <a:ext cx="2121502" cy="19262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66" name="타원 6"/>
          <p:cNvSpPr/>
          <p:nvPr/>
        </p:nvSpPr>
        <p:spPr>
          <a:xfrm>
            <a:off x="2392391" y="4136318"/>
            <a:ext cx="272764" cy="24670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67" name="타원 7"/>
          <p:cNvSpPr/>
          <p:nvPr/>
        </p:nvSpPr>
        <p:spPr>
          <a:xfrm>
            <a:off x="2392391" y="6062614"/>
            <a:ext cx="272764" cy="24670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68" name="타원 8"/>
          <p:cNvSpPr/>
          <p:nvPr/>
        </p:nvSpPr>
        <p:spPr>
          <a:xfrm>
            <a:off x="3453142" y="5099467"/>
            <a:ext cx="272764" cy="2467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69" name="타원 9"/>
          <p:cNvSpPr/>
          <p:nvPr/>
        </p:nvSpPr>
        <p:spPr>
          <a:xfrm>
            <a:off x="1331640" y="5099467"/>
            <a:ext cx="272764" cy="24670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70" name="타원 10"/>
          <p:cNvSpPr/>
          <p:nvPr/>
        </p:nvSpPr>
        <p:spPr>
          <a:xfrm>
            <a:off x="2953073" y="4259670"/>
            <a:ext cx="272764" cy="24670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71" name="타원 11"/>
          <p:cNvSpPr/>
          <p:nvPr/>
        </p:nvSpPr>
        <p:spPr>
          <a:xfrm>
            <a:off x="3316760" y="4599606"/>
            <a:ext cx="272764" cy="246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72" name="타원 12"/>
          <p:cNvSpPr/>
          <p:nvPr/>
        </p:nvSpPr>
        <p:spPr>
          <a:xfrm>
            <a:off x="1831708" y="4259670"/>
            <a:ext cx="272764" cy="2467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73" name="타원 13"/>
          <p:cNvSpPr/>
          <p:nvPr/>
        </p:nvSpPr>
        <p:spPr>
          <a:xfrm>
            <a:off x="1468022" y="4599606"/>
            <a:ext cx="272764" cy="24670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74" name="타원 14"/>
          <p:cNvSpPr/>
          <p:nvPr/>
        </p:nvSpPr>
        <p:spPr>
          <a:xfrm>
            <a:off x="1468022" y="5562753"/>
            <a:ext cx="272764" cy="2467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75" name="타원 15"/>
          <p:cNvSpPr/>
          <p:nvPr/>
        </p:nvSpPr>
        <p:spPr>
          <a:xfrm>
            <a:off x="3316760" y="5562753"/>
            <a:ext cx="272764" cy="24670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76" name="타원 16"/>
          <p:cNvSpPr/>
          <p:nvPr/>
        </p:nvSpPr>
        <p:spPr>
          <a:xfrm>
            <a:off x="1831708" y="5902689"/>
            <a:ext cx="272764" cy="24670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77" name="타원 17"/>
          <p:cNvSpPr/>
          <p:nvPr/>
        </p:nvSpPr>
        <p:spPr>
          <a:xfrm>
            <a:off x="2953073" y="5902689"/>
            <a:ext cx="272764" cy="2467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endParaRPr lang="ko-KR" alt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78" name="직선 연결선 18"/>
          <p:cNvCxnSpPr>
            <a:endCxn id="66" idx="4"/>
          </p:cNvCxnSpPr>
          <p:nvPr/>
        </p:nvCxnSpPr>
        <p:spPr>
          <a:xfrm flipV="1">
            <a:off x="2528773" y="4383024"/>
            <a:ext cx="0" cy="839798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88060" y="5229200"/>
            <a:ext cx="573750" cy="21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T-hand</a:t>
            </a:r>
            <a:endParaRPr lang="ko-KR" altLang="en-US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5094058" y="4496358"/>
            <a:ext cx="1080120" cy="1012140"/>
            <a:chOff x="5076056" y="4178121"/>
            <a:chExt cx="1169674" cy="1343139"/>
          </a:xfrm>
        </p:grpSpPr>
        <p:sp>
          <p:nvSpPr>
            <p:cNvPr id="82" name="타원 40"/>
            <p:cNvSpPr/>
            <p:nvPr/>
          </p:nvSpPr>
          <p:spPr>
            <a:xfrm>
              <a:off x="5508104" y="4178121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3" name="타원 41"/>
            <p:cNvSpPr/>
            <p:nvPr/>
          </p:nvSpPr>
          <p:spPr>
            <a:xfrm>
              <a:off x="5076056" y="4690210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4" name="타원 42"/>
            <p:cNvSpPr/>
            <p:nvPr/>
          </p:nvSpPr>
          <p:spPr>
            <a:xfrm>
              <a:off x="5940152" y="4694731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5" name="타원 43"/>
            <p:cNvSpPr/>
            <p:nvPr/>
          </p:nvSpPr>
          <p:spPr>
            <a:xfrm>
              <a:off x="5508104" y="5225503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45"/>
            <p:cNvCxnSpPr>
              <a:stCxn id="82" idx="4"/>
              <a:endCxn id="83" idx="7"/>
            </p:cNvCxnSpPr>
            <p:nvPr/>
          </p:nvCxnSpPr>
          <p:spPr>
            <a:xfrm flipH="1">
              <a:off x="5336883" y="4473878"/>
              <a:ext cx="324010" cy="259645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48"/>
            <p:cNvCxnSpPr>
              <a:stCxn id="82" idx="4"/>
              <a:endCxn id="84" idx="0"/>
            </p:cNvCxnSpPr>
            <p:nvPr/>
          </p:nvCxnSpPr>
          <p:spPr>
            <a:xfrm>
              <a:off x="5660893" y="4473878"/>
              <a:ext cx="432048" cy="220853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50"/>
            <p:cNvCxnSpPr>
              <a:stCxn id="83" idx="4"/>
              <a:endCxn id="85" idx="0"/>
            </p:cNvCxnSpPr>
            <p:nvPr/>
          </p:nvCxnSpPr>
          <p:spPr>
            <a:xfrm>
              <a:off x="5228845" y="4985967"/>
              <a:ext cx="432048" cy="239536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5742130" y="6300028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[Red-black tree]</a:t>
            </a:r>
            <a:endParaRPr lang="ko-KR" altLang="en-US" b="1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767788" y="4424350"/>
            <a:ext cx="1494622" cy="1139053"/>
            <a:chOff x="6749786" y="4217292"/>
            <a:chExt cx="1745738" cy="1358873"/>
          </a:xfrm>
        </p:grpSpPr>
        <p:sp>
          <p:nvSpPr>
            <p:cNvPr id="90" name="타원 59"/>
            <p:cNvSpPr/>
            <p:nvPr/>
          </p:nvSpPr>
          <p:spPr>
            <a:xfrm>
              <a:off x="7622655" y="4217292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1" name="타원 60"/>
            <p:cNvSpPr/>
            <p:nvPr/>
          </p:nvSpPr>
          <p:spPr>
            <a:xfrm>
              <a:off x="7163099" y="4694730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2" name="타원 61"/>
            <p:cNvSpPr/>
            <p:nvPr/>
          </p:nvSpPr>
          <p:spPr>
            <a:xfrm>
              <a:off x="8189946" y="4694730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3" name="타원 62"/>
            <p:cNvSpPr/>
            <p:nvPr/>
          </p:nvSpPr>
          <p:spPr>
            <a:xfrm>
              <a:off x="6749786" y="5280408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4" name="타원 63"/>
            <p:cNvSpPr/>
            <p:nvPr/>
          </p:nvSpPr>
          <p:spPr>
            <a:xfrm>
              <a:off x="7521072" y="5263946"/>
              <a:ext cx="305578" cy="29575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95" name="직선 연결선 65"/>
            <p:cNvCxnSpPr>
              <a:stCxn id="90" idx="4"/>
              <a:endCxn id="91" idx="0"/>
            </p:cNvCxnSpPr>
            <p:nvPr/>
          </p:nvCxnSpPr>
          <p:spPr>
            <a:xfrm flipH="1">
              <a:off x="7315888" y="4513049"/>
              <a:ext cx="459556" cy="18168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67"/>
            <p:cNvCxnSpPr>
              <a:stCxn id="90" idx="4"/>
              <a:endCxn id="92" idx="0"/>
            </p:cNvCxnSpPr>
            <p:nvPr/>
          </p:nvCxnSpPr>
          <p:spPr>
            <a:xfrm>
              <a:off x="7775444" y="4513049"/>
              <a:ext cx="567291" cy="18168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69"/>
            <p:cNvCxnSpPr>
              <a:stCxn id="91" idx="4"/>
              <a:endCxn id="93" idx="0"/>
            </p:cNvCxnSpPr>
            <p:nvPr/>
          </p:nvCxnSpPr>
          <p:spPr>
            <a:xfrm flipH="1">
              <a:off x="6902575" y="4990487"/>
              <a:ext cx="413313" cy="28992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71"/>
            <p:cNvCxnSpPr>
              <a:stCxn id="91" idx="4"/>
              <a:endCxn id="94" idx="0"/>
            </p:cNvCxnSpPr>
            <p:nvPr/>
          </p:nvCxnSpPr>
          <p:spPr>
            <a:xfrm>
              <a:off x="7315888" y="4990487"/>
              <a:ext cx="357973" cy="27345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5022050" y="5659519"/>
            <a:ext cx="1210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[Dirty block 1]</a:t>
            </a:r>
            <a:endParaRPr lang="ko-KR" altLang="en-US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038274" y="5659519"/>
            <a:ext cx="1210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[Dirty block 2]</a:t>
            </a:r>
            <a:endParaRPr lang="ko-KR" altLang="en-US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691680" y="6300028"/>
            <a:ext cx="160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[Circular list]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87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TS-CLOCK: Temporal and Spatial </a:t>
            </a:r>
            <a:br>
              <a:rPr lang="en-US" altLang="ko-KR" dirty="0" smtClean="0"/>
            </a:br>
            <a:r>
              <a:rPr lang="en-US" altLang="ko-KR" dirty="0" smtClean="0"/>
              <a:t>Locality-aware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Reference count</a:t>
            </a:r>
          </a:p>
          <a:p>
            <a:pPr lvl="1"/>
            <a:r>
              <a:rPr lang="en-US" altLang="ko-KR" sz="2000" dirty="0"/>
              <a:t>Each page maintains a reference count to give each page a different level of opportunity to stay in the buffer cache. 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Clean page</a:t>
            </a:r>
          </a:p>
          <a:p>
            <a:pPr lvl="2"/>
            <a:r>
              <a:rPr lang="en-US" altLang="ko-KR" sz="1600" dirty="0" smtClean="0"/>
              <a:t>The reference count of clean page is always set to 1(Second Chance) for clean-first eviction</a:t>
            </a:r>
          </a:p>
          <a:p>
            <a:pPr marL="914400" lvl="2" indent="0">
              <a:buNone/>
            </a:pPr>
            <a:r>
              <a:rPr lang="en-US" altLang="ko-KR" sz="1600" dirty="0" smtClean="0"/>
              <a:t> </a:t>
            </a:r>
          </a:p>
          <a:p>
            <a:pPr lvl="1"/>
            <a:r>
              <a:rPr lang="en-US" altLang="ko-KR" sz="2000" dirty="0" smtClean="0"/>
              <a:t>Dirty page</a:t>
            </a:r>
          </a:p>
          <a:p>
            <a:pPr lvl="2"/>
            <a:r>
              <a:rPr lang="en-US" altLang="ko-KR" sz="1600" dirty="0" smtClean="0"/>
              <a:t>The reference count of dirty page is differently set to its utilization of dirty block tree</a:t>
            </a:r>
          </a:p>
          <a:p>
            <a:pPr lvl="2"/>
            <a:r>
              <a:rPr lang="en-US" sz="1600" dirty="0" smtClean="0"/>
              <a:t>Pages </a:t>
            </a:r>
            <a:r>
              <a:rPr lang="en-US" sz="1600" dirty="0"/>
              <a:t>belonging to small utilization dirty </a:t>
            </a:r>
            <a:r>
              <a:rPr lang="en-US" sz="1600" dirty="0" smtClean="0"/>
              <a:t>block </a:t>
            </a:r>
            <a:r>
              <a:rPr lang="en-US" sz="1600" dirty="0"/>
              <a:t>stay longer in </a:t>
            </a:r>
            <a:r>
              <a:rPr lang="en-US" sz="1600" dirty="0" smtClean="0"/>
              <a:t>buffer </a:t>
            </a:r>
            <a:r>
              <a:rPr lang="en-US" sz="1600" dirty="0"/>
              <a:t>cache. </a:t>
            </a:r>
            <a:endParaRPr lang="en-US" altLang="ko-KR" sz="1600" dirty="0" smtClean="0"/>
          </a:p>
          <a:p>
            <a:pPr lvl="2"/>
            <a:endParaRPr lang="en-US" altLang="ko-KR" sz="12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5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03897"/>
              </p:ext>
            </p:extLst>
          </p:nvPr>
        </p:nvGraphicFramePr>
        <p:xfrm>
          <a:off x="1979711" y="5369768"/>
          <a:ext cx="51845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9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Utilization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Chance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0% ~ 25%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 (Fifth</a:t>
                      </a:r>
                      <a:r>
                        <a:rPr lang="en-US" altLang="ko-KR" sz="1200" baseline="0" dirty="0" smtClean="0"/>
                        <a:t> Chance)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25% ~ 50%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 (Fourth</a:t>
                      </a:r>
                      <a:r>
                        <a:rPr lang="en-US" altLang="ko-KR" sz="1200" baseline="0" dirty="0" smtClean="0"/>
                        <a:t> Chance)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50% ~ 75%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 (Third</a:t>
                      </a:r>
                      <a:r>
                        <a:rPr lang="en-US" altLang="ko-KR" sz="1200" baseline="0" dirty="0" smtClean="0"/>
                        <a:t> Chance)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75% ~ 100%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(Second</a:t>
                      </a:r>
                      <a:r>
                        <a:rPr lang="en-US" altLang="ko-KR" sz="1200" baseline="0" dirty="0" smtClean="0"/>
                        <a:t> Chance)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0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TS-CLOCK: Temporal and Spatial </a:t>
            </a:r>
            <a:br>
              <a:rPr lang="en-US" altLang="ko-KR" dirty="0" smtClean="0"/>
            </a:br>
            <a:r>
              <a:rPr lang="en-US" altLang="ko-KR" dirty="0" smtClean="0"/>
              <a:t>Locality-aware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Replacement policy</a:t>
            </a:r>
          </a:p>
          <a:p>
            <a:pPr lvl="1"/>
            <a:r>
              <a:rPr lang="en-US" altLang="ko-KR" sz="2000" dirty="0"/>
              <a:t>If </a:t>
            </a:r>
            <a:r>
              <a:rPr lang="en-US" altLang="ko-KR" sz="2000" dirty="0" smtClean="0"/>
              <a:t>circular list is </a:t>
            </a:r>
            <a:r>
              <a:rPr lang="en-US" altLang="ko-KR" sz="2000" dirty="0"/>
              <a:t>full, a victim </a:t>
            </a:r>
            <a:r>
              <a:rPr lang="en-US" altLang="ko-KR" sz="2000" dirty="0" smtClean="0"/>
              <a:t>page </a:t>
            </a:r>
            <a:r>
              <a:rPr lang="en-US" altLang="ko-KR" sz="2000" dirty="0"/>
              <a:t>is </a:t>
            </a:r>
            <a:r>
              <a:rPr lang="en-US" altLang="ko-KR" sz="2000" dirty="0" smtClean="0"/>
              <a:t>selected by two hands for reclaiming </a:t>
            </a:r>
            <a:r>
              <a:rPr lang="en-US" altLang="ko-KR" sz="2000" dirty="0"/>
              <a:t>a free page. 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Victim page selection</a:t>
            </a:r>
          </a:p>
          <a:p>
            <a:pPr lvl="2"/>
            <a:r>
              <a:rPr lang="en-US" altLang="ko-KR" sz="1600" dirty="0" smtClean="0"/>
              <a:t>t-hand first scans </a:t>
            </a:r>
            <a:r>
              <a:rPr lang="en-US" altLang="ko-KR" sz="1600" dirty="0"/>
              <a:t>pages in </a:t>
            </a:r>
            <a:r>
              <a:rPr lang="en-US" altLang="ko-KR" sz="1600" dirty="0" smtClean="0"/>
              <a:t>a circular </a:t>
            </a:r>
            <a:r>
              <a:rPr lang="en-US" altLang="ko-KR" sz="1600" dirty="0"/>
              <a:t>list and decrements its reference count by 1 for selecting a victim </a:t>
            </a:r>
            <a:r>
              <a:rPr lang="en-US" altLang="ko-KR" sz="1600" dirty="0" smtClean="0"/>
              <a:t>page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2000" dirty="0" smtClean="0"/>
              <a:t>Victim page eviction</a:t>
            </a:r>
          </a:p>
          <a:p>
            <a:pPr lvl="2"/>
            <a:r>
              <a:rPr lang="en-US" altLang="ko-KR" sz="1600" dirty="0" smtClean="0"/>
              <a:t>If a victim page is clean, it is immediately evicted from the circular list</a:t>
            </a:r>
          </a:p>
          <a:p>
            <a:pPr lvl="2"/>
            <a:r>
              <a:rPr lang="en-US" altLang="ko-KR" sz="1600" dirty="0" smtClean="0"/>
              <a:t>If a victim page is dirty, s-hand </a:t>
            </a:r>
            <a:r>
              <a:rPr lang="en-US" altLang="ko-KR" sz="1600" dirty="0"/>
              <a:t>scans dirty </a:t>
            </a:r>
            <a:r>
              <a:rPr lang="en-US" altLang="ko-KR" sz="1600" dirty="0" smtClean="0"/>
              <a:t>pages in dirty block tree by their sector numbers until </a:t>
            </a:r>
            <a:r>
              <a:rPr lang="en-US" altLang="ko-KR" sz="1600" dirty="0"/>
              <a:t>a page with reference count of 0 is </a:t>
            </a:r>
            <a:r>
              <a:rPr lang="en-US" altLang="ko-KR" sz="1600" dirty="0" smtClean="0"/>
              <a:t>found. </a:t>
            </a:r>
          </a:p>
          <a:p>
            <a:pPr lvl="2"/>
            <a:r>
              <a:rPr lang="en-US" altLang="ko-KR" sz="1600" dirty="0" smtClean="0"/>
              <a:t>While the s-hand scans dirty pages, it does not decrement a reference count</a:t>
            </a:r>
          </a:p>
          <a:p>
            <a:pPr lvl="2"/>
            <a:r>
              <a:rPr lang="en-US" altLang="ko-KR" sz="1600" dirty="0" smtClean="0"/>
              <a:t>a dirty page in dirty block tree is evicted instead of a victim page for flash-friendly write patterns</a:t>
            </a:r>
          </a:p>
          <a:p>
            <a:pPr lvl="2"/>
            <a:r>
              <a:rPr lang="en-US" sz="1600" dirty="0" smtClean="0"/>
              <a:t>A new page is inserted to </a:t>
            </a:r>
            <a:r>
              <a:rPr lang="en-US" sz="1600" dirty="0"/>
              <a:t>the position of the t-</a:t>
            </a:r>
            <a:r>
              <a:rPr lang="en-US" sz="1600" dirty="0" smtClean="0"/>
              <a:t>hand</a:t>
            </a:r>
            <a:endParaRPr lang="en-US" altLang="ko-KR" sz="1600" dirty="0" smtClean="0"/>
          </a:p>
          <a:p>
            <a:pPr marL="914400" lvl="2" indent="0">
              <a:buNone/>
            </a:pPr>
            <a:endParaRPr lang="en-US" altLang="ko-KR" sz="1600" dirty="0" smtClean="0"/>
          </a:p>
          <a:p>
            <a:pPr marL="914400" lvl="2" indent="0">
              <a:buNone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3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18113</TotalTime>
  <Words>1293</Words>
  <Application>Microsoft Office PowerPoint</Application>
  <PresentationFormat>화면 슬라이드 쇼(4:3)</PresentationFormat>
  <Paragraphs>434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An Efficient Buffer Replacement Algorithm for NAND Flash Storage Devices</vt:lpstr>
      <vt:lpstr>NAND Flash Storage Devices</vt:lpstr>
      <vt:lpstr>Two Remaining Problems</vt:lpstr>
      <vt:lpstr>Why Buffer Replacement Algorithm</vt:lpstr>
      <vt:lpstr>What Flash-friendly Write Are </vt:lpstr>
      <vt:lpstr>TS-CLOCK: Temporal and Spatial  Locality-aware CLOCK</vt:lpstr>
      <vt:lpstr>TS-CLOCK: Temporal and Spatial  Locality-aware CLOCK</vt:lpstr>
      <vt:lpstr>TS-CLOCK: Temporal and Spatial  Locality-aware CLOCK</vt:lpstr>
      <vt:lpstr>TS-CLOCK: Temporal and Spatial  Locality-aware CLOCK</vt:lpstr>
      <vt:lpstr>TS-CLOCK: Temporal and Spatial  Locality-aware CLOCK</vt:lpstr>
      <vt:lpstr>TS-CLOCK: Temporal and Spatial  Locality-aware CLOCK</vt:lpstr>
      <vt:lpstr>Evaluation</vt:lpstr>
      <vt:lpstr>Evaluation</vt:lpstr>
      <vt:lpstr>Cache Hit Ratio</vt:lpstr>
      <vt:lpstr>Elapsed Time</vt:lpstr>
      <vt:lpstr>Elapsed Time</vt:lpstr>
      <vt:lpstr>Lifetime</vt:lpstr>
      <vt:lpstr>Patterns for Results of Simulator </vt:lpstr>
      <vt:lpstr>Conclusion</vt:lpstr>
      <vt:lpstr>Thank you!  Questions?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SFS: Random Write Considered Harmful in Solid State Drives</dc:title>
  <dc:creator>Microsoft Corporation</dc:creator>
  <cp:lastModifiedBy>dhkangd</cp:lastModifiedBy>
  <cp:revision>1753</cp:revision>
  <cp:lastPrinted>2013-06-21T07:12:02Z</cp:lastPrinted>
  <dcterms:created xsi:type="dcterms:W3CDTF">2006-10-05T04:04:58Z</dcterms:created>
  <dcterms:modified xsi:type="dcterms:W3CDTF">2014-09-15T10:39:28Z</dcterms:modified>
</cp:coreProperties>
</file>