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6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notesSlides/notesSlide3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33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506" r:id="rId2"/>
    <p:sldId id="507" r:id="rId3"/>
    <p:sldId id="508" r:id="rId4"/>
    <p:sldId id="509" r:id="rId5"/>
    <p:sldId id="510" r:id="rId6"/>
    <p:sldId id="513" r:id="rId7"/>
    <p:sldId id="518" r:id="rId8"/>
    <p:sldId id="516" r:id="rId9"/>
    <p:sldId id="515" r:id="rId10"/>
    <p:sldId id="519" r:id="rId11"/>
    <p:sldId id="520" r:id="rId12"/>
    <p:sldId id="537" r:id="rId13"/>
    <p:sldId id="521" r:id="rId14"/>
    <p:sldId id="524" r:id="rId15"/>
    <p:sldId id="545" r:id="rId16"/>
    <p:sldId id="526" r:id="rId17"/>
    <p:sldId id="546" r:id="rId18"/>
    <p:sldId id="527" r:id="rId19"/>
    <p:sldId id="535" r:id="rId20"/>
    <p:sldId id="548" r:id="rId21"/>
    <p:sldId id="528" r:id="rId22"/>
    <p:sldId id="549" r:id="rId23"/>
    <p:sldId id="538" r:id="rId24"/>
    <p:sldId id="547" r:id="rId25"/>
    <p:sldId id="529" r:id="rId26"/>
    <p:sldId id="539" r:id="rId27"/>
    <p:sldId id="550" r:id="rId28"/>
    <p:sldId id="541" r:id="rId29"/>
    <p:sldId id="543" r:id="rId30"/>
    <p:sldId id="530" r:id="rId31"/>
    <p:sldId id="544" r:id="rId32"/>
    <p:sldId id="551" r:id="rId33"/>
    <p:sldId id="552" r:id="rId34"/>
    <p:sldId id="531" r:id="rId35"/>
    <p:sldId id="532" r:id="rId36"/>
    <p:sldId id="533" r:id="rId37"/>
    <p:sldId id="534" r:id="rId38"/>
    <p:sldId id="302" r:id="rId3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73D"/>
    <a:srgbClr val="F04E08"/>
    <a:srgbClr val="FD9908"/>
    <a:srgbClr val="000099"/>
    <a:srgbClr val="3333FF"/>
    <a:srgbClr val="0000CC"/>
    <a:srgbClr val="0C04FF"/>
    <a:srgbClr val="149E41"/>
    <a:srgbClr val="149E42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2" autoAdjust="0"/>
    <p:restoredTop sz="95621" autoAdjust="0"/>
  </p:normalViewPr>
  <p:slideViewPr>
    <p:cSldViewPr>
      <p:cViewPr varScale="1">
        <p:scale>
          <a:sx n="87" d="100"/>
          <a:sy n="87" d="100"/>
        </p:scale>
        <p:origin x="171" y="36"/>
      </p:cViewPr>
      <p:guideLst>
        <p:guide orient="horz" pos="39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notesViewPr>
    <p:cSldViewPr showGuides="1">
      <p:cViewPr varScale="1">
        <p:scale>
          <a:sx n="65" d="100"/>
          <a:sy n="65" d="100"/>
        </p:scale>
        <p:origin x="26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hkangd\Dropbox\working\sangwonlee\AFS\doc\old\nvme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hkangd\Dropbox\working\sangwonlee\AFS\doc\old\nvm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hkangd\Dropbox\working\sangwonlee\AFS\doc\old\nvme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hkangd\Dropbox\working\sangwonlee\AFS\doc\hotstorage\new_move_result5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hkangd\Dropbox\working\sangwonlee\AFS\doc\hotstorage\new_move_result5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hkangd\Dropbox\working\sangwonlee\AFS\doc\hotstorage\new_move_result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hkangd\Dropbox\working\sangwonlee\AFS\doc\hotstorage\fs-move_o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fio!$B$5</c:f>
              <c:strCache>
                <c:ptCount val="1"/>
                <c:pt idx="0">
                  <c:v>OJ</c:v>
                </c:pt>
              </c:strCache>
            </c:strRef>
          </c:tx>
          <c:spPr>
            <a:ln w="22225" cap="rnd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noFill/>
              <a:ln w="15875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fio!$B$6:$B$10</c:f>
              <c:numCache>
                <c:formatCode>General</c:formatCode>
                <c:ptCount val="5"/>
                <c:pt idx="0">
                  <c:v>9.5</c:v>
                </c:pt>
                <c:pt idx="1">
                  <c:v>10.654</c:v>
                </c:pt>
                <c:pt idx="2">
                  <c:v>11.38</c:v>
                </c:pt>
                <c:pt idx="3">
                  <c:v>11.84</c:v>
                </c:pt>
                <c:pt idx="4">
                  <c:v>12.548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4-4272-BDA4-2BC6B3333205}"/>
            </c:ext>
          </c:extLst>
        </c:ser>
        <c:ser>
          <c:idx val="1"/>
          <c:order val="1"/>
          <c:tx>
            <c:strRef>
              <c:f>fio!$C$5</c:f>
              <c:strCache>
                <c:ptCount val="1"/>
                <c:pt idx="0">
                  <c:v>SOJ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square"/>
            <c:size val="7"/>
            <c:spPr>
              <a:noFill/>
              <a:ln w="1587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fio!$C$6:$C$10</c:f>
              <c:numCache>
                <c:formatCode>General</c:formatCode>
                <c:ptCount val="5"/>
                <c:pt idx="0">
                  <c:v>12.4</c:v>
                </c:pt>
                <c:pt idx="1">
                  <c:v>12.673999999999999</c:v>
                </c:pt>
                <c:pt idx="2">
                  <c:v>12.888999999999999</c:v>
                </c:pt>
                <c:pt idx="3">
                  <c:v>13.279</c:v>
                </c:pt>
                <c:pt idx="4">
                  <c:v>13.98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4-4272-BDA4-2BC6B3333205}"/>
            </c:ext>
          </c:extLst>
        </c:ser>
        <c:ser>
          <c:idx val="2"/>
          <c:order val="2"/>
          <c:tx>
            <c:strRef>
              <c:f>fio!$D$5</c:f>
              <c:strCache>
                <c:ptCount val="1"/>
                <c:pt idx="0">
                  <c:v>DJ</c:v>
                </c:pt>
              </c:strCache>
            </c:strRef>
          </c:tx>
          <c:spPr>
            <a:ln w="22225" cap="rnd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</a:ln>
            <a:effectLst/>
          </c:spPr>
          <c:marker>
            <c:symbol val="diamond"/>
            <c:size val="6"/>
            <c:spPr>
              <a:solidFill>
                <a:sysClr val="windowText" lastClr="000000">
                  <a:lumMod val="50000"/>
                  <a:lumOff val="50000"/>
                </a:sysClr>
              </a:solidFill>
              <a:ln w="15875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fio!$D$6:$D$10</c:f>
              <c:numCache>
                <c:formatCode>General</c:formatCode>
                <c:ptCount val="5"/>
                <c:pt idx="0">
                  <c:v>2.1</c:v>
                </c:pt>
                <c:pt idx="1">
                  <c:v>3.3420000000000001</c:v>
                </c:pt>
                <c:pt idx="2">
                  <c:v>4.4420000000000002</c:v>
                </c:pt>
                <c:pt idx="3">
                  <c:v>5.2519999999999998</c:v>
                </c:pt>
                <c:pt idx="4">
                  <c:v>6.2039999999999997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A4-4272-BDA4-2BC6B3333205}"/>
            </c:ext>
          </c:extLst>
        </c:ser>
        <c:ser>
          <c:idx val="3"/>
          <c:order val="3"/>
          <c:tx>
            <c:strRef>
              <c:f>fio!$E$5</c:f>
              <c:strCache>
                <c:ptCount val="1"/>
                <c:pt idx="0">
                  <c:v>SDJ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ysClr val="windowText" lastClr="000000"/>
              </a:solidFill>
              <a:ln w="15875">
                <a:noFill/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fio!$E$6:$E$10</c:f>
              <c:numCache>
                <c:formatCode>General</c:formatCode>
                <c:ptCount val="5"/>
                <c:pt idx="0">
                  <c:v>2.5</c:v>
                </c:pt>
                <c:pt idx="1">
                  <c:v>5.5279999999999996</c:v>
                </c:pt>
                <c:pt idx="2">
                  <c:v>7.5190000000000001</c:v>
                </c:pt>
                <c:pt idx="3">
                  <c:v>9.6379999999999999</c:v>
                </c:pt>
                <c:pt idx="4">
                  <c:v>11.827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A4-4272-BDA4-2BC6B3333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12632"/>
        <c:axId val="432712960"/>
      </c:lineChart>
      <c:catAx>
        <c:axId val="432712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Fsync Interval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32712960"/>
        <c:crosses val="autoZero"/>
        <c:auto val="1"/>
        <c:lblAlgn val="ctr"/>
        <c:lblOffset val="100"/>
        <c:noMultiLvlLbl val="0"/>
      </c:catAx>
      <c:valAx>
        <c:axId val="43271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IOPS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32712632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(Sheet1!$F$4:$F$7,Sheet1!$Z$4:$Z$7)</c:f>
              <c:numCache>
                <c:formatCode>_-* #,##0.0_-;\-* #,##0.0_-;_-* "-"??_-;_-@_-</c:formatCode>
                <c:ptCount val="8"/>
                <c:pt idx="0">
                  <c:v>0.97799999999999998</c:v>
                </c:pt>
                <c:pt idx="1">
                  <c:v>2.2109999999999999</c:v>
                </c:pt>
                <c:pt idx="2">
                  <c:v>5.0940000000000003</c:v>
                </c:pt>
                <c:pt idx="3">
                  <c:v>6.0259999999999998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"/>
        <c:axId val="186072448"/>
        <c:axId val="18607833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dLbl>
              <c:idx val="6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55-4A10-A577-948DC4C377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(Sheet1!$Z$12:$Z$15,Sheet1!$F$12:$F$15)</c:f>
              <c:numCache>
                <c:formatCode>General</c:formatCode>
                <c:ptCount val="8"/>
                <c:pt idx="4" formatCode="_-* #,##0.0_-;\-* #,##0.0_-;_-* &quot;-&quot;??_-;_-@_-">
                  <c:v>0.33800000000000002</c:v>
                </c:pt>
                <c:pt idx="5" formatCode="_-* #,##0.0_-;\-* #,##0.0_-;_-* &quot;-&quot;??_-;_-@_-">
                  <c:v>0.8</c:v>
                </c:pt>
                <c:pt idx="6" formatCode="_-* #,##0.0_-;\-* #,##0.0_-;_-* &quot;-&quot;??_-;_-@_-">
                  <c:v>1.8220000000000001</c:v>
                </c:pt>
                <c:pt idx="7" formatCode="_-* #,##0.0_-;\-* #,##0.0_-;_-* &quot;-&quot;??_-;_-@_-">
                  <c:v>1.7435999999999998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6118912"/>
        <c:axId val="186080256"/>
      </c:barChart>
      <c:catAx>
        <c:axId val="1860724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6078336"/>
        <c:crosses val="autoZero"/>
        <c:auto val="1"/>
        <c:lblAlgn val="ctr"/>
        <c:lblOffset val="100"/>
        <c:noMultiLvlLbl val="0"/>
      </c:catAx>
      <c:valAx>
        <c:axId val="18607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Operations Per Second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072448"/>
        <c:crosses val="autoZero"/>
        <c:crossBetween val="between"/>
      </c:valAx>
      <c:valAx>
        <c:axId val="186080256"/>
        <c:scaling>
          <c:orientation val="minMax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118912"/>
        <c:crosses val="max"/>
        <c:crossBetween val="between"/>
      </c:valAx>
      <c:catAx>
        <c:axId val="186118912"/>
        <c:scaling>
          <c:orientation val="minMax"/>
        </c:scaling>
        <c:delete val="1"/>
        <c:axPos val="b"/>
        <c:majorTickMark val="out"/>
        <c:minorTickMark val="none"/>
        <c:tickLblPos val="nextTo"/>
        <c:crossAx val="186080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14706068376068376"/>
          <c:y val="5.3055555555555557E-2"/>
          <c:w val="0.2789672222222222"/>
          <c:h val="0.15739259259259261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(Sheet1!$C$4:$C$7,Sheet1!$Z$4:$Z$7)</c:f>
              <c:numCache>
                <c:formatCode>_-* #,##0_-;\-* #,##0_-;_-* "-"??_-;_-@_-</c:formatCode>
                <c:ptCount val="8"/>
                <c:pt idx="0">
                  <c:v>38.164570312499997</c:v>
                </c:pt>
                <c:pt idx="1">
                  <c:v>36.204714843749997</c:v>
                </c:pt>
                <c:pt idx="2">
                  <c:v>18.71313671875</c:v>
                </c:pt>
                <c:pt idx="3">
                  <c:v>17.23275390625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D-4139-9252-A40FF46806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"/>
        <c:axId val="184833152"/>
        <c:axId val="184844288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(Sheet1!$Z$4:$Z$7,Sheet1!$C$12:$C$15)</c:f>
              <c:numCache>
                <c:formatCode>General</c:formatCode>
                <c:ptCount val="8"/>
                <c:pt idx="4" formatCode="_-* #,##0_-;\-* #,##0_-;_-* &quot;-&quot;??_-;_-@_-">
                  <c:v>24.771394531249999</c:v>
                </c:pt>
                <c:pt idx="5" formatCode="_-* #,##0_-;\-* #,##0_-;_-* &quot;-&quot;??_-;_-@_-">
                  <c:v>28.8652890625</c:v>
                </c:pt>
                <c:pt idx="6" formatCode="_-* #,##0_-;\-* #,##0_-;_-* &quot;-&quot;??_-;_-@_-">
                  <c:v>12.497761718750001</c:v>
                </c:pt>
                <c:pt idx="7" formatCode="_-* #,##0_-;\-* #,##0_-;_-* &quot;-&quot;??_-;_-@_-">
                  <c:v>14.443453125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D-4139-9252-A40FF46806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4847744"/>
        <c:axId val="184846208"/>
      </c:barChart>
      <c:catAx>
        <c:axId val="18483315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4844288"/>
        <c:crosses val="autoZero"/>
        <c:auto val="1"/>
        <c:lblAlgn val="ctr"/>
        <c:lblOffset val="100"/>
        <c:noMultiLvlLbl val="0"/>
      </c:catAx>
      <c:valAx>
        <c:axId val="18484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Amount (GB)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4833152"/>
        <c:crosses val="autoZero"/>
        <c:crossBetween val="between"/>
      </c:valAx>
      <c:valAx>
        <c:axId val="184846208"/>
        <c:scaling>
          <c:orientation val="minMax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4847744"/>
        <c:crosses val="max"/>
        <c:crossBetween val="between"/>
      </c:valAx>
      <c:catAx>
        <c:axId val="184847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8484620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63889388888888887"/>
          <c:y val="5.5555694191285691E-2"/>
          <c:w val="0.24721722222222223"/>
          <c:h val="0.13387407407407406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750137532878127E-17"/>
                  <c:y val="-4.96913580246920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F8-4E3B-95BA-ED6124CA5EC8}"/>
                </c:ext>
              </c:extLst>
            </c:dLbl>
            <c:dLbl>
              <c:idx val="2"/>
              <c:layout>
                <c:manualLayout>
                  <c:x val="0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F8-4E3B-95BA-ED6124CA5EC8}"/>
                </c:ext>
              </c:extLst>
            </c:dLbl>
            <c:dLbl>
              <c:idx val="3"/>
              <c:layout>
                <c:manualLayout>
                  <c:x val="2.7136752136751141E-3"/>
                  <c:y val="-3.3950617283957804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F8-4E3B-95BA-ED6124CA5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(Sheet1!$E$4:$E$7,Sheet1!$Z$4:$Z$7)</c:f>
              <c:numCache>
                <c:formatCode>_-* #,##0_-;\-* #,##0_-;_-* "-"??_-;_-@_-</c:formatCode>
                <c:ptCount val="8"/>
                <c:pt idx="0">
                  <c:v>211.744</c:v>
                </c:pt>
                <c:pt idx="1">
                  <c:v>16.491</c:v>
                </c:pt>
                <c:pt idx="2">
                  <c:v>10.401999999999999</c:v>
                </c:pt>
                <c:pt idx="3">
                  <c:v>12.874000000000001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F8-4E3B-95BA-ED6124CA5E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5503744"/>
        <c:axId val="18550643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3.395061728395061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F8-4E3B-95BA-ED6124CA5EC8}"/>
                </c:ext>
              </c:extLst>
            </c:dLbl>
            <c:dLbl>
              <c:idx val="6"/>
              <c:layout>
                <c:manualLayout>
                  <c:x val="0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F8-4E3B-95BA-ED6124CA5EC8}"/>
                </c:ext>
              </c:extLst>
            </c:dLbl>
            <c:dLbl>
              <c:idx val="7"/>
              <c:layout>
                <c:manualLayout>
                  <c:x val="-9.9500275065756255E-17"/>
                  <c:y val="-3.3950617283957804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F8-4E3B-95BA-ED6124CA5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(Sheet1!$Z$4:$Z$7,Sheet1!$E$12:$E$15)</c:f>
              <c:numCache>
                <c:formatCode>General</c:formatCode>
                <c:ptCount val="8"/>
                <c:pt idx="4" formatCode="_-* #,##0.0_-;\-* #,##0.0_-;_-* &quot;-&quot;??_-;_-@_-">
                  <c:v>95.8</c:v>
                </c:pt>
                <c:pt idx="5" formatCode="_-* #,##0.0_-;\-* #,##0.0_-;_-* &quot;-&quot;??_-;_-@_-">
                  <c:v>10.298</c:v>
                </c:pt>
                <c:pt idx="6" formatCode="_-* #,##0.0_-;\-* #,##0.0_-;_-* &quot;-&quot;??_-;_-@_-">
                  <c:v>9.5719999999999992</c:v>
                </c:pt>
                <c:pt idx="7" formatCode="_-* #,##0.0_-;\-* #,##0.0_-;_-* &quot;-&quot;??_-;_-@_-">
                  <c:v>11.975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F8-4E3B-95BA-ED6124CA5E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5518336"/>
        <c:axId val="185516800"/>
      </c:barChart>
      <c:catAx>
        <c:axId val="1855037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5506432"/>
        <c:crosses val="autoZero"/>
        <c:auto val="1"/>
        <c:lblAlgn val="ctr"/>
        <c:lblOffset val="100"/>
        <c:noMultiLvlLbl val="0"/>
      </c:catAx>
      <c:valAx>
        <c:axId val="18550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Disk Cache Flushes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5503744"/>
        <c:crosses val="autoZero"/>
        <c:crossBetween val="between"/>
      </c:valAx>
      <c:valAx>
        <c:axId val="185516800"/>
        <c:scaling>
          <c:orientation val="minMax"/>
          <c:min val="0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5518336"/>
        <c:crosses val="max"/>
        <c:crossBetween val="between"/>
      </c:valAx>
      <c:catAx>
        <c:axId val="185518336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16800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62725500000000012"/>
          <c:y val="5.9776579330878779E-2"/>
          <c:w val="0.24393666666666666"/>
          <c:h val="0.1198672839506172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fio!$B$5</c:f>
              <c:strCache>
                <c:ptCount val="1"/>
                <c:pt idx="0">
                  <c:v>OJ</c:v>
                </c:pt>
              </c:strCache>
            </c:strRef>
          </c:tx>
          <c:spPr>
            <a:ln w="22225" cap="rnd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noFill/>
              <a:ln w="15875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fio!$B$6:$B$10</c:f>
              <c:numCache>
                <c:formatCode>General</c:formatCode>
                <c:ptCount val="5"/>
                <c:pt idx="0">
                  <c:v>9.5</c:v>
                </c:pt>
                <c:pt idx="1">
                  <c:v>10.654</c:v>
                </c:pt>
                <c:pt idx="2">
                  <c:v>11.38</c:v>
                </c:pt>
                <c:pt idx="3">
                  <c:v>11.84</c:v>
                </c:pt>
                <c:pt idx="4">
                  <c:v>12.548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4-4272-BDA4-2BC6B3333205}"/>
            </c:ext>
          </c:extLst>
        </c:ser>
        <c:ser>
          <c:idx val="1"/>
          <c:order val="1"/>
          <c:tx>
            <c:strRef>
              <c:f>fio!$C$5</c:f>
              <c:strCache>
                <c:ptCount val="1"/>
                <c:pt idx="0">
                  <c:v>SOJ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square"/>
            <c:size val="7"/>
            <c:spPr>
              <a:noFill/>
              <a:ln w="15875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fio!$C$6:$C$10</c:f>
              <c:numCache>
                <c:formatCode>General</c:formatCode>
                <c:ptCount val="5"/>
                <c:pt idx="0">
                  <c:v>12.4</c:v>
                </c:pt>
                <c:pt idx="1">
                  <c:v>12.673999999999999</c:v>
                </c:pt>
                <c:pt idx="2">
                  <c:v>12.888999999999999</c:v>
                </c:pt>
                <c:pt idx="3">
                  <c:v>13.279</c:v>
                </c:pt>
                <c:pt idx="4">
                  <c:v>13.98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4-4272-BDA4-2BC6B3333205}"/>
            </c:ext>
          </c:extLst>
        </c:ser>
        <c:ser>
          <c:idx val="2"/>
          <c:order val="2"/>
          <c:tx>
            <c:strRef>
              <c:f>fio!$D$5</c:f>
              <c:strCache>
                <c:ptCount val="1"/>
                <c:pt idx="0">
                  <c:v>DJ</c:v>
                </c:pt>
              </c:strCache>
            </c:strRef>
          </c:tx>
          <c:spPr>
            <a:ln w="22225" cap="rnd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</a:ln>
            <a:effectLst/>
          </c:spPr>
          <c:marker>
            <c:symbol val="diamond"/>
            <c:size val="6"/>
            <c:spPr>
              <a:solidFill>
                <a:sysClr val="windowText" lastClr="000000">
                  <a:lumMod val="50000"/>
                  <a:lumOff val="50000"/>
                </a:sysClr>
              </a:solidFill>
              <a:ln w="15875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fio!$D$6:$D$10</c:f>
              <c:numCache>
                <c:formatCode>General</c:formatCode>
                <c:ptCount val="5"/>
                <c:pt idx="0">
                  <c:v>2.1</c:v>
                </c:pt>
                <c:pt idx="1">
                  <c:v>3.3420000000000001</c:v>
                </c:pt>
                <c:pt idx="2">
                  <c:v>4.4420000000000002</c:v>
                </c:pt>
                <c:pt idx="3">
                  <c:v>5.2519999999999998</c:v>
                </c:pt>
                <c:pt idx="4">
                  <c:v>6.2039999999999997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A4-4272-BDA4-2BC6B3333205}"/>
            </c:ext>
          </c:extLst>
        </c:ser>
        <c:ser>
          <c:idx val="3"/>
          <c:order val="3"/>
          <c:tx>
            <c:strRef>
              <c:f>fio!$E$5</c:f>
              <c:strCache>
                <c:ptCount val="1"/>
                <c:pt idx="0">
                  <c:v>SDJ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ysClr val="windowText" lastClr="000000"/>
              </a:solidFill>
              <a:ln w="15875">
                <a:noFill/>
              </a:ln>
              <a:effectLst/>
            </c:spPr>
          </c:marker>
          <c:cat>
            <c:numRef>
              <c:f>fio!$A$6:$A$10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fio!$E$6:$E$10</c:f>
              <c:numCache>
                <c:formatCode>General</c:formatCode>
                <c:ptCount val="5"/>
                <c:pt idx="0">
                  <c:v>2.5</c:v>
                </c:pt>
                <c:pt idx="1">
                  <c:v>5.5279999999999996</c:v>
                </c:pt>
                <c:pt idx="2">
                  <c:v>7.5190000000000001</c:v>
                </c:pt>
                <c:pt idx="3">
                  <c:v>9.6379999999999999</c:v>
                </c:pt>
                <c:pt idx="4">
                  <c:v>11.827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A4-4272-BDA4-2BC6B3333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12632"/>
        <c:axId val="432712960"/>
      </c:lineChart>
      <c:catAx>
        <c:axId val="432712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Fsync Interval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32712960"/>
        <c:crosses val="autoZero"/>
        <c:auto val="1"/>
        <c:lblAlgn val="ctr"/>
        <c:lblOffset val="100"/>
        <c:noMultiLvlLbl val="0"/>
      </c:catAx>
      <c:valAx>
        <c:axId val="43271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IOPS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32712632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filebench!$A$5</c:f>
              <c:strCache>
                <c:ptCount val="1"/>
                <c:pt idx="0">
                  <c:v>varmail</c:v>
                </c:pt>
              </c:strCache>
            </c:strRef>
          </c:tx>
          <c:spPr>
            <a:solidFill>
              <a:sysClr val="windowText" lastClr="000000"/>
            </a:solidFill>
            <a:ln w="15875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5.4876543209876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72-45E0-8ECA-21F107A2F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filebench!$B$4:$E$4</c:f>
              <c:strCache>
                <c:ptCount val="4"/>
                <c:pt idx="0">
                  <c:v>OJ</c:v>
                </c:pt>
                <c:pt idx="1">
                  <c:v>SOJ</c:v>
                </c:pt>
                <c:pt idx="2">
                  <c:v>DJ</c:v>
                </c:pt>
                <c:pt idx="3">
                  <c:v>SDJ</c:v>
                </c:pt>
              </c:strCache>
            </c:strRef>
          </c:cat>
          <c:val>
            <c:numRef>
              <c:f>filebench!$B$5:$E$5</c:f>
              <c:numCache>
                <c:formatCode>General</c:formatCode>
                <c:ptCount val="4"/>
                <c:pt idx="0">
                  <c:v>133.19999999999999</c:v>
                </c:pt>
                <c:pt idx="1">
                  <c:v>138.5</c:v>
                </c:pt>
                <c:pt idx="2">
                  <c:v>85.5</c:v>
                </c:pt>
                <c:pt idx="3">
                  <c:v>121.6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2-45E0-8ECA-21F107A2F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404090744"/>
        <c:axId val="404091728"/>
      </c:barChart>
      <c:catAx>
        <c:axId val="404090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50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04091728"/>
        <c:crosses val="autoZero"/>
        <c:auto val="1"/>
        <c:lblAlgn val="ctr"/>
        <c:lblOffset val="100"/>
        <c:noMultiLvlLbl val="0"/>
      </c:catAx>
      <c:valAx>
        <c:axId val="404091728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(MB/s)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04090744"/>
        <c:crosses val="autoZero"/>
        <c:crossBetween val="between"/>
        <c:majorUnit val="40"/>
      </c:valAx>
      <c:spPr>
        <a:noFill/>
        <a:ln>
          <a:solidFill>
            <a:sysClr val="window" lastClr="FFFFFF">
              <a:lumMod val="50000"/>
            </a:sys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'f2fs 100 files'!$C$52</c:f>
              <c:strCache>
                <c:ptCount val="1"/>
                <c:pt idx="0">
                  <c:v>SC</c:v>
                </c:pt>
              </c:strCache>
            </c:strRef>
          </c:tx>
          <c:spPr>
            <a:noFill/>
            <a:ln w="15875"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'f2fs 100 files'!$B$53:$B$57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files'!$C$53:$C$57</c:f>
              <c:numCache>
                <c:formatCode>0</c:formatCode>
                <c:ptCount val="5"/>
                <c:pt idx="0">
                  <c:v>5.0000000000000001E-3</c:v>
                </c:pt>
                <c:pt idx="1">
                  <c:v>606.077</c:v>
                </c:pt>
                <c:pt idx="2">
                  <c:v>549.87199999999996</c:v>
                </c:pt>
                <c:pt idx="3">
                  <c:v>606.33799999999997</c:v>
                </c:pt>
                <c:pt idx="4">
                  <c:v>512.68799999999999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A-4649-A6F7-68BE82E3C6AC}"/>
            </c:ext>
          </c:extLst>
        </c:ser>
        <c:ser>
          <c:idx val="1"/>
          <c:order val="1"/>
          <c:tx>
            <c:strRef>
              <c:f>'f2fs 100 files'!$D$52</c:f>
              <c:strCache>
                <c:ptCount val="1"/>
                <c:pt idx="0">
                  <c:v>SSC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'f2fs 100 files'!$B$53:$B$57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files'!$D$53:$D$57</c:f>
              <c:numCache>
                <c:formatCode>0</c:formatCode>
                <c:ptCount val="5"/>
                <c:pt idx="0">
                  <c:v>1E-3</c:v>
                </c:pt>
                <c:pt idx="1">
                  <c:v>600.226</c:v>
                </c:pt>
                <c:pt idx="2">
                  <c:v>574.14099999999996</c:v>
                </c:pt>
                <c:pt idx="3">
                  <c:v>550.827</c:v>
                </c:pt>
                <c:pt idx="4">
                  <c:v>524.90800000000002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9A-4649-A6F7-68BE82E3C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404090744"/>
        <c:axId val="404091728"/>
      </c:barChart>
      <c:catAx>
        <c:axId val="404090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Fsync Interval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1728"/>
        <c:crosses val="autoZero"/>
        <c:auto val="1"/>
        <c:lblAlgn val="ctr"/>
        <c:lblOffset val="100"/>
        <c:noMultiLvlLbl val="0"/>
      </c:catAx>
      <c:valAx>
        <c:axId val="404091728"/>
        <c:scaling>
          <c:orientation val="minMax"/>
          <c:max val="7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# of  Pages Moved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0744"/>
        <c:crosses val="autoZero"/>
        <c:crossBetween val="between"/>
      </c:valAx>
      <c:spPr>
        <a:noFill/>
        <a:ln>
          <a:solidFill>
            <a:sysClr val="window" lastClr="FFFFFF">
              <a:lumMod val="50000"/>
            </a:sysClr>
          </a:solidFill>
        </a:ln>
        <a:effectLst/>
      </c:spPr>
    </c:plotArea>
    <c:legend>
      <c:legendPos val="tr"/>
      <c:layout>
        <c:manualLayout>
          <c:xMode val="edge"/>
          <c:yMode val="edge"/>
          <c:x val="0.22905"/>
          <c:y val="4.6022302093531572E-2"/>
          <c:w val="0.15633749999999999"/>
          <c:h val="0.1469422045649050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'f2fs 100 files'!$C$27</c:f>
              <c:strCache>
                <c:ptCount val="1"/>
                <c:pt idx="0">
                  <c:v>SC</c:v>
                </c:pt>
              </c:strCache>
            </c:strRef>
          </c:tx>
          <c:spPr>
            <a:noFill/>
            <a:ln w="15875"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'f2fs 100 files'!$B$28:$B$32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files'!$C$28:$C$32</c:f>
              <c:numCache>
                <c:formatCode>0</c:formatCode>
                <c:ptCount val="5"/>
                <c:pt idx="0">
                  <c:v>2.153</c:v>
                </c:pt>
                <c:pt idx="1">
                  <c:v>3.044</c:v>
                </c:pt>
                <c:pt idx="2">
                  <c:v>4.734</c:v>
                </c:pt>
                <c:pt idx="3">
                  <c:v>8.33</c:v>
                </c:pt>
                <c:pt idx="4">
                  <c:v>10.321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7-4D90-9D0E-16F850EC861F}"/>
            </c:ext>
          </c:extLst>
        </c:ser>
        <c:ser>
          <c:idx val="1"/>
          <c:order val="1"/>
          <c:tx>
            <c:strRef>
              <c:f>'f2fs 100 files'!$D$27</c:f>
              <c:strCache>
                <c:ptCount val="1"/>
                <c:pt idx="0">
                  <c:v>SSC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'f2fs 100 files'!$B$28:$B$32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files'!$D$28:$D$32</c:f>
              <c:numCache>
                <c:formatCode>0</c:formatCode>
                <c:ptCount val="5"/>
                <c:pt idx="0">
                  <c:v>2.1440000000000001</c:v>
                </c:pt>
                <c:pt idx="1">
                  <c:v>3.375</c:v>
                </c:pt>
                <c:pt idx="2">
                  <c:v>5.52</c:v>
                </c:pt>
                <c:pt idx="3">
                  <c:v>11.082000000000001</c:v>
                </c:pt>
                <c:pt idx="4">
                  <c:v>14.417999999999999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7-4D90-9D0E-16F850EC8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404090744"/>
        <c:axId val="404091728"/>
      </c:barChart>
      <c:catAx>
        <c:axId val="404090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Fsync Interval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1728"/>
        <c:crosses val="autoZero"/>
        <c:auto val="1"/>
        <c:lblAlgn val="ctr"/>
        <c:lblOffset val="100"/>
        <c:noMultiLvlLbl val="0"/>
      </c:catAx>
      <c:valAx>
        <c:axId val="40409172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IOPS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0744"/>
        <c:crosses val="autoZero"/>
        <c:crossBetween val="between"/>
      </c:valAx>
      <c:spPr>
        <a:noFill/>
        <a:ln>
          <a:solidFill>
            <a:sysClr val="window" lastClr="FFFFFF">
              <a:lumMod val="50000"/>
            </a:sysClr>
          </a:solidFill>
        </a:ln>
        <a:effectLst/>
      </c:spPr>
    </c:plotArea>
    <c:legend>
      <c:legendPos val="tr"/>
      <c:layout>
        <c:manualLayout>
          <c:xMode val="edge"/>
          <c:yMode val="edge"/>
          <c:x val="0.20435555555555557"/>
          <c:y val="4.6022302093531572E-2"/>
          <c:w val="0.17750416666666663"/>
          <c:h val="0.1469422045649050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'f2fs 100 files'!$C$52</c:f>
              <c:strCache>
                <c:ptCount val="1"/>
                <c:pt idx="0">
                  <c:v>SC</c:v>
                </c:pt>
              </c:strCache>
            </c:strRef>
          </c:tx>
          <c:spPr>
            <a:noFill/>
            <a:ln w="15875"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'f2fs 100 files'!$B$53:$B$57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files'!$C$53:$C$57</c:f>
              <c:numCache>
                <c:formatCode>0</c:formatCode>
                <c:ptCount val="5"/>
                <c:pt idx="0">
                  <c:v>5.0000000000000001E-3</c:v>
                </c:pt>
                <c:pt idx="1">
                  <c:v>606.077</c:v>
                </c:pt>
                <c:pt idx="2">
                  <c:v>549.87199999999996</c:v>
                </c:pt>
                <c:pt idx="3">
                  <c:v>606.33799999999997</c:v>
                </c:pt>
                <c:pt idx="4">
                  <c:v>512.68799999999999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A-4649-A6F7-68BE82E3C6AC}"/>
            </c:ext>
          </c:extLst>
        </c:ser>
        <c:ser>
          <c:idx val="1"/>
          <c:order val="1"/>
          <c:tx>
            <c:strRef>
              <c:f>'f2fs 100 files'!$D$52</c:f>
              <c:strCache>
                <c:ptCount val="1"/>
                <c:pt idx="0">
                  <c:v>SSC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'f2fs 100 files'!$B$53:$B$57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'f2fs 100 files'!$D$53:$D$57</c:f>
              <c:numCache>
                <c:formatCode>0</c:formatCode>
                <c:ptCount val="5"/>
                <c:pt idx="0">
                  <c:v>1E-3</c:v>
                </c:pt>
                <c:pt idx="1">
                  <c:v>600.226</c:v>
                </c:pt>
                <c:pt idx="2">
                  <c:v>574.14099999999996</c:v>
                </c:pt>
                <c:pt idx="3">
                  <c:v>550.827</c:v>
                </c:pt>
                <c:pt idx="4">
                  <c:v>524.90800000000002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9A-4649-A6F7-68BE82E3C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404090744"/>
        <c:axId val="404091728"/>
      </c:barChart>
      <c:catAx>
        <c:axId val="404090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Fsync Interval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1728"/>
        <c:crosses val="autoZero"/>
        <c:auto val="1"/>
        <c:lblAlgn val="ctr"/>
        <c:lblOffset val="100"/>
        <c:noMultiLvlLbl val="0"/>
      </c:catAx>
      <c:valAx>
        <c:axId val="404091728"/>
        <c:scaling>
          <c:orientation val="minMax"/>
          <c:max val="7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# of  Pages Moved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404090744"/>
        <c:crosses val="autoZero"/>
        <c:crossBetween val="between"/>
      </c:valAx>
      <c:spPr>
        <a:noFill/>
        <a:ln>
          <a:solidFill>
            <a:sysClr val="window" lastClr="FFFFFF">
              <a:lumMod val="50000"/>
            </a:sysClr>
          </a:solidFill>
        </a:ln>
        <a:effectLst/>
      </c:spPr>
    </c:plotArea>
    <c:legend>
      <c:legendPos val="tr"/>
      <c:layout>
        <c:manualLayout>
          <c:xMode val="edge"/>
          <c:yMode val="edge"/>
          <c:x val="0.22905"/>
          <c:y val="4.6022302093531572E-2"/>
          <c:w val="0.15633749999999999"/>
          <c:h val="0.1469422045649050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(Sheet1!$F$4:$F$7,Sheet1!$Z$4:$Z$7)</c:f>
              <c:numCache>
                <c:formatCode>_-* #,##0.0_-;\-* #,##0.0_-;_-* "-"??_-;_-@_-</c:formatCode>
                <c:ptCount val="8"/>
                <c:pt idx="0">
                  <c:v>0.97799999999999998</c:v>
                </c:pt>
                <c:pt idx="1">
                  <c:v>2.2109999999999999</c:v>
                </c:pt>
                <c:pt idx="2">
                  <c:v>5.0940000000000003</c:v>
                </c:pt>
                <c:pt idx="3">
                  <c:v>6.0259999999999998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"/>
        <c:axId val="186072448"/>
        <c:axId val="18607833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dLbl>
              <c:idx val="6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55-4A10-A577-948DC4C377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(Sheet1!$Z$12:$Z$15,Sheet1!$F$12:$F$15)</c:f>
              <c:numCache>
                <c:formatCode>General</c:formatCode>
                <c:ptCount val="8"/>
                <c:pt idx="4" formatCode="_-* #,##0.0_-;\-* #,##0.0_-;_-* &quot;-&quot;??_-;_-@_-">
                  <c:v>0.33800000000000002</c:v>
                </c:pt>
                <c:pt idx="5" formatCode="_-* #,##0.0_-;\-* #,##0.0_-;_-* &quot;-&quot;??_-;_-@_-">
                  <c:v>0.8</c:v>
                </c:pt>
                <c:pt idx="6" formatCode="_-* #,##0.0_-;\-* #,##0.0_-;_-* &quot;-&quot;??_-;_-@_-">
                  <c:v>1.8220000000000001</c:v>
                </c:pt>
                <c:pt idx="7" formatCode="_-* #,##0.0_-;\-* #,##0.0_-;_-* &quot;-&quot;??_-;_-@_-">
                  <c:v>1.7435999999999998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6118912"/>
        <c:axId val="186080256"/>
      </c:barChart>
      <c:catAx>
        <c:axId val="1860724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6078336"/>
        <c:crosses val="autoZero"/>
        <c:auto val="1"/>
        <c:lblAlgn val="ctr"/>
        <c:lblOffset val="100"/>
        <c:noMultiLvlLbl val="0"/>
      </c:catAx>
      <c:valAx>
        <c:axId val="18607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Operations Per Second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072448"/>
        <c:crosses val="autoZero"/>
        <c:crossBetween val="between"/>
      </c:valAx>
      <c:valAx>
        <c:axId val="186080256"/>
        <c:scaling>
          <c:orientation val="minMax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118912"/>
        <c:crosses val="max"/>
        <c:crossBetween val="between"/>
      </c:valAx>
      <c:catAx>
        <c:axId val="186118912"/>
        <c:scaling>
          <c:orientation val="minMax"/>
        </c:scaling>
        <c:delete val="1"/>
        <c:axPos val="b"/>
        <c:majorTickMark val="out"/>
        <c:minorTickMark val="none"/>
        <c:tickLblPos val="nextTo"/>
        <c:crossAx val="186080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14706068376068376"/>
          <c:y val="5.3055555555555557E-2"/>
          <c:w val="0.2789672222222222"/>
          <c:h val="0.15739259259259261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(Sheet1!$F$4:$F$7,Sheet1!$Z$4:$Z$7)</c:f>
              <c:numCache>
                <c:formatCode>_-* #,##0.0_-;\-* #,##0.0_-;_-* "-"??_-;_-@_-</c:formatCode>
                <c:ptCount val="8"/>
                <c:pt idx="0">
                  <c:v>0.97799999999999998</c:v>
                </c:pt>
                <c:pt idx="1">
                  <c:v>2.2109999999999999</c:v>
                </c:pt>
                <c:pt idx="2">
                  <c:v>5.0940000000000003</c:v>
                </c:pt>
                <c:pt idx="3">
                  <c:v>6.0259999999999998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"/>
        <c:axId val="186072448"/>
        <c:axId val="18607833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dLbl>
              <c:idx val="6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55-4A10-A577-948DC4C377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(Sheet1!$Z$12:$Z$15,Sheet1!$F$12:$F$15)</c:f>
              <c:numCache>
                <c:formatCode>General</c:formatCode>
                <c:ptCount val="8"/>
                <c:pt idx="4" formatCode="_-* #,##0.0_-;\-* #,##0.0_-;_-* &quot;-&quot;??_-;_-@_-">
                  <c:v>0.33800000000000002</c:v>
                </c:pt>
                <c:pt idx="5" formatCode="_-* #,##0.0_-;\-* #,##0.0_-;_-* &quot;-&quot;??_-;_-@_-">
                  <c:v>0.8</c:v>
                </c:pt>
                <c:pt idx="6" formatCode="_-* #,##0.0_-;\-* #,##0.0_-;_-* &quot;-&quot;??_-;_-@_-">
                  <c:v>1.8220000000000001</c:v>
                </c:pt>
                <c:pt idx="7" formatCode="_-* #,##0.0_-;\-* #,##0.0_-;_-* &quot;-&quot;??_-;_-@_-">
                  <c:v>1.7435999999999998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5-4A10-A577-948DC4C377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6118912"/>
        <c:axId val="186080256"/>
      </c:barChart>
      <c:catAx>
        <c:axId val="1860724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6078336"/>
        <c:crosses val="autoZero"/>
        <c:auto val="1"/>
        <c:lblAlgn val="ctr"/>
        <c:lblOffset val="100"/>
        <c:noMultiLvlLbl val="0"/>
      </c:catAx>
      <c:valAx>
        <c:axId val="18607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Operations Per Second (x1000)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072448"/>
        <c:crosses val="autoZero"/>
        <c:crossBetween val="between"/>
      </c:valAx>
      <c:valAx>
        <c:axId val="186080256"/>
        <c:scaling>
          <c:orientation val="minMax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6118912"/>
        <c:crosses val="max"/>
        <c:crossBetween val="between"/>
      </c:valAx>
      <c:catAx>
        <c:axId val="186118912"/>
        <c:scaling>
          <c:orientation val="minMax"/>
        </c:scaling>
        <c:delete val="1"/>
        <c:axPos val="b"/>
        <c:majorTickMark val="out"/>
        <c:minorTickMark val="none"/>
        <c:tickLblPos val="nextTo"/>
        <c:crossAx val="18608025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14706068376068376"/>
          <c:y val="5.3055555555555557E-2"/>
          <c:w val="0.2789672222222222"/>
          <c:h val="0.15739259259259261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LinkBench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(Sheet1!$B$4,Sheet1!$B$5,Sheet1!$B$6,Sheet1!$B$7,Sheet1!$B$12,Sheet1!$B$13,Sheet1!$B$14,Sheet1!$B$15)</c:f>
              <c:strCache>
                <c:ptCount val="8"/>
                <c:pt idx="0">
                  <c:v>DWB-ON/OJ</c:v>
                </c:pt>
                <c:pt idx="1">
                  <c:v>DWB-OFF/DJ</c:v>
                </c:pt>
                <c:pt idx="2">
                  <c:v>DWB-OFF/OJ</c:v>
                </c:pt>
                <c:pt idx="3">
                  <c:v>DWB-OFF/SADJ</c:v>
                </c:pt>
                <c:pt idx="4">
                  <c:v>DWB-ON/OJ</c:v>
                </c:pt>
                <c:pt idx="5">
                  <c:v>DWB-OFF/DJ</c:v>
                </c:pt>
                <c:pt idx="6">
                  <c:v>DWB-OFF/OJ</c:v>
                </c:pt>
                <c:pt idx="7">
                  <c:v>DWB-OFF/SADJ</c:v>
                </c:pt>
              </c:strCache>
            </c:strRef>
          </c:cat>
          <c:val>
            <c:numRef>
              <c:f>(Sheet1!$C$4:$C$7,Sheet1!$Z$4:$Z$7)</c:f>
              <c:numCache>
                <c:formatCode>_-* #,##0_-;\-* #,##0_-;_-* "-"??_-;_-@_-</c:formatCode>
                <c:ptCount val="8"/>
                <c:pt idx="0">
                  <c:v>38.164570312499997</c:v>
                </c:pt>
                <c:pt idx="1">
                  <c:v>36.204714843749997</c:v>
                </c:pt>
                <c:pt idx="2">
                  <c:v>18.71313671875</c:v>
                </c:pt>
                <c:pt idx="3">
                  <c:v>17.23275390625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D-4139-9252-A40FF46806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"/>
        <c:axId val="184833152"/>
        <c:axId val="184844288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Sheet1!$A$11</c:f>
              <c:strCache>
                <c:ptCount val="1"/>
                <c:pt idx="0">
                  <c:v>SysBench</c:v>
                </c:pt>
              </c:strCache>
            </c:strRef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(Sheet1!$Z$4:$Z$7,Sheet1!$C$12:$C$15)</c:f>
              <c:numCache>
                <c:formatCode>General</c:formatCode>
                <c:ptCount val="8"/>
                <c:pt idx="4" formatCode="_-* #,##0_-;\-* #,##0_-;_-* &quot;-&quot;??_-;_-@_-">
                  <c:v>24.771394531249999</c:v>
                </c:pt>
                <c:pt idx="5" formatCode="_-* #,##0_-;\-* #,##0_-;_-* &quot;-&quot;??_-;_-@_-">
                  <c:v>28.8652890625</c:v>
                </c:pt>
                <c:pt idx="6" formatCode="_-* #,##0_-;\-* #,##0_-;_-* &quot;-&quot;??_-;_-@_-">
                  <c:v>12.497761718750001</c:v>
                </c:pt>
                <c:pt idx="7" formatCode="_-* #,##0_-;\-* #,##0_-;_-* &quot;-&quot;??_-;_-@_-">
                  <c:v>14.443453125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D-4139-9252-A40FF46806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84847744"/>
        <c:axId val="184846208"/>
      </c:barChart>
      <c:catAx>
        <c:axId val="18483315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1980000"/>
          <a:lstStyle/>
          <a:p>
            <a:pPr>
              <a:defRPr/>
            </a:pPr>
            <a:endParaRPr lang="ko-KR"/>
          </a:p>
        </c:txPr>
        <c:crossAx val="184844288"/>
        <c:crosses val="autoZero"/>
        <c:auto val="1"/>
        <c:lblAlgn val="ctr"/>
        <c:lblOffset val="100"/>
        <c:noMultiLvlLbl val="0"/>
      </c:catAx>
      <c:valAx>
        <c:axId val="18484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Amount (GB)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-* #,##0.0_-;\!\-* #,##0.0_-;_-* &quot;-&quot;??_-;_-@_-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4833152"/>
        <c:crosses val="autoZero"/>
        <c:crossBetween val="between"/>
      </c:valAx>
      <c:valAx>
        <c:axId val="184846208"/>
        <c:scaling>
          <c:orientation val="minMax"/>
        </c:scaling>
        <c:delete val="0"/>
        <c:axPos val="r"/>
        <c:numFmt formatCode="_-* #,##0.0_-;\!\-* #,##0.0_-;_-* &quot;-&quot;??_-;_-@_-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184847744"/>
        <c:crosses val="max"/>
        <c:crossBetween val="between"/>
      </c:valAx>
      <c:catAx>
        <c:axId val="184847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8484620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63889388888888887"/>
          <c:y val="5.5555694191285691E-2"/>
          <c:w val="0.24721722222222223"/>
          <c:h val="0.13387407407407406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4BA9-19FA-4188-8A85-0D09BE626F2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59AB0-4597-43DD-88FD-A683A776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4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Good afternoon, I’m dong </a:t>
            </a:r>
            <a:r>
              <a:rPr lang="en-US" altLang="ko-KR" dirty="0" err="1"/>
              <a:t>hyun</a:t>
            </a:r>
            <a:r>
              <a:rPr lang="en-US" altLang="ko-KR" dirty="0"/>
              <a:t> </a:t>
            </a:r>
            <a:r>
              <a:rPr lang="en-US" altLang="ko-KR" dirty="0" err="1"/>
              <a:t>kang</a:t>
            </a:r>
            <a:r>
              <a:rPr lang="en-US" altLang="ko-KR" dirty="0"/>
              <a:t> from </a:t>
            </a:r>
            <a:r>
              <a:rPr lang="en-US" altLang="ko-KR" dirty="0" err="1"/>
              <a:t>sungkyunkwan</a:t>
            </a:r>
            <a:r>
              <a:rPr lang="en-US" altLang="ko-KR" dirty="0"/>
              <a:t> university.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is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joint work with Prof.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Changwoo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Sangwon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Lee, and Young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the honor to present my work at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Hotstorage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Today, I am going to talk about how to utilize address remapping technique in designing the crash consistency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7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After that, if the application calls the SHARE interface along with two LPN numbers,  FTL update information to point from LPN2 to point PPN 7.</a:t>
            </a:r>
          </a:p>
          <a:p>
            <a:r>
              <a:rPr lang="en-US" altLang="ko-KR" dirty="0"/>
              <a:t>This behavior is similar to the in-place update as mentioned before,</a:t>
            </a:r>
          </a:p>
          <a:p>
            <a:r>
              <a:rPr lang="en-US" altLang="ko-KR" dirty="0"/>
              <a:t> but it is different in that host can explicitly change the internal address mapping information.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3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LPN 2 and LPN 7 share the same PPN address and of course two LPN address can access the same data at the same time.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9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addition, SHARE can atomically update multiple a set of addresses at once, we call it all-or-nothing fashion.</a:t>
            </a:r>
          </a:p>
          <a:p>
            <a:r>
              <a:rPr lang="en-US" altLang="ko-KR" dirty="0"/>
              <a:t>This atomicity enhances the usage of SHARE interface because some applications require to update over the multiple positions at the same time.</a:t>
            </a:r>
          </a:p>
          <a:p>
            <a:endParaRPr lang="en-US" altLang="ko-KR" dirty="0"/>
          </a:p>
          <a:p>
            <a:r>
              <a:rPr lang="en-US" altLang="ko-KR" dirty="0"/>
              <a:t>Now, we know what we need to understand our study.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Let’s talk about previous work in more detail.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26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the last years, many researchers have focused on the</a:t>
            </a:r>
            <a:r>
              <a:rPr lang="ko-KR" altLang="en-US" dirty="0"/>
              <a:t> </a:t>
            </a:r>
            <a:r>
              <a:rPr lang="en-US" altLang="ko-KR" dirty="0"/>
              <a:t>remapping</a:t>
            </a:r>
            <a:r>
              <a:rPr lang="ko-KR" altLang="en-US" dirty="0"/>
              <a:t> </a:t>
            </a:r>
            <a:r>
              <a:rPr lang="en-US" altLang="ko-KR" dirty="0"/>
              <a:t>approaches.</a:t>
            </a:r>
          </a:p>
          <a:p>
            <a:r>
              <a:rPr lang="en-US" altLang="ko-KR" dirty="0"/>
              <a:t>And their effort was spent extending the remapping technique across multiple layers, such as FTL, block, and file system layer.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For example, JFTL and SHARE adopted remapping technique by modifying the FTL layer.</a:t>
            </a:r>
          </a:p>
          <a:p>
            <a:r>
              <a:rPr lang="en-US" altLang="ko-KR" dirty="0"/>
              <a:t>On the other hand, </a:t>
            </a:r>
            <a:r>
              <a:rPr lang="en-US" altLang="ko-KR" dirty="0" err="1"/>
              <a:t>ANViL</a:t>
            </a:r>
            <a:r>
              <a:rPr lang="en-US" altLang="ko-KR" dirty="0"/>
              <a:t> and Ext4-lazy enable the remapping technique by changing host codes, such as virtual storage or file system layer, respectively.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Meanwhile, As we know, most recent research focus has been on consistency mechanisms.</a:t>
            </a:r>
          </a:p>
          <a:p>
            <a:r>
              <a:rPr lang="en-US" altLang="ko-KR" dirty="0"/>
              <a:t>And, previous work has clearly confirmed that the remapping technique can remove the extra writes that are caused by guaranteeing consistency.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 this slide, I am </a:t>
            </a:r>
            <a:r>
              <a:rPr lang="en-US" altLang="ko-KR" baseline="0" dirty="0" err="1"/>
              <a:t>gonna</a:t>
            </a:r>
            <a:r>
              <a:rPr lang="en-US" altLang="ko-KR" baseline="0" dirty="0"/>
              <a:t> briefly describe three remapping techniques in more detail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First, JFTL was published in two thousand nine,</a:t>
            </a:r>
          </a:p>
          <a:p>
            <a:r>
              <a:rPr lang="en-US" altLang="ko-KR" baseline="0" dirty="0"/>
              <a:t>the remapping technique was implemented on the internal FTL functionality, therefore, the host could not be concerned with the mapping information.</a:t>
            </a:r>
          </a:p>
          <a:p>
            <a:r>
              <a:rPr lang="en-US" altLang="ko-KR" baseline="0" dirty="0"/>
              <a:t>Unfortunately, JFTL remapping is limited to a journaling file system only.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6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What about </a:t>
            </a:r>
            <a:r>
              <a:rPr lang="en-US" altLang="ko-KR" baseline="0" dirty="0" err="1"/>
              <a:t>ANViL</a:t>
            </a:r>
            <a:endParaRPr lang="en-US" altLang="ko-KR" baseline="0" dirty="0"/>
          </a:p>
          <a:p>
            <a:r>
              <a:rPr lang="en-US" altLang="ko-KR" baseline="0" dirty="0" err="1"/>
              <a:t>ANViL</a:t>
            </a:r>
            <a:r>
              <a:rPr lang="en-US" altLang="ko-KR" baseline="0" dirty="0"/>
              <a:t> was announced at FAST two thousand fifteen.</a:t>
            </a:r>
          </a:p>
          <a:p>
            <a:r>
              <a:rPr lang="en-US" altLang="ko-KR" baseline="0" dirty="0"/>
              <a:t>Compared to JFTL, </a:t>
            </a:r>
            <a:r>
              <a:rPr lang="en-US" altLang="ko-KR" baseline="0" dirty="0" err="1"/>
              <a:t>ANViL</a:t>
            </a:r>
            <a:r>
              <a:rPr lang="en-US" altLang="ko-KR" baseline="0" dirty="0"/>
              <a:t> is the much more general framework and</a:t>
            </a:r>
          </a:p>
          <a:p>
            <a:r>
              <a:rPr lang="en-US" altLang="ko-KR" baseline="0" dirty="0"/>
              <a:t>its framework provides three new interfaces, such as clone, move, and delete.</a:t>
            </a:r>
          </a:p>
          <a:p>
            <a:r>
              <a:rPr lang="en-US" altLang="ko-KR" baseline="0" dirty="0"/>
              <a:t>The prototype of </a:t>
            </a:r>
            <a:r>
              <a:rPr lang="en-US" altLang="ko-KR" baseline="0" dirty="0" err="1"/>
              <a:t>ANViL</a:t>
            </a:r>
            <a:r>
              <a:rPr lang="en-US" altLang="ko-KR" baseline="0" dirty="0"/>
              <a:t> was implemented on the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virtualization that acts as a generic stacking block device driver.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ANViL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evaluated with file system workload and presented good performance compared with the traditional approaches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ANViL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additional operations for both garbage collection and its metadata consistency at the virtualized block layer.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I already describe SHARE interface in the background slide in detail.</a:t>
            </a:r>
          </a:p>
          <a:p>
            <a:r>
              <a:rPr lang="en-US" altLang="ko-KR" baseline="0" dirty="0"/>
              <a:t>Therefore, In this slide, I just mention the limitation of prior work.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 previous work, SHARE only focused on the application-level consistency to adopt the remapping technique on the application.</a:t>
            </a:r>
          </a:p>
          <a:p>
            <a:r>
              <a:rPr lang="en-US" altLang="ko-KR" baseline="0" dirty="0"/>
              <a:t>Therefore, Unfortunately, it still remains the problem which may occur </a:t>
            </a:r>
          </a:p>
          <a:p>
            <a:r>
              <a:rPr lang="en-US" altLang="ko-KR" baseline="0" dirty="0"/>
              <a:t>when SHARE is adopted on the file system-level consistency.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Similar to previous studies, our case studies focus on adopting the remapping technique with strong version consistency.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I am </a:t>
            </a:r>
            <a:r>
              <a:rPr lang="en-US" altLang="ko-KR" dirty="0" err="1"/>
              <a:t>gonna</a:t>
            </a:r>
            <a:r>
              <a:rPr lang="en-US" altLang="ko-KR" dirty="0"/>
              <a:t> show you both file system and application-level consistency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along with SHARE interface that had inserted to M.2 SSD.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9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me show you the results of our first case study.</a:t>
            </a:r>
          </a:p>
          <a:p>
            <a:r>
              <a:rPr lang="en-US" altLang="ko-KR" dirty="0"/>
              <a:t>In our first case study, we have focused on Ext4 file system and it's journaling mechanism. </a:t>
            </a:r>
          </a:p>
          <a:p>
            <a:r>
              <a:rPr lang="en-US" altLang="ko-KR" dirty="0"/>
              <a:t>This is because ext4 is widely used as a default file system.</a:t>
            </a:r>
          </a:p>
          <a:p>
            <a:r>
              <a:rPr lang="en-US" altLang="ko-KR" dirty="0"/>
              <a:t>As we know, journaling file system always writes up-to-date data twice: one is the journal location and the other is the original location.</a:t>
            </a:r>
          </a:p>
          <a:p>
            <a:endParaRPr lang="en-US" altLang="ko-KR" dirty="0"/>
          </a:p>
          <a:p>
            <a:r>
              <a:rPr lang="en-US" altLang="ko-KR" dirty="0"/>
              <a:t>The first write operation is issued by </a:t>
            </a:r>
            <a:r>
              <a:rPr lang="en-US" altLang="ko-KR" dirty="0" err="1"/>
              <a:t>pdflush</a:t>
            </a:r>
            <a:r>
              <a:rPr lang="en-US" altLang="ko-KR" dirty="0"/>
              <a:t> </a:t>
            </a:r>
            <a:r>
              <a:rPr lang="en-US" altLang="ko-KR" dirty="0" err="1"/>
              <a:t>deamon</a:t>
            </a:r>
            <a:r>
              <a:rPr lang="en-US" altLang="ko-KR" dirty="0"/>
              <a:t> or synchronous operations, such as sync, </a:t>
            </a:r>
            <a:r>
              <a:rPr lang="en-US" altLang="ko-KR" dirty="0" err="1"/>
              <a:t>fsync</a:t>
            </a:r>
            <a:r>
              <a:rPr lang="en-US" altLang="ko-KR" dirty="0"/>
              <a:t>, and </a:t>
            </a:r>
            <a:r>
              <a:rPr lang="en-US" altLang="ko-KR" dirty="0" err="1"/>
              <a:t>msync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Briefly, Data, metadata, and commit block should be written at this time.</a:t>
            </a:r>
          </a:p>
          <a:p>
            <a:r>
              <a:rPr lang="en-US" altLang="ko-KR" dirty="0"/>
              <a:t>The second write operation is triggered by checkpoint operation of </a:t>
            </a:r>
            <a:r>
              <a:rPr lang="en-US" altLang="ko-KR" dirty="0" err="1"/>
              <a:t>jbd</a:t>
            </a:r>
            <a:r>
              <a:rPr lang="en-US" altLang="ko-KR" dirty="0"/>
              <a:t> </a:t>
            </a:r>
            <a:r>
              <a:rPr lang="en-US" altLang="ko-KR" dirty="0" err="1"/>
              <a:t>deamon</a:t>
            </a:r>
            <a:endParaRPr lang="en-US" altLang="ko-KR" dirty="0"/>
          </a:p>
          <a:p>
            <a:r>
              <a:rPr lang="en-US" altLang="ko-KR" dirty="0"/>
              <a:t>and this operation is necessary to guarantee the file system consistency in existing ext4 file system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7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of all, I will briefly introduce why crash</a:t>
            </a:r>
            <a:r>
              <a:rPr lang="ko-KR" altLang="en-US" dirty="0"/>
              <a:t> </a:t>
            </a:r>
            <a:r>
              <a:rPr lang="en-US" altLang="ko-KR" dirty="0" err="1"/>
              <a:t>consitency</a:t>
            </a:r>
            <a:r>
              <a:rPr lang="en-US" altLang="ko-KR" dirty="0"/>
              <a:t> is important. </a:t>
            </a:r>
          </a:p>
          <a:p>
            <a:r>
              <a:rPr lang="en-US" altLang="ko-KR" dirty="0"/>
              <a:t>What do you do if you lose your precious data because of a power failure?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think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would be like this cartoon.</a:t>
            </a:r>
          </a:p>
          <a:p>
            <a:endParaRPr lang="en-US" altLang="ko-KR" dirty="0"/>
          </a:p>
          <a:p>
            <a:r>
              <a:rPr lang="en-US" altLang="ko-KR" dirty="0"/>
              <a:t>To prevent such a situation, a lot of people employ a crash consistency system with one of the consistency mechanisms.</a:t>
            </a:r>
          </a:p>
          <a:p>
            <a:r>
              <a:rPr lang="en-US" altLang="ko-KR" dirty="0"/>
              <a:t>Such as, journaling, copy-on-write, and logging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58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the help of SHARE, the default Ordered journaling and data journaling mode </a:t>
            </a:r>
          </a:p>
          <a:p>
            <a:r>
              <a:rPr lang="en-US" altLang="ko-KR" dirty="0"/>
              <a:t>can achieve higher performance and consistency almost for free </a:t>
            </a:r>
          </a:p>
          <a:p>
            <a:r>
              <a:rPr lang="en-US" altLang="ko-KR" dirty="0"/>
              <a:t>by offloading the burden of guaranteeing crash consistency from the file system to the flash storage.</a:t>
            </a:r>
          </a:p>
          <a:p>
            <a:r>
              <a:rPr lang="en-US" altLang="ko-KR" dirty="0"/>
              <a:t>Therefore, we designed SHARE-aware ordered journaling (SOJ) and SHARE-aware data journaling (SDJ) by slightly modifying the existing journaling modes of Ext4.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94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Let’s talk about it in more detail.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figure shows the journaling process of DJ and SDJ when both file A and B are updated, respectively.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the figure shown,  upon a commit operation, data journaling mode in ext4 synchronously writes data (A′ and B′) and its metadata blocks (MA′ and MB′ ) to the journal area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then synchronously writes the Journal commit block together with FUA command to the journal area.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Later upon a checkpoint operation, data journaling mode asynchronously writes dirty pages (A′, B′, MA′ , and MB′ ) to their home location of journaled blocks.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eight pages are written in the storage device.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0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Basically, SDJ follows the similar steps to the DJ mode until the commit operation is completed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because we just remove the write operations to be issued to the original location.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At commit time, unlike DJ mode, </a:t>
            </a:r>
            <a:r>
              <a:rPr lang="en-US" altLang="ko-KR" dirty="0"/>
              <a:t>SDJ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fetches the LPN address for the original location,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LPN address for the journaled location from the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journal_head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checkpoint operation is triggered, </a:t>
            </a:r>
            <a:r>
              <a:rPr lang="en-US" altLang="ko-KR" dirty="0"/>
              <a:t>SDJ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 SHARE interface along with a set of LPN pairs, which belong to the checkpoint transaction.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FTL atomically updates the mapping information by parsing a set of LPN pairs in the all-or-nothing fashion.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SHARE-aware data journaling only write 4 pages to the storage device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For comparison, we first evaluated our scheme with FIO microbenchmark that generates synthetic work-loads.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figure is the performance results by FIO benchmark.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shown in this figure, SDJ always has the highest performance and is, on average, twelve % better than OJ mode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as we expected, SDJ shows similar performance to that of OJ mode at </a:t>
            </a:r>
            <a:r>
              <a:rPr lang="en-US" altLang="ko-KR" dirty="0" err="1"/>
              <a:t>fsync</a:t>
            </a:r>
            <a:r>
              <a:rPr lang="en-US" altLang="ko-KR" dirty="0"/>
              <a:t>() interval one hundred twenty eight while it guarantees the version consistency.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Unfortunately, the performance of SHARE-aware data journaling degrades as the </a:t>
            </a:r>
            <a:r>
              <a:rPr lang="en-US" altLang="ko-KR" dirty="0" err="1"/>
              <a:t>fsync</a:t>
            </a:r>
            <a:r>
              <a:rPr lang="en-US" altLang="ko-KR" dirty="0"/>
              <a:t>() interval is shortened.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major reason for the performance drop is that SHARE-aware data journaling has to trigger checkpoint operations more frequently than OJ mode in order to reclaim journal blocks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83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 further understand the benefits of SDJ, we used the </a:t>
            </a:r>
            <a:r>
              <a:rPr lang="en-US" altLang="ko-KR" dirty="0" err="1"/>
              <a:t>Varmail</a:t>
            </a:r>
            <a:r>
              <a:rPr lang="en-US" altLang="ko-KR" dirty="0"/>
              <a:t> in </a:t>
            </a:r>
            <a:r>
              <a:rPr lang="en-US" altLang="ko-KR" dirty="0" err="1"/>
              <a:t>Filebench</a:t>
            </a:r>
            <a:r>
              <a:rPr lang="en-US" altLang="ko-KR" dirty="0"/>
              <a:t> that is one of the representative real-world benchmarks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shown in this figure, we can confirm that SDJ works well in </a:t>
            </a:r>
            <a:r>
              <a:rPr lang="en-US" altLang="ko-KR" dirty="0" err="1"/>
              <a:t>realworld</a:t>
            </a:r>
            <a:r>
              <a:rPr lang="en-US" altLang="ko-KR" dirty="0"/>
              <a:t> workload because the results have similar patterns to those of FIO results.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61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we explore another use case of SHARE in log-structured file system.</a:t>
            </a:r>
          </a:p>
          <a:p>
            <a:r>
              <a:rPr lang="en-US" altLang="ko-KR" dirty="0"/>
              <a:t>A log-structured scheme is widely adopted for flash storage devices, but it still suffers from the inevitable segment cleaning overhead for securing large chunks of free space.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figure briefly shows the process of segment cleaning.</a:t>
            </a:r>
          </a:p>
          <a:p>
            <a:r>
              <a:rPr lang="en-US" altLang="ko-KR" dirty="0"/>
              <a:t>&lt;&lt;click&gt;&gt;</a:t>
            </a:r>
          </a:p>
          <a:p>
            <a:endParaRPr lang="en-US" altLang="ko-KR" dirty="0"/>
          </a:p>
          <a:p>
            <a:r>
              <a:rPr lang="en-US" altLang="ko-KR" dirty="0"/>
              <a:t>To resolve this overhead, we adopted SHARE interface to LFS.</a:t>
            </a:r>
          </a:p>
          <a:p>
            <a:r>
              <a:rPr lang="en-US" altLang="ko-KR" dirty="0"/>
              <a:t>With help of SHARE, our approach can fundamentally remove the copy-back overhead of valid blocks </a:t>
            </a:r>
          </a:p>
          <a:p>
            <a:r>
              <a:rPr lang="en-US" altLang="ko-KR" dirty="0"/>
              <a:t>We call it SSC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6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implemented this SHARE-aware segment cleaning (SSC) by modifying about one hundred LoC of F2FS</a:t>
            </a:r>
          </a:p>
          <a:p>
            <a:endParaRPr lang="en-US" altLang="ko-KR" dirty="0"/>
          </a:p>
          <a:p>
            <a:r>
              <a:rPr lang="en-US" altLang="ko-KR" dirty="0"/>
              <a:t>For evaluation, we first filled up the file system to make its utilization to 50% of the total space. Then, we performed experiments with FIO benchmark.</a:t>
            </a:r>
          </a:p>
          <a:p>
            <a:r>
              <a:rPr lang="en-US" altLang="ko-KR" dirty="0"/>
              <a:t>This figure shows how many valid pages are moved during the segment cleaning </a:t>
            </a:r>
          </a:p>
          <a:p>
            <a:r>
              <a:rPr lang="en-US" altLang="ko-KR" dirty="0"/>
              <a:t>and we can see that there is no significant difference between SC and</a:t>
            </a:r>
          </a:p>
          <a:p>
            <a:r>
              <a:rPr lang="en-US" altLang="ko-KR" dirty="0"/>
              <a:t>SSC.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0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However, the right side performance figure demonstrates that </a:t>
            </a:r>
          </a:p>
          <a:p>
            <a:r>
              <a:rPr lang="en-US" altLang="ko-KR" dirty="0"/>
              <a:t>SSC outperforms the original segment cleaning by up to thirty-nine % although the number of copy-backed pages is similar. </a:t>
            </a:r>
          </a:p>
          <a:p>
            <a:endParaRPr lang="en-US" altLang="ko-KR" dirty="0"/>
          </a:p>
          <a:p>
            <a:r>
              <a:rPr lang="en-US" altLang="ko-KR" dirty="0"/>
              <a:t>This performance improvement can be explained with the fact that SSC updates only metadata blocks, such as segment information table and segment summary area, while avoiding the copy-back overhead of data blocks.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40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talk about our final case study</a:t>
            </a:r>
          </a:p>
          <a:p>
            <a:endParaRPr lang="en-US" altLang="ko-KR" dirty="0"/>
          </a:p>
          <a:p>
            <a:r>
              <a:rPr lang="en-US" altLang="ko-KR" dirty="0"/>
              <a:t>Some applications such as databases and key-value stores have their own consistency mechanisms to meet their stringent requirements for transactional atomicity.</a:t>
            </a:r>
          </a:p>
          <a:p>
            <a:r>
              <a:rPr lang="en-US" altLang="ko-KR" dirty="0"/>
              <a:t>This is because a problematic case occurs when one application’s transaction is chopped by the transactions of the file system due to </a:t>
            </a:r>
            <a:r>
              <a:rPr lang="en-US" altLang="ko-KR" dirty="0" err="1"/>
              <a:t>fsync</a:t>
            </a:r>
            <a:r>
              <a:rPr lang="en-US" altLang="ko-KR" dirty="0"/>
              <a:t>() or time threshold in an unintended fashion</a:t>
            </a:r>
          </a:p>
          <a:p>
            <a:endParaRPr lang="en-US" altLang="ko-KR" dirty="0"/>
          </a:p>
          <a:p>
            <a:r>
              <a:rPr lang="en-US" altLang="ko-KR" dirty="0"/>
              <a:t>This figure shows that situation with an example.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98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shown in this figure, suppose that the transaction granularity between application and file system is different.</a:t>
            </a:r>
          </a:p>
          <a:p>
            <a:r>
              <a:rPr lang="en-US" altLang="ko-KR" dirty="0"/>
              <a:t>if power failure occurs during the third commit operation, DJ mode of ext4 only guarantee data that was completed by last two commit operations.</a:t>
            </a:r>
          </a:p>
          <a:p>
            <a:endParaRPr lang="en-US" altLang="ko-KR" dirty="0"/>
          </a:p>
          <a:p>
            <a:r>
              <a:rPr lang="en-US" altLang="ko-KR" dirty="0"/>
              <a:t>In that case, if the application does not have its own consistency mechanism, the atomicity for application is broken because application's data is partially updated to the storage.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5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  <a:r>
              <a:rPr lang="ko-KR" altLang="en-US" dirty="0"/>
              <a:t> </a:t>
            </a:r>
            <a:r>
              <a:rPr lang="en-US" altLang="ko-KR" dirty="0"/>
              <a:t>far,</a:t>
            </a:r>
            <a:r>
              <a:rPr lang="ko-KR" altLang="en-US" dirty="0"/>
              <a:t> </a:t>
            </a:r>
            <a:r>
              <a:rPr lang="en-US" altLang="ko-KR" dirty="0"/>
              <a:t>a lot of researchers and developers already introduced consistency mechanisms. </a:t>
            </a:r>
          </a:p>
          <a:p>
            <a:r>
              <a:rPr lang="en-US" altLang="ko-KR" dirty="0"/>
              <a:t>Some researchers has focused on the file system to guarantee crash consistency because all files are stored via the file system.</a:t>
            </a:r>
          </a:p>
          <a:p>
            <a:r>
              <a:rPr lang="en-US" altLang="ko-KR" dirty="0"/>
              <a:t>They built consistency mechanisms in the file system to prevent against for system corruption.</a:t>
            </a:r>
          </a:p>
          <a:p>
            <a:endParaRPr lang="en-US" altLang="ko-KR" dirty="0"/>
          </a:p>
          <a:p>
            <a:r>
              <a:rPr lang="en-US" altLang="ko-KR" dirty="0"/>
              <a:t>On the other hand, some developers tried to build own consistency mechanism even though the file system provides crash consistency.</a:t>
            </a:r>
          </a:p>
          <a:p>
            <a:r>
              <a:rPr lang="en-US" altLang="ko-KR" dirty="0"/>
              <a:t>This is because, some special applications, such as database, don’t want to disturb own transaction granularity from the file system. </a:t>
            </a:r>
          </a:p>
          <a:p>
            <a:r>
              <a:rPr lang="en-US" altLang="ko-KR" dirty="0"/>
              <a:t>We will discuss later in detail.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1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prevent such a case, we applied the semantics of the failure-atomic update APIs to our SDJ, and we call this as SHARE-aware</a:t>
            </a:r>
          </a:p>
          <a:p>
            <a:r>
              <a:rPr lang="en-US" altLang="ko-KR" dirty="0"/>
              <a:t>application-level data journaling (SADJ).</a:t>
            </a:r>
          </a:p>
          <a:p>
            <a:endParaRPr lang="en-US" altLang="ko-KR" dirty="0"/>
          </a:p>
          <a:p>
            <a:r>
              <a:rPr lang="en-US" altLang="ko-KR" dirty="0"/>
              <a:t>In SADJ,  these APIs guarantee the atomic write of multiple scattered pages in either single or multiple files opened with O_ATOMIC flag. </a:t>
            </a:r>
          </a:p>
          <a:p>
            <a:r>
              <a:rPr lang="en-US" altLang="ko-KR" dirty="0"/>
              <a:t>As shown in this figure, for files opened with O_ATOMIC, SADJ defers writing of dirty blocks to their home location, and these dirty blocks will be written to their home location only by synchronization operations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49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evaluate the effect of SADJ on MySQL database, we ran two popular OLTP benchmarks, </a:t>
            </a:r>
            <a:r>
              <a:rPr lang="en-US" altLang="ko-KR" dirty="0" err="1"/>
              <a:t>SysBench</a:t>
            </a:r>
            <a:r>
              <a:rPr lang="en-US" altLang="ko-KR" dirty="0"/>
              <a:t> and </a:t>
            </a:r>
            <a:r>
              <a:rPr lang="en-US" altLang="ko-KR" dirty="0" err="1"/>
              <a:t>LinkBench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 shown in the first figure, DWB-OFF/SADJ outperforms the default mode DWB-ON/OJ by six times and the DWB-OFF/DJ by two times.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99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performance gain can be described in the second figure.</a:t>
            </a:r>
          </a:p>
          <a:p>
            <a:r>
              <a:rPr lang="en-US" altLang="ko-KR" dirty="0"/>
              <a:t>As shown in the second figure, DWB-OFF/SADJ removes the amount of writes by calling the address remapping at the storage layer.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08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another reason for the gap is the difference in the number of disk cache FLUSH operations</a:t>
            </a:r>
          </a:p>
          <a:p>
            <a:r>
              <a:rPr lang="en-US" altLang="ko-KR" dirty="0"/>
              <a:t>The default DWB-ON/OJ mode frequently calls </a:t>
            </a:r>
            <a:r>
              <a:rPr lang="en-US" altLang="ko-KR" dirty="0" err="1"/>
              <a:t>fsync</a:t>
            </a:r>
            <a:r>
              <a:rPr lang="en-US" altLang="ko-KR" dirty="0"/>
              <a:t>() to guarantee the consistency of database files</a:t>
            </a:r>
          </a:p>
          <a:p>
            <a:endParaRPr lang="en-US" altLang="ko-KR" dirty="0"/>
          </a:p>
          <a:p>
            <a:r>
              <a:rPr lang="en-US" altLang="ko-KR" dirty="0"/>
              <a:t>But, DWB-OFF/SADJ calls one FLUSH operation after writing all database files together because SADJ can provide application-level data ordering and durability for free.</a:t>
            </a:r>
          </a:p>
          <a:p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result,</a:t>
            </a:r>
            <a:r>
              <a:rPr lang="ko-KR" altLang="en-US" dirty="0"/>
              <a:t> </a:t>
            </a:r>
            <a:r>
              <a:rPr lang="en-US" altLang="ko-KR" dirty="0"/>
              <a:t>DWB-OFF/SADJ invokes sixteen times fewer FLUSH operations than the original version.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6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Let’s talk about implementation and design challenges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97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ran all experiments on a system with a quadcore processor and eight (8) GB memory</a:t>
            </a:r>
          </a:p>
          <a:p>
            <a:r>
              <a:rPr lang="en-US" altLang="ko-KR" dirty="0"/>
              <a:t>Since no matching command exists in current storage interface such as SATA and </a:t>
            </a:r>
            <a:r>
              <a:rPr lang="en-US" altLang="ko-KR" dirty="0" err="1"/>
              <a:t>NVMe</a:t>
            </a:r>
            <a:r>
              <a:rPr lang="en-US" altLang="ko-KR" dirty="0"/>
              <a:t>, the SHARE interface has been added as a vendor unique command (VUC) in the m.2 SSD.</a:t>
            </a:r>
          </a:p>
          <a:p>
            <a:endParaRPr lang="en-US" altLang="ko-KR" dirty="0"/>
          </a:p>
          <a:p>
            <a:r>
              <a:rPr lang="en-US" altLang="ko-KR" dirty="0"/>
              <a:t>Now, I will briefly describe our design challenges</a:t>
            </a:r>
          </a:p>
          <a:p>
            <a:r>
              <a:rPr lang="en-US" altLang="ko-KR" dirty="0"/>
              <a:t>Unfortunately,  SADJ sometimes faces a challenge due to the small-size journal area because it quickly fills up the journal area by allocating journal blocks for application’s data as well as file system’s data. </a:t>
            </a:r>
          </a:p>
          <a:p>
            <a:endParaRPr lang="en-US" altLang="ko-KR" dirty="0"/>
          </a:p>
          <a:p>
            <a:r>
              <a:rPr lang="en-US" altLang="ko-KR" dirty="0"/>
              <a:t>In addition, in terms of application-level crash consistency, some applications may need large journal area to support the DBMS transactions. </a:t>
            </a:r>
          </a:p>
          <a:p>
            <a:r>
              <a:rPr lang="en-US" altLang="ko-KR" dirty="0"/>
              <a:t>In order to address this challenge caused by small-size journal area, we decided to allocate large-size journal area (e.g., 1GB), which we believe is large enough to preserve all the data that are required for application-level crash consistency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66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Finally, I am </a:t>
            </a:r>
            <a:r>
              <a:rPr lang="en-US" altLang="ko-KR" dirty="0" err="1"/>
              <a:t>gonna</a:t>
            </a:r>
            <a:r>
              <a:rPr lang="en-US" altLang="ko-KR" dirty="0"/>
              <a:t> conclude this presentation.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this paper, we tackled a problem in current consistency mechanisms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presented a comprehensive study with the address remapping technique to mitigate the consistency overhead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For future research, we will explore cow-based b-tree file systems and apply the remapping technique on the file system.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28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end of my talk.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very much.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take your questions.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me introduce our motivation.</a:t>
            </a:r>
          </a:p>
          <a:p>
            <a:r>
              <a:rPr lang="en-US" altLang="ko-KR" dirty="0"/>
              <a:t>As mentioned before, consistency helps to keep system state in consist.</a:t>
            </a:r>
          </a:p>
          <a:p>
            <a:r>
              <a:rPr lang="en-US" altLang="ko-KR" dirty="0"/>
              <a:t>Unfortunately, all kinds of consistency mechanisms should involve extra writes.</a:t>
            </a:r>
          </a:p>
          <a:p>
            <a:r>
              <a:rPr lang="en-US" altLang="ko-KR" dirty="0"/>
              <a:t>As a result, These extra writes degrade performance.</a:t>
            </a:r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is natural to raise a question “</a:t>
            </a:r>
            <a:r>
              <a:rPr lang="en-US" altLang="ko-KR" dirty="0"/>
              <a:t>Can we guarantee crash consistency by writing once the data we need?”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rest of this talk, I will briefly introduce background that is necessary to understand our simple question, </a:t>
            </a:r>
          </a:p>
          <a:p>
            <a:r>
              <a:rPr lang="en-US" altLang="ko-KR" dirty="0"/>
              <a:t>And then explain our case studies with evaluation results.</a:t>
            </a:r>
          </a:p>
          <a:p>
            <a:r>
              <a:rPr lang="en-US" altLang="ko-KR" dirty="0"/>
              <a:t>After that I will briefly explain our implementation and design challenges.</a:t>
            </a:r>
          </a:p>
          <a:p>
            <a:r>
              <a:rPr lang="en-US" altLang="ko-KR" dirty="0"/>
              <a:t>Finally conclude this talk.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talk about flash storage device.</a:t>
            </a:r>
          </a:p>
          <a:p>
            <a:r>
              <a:rPr lang="en-US" altLang="ko-KR" dirty="0"/>
              <a:t>As we know, all flash storage devices employ a special software, called FTL.</a:t>
            </a:r>
          </a:p>
          <a:p>
            <a:r>
              <a:rPr lang="en-US" altLang="ko-KR" dirty="0"/>
              <a:t>One of the main functionalities over FTL is emulating overwrite behaviors</a:t>
            </a:r>
          </a:p>
          <a:p>
            <a:r>
              <a:rPr lang="en-US" altLang="ko-KR" dirty="0"/>
              <a:t> because basically NAND flash chip does not allow in-place update.</a:t>
            </a:r>
          </a:p>
          <a:p>
            <a:endParaRPr lang="en-US" altLang="ko-KR" dirty="0"/>
          </a:p>
          <a:p>
            <a:r>
              <a:rPr lang="en-US" altLang="ko-KR" baseline="0" dirty="0"/>
              <a:t>Let me show you internal behavior when overwrite occurs</a:t>
            </a:r>
          </a:p>
          <a:p>
            <a:r>
              <a:rPr lang="en-US" altLang="ko-KR" baseline="0" dirty="0"/>
              <a:t>Suppose that host issues write operation to LPN 2 where was already written last time.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0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Mentioned before, FTL does not allow to write data at the same location, </a:t>
            </a:r>
          </a:p>
          <a:p>
            <a:r>
              <a:rPr lang="en-US" altLang="ko-KR" dirty="0"/>
              <a:t>FTL first allocates new physical NAND page and then writes up-to-date data to the new page.</a:t>
            </a:r>
          </a:p>
          <a:p>
            <a:r>
              <a:rPr lang="en-US" altLang="ko-KR" dirty="0"/>
              <a:t>After finishing the write operation, FTL updates the corresponding mapping information from  PPN2 to PPN 7.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a read operation to LPN 2 will be serviced by PPN 7 instead of PPN 2.</a:t>
            </a:r>
          </a:p>
          <a:p>
            <a:endParaRPr lang="en-US" altLang="ko-KR" dirty="0"/>
          </a:p>
          <a:p>
            <a:r>
              <a:rPr lang="en-US" altLang="ko-KR" dirty="0"/>
              <a:t>The key insight of this simple example is that </a:t>
            </a:r>
          </a:p>
          <a:p>
            <a:r>
              <a:rPr lang="en-US" altLang="ko-KR" dirty="0"/>
              <a:t>LPN number isn’t matched to the same PPN number and this mismatch is always handled via mapping table on-the-fly.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host system need not care about overwrite issue.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2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 me briefly introduce another background to understand our study.</a:t>
            </a:r>
          </a:p>
          <a:p>
            <a:r>
              <a:rPr lang="en-US" altLang="ko-KR" dirty="0"/>
              <a:t>SHARE interface is announced from SIGMOD two thousand sixteen.</a:t>
            </a:r>
          </a:p>
          <a:p>
            <a:r>
              <a:rPr lang="en-US" altLang="ko-KR" dirty="0"/>
              <a:t>The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purposes</a:t>
            </a:r>
            <a:r>
              <a:rPr lang="en-US" altLang="ko-KR" dirty="0"/>
              <a:t> of the SHARE interface allows the host to explicitly ask FTL to change its internal address mapping table.</a:t>
            </a:r>
          </a:p>
          <a:p>
            <a:r>
              <a:rPr lang="en-US" altLang="ko-KR" dirty="0"/>
              <a:t>This interface seems like too simple but gives an opportunity to the host system to remove the consistency overhead.</a:t>
            </a:r>
          </a:p>
          <a:p>
            <a:endParaRPr lang="en-US" altLang="ko-KR" dirty="0"/>
          </a:p>
          <a:p>
            <a:r>
              <a:rPr lang="en-US" altLang="ko-KR" dirty="0"/>
              <a:t>Let me talk about the internal behaviors of SHARE interface.</a:t>
            </a:r>
          </a:p>
          <a:p>
            <a:r>
              <a:rPr lang="en-US" altLang="ko-KR" dirty="0"/>
              <a:t>Suppose that LPN 7, 8, and 9 are logging area, therefore, this LPNs are reserved for the application log.</a:t>
            </a:r>
          </a:p>
          <a:p>
            <a:r>
              <a:rPr lang="en-US" altLang="ko-KR" dirty="0"/>
              <a:t>If the application issues a write operation to the LPN 7 where was not unused, FTL normally writes new logging data to that place.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371-81F5-4261-8BA1-CCF0CEE5DB7E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0460-EF46-409E-B27B-9EA17C60135F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69BF-97A9-4A41-BB8F-1CA3A569C2B6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392" y="103069"/>
            <a:ext cx="10945216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27205"/>
            <a:ext cx="10972800" cy="511256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486804"/>
            <a:ext cx="2844800" cy="365125"/>
          </a:xfrm>
        </p:spPr>
        <p:txBody>
          <a:bodyPr/>
          <a:lstStyle/>
          <a:p>
            <a:fld id="{9F7E1673-21D5-46FE-9D50-668E68AE9143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486804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64352" y="6520260"/>
            <a:ext cx="28448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20D7-9FAA-4A6B-AFD3-6EC091C5272B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64B-FB7C-4B0C-9A21-C46C5F8BFCA4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D8AB-F6BA-4895-9DFF-4BD16BF2D991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78BA-920F-41CA-BB37-550FB2F7BCCD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D221-C9D0-4B5E-BC92-BA6DEE6FBD8C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935-F58A-4985-A573-7524F1A98E0D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5459-06E6-4D55-91C6-65FFD1E81564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3392" y="-27384"/>
            <a:ext cx="10945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507F4F84-CE7B-4FAF-A33F-102085F2E682}" type="datetime1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rgbClr val="649B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E627E124-448C-4A3A-AF31-9E05A4A7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620688"/>
            <a:ext cx="10873208" cy="1944216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3600" dirty="0"/>
              <a:t>When Address Remapping Techniques Meet</a:t>
            </a:r>
            <a:br>
              <a:rPr lang="en-US" altLang="ko-KR" sz="3600" dirty="0"/>
            </a:br>
            <a:r>
              <a:rPr lang="en-US" altLang="ko-KR" sz="3600" dirty="0"/>
              <a:t>Consistency Guarantee Mechanisms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D9C1A6ED-AE7E-4830-A693-2808195DA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2596462"/>
            <a:ext cx="8496945" cy="1480610"/>
          </a:xfrm>
        </p:spPr>
        <p:txBody>
          <a:bodyPr anchor="ctr">
            <a:normAutofit fontScale="92500"/>
          </a:bodyPr>
          <a:lstStyle/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Dong Hyun Kang, </a:t>
            </a:r>
            <a:r>
              <a:rPr lang="en-US" altLang="ko-KR" sz="2400" dirty="0" err="1">
                <a:solidFill>
                  <a:schemeClr val="tx1"/>
                </a:solidFill>
              </a:rPr>
              <a:t>Gihwan</a:t>
            </a:r>
            <a:r>
              <a:rPr lang="en-US" altLang="ko-KR" sz="2400" dirty="0">
                <a:solidFill>
                  <a:schemeClr val="tx1"/>
                </a:solidFill>
              </a:rPr>
              <a:t> Oh, </a:t>
            </a:r>
            <a:r>
              <a:rPr lang="en-US" altLang="ko-KR" sz="2400" dirty="0" err="1">
                <a:solidFill>
                  <a:schemeClr val="tx1"/>
                </a:solidFill>
              </a:rPr>
              <a:t>Dongki</a:t>
            </a:r>
            <a:r>
              <a:rPr lang="en-US" altLang="ko-KR" sz="2400" dirty="0">
                <a:solidFill>
                  <a:schemeClr val="tx1"/>
                </a:solidFill>
              </a:rPr>
              <a:t> Kim†, In Hwan </a:t>
            </a:r>
            <a:r>
              <a:rPr lang="en-US" altLang="ko-KR" sz="2400" dirty="0" err="1">
                <a:solidFill>
                  <a:schemeClr val="tx1"/>
                </a:solidFill>
              </a:rPr>
              <a:t>Doh</a:t>
            </a:r>
            <a:r>
              <a:rPr lang="en-US" altLang="ko-KR" sz="2400" dirty="0">
                <a:solidFill>
                  <a:schemeClr val="tx1"/>
                </a:solidFill>
              </a:rPr>
              <a:t>†,</a:t>
            </a:r>
          </a:p>
          <a:p>
            <a:pPr algn="r"/>
            <a:r>
              <a:rPr lang="en-US" altLang="ko-KR" sz="2400" dirty="0" err="1">
                <a:solidFill>
                  <a:schemeClr val="tx1"/>
                </a:solidFill>
              </a:rPr>
              <a:t>Changwoo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Min‡, Sang-Won Lee, and </a:t>
            </a:r>
            <a:r>
              <a:rPr lang="en-US" altLang="ko-KR" sz="2400" dirty="0">
                <a:solidFill>
                  <a:schemeClr val="tx1"/>
                </a:solidFill>
              </a:rPr>
              <a:t>Young </a:t>
            </a:r>
            <a:r>
              <a:rPr lang="en-US" altLang="ko-KR" sz="2400" dirty="0" err="1">
                <a:solidFill>
                  <a:schemeClr val="tx1"/>
                </a:solidFill>
              </a:rPr>
              <a:t>Ik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Eom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Sungkyunkwan University †Samsung Electronics ‡Virginia Tech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17C52-481A-4A45-AD89-F383C4C443EF}"/>
              </a:ext>
            </a:extLst>
          </p:cNvPr>
          <p:cNvSpPr txBox="1"/>
          <p:nvPr/>
        </p:nvSpPr>
        <p:spPr>
          <a:xfrm>
            <a:off x="-4140968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E6B9E3-9100-4F9B-A550-273D6A1F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5445224"/>
            <a:ext cx="1226949" cy="10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ìì±ì ëí ì´ë¯¸ì§ ê²ìê²°ê³¼">
            <a:extLst>
              <a:ext uri="{FF2B5EF4-FFF2-40B4-BE49-F238E27FC236}">
                <a16:creationId xmlns:a16="http://schemas.microsoft.com/office/drawing/2014/main" id="{791A1E01-6579-490E-9F64-0F36E138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5637916"/>
            <a:ext cx="1944216" cy="6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A1E7EA-2ABF-43E1-911E-8F5AC2F8F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821" y="5709503"/>
            <a:ext cx="2419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SHARE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SHARE</a:t>
            </a:r>
            <a:r>
              <a:rPr lang="en-US" altLang="ko-KR" dirty="0"/>
              <a:t> interface [SIGMOD’16] allows host to explicitly ask FTL to change its internal address mapping table</a:t>
            </a:r>
          </a:p>
          <a:p>
            <a:pPr lvl="1"/>
            <a:r>
              <a:rPr lang="en-US" altLang="ko-KR" dirty="0"/>
              <a:t>Target PPN is shared via address remapping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8" name="모서리가 둥근 직사각형 253">
            <a:extLst>
              <a:ext uri="{FF2B5EF4-FFF2-40B4-BE49-F238E27FC236}">
                <a16:creationId xmlns:a16="http://schemas.microsoft.com/office/drawing/2014/main" id="{133FA32B-469F-464D-B905-8E36DCD721EC}"/>
              </a:ext>
            </a:extLst>
          </p:cNvPr>
          <p:cNvSpPr/>
          <p:nvPr/>
        </p:nvSpPr>
        <p:spPr>
          <a:xfrm>
            <a:off x="4118235" y="3506822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BB95B5-B4D6-418D-BCD0-7BFABE4C5FC3}"/>
              </a:ext>
            </a:extLst>
          </p:cNvPr>
          <p:cNvSpPr txBox="1"/>
          <p:nvPr/>
        </p:nvSpPr>
        <p:spPr>
          <a:xfrm>
            <a:off x="1631504" y="3797785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3710448-A807-46EF-807A-3DDA460D8735}"/>
              </a:ext>
            </a:extLst>
          </p:cNvPr>
          <p:cNvSpPr/>
          <p:nvPr/>
        </p:nvSpPr>
        <p:spPr>
          <a:xfrm>
            <a:off x="485369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0672EE-98F0-4ECE-9698-6B5AAD14054C}"/>
              </a:ext>
            </a:extLst>
          </p:cNvPr>
          <p:cNvSpPr/>
          <p:nvPr/>
        </p:nvSpPr>
        <p:spPr>
          <a:xfrm>
            <a:off x="588472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62D0B-1B2B-44B8-A47F-02A00BA7BE5A}"/>
              </a:ext>
            </a:extLst>
          </p:cNvPr>
          <p:cNvSpPr/>
          <p:nvPr/>
        </p:nvSpPr>
        <p:spPr>
          <a:xfrm>
            <a:off x="5369623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EF0B712-246A-4E39-BB00-D206ACB52ADB}"/>
              </a:ext>
            </a:extLst>
          </p:cNvPr>
          <p:cNvSpPr/>
          <p:nvPr/>
        </p:nvSpPr>
        <p:spPr>
          <a:xfrm>
            <a:off x="6399834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3B6CE4B-9A7D-47BA-AB6C-81055A392FD3}"/>
              </a:ext>
            </a:extLst>
          </p:cNvPr>
          <p:cNvSpPr/>
          <p:nvPr/>
        </p:nvSpPr>
        <p:spPr>
          <a:xfrm>
            <a:off x="7550398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DE67C63-4ECC-48C7-9D1B-0C73D969BA3E}"/>
              </a:ext>
            </a:extLst>
          </p:cNvPr>
          <p:cNvSpPr/>
          <p:nvPr/>
        </p:nvSpPr>
        <p:spPr>
          <a:xfrm>
            <a:off x="8040707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4D4A45-5563-404D-931A-C21B17CA2517}"/>
              </a:ext>
            </a:extLst>
          </p:cNvPr>
          <p:cNvSpPr/>
          <p:nvPr/>
        </p:nvSpPr>
        <p:spPr>
          <a:xfrm>
            <a:off x="854633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B1F340-937A-4B43-8C2F-8CCAABF3CBBB}"/>
              </a:ext>
            </a:extLst>
          </p:cNvPr>
          <p:cNvSpPr/>
          <p:nvPr/>
        </p:nvSpPr>
        <p:spPr>
          <a:xfrm>
            <a:off x="4179523" y="3616097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3C98594-9AED-42B6-99C1-88F70BE0F8F5}"/>
              </a:ext>
            </a:extLst>
          </p:cNvPr>
          <p:cNvSpPr/>
          <p:nvPr/>
        </p:nvSpPr>
        <p:spPr>
          <a:xfrm>
            <a:off x="485369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074E75D-BC09-494E-BB2A-537007030191}"/>
              </a:ext>
            </a:extLst>
          </p:cNvPr>
          <p:cNvSpPr/>
          <p:nvPr/>
        </p:nvSpPr>
        <p:spPr>
          <a:xfrm>
            <a:off x="5369623" y="4404979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0B4D93-9355-4204-8266-9BEE488D2F05}"/>
              </a:ext>
            </a:extLst>
          </p:cNvPr>
          <p:cNvSpPr/>
          <p:nvPr/>
        </p:nvSpPr>
        <p:spPr>
          <a:xfrm>
            <a:off x="588472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D2F4272-C517-40B9-B3B0-B75BFB565F23}"/>
              </a:ext>
            </a:extLst>
          </p:cNvPr>
          <p:cNvSpPr/>
          <p:nvPr/>
        </p:nvSpPr>
        <p:spPr>
          <a:xfrm>
            <a:off x="6399834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72F002-0A9B-4A48-B1B8-32298916EE42}"/>
              </a:ext>
            </a:extLst>
          </p:cNvPr>
          <p:cNvSpPr/>
          <p:nvPr/>
        </p:nvSpPr>
        <p:spPr>
          <a:xfrm>
            <a:off x="7550398" y="4404979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13D29FE-F14A-4406-B5BE-4489FD97AA28}"/>
              </a:ext>
            </a:extLst>
          </p:cNvPr>
          <p:cNvSpPr/>
          <p:nvPr/>
        </p:nvSpPr>
        <p:spPr>
          <a:xfrm>
            <a:off x="8040707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E97361-8E5C-4938-B2AA-63D647A7C6EE}"/>
              </a:ext>
            </a:extLst>
          </p:cNvPr>
          <p:cNvSpPr/>
          <p:nvPr/>
        </p:nvSpPr>
        <p:spPr>
          <a:xfrm>
            <a:off x="854633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DDAFA7-048C-40FC-9383-7F8D8A72EFAE}"/>
              </a:ext>
            </a:extLst>
          </p:cNvPr>
          <p:cNvSpPr/>
          <p:nvPr/>
        </p:nvSpPr>
        <p:spPr>
          <a:xfrm>
            <a:off x="4179523" y="4404979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66" name="모서리가 둥근 직사각형 204">
            <a:extLst>
              <a:ext uri="{FF2B5EF4-FFF2-40B4-BE49-F238E27FC236}">
                <a16:creationId xmlns:a16="http://schemas.microsoft.com/office/drawing/2014/main" id="{430191EC-C076-405C-AA2A-F19108BE0D7F}"/>
              </a:ext>
            </a:extLst>
          </p:cNvPr>
          <p:cNvSpPr/>
          <p:nvPr/>
        </p:nvSpPr>
        <p:spPr>
          <a:xfrm>
            <a:off x="4673134" y="2996952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SHARE (LPN2, 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91ACC17-F193-4F2B-BF96-F1544ED46E8F}"/>
              </a:ext>
            </a:extLst>
          </p:cNvPr>
          <p:cNvCxnSpPr>
            <a:stCxn id="152" idx="2"/>
            <a:endCxn id="159" idx="0"/>
          </p:cNvCxnSpPr>
          <p:nvPr/>
        </p:nvCxnSpPr>
        <p:spPr>
          <a:xfrm>
            <a:off x="5515184" y="3883559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아래쪽 화살표 214">
            <a:extLst>
              <a:ext uri="{FF2B5EF4-FFF2-40B4-BE49-F238E27FC236}">
                <a16:creationId xmlns:a16="http://schemas.microsoft.com/office/drawing/2014/main" id="{1A02022F-2A2F-4C51-957A-20E0A1AF31A0}"/>
              </a:ext>
            </a:extLst>
          </p:cNvPr>
          <p:cNvSpPr/>
          <p:nvPr/>
        </p:nvSpPr>
        <p:spPr>
          <a:xfrm>
            <a:off x="5423207" y="3355386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56B2442-B1A2-4141-AD20-798D6CF6CF87}"/>
              </a:ext>
            </a:extLst>
          </p:cNvPr>
          <p:cNvCxnSpPr>
            <a:cxnSpLocks/>
            <a:stCxn id="152" idx="2"/>
            <a:endCxn id="162" idx="0"/>
          </p:cNvCxnSpPr>
          <p:nvPr/>
        </p:nvCxnSpPr>
        <p:spPr>
          <a:xfrm>
            <a:off x="5515184" y="3883559"/>
            <a:ext cx="2180775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442A29-9C77-4F51-8D82-47310A3690BB}"/>
              </a:ext>
            </a:extLst>
          </p:cNvPr>
          <p:cNvSpPr/>
          <p:nvPr/>
        </p:nvSpPr>
        <p:spPr>
          <a:xfrm>
            <a:off x="6585101" y="361391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305FF8-8C15-46AA-8262-44BADA734DD6}"/>
              </a:ext>
            </a:extLst>
          </p:cNvPr>
          <p:cNvSpPr/>
          <p:nvPr/>
        </p:nvSpPr>
        <p:spPr>
          <a:xfrm>
            <a:off x="6585101" y="440497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58EBAB-8387-4356-B58C-F530506D9F83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7695959" y="3883559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셈 기호 257">
            <a:extLst>
              <a:ext uri="{FF2B5EF4-FFF2-40B4-BE49-F238E27FC236}">
                <a16:creationId xmlns:a16="http://schemas.microsoft.com/office/drawing/2014/main" id="{E160FE94-4388-4C3F-B2EC-BE3A936EBF3C}"/>
              </a:ext>
            </a:extLst>
          </p:cNvPr>
          <p:cNvSpPr/>
          <p:nvPr/>
        </p:nvSpPr>
        <p:spPr>
          <a:xfrm>
            <a:off x="5328311" y="4365104"/>
            <a:ext cx="363199" cy="363199"/>
          </a:xfrm>
          <a:prstGeom prst="mathMultiply">
            <a:avLst>
              <a:gd name="adj1" fmla="val 48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0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SHARE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SHARE</a:t>
            </a:r>
            <a:r>
              <a:rPr lang="en-US" altLang="ko-KR" dirty="0"/>
              <a:t> interface [SIGMOD’16] allows host to explicitly ask FTL to change its internal address mapping table</a:t>
            </a:r>
          </a:p>
          <a:p>
            <a:pPr lvl="1"/>
            <a:r>
              <a:rPr lang="en-US" altLang="ko-KR" dirty="0"/>
              <a:t>Target PPN is shared via address remapping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8" name="모서리가 둥근 직사각형 253">
            <a:extLst>
              <a:ext uri="{FF2B5EF4-FFF2-40B4-BE49-F238E27FC236}">
                <a16:creationId xmlns:a16="http://schemas.microsoft.com/office/drawing/2014/main" id="{133FA32B-469F-464D-B905-8E36DCD721EC}"/>
              </a:ext>
            </a:extLst>
          </p:cNvPr>
          <p:cNvSpPr/>
          <p:nvPr/>
        </p:nvSpPr>
        <p:spPr>
          <a:xfrm>
            <a:off x="4118235" y="3506822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BB95B5-B4D6-418D-BCD0-7BFABE4C5FC3}"/>
              </a:ext>
            </a:extLst>
          </p:cNvPr>
          <p:cNvSpPr txBox="1"/>
          <p:nvPr/>
        </p:nvSpPr>
        <p:spPr>
          <a:xfrm>
            <a:off x="1631504" y="3797785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3710448-A807-46EF-807A-3DDA460D8735}"/>
              </a:ext>
            </a:extLst>
          </p:cNvPr>
          <p:cNvSpPr/>
          <p:nvPr/>
        </p:nvSpPr>
        <p:spPr>
          <a:xfrm>
            <a:off x="485369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0672EE-98F0-4ECE-9698-6B5AAD14054C}"/>
              </a:ext>
            </a:extLst>
          </p:cNvPr>
          <p:cNvSpPr/>
          <p:nvPr/>
        </p:nvSpPr>
        <p:spPr>
          <a:xfrm>
            <a:off x="588472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62D0B-1B2B-44B8-A47F-02A00BA7BE5A}"/>
              </a:ext>
            </a:extLst>
          </p:cNvPr>
          <p:cNvSpPr/>
          <p:nvPr/>
        </p:nvSpPr>
        <p:spPr>
          <a:xfrm>
            <a:off x="5369623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EF0B712-246A-4E39-BB00-D206ACB52ADB}"/>
              </a:ext>
            </a:extLst>
          </p:cNvPr>
          <p:cNvSpPr/>
          <p:nvPr/>
        </p:nvSpPr>
        <p:spPr>
          <a:xfrm>
            <a:off x="6399834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3B6CE4B-9A7D-47BA-AB6C-81055A392FD3}"/>
              </a:ext>
            </a:extLst>
          </p:cNvPr>
          <p:cNvSpPr/>
          <p:nvPr/>
        </p:nvSpPr>
        <p:spPr>
          <a:xfrm>
            <a:off x="7550398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DE67C63-4ECC-48C7-9D1B-0C73D969BA3E}"/>
              </a:ext>
            </a:extLst>
          </p:cNvPr>
          <p:cNvSpPr/>
          <p:nvPr/>
        </p:nvSpPr>
        <p:spPr>
          <a:xfrm>
            <a:off x="8040707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4D4A45-5563-404D-931A-C21B17CA2517}"/>
              </a:ext>
            </a:extLst>
          </p:cNvPr>
          <p:cNvSpPr/>
          <p:nvPr/>
        </p:nvSpPr>
        <p:spPr>
          <a:xfrm>
            <a:off x="854633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B1F340-937A-4B43-8C2F-8CCAABF3CBBB}"/>
              </a:ext>
            </a:extLst>
          </p:cNvPr>
          <p:cNvSpPr/>
          <p:nvPr/>
        </p:nvSpPr>
        <p:spPr>
          <a:xfrm>
            <a:off x="4179523" y="3616097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3C98594-9AED-42B6-99C1-88F70BE0F8F5}"/>
              </a:ext>
            </a:extLst>
          </p:cNvPr>
          <p:cNvSpPr/>
          <p:nvPr/>
        </p:nvSpPr>
        <p:spPr>
          <a:xfrm>
            <a:off x="485369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074E75D-BC09-494E-BB2A-537007030191}"/>
              </a:ext>
            </a:extLst>
          </p:cNvPr>
          <p:cNvSpPr/>
          <p:nvPr/>
        </p:nvSpPr>
        <p:spPr>
          <a:xfrm>
            <a:off x="5369623" y="4404979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0B4D93-9355-4204-8266-9BEE488D2F05}"/>
              </a:ext>
            </a:extLst>
          </p:cNvPr>
          <p:cNvSpPr/>
          <p:nvPr/>
        </p:nvSpPr>
        <p:spPr>
          <a:xfrm>
            <a:off x="588472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D2F4272-C517-40B9-B3B0-B75BFB565F23}"/>
              </a:ext>
            </a:extLst>
          </p:cNvPr>
          <p:cNvSpPr/>
          <p:nvPr/>
        </p:nvSpPr>
        <p:spPr>
          <a:xfrm>
            <a:off x="6399834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72F002-0A9B-4A48-B1B8-32298916EE42}"/>
              </a:ext>
            </a:extLst>
          </p:cNvPr>
          <p:cNvSpPr/>
          <p:nvPr/>
        </p:nvSpPr>
        <p:spPr>
          <a:xfrm>
            <a:off x="7550398" y="4404979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13D29FE-F14A-4406-B5BE-4489FD97AA28}"/>
              </a:ext>
            </a:extLst>
          </p:cNvPr>
          <p:cNvSpPr/>
          <p:nvPr/>
        </p:nvSpPr>
        <p:spPr>
          <a:xfrm>
            <a:off x="8040707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E97361-8E5C-4938-B2AA-63D647A7C6EE}"/>
              </a:ext>
            </a:extLst>
          </p:cNvPr>
          <p:cNvSpPr/>
          <p:nvPr/>
        </p:nvSpPr>
        <p:spPr>
          <a:xfrm>
            <a:off x="854633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DDAFA7-048C-40FC-9383-7F8D8A72EFAE}"/>
              </a:ext>
            </a:extLst>
          </p:cNvPr>
          <p:cNvSpPr/>
          <p:nvPr/>
        </p:nvSpPr>
        <p:spPr>
          <a:xfrm>
            <a:off x="4179523" y="4404979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66" name="모서리가 둥근 직사각형 204">
            <a:extLst>
              <a:ext uri="{FF2B5EF4-FFF2-40B4-BE49-F238E27FC236}">
                <a16:creationId xmlns:a16="http://schemas.microsoft.com/office/drawing/2014/main" id="{430191EC-C076-405C-AA2A-F19108BE0D7F}"/>
              </a:ext>
            </a:extLst>
          </p:cNvPr>
          <p:cNvSpPr/>
          <p:nvPr/>
        </p:nvSpPr>
        <p:spPr>
          <a:xfrm>
            <a:off x="4673134" y="2996952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SHARE (LPN2, 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8" name="아래쪽 화살표 214">
            <a:extLst>
              <a:ext uri="{FF2B5EF4-FFF2-40B4-BE49-F238E27FC236}">
                <a16:creationId xmlns:a16="http://schemas.microsoft.com/office/drawing/2014/main" id="{1A02022F-2A2F-4C51-957A-20E0A1AF31A0}"/>
              </a:ext>
            </a:extLst>
          </p:cNvPr>
          <p:cNvSpPr/>
          <p:nvPr/>
        </p:nvSpPr>
        <p:spPr>
          <a:xfrm>
            <a:off x="5423207" y="3355386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56B2442-B1A2-4141-AD20-798D6CF6CF87}"/>
              </a:ext>
            </a:extLst>
          </p:cNvPr>
          <p:cNvCxnSpPr>
            <a:cxnSpLocks/>
            <a:stCxn id="152" idx="2"/>
            <a:endCxn id="162" idx="0"/>
          </p:cNvCxnSpPr>
          <p:nvPr/>
        </p:nvCxnSpPr>
        <p:spPr>
          <a:xfrm>
            <a:off x="5515184" y="3883559"/>
            <a:ext cx="2180775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442A29-9C77-4F51-8D82-47310A3690BB}"/>
              </a:ext>
            </a:extLst>
          </p:cNvPr>
          <p:cNvSpPr/>
          <p:nvPr/>
        </p:nvSpPr>
        <p:spPr>
          <a:xfrm>
            <a:off x="6585101" y="361391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305FF8-8C15-46AA-8262-44BADA734DD6}"/>
              </a:ext>
            </a:extLst>
          </p:cNvPr>
          <p:cNvSpPr/>
          <p:nvPr/>
        </p:nvSpPr>
        <p:spPr>
          <a:xfrm>
            <a:off x="6585101" y="440497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58EBAB-8387-4356-B58C-F530506D9F83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7695959" y="3883559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2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SHARE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SHARE</a:t>
            </a:r>
            <a:r>
              <a:rPr lang="en-US" altLang="ko-KR" dirty="0"/>
              <a:t> interface [SIGMOD’16] allows host to explicitly ask FTL to change its internal address mapping table</a:t>
            </a:r>
          </a:p>
          <a:p>
            <a:pPr lvl="1"/>
            <a:r>
              <a:rPr lang="en-US" altLang="ko-KR" dirty="0"/>
              <a:t>Target PPN is shared via address remapping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SHARE</a:t>
            </a:r>
            <a:r>
              <a:rPr lang="en-US" altLang="ko-KR" dirty="0"/>
              <a:t> atomically supports multi-address remapping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48" name="모서리가 둥근 직사각형 253">
            <a:extLst>
              <a:ext uri="{FF2B5EF4-FFF2-40B4-BE49-F238E27FC236}">
                <a16:creationId xmlns:a16="http://schemas.microsoft.com/office/drawing/2014/main" id="{133FA32B-469F-464D-B905-8E36DCD721EC}"/>
              </a:ext>
            </a:extLst>
          </p:cNvPr>
          <p:cNvSpPr/>
          <p:nvPr/>
        </p:nvSpPr>
        <p:spPr>
          <a:xfrm>
            <a:off x="4118235" y="3506822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BB95B5-B4D6-418D-BCD0-7BFABE4C5FC3}"/>
              </a:ext>
            </a:extLst>
          </p:cNvPr>
          <p:cNvSpPr txBox="1"/>
          <p:nvPr/>
        </p:nvSpPr>
        <p:spPr>
          <a:xfrm>
            <a:off x="1631504" y="3797785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3710448-A807-46EF-807A-3DDA460D8735}"/>
              </a:ext>
            </a:extLst>
          </p:cNvPr>
          <p:cNvSpPr/>
          <p:nvPr/>
        </p:nvSpPr>
        <p:spPr>
          <a:xfrm>
            <a:off x="485369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0672EE-98F0-4ECE-9698-6B5AAD14054C}"/>
              </a:ext>
            </a:extLst>
          </p:cNvPr>
          <p:cNvSpPr/>
          <p:nvPr/>
        </p:nvSpPr>
        <p:spPr>
          <a:xfrm>
            <a:off x="588472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62D0B-1B2B-44B8-A47F-02A00BA7BE5A}"/>
              </a:ext>
            </a:extLst>
          </p:cNvPr>
          <p:cNvSpPr/>
          <p:nvPr/>
        </p:nvSpPr>
        <p:spPr>
          <a:xfrm>
            <a:off x="5369623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EF0B712-246A-4E39-BB00-D206ACB52ADB}"/>
              </a:ext>
            </a:extLst>
          </p:cNvPr>
          <p:cNvSpPr/>
          <p:nvPr/>
        </p:nvSpPr>
        <p:spPr>
          <a:xfrm>
            <a:off x="6399834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3B6CE4B-9A7D-47BA-AB6C-81055A392FD3}"/>
              </a:ext>
            </a:extLst>
          </p:cNvPr>
          <p:cNvSpPr/>
          <p:nvPr/>
        </p:nvSpPr>
        <p:spPr>
          <a:xfrm>
            <a:off x="7550398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DE67C63-4ECC-48C7-9D1B-0C73D969BA3E}"/>
              </a:ext>
            </a:extLst>
          </p:cNvPr>
          <p:cNvSpPr/>
          <p:nvPr/>
        </p:nvSpPr>
        <p:spPr>
          <a:xfrm>
            <a:off x="8040707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4D4A45-5563-404D-931A-C21B17CA2517}"/>
              </a:ext>
            </a:extLst>
          </p:cNvPr>
          <p:cNvSpPr/>
          <p:nvPr/>
        </p:nvSpPr>
        <p:spPr>
          <a:xfrm>
            <a:off x="854633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B1F340-937A-4B43-8C2F-8CCAABF3CBBB}"/>
              </a:ext>
            </a:extLst>
          </p:cNvPr>
          <p:cNvSpPr/>
          <p:nvPr/>
        </p:nvSpPr>
        <p:spPr>
          <a:xfrm>
            <a:off x="4179523" y="3616097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3C98594-9AED-42B6-99C1-88F70BE0F8F5}"/>
              </a:ext>
            </a:extLst>
          </p:cNvPr>
          <p:cNvSpPr/>
          <p:nvPr/>
        </p:nvSpPr>
        <p:spPr>
          <a:xfrm>
            <a:off x="485369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074E75D-BC09-494E-BB2A-537007030191}"/>
              </a:ext>
            </a:extLst>
          </p:cNvPr>
          <p:cNvSpPr/>
          <p:nvPr/>
        </p:nvSpPr>
        <p:spPr>
          <a:xfrm>
            <a:off x="5369623" y="4404979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0B4D93-9355-4204-8266-9BEE488D2F05}"/>
              </a:ext>
            </a:extLst>
          </p:cNvPr>
          <p:cNvSpPr/>
          <p:nvPr/>
        </p:nvSpPr>
        <p:spPr>
          <a:xfrm>
            <a:off x="588472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D2F4272-C517-40B9-B3B0-B75BFB565F23}"/>
              </a:ext>
            </a:extLst>
          </p:cNvPr>
          <p:cNvSpPr/>
          <p:nvPr/>
        </p:nvSpPr>
        <p:spPr>
          <a:xfrm>
            <a:off x="6399834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72F002-0A9B-4A48-B1B8-32298916EE42}"/>
              </a:ext>
            </a:extLst>
          </p:cNvPr>
          <p:cNvSpPr/>
          <p:nvPr/>
        </p:nvSpPr>
        <p:spPr>
          <a:xfrm>
            <a:off x="7550398" y="4404979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13D29FE-F14A-4406-B5BE-4489FD97AA28}"/>
              </a:ext>
            </a:extLst>
          </p:cNvPr>
          <p:cNvSpPr/>
          <p:nvPr/>
        </p:nvSpPr>
        <p:spPr>
          <a:xfrm>
            <a:off x="8040707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E97361-8E5C-4938-B2AA-63D647A7C6EE}"/>
              </a:ext>
            </a:extLst>
          </p:cNvPr>
          <p:cNvSpPr/>
          <p:nvPr/>
        </p:nvSpPr>
        <p:spPr>
          <a:xfrm>
            <a:off x="854633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DDAFA7-048C-40FC-9383-7F8D8A72EFAE}"/>
              </a:ext>
            </a:extLst>
          </p:cNvPr>
          <p:cNvSpPr/>
          <p:nvPr/>
        </p:nvSpPr>
        <p:spPr>
          <a:xfrm>
            <a:off x="4179523" y="4404979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66" name="모서리가 둥근 직사각형 204">
            <a:extLst>
              <a:ext uri="{FF2B5EF4-FFF2-40B4-BE49-F238E27FC236}">
                <a16:creationId xmlns:a16="http://schemas.microsoft.com/office/drawing/2014/main" id="{430191EC-C076-405C-AA2A-F19108BE0D7F}"/>
              </a:ext>
            </a:extLst>
          </p:cNvPr>
          <p:cNvSpPr/>
          <p:nvPr/>
        </p:nvSpPr>
        <p:spPr>
          <a:xfrm>
            <a:off x="4673134" y="2996952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SHARE (LPN2, 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8" name="아래쪽 화살표 214">
            <a:extLst>
              <a:ext uri="{FF2B5EF4-FFF2-40B4-BE49-F238E27FC236}">
                <a16:creationId xmlns:a16="http://schemas.microsoft.com/office/drawing/2014/main" id="{1A02022F-2A2F-4C51-957A-20E0A1AF31A0}"/>
              </a:ext>
            </a:extLst>
          </p:cNvPr>
          <p:cNvSpPr/>
          <p:nvPr/>
        </p:nvSpPr>
        <p:spPr>
          <a:xfrm>
            <a:off x="5423207" y="3355386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56B2442-B1A2-4141-AD20-798D6CF6CF87}"/>
              </a:ext>
            </a:extLst>
          </p:cNvPr>
          <p:cNvCxnSpPr>
            <a:cxnSpLocks/>
            <a:stCxn id="152" idx="2"/>
            <a:endCxn id="162" idx="0"/>
          </p:cNvCxnSpPr>
          <p:nvPr/>
        </p:nvCxnSpPr>
        <p:spPr>
          <a:xfrm>
            <a:off x="5515184" y="3883559"/>
            <a:ext cx="2180775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442A29-9C77-4F51-8D82-47310A3690BB}"/>
              </a:ext>
            </a:extLst>
          </p:cNvPr>
          <p:cNvSpPr/>
          <p:nvPr/>
        </p:nvSpPr>
        <p:spPr>
          <a:xfrm>
            <a:off x="6585101" y="361391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305FF8-8C15-46AA-8262-44BADA734DD6}"/>
              </a:ext>
            </a:extLst>
          </p:cNvPr>
          <p:cNvSpPr/>
          <p:nvPr/>
        </p:nvSpPr>
        <p:spPr>
          <a:xfrm>
            <a:off x="6585101" y="440497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58EBAB-8387-4356-B58C-F530506D9F83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7695959" y="3883559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0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695-F28D-44FF-9F7D-A78FA5A7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739C-C014-4DD6-BDCD-3B0983B8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endParaRPr lang="en-US" altLang="ko-KR" dirty="0"/>
          </a:p>
          <a:p>
            <a:r>
              <a:rPr lang="en-US" altLang="ko-KR" dirty="0"/>
              <a:t>Related work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Implementation &amp; Challenges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6E93F-2E34-42AC-BA38-9E2CF70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4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EE58-795E-4BFF-97C8-0559D09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Remapping Approaches in Various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4A1C-AE6C-4099-AB30-C00F3D5A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Which layer</a:t>
            </a:r>
          </a:p>
          <a:p>
            <a:pPr lvl="1"/>
            <a:r>
              <a:rPr lang="en-US" altLang="ko-KR" dirty="0"/>
              <a:t>JFTL [ACM TOS’09] -&gt; FTL layer</a:t>
            </a:r>
          </a:p>
          <a:p>
            <a:pPr lvl="1"/>
            <a:r>
              <a:rPr lang="en-US" altLang="ko-KR" dirty="0" err="1"/>
              <a:t>ANViL</a:t>
            </a:r>
            <a:r>
              <a:rPr lang="en-US" altLang="ko-KR" dirty="0"/>
              <a:t> [USENIX FAST’15] -&gt; Virtual storage layer </a:t>
            </a:r>
          </a:p>
          <a:p>
            <a:pPr lvl="1"/>
            <a:r>
              <a:rPr lang="en-US" altLang="ko-KR" dirty="0"/>
              <a:t>SHARE [ACM SIGMOD’16] -&gt; FTL layer</a:t>
            </a:r>
          </a:p>
          <a:p>
            <a:pPr lvl="1"/>
            <a:r>
              <a:rPr lang="en-US" altLang="ko-KR" dirty="0"/>
              <a:t>Janus [USENIX ATC’17] -&gt; FTL with File system layer</a:t>
            </a:r>
          </a:p>
          <a:p>
            <a:pPr lvl="1"/>
            <a:r>
              <a:rPr lang="en-US" altLang="ko-KR" dirty="0"/>
              <a:t>SHRD [USENIX FAST’17] -&gt; FTL with Block layer</a:t>
            </a:r>
          </a:p>
          <a:p>
            <a:pPr lvl="1"/>
            <a:r>
              <a:rPr lang="en-US" altLang="ko-KR" dirty="0"/>
              <a:t>Ext4-lazy [USENIX FAST’17] -&gt; File system layer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22FF7-72A4-4081-90A4-859C2D9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48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EE58-795E-4BFF-97C8-0559D09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Remapping Approaches in Various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4A1C-AE6C-4099-AB30-C00F3D5A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purposes</a:t>
            </a:r>
          </a:p>
          <a:p>
            <a:pPr lvl="1"/>
            <a:r>
              <a:rPr lang="en-US" altLang="ko-KR" dirty="0"/>
              <a:t>JFTL [ACM TOS’09] -&gt; File system-level consistency</a:t>
            </a:r>
          </a:p>
          <a:p>
            <a:pPr lvl="1"/>
            <a:r>
              <a:rPr lang="en-US" altLang="ko-KR" dirty="0" err="1"/>
              <a:t>ANViL</a:t>
            </a:r>
            <a:r>
              <a:rPr lang="en-US" altLang="ko-KR" dirty="0"/>
              <a:t> [USENIX FAST’15] -&gt; File system-level consistency</a:t>
            </a:r>
          </a:p>
          <a:p>
            <a:pPr lvl="1"/>
            <a:r>
              <a:rPr lang="en-US" altLang="ko-KR" dirty="0"/>
              <a:t>SHARE [ACM SIGMOD’16] -&gt; Application-level consistency</a:t>
            </a:r>
          </a:p>
          <a:p>
            <a:pPr lvl="1"/>
            <a:r>
              <a:rPr lang="en-US" altLang="ko-KR" dirty="0"/>
              <a:t>Janus [USENIX ATC’17] -&gt; Defragmentation</a:t>
            </a:r>
          </a:p>
          <a:p>
            <a:pPr lvl="1"/>
            <a:r>
              <a:rPr lang="en-US" altLang="ko-KR" dirty="0"/>
              <a:t>SHRD [USENIX FAST’17] -&gt; Sequential writes</a:t>
            </a:r>
          </a:p>
          <a:p>
            <a:pPr lvl="1"/>
            <a:r>
              <a:rPr lang="en-US" altLang="ko-KR" dirty="0"/>
              <a:t>Ext4-lazy [USENIX FAST’17] -&gt; Sequential writes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22FF7-72A4-4081-90A4-859C2D9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73A39-8B6A-4E94-884D-CE5B5E6F086F}"/>
              </a:ext>
            </a:extLst>
          </p:cNvPr>
          <p:cNvSpPr/>
          <p:nvPr/>
        </p:nvSpPr>
        <p:spPr>
          <a:xfrm>
            <a:off x="983432" y="1988888"/>
            <a:ext cx="10153128" cy="432000"/>
          </a:xfrm>
          <a:prstGeom prst="roundRect">
            <a:avLst>
              <a:gd name="adj" fmla="val 8688"/>
            </a:avLst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4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EE58-795E-4BFF-97C8-0559D09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Remapping Approaches in Various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4A1C-AE6C-4099-AB30-C00F3D5A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purposes</a:t>
            </a:r>
          </a:p>
          <a:p>
            <a:pPr lvl="1"/>
            <a:r>
              <a:rPr lang="en-US" altLang="ko-KR" dirty="0"/>
              <a:t>JFTL [ACM TOS’09] -&gt; File system-level consistency</a:t>
            </a:r>
          </a:p>
          <a:p>
            <a:pPr lvl="1"/>
            <a:r>
              <a:rPr lang="en-US" altLang="ko-KR" dirty="0" err="1"/>
              <a:t>ANViL</a:t>
            </a:r>
            <a:r>
              <a:rPr lang="en-US" altLang="ko-KR" dirty="0"/>
              <a:t> [USENIX FAST’15] -&gt; File system-level consistency</a:t>
            </a:r>
          </a:p>
          <a:p>
            <a:pPr lvl="1"/>
            <a:r>
              <a:rPr lang="en-US" altLang="ko-KR" dirty="0"/>
              <a:t>SHARE [ACM SIGMOD’16] -&gt; Application-level consistency</a:t>
            </a:r>
          </a:p>
          <a:p>
            <a:pPr lvl="1"/>
            <a:r>
              <a:rPr lang="en-US" altLang="ko-KR" dirty="0"/>
              <a:t>Janus [USENIX ATC’17] -&gt; Defragmentation</a:t>
            </a:r>
          </a:p>
          <a:p>
            <a:pPr lvl="1"/>
            <a:r>
              <a:rPr lang="en-US" altLang="ko-KR" dirty="0"/>
              <a:t>SHRD [USENIX FAST’17] -&gt; Sequential writes</a:t>
            </a:r>
          </a:p>
          <a:p>
            <a:pPr lvl="1"/>
            <a:r>
              <a:rPr lang="en-US" altLang="ko-KR" dirty="0"/>
              <a:t>Ext4-lazy [USENIX FAST’17] -&gt; Sequential writes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22FF7-72A4-4081-90A4-859C2D9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73A39-8B6A-4E94-884D-CE5B5E6F086F}"/>
              </a:ext>
            </a:extLst>
          </p:cNvPr>
          <p:cNvSpPr/>
          <p:nvPr/>
        </p:nvSpPr>
        <p:spPr>
          <a:xfrm>
            <a:off x="983432" y="2492944"/>
            <a:ext cx="10153128" cy="432000"/>
          </a:xfrm>
          <a:prstGeom prst="roundRect">
            <a:avLst>
              <a:gd name="adj" fmla="val 8688"/>
            </a:avLst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2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EE58-795E-4BFF-97C8-0559D09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Remapping Approaches in Various 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4A1C-AE6C-4099-AB30-C00F3D5A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purposes</a:t>
            </a:r>
          </a:p>
          <a:p>
            <a:pPr lvl="1"/>
            <a:r>
              <a:rPr lang="en-US" altLang="ko-KR" dirty="0"/>
              <a:t>JFTL [ACM TOS’09] -&gt; File system-level consistency</a:t>
            </a:r>
          </a:p>
          <a:p>
            <a:pPr lvl="1"/>
            <a:r>
              <a:rPr lang="en-US" altLang="ko-KR" dirty="0" err="1"/>
              <a:t>ANViL</a:t>
            </a:r>
            <a:r>
              <a:rPr lang="en-US" altLang="ko-KR" dirty="0"/>
              <a:t> [USENIX FAST’15] -&gt; File system-level consistency</a:t>
            </a:r>
          </a:p>
          <a:p>
            <a:pPr lvl="1"/>
            <a:r>
              <a:rPr lang="en-US" altLang="ko-KR" dirty="0"/>
              <a:t>SHARE [ACM SIGMOD’16] -&gt; Application-level consistency</a:t>
            </a:r>
          </a:p>
          <a:p>
            <a:pPr lvl="1"/>
            <a:r>
              <a:rPr lang="en-US" altLang="ko-KR" dirty="0"/>
              <a:t>Janus [USENIX ATC’17] -&gt; Defragmentation</a:t>
            </a:r>
          </a:p>
          <a:p>
            <a:pPr lvl="1"/>
            <a:r>
              <a:rPr lang="en-US" altLang="ko-KR" dirty="0"/>
              <a:t>SHRD [USENIX FAST’17] -&gt; Sequential writes</a:t>
            </a:r>
          </a:p>
          <a:p>
            <a:pPr lvl="1"/>
            <a:r>
              <a:rPr lang="en-US" altLang="ko-KR" dirty="0"/>
              <a:t>Ext4-lazy [USENIX FAST’17] -&gt; Sequential writes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22FF7-72A4-4081-90A4-859C2D9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73A39-8B6A-4E94-884D-CE5B5E6F086F}"/>
              </a:ext>
            </a:extLst>
          </p:cNvPr>
          <p:cNvSpPr/>
          <p:nvPr/>
        </p:nvSpPr>
        <p:spPr>
          <a:xfrm>
            <a:off x="983432" y="2996952"/>
            <a:ext cx="10153128" cy="432048"/>
          </a:xfrm>
          <a:prstGeom prst="roundRect">
            <a:avLst>
              <a:gd name="adj" fmla="val 8688"/>
            </a:avLst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7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695-F28D-44FF-9F7D-A78FA5A7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739C-C014-4DD6-BDCD-3B0983B8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endParaRPr lang="en-US" altLang="ko-KR" dirty="0"/>
          </a:p>
          <a:p>
            <a:r>
              <a:rPr lang="en-US" altLang="ko-KR" dirty="0"/>
              <a:t>Case studies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Implementation &amp; Challenges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6E93F-2E34-42AC-BA38-9E2CF70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94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253">
            <a:extLst>
              <a:ext uri="{FF2B5EF4-FFF2-40B4-BE49-F238E27FC236}">
                <a16:creationId xmlns:a16="http://schemas.microsoft.com/office/drawing/2014/main" id="{5EC3C7FE-4F6E-40EA-B9F2-791812BF755E}"/>
              </a:ext>
            </a:extLst>
          </p:cNvPr>
          <p:cNvSpPr/>
          <p:nvPr/>
        </p:nvSpPr>
        <p:spPr>
          <a:xfrm>
            <a:off x="8008925" y="2879468"/>
            <a:ext cx="2043904" cy="1362338"/>
          </a:xfrm>
          <a:prstGeom prst="roundRect">
            <a:avLst>
              <a:gd name="adj" fmla="val 827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Traditional Ext4 file system writes same data twice to guarantee crash consistency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모서리가 둥근 직사각형 253">
            <a:extLst>
              <a:ext uri="{FF2B5EF4-FFF2-40B4-BE49-F238E27FC236}">
                <a16:creationId xmlns:a16="http://schemas.microsoft.com/office/drawing/2014/main" id="{5F261335-13CE-4F19-A7E6-27019056F0B2}"/>
              </a:ext>
            </a:extLst>
          </p:cNvPr>
          <p:cNvSpPr/>
          <p:nvPr/>
        </p:nvSpPr>
        <p:spPr>
          <a:xfrm>
            <a:off x="4690688" y="2879468"/>
            <a:ext cx="3217650" cy="1362338"/>
          </a:xfrm>
          <a:prstGeom prst="roundRect">
            <a:avLst>
              <a:gd name="adj" fmla="val 827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75633-0414-43D7-BB0F-1C0E7CE1C02C}"/>
              </a:ext>
            </a:extLst>
          </p:cNvPr>
          <p:cNvSpPr txBox="1"/>
          <p:nvPr/>
        </p:nvSpPr>
        <p:spPr>
          <a:xfrm>
            <a:off x="2203957" y="3170431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85DE2A-407A-486F-A7FB-C2C52B6DAEF5}"/>
              </a:ext>
            </a:extLst>
          </p:cNvPr>
          <p:cNvSpPr/>
          <p:nvPr/>
        </p:nvSpPr>
        <p:spPr>
          <a:xfrm>
            <a:off x="542615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81B77D-E338-4646-9CD5-BED5770B70F1}"/>
              </a:ext>
            </a:extLst>
          </p:cNvPr>
          <p:cNvSpPr/>
          <p:nvPr/>
        </p:nvSpPr>
        <p:spPr>
          <a:xfrm>
            <a:off x="645718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EFC66-BE94-4855-A8AB-982C6711274B}"/>
              </a:ext>
            </a:extLst>
          </p:cNvPr>
          <p:cNvSpPr/>
          <p:nvPr/>
        </p:nvSpPr>
        <p:spPr>
          <a:xfrm>
            <a:off x="5942076" y="298656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6C2A79-DB88-4D81-9BD2-798AE83B382B}"/>
              </a:ext>
            </a:extLst>
          </p:cNvPr>
          <p:cNvSpPr/>
          <p:nvPr/>
        </p:nvSpPr>
        <p:spPr>
          <a:xfrm>
            <a:off x="6972287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B1B14-766A-448D-9C55-6B73B2056B73}"/>
              </a:ext>
            </a:extLst>
          </p:cNvPr>
          <p:cNvSpPr/>
          <p:nvPr/>
        </p:nvSpPr>
        <p:spPr>
          <a:xfrm>
            <a:off x="8122851" y="298656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F75F5B-0300-42A8-851B-886F144FC8AE}"/>
              </a:ext>
            </a:extLst>
          </p:cNvPr>
          <p:cNvSpPr/>
          <p:nvPr/>
        </p:nvSpPr>
        <p:spPr>
          <a:xfrm>
            <a:off x="8613160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4D1DA-AD67-4316-97B3-9B37DEAE5DF3}"/>
              </a:ext>
            </a:extLst>
          </p:cNvPr>
          <p:cNvSpPr/>
          <p:nvPr/>
        </p:nvSpPr>
        <p:spPr>
          <a:xfrm>
            <a:off x="911879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4E59A2-1232-4F43-A8D7-DD221BE5B5B4}"/>
              </a:ext>
            </a:extLst>
          </p:cNvPr>
          <p:cNvSpPr/>
          <p:nvPr/>
        </p:nvSpPr>
        <p:spPr>
          <a:xfrm>
            <a:off x="4751976" y="2988743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2A6611-FAF3-4085-ABF6-61C18B3E379A}"/>
              </a:ext>
            </a:extLst>
          </p:cNvPr>
          <p:cNvSpPr/>
          <p:nvPr/>
        </p:nvSpPr>
        <p:spPr>
          <a:xfrm>
            <a:off x="542615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12248-31D1-4047-9734-31F81A35832F}"/>
              </a:ext>
            </a:extLst>
          </p:cNvPr>
          <p:cNvSpPr/>
          <p:nvPr/>
        </p:nvSpPr>
        <p:spPr>
          <a:xfrm>
            <a:off x="5942076" y="3777625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D4537-9FC6-48C1-938D-15B6EF4BB279}"/>
              </a:ext>
            </a:extLst>
          </p:cNvPr>
          <p:cNvSpPr/>
          <p:nvPr/>
        </p:nvSpPr>
        <p:spPr>
          <a:xfrm>
            <a:off x="645718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60440-56E6-4284-8842-80EDFB5A94E7}"/>
              </a:ext>
            </a:extLst>
          </p:cNvPr>
          <p:cNvSpPr/>
          <p:nvPr/>
        </p:nvSpPr>
        <p:spPr>
          <a:xfrm>
            <a:off x="6972287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16D7-4A4E-4DEC-B7F7-E3C176DF55E9}"/>
              </a:ext>
            </a:extLst>
          </p:cNvPr>
          <p:cNvSpPr/>
          <p:nvPr/>
        </p:nvSpPr>
        <p:spPr>
          <a:xfrm>
            <a:off x="8122851" y="3777625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8D727F-3EF1-45D4-BD9A-EE7B9C2AEB50}"/>
              </a:ext>
            </a:extLst>
          </p:cNvPr>
          <p:cNvSpPr/>
          <p:nvPr/>
        </p:nvSpPr>
        <p:spPr>
          <a:xfrm>
            <a:off x="8613160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3A9DFD-3C5D-47E4-BFA0-9617E1C64B88}"/>
              </a:ext>
            </a:extLst>
          </p:cNvPr>
          <p:cNvSpPr/>
          <p:nvPr/>
        </p:nvSpPr>
        <p:spPr>
          <a:xfrm>
            <a:off x="911879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66A70E-A949-4CB0-8191-BF7565BA35B1}"/>
              </a:ext>
            </a:extLst>
          </p:cNvPr>
          <p:cNvSpPr/>
          <p:nvPr/>
        </p:nvSpPr>
        <p:spPr>
          <a:xfrm>
            <a:off x="4751976" y="3777625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24" name="아래쪽 화살표 214">
            <a:extLst>
              <a:ext uri="{FF2B5EF4-FFF2-40B4-BE49-F238E27FC236}">
                <a16:creationId xmlns:a16="http://schemas.microsoft.com/office/drawing/2014/main" id="{7C22A675-37C5-4C97-8455-3247E9A38F5F}"/>
              </a:ext>
            </a:extLst>
          </p:cNvPr>
          <p:cNvSpPr/>
          <p:nvPr/>
        </p:nvSpPr>
        <p:spPr>
          <a:xfrm>
            <a:off x="5995660" y="2728032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F7B3C-4261-4B0E-B83E-DFA86F899B5A}"/>
              </a:ext>
            </a:extLst>
          </p:cNvPr>
          <p:cNvSpPr/>
          <p:nvPr/>
        </p:nvSpPr>
        <p:spPr>
          <a:xfrm>
            <a:off x="7157554" y="298656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E08D2C-6F3E-4696-8407-00F2BAFA428B}"/>
              </a:ext>
            </a:extLst>
          </p:cNvPr>
          <p:cNvSpPr/>
          <p:nvPr/>
        </p:nvSpPr>
        <p:spPr>
          <a:xfrm>
            <a:off x="7157554" y="377762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F0A24B-6215-48E7-ADEA-82BE6A805B7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268412" y="3256205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E9A424-1B6A-46E2-99AA-D88C322D84ED}"/>
              </a:ext>
            </a:extLst>
          </p:cNvPr>
          <p:cNvSpPr/>
          <p:nvPr/>
        </p:nvSpPr>
        <p:spPr>
          <a:xfrm>
            <a:off x="9158347" y="2908290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55198C-1652-46D2-AAD9-99370C2FA989}"/>
              </a:ext>
            </a:extLst>
          </p:cNvPr>
          <p:cNvSpPr/>
          <p:nvPr/>
        </p:nvSpPr>
        <p:spPr>
          <a:xfrm>
            <a:off x="9158347" y="3699350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204">
            <a:extLst>
              <a:ext uri="{FF2B5EF4-FFF2-40B4-BE49-F238E27FC236}">
                <a16:creationId xmlns:a16="http://schemas.microsoft.com/office/drawing/2014/main" id="{C708E568-33EE-492C-9BF1-DF187E3F91B8}"/>
              </a:ext>
            </a:extLst>
          </p:cNvPr>
          <p:cNvSpPr/>
          <p:nvPr/>
        </p:nvSpPr>
        <p:spPr>
          <a:xfrm>
            <a:off x="7388533" y="2348880"/>
            <a:ext cx="2304256" cy="2476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ko-KR" sz="1400" b="1" i="1" dirty="0">
                <a:solidFill>
                  <a:schemeClr val="tx1"/>
                </a:solidFill>
              </a:rPr>
              <a:t>Journal Write(LPN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6" name="아래쪽 화살표 214">
            <a:extLst>
              <a:ext uri="{FF2B5EF4-FFF2-40B4-BE49-F238E27FC236}">
                <a16:creationId xmlns:a16="http://schemas.microsoft.com/office/drawing/2014/main" id="{0F174709-21F6-45A5-9212-E5A6E5FB1589}"/>
              </a:ext>
            </a:extLst>
          </p:cNvPr>
          <p:cNvSpPr/>
          <p:nvPr/>
        </p:nvSpPr>
        <p:spPr>
          <a:xfrm>
            <a:off x="8138606" y="2710527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204">
            <a:extLst>
              <a:ext uri="{FF2B5EF4-FFF2-40B4-BE49-F238E27FC236}">
                <a16:creationId xmlns:a16="http://schemas.microsoft.com/office/drawing/2014/main" id="{A5E6D027-F327-4F7E-B25C-B6B4A91B8F54}"/>
              </a:ext>
            </a:extLst>
          </p:cNvPr>
          <p:cNvSpPr/>
          <p:nvPr/>
        </p:nvSpPr>
        <p:spPr>
          <a:xfrm>
            <a:off x="5086343" y="2371302"/>
            <a:ext cx="1983975" cy="2476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ko-KR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Write</a:t>
            </a:r>
            <a:r>
              <a:rPr lang="en-US" altLang="ko-KR" sz="1400" b="1" i="1" dirty="0">
                <a:solidFill>
                  <a:schemeClr val="tx1"/>
                </a:solidFill>
              </a:rPr>
              <a:t>(LPN 2)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5592-6B65-45AB-A9E9-E5CD9836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Consistency, And Why Is It Important?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476-F269-4188-B6FF-C1643A73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you lose your precious data?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we can build a crash consistency system?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Turn on </a:t>
            </a:r>
            <a:r>
              <a:rPr lang="en-US" altLang="ko-KR" dirty="0"/>
              <a:t>one of the consistency mechanisms</a:t>
            </a:r>
          </a:p>
          <a:p>
            <a:pPr lvl="2"/>
            <a:r>
              <a:rPr lang="en-US" altLang="ko-KR" dirty="0"/>
              <a:t>Journaling, copy-on-write, and logging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F3C9D-F001-4018-B060-ECE1893D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DEDF711-AFED-41CC-92B9-FACC177C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74" y="3012120"/>
            <a:ext cx="2817560" cy="31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D01D5-62CB-4430-9C85-CB012045B7F7}"/>
              </a:ext>
            </a:extLst>
          </p:cNvPr>
          <p:cNvSpPr txBox="1"/>
          <p:nvPr/>
        </p:nvSpPr>
        <p:spPr>
          <a:xfrm>
            <a:off x="5917670" y="6176337"/>
            <a:ext cx="569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[Source: https://n2ws.com/blog/ebs-snapshot/transaction-logs-and-journaling]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23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253">
            <a:extLst>
              <a:ext uri="{FF2B5EF4-FFF2-40B4-BE49-F238E27FC236}">
                <a16:creationId xmlns:a16="http://schemas.microsoft.com/office/drawing/2014/main" id="{5EC3C7FE-4F6E-40EA-B9F2-791812BF755E}"/>
              </a:ext>
            </a:extLst>
          </p:cNvPr>
          <p:cNvSpPr/>
          <p:nvPr/>
        </p:nvSpPr>
        <p:spPr>
          <a:xfrm>
            <a:off x="8008925" y="2879468"/>
            <a:ext cx="2043904" cy="1362338"/>
          </a:xfrm>
          <a:prstGeom prst="roundRect">
            <a:avLst>
              <a:gd name="adj" fmla="val 827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Traditional Ext4 file system writes same data twice to guarantee crash consistency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SHARE-aware Ext4 can remove the second write by delegating it to SHARE</a:t>
            </a:r>
          </a:p>
          <a:p>
            <a:pPr lvl="1"/>
            <a:r>
              <a:rPr lang="en-US" altLang="ko-KR" dirty="0"/>
              <a:t>SHARE-aware ordered journaling (SOJ) mode </a:t>
            </a:r>
          </a:p>
          <a:p>
            <a:pPr lvl="1"/>
            <a:r>
              <a:rPr lang="en-US" altLang="ko-KR" dirty="0"/>
              <a:t>SHARE-aware data journaling (SDJ) mode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모서리가 둥근 직사각형 253">
            <a:extLst>
              <a:ext uri="{FF2B5EF4-FFF2-40B4-BE49-F238E27FC236}">
                <a16:creationId xmlns:a16="http://schemas.microsoft.com/office/drawing/2014/main" id="{5F261335-13CE-4F19-A7E6-27019056F0B2}"/>
              </a:ext>
            </a:extLst>
          </p:cNvPr>
          <p:cNvSpPr/>
          <p:nvPr/>
        </p:nvSpPr>
        <p:spPr>
          <a:xfrm>
            <a:off x="4690688" y="2879468"/>
            <a:ext cx="3217650" cy="1362338"/>
          </a:xfrm>
          <a:prstGeom prst="roundRect">
            <a:avLst>
              <a:gd name="adj" fmla="val 827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75633-0414-43D7-BB0F-1C0E7CE1C02C}"/>
              </a:ext>
            </a:extLst>
          </p:cNvPr>
          <p:cNvSpPr txBox="1"/>
          <p:nvPr/>
        </p:nvSpPr>
        <p:spPr>
          <a:xfrm>
            <a:off x="2203957" y="3170431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85DE2A-407A-486F-A7FB-C2C52B6DAEF5}"/>
              </a:ext>
            </a:extLst>
          </p:cNvPr>
          <p:cNvSpPr/>
          <p:nvPr/>
        </p:nvSpPr>
        <p:spPr>
          <a:xfrm>
            <a:off x="542615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81B77D-E338-4646-9CD5-BED5770B70F1}"/>
              </a:ext>
            </a:extLst>
          </p:cNvPr>
          <p:cNvSpPr/>
          <p:nvPr/>
        </p:nvSpPr>
        <p:spPr>
          <a:xfrm>
            <a:off x="645718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EFC66-BE94-4855-A8AB-982C6711274B}"/>
              </a:ext>
            </a:extLst>
          </p:cNvPr>
          <p:cNvSpPr/>
          <p:nvPr/>
        </p:nvSpPr>
        <p:spPr>
          <a:xfrm>
            <a:off x="5942076" y="298656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6C2A79-DB88-4D81-9BD2-798AE83B382B}"/>
              </a:ext>
            </a:extLst>
          </p:cNvPr>
          <p:cNvSpPr/>
          <p:nvPr/>
        </p:nvSpPr>
        <p:spPr>
          <a:xfrm>
            <a:off x="6972287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B1B14-766A-448D-9C55-6B73B2056B73}"/>
              </a:ext>
            </a:extLst>
          </p:cNvPr>
          <p:cNvSpPr/>
          <p:nvPr/>
        </p:nvSpPr>
        <p:spPr>
          <a:xfrm>
            <a:off x="8122851" y="298656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F75F5B-0300-42A8-851B-886F144FC8AE}"/>
              </a:ext>
            </a:extLst>
          </p:cNvPr>
          <p:cNvSpPr/>
          <p:nvPr/>
        </p:nvSpPr>
        <p:spPr>
          <a:xfrm>
            <a:off x="8613160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4D1DA-AD67-4316-97B3-9B37DEAE5DF3}"/>
              </a:ext>
            </a:extLst>
          </p:cNvPr>
          <p:cNvSpPr/>
          <p:nvPr/>
        </p:nvSpPr>
        <p:spPr>
          <a:xfrm>
            <a:off x="9118791" y="298656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4E59A2-1232-4F43-A8D7-DD221BE5B5B4}"/>
              </a:ext>
            </a:extLst>
          </p:cNvPr>
          <p:cNvSpPr/>
          <p:nvPr/>
        </p:nvSpPr>
        <p:spPr>
          <a:xfrm>
            <a:off x="4751976" y="2988743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2A6611-FAF3-4085-ABF6-61C18B3E379A}"/>
              </a:ext>
            </a:extLst>
          </p:cNvPr>
          <p:cNvSpPr/>
          <p:nvPr/>
        </p:nvSpPr>
        <p:spPr>
          <a:xfrm>
            <a:off x="542615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12248-31D1-4047-9734-31F81A35832F}"/>
              </a:ext>
            </a:extLst>
          </p:cNvPr>
          <p:cNvSpPr/>
          <p:nvPr/>
        </p:nvSpPr>
        <p:spPr>
          <a:xfrm>
            <a:off x="5942076" y="3777625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D4537-9FC6-48C1-938D-15B6EF4BB279}"/>
              </a:ext>
            </a:extLst>
          </p:cNvPr>
          <p:cNvSpPr/>
          <p:nvPr/>
        </p:nvSpPr>
        <p:spPr>
          <a:xfrm>
            <a:off x="645718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60440-56E6-4284-8842-80EDFB5A94E7}"/>
              </a:ext>
            </a:extLst>
          </p:cNvPr>
          <p:cNvSpPr/>
          <p:nvPr/>
        </p:nvSpPr>
        <p:spPr>
          <a:xfrm>
            <a:off x="6972287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16D7-4A4E-4DEC-B7F7-E3C176DF55E9}"/>
              </a:ext>
            </a:extLst>
          </p:cNvPr>
          <p:cNvSpPr/>
          <p:nvPr/>
        </p:nvSpPr>
        <p:spPr>
          <a:xfrm>
            <a:off x="8122851" y="3777625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8D727F-3EF1-45D4-BD9A-EE7B9C2AEB50}"/>
              </a:ext>
            </a:extLst>
          </p:cNvPr>
          <p:cNvSpPr/>
          <p:nvPr/>
        </p:nvSpPr>
        <p:spPr>
          <a:xfrm>
            <a:off x="8613160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3A9DFD-3C5D-47E4-BFA0-9617E1C64B88}"/>
              </a:ext>
            </a:extLst>
          </p:cNvPr>
          <p:cNvSpPr/>
          <p:nvPr/>
        </p:nvSpPr>
        <p:spPr>
          <a:xfrm>
            <a:off x="9118791" y="377762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66A70E-A949-4CB0-8191-BF7565BA35B1}"/>
              </a:ext>
            </a:extLst>
          </p:cNvPr>
          <p:cNvSpPr/>
          <p:nvPr/>
        </p:nvSpPr>
        <p:spPr>
          <a:xfrm>
            <a:off x="4751976" y="3777625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24" name="아래쪽 화살표 214">
            <a:extLst>
              <a:ext uri="{FF2B5EF4-FFF2-40B4-BE49-F238E27FC236}">
                <a16:creationId xmlns:a16="http://schemas.microsoft.com/office/drawing/2014/main" id="{7C22A675-37C5-4C97-8455-3247E9A38F5F}"/>
              </a:ext>
            </a:extLst>
          </p:cNvPr>
          <p:cNvSpPr/>
          <p:nvPr/>
        </p:nvSpPr>
        <p:spPr>
          <a:xfrm>
            <a:off x="5995660" y="2728032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F7B3C-4261-4B0E-B83E-DFA86F899B5A}"/>
              </a:ext>
            </a:extLst>
          </p:cNvPr>
          <p:cNvSpPr/>
          <p:nvPr/>
        </p:nvSpPr>
        <p:spPr>
          <a:xfrm>
            <a:off x="7157554" y="298656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E08D2C-6F3E-4696-8407-00F2BAFA428B}"/>
              </a:ext>
            </a:extLst>
          </p:cNvPr>
          <p:cNvSpPr/>
          <p:nvPr/>
        </p:nvSpPr>
        <p:spPr>
          <a:xfrm>
            <a:off x="7157554" y="377762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F0A24B-6215-48E7-ADEA-82BE6A805B7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268412" y="3256205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E9A424-1B6A-46E2-99AA-D88C322D84ED}"/>
              </a:ext>
            </a:extLst>
          </p:cNvPr>
          <p:cNvSpPr/>
          <p:nvPr/>
        </p:nvSpPr>
        <p:spPr>
          <a:xfrm>
            <a:off x="9158347" y="2908290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55198C-1652-46D2-AAD9-99370C2FA989}"/>
              </a:ext>
            </a:extLst>
          </p:cNvPr>
          <p:cNvSpPr/>
          <p:nvPr/>
        </p:nvSpPr>
        <p:spPr>
          <a:xfrm>
            <a:off x="9158347" y="3699350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204">
            <a:extLst>
              <a:ext uri="{FF2B5EF4-FFF2-40B4-BE49-F238E27FC236}">
                <a16:creationId xmlns:a16="http://schemas.microsoft.com/office/drawing/2014/main" id="{C708E568-33EE-492C-9BF1-DF187E3F91B8}"/>
              </a:ext>
            </a:extLst>
          </p:cNvPr>
          <p:cNvSpPr/>
          <p:nvPr/>
        </p:nvSpPr>
        <p:spPr>
          <a:xfrm>
            <a:off x="7388533" y="2348880"/>
            <a:ext cx="2304256" cy="2476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ko-KR" sz="1400" b="1" i="1" dirty="0">
                <a:solidFill>
                  <a:schemeClr val="tx1"/>
                </a:solidFill>
              </a:rPr>
              <a:t>Journal Write(LPN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6" name="아래쪽 화살표 214">
            <a:extLst>
              <a:ext uri="{FF2B5EF4-FFF2-40B4-BE49-F238E27FC236}">
                <a16:creationId xmlns:a16="http://schemas.microsoft.com/office/drawing/2014/main" id="{0F174709-21F6-45A5-9212-E5A6E5FB1589}"/>
              </a:ext>
            </a:extLst>
          </p:cNvPr>
          <p:cNvSpPr/>
          <p:nvPr/>
        </p:nvSpPr>
        <p:spPr>
          <a:xfrm>
            <a:off x="8138606" y="2710527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204">
            <a:extLst>
              <a:ext uri="{FF2B5EF4-FFF2-40B4-BE49-F238E27FC236}">
                <a16:creationId xmlns:a16="http://schemas.microsoft.com/office/drawing/2014/main" id="{A5E6D027-F327-4F7E-B25C-B6B4A91B8F54}"/>
              </a:ext>
            </a:extLst>
          </p:cNvPr>
          <p:cNvSpPr/>
          <p:nvPr/>
        </p:nvSpPr>
        <p:spPr>
          <a:xfrm>
            <a:off x="5086343" y="2371302"/>
            <a:ext cx="1983975" cy="2476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ko-KR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Write</a:t>
            </a:r>
            <a:r>
              <a:rPr lang="en-US" altLang="ko-KR" sz="1400" b="1" i="1" dirty="0">
                <a:solidFill>
                  <a:schemeClr val="tx1"/>
                </a:solidFill>
              </a:rPr>
              <a:t>(LPN 2)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0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example (Data journaling mode)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1EE2D62-B837-4E53-8245-F4E152621959}"/>
              </a:ext>
            </a:extLst>
          </p:cNvPr>
          <p:cNvSpPr/>
          <p:nvPr/>
        </p:nvSpPr>
        <p:spPr>
          <a:xfrm>
            <a:off x="2639616" y="6201624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2D645-742C-47CF-9A14-CB0FA729CE3D}"/>
              </a:ext>
            </a:extLst>
          </p:cNvPr>
          <p:cNvSpPr txBox="1"/>
          <p:nvPr/>
        </p:nvSpPr>
        <p:spPr>
          <a:xfrm>
            <a:off x="3060448" y="6252302"/>
            <a:ext cx="1035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Clean data </a:t>
            </a:r>
            <a:endParaRPr lang="ko-KR" alt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10FB91-1FAE-4B5A-8F86-5E70C1ABB60D}"/>
              </a:ext>
            </a:extLst>
          </p:cNvPr>
          <p:cNvSpPr txBox="1"/>
          <p:nvPr/>
        </p:nvSpPr>
        <p:spPr>
          <a:xfrm>
            <a:off x="4620852" y="6252302"/>
            <a:ext cx="9145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Dirty data</a:t>
            </a:r>
            <a:endParaRPr lang="ko-KR" altLang="en-US" sz="14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DB1EB37-7D25-4B52-8A8A-ACA7C7BDF52E}"/>
              </a:ext>
            </a:extLst>
          </p:cNvPr>
          <p:cNvSpPr/>
          <p:nvPr/>
        </p:nvSpPr>
        <p:spPr>
          <a:xfrm>
            <a:off x="4200020" y="6201624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69F6956-BB29-4E20-90FE-23CA7FA7466C}"/>
              </a:ext>
            </a:extLst>
          </p:cNvPr>
          <p:cNvSpPr/>
          <p:nvPr/>
        </p:nvSpPr>
        <p:spPr>
          <a:xfrm>
            <a:off x="5639430" y="6201624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F6F657F-BF2A-4EDF-92FF-38CDD74E846E}"/>
              </a:ext>
            </a:extLst>
          </p:cNvPr>
          <p:cNvSpPr txBox="1"/>
          <p:nvPr/>
        </p:nvSpPr>
        <p:spPr>
          <a:xfrm>
            <a:off x="6085500" y="6252302"/>
            <a:ext cx="13249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Dirty metadata</a:t>
            </a:r>
            <a:endParaRPr lang="ko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91DA6CF-3375-4B5A-A9A6-015EF6988E9F}"/>
              </a:ext>
            </a:extLst>
          </p:cNvPr>
          <p:cNvGrpSpPr/>
          <p:nvPr/>
        </p:nvGrpSpPr>
        <p:grpSpPr>
          <a:xfrm>
            <a:off x="7514446" y="6194704"/>
            <a:ext cx="346660" cy="330640"/>
            <a:chOff x="4437428" y="2622181"/>
            <a:chExt cx="346660" cy="330640"/>
          </a:xfrm>
        </p:grpSpPr>
        <p:sp>
          <p:nvSpPr>
            <p:cNvPr id="130" name="순서도: 자기 디스크 7">
              <a:extLst>
                <a:ext uri="{FF2B5EF4-FFF2-40B4-BE49-F238E27FC236}">
                  <a16:creationId xmlns:a16="http://schemas.microsoft.com/office/drawing/2014/main" id="{BA4E3118-B55E-4441-BC32-2A62452DD547}"/>
                </a:ext>
              </a:extLst>
            </p:cNvPr>
            <p:cNvSpPr/>
            <p:nvPr/>
          </p:nvSpPr>
          <p:spPr>
            <a:xfrm>
              <a:off x="4437428" y="2809979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31" name="순서도: 자기 디스크 7">
              <a:extLst>
                <a:ext uri="{FF2B5EF4-FFF2-40B4-BE49-F238E27FC236}">
                  <a16:creationId xmlns:a16="http://schemas.microsoft.com/office/drawing/2014/main" id="{4A0F8E33-045E-4E65-9888-74145D0BD844}"/>
                </a:ext>
              </a:extLst>
            </p:cNvPr>
            <p:cNvSpPr/>
            <p:nvPr/>
          </p:nvSpPr>
          <p:spPr>
            <a:xfrm>
              <a:off x="4437428" y="2708920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32" name="순서도: 자기 디스크 7">
              <a:extLst>
                <a:ext uri="{FF2B5EF4-FFF2-40B4-BE49-F238E27FC236}">
                  <a16:creationId xmlns:a16="http://schemas.microsoft.com/office/drawing/2014/main" id="{1CB0E335-3EBB-47C4-8CBF-A2BA12D2F4A2}"/>
                </a:ext>
              </a:extLst>
            </p:cNvPr>
            <p:cNvSpPr/>
            <p:nvPr/>
          </p:nvSpPr>
          <p:spPr>
            <a:xfrm>
              <a:off x="4437478" y="2622181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DCA2EE7-8C25-4B9F-9E7E-609DCA24D6AD}"/>
              </a:ext>
            </a:extLst>
          </p:cNvPr>
          <p:cNvSpPr txBox="1"/>
          <p:nvPr/>
        </p:nvSpPr>
        <p:spPr>
          <a:xfrm>
            <a:off x="7965138" y="6252302"/>
            <a:ext cx="13958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Journal location</a:t>
            </a:r>
            <a:endParaRPr lang="ko-KR" altLang="en-US" sz="14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FDEA5C3-5B7B-4FF5-AF1B-54522E1B1F97}"/>
              </a:ext>
            </a:extLst>
          </p:cNvPr>
          <p:cNvGrpSpPr/>
          <p:nvPr/>
        </p:nvGrpSpPr>
        <p:grpSpPr>
          <a:xfrm>
            <a:off x="9444761" y="6194704"/>
            <a:ext cx="346660" cy="330640"/>
            <a:chOff x="5149065" y="4770582"/>
            <a:chExt cx="504072" cy="416652"/>
          </a:xfrm>
        </p:grpSpPr>
        <p:sp>
          <p:nvSpPr>
            <p:cNvPr id="135" name="순서도: 자기 디스크 7">
              <a:extLst>
                <a:ext uri="{FF2B5EF4-FFF2-40B4-BE49-F238E27FC236}">
                  <a16:creationId xmlns:a16="http://schemas.microsoft.com/office/drawing/2014/main" id="{044EB26F-AFDB-457E-8CE2-D314D9B4D5C7}"/>
                </a:ext>
              </a:extLst>
            </p:cNvPr>
            <p:cNvSpPr/>
            <p:nvPr/>
          </p:nvSpPr>
          <p:spPr>
            <a:xfrm>
              <a:off x="5149065" y="5007234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6" name="순서도: 자기 디스크 7">
              <a:extLst>
                <a:ext uri="{FF2B5EF4-FFF2-40B4-BE49-F238E27FC236}">
                  <a16:creationId xmlns:a16="http://schemas.microsoft.com/office/drawing/2014/main" id="{34BE3255-2EED-4D34-9338-B350922D88CC}"/>
                </a:ext>
              </a:extLst>
            </p:cNvPr>
            <p:cNvSpPr/>
            <p:nvPr/>
          </p:nvSpPr>
          <p:spPr>
            <a:xfrm>
              <a:off x="5149065" y="4885956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7" name="순서도: 자기 디스크 7">
              <a:extLst>
                <a:ext uri="{FF2B5EF4-FFF2-40B4-BE49-F238E27FC236}">
                  <a16:creationId xmlns:a16="http://schemas.microsoft.com/office/drawing/2014/main" id="{31DBA27A-3F71-45DB-9703-677C68002B42}"/>
                </a:ext>
              </a:extLst>
            </p:cNvPr>
            <p:cNvSpPr/>
            <p:nvPr/>
          </p:nvSpPr>
          <p:spPr>
            <a:xfrm>
              <a:off x="5149137" y="4770582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1E55F2B-4C1E-4A60-84DE-4F6D2281C9B0}"/>
                </a:ext>
              </a:extLst>
            </p:cNvPr>
            <p:cNvSpPr/>
            <p:nvPr/>
          </p:nvSpPr>
          <p:spPr>
            <a:xfrm>
              <a:off x="5221129" y="4788263"/>
              <a:ext cx="3600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49919AB-D98C-4121-A651-F6EA617E4A9E}"/>
              </a:ext>
            </a:extLst>
          </p:cNvPr>
          <p:cNvSpPr txBox="1"/>
          <p:nvPr/>
        </p:nvSpPr>
        <p:spPr>
          <a:xfrm>
            <a:off x="9895454" y="6252302"/>
            <a:ext cx="14571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Original location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BFD8BA68-87DC-4EC3-A39F-72E08FB15B79}"/>
              </a:ext>
            </a:extLst>
          </p:cNvPr>
          <p:cNvCxnSpPr/>
          <p:nvPr/>
        </p:nvCxnSpPr>
        <p:spPr>
          <a:xfrm flipV="1">
            <a:off x="2768445" y="3133539"/>
            <a:ext cx="3060000" cy="9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27E41707-F007-4439-8788-79E563FDC516}"/>
              </a:ext>
            </a:extLst>
          </p:cNvPr>
          <p:cNvSpPr/>
          <p:nvPr/>
        </p:nvSpPr>
        <p:spPr>
          <a:xfrm>
            <a:off x="2840453" y="2976053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AA54FD8-4AB2-48F7-B4AA-DFB2866B7C89}"/>
              </a:ext>
            </a:extLst>
          </p:cNvPr>
          <p:cNvCxnSpPr/>
          <p:nvPr/>
        </p:nvCxnSpPr>
        <p:spPr>
          <a:xfrm>
            <a:off x="2768445" y="2586058"/>
            <a:ext cx="810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1F64F-B7AD-4FA2-ACFE-087B989C911E}"/>
              </a:ext>
            </a:extLst>
          </p:cNvPr>
          <p:cNvSpPr txBox="1"/>
          <p:nvPr/>
        </p:nvSpPr>
        <p:spPr>
          <a:xfrm>
            <a:off x="2192381" y="2447558"/>
            <a:ext cx="5065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728743-5C0A-416A-B232-9AE5B906ED24}"/>
              </a:ext>
            </a:extLst>
          </p:cNvPr>
          <p:cNvSpPr txBox="1"/>
          <p:nvPr/>
        </p:nvSpPr>
        <p:spPr>
          <a:xfrm>
            <a:off x="2264389" y="2962821"/>
            <a:ext cx="2484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DJ</a:t>
            </a:r>
          </a:p>
        </p:txBody>
      </p:sp>
      <p:sp>
        <p:nvSpPr>
          <p:cNvPr id="145" name="아래쪽 화살표 15">
            <a:extLst>
              <a:ext uri="{FF2B5EF4-FFF2-40B4-BE49-F238E27FC236}">
                <a16:creationId xmlns:a16="http://schemas.microsoft.com/office/drawing/2014/main" id="{607A8A6E-D5D8-40EF-BACD-12FD97664857}"/>
              </a:ext>
            </a:extLst>
          </p:cNvPr>
          <p:cNvSpPr/>
          <p:nvPr/>
        </p:nvSpPr>
        <p:spPr>
          <a:xfrm>
            <a:off x="3759304" y="2413006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4B1902-6972-41F5-AA35-EBFA8FFBB64B}"/>
              </a:ext>
            </a:extLst>
          </p:cNvPr>
          <p:cNvSpPr txBox="1"/>
          <p:nvPr/>
        </p:nvSpPr>
        <p:spPr>
          <a:xfrm>
            <a:off x="3666236" y="1991271"/>
            <a:ext cx="4021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</a:p>
          <a:p>
            <a:pPr algn="ctr"/>
            <a:r>
              <a:rPr lang="en-US" altLang="ko-KR" sz="1200" b="1" dirty="0"/>
              <a:t>A→A’</a:t>
            </a:r>
            <a:endParaRPr lang="ko-KR" altLang="en-US" sz="1200" b="1" dirty="0"/>
          </a:p>
        </p:txBody>
      </p:sp>
      <p:sp>
        <p:nvSpPr>
          <p:cNvPr id="147" name="아래쪽 화살표 18">
            <a:extLst>
              <a:ext uri="{FF2B5EF4-FFF2-40B4-BE49-F238E27FC236}">
                <a16:creationId xmlns:a16="http://schemas.microsoft.com/office/drawing/2014/main" id="{F7E7EA45-69EC-4049-A004-0FEE2ED84638}"/>
              </a:ext>
            </a:extLst>
          </p:cNvPr>
          <p:cNvSpPr/>
          <p:nvPr/>
        </p:nvSpPr>
        <p:spPr>
          <a:xfrm>
            <a:off x="4805729" y="2413006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0F42FF-C0E4-4444-83F7-29527C1E83B3}"/>
              </a:ext>
            </a:extLst>
          </p:cNvPr>
          <p:cNvSpPr txBox="1"/>
          <p:nvPr/>
        </p:nvSpPr>
        <p:spPr>
          <a:xfrm>
            <a:off x="4712661" y="1988840"/>
            <a:ext cx="4021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</a:p>
          <a:p>
            <a:pPr algn="ctr"/>
            <a:r>
              <a:rPr lang="en-US" altLang="ko-KR" sz="1200" b="1" dirty="0"/>
              <a:t>B→B’</a:t>
            </a:r>
            <a:endParaRPr lang="ko-KR" altLang="en-US" sz="1200" b="1" dirty="0"/>
          </a:p>
        </p:txBody>
      </p:sp>
      <p:sp>
        <p:nvSpPr>
          <p:cNvPr id="149" name="아래쪽 화살표 90">
            <a:extLst>
              <a:ext uri="{FF2B5EF4-FFF2-40B4-BE49-F238E27FC236}">
                <a16:creationId xmlns:a16="http://schemas.microsoft.com/office/drawing/2014/main" id="{691344D6-E188-4886-826B-4DDCAFDE33BE}"/>
              </a:ext>
            </a:extLst>
          </p:cNvPr>
          <p:cNvSpPr/>
          <p:nvPr/>
        </p:nvSpPr>
        <p:spPr>
          <a:xfrm>
            <a:off x="4294330" y="2410575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2C09CC-21F9-49E9-A5C8-7068AB7858AC}"/>
              </a:ext>
            </a:extLst>
          </p:cNvPr>
          <p:cNvSpPr txBox="1"/>
          <p:nvPr/>
        </p:nvSpPr>
        <p:spPr>
          <a:xfrm>
            <a:off x="4136597" y="1988840"/>
            <a:ext cx="531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Update</a:t>
            </a:r>
          </a:p>
          <a:p>
            <a:pPr algn="ctr"/>
            <a:r>
              <a:rPr lang="en-US" altLang="ko-KR" sz="1200" b="1" dirty="0"/>
              <a:t>Meta</a:t>
            </a:r>
            <a:endParaRPr lang="ko-KR" altLang="en-US" sz="1200" b="1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F7C804A-88CF-4434-9257-4EFE7F80CF69}"/>
              </a:ext>
            </a:extLst>
          </p:cNvPr>
          <p:cNvSpPr/>
          <p:nvPr/>
        </p:nvSpPr>
        <p:spPr>
          <a:xfrm>
            <a:off x="4231323" y="2976053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B4D2BD2-7A8B-4CD1-AD79-7822C5466073}"/>
              </a:ext>
            </a:extLst>
          </p:cNvPr>
          <p:cNvSpPr/>
          <p:nvPr/>
        </p:nvSpPr>
        <p:spPr>
          <a:xfrm>
            <a:off x="3741303" y="2976053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01A92DD-9584-41A8-BE89-7DEF1771C833}"/>
              </a:ext>
            </a:extLst>
          </p:cNvPr>
          <p:cNvSpPr/>
          <p:nvPr/>
        </p:nvSpPr>
        <p:spPr>
          <a:xfrm>
            <a:off x="3272501" y="2976053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778ABC-F288-4D35-ABE4-83B0BC43BB62}"/>
              </a:ext>
            </a:extLst>
          </p:cNvPr>
          <p:cNvSpPr/>
          <p:nvPr/>
        </p:nvSpPr>
        <p:spPr>
          <a:xfrm>
            <a:off x="4712661" y="2976053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5" name="아래쪽 화살표 96">
            <a:extLst>
              <a:ext uri="{FF2B5EF4-FFF2-40B4-BE49-F238E27FC236}">
                <a16:creationId xmlns:a16="http://schemas.microsoft.com/office/drawing/2014/main" id="{BA86F999-CE07-4D29-8124-EAAF4AE1D799}"/>
              </a:ext>
            </a:extLst>
          </p:cNvPr>
          <p:cNvSpPr/>
          <p:nvPr/>
        </p:nvSpPr>
        <p:spPr>
          <a:xfrm>
            <a:off x="5347295" y="2410575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0DB895-1679-482C-8560-6FDB481E479D}"/>
              </a:ext>
            </a:extLst>
          </p:cNvPr>
          <p:cNvSpPr txBox="1"/>
          <p:nvPr/>
        </p:nvSpPr>
        <p:spPr>
          <a:xfrm>
            <a:off x="5189562" y="1988840"/>
            <a:ext cx="531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Update</a:t>
            </a:r>
          </a:p>
          <a:p>
            <a:pPr algn="ctr"/>
            <a:r>
              <a:rPr lang="en-US" altLang="ko-KR" sz="1200" b="1" dirty="0"/>
              <a:t>Meta</a:t>
            </a:r>
            <a:endParaRPr lang="ko-KR" altLang="en-US" sz="1200" b="1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5D40B9-36ED-4DC9-B208-444F3409E25A}"/>
              </a:ext>
            </a:extLst>
          </p:cNvPr>
          <p:cNvSpPr/>
          <p:nvPr/>
        </p:nvSpPr>
        <p:spPr>
          <a:xfrm>
            <a:off x="5209221" y="2976053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58" name="아래쪽 화살표 100">
            <a:extLst>
              <a:ext uri="{FF2B5EF4-FFF2-40B4-BE49-F238E27FC236}">
                <a16:creationId xmlns:a16="http://schemas.microsoft.com/office/drawing/2014/main" id="{8A3F18D5-3AF5-45AB-AF0D-53E2D8CE61F6}"/>
              </a:ext>
            </a:extLst>
          </p:cNvPr>
          <p:cNvSpPr/>
          <p:nvPr/>
        </p:nvSpPr>
        <p:spPr>
          <a:xfrm>
            <a:off x="6190135" y="2413586"/>
            <a:ext cx="216024" cy="16753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C680ED-1B71-4438-ADB9-727EFC373A51}"/>
              </a:ext>
            </a:extLst>
          </p:cNvPr>
          <p:cNvSpPr txBox="1"/>
          <p:nvPr/>
        </p:nvSpPr>
        <p:spPr>
          <a:xfrm>
            <a:off x="6008805" y="2204864"/>
            <a:ext cx="5786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/>
              <a:t>Commit</a:t>
            </a:r>
            <a:endParaRPr lang="ko-KR" altLang="en-US" sz="1200" b="1" dirty="0"/>
          </a:p>
        </p:txBody>
      </p:sp>
      <p:sp>
        <p:nvSpPr>
          <p:cNvPr id="160" name="아래쪽 화살표 114">
            <a:extLst>
              <a:ext uri="{FF2B5EF4-FFF2-40B4-BE49-F238E27FC236}">
                <a16:creationId xmlns:a16="http://schemas.microsoft.com/office/drawing/2014/main" id="{F39F80E2-3926-4EE4-B404-F8D89015D004}"/>
              </a:ext>
            </a:extLst>
          </p:cNvPr>
          <p:cNvSpPr/>
          <p:nvPr/>
        </p:nvSpPr>
        <p:spPr>
          <a:xfrm>
            <a:off x="8658776" y="2413586"/>
            <a:ext cx="216024" cy="167535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61E492C-AEDC-425C-9DCC-1607F45CB9C4}"/>
              </a:ext>
            </a:extLst>
          </p:cNvPr>
          <p:cNvSpPr txBox="1"/>
          <p:nvPr/>
        </p:nvSpPr>
        <p:spPr>
          <a:xfrm>
            <a:off x="8356419" y="2204864"/>
            <a:ext cx="8207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/>
              <a:t>Checkpoint</a:t>
            </a:r>
            <a:endParaRPr lang="ko-KR" altLang="en-US" sz="1200" b="1" dirty="0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BFD3903-B8D5-4AF1-AA75-29EBCB7FB86B}"/>
              </a:ext>
            </a:extLst>
          </p:cNvPr>
          <p:cNvCxnSpPr/>
          <p:nvPr/>
        </p:nvCxnSpPr>
        <p:spPr>
          <a:xfrm>
            <a:off x="8909892" y="3632197"/>
            <a:ext cx="17077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F79C13D-0427-4CDB-BE3A-427E004D149D}"/>
              </a:ext>
            </a:extLst>
          </p:cNvPr>
          <p:cNvGrpSpPr/>
          <p:nvPr/>
        </p:nvGrpSpPr>
        <p:grpSpPr>
          <a:xfrm>
            <a:off x="8595300" y="3466877"/>
            <a:ext cx="346660" cy="330640"/>
            <a:chOff x="5149065" y="4770582"/>
            <a:chExt cx="504072" cy="416652"/>
          </a:xfrm>
        </p:grpSpPr>
        <p:sp>
          <p:nvSpPr>
            <p:cNvPr id="164" name="순서도: 자기 디스크 7">
              <a:extLst>
                <a:ext uri="{FF2B5EF4-FFF2-40B4-BE49-F238E27FC236}">
                  <a16:creationId xmlns:a16="http://schemas.microsoft.com/office/drawing/2014/main" id="{6C269BD2-1485-42FE-AA53-9DB4C7529189}"/>
                </a:ext>
              </a:extLst>
            </p:cNvPr>
            <p:cNvSpPr/>
            <p:nvPr/>
          </p:nvSpPr>
          <p:spPr>
            <a:xfrm>
              <a:off x="5149065" y="5007234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5" name="순서도: 자기 디스크 7">
              <a:extLst>
                <a:ext uri="{FF2B5EF4-FFF2-40B4-BE49-F238E27FC236}">
                  <a16:creationId xmlns:a16="http://schemas.microsoft.com/office/drawing/2014/main" id="{5F726F79-D7CA-46F0-B882-B8FD7C344E32}"/>
                </a:ext>
              </a:extLst>
            </p:cNvPr>
            <p:cNvSpPr/>
            <p:nvPr/>
          </p:nvSpPr>
          <p:spPr>
            <a:xfrm>
              <a:off x="5149065" y="4885956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6" name="순서도: 자기 디스크 7">
              <a:extLst>
                <a:ext uri="{FF2B5EF4-FFF2-40B4-BE49-F238E27FC236}">
                  <a16:creationId xmlns:a16="http://schemas.microsoft.com/office/drawing/2014/main" id="{B5DDC46A-8B64-4FE5-9A44-1D9D8930C7DF}"/>
                </a:ext>
              </a:extLst>
            </p:cNvPr>
            <p:cNvSpPr/>
            <p:nvPr/>
          </p:nvSpPr>
          <p:spPr>
            <a:xfrm>
              <a:off x="5149137" y="4770582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22E444A-D542-4467-ABBE-163C1B43B84D}"/>
                </a:ext>
              </a:extLst>
            </p:cNvPr>
            <p:cNvSpPr/>
            <p:nvPr/>
          </p:nvSpPr>
          <p:spPr>
            <a:xfrm>
              <a:off x="5221129" y="4788263"/>
              <a:ext cx="3600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F2B307C-4CD6-42AB-B98B-7907712899CE}"/>
              </a:ext>
            </a:extLst>
          </p:cNvPr>
          <p:cNvCxnSpPr>
            <a:endCxn id="165" idx="2"/>
          </p:cNvCxnSpPr>
          <p:nvPr/>
        </p:nvCxnSpPr>
        <p:spPr>
          <a:xfrm>
            <a:off x="8312508" y="3134453"/>
            <a:ext cx="282792" cy="49540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1D3875D-F345-422D-8C03-525F7507B11D}"/>
              </a:ext>
            </a:extLst>
          </p:cNvPr>
          <p:cNvSpPr/>
          <p:nvPr/>
        </p:nvSpPr>
        <p:spPr>
          <a:xfrm>
            <a:off x="9109326" y="3473797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298CEDB-ED28-4D79-9317-9B35C87FCE53}"/>
              </a:ext>
            </a:extLst>
          </p:cNvPr>
          <p:cNvSpPr/>
          <p:nvPr/>
        </p:nvSpPr>
        <p:spPr>
          <a:xfrm>
            <a:off x="10009426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E1B0EEA-3EB5-4C6F-9279-DEB0A95DBE7F}"/>
              </a:ext>
            </a:extLst>
          </p:cNvPr>
          <p:cNvSpPr/>
          <p:nvPr/>
        </p:nvSpPr>
        <p:spPr>
          <a:xfrm>
            <a:off x="10398234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8D1596B-CD78-4469-8CEB-2881CEE00199}"/>
              </a:ext>
            </a:extLst>
          </p:cNvPr>
          <p:cNvSpPr/>
          <p:nvPr/>
        </p:nvSpPr>
        <p:spPr>
          <a:xfrm>
            <a:off x="9559376" y="3473797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DE8C675-BE77-4ABF-89FA-2B718E34FCFA}"/>
              </a:ext>
            </a:extLst>
          </p:cNvPr>
          <p:cNvCxnSpPr/>
          <p:nvPr/>
        </p:nvCxnSpPr>
        <p:spPr>
          <a:xfrm>
            <a:off x="6316402" y="3632197"/>
            <a:ext cx="17077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0AE1AAA-93E0-431F-B32B-3579E58612DE}"/>
              </a:ext>
            </a:extLst>
          </p:cNvPr>
          <p:cNvGrpSpPr/>
          <p:nvPr/>
        </p:nvGrpSpPr>
        <p:grpSpPr>
          <a:xfrm>
            <a:off x="6077754" y="3466877"/>
            <a:ext cx="346660" cy="330640"/>
            <a:chOff x="4437428" y="2622181"/>
            <a:chExt cx="346660" cy="330640"/>
          </a:xfrm>
        </p:grpSpPr>
        <p:sp>
          <p:nvSpPr>
            <p:cNvPr id="175" name="순서도: 자기 디스크 7">
              <a:extLst>
                <a:ext uri="{FF2B5EF4-FFF2-40B4-BE49-F238E27FC236}">
                  <a16:creationId xmlns:a16="http://schemas.microsoft.com/office/drawing/2014/main" id="{F1449FF0-5FA4-47EE-812E-7C3517C23D21}"/>
                </a:ext>
              </a:extLst>
            </p:cNvPr>
            <p:cNvSpPr/>
            <p:nvPr/>
          </p:nvSpPr>
          <p:spPr>
            <a:xfrm>
              <a:off x="4437428" y="2809979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6" name="순서도: 자기 디스크 7">
              <a:extLst>
                <a:ext uri="{FF2B5EF4-FFF2-40B4-BE49-F238E27FC236}">
                  <a16:creationId xmlns:a16="http://schemas.microsoft.com/office/drawing/2014/main" id="{7D08E3E1-3B5A-4627-990A-81B6E6D24BB7}"/>
                </a:ext>
              </a:extLst>
            </p:cNvPr>
            <p:cNvSpPr/>
            <p:nvPr/>
          </p:nvSpPr>
          <p:spPr>
            <a:xfrm>
              <a:off x="4437428" y="2708920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7" name="순서도: 자기 디스크 7">
              <a:extLst>
                <a:ext uri="{FF2B5EF4-FFF2-40B4-BE49-F238E27FC236}">
                  <a16:creationId xmlns:a16="http://schemas.microsoft.com/office/drawing/2014/main" id="{5B7803F8-8B45-4D11-B91D-D249DDBE5EA2}"/>
                </a:ext>
              </a:extLst>
            </p:cNvPr>
            <p:cNvSpPr/>
            <p:nvPr/>
          </p:nvSpPr>
          <p:spPr>
            <a:xfrm>
              <a:off x="4437478" y="2622181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</p:grp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17953ED-08D3-42F5-96F7-1A749A2A7179}"/>
              </a:ext>
            </a:extLst>
          </p:cNvPr>
          <p:cNvCxnSpPr>
            <a:endCxn id="176" idx="2"/>
          </p:cNvCxnSpPr>
          <p:nvPr/>
        </p:nvCxnSpPr>
        <p:spPr>
          <a:xfrm>
            <a:off x="5818055" y="3135371"/>
            <a:ext cx="259699" cy="4896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8610404-F41D-41D7-B2F2-3889BABC4A1C}"/>
              </a:ext>
            </a:extLst>
          </p:cNvPr>
          <p:cNvSpPr/>
          <p:nvPr/>
        </p:nvSpPr>
        <p:spPr>
          <a:xfrm>
            <a:off x="6515836" y="3473893"/>
            <a:ext cx="342038" cy="316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93B6425-4D3B-4F13-8CED-A26D8782E4AD}"/>
              </a:ext>
            </a:extLst>
          </p:cNvPr>
          <p:cNvSpPr/>
          <p:nvPr/>
        </p:nvSpPr>
        <p:spPr>
          <a:xfrm>
            <a:off x="6965886" y="3483409"/>
            <a:ext cx="342038" cy="2975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20B9B0A9-337A-4E48-92EA-73309F7B185F}"/>
              </a:ext>
            </a:extLst>
          </p:cNvPr>
          <p:cNvCxnSpPr/>
          <p:nvPr/>
        </p:nvCxnSpPr>
        <p:spPr>
          <a:xfrm>
            <a:off x="5893121" y="3135371"/>
            <a:ext cx="5040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595E69B9-A156-43EB-A151-6C77B6FA0FEF}"/>
              </a:ext>
            </a:extLst>
          </p:cNvPr>
          <p:cNvSpPr/>
          <p:nvPr/>
        </p:nvSpPr>
        <p:spPr>
          <a:xfrm>
            <a:off x="7417138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8F96CDF-7F7E-4008-B99D-B0846EA538F4}"/>
              </a:ext>
            </a:extLst>
          </p:cNvPr>
          <p:cNvSpPr/>
          <p:nvPr/>
        </p:nvSpPr>
        <p:spPr>
          <a:xfrm>
            <a:off x="7777178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3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example (Data journaling mode)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1EE2D62-B837-4E53-8245-F4E152621959}"/>
              </a:ext>
            </a:extLst>
          </p:cNvPr>
          <p:cNvSpPr/>
          <p:nvPr/>
        </p:nvSpPr>
        <p:spPr>
          <a:xfrm>
            <a:off x="2639616" y="6201624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2D645-742C-47CF-9A14-CB0FA729CE3D}"/>
              </a:ext>
            </a:extLst>
          </p:cNvPr>
          <p:cNvSpPr txBox="1"/>
          <p:nvPr/>
        </p:nvSpPr>
        <p:spPr>
          <a:xfrm>
            <a:off x="3060448" y="6252302"/>
            <a:ext cx="1035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Clean data </a:t>
            </a:r>
            <a:endParaRPr lang="ko-KR" alt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10FB91-1FAE-4B5A-8F86-5E70C1ABB60D}"/>
              </a:ext>
            </a:extLst>
          </p:cNvPr>
          <p:cNvSpPr txBox="1"/>
          <p:nvPr/>
        </p:nvSpPr>
        <p:spPr>
          <a:xfrm>
            <a:off x="4620852" y="6252302"/>
            <a:ext cx="9145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Dirty data</a:t>
            </a:r>
            <a:endParaRPr lang="ko-KR" altLang="en-US" sz="14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DB1EB37-7D25-4B52-8A8A-ACA7C7BDF52E}"/>
              </a:ext>
            </a:extLst>
          </p:cNvPr>
          <p:cNvSpPr/>
          <p:nvPr/>
        </p:nvSpPr>
        <p:spPr>
          <a:xfrm>
            <a:off x="4200020" y="6201624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69F6956-BB29-4E20-90FE-23CA7FA7466C}"/>
              </a:ext>
            </a:extLst>
          </p:cNvPr>
          <p:cNvSpPr/>
          <p:nvPr/>
        </p:nvSpPr>
        <p:spPr>
          <a:xfrm>
            <a:off x="5639430" y="6201624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F6F657F-BF2A-4EDF-92FF-38CDD74E846E}"/>
              </a:ext>
            </a:extLst>
          </p:cNvPr>
          <p:cNvSpPr txBox="1"/>
          <p:nvPr/>
        </p:nvSpPr>
        <p:spPr>
          <a:xfrm>
            <a:off x="6085500" y="6252302"/>
            <a:ext cx="13249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Dirty metadata</a:t>
            </a:r>
            <a:endParaRPr lang="ko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91DA6CF-3375-4B5A-A9A6-015EF6988E9F}"/>
              </a:ext>
            </a:extLst>
          </p:cNvPr>
          <p:cNvGrpSpPr/>
          <p:nvPr/>
        </p:nvGrpSpPr>
        <p:grpSpPr>
          <a:xfrm>
            <a:off x="7514446" y="6194704"/>
            <a:ext cx="346660" cy="330640"/>
            <a:chOff x="4437428" y="2622181"/>
            <a:chExt cx="346660" cy="330640"/>
          </a:xfrm>
        </p:grpSpPr>
        <p:sp>
          <p:nvSpPr>
            <p:cNvPr id="130" name="순서도: 자기 디스크 7">
              <a:extLst>
                <a:ext uri="{FF2B5EF4-FFF2-40B4-BE49-F238E27FC236}">
                  <a16:creationId xmlns:a16="http://schemas.microsoft.com/office/drawing/2014/main" id="{BA4E3118-B55E-4441-BC32-2A62452DD547}"/>
                </a:ext>
              </a:extLst>
            </p:cNvPr>
            <p:cNvSpPr/>
            <p:nvPr/>
          </p:nvSpPr>
          <p:spPr>
            <a:xfrm>
              <a:off x="4437428" y="2809979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31" name="순서도: 자기 디스크 7">
              <a:extLst>
                <a:ext uri="{FF2B5EF4-FFF2-40B4-BE49-F238E27FC236}">
                  <a16:creationId xmlns:a16="http://schemas.microsoft.com/office/drawing/2014/main" id="{4A0F8E33-045E-4E65-9888-74145D0BD844}"/>
                </a:ext>
              </a:extLst>
            </p:cNvPr>
            <p:cNvSpPr/>
            <p:nvPr/>
          </p:nvSpPr>
          <p:spPr>
            <a:xfrm>
              <a:off x="4437428" y="2708920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32" name="순서도: 자기 디스크 7">
              <a:extLst>
                <a:ext uri="{FF2B5EF4-FFF2-40B4-BE49-F238E27FC236}">
                  <a16:creationId xmlns:a16="http://schemas.microsoft.com/office/drawing/2014/main" id="{1CB0E335-3EBB-47C4-8CBF-A2BA12D2F4A2}"/>
                </a:ext>
              </a:extLst>
            </p:cNvPr>
            <p:cNvSpPr/>
            <p:nvPr/>
          </p:nvSpPr>
          <p:spPr>
            <a:xfrm>
              <a:off x="4437478" y="2622181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DCA2EE7-8C25-4B9F-9E7E-609DCA24D6AD}"/>
              </a:ext>
            </a:extLst>
          </p:cNvPr>
          <p:cNvSpPr txBox="1"/>
          <p:nvPr/>
        </p:nvSpPr>
        <p:spPr>
          <a:xfrm>
            <a:off x="7965138" y="6252302"/>
            <a:ext cx="13958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Journal location</a:t>
            </a:r>
            <a:endParaRPr lang="ko-KR" altLang="en-US" sz="14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FDEA5C3-5B7B-4FF5-AF1B-54522E1B1F97}"/>
              </a:ext>
            </a:extLst>
          </p:cNvPr>
          <p:cNvGrpSpPr/>
          <p:nvPr/>
        </p:nvGrpSpPr>
        <p:grpSpPr>
          <a:xfrm>
            <a:off x="9444761" y="6194704"/>
            <a:ext cx="346660" cy="330640"/>
            <a:chOff x="5149065" y="4770582"/>
            <a:chExt cx="504072" cy="416652"/>
          </a:xfrm>
        </p:grpSpPr>
        <p:sp>
          <p:nvSpPr>
            <p:cNvPr id="135" name="순서도: 자기 디스크 7">
              <a:extLst>
                <a:ext uri="{FF2B5EF4-FFF2-40B4-BE49-F238E27FC236}">
                  <a16:creationId xmlns:a16="http://schemas.microsoft.com/office/drawing/2014/main" id="{044EB26F-AFDB-457E-8CE2-D314D9B4D5C7}"/>
                </a:ext>
              </a:extLst>
            </p:cNvPr>
            <p:cNvSpPr/>
            <p:nvPr/>
          </p:nvSpPr>
          <p:spPr>
            <a:xfrm>
              <a:off x="5149065" y="5007234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6" name="순서도: 자기 디스크 7">
              <a:extLst>
                <a:ext uri="{FF2B5EF4-FFF2-40B4-BE49-F238E27FC236}">
                  <a16:creationId xmlns:a16="http://schemas.microsoft.com/office/drawing/2014/main" id="{34BE3255-2EED-4D34-9338-B350922D88CC}"/>
                </a:ext>
              </a:extLst>
            </p:cNvPr>
            <p:cNvSpPr/>
            <p:nvPr/>
          </p:nvSpPr>
          <p:spPr>
            <a:xfrm>
              <a:off x="5149065" y="4885956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7" name="순서도: 자기 디스크 7">
              <a:extLst>
                <a:ext uri="{FF2B5EF4-FFF2-40B4-BE49-F238E27FC236}">
                  <a16:creationId xmlns:a16="http://schemas.microsoft.com/office/drawing/2014/main" id="{31DBA27A-3F71-45DB-9703-677C68002B42}"/>
                </a:ext>
              </a:extLst>
            </p:cNvPr>
            <p:cNvSpPr/>
            <p:nvPr/>
          </p:nvSpPr>
          <p:spPr>
            <a:xfrm>
              <a:off x="5149137" y="4770582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1E55F2B-4C1E-4A60-84DE-4F6D2281C9B0}"/>
                </a:ext>
              </a:extLst>
            </p:cNvPr>
            <p:cNvSpPr/>
            <p:nvPr/>
          </p:nvSpPr>
          <p:spPr>
            <a:xfrm>
              <a:off x="5221129" y="4788263"/>
              <a:ext cx="3600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49919AB-D98C-4121-A651-F6EA617E4A9E}"/>
              </a:ext>
            </a:extLst>
          </p:cNvPr>
          <p:cNvSpPr txBox="1"/>
          <p:nvPr/>
        </p:nvSpPr>
        <p:spPr>
          <a:xfrm>
            <a:off x="9895454" y="6252302"/>
            <a:ext cx="14571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: Original location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BFD8BA68-87DC-4EC3-A39F-72E08FB15B79}"/>
              </a:ext>
            </a:extLst>
          </p:cNvPr>
          <p:cNvCxnSpPr/>
          <p:nvPr/>
        </p:nvCxnSpPr>
        <p:spPr>
          <a:xfrm flipV="1">
            <a:off x="2768445" y="3133539"/>
            <a:ext cx="3060000" cy="9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27E41707-F007-4439-8788-79E563FDC516}"/>
              </a:ext>
            </a:extLst>
          </p:cNvPr>
          <p:cNvSpPr/>
          <p:nvPr/>
        </p:nvSpPr>
        <p:spPr>
          <a:xfrm>
            <a:off x="2840453" y="2976053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AA54FD8-4AB2-48F7-B4AA-DFB2866B7C89}"/>
              </a:ext>
            </a:extLst>
          </p:cNvPr>
          <p:cNvCxnSpPr/>
          <p:nvPr/>
        </p:nvCxnSpPr>
        <p:spPr>
          <a:xfrm>
            <a:off x="2768445" y="2586058"/>
            <a:ext cx="810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1F64F-B7AD-4FA2-ACFE-087B989C911E}"/>
              </a:ext>
            </a:extLst>
          </p:cNvPr>
          <p:cNvSpPr txBox="1"/>
          <p:nvPr/>
        </p:nvSpPr>
        <p:spPr>
          <a:xfrm>
            <a:off x="2192381" y="2447558"/>
            <a:ext cx="5065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728743-5C0A-416A-B232-9AE5B906ED24}"/>
              </a:ext>
            </a:extLst>
          </p:cNvPr>
          <p:cNvSpPr txBox="1"/>
          <p:nvPr/>
        </p:nvSpPr>
        <p:spPr>
          <a:xfrm>
            <a:off x="2264389" y="2962821"/>
            <a:ext cx="2484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DJ</a:t>
            </a:r>
          </a:p>
        </p:txBody>
      </p:sp>
      <p:sp>
        <p:nvSpPr>
          <p:cNvPr id="145" name="아래쪽 화살표 15">
            <a:extLst>
              <a:ext uri="{FF2B5EF4-FFF2-40B4-BE49-F238E27FC236}">
                <a16:creationId xmlns:a16="http://schemas.microsoft.com/office/drawing/2014/main" id="{607A8A6E-D5D8-40EF-BACD-12FD97664857}"/>
              </a:ext>
            </a:extLst>
          </p:cNvPr>
          <p:cNvSpPr/>
          <p:nvPr/>
        </p:nvSpPr>
        <p:spPr>
          <a:xfrm>
            <a:off x="3759304" y="2413006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4B1902-6972-41F5-AA35-EBFA8FFBB64B}"/>
              </a:ext>
            </a:extLst>
          </p:cNvPr>
          <p:cNvSpPr txBox="1"/>
          <p:nvPr/>
        </p:nvSpPr>
        <p:spPr>
          <a:xfrm>
            <a:off x="3666236" y="1991271"/>
            <a:ext cx="4021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</a:p>
          <a:p>
            <a:pPr algn="ctr"/>
            <a:r>
              <a:rPr lang="en-US" altLang="ko-KR" sz="1200" b="1" dirty="0"/>
              <a:t>A→A’</a:t>
            </a:r>
            <a:endParaRPr lang="ko-KR" altLang="en-US" sz="1200" b="1" dirty="0"/>
          </a:p>
        </p:txBody>
      </p:sp>
      <p:sp>
        <p:nvSpPr>
          <p:cNvPr id="147" name="아래쪽 화살표 18">
            <a:extLst>
              <a:ext uri="{FF2B5EF4-FFF2-40B4-BE49-F238E27FC236}">
                <a16:creationId xmlns:a16="http://schemas.microsoft.com/office/drawing/2014/main" id="{F7E7EA45-69EC-4049-A004-0FEE2ED84638}"/>
              </a:ext>
            </a:extLst>
          </p:cNvPr>
          <p:cNvSpPr/>
          <p:nvPr/>
        </p:nvSpPr>
        <p:spPr>
          <a:xfrm>
            <a:off x="4805729" y="2413006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0F42FF-C0E4-4444-83F7-29527C1E83B3}"/>
              </a:ext>
            </a:extLst>
          </p:cNvPr>
          <p:cNvSpPr txBox="1"/>
          <p:nvPr/>
        </p:nvSpPr>
        <p:spPr>
          <a:xfrm>
            <a:off x="4712661" y="1988840"/>
            <a:ext cx="4021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</a:p>
          <a:p>
            <a:pPr algn="ctr"/>
            <a:r>
              <a:rPr lang="en-US" altLang="ko-KR" sz="1200" b="1" dirty="0"/>
              <a:t>B→B’</a:t>
            </a:r>
            <a:endParaRPr lang="ko-KR" altLang="en-US" sz="1200" b="1" dirty="0"/>
          </a:p>
        </p:txBody>
      </p:sp>
      <p:sp>
        <p:nvSpPr>
          <p:cNvPr id="149" name="아래쪽 화살표 90">
            <a:extLst>
              <a:ext uri="{FF2B5EF4-FFF2-40B4-BE49-F238E27FC236}">
                <a16:creationId xmlns:a16="http://schemas.microsoft.com/office/drawing/2014/main" id="{691344D6-E188-4886-826B-4DDCAFDE33BE}"/>
              </a:ext>
            </a:extLst>
          </p:cNvPr>
          <p:cNvSpPr/>
          <p:nvPr/>
        </p:nvSpPr>
        <p:spPr>
          <a:xfrm>
            <a:off x="4294330" y="2410575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2C09CC-21F9-49E9-A5C8-7068AB7858AC}"/>
              </a:ext>
            </a:extLst>
          </p:cNvPr>
          <p:cNvSpPr txBox="1"/>
          <p:nvPr/>
        </p:nvSpPr>
        <p:spPr>
          <a:xfrm>
            <a:off x="4136597" y="1988840"/>
            <a:ext cx="531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Update</a:t>
            </a:r>
          </a:p>
          <a:p>
            <a:pPr algn="ctr"/>
            <a:r>
              <a:rPr lang="en-US" altLang="ko-KR" sz="1200" b="1" dirty="0"/>
              <a:t>Meta</a:t>
            </a:r>
            <a:endParaRPr lang="ko-KR" altLang="en-US" sz="1200" b="1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F7C804A-88CF-4434-9257-4EFE7F80CF69}"/>
              </a:ext>
            </a:extLst>
          </p:cNvPr>
          <p:cNvSpPr/>
          <p:nvPr/>
        </p:nvSpPr>
        <p:spPr>
          <a:xfrm>
            <a:off x="4231323" y="2976053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B4D2BD2-7A8B-4CD1-AD79-7822C5466073}"/>
              </a:ext>
            </a:extLst>
          </p:cNvPr>
          <p:cNvSpPr/>
          <p:nvPr/>
        </p:nvSpPr>
        <p:spPr>
          <a:xfrm>
            <a:off x="3741303" y="2976053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01A92DD-9584-41A8-BE89-7DEF1771C833}"/>
              </a:ext>
            </a:extLst>
          </p:cNvPr>
          <p:cNvSpPr/>
          <p:nvPr/>
        </p:nvSpPr>
        <p:spPr>
          <a:xfrm>
            <a:off x="3272501" y="2976053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778ABC-F288-4D35-ABE4-83B0BC43BB62}"/>
              </a:ext>
            </a:extLst>
          </p:cNvPr>
          <p:cNvSpPr/>
          <p:nvPr/>
        </p:nvSpPr>
        <p:spPr>
          <a:xfrm>
            <a:off x="4712661" y="2976053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5" name="아래쪽 화살표 96">
            <a:extLst>
              <a:ext uri="{FF2B5EF4-FFF2-40B4-BE49-F238E27FC236}">
                <a16:creationId xmlns:a16="http://schemas.microsoft.com/office/drawing/2014/main" id="{BA86F999-CE07-4D29-8124-EAAF4AE1D799}"/>
              </a:ext>
            </a:extLst>
          </p:cNvPr>
          <p:cNvSpPr/>
          <p:nvPr/>
        </p:nvSpPr>
        <p:spPr>
          <a:xfrm>
            <a:off x="5347295" y="2410575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0DB895-1679-482C-8560-6FDB481E479D}"/>
              </a:ext>
            </a:extLst>
          </p:cNvPr>
          <p:cNvSpPr txBox="1"/>
          <p:nvPr/>
        </p:nvSpPr>
        <p:spPr>
          <a:xfrm>
            <a:off x="5189562" y="1988840"/>
            <a:ext cx="531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Update</a:t>
            </a:r>
          </a:p>
          <a:p>
            <a:pPr algn="ctr"/>
            <a:r>
              <a:rPr lang="en-US" altLang="ko-KR" sz="1200" b="1" dirty="0"/>
              <a:t>Meta</a:t>
            </a:r>
            <a:endParaRPr lang="ko-KR" altLang="en-US" sz="1200" b="1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5D40B9-36ED-4DC9-B208-444F3409E25A}"/>
              </a:ext>
            </a:extLst>
          </p:cNvPr>
          <p:cNvSpPr/>
          <p:nvPr/>
        </p:nvSpPr>
        <p:spPr>
          <a:xfrm>
            <a:off x="5209221" y="2976053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58" name="아래쪽 화살표 100">
            <a:extLst>
              <a:ext uri="{FF2B5EF4-FFF2-40B4-BE49-F238E27FC236}">
                <a16:creationId xmlns:a16="http://schemas.microsoft.com/office/drawing/2014/main" id="{8A3F18D5-3AF5-45AB-AF0D-53E2D8CE61F6}"/>
              </a:ext>
            </a:extLst>
          </p:cNvPr>
          <p:cNvSpPr/>
          <p:nvPr/>
        </p:nvSpPr>
        <p:spPr>
          <a:xfrm>
            <a:off x="6190135" y="2413586"/>
            <a:ext cx="216024" cy="16753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C680ED-1B71-4438-ADB9-727EFC373A51}"/>
              </a:ext>
            </a:extLst>
          </p:cNvPr>
          <p:cNvSpPr txBox="1"/>
          <p:nvPr/>
        </p:nvSpPr>
        <p:spPr>
          <a:xfrm>
            <a:off x="6008805" y="2204864"/>
            <a:ext cx="5786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/>
              <a:t>Commit</a:t>
            </a:r>
            <a:endParaRPr lang="ko-KR" altLang="en-US" sz="1200" b="1" dirty="0"/>
          </a:p>
        </p:txBody>
      </p:sp>
      <p:sp>
        <p:nvSpPr>
          <p:cNvPr id="160" name="아래쪽 화살표 114">
            <a:extLst>
              <a:ext uri="{FF2B5EF4-FFF2-40B4-BE49-F238E27FC236}">
                <a16:creationId xmlns:a16="http://schemas.microsoft.com/office/drawing/2014/main" id="{F39F80E2-3926-4EE4-B404-F8D89015D004}"/>
              </a:ext>
            </a:extLst>
          </p:cNvPr>
          <p:cNvSpPr/>
          <p:nvPr/>
        </p:nvSpPr>
        <p:spPr>
          <a:xfrm>
            <a:off x="8658776" y="2413586"/>
            <a:ext cx="216024" cy="167535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61E492C-AEDC-425C-9DCC-1607F45CB9C4}"/>
              </a:ext>
            </a:extLst>
          </p:cNvPr>
          <p:cNvSpPr txBox="1"/>
          <p:nvPr/>
        </p:nvSpPr>
        <p:spPr>
          <a:xfrm>
            <a:off x="8356419" y="2204864"/>
            <a:ext cx="8207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/>
              <a:t>Checkpoint</a:t>
            </a:r>
            <a:endParaRPr lang="ko-KR" altLang="en-US" sz="1200" b="1" dirty="0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BFD3903-B8D5-4AF1-AA75-29EBCB7FB86B}"/>
              </a:ext>
            </a:extLst>
          </p:cNvPr>
          <p:cNvCxnSpPr/>
          <p:nvPr/>
        </p:nvCxnSpPr>
        <p:spPr>
          <a:xfrm>
            <a:off x="8909892" y="3632197"/>
            <a:ext cx="17077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F79C13D-0427-4CDB-BE3A-427E004D149D}"/>
              </a:ext>
            </a:extLst>
          </p:cNvPr>
          <p:cNvGrpSpPr/>
          <p:nvPr/>
        </p:nvGrpSpPr>
        <p:grpSpPr>
          <a:xfrm>
            <a:off x="8595300" y="3466877"/>
            <a:ext cx="346660" cy="330640"/>
            <a:chOff x="5149065" y="4770582"/>
            <a:chExt cx="504072" cy="416652"/>
          </a:xfrm>
        </p:grpSpPr>
        <p:sp>
          <p:nvSpPr>
            <p:cNvPr id="164" name="순서도: 자기 디스크 7">
              <a:extLst>
                <a:ext uri="{FF2B5EF4-FFF2-40B4-BE49-F238E27FC236}">
                  <a16:creationId xmlns:a16="http://schemas.microsoft.com/office/drawing/2014/main" id="{6C269BD2-1485-42FE-AA53-9DB4C7529189}"/>
                </a:ext>
              </a:extLst>
            </p:cNvPr>
            <p:cNvSpPr/>
            <p:nvPr/>
          </p:nvSpPr>
          <p:spPr>
            <a:xfrm>
              <a:off x="5149065" y="5007234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5" name="순서도: 자기 디스크 7">
              <a:extLst>
                <a:ext uri="{FF2B5EF4-FFF2-40B4-BE49-F238E27FC236}">
                  <a16:creationId xmlns:a16="http://schemas.microsoft.com/office/drawing/2014/main" id="{5F726F79-D7CA-46F0-B882-B8FD7C344E32}"/>
                </a:ext>
              </a:extLst>
            </p:cNvPr>
            <p:cNvSpPr/>
            <p:nvPr/>
          </p:nvSpPr>
          <p:spPr>
            <a:xfrm>
              <a:off x="5149065" y="4885956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6" name="순서도: 자기 디스크 7">
              <a:extLst>
                <a:ext uri="{FF2B5EF4-FFF2-40B4-BE49-F238E27FC236}">
                  <a16:creationId xmlns:a16="http://schemas.microsoft.com/office/drawing/2014/main" id="{B5DDC46A-8B64-4FE5-9A44-1D9D8930C7DF}"/>
                </a:ext>
              </a:extLst>
            </p:cNvPr>
            <p:cNvSpPr/>
            <p:nvPr/>
          </p:nvSpPr>
          <p:spPr>
            <a:xfrm>
              <a:off x="5149137" y="4770582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22E444A-D542-4467-ABBE-163C1B43B84D}"/>
                </a:ext>
              </a:extLst>
            </p:cNvPr>
            <p:cNvSpPr/>
            <p:nvPr/>
          </p:nvSpPr>
          <p:spPr>
            <a:xfrm>
              <a:off x="5221129" y="4788263"/>
              <a:ext cx="3600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F2B307C-4CD6-42AB-B98B-7907712899CE}"/>
              </a:ext>
            </a:extLst>
          </p:cNvPr>
          <p:cNvCxnSpPr>
            <a:endCxn id="165" idx="2"/>
          </p:cNvCxnSpPr>
          <p:nvPr/>
        </p:nvCxnSpPr>
        <p:spPr>
          <a:xfrm>
            <a:off x="8312508" y="3134453"/>
            <a:ext cx="282792" cy="49540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1D3875D-F345-422D-8C03-525F7507B11D}"/>
              </a:ext>
            </a:extLst>
          </p:cNvPr>
          <p:cNvSpPr/>
          <p:nvPr/>
        </p:nvSpPr>
        <p:spPr>
          <a:xfrm>
            <a:off x="9109326" y="3473797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298CEDB-ED28-4D79-9317-9B35C87FCE53}"/>
              </a:ext>
            </a:extLst>
          </p:cNvPr>
          <p:cNvSpPr/>
          <p:nvPr/>
        </p:nvSpPr>
        <p:spPr>
          <a:xfrm>
            <a:off x="10009426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E1B0EEA-3EB5-4C6F-9279-DEB0A95DBE7F}"/>
              </a:ext>
            </a:extLst>
          </p:cNvPr>
          <p:cNvSpPr/>
          <p:nvPr/>
        </p:nvSpPr>
        <p:spPr>
          <a:xfrm>
            <a:off x="10398234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8D1596B-CD78-4469-8CEB-2881CEE00199}"/>
              </a:ext>
            </a:extLst>
          </p:cNvPr>
          <p:cNvSpPr/>
          <p:nvPr/>
        </p:nvSpPr>
        <p:spPr>
          <a:xfrm>
            <a:off x="9559376" y="3473797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DE8C675-BE77-4ABF-89FA-2B718E34FCFA}"/>
              </a:ext>
            </a:extLst>
          </p:cNvPr>
          <p:cNvCxnSpPr/>
          <p:nvPr/>
        </p:nvCxnSpPr>
        <p:spPr>
          <a:xfrm>
            <a:off x="6316402" y="3632197"/>
            <a:ext cx="17077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0AE1AAA-93E0-431F-B32B-3579E58612DE}"/>
              </a:ext>
            </a:extLst>
          </p:cNvPr>
          <p:cNvGrpSpPr/>
          <p:nvPr/>
        </p:nvGrpSpPr>
        <p:grpSpPr>
          <a:xfrm>
            <a:off x="6077754" y="3466877"/>
            <a:ext cx="346660" cy="330640"/>
            <a:chOff x="4437428" y="2622181"/>
            <a:chExt cx="346660" cy="330640"/>
          </a:xfrm>
        </p:grpSpPr>
        <p:sp>
          <p:nvSpPr>
            <p:cNvPr id="175" name="순서도: 자기 디스크 7">
              <a:extLst>
                <a:ext uri="{FF2B5EF4-FFF2-40B4-BE49-F238E27FC236}">
                  <a16:creationId xmlns:a16="http://schemas.microsoft.com/office/drawing/2014/main" id="{F1449FF0-5FA4-47EE-812E-7C3517C23D21}"/>
                </a:ext>
              </a:extLst>
            </p:cNvPr>
            <p:cNvSpPr/>
            <p:nvPr/>
          </p:nvSpPr>
          <p:spPr>
            <a:xfrm>
              <a:off x="4437428" y="2809979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6" name="순서도: 자기 디스크 7">
              <a:extLst>
                <a:ext uri="{FF2B5EF4-FFF2-40B4-BE49-F238E27FC236}">
                  <a16:creationId xmlns:a16="http://schemas.microsoft.com/office/drawing/2014/main" id="{7D08E3E1-3B5A-4627-990A-81B6E6D24BB7}"/>
                </a:ext>
              </a:extLst>
            </p:cNvPr>
            <p:cNvSpPr/>
            <p:nvPr/>
          </p:nvSpPr>
          <p:spPr>
            <a:xfrm>
              <a:off x="4437428" y="2708920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7" name="순서도: 자기 디스크 7">
              <a:extLst>
                <a:ext uri="{FF2B5EF4-FFF2-40B4-BE49-F238E27FC236}">
                  <a16:creationId xmlns:a16="http://schemas.microsoft.com/office/drawing/2014/main" id="{5B7803F8-8B45-4D11-B91D-D249DDBE5EA2}"/>
                </a:ext>
              </a:extLst>
            </p:cNvPr>
            <p:cNvSpPr/>
            <p:nvPr/>
          </p:nvSpPr>
          <p:spPr>
            <a:xfrm>
              <a:off x="4437478" y="2622181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</p:grp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17953ED-08D3-42F5-96F7-1A749A2A7179}"/>
              </a:ext>
            </a:extLst>
          </p:cNvPr>
          <p:cNvCxnSpPr>
            <a:endCxn id="176" idx="2"/>
          </p:cNvCxnSpPr>
          <p:nvPr/>
        </p:nvCxnSpPr>
        <p:spPr>
          <a:xfrm>
            <a:off x="5818055" y="3135371"/>
            <a:ext cx="259699" cy="4896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8610404-F41D-41D7-B2F2-3889BABC4A1C}"/>
              </a:ext>
            </a:extLst>
          </p:cNvPr>
          <p:cNvSpPr/>
          <p:nvPr/>
        </p:nvSpPr>
        <p:spPr>
          <a:xfrm>
            <a:off x="6515836" y="3473893"/>
            <a:ext cx="342038" cy="316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93B6425-4D3B-4F13-8CED-A26D8782E4AD}"/>
              </a:ext>
            </a:extLst>
          </p:cNvPr>
          <p:cNvSpPr/>
          <p:nvPr/>
        </p:nvSpPr>
        <p:spPr>
          <a:xfrm>
            <a:off x="6965886" y="3483409"/>
            <a:ext cx="342038" cy="2975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20B9B0A9-337A-4E48-92EA-73309F7B185F}"/>
              </a:ext>
            </a:extLst>
          </p:cNvPr>
          <p:cNvCxnSpPr/>
          <p:nvPr/>
        </p:nvCxnSpPr>
        <p:spPr>
          <a:xfrm>
            <a:off x="5893121" y="3135371"/>
            <a:ext cx="5040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595E69B9-A156-43EB-A151-6C77B6FA0FEF}"/>
              </a:ext>
            </a:extLst>
          </p:cNvPr>
          <p:cNvSpPr/>
          <p:nvPr/>
        </p:nvSpPr>
        <p:spPr>
          <a:xfrm>
            <a:off x="7417138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8F96CDF-7F7E-4008-B99D-B0846EA538F4}"/>
              </a:ext>
            </a:extLst>
          </p:cNvPr>
          <p:cNvSpPr/>
          <p:nvPr/>
        </p:nvSpPr>
        <p:spPr>
          <a:xfrm>
            <a:off x="7777178" y="3473797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6C750DE7-0DFB-4001-B207-987531917DC6}"/>
              </a:ext>
            </a:extLst>
          </p:cNvPr>
          <p:cNvCxnSpPr/>
          <p:nvPr/>
        </p:nvCxnSpPr>
        <p:spPr>
          <a:xfrm flipV="1">
            <a:off x="2768445" y="4595906"/>
            <a:ext cx="3060000" cy="9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97F81C79-C349-43C8-AE4A-24DE027547E7}"/>
              </a:ext>
            </a:extLst>
          </p:cNvPr>
          <p:cNvSpPr/>
          <p:nvPr/>
        </p:nvSpPr>
        <p:spPr>
          <a:xfrm>
            <a:off x="2840453" y="4438420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2B85753-B72A-48D6-8A0D-F2F76998B8D6}"/>
              </a:ext>
            </a:extLst>
          </p:cNvPr>
          <p:cNvSpPr txBox="1"/>
          <p:nvPr/>
        </p:nvSpPr>
        <p:spPr>
          <a:xfrm>
            <a:off x="2192381" y="4425188"/>
            <a:ext cx="373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SDJ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18F8956-6F94-428A-BC6C-6988B1D0D986}"/>
              </a:ext>
            </a:extLst>
          </p:cNvPr>
          <p:cNvSpPr/>
          <p:nvPr/>
        </p:nvSpPr>
        <p:spPr>
          <a:xfrm>
            <a:off x="4231323" y="4438420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4DEFA6B-3B50-431E-A3BB-A7E12D9F7752}"/>
              </a:ext>
            </a:extLst>
          </p:cNvPr>
          <p:cNvSpPr/>
          <p:nvPr/>
        </p:nvSpPr>
        <p:spPr>
          <a:xfrm>
            <a:off x="3741303" y="4438420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288CB88-C326-4572-95AC-92344AC4B456}"/>
              </a:ext>
            </a:extLst>
          </p:cNvPr>
          <p:cNvSpPr/>
          <p:nvPr/>
        </p:nvSpPr>
        <p:spPr>
          <a:xfrm>
            <a:off x="3272501" y="4438420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C7D79E3-FE93-4FE7-BED4-896FEA81215C}"/>
              </a:ext>
            </a:extLst>
          </p:cNvPr>
          <p:cNvSpPr/>
          <p:nvPr/>
        </p:nvSpPr>
        <p:spPr>
          <a:xfrm>
            <a:off x="4712661" y="4438420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5E46A7F-7BF4-4300-8F39-2AFFA5E4192F}"/>
              </a:ext>
            </a:extLst>
          </p:cNvPr>
          <p:cNvSpPr/>
          <p:nvPr/>
        </p:nvSpPr>
        <p:spPr>
          <a:xfrm>
            <a:off x="5209221" y="4438420"/>
            <a:ext cx="342038" cy="31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82FB96D-3BA9-4DE7-B980-C717FF2EA646}"/>
              </a:ext>
            </a:extLst>
          </p:cNvPr>
          <p:cNvCxnSpPr/>
          <p:nvPr/>
        </p:nvCxnSpPr>
        <p:spPr>
          <a:xfrm>
            <a:off x="8909892" y="5094564"/>
            <a:ext cx="17077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FC2F905-361C-482C-A1EC-66258E35C3BD}"/>
              </a:ext>
            </a:extLst>
          </p:cNvPr>
          <p:cNvGrpSpPr/>
          <p:nvPr/>
        </p:nvGrpSpPr>
        <p:grpSpPr>
          <a:xfrm>
            <a:off x="8595300" y="4929244"/>
            <a:ext cx="346660" cy="330640"/>
            <a:chOff x="5149065" y="4770582"/>
            <a:chExt cx="504072" cy="416652"/>
          </a:xfrm>
        </p:grpSpPr>
        <p:sp>
          <p:nvSpPr>
            <p:cNvPr id="196" name="순서도: 자기 디스크 7">
              <a:extLst>
                <a:ext uri="{FF2B5EF4-FFF2-40B4-BE49-F238E27FC236}">
                  <a16:creationId xmlns:a16="http://schemas.microsoft.com/office/drawing/2014/main" id="{57CE9E04-69AE-4E88-AB89-686DAB48C595}"/>
                </a:ext>
              </a:extLst>
            </p:cNvPr>
            <p:cNvSpPr/>
            <p:nvPr/>
          </p:nvSpPr>
          <p:spPr>
            <a:xfrm>
              <a:off x="5149065" y="5007234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7" name="순서도: 자기 디스크 7">
              <a:extLst>
                <a:ext uri="{FF2B5EF4-FFF2-40B4-BE49-F238E27FC236}">
                  <a16:creationId xmlns:a16="http://schemas.microsoft.com/office/drawing/2014/main" id="{81752468-D5F1-409B-9FD5-31EDE9BFD55D}"/>
                </a:ext>
              </a:extLst>
            </p:cNvPr>
            <p:cNvSpPr/>
            <p:nvPr/>
          </p:nvSpPr>
          <p:spPr>
            <a:xfrm>
              <a:off x="5149065" y="4885956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8" name="순서도: 자기 디스크 7">
              <a:extLst>
                <a:ext uri="{FF2B5EF4-FFF2-40B4-BE49-F238E27FC236}">
                  <a16:creationId xmlns:a16="http://schemas.microsoft.com/office/drawing/2014/main" id="{65E327F1-6D7D-4FD7-8107-8B15542CDB7F}"/>
                </a:ext>
              </a:extLst>
            </p:cNvPr>
            <p:cNvSpPr/>
            <p:nvPr/>
          </p:nvSpPr>
          <p:spPr>
            <a:xfrm>
              <a:off x="5149137" y="4770582"/>
              <a:ext cx="504000" cy="180000"/>
            </a:xfrm>
            <a:prstGeom prst="flowChartMagneticDisk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64B3721-8010-4D5F-8754-2C2AAAD793E5}"/>
                </a:ext>
              </a:extLst>
            </p:cNvPr>
            <p:cNvSpPr/>
            <p:nvPr/>
          </p:nvSpPr>
          <p:spPr>
            <a:xfrm>
              <a:off x="5221129" y="4788263"/>
              <a:ext cx="3600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7A3AA16-22BB-485C-BB7D-DE60B2A9560F}"/>
              </a:ext>
            </a:extLst>
          </p:cNvPr>
          <p:cNvCxnSpPr>
            <a:endCxn id="197" idx="2"/>
          </p:cNvCxnSpPr>
          <p:nvPr/>
        </p:nvCxnSpPr>
        <p:spPr>
          <a:xfrm>
            <a:off x="8312508" y="4596820"/>
            <a:ext cx="282792" cy="49540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DD8E217-7887-47CD-8D68-DC89E30EF2D7}"/>
              </a:ext>
            </a:extLst>
          </p:cNvPr>
          <p:cNvSpPr/>
          <p:nvPr/>
        </p:nvSpPr>
        <p:spPr>
          <a:xfrm>
            <a:off x="9109326" y="4936164"/>
            <a:ext cx="342038" cy="316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632E0CD-3D12-4E51-8D11-CFDECDD00569}"/>
              </a:ext>
            </a:extLst>
          </p:cNvPr>
          <p:cNvSpPr/>
          <p:nvPr/>
        </p:nvSpPr>
        <p:spPr>
          <a:xfrm>
            <a:off x="10009426" y="4936164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4CBD8A5-8B67-4996-9EAD-C80E6A2069D4}"/>
              </a:ext>
            </a:extLst>
          </p:cNvPr>
          <p:cNvSpPr/>
          <p:nvPr/>
        </p:nvSpPr>
        <p:spPr>
          <a:xfrm>
            <a:off x="10398234" y="4936164"/>
            <a:ext cx="316800" cy="31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39BDD5A-E877-4B68-A82E-DBB7271BE1DF}"/>
              </a:ext>
            </a:extLst>
          </p:cNvPr>
          <p:cNvSpPr/>
          <p:nvPr/>
        </p:nvSpPr>
        <p:spPr>
          <a:xfrm>
            <a:off x="9559376" y="4936164"/>
            <a:ext cx="342038" cy="316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95A5C5D-58E3-4DA9-8170-171BD12F226F}"/>
              </a:ext>
            </a:extLst>
          </p:cNvPr>
          <p:cNvCxnSpPr/>
          <p:nvPr/>
        </p:nvCxnSpPr>
        <p:spPr>
          <a:xfrm>
            <a:off x="6316401" y="5094564"/>
            <a:ext cx="16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28281381-6F3C-4EC5-B8FD-FBF65A7DF30C}"/>
              </a:ext>
            </a:extLst>
          </p:cNvPr>
          <p:cNvGrpSpPr/>
          <p:nvPr/>
        </p:nvGrpSpPr>
        <p:grpSpPr>
          <a:xfrm>
            <a:off x="6077754" y="4929244"/>
            <a:ext cx="346660" cy="330640"/>
            <a:chOff x="4437428" y="2622181"/>
            <a:chExt cx="346660" cy="330640"/>
          </a:xfrm>
        </p:grpSpPr>
        <p:sp>
          <p:nvSpPr>
            <p:cNvPr id="207" name="순서도: 자기 디스크 7">
              <a:extLst>
                <a:ext uri="{FF2B5EF4-FFF2-40B4-BE49-F238E27FC236}">
                  <a16:creationId xmlns:a16="http://schemas.microsoft.com/office/drawing/2014/main" id="{2E303593-3E69-45AE-8B5E-28D045C8A37E}"/>
                </a:ext>
              </a:extLst>
            </p:cNvPr>
            <p:cNvSpPr/>
            <p:nvPr/>
          </p:nvSpPr>
          <p:spPr>
            <a:xfrm>
              <a:off x="4437428" y="2809979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08" name="순서도: 자기 디스크 7">
              <a:extLst>
                <a:ext uri="{FF2B5EF4-FFF2-40B4-BE49-F238E27FC236}">
                  <a16:creationId xmlns:a16="http://schemas.microsoft.com/office/drawing/2014/main" id="{CD2982BB-D32D-4AA1-AD29-33DF088C433C}"/>
                </a:ext>
              </a:extLst>
            </p:cNvPr>
            <p:cNvSpPr/>
            <p:nvPr/>
          </p:nvSpPr>
          <p:spPr>
            <a:xfrm>
              <a:off x="4437428" y="2708920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09" name="순서도: 자기 디스크 7">
              <a:extLst>
                <a:ext uri="{FF2B5EF4-FFF2-40B4-BE49-F238E27FC236}">
                  <a16:creationId xmlns:a16="http://schemas.microsoft.com/office/drawing/2014/main" id="{63688B5B-45AA-41C4-B19C-43A0B8E8C4DE}"/>
                </a:ext>
              </a:extLst>
            </p:cNvPr>
            <p:cNvSpPr/>
            <p:nvPr/>
          </p:nvSpPr>
          <p:spPr>
            <a:xfrm>
              <a:off x="4437478" y="2622181"/>
              <a:ext cx="346610" cy="142842"/>
            </a:xfrm>
            <a:prstGeom prst="flowChartMagneticDisk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95000"/>
                </a:schemeClr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B5C7C0B-0952-4ECE-8347-9989E2C01602}"/>
              </a:ext>
            </a:extLst>
          </p:cNvPr>
          <p:cNvCxnSpPr>
            <a:endCxn id="208" idx="2"/>
          </p:cNvCxnSpPr>
          <p:nvPr/>
        </p:nvCxnSpPr>
        <p:spPr>
          <a:xfrm>
            <a:off x="5818055" y="4597738"/>
            <a:ext cx="259699" cy="4896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F5202F8-D10D-4CDF-9AAF-2F3040C69768}"/>
              </a:ext>
            </a:extLst>
          </p:cNvPr>
          <p:cNvSpPr/>
          <p:nvPr/>
        </p:nvSpPr>
        <p:spPr>
          <a:xfrm>
            <a:off x="6515836" y="4936260"/>
            <a:ext cx="342038" cy="316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A’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01EF597-0BF8-4DA0-A0BA-29147588EBC8}"/>
              </a:ext>
            </a:extLst>
          </p:cNvPr>
          <p:cNvSpPr/>
          <p:nvPr/>
        </p:nvSpPr>
        <p:spPr>
          <a:xfrm>
            <a:off x="6965886" y="4945776"/>
            <a:ext cx="342038" cy="2975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</a:t>
            </a:r>
            <a:r>
              <a:rPr lang="en-US" altLang="ko-KR" sz="1600" b="1" baseline="-25000" dirty="0">
                <a:solidFill>
                  <a:schemeClr val="bg1"/>
                </a:solidFill>
              </a:rPr>
              <a:t>B’</a:t>
            </a:r>
            <a:endParaRPr lang="ko-KR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B75711C5-10C4-4076-8D46-DC232D1063FE}"/>
              </a:ext>
            </a:extLst>
          </p:cNvPr>
          <p:cNvCxnSpPr/>
          <p:nvPr/>
        </p:nvCxnSpPr>
        <p:spPr>
          <a:xfrm>
            <a:off x="5893121" y="4597738"/>
            <a:ext cx="5040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D00E1733-9D8E-4425-9FD0-2BA44692BDC2}"/>
              </a:ext>
            </a:extLst>
          </p:cNvPr>
          <p:cNvSpPr/>
          <p:nvPr/>
        </p:nvSpPr>
        <p:spPr>
          <a:xfrm>
            <a:off x="7417138" y="4936164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2C67757-4083-4FA2-9408-77B86DE08A5B}"/>
              </a:ext>
            </a:extLst>
          </p:cNvPr>
          <p:cNvSpPr/>
          <p:nvPr/>
        </p:nvSpPr>
        <p:spPr>
          <a:xfrm>
            <a:off x="7777178" y="4936164"/>
            <a:ext cx="316800" cy="31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436025D-8397-49E6-AF0A-8D6C833E81B7}"/>
              </a:ext>
            </a:extLst>
          </p:cNvPr>
          <p:cNvSpPr txBox="1"/>
          <p:nvPr/>
        </p:nvSpPr>
        <p:spPr>
          <a:xfrm>
            <a:off x="7933938" y="5836622"/>
            <a:ext cx="8295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/>
              <a:t>Share LPNs</a:t>
            </a:r>
            <a:endParaRPr lang="ko-KR" altLang="en-US" sz="1200" b="1" dirty="0"/>
          </a:p>
        </p:txBody>
      </p:sp>
      <p:sp>
        <p:nvSpPr>
          <p:cNvPr id="219" name="위로 구부러진 화살표 2">
            <a:extLst>
              <a:ext uri="{FF2B5EF4-FFF2-40B4-BE49-F238E27FC236}">
                <a16:creationId xmlns:a16="http://schemas.microsoft.com/office/drawing/2014/main" id="{10EA805B-BEFE-4F34-8F25-034285F6F464}"/>
              </a:ext>
            </a:extLst>
          </p:cNvPr>
          <p:cNvSpPr/>
          <p:nvPr/>
        </p:nvSpPr>
        <p:spPr>
          <a:xfrm>
            <a:off x="7476737" y="5447182"/>
            <a:ext cx="1760019" cy="389440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98F1BC2-F417-4D46-855B-790AD9D827F7}"/>
              </a:ext>
            </a:extLst>
          </p:cNvPr>
          <p:cNvCxnSpPr/>
          <p:nvPr/>
        </p:nvCxnSpPr>
        <p:spPr>
          <a:xfrm>
            <a:off x="8256240" y="2925224"/>
            <a:ext cx="0" cy="252000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A1386EB-96EB-42E0-BCAF-3D2A46D0C28A}"/>
              </a:ext>
            </a:extLst>
          </p:cNvPr>
          <p:cNvCxnSpPr/>
          <p:nvPr/>
        </p:nvCxnSpPr>
        <p:spPr>
          <a:xfrm>
            <a:off x="10876853" y="4005224"/>
            <a:ext cx="0" cy="144000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5AE2E63-830E-47DE-968F-50DA042822E0}"/>
              </a:ext>
            </a:extLst>
          </p:cNvPr>
          <p:cNvCxnSpPr/>
          <p:nvPr/>
        </p:nvCxnSpPr>
        <p:spPr>
          <a:xfrm>
            <a:off x="8256240" y="4246488"/>
            <a:ext cx="2620613" cy="0"/>
          </a:xfrm>
          <a:prstGeom prst="line">
            <a:avLst/>
          </a:prstGeom>
          <a:ln w="38100">
            <a:solidFill>
              <a:srgbClr val="C0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605BFC6-2E89-424F-A80E-26BDBAC81849}"/>
              </a:ext>
            </a:extLst>
          </p:cNvPr>
          <p:cNvSpPr txBox="1"/>
          <p:nvPr/>
        </p:nvSpPr>
        <p:spPr>
          <a:xfrm>
            <a:off x="8848044" y="4001601"/>
            <a:ext cx="13009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Performance gain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EEF52-4679-4C8D-837B-3D74FFE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8FA0-AD8C-40CA-9E2D-FC708D0E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(FIO and </a:t>
            </a:r>
            <a:r>
              <a:rPr lang="en-US" altLang="ko-KR" dirty="0" err="1"/>
              <a:t>Varmail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SOJ shows better performance than traditional OJ</a:t>
            </a:r>
          </a:p>
          <a:p>
            <a:pPr lvl="1"/>
            <a:r>
              <a:rPr lang="en-US" altLang="ko-KR" dirty="0"/>
              <a:t>SDJ has significantly performance gain at large </a:t>
            </a:r>
            <a:r>
              <a:rPr lang="en-US" altLang="ko-KR" b="1" i="1" dirty="0" err="1"/>
              <a:t>fsync</a:t>
            </a:r>
            <a:r>
              <a:rPr lang="en-US" altLang="ko-KR" dirty="0"/>
              <a:t> interval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ED3D5-96D8-4268-B988-3E857C0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2ABDADC-C03C-42E5-9BB4-6B72AA439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110786"/>
              </p:ext>
            </p:extLst>
          </p:nvPr>
        </p:nvGraphicFramePr>
        <p:xfrm>
          <a:off x="1271464" y="314132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6A0485-2B6E-4B34-A22A-9E3403D62723}"/>
              </a:ext>
            </a:extLst>
          </p:cNvPr>
          <p:cNvSpPr txBox="1"/>
          <p:nvPr/>
        </p:nvSpPr>
        <p:spPr>
          <a:xfrm>
            <a:off x="2063552" y="6255107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[FIO performance]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46B59-466E-4D42-83C4-2F33D0EB9AA1}"/>
              </a:ext>
            </a:extLst>
          </p:cNvPr>
          <p:cNvSpPr/>
          <p:nvPr/>
        </p:nvSpPr>
        <p:spPr>
          <a:xfrm>
            <a:off x="3359696" y="3645024"/>
            <a:ext cx="1008112" cy="936104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24330-97B9-430A-B4E2-8ADDF8D75DC5}"/>
              </a:ext>
            </a:extLst>
          </p:cNvPr>
          <p:cNvSpPr/>
          <p:nvPr/>
        </p:nvSpPr>
        <p:spPr>
          <a:xfrm>
            <a:off x="4884118" y="3428999"/>
            <a:ext cx="2650144" cy="5475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8%</a:t>
            </a:r>
            <a:r>
              <a:rPr lang="en-US" altLang="ko-KR" sz="1600" dirty="0">
                <a:solidFill>
                  <a:schemeClr val="tx1"/>
                </a:solidFill>
              </a:rPr>
              <a:t> slower than OJ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But, high consistency-level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3058FB-476A-4379-B50E-C3F5224C627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41050" y="3702765"/>
            <a:ext cx="743068" cy="446316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5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EEF52-4679-4C8D-837B-3D74FFE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1: Ext4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8FA0-AD8C-40CA-9E2D-FC708D0E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(FIO and </a:t>
            </a:r>
            <a:r>
              <a:rPr lang="en-US" altLang="ko-KR" dirty="0" err="1"/>
              <a:t>Varmail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SOJ shows better performance than traditional OJ</a:t>
            </a:r>
          </a:p>
          <a:p>
            <a:pPr lvl="1"/>
            <a:r>
              <a:rPr lang="en-US" altLang="ko-KR" dirty="0"/>
              <a:t>SDJ has significantly performance gain at large </a:t>
            </a:r>
            <a:r>
              <a:rPr lang="en-US" altLang="ko-KR" b="1" i="1" dirty="0" err="1"/>
              <a:t>fsync</a:t>
            </a:r>
            <a:r>
              <a:rPr lang="en-US" altLang="ko-KR" dirty="0"/>
              <a:t> interval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ED3D5-96D8-4268-B988-3E857C0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2ABDADC-C03C-42E5-9BB4-6B72AA4394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71464" y="314132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226944B-E591-4A79-8856-82DCAB025CB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12224" y="314132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6A0485-2B6E-4B34-A22A-9E3403D62723}"/>
              </a:ext>
            </a:extLst>
          </p:cNvPr>
          <p:cNvSpPr txBox="1"/>
          <p:nvPr/>
        </p:nvSpPr>
        <p:spPr>
          <a:xfrm>
            <a:off x="2063552" y="6255107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[FIO performance]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99814-BACB-4975-B4CF-B4324722440A}"/>
              </a:ext>
            </a:extLst>
          </p:cNvPr>
          <p:cNvSpPr txBox="1"/>
          <p:nvPr/>
        </p:nvSpPr>
        <p:spPr>
          <a:xfrm>
            <a:off x="8760296" y="6243860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Varmail</a:t>
            </a:r>
            <a:r>
              <a:rPr lang="en-US" altLang="ko-KR" dirty="0"/>
              <a:t> performance]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46B59-466E-4D42-83C4-2F33D0EB9AA1}"/>
              </a:ext>
            </a:extLst>
          </p:cNvPr>
          <p:cNvSpPr/>
          <p:nvPr/>
        </p:nvSpPr>
        <p:spPr>
          <a:xfrm>
            <a:off x="3359696" y="3645024"/>
            <a:ext cx="1008112" cy="936104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24330-97B9-430A-B4E2-8ADDF8D75DC5}"/>
              </a:ext>
            </a:extLst>
          </p:cNvPr>
          <p:cNvSpPr/>
          <p:nvPr/>
        </p:nvSpPr>
        <p:spPr>
          <a:xfrm>
            <a:off x="4884118" y="3428999"/>
            <a:ext cx="2650144" cy="5475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8%</a:t>
            </a:r>
            <a:r>
              <a:rPr lang="en-US" altLang="ko-KR" sz="1600" dirty="0">
                <a:solidFill>
                  <a:schemeClr val="tx1"/>
                </a:solidFill>
              </a:rPr>
              <a:t> slower than OJ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But, high consistency-level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3058FB-476A-4379-B50E-C3F5224C627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41050" y="3702765"/>
            <a:ext cx="743068" cy="446316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0E405-905B-4317-ABD6-CC57B14102A6}"/>
              </a:ext>
            </a:extLst>
          </p:cNvPr>
          <p:cNvSpPr/>
          <p:nvPr/>
        </p:nvSpPr>
        <p:spPr>
          <a:xfrm>
            <a:off x="5735960" y="5473756"/>
            <a:ext cx="2650144" cy="5475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9%</a:t>
            </a:r>
            <a:r>
              <a:rPr lang="en-US" altLang="ko-KR" sz="1600" dirty="0">
                <a:solidFill>
                  <a:schemeClr val="tx1"/>
                </a:solidFill>
              </a:rPr>
              <a:t> slower than OJ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But, high consistency-level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C18908-CC48-4714-ABDC-1C616F311F03}"/>
              </a:ext>
            </a:extLst>
          </p:cNvPr>
          <p:cNvCxnSpPr/>
          <p:nvPr/>
        </p:nvCxnSpPr>
        <p:spPr>
          <a:xfrm>
            <a:off x="9336568" y="4205208"/>
            <a:ext cx="1872000" cy="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3AE567-195A-4998-9A34-91CE1A230409}"/>
              </a:ext>
            </a:extLst>
          </p:cNvPr>
          <p:cNvCxnSpPr/>
          <p:nvPr/>
        </p:nvCxnSpPr>
        <p:spPr>
          <a:xfrm>
            <a:off x="11028568" y="4360784"/>
            <a:ext cx="180000" cy="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B5A2828-EFD4-404E-90F2-1212BDCDA929}"/>
              </a:ext>
            </a:extLst>
          </p:cNvPr>
          <p:cNvCxnSpPr/>
          <p:nvPr/>
        </p:nvCxnSpPr>
        <p:spPr>
          <a:xfrm>
            <a:off x="11136560" y="4205208"/>
            <a:ext cx="0" cy="159896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522FCD-29D1-4EB4-A1EC-922D489436B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386104" y="4285696"/>
            <a:ext cx="2750456" cy="1461826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1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2: LFS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Existing LFS basically requires the segment cleaning operation to reclaim free space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SHARE-aware LFS can remove the move operation by delegating it to SHARE</a:t>
            </a:r>
          </a:p>
          <a:p>
            <a:pPr lvl="1"/>
            <a:r>
              <a:rPr lang="en-US" altLang="ko-KR" dirty="0"/>
              <a:t>SHARE-aware segment cleaning (SSC)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F486D-74BE-444B-8C25-6F05A18F74CB}"/>
              </a:ext>
            </a:extLst>
          </p:cNvPr>
          <p:cNvSpPr/>
          <p:nvPr/>
        </p:nvSpPr>
        <p:spPr bwMode="auto">
          <a:xfrm>
            <a:off x="6619294" y="3484948"/>
            <a:ext cx="410326" cy="5107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2A36CD-AF03-49AA-86C0-488325B3EDB2}"/>
              </a:ext>
            </a:extLst>
          </p:cNvPr>
          <p:cNvSpPr/>
          <p:nvPr/>
        </p:nvSpPr>
        <p:spPr bwMode="auto">
          <a:xfrm>
            <a:off x="5397304" y="3484948"/>
            <a:ext cx="410326" cy="5107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67EF79-11E2-4FC1-8E7C-CEBF3664B340}"/>
              </a:ext>
            </a:extLst>
          </p:cNvPr>
          <p:cNvGrpSpPr/>
          <p:nvPr/>
        </p:nvGrpSpPr>
        <p:grpSpPr>
          <a:xfrm>
            <a:off x="3336360" y="3484948"/>
            <a:ext cx="820651" cy="510782"/>
            <a:chOff x="2466725" y="3062895"/>
            <a:chExt cx="820651" cy="51078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767894-F702-4954-9F3F-D4A13EABED8E}"/>
                </a:ext>
              </a:extLst>
            </p:cNvPr>
            <p:cNvSpPr/>
            <p:nvPr/>
          </p:nvSpPr>
          <p:spPr bwMode="auto">
            <a:xfrm>
              <a:off x="2466725" y="3062895"/>
              <a:ext cx="410326" cy="5107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195AF9-5F97-497B-9891-4BB8A26F7D37}"/>
                </a:ext>
              </a:extLst>
            </p:cNvPr>
            <p:cNvSpPr/>
            <p:nvPr/>
          </p:nvSpPr>
          <p:spPr bwMode="auto">
            <a:xfrm>
              <a:off x="2877050" y="3062895"/>
              <a:ext cx="410326" cy="5107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582352-12F5-4814-AF58-DDAFF94FDAFF}"/>
              </a:ext>
            </a:extLst>
          </p:cNvPr>
          <p:cNvGrpSpPr/>
          <p:nvPr/>
        </p:nvGrpSpPr>
        <p:grpSpPr>
          <a:xfrm>
            <a:off x="3339390" y="3484948"/>
            <a:ext cx="820652" cy="510782"/>
            <a:chOff x="1646072" y="3062895"/>
            <a:chExt cx="820652" cy="5107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2F6247-77C3-4F2A-A100-CE6FC8D051AA}"/>
                </a:ext>
              </a:extLst>
            </p:cNvPr>
            <p:cNvSpPr/>
            <p:nvPr/>
          </p:nvSpPr>
          <p:spPr bwMode="auto">
            <a:xfrm>
              <a:off x="1646072" y="3062895"/>
              <a:ext cx="410326" cy="510782"/>
            </a:xfrm>
            <a:prstGeom prst="rect">
              <a:avLst/>
            </a:prstGeom>
            <a:solidFill>
              <a:srgbClr val="F04E0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ysClr val="windowText" lastClr="000000"/>
                  </a:solidFill>
                </a:rPr>
                <a:t>A </a:t>
              </a:r>
              <a:endParaRPr kumimoji="1" lang="ko-KR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251138C-EE2B-4741-A663-E035897DC480}"/>
                </a:ext>
              </a:extLst>
            </p:cNvPr>
            <p:cNvSpPr/>
            <p:nvPr/>
          </p:nvSpPr>
          <p:spPr bwMode="auto">
            <a:xfrm>
              <a:off x="2056398" y="3062895"/>
              <a:ext cx="410326" cy="510782"/>
            </a:xfrm>
            <a:prstGeom prst="rect">
              <a:avLst/>
            </a:prstGeom>
            <a:solidFill>
              <a:srgbClr val="F04E0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ysClr val="windowText" lastClr="000000"/>
                  </a:solidFill>
                </a:rPr>
                <a:t>B</a:t>
              </a:r>
              <a:endParaRPr kumimoji="1"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6762D1-B7EE-44A0-A2C8-B581C21A9E62}"/>
              </a:ext>
            </a:extLst>
          </p:cNvPr>
          <p:cNvGrpSpPr/>
          <p:nvPr/>
        </p:nvGrpSpPr>
        <p:grpSpPr>
          <a:xfrm>
            <a:off x="4160043" y="3484948"/>
            <a:ext cx="820651" cy="510782"/>
            <a:chOff x="2466725" y="3062895"/>
            <a:chExt cx="820651" cy="5107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A7F17C-1764-45AC-82AA-1918DF195E52}"/>
                </a:ext>
              </a:extLst>
            </p:cNvPr>
            <p:cNvSpPr/>
            <p:nvPr/>
          </p:nvSpPr>
          <p:spPr bwMode="auto">
            <a:xfrm>
              <a:off x="2466725" y="3062895"/>
              <a:ext cx="410326" cy="5107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287C1B-F477-4D7B-9BE7-ACCF94DA6C74}"/>
                </a:ext>
              </a:extLst>
            </p:cNvPr>
            <p:cNvSpPr/>
            <p:nvPr/>
          </p:nvSpPr>
          <p:spPr bwMode="auto">
            <a:xfrm>
              <a:off x="2877050" y="3062895"/>
              <a:ext cx="410326" cy="5107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5D72DE-3F41-4408-BE4F-CEEAEF21E180}"/>
              </a:ext>
            </a:extLst>
          </p:cNvPr>
          <p:cNvSpPr/>
          <p:nvPr/>
        </p:nvSpPr>
        <p:spPr bwMode="auto">
          <a:xfrm>
            <a:off x="5388629" y="3484948"/>
            <a:ext cx="410326" cy="510782"/>
          </a:xfrm>
          <a:prstGeom prst="rect">
            <a:avLst/>
          </a:prstGeom>
          <a:solidFill>
            <a:srgbClr val="F04E0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</a:rPr>
              <a:t>C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A43998-5832-404E-87B0-7B5F4DF97E2A}"/>
              </a:ext>
            </a:extLst>
          </p:cNvPr>
          <p:cNvSpPr/>
          <p:nvPr/>
        </p:nvSpPr>
        <p:spPr bwMode="auto">
          <a:xfrm>
            <a:off x="5798955" y="3484948"/>
            <a:ext cx="410326" cy="5107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397DE8-92E9-425A-A5BD-4AF061795523}"/>
              </a:ext>
            </a:extLst>
          </p:cNvPr>
          <p:cNvSpPr/>
          <p:nvPr/>
        </p:nvSpPr>
        <p:spPr bwMode="auto">
          <a:xfrm>
            <a:off x="6209282" y="3484948"/>
            <a:ext cx="410326" cy="5107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753E5B-F945-46FC-9CBA-E0497DDE040C}"/>
              </a:ext>
            </a:extLst>
          </p:cNvPr>
          <p:cNvSpPr/>
          <p:nvPr/>
        </p:nvSpPr>
        <p:spPr bwMode="auto">
          <a:xfrm>
            <a:off x="6619607" y="3484948"/>
            <a:ext cx="410326" cy="510782"/>
          </a:xfrm>
          <a:prstGeom prst="rect">
            <a:avLst/>
          </a:prstGeom>
          <a:solidFill>
            <a:srgbClr val="F04E0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</a:rPr>
              <a:t>D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" name="그룹 10">
            <a:extLst>
              <a:ext uri="{FF2B5EF4-FFF2-40B4-BE49-F238E27FC236}">
                <a16:creationId xmlns:a16="http://schemas.microsoft.com/office/drawing/2014/main" id="{A951C6AF-50AF-4B3E-AF43-37E9B49BF25B}"/>
              </a:ext>
            </a:extLst>
          </p:cNvPr>
          <p:cNvGrpSpPr/>
          <p:nvPr/>
        </p:nvGrpSpPr>
        <p:grpSpPr>
          <a:xfrm>
            <a:off x="7431756" y="3486791"/>
            <a:ext cx="1641304" cy="510782"/>
            <a:chOff x="2071670" y="3214686"/>
            <a:chExt cx="2286016" cy="1428760"/>
          </a:xfrm>
          <a:solidFill>
            <a:schemeClr val="accent1">
              <a:lumMod val="75000"/>
            </a:scheme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54C00B-077D-4FB1-9CF3-A8CFC95D8660}"/>
                </a:ext>
              </a:extLst>
            </p:cNvPr>
            <p:cNvSpPr/>
            <p:nvPr/>
          </p:nvSpPr>
          <p:spPr bwMode="auto">
            <a:xfrm>
              <a:off x="2071670" y="3214686"/>
              <a:ext cx="571504" cy="1428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167D64-6E08-4AE3-8AD8-459CF846A617}"/>
                </a:ext>
              </a:extLst>
            </p:cNvPr>
            <p:cNvSpPr/>
            <p:nvPr/>
          </p:nvSpPr>
          <p:spPr bwMode="auto">
            <a:xfrm>
              <a:off x="2643174" y="3214686"/>
              <a:ext cx="571504" cy="1428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FA204A-A52F-4D40-8FA2-CB207CBBC403}"/>
                </a:ext>
              </a:extLst>
            </p:cNvPr>
            <p:cNvSpPr/>
            <p:nvPr/>
          </p:nvSpPr>
          <p:spPr bwMode="auto">
            <a:xfrm>
              <a:off x="3214678" y="3214686"/>
              <a:ext cx="571504" cy="1428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9E3B8B-64D8-4849-BD4A-895DF28BE107}"/>
                </a:ext>
              </a:extLst>
            </p:cNvPr>
            <p:cNvSpPr/>
            <p:nvPr/>
          </p:nvSpPr>
          <p:spPr bwMode="auto">
            <a:xfrm>
              <a:off x="3786182" y="3214686"/>
              <a:ext cx="571504" cy="14287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10">
            <a:extLst>
              <a:ext uri="{FF2B5EF4-FFF2-40B4-BE49-F238E27FC236}">
                <a16:creationId xmlns:a16="http://schemas.microsoft.com/office/drawing/2014/main" id="{07A46F57-44E1-4FC7-9290-B232AB675B7C}"/>
              </a:ext>
            </a:extLst>
          </p:cNvPr>
          <p:cNvGrpSpPr/>
          <p:nvPr/>
        </p:nvGrpSpPr>
        <p:grpSpPr>
          <a:xfrm>
            <a:off x="7433210" y="3483639"/>
            <a:ext cx="1641304" cy="510782"/>
            <a:chOff x="2071670" y="3214686"/>
            <a:chExt cx="2286016" cy="1428760"/>
          </a:xfrm>
          <a:solidFill>
            <a:schemeClr val="accent3">
              <a:lumMod val="75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35C1B2-3CC4-4323-B23D-357285387829}"/>
                </a:ext>
              </a:extLst>
            </p:cNvPr>
            <p:cNvSpPr/>
            <p:nvPr/>
          </p:nvSpPr>
          <p:spPr bwMode="auto">
            <a:xfrm>
              <a:off x="2071670" y="3214686"/>
              <a:ext cx="571504" cy="1428760"/>
            </a:xfrm>
            <a:prstGeom prst="rect">
              <a:avLst/>
            </a:prstGeom>
            <a:solidFill>
              <a:srgbClr val="77973D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chemeClr val="tx1"/>
                  </a:solidFill>
                </a:rPr>
                <a:t>A 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DED5D3-50CC-4EAE-9F69-2B92F4024EC7}"/>
                </a:ext>
              </a:extLst>
            </p:cNvPr>
            <p:cNvSpPr/>
            <p:nvPr/>
          </p:nvSpPr>
          <p:spPr bwMode="auto">
            <a:xfrm>
              <a:off x="2643174" y="3214686"/>
              <a:ext cx="571504" cy="1428760"/>
            </a:xfrm>
            <a:prstGeom prst="rect">
              <a:avLst/>
            </a:prstGeom>
            <a:solidFill>
              <a:srgbClr val="77973D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chemeClr val="tx1"/>
                  </a:solidFill>
                </a:rPr>
                <a:t>B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294EDB-1FFE-482C-8A3C-5BBB8EB25C62}"/>
                </a:ext>
              </a:extLst>
            </p:cNvPr>
            <p:cNvSpPr/>
            <p:nvPr/>
          </p:nvSpPr>
          <p:spPr bwMode="auto">
            <a:xfrm>
              <a:off x="3214678" y="3214686"/>
              <a:ext cx="571504" cy="1428760"/>
            </a:xfrm>
            <a:prstGeom prst="rect">
              <a:avLst/>
            </a:prstGeom>
            <a:solidFill>
              <a:srgbClr val="77973D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chemeClr val="tx1"/>
                  </a:solidFill>
                </a:rPr>
                <a:t>C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5765E6-BAA8-4847-AEBB-8FA708275821}"/>
                </a:ext>
              </a:extLst>
            </p:cNvPr>
            <p:cNvSpPr/>
            <p:nvPr/>
          </p:nvSpPr>
          <p:spPr bwMode="auto">
            <a:xfrm>
              <a:off x="3786182" y="3214686"/>
              <a:ext cx="571504" cy="1428760"/>
            </a:xfrm>
            <a:prstGeom prst="rect">
              <a:avLst/>
            </a:prstGeom>
            <a:solidFill>
              <a:srgbClr val="77973D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>
                  <a:solidFill>
                    <a:schemeClr val="tx1"/>
                  </a:solidFill>
                </a:rPr>
                <a:t>D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9B9CE7-ABA6-453C-9A48-6E059DB23D30}"/>
              </a:ext>
            </a:extLst>
          </p:cNvPr>
          <p:cNvGrpSpPr/>
          <p:nvPr/>
        </p:nvGrpSpPr>
        <p:grpSpPr>
          <a:xfrm>
            <a:off x="3545688" y="2567012"/>
            <a:ext cx="4705020" cy="920307"/>
            <a:chOff x="1852370" y="2143116"/>
            <a:chExt cx="4705020" cy="92030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B8C20D3-D99E-404E-975B-AB362D56B986}"/>
                </a:ext>
              </a:extLst>
            </p:cNvPr>
            <p:cNvGrpSpPr/>
            <p:nvPr/>
          </p:nvGrpSpPr>
          <p:grpSpPr>
            <a:xfrm>
              <a:off x="1852370" y="2857998"/>
              <a:ext cx="4705020" cy="205425"/>
              <a:chOff x="2706969" y="3357562"/>
              <a:chExt cx="3290224" cy="143671"/>
            </a:xfrm>
          </p:grpSpPr>
          <p:cxnSp>
            <p:nvCxnSpPr>
              <p:cNvPr id="33" name="Shape 155">
                <a:extLst>
                  <a:ext uri="{FF2B5EF4-FFF2-40B4-BE49-F238E27FC236}">
                    <a16:creationId xmlns:a16="http://schemas.microsoft.com/office/drawing/2014/main" id="{21CAC34A-4B45-49EB-BF33-9EC3FA27B39F}"/>
                  </a:ext>
                </a:extLst>
              </p:cNvPr>
              <p:cNvCxnSpPr/>
              <p:nvPr/>
            </p:nvCxnSpPr>
            <p:spPr>
              <a:xfrm rot="5400000" flipH="1" flipV="1">
                <a:off x="5276555" y="2643976"/>
                <a:ext cx="1588" cy="1428760"/>
              </a:xfrm>
              <a:prstGeom prst="bentConnector3">
                <a:avLst>
                  <a:gd name="adj1" fmla="val 14395466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꺾인 연결선 164">
                <a:extLst>
                  <a:ext uri="{FF2B5EF4-FFF2-40B4-BE49-F238E27FC236}">
                    <a16:creationId xmlns:a16="http://schemas.microsoft.com/office/drawing/2014/main" id="{626CAD5C-B615-4EEC-AE11-EB66C0626175}"/>
                  </a:ext>
                </a:extLst>
              </p:cNvPr>
              <p:cNvCxnSpPr/>
              <p:nvPr/>
            </p:nvCxnSpPr>
            <p:spPr>
              <a:xfrm rot="5400000" flipH="1" flipV="1">
                <a:off x="4569622" y="3070026"/>
                <a:ext cx="1588" cy="860824"/>
              </a:xfrm>
              <a:prstGeom prst="bentConnector3">
                <a:avLst>
                  <a:gd name="adj1" fmla="val 8151640"/>
                </a:avLst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169">
                <a:extLst>
                  <a:ext uri="{FF2B5EF4-FFF2-40B4-BE49-F238E27FC236}">
                    <a16:creationId xmlns:a16="http://schemas.microsoft.com/office/drawing/2014/main" id="{D402FC85-A9CA-4FFE-997B-F2C3E7C5C4CA}"/>
                  </a:ext>
                </a:extLst>
              </p:cNvPr>
              <p:cNvCxnSpPr/>
              <p:nvPr/>
            </p:nvCxnSpPr>
            <p:spPr>
              <a:xfrm rot="5400000" flipH="1" flipV="1">
                <a:off x="2849646" y="3356968"/>
                <a:ext cx="1588" cy="286941"/>
              </a:xfrm>
              <a:prstGeom prst="bentConnector3">
                <a:avLst>
                  <a:gd name="adj1" fmla="val 8845343"/>
                </a:avLst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꺾인 연결선 173">
                <a:extLst>
                  <a:ext uri="{FF2B5EF4-FFF2-40B4-BE49-F238E27FC236}">
                    <a16:creationId xmlns:a16="http://schemas.microsoft.com/office/drawing/2014/main" id="{25EDBC94-B24E-4510-982A-74AB76E520FA}"/>
                  </a:ext>
                </a:extLst>
              </p:cNvPr>
              <p:cNvCxnSpPr/>
              <p:nvPr/>
            </p:nvCxnSpPr>
            <p:spPr>
              <a:xfrm rot="5400000" flipH="1" flipV="1">
                <a:off x="4422031" y="1783988"/>
                <a:ext cx="1588" cy="3148736"/>
              </a:xfrm>
              <a:prstGeom prst="bentConnector3">
                <a:avLst>
                  <a:gd name="adj1" fmla="val 14395466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8E64AE-87ED-4B72-B0C3-56DA2567BA42}"/>
                </a:ext>
              </a:extLst>
            </p:cNvPr>
            <p:cNvSpPr txBox="1"/>
            <p:nvPr/>
          </p:nvSpPr>
          <p:spPr>
            <a:xfrm>
              <a:off x="3826618" y="2143116"/>
              <a:ext cx="134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Move</a:t>
              </a:r>
              <a:endParaRPr lang="ko-KR" altLang="en-US" b="1" i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887B9C-53DF-497A-B995-38845B2A9E99}"/>
              </a:ext>
            </a:extLst>
          </p:cNvPr>
          <p:cNvSpPr txBox="1"/>
          <p:nvPr/>
        </p:nvSpPr>
        <p:spPr>
          <a:xfrm>
            <a:off x="3506058" y="39957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 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1DB54E-3DC7-4297-AAC1-1D7545964DA9}"/>
              </a:ext>
            </a:extLst>
          </p:cNvPr>
          <p:cNvSpPr txBox="1"/>
          <p:nvPr/>
        </p:nvSpPr>
        <p:spPr>
          <a:xfrm>
            <a:off x="5560986" y="39957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 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5DBDB5-01A8-4E86-A8E4-35A1CC23C092}"/>
              </a:ext>
            </a:extLst>
          </p:cNvPr>
          <p:cNvSpPr txBox="1"/>
          <p:nvPr/>
        </p:nvSpPr>
        <p:spPr>
          <a:xfrm>
            <a:off x="7608168" y="39957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EEF52-4679-4C8D-837B-3D74FFE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2: LFS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8FA0-AD8C-40CA-9E2D-FC708D0E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7205"/>
            <a:ext cx="10972800" cy="5112568"/>
          </a:xfrm>
        </p:spPr>
        <p:txBody>
          <a:bodyPr/>
          <a:lstStyle/>
          <a:p>
            <a:r>
              <a:rPr lang="en-US" altLang="ko-KR" dirty="0"/>
              <a:t>Performance (FIO)</a:t>
            </a:r>
          </a:p>
          <a:p>
            <a:pPr lvl="1"/>
            <a:r>
              <a:rPr lang="en-US" altLang="ko-KR" dirty="0"/>
              <a:t>The number of total moved pages is similar to that of SC</a:t>
            </a:r>
          </a:p>
          <a:p>
            <a:pPr lvl="1"/>
            <a:r>
              <a:rPr lang="en-US" altLang="ko-KR" dirty="0"/>
              <a:t>But, SSC shows better performance than default SC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ED3D5-96D8-4268-B988-3E857C0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3471CBFB-4864-4567-90B3-07AB4FDC9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612969"/>
              </p:ext>
            </p:extLst>
          </p:nvPr>
        </p:nvGraphicFramePr>
        <p:xfrm>
          <a:off x="1487488" y="3254103"/>
          <a:ext cx="3600000" cy="331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4F6AE26A-D96C-4564-9B95-8DAFAE81B85B}"/>
              </a:ext>
            </a:extLst>
          </p:cNvPr>
          <p:cNvSpPr/>
          <p:nvPr/>
        </p:nvSpPr>
        <p:spPr>
          <a:xfrm rot="754284">
            <a:off x="2918615" y="3644872"/>
            <a:ext cx="2088232" cy="598837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DD3CD-26E3-444B-BB07-2D09D761FA53}"/>
              </a:ext>
            </a:extLst>
          </p:cNvPr>
          <p:cNvSpPr txBox="1"/>
          <p:nvPr/>
        </p:nvSpPr>
        <p:spPr>
          <a:xfrm>
            <a:off x="1622471" y="6444044"/>
            <a:ext cx="393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[The number of total moved pages]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F8B50C-CE06-4A36-A1D8-749931146677}"/>
              </a:ext>
            </a:extLst>
          </p:cNvPr>
          <p:cNvSpPr/>
          <p:nvPr/>
        </p:nvSpPr>
        <p:spPr>
          <a:xfrm>
            <a:off x="5162427" y="3264353"/>
            <a:ext cx="2650144" cy="5636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 SSC, move is changed to SHARE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FF13E88-8938-40C4-8158-57E94D1EDCA1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19736" y="3546200"/>
            <a:ext cx="1442691" cy="281846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3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E3A39342-B207-4F71-8D7D-5B8698FFB7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824592" y="3254103"/>
          <a:ext cx="3600000" cy="331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E5FEEF52-4679-4C8D-837B-3D74FFE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2: LFS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08FA0-AD8C-40CA-9E2D-FC708D0E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7205"/>
            <a:ext cx="10972800" cy="5112568"/>
          </a:xfrm>
        </p:spPr>
        <p:txBody>
          <a:bodyPr/>
          <a:lstStyle/>
          <a:p>
            <a:r>
              <a:rPr lang="en-US" altLang="ko-KR" dirty="0"/>
              <a:t>Performance (FIO)</a:t>
            </a:r>
          </a:p>
          <a:p>
            <a:pPr lvl="1"/>
            <a:r>
              <a:rPr lang="en-US" altLang="ko-KR" dirty="0"/>
              <a:t>The number of total moved pages is similar to that of SC</a:t>
            </a:r>
          </a:p>
          <a:p>
            <a:pPr lvl="1"/>
            <a:r>
              <a:rPr lang="en-US" altLang="ko-KR" dirty="0"/>
              <a:t>But, SSC shows better performance than default SC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ED3D5-96D8-4268-B988-3E857C0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24330-97B9-430A-B4E2-8ADDF8D75DC5}"/>
              </a:ext>
            </a:extLst>
          </p:cNvPr>
          <p:cNvSpPr/>
          <p:nvPr/>
        </p:nvSpPr>
        <p:spPr>
          <a:xfrm>
            <a:off x="5174448" y="5191589"/>
            <a:ext cx="2650144" cy="320876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39%</a:t>
            </a:r>
            <a:r>
              <a:rPr lang="en-US" altLang="ko-KR" sz="1600" dirty="0">
                <a:solidFill>
                  <a:schemeClr val="tx1"/>
                </a:solidFill>
              </a:rPr>
              <a:t> faster than SC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2985E1-1DD6-49AE-B4F5-F50FBEDC3080}"/>
              </a:ext>
            </a:extLst>
          </p:cNvPr>
          <p:cNvCxnSpPr/>
          <p:nvPr/>
        </p:nvCxnSpPr>
        <p:spPr>
          <a:xfrm>
            <a:off x="10999018" y="4176882"/>
            <a:ext cx="324000" cy="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3321DA-EC4A-4EF6-9B4A-5DCDFF5254DA}"/>
              </a:ext>
            </a:extLst>
          </p:cNvPr>
          <p:cNvCxnSpPr/>
          <p:nvPr/>
        </p:nvCxnSpPr>
        <p:spPr>
          <a:xfrm>
            <a:off x="11182193" y="3516425"/>
            <a:ext cx="144000" cy="0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D22F2B-5A5E-4A87-941D-971BD3174EA0}"/>
              </a:ext>
            </a:extLst>
          </p:cNvPr>
          <p:cNvCxnSpPr>
            <a:cxnSpLocks/>
          </p:cNvCxnSpPr>
          <p:nvPr/>
        </p:nvCxnSpPr>
        <p:spPr>
          <a:xfrm>
            <a:off x="11235135" y="3516425"/>
            <a:ext cx="0" cy="64800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3058FB-476A-4379-B50E-C3F5224C62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824592" y="3735709"/>
            <a:ext cx="3410543" cy="1616318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CEC2C2-FA9F-49BE-AB0D-5ECDD40238C9}"/>
              </a:ext>
            </a:extLst>
          </p:cNvPr>
          <p:cNvCxnSpPr>
            <a:cxnSpLocks/>
          </p:cNvCxnSpPr>
          <p:nvPr/>
        </p:nvCxnSpPr>
        <p:spPr>
          <a:xfrm flipV="1">
            <a:off x="8959454" y="5292170"/>
            <a:ext cx="520639" cy="216024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0B9032-35B1-4D6E-AC8E-405FE8ECC9A8}"/>
              </a:ext>
            </a:extLst>
          </p:cNvPr>
          <p:cNvCxnSpPr>
            <a:cxnSpLocks/>
          </p:cNvCxnSpPr>
          <p:nvPr/>
        </p:nvCxnSpPr>
        <p:spPr>
          <a:xfrm flipV="1">
            <a:off x="9480093" y="4932130"/>
            <a:ext cx="559481" cy="360040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5381DF-E9C6-4115-95EE-F8A9D20CCFE4}"/>
              </a:ext>
            </a:extLst>
          </p:cNvPr>
          <p:cNvCxnSpPr>
            <a:cxnSpLocks/>
          </p:cNvCxnSpPr>
          <p:nvPr/>
        </p:nvCxnSpPr>
        <p:spPr>
          <a:xfrm flipV="1">
            <a:off x="10039574" y="4068034"/>
            <a:ext cx="504056" cy="864096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54D9EC-E538-4A54-9BF0-2AE9A9E4E860}"/>
              </a:ext>
            </a:extLst>
          </p:cNvPr>
          <p:cNvCxnSpPr>
            <a:cxnSpLocks/>
          </p:cNvCxnSpPr>
          <p:nvPr/>
        </p:nvCxnSpPr>
        <p:spPr>
          <a:xfrm flipV="1">
            <a:off x="10543630" y="3516426"/>
            <a:ext cx="576064" cy="551608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3471CBFB-4864-4567-90B3-07AB4FDC988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87488" y="3254103"/>
          <a:ext cx="3600000" cy="331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4F6AE26A-D96C-4564-9B95-8DAFAE81B85B}"/>
              </a:ext>
            </a:extLst>
          </p:cNvPr>
          <p:cNvSpPr/>
          <p:nvPr/>
        </p:nvSpPr>
        <p:spPr>
          <a:xfrm rot="754284">
            <a:off x="2918615" y="3644872"/>
            <a:ext cx="2088232" cy="598837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DD3CD-26E3-444B-BB07-2D09D761FA53}"/>
              </a:ext>
            </a:extLst>
          </p:cNvPr>
          <p:cNvSpPr txBox="1"/>
          <p:nvPr/>
        </p:nvSpPr>
        <p:spPr>
          <a:xfrm>
            <a:off x="1622471" y="6444044"/>
            <a:ext cx="393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[The number of total moved pages]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10E1EB-7665-422A-A27B-6FF1368394B2}"/>
              </a:ext>
            </a:extLst>
          </p:cNvPr>
          <p:cNvSpPr txBox="1"/>
          <p:nvPr/>
        </p:nvSpPr>
        <p:spPr>
          <a:xfrm>
            <a:off x="9208864" y="6444044"/>
            <a:ext cx="16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[Performance]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F8B50C-CE06-4A36-A1D8-749931146677}"/>
              </a:ext>
            </a:extLst>
          </p:cNvPr>
          <p:cNvSpPr/>
          <p:nvPr/>
        </p:nvSpPr>
        <p:spPr>
          <a:xfrm>
            <a:off x="5162427" y="3264353"/>
            <a:ext cx="2650144" cy="5636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 SSC, move is changed to SHARE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FF13E88-8938-40C4-8158-57E94D1EDCA1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19736" y="3546200"/>
            <a:ext cx="1442691" cy="281846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7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 applications (e.g., databases and key-value stores) have their own consistency mechanisms even with Ext4 DJ mode</a:t>
            </a:r>
          </a:p>
          <a:p>
            <a:pPr lvl="1"/>
            <a:r>
              <a:rPr lang="en-US" altLang="ko-KR" sz="2400" dirty="0"/>
              <a:t>Double write buffer in MySQL</a:t>
            </a:r>
          </a:p>
          <a:p>
            <a:endParaRPr lang="en-US" altLang="ko-KR" sz="2800" dirty="0"/>
          </a:p>
          <a:p>
            <a:r>
              <a:rPr lang="en-US" altLang="ko-KR" sz="2800" dirty="0"/>
              <a:t>In DJ mode, the transaction of file system may break the atomicity of the database application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C316C8-6D4C-4037-A548-924D3F09BCE7}"/>
              </a:ext>
            </a:extLst>
          </p:cNvPr>
          <p:cNvCxnSpPr/>
          <p:nvPr/>
        </p:nvCxnSpPr>
        <p:spPr>
          <a:xfrm>
            <a:off x="1127448" y="5085184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3D9D6D-D240-406B-BEC5-3A561189F722}"/>
              </a:ext>
            </a:extLst>
          </p:cNvPr>
          <p:cNvSpPr/>
          <p:nvPr/>
        </p:nvSpPr>
        <p:spPr>
          <a:xfrm>
            <a:off x="1775520" y="4869160"/>
            <a:ext cx="6840000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Database atomicity unit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A31002-7C86-4A18-8CC6-7B47AAB6AFEC}"/>
              </a:ext>
            </a:extLst>
          </p:cNvPr>
          <p:cNvCxnSpPr/>
          <p:nvPr/>
        </p:nvCxnSpPr>
        <p:spPr>
          <a:xfrm>
            <a:off x="1127448" y="6093296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C7E80A-0D0B-48C4-A78C-9BB1145F87D2}"/>
              </a:ext>
            </a:extLst>
          </p:cNvPr>
          <p:cNvSpPr/>
          <p:nvPr/>
        </p:nvSpPr>
        <p:spPr>
          <a:xfrm>
            <a:off x="1775520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DAD4A6-5C53-4E1B-A7D3-979652873CDF}"/>
              </a:ext>
            </a:extLst>
          </p:cNvPr>
          <p:cNvSpPr/>
          <p:nvPr/>
        </p:nvSpPr>
        <p:spPr>
          <a:xfrm>
            <a:off x="4583832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5D9BB6-EBEE-4646-A5C9-EDCE1410616B}"/>
              </a:ext>
            </a:extLst>
          </p:cNvPr>
          <p:cNvSpPr/>
          <p:nvPr/>
        </p:nvSpPr>
        <p:spPr>
          <a:xfrm>
            <a:off x="7392144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9EA95-6251-4580-8654-40F1AE3147B9}"/>
              </a:ext>
            </a:extLst>
          </p:cNvPr>
          <p:cNvSpPr txBox="1"/>
          <p:nvPr/>
        </p:nvSpPr>
        <p:spPr>
          <a:xfrm>
            <a:off x="10733377" y="48990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B99E2-3785-4045-B9C9-6549B24B64AB}"/>
              </a:ext>
            </a:extLst>
          </p:cNvPr>
          <p:cNvSpPr txBox="1"/>
          <p:nvPr/>
        </p:nvSpPr>
        <p:spPr>
          <a:xfrm>
            <a:off x="10733377" y="59086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7" name="아래쪽 화살표 15">
            <a:extLst>
              <a:ext uri="{FF2B5EF4-FFF2-40B4-BE49-F238E27FC236}">
                <a16:creationId xmlns:a16="http://schemas.microsoft.com/office/drawing/2014/main" id="{8AB18F73-EE2E-4D99-93FC-914B880C6683}"/>
              </a:ext>
            </a:extLst>
          </p:cNvPr>
          <p:cNvSpPr/>
          <p:nvPr/>
        </p:nvSpPr>
        <p:spPr>
          <a:xfrm>
            <a:off x="4331804" y="4575768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23440-12E6-4B37-9403-FCB8889ABAF0}"/>
              </a:ext>
            </a:extLst>
          </p:cNvPr>
          <p:cNvSpPr txBox="1"/>
          <p:nvPr/>
        </p:nvSpPr>
        <p:spPr>
          <a:xfrm>
            <a:off x="4054295" y="4259091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  <p:sp>
        <p:nvSpPr>
          <p:cNvPr id="19" name="아래쪽 화살표 15">
            <a:extLst>
              <a:ext uri="{FF2B5EF4-FFF2-40B4-BE49-F238E27FC236}">
                <a16:creationId xmlns:a16="http://schemas.microsoft.com/office/drawing/2014/main" id="{3D06C631-3EAE-44F1-8CD6-728BC32214CB}"/>
              </a:ext>
            </a:extLst>
          </p:cNvPr>
          <p:cNvSpPr/>
          <p:nvPr/>
        </p:nvSpPr>
        <p:spPr>
          <a:xfrm>
            <a:off x="7176120" y="4575768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27C78-F559-42B8-BB2C-99F857A6C0C7}"/>
              </a:ext>
            </a:extLst>
          </p:cNvPr>
          <p:cNvSpPr txBox="1"/>
          <p:nvPr/>
        </p:nvSpPr>
        <p:spPr>
          <a:xfrm>
            <a:off x="6898611" y="4259091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7551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 applications (e.g., databases and key-value stores) have their own consistency mechanisms even with Ext4 DJ mode</a:t>
            </a:r>
          </a:p>
          <a:p>
            <a:pPr lvl="1"/>
            <a:r>
              <a:rPr lang="en-US" altLang="ko-KR" sz="2400" dirty="0"/>
              <a:t>Double write buffer in MySQL</a:t>
            </a:r>
          </a:p>
          <a:p>
            <a:endParaRPr lang="en-US" altLang="ko-KR" sz="2800" dirty="0"/>
          </a:p>
          <a:p>
            <a:r>
              <a:rPr lang="en-US" altLang="ko-KR" sz="2800" dirty="0"/>
              <a:t>In DJ mode, the transaction of file system may break the atomicity of the database application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C316C8-6D4C-4037-A548-924D3F09BCE7}"/>
              </a:ext>
            </a:extLst>
          </p:cNvPr>
          <p:cNvCxnSpPr/>
          <p:nvPr/>
        </p:nvCxnSpPr>
        <p:spPr>
          <a:xfrm>
            <a:off x="1127448" y="5085184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3D9D6D-D240-406B-BEC5-3A561189F722}"/>
              </a:ext>
            </a:extLst>
          </p:cNvPr>
          <p:cNvSpPr/>
          <p:nvPr/>
        </p:nvSpPr>
        <p:spPr>
          <a:xfrm>
            <a:off x="1775520" y="4869160"/>
            <a:ext cx="6840000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Database atomicity unit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A31002-7C86-4A18-8CC6-7B47AAB6AFEC}"/>
              </a:ext>
            </a:extLst>
          </p:cNvPr>
          <p:cNvCxnSpPr/>
          <p:nvPr/>
        </p:nvCxnSpPr>
        <p:spPr>
          <a:xfrm>
            <a:off x="1127448" y="6093296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C7E80A-0D0B-48C4-A78C-9BB1145F87D2}"/>
              </a:ext>
            </a:extLst>
          </p:cNvPr>
          <p:cNvSpPr/>
          <p:nvPr/>
        </p:nvSpPr>
        <p:spPr>
          <a:xfrm>
            <a:off x="1775520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DAD4A6-5C53-4E1B-A7D3-979652873CDF}"/>
              </a:ext>
            </a:extLst>
          </p:cNvPr>
          <p:cNvSpPr/>
          <p:nvPr/>
        </p:nvSpPr>
        <p:spPr>
          <a:xfrm>
            <a:off x="4583832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5D9BB6-EBEE-4646-A5C9-EDCE1410616B}"/>
              </a:ext>
            </a:extLst>
          </p:cNvPr>
          <p:cNvSpPr/>
          <p:nvPr/>
        </p:nvSpPr>
        <p:spPr>
          <a:xfrm>
            <a:off x="7392144" y="5877272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9EA95-6251-4580-8654-40F1AE3147B9}"/>
              </a:ext>
            </a:extLst>
          </p:cNvPr>
          <p:cNvSpPr txBox="1"/>
          <p:nvPr/>
        </p:nvSpPr>
        <p:spPr>
          <a:xfrm>
            <a:off x="10733377" y="48990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B99E2-3785-4045-B9C9-6549B24B64AB}"/>
              </a:ext>
            </a:extLst>
          </p:cNvPr>
          <p:cNvSpPr txBox="1"/>
          <p:nvPr/>
        </p:nvSpPr>
        <p:spPr>
          <a:xfrm>
            <a:off x="10733377" y="59086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DED3D-C223-4A60-8011-A103239DF455}"/>
              </a:ext>
            </a:extLst>
          </p:cNvPr>
          <p:cNvSpPr txBox="1"/>
          <p:nvPr/>
        </p:nvSpPr>
        <p:spPr>
          <a:xfrm>
            <a:off x="8989490" y="5250439"/>
            <a:ext cx="164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Power failure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5">
            <a:extLst>
              <a:ext uri="{FF2B5EF4-FFF2-40B4-BE49-F238E27FC236}">
                <a16:creationId xmlns:a16="http://schemas.microsoft.com/office/drawing/2014/main" id="{8AB18F73-EE2E-4D99-93FC-914B880C6683}"/>
              </a:ext>
            </a:extLst>
          </p:cNvPr>
          <p:cNvSpPr/>
          <p:nvPr/>
        </p:nvSpPr>
        <p:spPr>
          <a:xfrm>
            <a:off x="4331804" y="4575768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23440-12E6-4B37-9403-FCB8889ABAF0}"/>
              </a:ext>
            </a:extLst>
          </p:cNvPr>
          <p:cNvSpPr txBox="1"/>
          <p:nvPr/>
        </p:nvSpPr>
        <p:spPr>
          <a:xfrm>
            <a:off x="4054295" y="4259091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  <p:sp>
        <p:nvSpPr>
          <p:cNvPr id="19" name="아래쪽 화살표 15">
            <a:extLst>
              <a:ext uri="{FF2B5EF4-FFF2-40B4-BE49-F238E27FC236}">
                <a16:creationId xmlns:a16="http://schemas.microsoft.com/office/drawing/2014/main" id="{3D06C631-3EAE-44F1-8CD6-728BC32214CB}"/>
              </a:ext>
            </a:extLst>
          </p:cNvPr>
          <p:cNvSpPr/>
          <p:nvPr/>
        </p:nvSpPr>
        <p:spPr>
          <a:xfrm>
            <a:off x="7176120" y="4575768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27C78-F559-42B8-BB2C-99F857A6C0C7}"/>
              </a:ext>
            </a:extLst>
          </p:cNvPr>
          <p:cNvSpPr txBox="1"/>
          <p:nvPr/>
        </p:nvSpPr>
        <p:spPr>
          <a:xfrm>
            <a:off x="6898611" y="4259091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76596F-3BFC-4E45-AD84-2782D1F17ADD}"/>
              </a:ext>
            </a:extLst>
          </p:cNvPr>
          <p:cNvSpPr/>
          <p:nvPr/>
        </p:nvSpPr>
        <p:spPr>
          <a:xfrm>
            <a:off x="1775520" y="4869160"/>
            <a:ext cx="54726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Database atomicity unit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5640E8-E161-41FE-BC6E-4885BE4F9131}"/>
              </a:ext>
            </a:extLst>
          </p:cNvPr>
          <p:cNvSpPr/>
          <p:nvPr/>
        </p:nvSpPr>
        <p:spPr>
          <a:xfrm>
            <a:off x="7276993" y="4869160"/>
            <a:ext cx="1338527" cy="42823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E409BA-283F-4704-9808-D0343D595E25}"/>
              </a:ext>
            </a:extLst>
          </p:cNvPr>
          <p:cNvSpPr/>
          <p:nvPr/>
        </p:nvSpPr>
        <p:spPr>
          <a:xfrm>
            <a:off x="7968208" y="4106981"/>
            <a:ext cx="3893246" cy="6704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One transaction was partially stored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(Atomicity failure)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4A1EAF-2A2B-4F28-A561-F8953644C11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248128" y="4442194"/>
            <a:ext cx="720080" cy="642990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번개 12">
            <a:extLst>
              <a:ext uri="{FF2B5EF4-FFF2-40B4-BE49-F238E27FC236}">
                <a16:creationId xmlns:a16="http://schemas.microsoft.com/office/drawing/2014/main" id="{0B92E8CE-AC8E-43D3-B8B4-2EC1EF8D1FA8}"/>
              </a:ext>
            </a:extLst>
          </p:cNvPr>
          <p:cNvSpPr/>
          <p:nvPr/>
        </p:nvSpPr>
        <p:spPr>
          <a:xfrm>
            <a:off x="8298754" y="5165672"/>
            <a:ext cx="864096" cy="796519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129B6-7A17-425C-B183-393714B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To Handle Consistency Mechanism?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BBE5D-B4C2-4D57-98EE-89AE4FBE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File system-level </a:t>
            </a:r>
          </a:p>
          <a:p>
            <a:pPr lvl="1"/>
            <a:r>
              <a:rPr lang="en-US" altLang="ko-KR" dirty="0"/>
              <a:t>Journaling: ext3, ext4, and XFS</a:t>
            </a:r>
          </a:p>
          <a:p>
            <a:pPr lvl="1"/>
            <a:r>
              <a:rPr lang="en-US" altLang="ko-KR" dirty="0"/>
              <a:t>Copy-on-write: </a:t>
            </a:r>
            <a:r>
              <a:rPr lang="en-US" altLang="ko-KR" dirty="0" err="1"/>
              <a:t>Btrfs</a:t>
            </a:r>
            <a:r>
              <a:rPr lang="en-US" altLang="ko-KR" dirty="0"/>
              <a:t> and ZFS</a:t>
            </a:r>
          </a:p>
          <a:p>
            <a:pPr lvl="1"/>
            <a:r>
              <a:rPr lang="en-US" altLang="ko-KR" dirty="0"/>
              <a:t>Logging: F2FS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Application-level</a:t>
            </a:r>
          </a:p>
          <a:p>
            <a:pPr lvl="1"/>
            <a:r>
              <a:rPr lang="en-US" altLang="ko-KR" dirty="0"/>
              <a:t>Database: MySQL, Oracle, and SQLite</a:t>
            </a:r>
          </a:p>
          <a:p>
            <a:pPr lvl="1"/>
            <a:r>
              <a:rPr lang="en-US" altLang="ko-KR" dirty="0"/>
              <a:t>Editor: Vim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0A88C-E837-45D8-A226-BD6A708F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4CD44-08E2-4B54-9FD2-6FDD562F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5647490"/>
            <a:ext cx="2697310" cy="1123879"/>
          </a:xfrm>
          <a:prstGeom prst="rect">
            <a:avLst/>
          </a:prstGeom>
        </p:spPr>
      </p:pic>
      <p:pic>
        <p:nvPicPr>
          <p:cNvPr id="1030" name="Picture 6" descr="sqliteì ëí ì´ë¯¸ì§ ê²ìê²°ê³¼">
            <a:extLst>
              <a:ext uri="{FF2B5EF4-FFF2-40B4-BE49-F238E27FC236}">
                <a16:creationId xmlns:a16="http://schemas.microsoft.com/office/drawing/2014/main" id="{55BA1706-9373-44A2-92E8-5264D858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48" y="5171425"/>
            <a:ext cx="2052712" cy="97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E60E53-D1B0-4FA8-A675-4A2FD6125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612" y="4639992"/>
            <a:ext cx="1731983" cy="1739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112B60-8C40-4500-8AD1-7EAF34615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891" y="2679580"/>
            <a:ext cx="1929185" cy="13482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0A0D70-72D4-41D2-824E-167D50DE1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014" y="1421345"/>
            <a:ext cx="1764301" cy="112387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D1AA3A-23BA-42CF-9AF2-8B618DE08E27}"/>
              </a:ext>
            </a:extLst>
          </p:cNvPr>
          <p:cNvGrpSpPr/>
          <p:nvPr/>
        </p:nvGrpSpPr>
        <p:grpSpPr>
          <a:xfrm>
            <a:off x="9480376" y="1348150"/>
            <a:ext cx="2543944" cy="1412753"/>
            <a:chOff x="9336360" y="1891395"/>
            <a:chExt cx="2543944" cy="1412753"/>
          </a:xfrm>
        </p:grpSpPr>
        <p:pic>
          <p:nvPicPr>
            <p:cNvPr id="1026" name="Picture 2" descr="https://www.raqwe.com/wp-content/uploads/2016/06/speed-up-android-f2fs-file-system-raqwe.com-02.jpg">
              <a:extLst>
                <a:ext uri="{FF2B5EF4-FFF2-40B4-BE49-F238E27FC236}">
                  <a16:creationId xmlns:a16="http://schemas.microsoft.com/office/drawing/2014/main" id="{E216A8BB-B8D1-400E-AEF9-923612090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360" y="1891395"/>
              <a:ext cx="2543944" cy="140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07FA2A-6F6C-48CD-B55B-D0AEFBC41892}"/>
                </a:ext>
              </a:extLst>
            </p:cNvPr>
            <p:cNvSpPr txBox="1"/>
            <p:nvPr/>
          </p:nvSpPr>
          <p:spPr>
            <a:xfrm>
              <a:off x="10920536" y="2780928"/>
              <a:ext cx="955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F2FS</a:t>
              </a:r>
              <a:endParaRPr lang="ko-KR" altLang="en-US" sz="28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C606ED8-8CEF-487B-8CB8-640B8B52E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0057" y="3111209"/>
            <a:ext cx="1202350" cy="11238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A59FAB-57BA-44EF-9117-8A73ECCC26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4891" y="4578060"/>
            <a:ext cx="1720858" cy="8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65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The ACID semantics of database transactions can  be successfully guaranteed via SHARE</a:t>
            </a:r>
          </a:p>
          <a:p>
            <a:pPr lvl="1"/>
            <a:r>
              <a:rPr lang="en-US" altLang="ko-KR" dirty="0"/>
              <a:t>SHARE-aware application-level data journaling (SADJ) mode</a:t>
            </a:r>
          </a:p>
          <a:p>
            <a:pPr lvl="2"/>
            <a:r>
              <a:rPr lang="en-US" altLang="ko-KR" dirty="0"/>
              <a:t>It utilizes the failure-atomic update APIs [EUROSYS’13]</a:t>
            </a:r>
          </a:p>
          <a:p>
            <a:pPr lvl="3"/>
            <a:r>
              <a:rPr lang="en-US" altLang="ko-KR" dirty="0"/>
              <a:t>O_ATOMIC flag, failure-atomic </a:t>
            </a:r>
            <a:r>
              <a:rPr lang="en-US" altLang="ko-KR" dirty="0" err="1"/>
              <a:t>msync</a:t>
            </a:r>
            <a:r>
              <a:rPr lang="en-US" altLang="ko-KR" dirty="0"/>
              <a:t>(), and </a:t>
            </a:r>
            <a:r>
              <a:rPr lang="en-US" altLang="ko-KR" dirty="0" err="1"/>
              <a:t>syncv</a:t>
            </a:r>
            <a:r>
              <a:rPr lang="en-US" altLang="ko-KR" dirty="0"/>
              <a:t>() interface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8A8A87F-911C-4B10-8DC7-E562DE1D3815}"/>
              </a:ext>
            </a:extLst>
          </p:cNvPr>
          <p:cNvCxnSpPr/>
          <p:nvPr/>
        </p:nvCxnSpPr>
        <p:spPr>
          <a:xfrm>
            <a:off x="1127448" y="4941168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5836E78C-0BCA-4743-AD35-407FF8EAC58C}"/>
              </a:ext>
            </a:extLst>
          </p:cNvPr>
          <p:cNvSpPr/>
          <p:nvPr/>
        </p:nvSpPr>
        <p:spPr>
          <a:xfrm>
            <a:off x="1775518" y="4725144"/>
            <a:ext cx="6840000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Database atomicity unit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069A683-CE22-411F-9F1B-4C9D2897C916}"/>
              </a:ext>
            </a:extLst>
          </p:cNvPr>
          <p:cNvCxnSpPr/>
          <p:nvPr/>
        </p:nvCxnSpPr>
        <p:spPr>
          <a:xfrm>
            <a:off x="1127448" y="5949280"/>
            <a:ext cx="95770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3C1EC9E-7216-4A91-8D2F-88AEC876DA98}"/>
              </a:ext>
            </a:extLst>
          </p:cNvPr>
          <p:cNvSpPr/>
          <p:nvPr/>
        </p:nvSpPr>
        <p:spPr>
          <a:xfrm>
            <a:off x="1775520" y="5733256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20A12CB7-CC1A-4B98-8C62-F5BC9BF7AC2F}"/>
              </a:ext>
            </a:extLst>
          </p:cNvPr>
          <p:cNvSpPr/>
          <p:nvPr/>
        </p:nvSpPr>
        <p:spPr>
          <a:xfrm>
            <a:off x="4583832" y="5733256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970D18A-872E-44A8-B8B7-79A8D02CC271}"/>
              </a:ext>
            </a:extLst>
          </p:cNvPr>
          <p:cNvSpPr txBox="1"/>
          <p:nvPr/>
        </p:nvSpPr>
        <p:spPr>
          <a:xfrm>
            <a:off x="10733377" y="47550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6F867C-1967-46ED-8815-A78635460C1B}"/>
              </a:ext>
            </a:extLst>
          </p:cNvPr>
          <p:cNvSpPr txBox="1"/>
          <p:nvPr/>
        </p:nvSpPr>
        <p:spPr>
          <a:xfrm>
            <a:off x="10733377" y="57646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43" name="아래쪽 화살표 15">
            <a:extLst>
              <a:ext uri="{FF2B5EF4-FFF2-40B4-BE49-F238E27FC236}">
                <a16:creationId xmlns:a16="http://schemas.microsoft.com/office/drawing/2014/main" id="{C6725929-EA54-4CED-A4AD-54641B1409C7}"/>
              </a:ext>
            </a:extLst>
          </p:cNvPr>
          <p:cNvSpPr/>
          <p:nvPr/>
        </p:nvSpPr>
        <p:spPr>
          <a:xfrm>
            <a:off x="4331804" y="4431752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6D4BDF-BE4A-4817-86EF-5141D70B9A28}"/>
              </a:ext>
            </a:extLst>
          </p:cNvPr>
          <p:cNvSpPr txBox="1"/>
          <p:nvPr/>
        </p:nvSpPr>
        <p:spPr>
          <a:xfrm>
            <a:off x="4054295" y="4115075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  <p:sp>
        <p:nvSpPr>
          <p:cNvPr id="145" name="아래쪽 화살표 15">
            <a:extLst>
              <a:ext uri="{FF2B5EF4-FFF2-40B4-BE49-F238E27FC236}">
                <a16:creationId xmlns:a16="http://schemas.microsoft.com/office/drawing/2014/main" id="{DC5E502D-CAAB-4C0E-AD45-DD7F1C536484}"/>
              </a:ext>
            </a:extLst>
          </p:cNvPr>
          <p:cNvSpPr/>
          <p:nvPr/>
        </p:nvSpPr>
        <p:spPr>
          <a:xfrm>
            <a:off x="7176120" y="4431752"/>
            <a:ext cx="216024" cy="16753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F7270A-2206-40F8-B2EA-3B290D0B075E}"/>
              </a:ext>
            </a:extLst>
          </p:cNvPr>
          <p:cNvSpPr txBox="1"/>
          <p:nvPr/>
        </p:nvSpPr>
        <p:spPr>
          <a:xfrm>
            <a:off x="6898611" y="4115075"/>
            <a:ext cx="771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Commit</a:t>
            </a:r>
            <a:endParaRPr lang="ko-KR" altLang="en-US" sz="16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B96E6E1-38C7-4E2B-96A3-10647691CC8B}"/>
              </a:ext>
            </a:extLst>
          </p:cNvPr>
          <p:cNvSpPr txBox="1"/>
          <p:nvPr/>
        </p:nvSpPr>
        <p:spPr>
          <a:xfrm>
            <a:off x="1123841" y="3989222"/>
            <a:ext cx="135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accent1"/>
                </a:solidFill>
              </a:rPr>
              <a:t>O_ATOMIC</a:t>
            </a:r>
            <a:endParaRPr lang="ko-KR" altLang="en-US" b="1" i="1" dirty="0">
              <a:solidFill>
                <a:schemeClr val="accent1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22B18BB-2E7A-4327-9848-70F51664BE6E}"/>
              </a:ext>
            </a:extLst>
          </p:cNvPr>
          <p:cNvCxnSpPr>
            <a:stCxn id="154" idx="2"/>
          </p:cNvCxnSpPr>
          <p:nvPr/>
        </p:nvCxnSpPr>
        <p:spPr>
          <a:xfrm flipH="1">
            <a:off x="1776328" y="4358554"/>
            <a:ext cx="0" cy="3600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F1508CE-E3CC-4036-8284-901B58F17AAE}"/>
              </a:ext>
            </a:extLst>
          </p:cNvPr>
          <p:cNvSpPr txBox="1"/>
          <p:nvPr/>
        </p:nvSpPr>
        <p:spPr>
          <a:xfrm>
            <a:off x="8163023" y="401244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accent1"/>
                </a:solidFill>
              </a:rPr>
              <a:t>Fsync</a:t>
            </a:r>
            <a:r>
              <a:rPr lang="en-US" altLang="ko-KR" b="1" i="1" dirty="0">
                <a:solidFill>
                  <a:schemeClr val="accent1"/>
                </a:solidFill>
              </a:rPr>
              <a:t>()</a:t>
            </a:r>
            <a:endParaRPr lang="ko-KR" altLang="en-US" b="1" i="1" dirty="0">
              <a:solidFill>
                <a:schemeClr val="accent1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9B2FAFF-EE52-4AC8-9F92-5C7A5D5BA830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8641680" y="4381778"/>
            <a:ext cx="0" cy="33882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2D3D5AB4-3367-41EB-8E93-C02D9849D100}"/>
              </a:ext>
            </a:extLst>
          </p:cNvPr>
          <p:cNvSpPr/>
          <p:nvPr/>
        </p:nvSpPr>
        <p:spPr>
          <a:xfrm>
            <a:off x="7375872" y="5727560"/>
            <a:ext cx="2664296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FS atomic unit</a:t>
            </a:r>
            <a:endParaRPr lang="ko-KR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4C39B3-D1E7-48F2-99C8-BB364B9B12BC}"/>
              </a:ext>
            </a:extLst>
          </p:cNvPr>
          <p:cNvSpPr/>
          <p:nvPr/>
        </p:nvSpPr>
        <p:spPr>
          <a:xfrm>
            <a:off x="9342768" y="3931828"/>
            <a:ext cx="2659512" cy="4267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Database data flush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CB4F67E-CC89-464A-86C1-E10D342570CD}"/>
              </a:ext>
            </a:extLst>
          </p:cNvPr>
          <p:cNvCxnSpPr>
            <a:cxnSpLocks/>
            <a:endCxn id="161" idx="1"/>
          </p:cNvCxnSpPr>
          <p:nvPr/>
        </p:nvCxnSpPr>
        <p:spPr>
          <a:xfrm flipH="1" flipV="1">
            <a:off x="9342768" y="4145191"/>
            <a:ext cx="825144" cy="1804089"/>
          </a:xfrm>
          <a:prstGeom prst="line">
            <a:avLst/>
          </a:prstGeom>
          <a:ln w="19050">
            <a:solidFill>
              <a:srgbClr val="FFC000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4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(MySQL/</a:t>
            </a:r>
            <a:r>
              <a:rPr lang="en-US" altLang="ko-KR" dirty="0" err="1"/>
              <a:t>InnoDB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DWB-OFF/SADJ outperforms the DWB-ON/OJ by </a:t>
            </a:r>
            <a:r>
              <a:rPr lang="en-US" altLang="ko-KR" dirty="0">
                <a:solidFill>
                  <a:srgbClr val="C00000"/>
                </a:solidFill>
              </a:rPr>
              <a:t>6.16 times </a:t>
            </a:r>
            <a:r>
              <a:rPr lang="en-US" altLang="ko-KR" dirty="0"/>
              <a:t>and the DWB-OFF/DJ by </a:t>
            </a:r>
            <a:r>
              <a:rPr lang="en-US" altLang="ko-KR" dirty="0">
                <a:solidFill>
                  <a:srgbClr val="C00000"/>
                </a:solidFill>
              </a:rPr>
              <a:t>2.73 times</a:t>
            </a:r>
          </a:p>
          <a:p>
            <a:pPr lvl="1"/>
            <a:r>
              <a:rPr lang="en-US" altLang="ko-KR" dirty="0"/>
              <a:t>DWB-OFF/SADJ invokes </a:t>
            </a:r>
            <a:r>
              <a:rPr lang="en-US" altLang="ko-KR" dirty="0">
                <a:solidFill>
                  <a:srgbClr val="C00000"/>
                </a:solidFill>
              </a:rPr>
              <a:t>16.4x</a:t>
            </a:r>
            <a:r>
              <a:rPr lang="en-US" altLang="ko-KR" dirty="0"/>
              <a:t> less disk cache FLUSH operations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F9B6391D-4F3F-4D31-B490-EBC8CE9E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648863"/>
              </p:ext>
            </p:extLst>
          </p:nvPr>
        </p:nvGraphicFramePr>
        <p:xfrm>
          <a:off x="206338" y="3577208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B8B4AC-D391-4169-BBA4-38BE8FDAB9DA}"/>
              </a:ext>
            </a:extLst>
          </p:cNvPr>
          <p:cNvSpPr txBox="1"/>
          <p:nvPr/>
        </p:nvSpPr>
        <p:spPr>
          <a:xfrm>
            <a:off x="1577036" y="650246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[Performance]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9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(MySQL/</a:t>
            </a:r>
            <a:r>
              <a:rPr lang="en-US" altLang="ko-KR" dirty="0" err="1"/>
              <a:t>InnoDB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DWB-OFF/SADJ outperforms the DWB-ON/OJ by </a:t>
            </a:r>
            <a:r>
              <a:rPr lang="en-US" altLang="ko-KR" dirty="0">
                <a:solidFill>
                  <a:srgbClr val="C00000"/>
                </a:solidFill>
              </a:rPr>
              <a:t>6.16 times </a:t>
            </a:r>
            <a:r>
              <a:rPr lang="en-US" altLang="ko-KR" dirty="0"/>
              <a:t>and the DWB-OFF/DJ by </a:t>
            </a:r>
            <a:r>
              <a:rPr lang="en-US" altLang="ko-KR" dirty="0">
                <a:solidFill>
                  <a:srgbClr val="C00000"/>
                </a:solidFill>
              </a:rPr>
              <a:t>2.73 times</a:t>
            </a:r>
          </a:p>
          <a:p>
            <a:pPr lvl="1"/>
            <a:r>
              <a:rPr lang="en-US" altLang="ko-KR" dirty="0"/>
              <a:t>DWB-OFF/SADJ invokes </a:t>
            </a:r>
            <a:r>
              <a:rPr lang="en-US" altLang="ko-KR" dirty="0">
                <a:solidFill>
                  <a:srgbClr val="C00000"/>
                </a:solidFill>
              </a:rPr>
              <a:t>16.4x</a:t>
            </a:r>
            <a:r>
              <a:rPr lang="en-US" altLang="ko-KR" dirty="0"/>
              <a:t> less disk cache FLUSH operations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F9B6391D-4F3F-4D31-B490-EBC8CE9EEBD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6338" y="3577208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A517036C-F05F-4B0A-973F-A4B6E9DD5D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59501" y="3594242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B8B4AC-D391-4169-BBA4-38BE8FDAB9DA}"/>
              </a:ext>
            </a:extLst>
          </p:cNvPr>
          <p:cNvSpPr txBox="1"/>
          <p:nvPr/>
        </p:nvSpPr>
        <p:spPr>
          <a:xfrm>
            <a:off x="1577036" y="650246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[Performance]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D3A84-34FF-4737-9214-DD5082004C2B}"/>
              </a:ext>
            </a:extLst>
          </p:cNvPr>
          <p:cNvSpPr txBox="1"/>
          <p:nvPr/>
        </p:nvSpPr>
        <p:spPr>
          <a:xfrm>
            <a:off x="5375920" y="6497776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[Write amount]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8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3: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(MySQL/</a:t>
            </a:r>
            <a:r>
              <a:rPr lang="en-US" altLang="ko-KR" dirty="0" err="1"/>
              <a:t>InnoDB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DWB-OFF/SADJ outperforms the DWB-ON/OJ by </a:t>
            </a:r>
            <a:r>
              <a:rPr lang="en-US" altLang="ko-KR" dirty="0">
                <a:solidFill>
                  <a:srgbClr val="C00000"/>
                </a:solidFill>
              </a:rPr>
              <a:t>6.16 times </a:t>
            </a:r>
            <a:r>
              <a:rPr lang="en-US" altLang="ko-KR" dirty="0"/>
              <a:t>and the DWB-OFF/DJ by </a:t>
            </a:r>
            <a:r>
              <a:rPr lang="en-US" altLang="ko-KR" dirty="0">
                <a:solidFill>
                  <a:srgbClr val="C00000"/>
                </a:solidFill>
              </a:rPr>
              <a:t>2.73 times</a:t>
            </a:r>
          </a:p>
          <a:p>
            <a:pPr lvl="1"/>
            <a:r>
              <a:rPr lang="en-US" altLang="ko-KR" dirty="0"/>
              <a:t>DWB-OFF/SADJ invokes </a:t>
            </a:r>
            <a:r>
              <a:rPr lang="en-US" altLang="ko-KR" dirty="0">
                <a:solidFill>
                  <a:srgbClr val="C00000"/>
                </a:solidFill>
              </a:rPr>
              <a:t>16.4x</a:t>
            </a:r>
            <a:r>
              <a:rPr lang="en-US" altLang="ko-KR" dirty="0"/>
              <a:t> less disk cache FLUSH operations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F9B6391D-4F3F-4D31-B490-EBC8CE9EEBD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6338" y="3577208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A517036C-F05F-4B0A-973F-A4B6E9DD5D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59501" y="3594242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BEED721B-598F-4AAC-9494-932D8A57DF0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12664" y="3573016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B8B4AC-D391-4169-BBA4-38BE8FDAB9DA}"/>
              </a:ext>
            </a:extLst>
          </p:cNvPr>
          <p:cNvSpPr txBox="1"/>
          <p:nvPr/>
        </p:nvSpPr>
        <p:spPr>
          <a:xfrm>
            <a:off x="1577036" y="650246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[Performance]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D3A84-34FF-4737-9214-DD5082004C2B}"/>
              </a:ext>
            </a:extLst>
          </p:cNvPr>
          <p:cNvSpPr txBox="1"/>
          <p:nvPr/>
        </p:nvSpPr>
        <p:spPr>
          <a:xfrm>
            <a:off x="5375920" y="6497776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[Write amount]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60926-5235-4012-B7DC-46599E659010}"/>
              </a:ext>
            </a:extLst>
          </p:cNvPr>
          <p:cNvSpPr txBox="1"/>
          <p:nvPr/>
        </p:nvSpPr>
        <p:spPr>
          <a:xfrm>
            <a:off x="9480376" y="6482507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[# of Disk cash flush]</a:t>
            </a:r>
            <a:endParaRPr lang="ko-KR" altLang="en-US" sz="1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9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695-F28D-44FF-9F7D-A78FA5A7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739C-C014-4DD6-BDCD-3B0983B8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/>
              <a:t>Implementation &amp; Challenges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6E93F-2E34-42AC-BA38-9E2CF70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62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E2E9-D8B0-4E85-9412-E31A05F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29ED-D456-4D82-8E9A-F568B9D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Implementation </a:t>
            </a:r>
          </a:p>
          <a:p>
            <a:pPr lvl="1"/>
            <a:r>
              <a:rPr lang="en-US" altLang="ko-KR" dirty="0"/>
              <a:t>Linux kernel 4.6.7 </a:t>
            </a:r>
          </a:p>
          <a:p>
            <a:pPr lvl="1"/>
            <a:r>
              <a:rPr lang="en-US" altLang="ko-KR" dirty="0"/>
              <a:t>Quad-core processor (Intel i7-6700) and 8GB memory</a:t>
            </a:r>
          </a:p>
          <a:p>
            <a:pPr lvl="1"/>
            <a:r>
              <a:rPr lang="en-US" altLang="ko-KR" dirty="0"/>
              <a:t>SHARE interface </a:t>
            </a:r>
          </a:p>
          <a:p>
            <a:pPr lvl="2"/>
            <a:r>
              <a:rPr lang="en-US" altLang="ko-KR" dirty="0"/>
              <a:t>SHARE-enabled SSD by modifying an FTL firmware of a commercial high-end PCIeM.2 SSD </a:t>
            </a:r>
          </a:p>
          <a:p>
            <a:pPr lvl="2"/>
            <a:r>
              <a:rPr lang="en-US" altLang="ko-KR" dirty="0"/>
              <a:t>SHARE command has been added as a vendor unique command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Challenges</a:t>
            </a:r>
          </a:p>
          <a:p>
            <a:pPr lvl="1"/>
            <a:r>
              <a:rPr lang="en-US" altLang="ko-KR" dirty="0"/>
              <a:t>the small-size journal area (i.e., 128 MB)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4A22D-BE3C-4BDE-8B51-4017B1D6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67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695-F28D-44FF-9F7D-A78FA5A7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739C-C014-4DD6-BDCD-3B0983B8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Implementation &amp; Challenges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6E93F-2E34-42AC-BA38-9E2CF70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638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A729-6746-4554-A8A6-2C14C170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4AF5D-9190-4B89-8056-FAF993F4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Tackled a problem in current consistency mechanisms</a:t>
            </a:r>
          </a:p>
          <a:p>
            <a:pPr lvl="1"/>
            <a:r>
              <a:rPr lang="en-US" altLang="ko-KR" dirty="0"/>
              <a:t>Double write overhead</a:t>
            </a:r>
          </a:p>
          <a:p>
            <a:pPr lvl="1"/>
            <a:r>
              <a:rPr lang="en-US" altLang="ko-KR" dirty="0"/>
              <a:t>Segment cleaning overhead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Presented a comprehensive study with the address remapping technique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Feature work</a:t>
            </a:r>
          </a:p>
          <a:p>
            <a:pPr lvl="1"/>
            <a:r>
              <a:rPr lang="en-US" altLang="ko-KR" dirty="0" err="1"/>
              <a:t>CoW</a:t>
            </a:r>
            <a:r>
              <a:rPr lang="en-US" altLang="ko-KR" dirty="0"/>
              <a:t>-based B-tree file systems need to be explored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27D6F-8FDC-49A7-9132-535CC0BC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9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09800" y="23910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Thank you!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Questions?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AFBA8D-B731-4F2D-98D8-93BCED6E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5445224"/>
            <a:ext cx="1226949" cy="10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ìì±ì ëí ì´ë¯¸ì§ ê²ìê²°ê³¼">
            <a:extLst>
              <a:ext uri="{FF2B5EF4-FFF2-40B4-BE49-F238E27FC236}">
                <a16:creationId xmlns:a16="http://schemas.microsoft.com/office/drawing/2014/main" id="{E9F26D88-1FA1-4159-8439-301FDF19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5637916"/>
            <a:ext cx="1944216" cy="6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38861-EA6B-4F24-8165-8B80FE73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821" y="5709503"/>
            <a:ext cx="2419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6262C-0542-4462-A2F9-F16DC59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7BDB4-B609-4AAF-8327-BD2485E7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</a:t>
            </a:r>
            <a:r>
              <a:rPr lang="ko-KR" altLang="en-US" dirty="0"/>
              <a:t> </a:t>
            </a:r>
            <a:r>
              <a:rPr lang="en-US" altLang="ko-KR" dirty="0"/>
              <a:t>mechanisms</a:t>
            </a:r>
            <a:r>
              <a:rPr lang="ko-KR" altLang="en-US" dirty="0"/>
              <a:t> </a:t>
            </a:r>
            <a:r>
              <a:rPr lang="en-US" altLang="ko-KR" dirty="0"/>
              <a:t>need extra writes to keep the file system to a consistent state</a:t>
            </a:r>
          </a:p>
          <a:p>
            <a:pPr lvl="1"/>
            <a:r>
              <a:rPr lang="en-US" altLang="ko-KR" dirty="0"/>
              <a:t>Redundant writes in journaling</a:t>
            </a:r>
          </a:p>
          <a:p>
            <a:pPr lvl="1"/>
            <a:r>
              <a:rPr lang="en-US" altLang="ko-KR" dirty="0"/>
              <a:t>Copy writes in copy-on-write</a:t>
            </a:r>
          </a:p>
          <a:p>
            <a:pPr lvl="1"/>
            <a:r>
              <a:rPr lang="en-US" altLang="ko-KR" dirty="0"/>
              <a:t>Additional writes in log-structured</a:t>
            </a:r>
          </a:p>
          <a:p>
            <a:endParaRPr lang="en-US" altLang="ko-KR" dirty="0"/>
          </a:p>
          <a:p>
            <a:r>
              <a:rPr lang="en-US" altLang="ko-KR" dirty="0"/>
              <a:t>Research question</a:t>
            </a:r>
          </a:p>
          <a:p>
            <a:pPr lvl="1"/>
            <a:r>
              <a:rPr lang="en-US" altLang="ko-KR" b="1" dirty="0"/>
              <a:t>Can we guarantee crash consistency by writing the data only once?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AC492-14EC-479E-BBA0-44F26E5E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0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695-F28D-44FF-9F7D-A78FA5A7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739C-C014-4DD6-BDCD-3B0983B8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Background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Implementation &amp; Challenges</a:t>
            </a: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6E93F-2E34-42AC-BA38-9E2CF70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82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Flash Storage Device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 storage device uses a special software inside the storage</a:t>
            </a:r>
          </a:p>
          <a:p>
            <a:pPr lvl="1"/>
            <a:r>
              <a:rPr lang="en-US" altLang="ko-KR" b="1" dirty="0"/>
              <a:t>FTL</a:t>
            </a:r>
            <a:r>
              <a:rPr lang="en-US" altLang="ko-KR" dirty="0"/>
              <a:t> (flash translation layer): it emulates overwrite behavior by remapping its own mapping table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5" name="모서리가 둥근 직사각형 253">
            <a:extLst>
              <a:ext uri="{FF2B5EF4-FFF2-40B4-BE49-F238E27FC236}">
                <a16:creationId xmlns:a16="http://schemas.microsoft.com/office/drawing/2014/main" id="{11F931C5-85B0-43A7-9323-B59DEF920CE4}"/>
              </a:ext>
            </a:extLst>
          </p:cNvPr>
          <p:cNvSpPr/>
          <p:nvPr/>
        </p:nvSpPr>
        <p:spPr>
          <a:xfrm>
            <a:off x="4118235" y="4010878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5E4C4B-B0C5-4118-A60A-90FCDC81A413}"/>
              </a:ext>
            </a:extLst>
          </p:cNvPr>
          <p:cNvSpPr txBox="1"/>
          <p:nvPr/>
        </p:nvSpPr>
        <p:spPr>
          <a:xfrm>
            <a:off x="1631504" y="4301841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B8A0F8-030B-42C2-B890-58B305F91B1E}"/>
              </a:ext>
            </a:extLst>
          </p:cNvPr>
          <p:cNvSpPr/>
          <p:nvPr/>
        </p:nvSpPr>
        <p:spPr>
          <a:xfrm>
            <a:off x="485369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D87F8D-6A4C-43B8-9FED-4DAC98D50129}"/>
              </a:ext>
            </a:extLst>
          </p:cNvPr>
          <p:cNvSpPr/>
          <p:nvPr/>
        </p:nvSpPr>
        <p:spPr>
          <a:xfrm>
            <a:off x="588472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ED3400-E7C0-4A46-B67F-8CAEAE1C2204}"/>
              </a:ext>
            </a:extLst>
          </p:cNvPr>
          <p:cNvSpPr/>
          <p:nvPr/>
        </p:nvSpPr>
        <p:spPr>
          <a:xfrm>
            <a:off x="5369623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112562-DBD7-48A5-B581-71EAE0F1FE8B}"/>
              </a:ext>
            </a:extLst>
          </p:cNvPr>
          <p:cNvSpPr/>
          <p:nvPr/>
        </p:nvSpPr>
        <p:spPr>
          <a:xfrm>
            <a:off x="6399834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0D89A22-6951-4D0E-B919-E36F330A72CF}"/>
              </a:ext>
            </a:extLst>
          </p:cNvPr>
          <p:cNvSpPr/>
          <p:nvPr/>
        </p:nvSpPr>
        <p:spPr>
          <a:xfrm>
            <a:off x="7550398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3698701-4C49-4EAF-B6BE-ABA7AAEF72E6}"/>
              </a:ext>
            </a:extLst>
          </p:cNvPr>
          <p:cNvSpPr/>
          <p:nvPr/>
        </p:nvSpPr>
        <p:spPr>
          <a:xfrm>
            <a:off x="8040707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069EE87-3BF6-4C0E-9115-F2FD4D5D56D5}"/>
              </a:ext>
            </a:extLst>
          </p:cNvPr>
          <p:cNvSpPr/>
          <p:nvPr/>
        </p:nvSpPr>
        <p:spPr>
          <a:xfrm>
            <a:off x="854633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B04C1F-4BA4-4B6B-805E-3AC22BEB6681}"/>
              </a:ext>
            </a:extLst>
          </p:cNvPr>
          <p:cNvSpPr/>
          <p:nvPr/>
        </p:nvSpPr>
        <p:spPr>
          <a:xfrm>
            <a:off x="4179523" y="4120153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D97F0C1-58CF-4F6A-91E0-D52F10B3483D}"/>
              </a:ext>
            </a:extLst>
          </p:cNvPr>
          <p:cNvSpPr/>
          <p:nvPr/>
        </p:nvSpPr>
        <p:spPr>
          <a:xfrm>
            <a:off x="485369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68DB02F-02AB-4A8D-809B-323B676918CB}"/>
              </a:ext>
            </a:extLst>
          </p:cNvPr>
          <p:cNvSpPr/>
          <p:nvPr/>
        </p:nvSpPr>
        <p:spPr>
          <a:xfrm>
            <a:off x="5369623" y="4909035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62C4FD-DC09-4FB3-B301-201AAF2728AC}"/>
              </a:ext>
            </a:extLst>
          </p:cNvPr>
          <p:cNvSpPr/>
          <p:nvPr/>
        </p:nvSpPr>
        <p:spPr>
          <a:xfrm>
            <a:off x="588472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2D77D18-EDFB-48FB-8391-093C04F56BFF}"/>
              </a:ext>
            </a:extLst>
          </p:cNvPr>
          <p:cNvSpPr/>
          <p:nvPr/>
        </p:nvSpPr>
        <p:spPr>
          <a:xfrm>
            <a:off x="6399834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153ECD-27C1-4DE7-A871-4DA9ED918D89}"/>
              </a:ext>
            </a:extLst>
          </p:cNvPr>
          <p:cNvSpPr/>
          <p:nvPr/>
        </p:nvSpPr>
        <p:spPr>
          <a:xfrm>
            <a:off x="7550398" y="4909035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16500-C80F-46E6-8FAA-1246C3EC9D6F}"/>
              </a:ext>
            </a:extLst>
          </p:cNvPr>
          <p:cNvSpPr/>
          <p:nvPr/>
        </p:nvSpPr>
        <p:spPr>
          <a:xfrm>
            <a:off x="8040707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8ACEF15-43F6-46D3-9553-D235360D2A82}"/>
              </a:ext>
            </a:extLst>
          </p:cNvPr>
          <p:cNvSpPr/>
          <p:nvPr/>
        </p:nvSpPr>
        <p:spPr>
          <a:xfrm>
            <a:off x="854633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67F9A4E-D51E-4ADC-839B-5134775A0AEB}"/>
              </a:ext>
            </a:extLst>
          </p:cNvPr>
          <p:cNvSpPr/>
          <p:nvPr/>
        </p:nvSpPr>
        <p:spPr>
          <a:xfrm>
            <a:off x="4179523" y="4909035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20" name="모서리가 둥근 직사각형 204">
            <a:extLst>
              <a:ext uri="{FF2B5EF4-FFF2-40B4-BE49-F238E27FC236}">
                <a16:creationId xmlns:a16="http://schemas.microsoft.com/office/drawing/2014/main" id="{B8517B17-8A58-4827-A777-9849498A1516}"/>
              </a:ext>
            </a:extLst>
          </p:cNvPr>
          <p:cNvSpPr/>
          <p:nvPr/>
        </p:nvSpPr>
        <p:spPr>
          <a:xfrm>
            <a:off x="4673134" y="3501008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Write (LPN2)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48822CF-22BA-40AF-8022-59106B291014}"/>
              </a:ext>
            </a:extLst>
          </p:cNvPr>
          <p:cNvCxnSpPr>
            <a:stCxn id="100" idx="2"/>
            <a:endCxn id="107" idx="0"/>
          </p:cNvCxnSpPr>
          <p:nvPr/>
        </p:nvCxnSpPr>
        <p:spPr>
          <a:xfrm>
            <a:off x="5515184" y="4387615"/>
            <a:ext cx="0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아래쪽 화살표 214">
            <a:extLst>
              <a:ext uri="{FF2B5EF4-FFF2-40B4-BE49-F238E27FC236}">
                <a16:creationId xmlns:a16="http://schemas.microsoft.com/office/drawing/2014/main" id="{E9D1CCC3-C564-49ED-A93C-A26599646EA4}"/>
              </a:ext>
            </a:extLst>
          </p:cNvPr>
          <p:cNvSpPr/>
          <p:nvPr/>
        </p:nvSpPr>
        <p:spPr>
          <a:xfrm>
            <a:off x="5423207" y="3859442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2FAEB03-9719-4B81-9B9B-027AC02580FB}"/>
              </a:ext>
            </a:extLst>
          </p:cNvPr>
          <p:cNvSpPr/>
          <p:nvPr/>
        </p:nvSpPr>
        <p:spPr>
          <a:xfrm>
            <a:off x="6585101" y="411797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26C358D-FA81-444B-90E2-7B6014B54668}"/>
              </a:ext>
            </a:extLst>
          </p:cNvPr>
          <p:cNvSpPr/>
          <p:nvPr/>
        </p:nvSpPr>
        <p:spPr>
          <a:xfrm>
            <a:off x="6585101" y="490903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Flash Storage Device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 storage device uses a special software inside the storage</a:t>
            </a:r>
          </a:p>
          <a:p>
            <a:pPr lvl="1"/>
            <a:r>
              <a:rPr lang="en-US" altLang="ko-KR" b="1" dirty="0"/>
              <a:t>FTL</a:t>
            </a:r>
            <a:r>
              <a:rPr lang="en-US" altLang="ko-KR" dirty="0"/>
              <a:t> (flash translation layer): it emulates overwrite behavior by remapping its own mapping table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5" name="모서리가 둥근 직사각형 253">
            <a:extLst>
              <a:ext uri="{FF2B5EF4-FFF2-40B4-BE49-F238E27FC236}">
                <a16:creationId xmlns:a16="http://schemas.microsoft.com/office/drawing/2014/main" id="{11F931C5-85B0-43A7-9323-B59DEF920CE4}"/>
              </a:ext>
            </a:extLst>
          </p:cNvPr>
          <p:cNvSpPr/>
          <p:nvPr/>
        </p:nvSpPr>
        <p:spPr>
          <a:xfrm>
            <a:off x="4118235" y="4010878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5E4C4B-B0C5-4118-A60A-90FCDC81A413}"/>
              </a:ext>
            </a:extLst>
          </p:cNvPr>
          <p:cNvSpPr txBox="1"/>
          <p:nvPr/>
        </p:nvSpPr>
        <p:spPr>
          <a:xfrm>
            <a:off x="1631504" y="4301841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B8A0F8-030B-42C2-B890-58B305F91B1E}"/>
              </a:ext>
            </a:extLst>
          </p:cNvPr>
          <p:cNvSpPr/>
          <p:nvPr/>
        </p:nvSpPr>
        <p:spPr>
          <a:xfrm>
            <a:off x="485369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D87F8D-6A4C-43B8-9FED-4DAC98D50129}"/>
              </a:ext>
            </a:extLst>
          </p:cNvPr>
          <p:cNvSpPr/>
          <p:nvPr/>
        </p:nvSpPr>
        <p:spPr>
          <a:xfrm>
            <a:off x="588472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ED3400-E7C0-4A46-B67F-8CAEAE1C2204}"/>
              </a:ext>
            </a:extLst>
          </p:cNvPr>
          <p:cNvSpPr/>
          <p:nvPr/>
        </p:nvSpPr>
        <p:spPr>
          <a:xfrm>
            <a:off x="5369623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112562-DBD7-48A5-B581-71EAE0F1FE8B}"/>
              </a:ext>
            </a:extLst>
          </p:cNvPr>
          <p:cNvSpPr/>
          <p:nvPr/>
        </p:nvSpPr>
        <p:spPr>
          <a:xfrm>
            <a:off x="6399834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0D89A22-6951-4D0E-B919-E36F330A72CF}"/>
              </a:ext>
            </a:extLst>
          </p:cNvPr>
          <p:cNvSpPr/>
          <p:nvPr/>
        </p:nvSpPr>
        <p:spPr>
          <a:xfrm>
            <a:off x="7550398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3698701-4C49-4EAF-B6BE-ABA7AAEF72E6}"/>
              </a:ext>
            </a:extLst>
          </p:cNvPr>
          <p:cNvSpPr/>
          <p:nvPr/>
        </p:nvSpPr>
        <p:spPr>
          <a:xfrm>
            <a:off x="8040707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069EE87-3BF6-4C0E-9115-F2FD4D5D56D5}"/>
              </a:ext>
            </a:extLst>
          </p:cNvPr>
          <p:cNvSpPr/>
          <p:nvPr/>
        </p:nvSpPr>
        <p:spPr>
          <a:xfrm>
            <a:off x="854633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B04C1F-4BA4-4B6B-805E-3AC22BEB6681}"/>
              </a:ext>
            </a:extLst>
          </p:cNvPr>
          <p:cNvSpPr/>
          <p:nvPr/>
        </p:nvSpPr>
        <p:spPr>
          <a:xfrm>
            <a:off x="4179523" y="4120153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D97F0C1-58CF-4F6A-91E0-D52F10B3483D}"/>
              </a:ext>
            </a:extLst>
          </p:cNvPr>
          <p:cNvSpPr/>
          <p:nvPr/>
        </p:nvSpPr>
        <p:spPr>
          <a:xfrm>
            <a:off x="485369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68DB02F-02AB-4A8D-809B-323B676918CB}"/>
              </a:ext>
            </a:extLst>
          </p:cNvPr>
          <p:cNvSpPr/>
          <p:nvPr/>
        </p:nvSpPr>
        <p:spPr>
          <a:xfrm>
            <a:off x="5369623" y="4909035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62C4FD-DC09-4FB3-B301-201AAF2728AC}"/>
              </a:ext>
            </a:extLst>
          </p:cNvPr>
          <p:cNvSpPr/>
          <p:nvPr/>
        </p:nvSpPr>
        <p:spPr>
          <a:xfrm>
            <a:off x="588472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2D77D18-EDFB-48FB-8391-093C04F56BFF}"/>
              </a:ext>
            </a:extLst>
          </p:cNvPr>
          <p:cNvSpPr/>
          <p:nvPr/>
        </p:nvSpPr>
        <p:spPr>
          <a:xfrm>
            <a:off x="6399834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153ECD-27C1-4DE7-A871-4DA9ED918D89}"/>
              </a:ext>
            </a:extLst>
          </p:cNvPr>
          <p:cNvSpPr/>
          <p:nvPr/>
        </p:nvSpPr>
        <p:spPr>
          <a:xfrm>
            <a:off x="7550398" y="4909035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16500-C80F-46E6-8FAA-1246C3EC9D6F}"/>
              </a:ext>
            </a:extLst>
          </p:cNvPr>
          <p:cNvSpPr/>
          <p:nvPr/>
        </p:nvSpPr>
        <p:spPr>
          <a:xfrm>
            <a:off x="8040707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8ACEF15-43F6-46D3-9553-D235360D2A82}"/>
              </a:ext>
            </a:extLst>
          </p:cNvPr>
          <p:cNvSpPr/>
          <p:nvPr/>
        </p:nvSpPr>
        <p:spPr>
          <a:xfrm>
            <a:off x="854633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67F9A4E-D51E-4ADC-839B-5134775A0AEB}"/>
              </a:ext>
            </a:extLst>
          </p:cNvPr>
          <p:cNvSpPr/>
          <p:nvPr/>
        </p:nvSpPr>
        <p:spPr>
          <a:xfrm>
            <a:off x="4179523" y="4909035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20" name="모서리가 둥근 직사각형 204">
            <a:extLst>
              <a:ext uri="{FF2B5EF4-FFF2-40B4-BE49-F238E27FC236}">
                <a16:creationId xmlns:a16="http://schemas.microsoft.com/office/drawing/2014/main" id="{B8517B17-8A58-4827-A777-9849498A1516}"/>
              </a:ext>
            </a:extLst>
          </p:cNvPr>
          <p:cNvSpPr/>
          <p:nvPr/>
        </p:nvSpPr>
        <p:spPr>
          <a:xfrm>
            <a:off x="4673134" y="3501008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Write (LPN2)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48822CF-22BA-40AF-8022-59106B291014}"/>
              </a:ext>
            </a:extLst>
          </p:cNvPr>
          <p:cNvCxnSpPr>
            <a:stCxn id="100" idx="2"/>
            <a:endCxn id="107" idx="0"/>
          </p:cNvCxnSpPr>
          <p:nvPr/>
        </p:nvCxnSpPr>
        <p:spPr>
          <a:xfrm>
            <a:off x="5515184" y="4387615"/>
            <a:ext cx="0" cy="5214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아래쪽 화살표 214">
            <a:extLst>
              <a:ext uri="{FF2B5EF4-FFF2-40B4-BE49-F238E27FC236}">
                <a16:creationId xmlns:a16="http://schemas.microsoft.com/office/drawing/2014/main" id="{E9D1CCC3-C564-49ED-A93C-A26599646EA4}"/>
              </a:ext>
            </a:extLst>
          </p:cNvPr>
          <p:cNvSpPr/>
          <p:nvPr/>
        </p:nvSpPr>
        <p:spPr>
          <a:xfrm>
            <a:off x="5423207" y="3859442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E1DFD3-ACDF-40A0-8250-7D2788A0A24F}"/>
              </a:ext>
            </a:extLst>
          </p:cNvPr>
          <p:cNvCxnSpPr>
            <a:cxnSpLocks/>
            <a:stCxn id="100" idx="2"/>
            <a:endCxn id="110" idx="0"/>
          </p:cNvCxnSpPr>
          <p:nvPr/>
        </p:nvCxnSpPr>
        <p:spPr>
          <a:xfrm>
            <a:off x="5515184" y="4387615"/>
            <a:ext cx="2180775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2FAEB03-9719-4B81-9B9B-027AC02580FB}"/>
              </a:ext>
            </a:extLst>
          </p:cNvPr>
          <p:cNvSpPr/>
          <p:nvPr/>
        </p:nvSpPr>
        <p:spPr>
          <a:xfrm>
            <a:off x="6585101" y="411797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30" name="곱셈 기호 257">
            <a:extLst>
              <a:ext uri="{FF2B5EF4-FFF2-40B4-BE49-F238E27FC236}">
                <a16:creationId xmlns:a16="http://schemas.microsoft.com/office/drawing/2014/main" id="{936C7B22-9FFF-47A7-A003-2D77EB0BEFF7}"/>
              </a:ext>
            </a:extLst>
          </p:cNvPr>
          <p:cNvSpPr/>
          <p:nvPr/>
        </p:nvSpPr>
        <p:spPr>
          <a:xfrm>
            <a:off x="5328311" y="4869160"/>
            <a:ext cx="363199" cy="363199"/>
          </a:xfrm>
          <a:prstGeom prst="mathMultiply">
            <a:avLst>
              <a:gd name="adj1" fmla="val 48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26C358D-FA81-444B-90E2-7B6014B54668}"/>
              </a:ext>
            </a:extLst>
          </p:cNvPr>
          <p:cNvSpPr/>
          <p:nvPr/>
        </p:nvSpPr>
        <p:spPr>
          <a:xfrm>
            <a:off x="6585101" y="490903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Flash Storage Device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 storage device uses a special software inside the storage</a:t>
            </a:r>
          </a:p>
          <a:p>
            <a:pPr lvl="1"/>
            <a:r>
              <a:rPr lang="en-US" altLang="ko-KR" b="1" dirty="0"/>
              <a:t>FTL</a:t>
            </a:r>
            <a:r>
              <a:rPr lang="en-US" altLang="ko-KR" dirty="0"/>
              <a:t> (flash translation layer): it emulates overwrite behavior by remapping its own mapping table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5" name="모서리가 둥근 직사각형 253">
            <a:extLst>
              <a:ext uri="{FF2B5EF4-FFF2-40B4-BE49-F238E27FC236}">
                <a16:creationId xmlns:a16="http://schemas.microsoft.com/office/drawing/2014/main" id="{11F931C5-85B0-43A7-9323-B59DEF920CE4}"/>
              </a:ext>
            </a:extLst>
          </p:cNvPr>
          <p:cNvSpPr/>
          <p:nvPr/>
        </p:nvSpPr>
        <p:spPr>
          <a:xfrm>
            <a:off x="4118235" y="4010878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5E4C4B-B0C5-4118-A60A-90FCDC81A413}"/>
              </a:ext>
            </a:extLst>
          </p:cNvPr>
          <p:cNvSpPr txBox="1"/>
          <p:nvPr/>
        </p:nvSpPr>
        <p:spPr>
          <a:xfrm>
            <a:off x="1631504" y="4301841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B8A0F8-030B-42C2-B890-58B305F91B1E}"/>
              </a:ext>
            </a:extLst>
          </p:cNvPr>
          <p:cNvSpPr/>
          <p:nvPr/>
        </p:nvSpPr>
        <p:spPr>
          <a:xfrm>
            <a:off x="485369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D87F8D-6A4C-43B8-9FED-4DAC98D50129}"/>
              </a:ext>
            </a:extLst>
          </p:cNvPr>
          <p:cNvSpPr/>
          <p:nvPr/>
        </p:nvSpPr>
        <p:spPr>
          <a:xfrm>
            <a:off x="588472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ED3400-E7C0-4A46-B67F-8CAEAE1C2204}"/>
              </a:ext>
            </a:extLst>
          </p:cNvPr>
          <p:cNvSpPr/>
          <p:nvPr/>
        </p:nvSpPr>
        <p:spPr>
          <a:xfrm>
            <a:off x="5369623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112562-DBD7-48A5-B581-71EAE0F1FE8B}"/>
              </a:ext>
            </a:extLst>
          </p:cNvPr>
          <p:cNvSpPr/>
          <p:nvPr/>
        </p:nvSpPr>
        <p:spPr>
          <a:xfrm>
            <a:off x="6399834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0D89A22-6951-4D0E-B919-E36F330A72CF}"/>
              </a:ext>
            </a:extLst>
          </p:cNvPr>
          <p:cNvSpPr/>
          <p:nvPr/>
        </p:nvSpPr>
        <p:spPr>
          <a:xfrm>
            <a:off x="7550398" y="4117975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3698701-4C49-4EAF-B6BE-ABA7AAEF72E6}"/>
              </a:ext>
            </a:extLst>
          </p:cNvPr>
          <p:cNvSpPr/>
          <p:nvPr/>
        </p:nvSpPr>
        <p:spPr>
          <a:xfrm>
            <a:off x="8040707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069EE87-3BF6-4C0E-9115-F2FD4D5D56D5}"/>
              </a:ext>
            </a:extLst>
          </p:cNvPr>
          <p:cNvSpPr/>
          <p:nvPr/>
        </p:nvSpPr>
        <p:spPr>
          <a:xfrm>
            <a:off x="8546338" y="4117975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B04C1F-4BA4-4B6B-805E-3AC22BEB6681}"/>
              </a:ext>
            </a:extLst>
          </p:cNvPr>
          <p:cNvSpPr/>
          <p:nvPr/>
        </p:nvSpPr>
        <p:spPr>
          <a:xfrm>
            <a:off x="4179523" y="4120153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D97F0C1-58CF-4F6A-91E0-D52F10B3483D}"/>
              </a:ext>
            </a:extLst>
          </p:cNvPr>
          <p:cNvSpPr/>
          <p:nvPr/>
        </p:nvSpPr>
        <p:spPr>
          <a:xfrm>
            <a:off x="485369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68DB02F-02AB-4A8D-809B-323B676918CB}"/>
              </a:ext>
            </a:extLst>
          </p:cNvPr>
          <p:cNvSpPr/>
          <p:nvPr/>
        </p:nvSpPr>
        <p:spPr>
          <a:xfrm>
            <a:off x="5369623" y="4909035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62C4FD-DC09-4FB3-B301-201AAF2728AC}"/>
              </a:ext>
            </a:extLst>
          </p:cNvPr>
          <p:cNvSpPr/>
          <p:nvPr/>
        </p:nvSpPr>
        <p:spPr>
          <a:xfrm>
            <a:off x="588472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2D77D18-EDFB-48FB-8391-093C04F56BFF}"/>
              </a:ext>
            </a:extLst>
          </p:cNvPr>
          <p:cNvSpPr/>
          <p:nvPr/>
        </p:nvSpPr>
        <p:spPr>
          <a:xfrm>
            <a:off x="6399834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153ECD-27C1-4DE7-A871-4DA9ED918D89}"/>
              </a:ext>
            </a:extLst>
          </p:cNvPr>
          <p:cNvSpPr/>
          <p:nvPr/>
        </p:nvSpPr>
        <p:spPr>
          <a:xfrm>
            <a:off x="7550398" y="4909035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616500-C80F-46E6-8FAA-1246C3EC9D6F}"/>
              </a:ext>
            </a:extLst>
          </p:cNvPr>
          <p:cNvSpPr/>
          <p:nvPr/>
        </p:nvSpPr>
        <p:spPr>
          <a:xfrm>
            <a:off x="8040707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8ACEF15-43F6-46D3-9553-D235360D2A82}"/>
              </a:ext>
            </a:extLst>
          </p:cNvPr>
          <p:cNvSpPr/>
          <p:nvPr/>
        </p:nvSpPr>
        <p:spPr>
          <a:xfrm>
            <a:off x="8546338" y="4909035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67F9A4E-D51E-4ADC-839B-5134775A0AEB}"/>
              </a:ext>
            </a:extLst>
          </p:cNvPr>
          <p:cNvSpPr/>
          <p:nvPr/>
        </p:nvSpPr>
        <p:spPr>
          <a:xfrm>
            <a:off x="4179523" y="4909035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sp>
        <p:nvSpPr>
          <p:cNvPr id="120" name="모서리가 둥근 직사각형 204">
            <a:extLst>
              <a:ext uri="{FF2B5EF4-FFF2-40B4-BE49-F238E27FC236}">
                <a16:creationId xmlns:a16="http://schemas.microsoft.com/office/drawing/2014/main" id="{B8517B17-8A58-4827-A777-9849498A1516}"/>
              </a:ext>
            </a:extLst>
          </p:cNvPr>
          <p:cNvSpPr/>
          <p:nvPr/>
        </p:nvSpPr>
        <p:spPr>
          <a:xfrm>
            <a:off x="4673134" y="3501008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Read (LPN2)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24" name="아래쪽 화살표 214">
            <a:extLst>
              <a:ext uri="{FF2B5EF4-FFF2-40B4-BE49-F238E27FC236}">
                <a16:creationId xmlns:a16="http://schemas.microsoft.com/office/drawing/2014/main" id="{E9D1CCC3-C564-49ED-A93C-A26599646EA4}"/>
              </a:ext>
            </a:extLst>
          </p:cNvPr>
          <p:cNvSpPr/>
          <p:nvPr/>
        </p:nvSpPr>
        <p:spPr>
          <a:xfrm>
            <a:off x="5423207" y="3859442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E1DFD3-ACDF-40A0-8250-7D2788A0A24F}"/>
              </a:ext>
            </a:extLst>
          </p:cNvPr>
          <p:cNvCxnSpPr>
            <a:cxnSpLocks/>
            <a:stCxn id="100" idx="2"/>
            <a:endCxn id="110" idx="0"/>
          </p:cNvCxnSpPr>
          <p:nvPr/>
        </p:nvCxnSpPr>
        <p:spPr>
          <a:xfrm>
            <a:off x="5515184" y="4387615"/>
            <a:ext cx="2180775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2FAEB03-9719-4B81-9B9B-027AC02580FB}"/>
              </a:ext>
            </a:extLst>
          </p:cNvPr>
          <p:cNvSpPr/>
          <p:nvPr/>
        </p:nvSpPr>
        <p:spPr>
          <a:xfrm>
            <a:off x="6585101" y="411797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26C358D-FA81-444B-90E2-7B6014B54668}"/>
              </a:ext>
            </a:extLst>
          </p:cNvPr>
          <p:cNvSpPr/>
          <p:nvPr/>
        </p:nvSpPr>
        <p:spPr>
          <a:xfrm>
            <a:off x="6585101" y="4909035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AB61-C98F-4C76-BECD-EF70831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SHARE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2AC7-500B-406A-8565-AC97652E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SHARE</a:t>
            </a:r>
            <a:r>
              <a:rPr lang="en-US" altLang="ko-KR" dirty="0"/>
              <a:t> interface [SIGMOD’16] allows host to explicitly ask FTL to change its internal address mapping table</a:t>
            </a:r>
          </a:p>
          <a:p>
            <a:pPr lvl="1"/>
            <a:r>
              <a:rPr lang="en-US" altLang="ko-KR" dirty="0"/>
              <a:t>Target PPN is shared via address remapping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2F1FC-EA01-449B-9E66-6D2EEA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8" name="모서리가 둥근 직사각형 253">
            <a:extLst>
              <a:ext uri="{FF2B5EF4-FFF2-40B4-BE49-F238E27FC236}">
                <a16:creationId xmlns:a16="http://schemas.microsoft.com/office/drawing/2014/main" id="{133FA32B-469F-464D-B905-8E36DCD721EC}"/>
              </a:ext>
            </a:extLst>
          </p:cNvPr>
          <p:cNvSpPr/>
          <p:nvPr/>
        </p:nvSpPr>
        <p:spPr>
          <a:xfrm>
            <a:off x="4118235" y="3506822"/>
            <a:ext cx="4903090" cy="1362338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BB95B5-B4D6-418D-BCD0-7BFABE4C5FC3}"/>
              </a:ext>
            </a:extLst>
          </p:cNvPr>
          <p:cNvSpPr txBox="1"/>
          <p:nvPr/>
        </p:nvSpPr>
        <p:spPr>
          <a:xfrm>
            <a:off x="1631504" y="3797785"/>
            <a:ext cx="242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Page Mapping Table</a:t>
            </a:r>
          </a:p>
          <a:p>
            <a:pPr algn="ctr"/>
            <a:r>
              <a:rPr lang="en-US" altLang="ko-KR" sz="1600" b="1" dirty="0"/>
              <a:t>(L2P)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3710448-A807-46EF-807A-3DDA460D8735}"/>
              </a:ext>
            </a:extLst>
          </p:cNvPr>
          <p:cNvSpPr/>
          <p:nvPr/>
        </p:nvSpPr>
        <p:spPr>
          <a:xfrm>
            <a:off x="485369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0672EE-98F0-4ECE-9698-6B5AAD14054C}"/>
              </a:ext>
            </a:extLst>
          </p:cNvPr>
          <p:cNvSpPr/>
          <p:nvPr/>
        </p:nvSpPr>
        <p:spPr>
          <a:xfrm>
            <a:off x="588472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62D0B-1B2B-44B8-A47F-02A00BA7BE5A}"/>
              </a:ext>
            </a:extLst>
          </p:cNvPr>
          <p:cNvSpPr/>
          <p:nvPr/>
        </p:nvSpPr>
        <p:spPr>
          <a:xfrm>
            <a:off x="5369623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2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EF0B712-246A-4E39-BB00-D206ACB52ADB}"/>
              </a:ext>
            </a:extLst>
          </p:cNvPr>
          <p:cNvSpPr/>
          <p:nvPr/>
        </p:nvSpPr>
        <p:spPr>
          <a:xfrm>
            <a:off x="6399834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3B6CE4B-9A7D-47BA-AB6C-81055A392FD3}"/>
              </a:ext>
            </a:extLst>
          </p:cNvPr>
          <p:cNvSpPr/>
          <p:nvPr/>
        </p:nvSpPr>
        <p:spPr>
          <a:xfrm>
            <a:off x="7550398" y="3613919"/>
            <a:ext cx="291121" cy="26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F04E08"/>
                </a:solidFill>
              </a:rPr>
              <a:t>7</a:t>
            </a:r>
            <a:endParaRPr lang="ko-KR" altLang="en-US" sz="2000" b="1" baseline="-25000" dirty="0">
              <a:solidFill>
                <a:srgbClr val="F04E08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DE67C63-4ECC-48C7-9D1B-0C73D969BA3E}"/>
              </a:ext>
            </a:extLst>
          </p:cNvPr>
          <p:cNvSpPr/>
          <p:nvPr/>
        </p:nvSpPr>
        <p:spPr>
          <a:xfrm>
            <a:off x="8040707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4D4A45-5563-404D-931A-C21B17CA2517}"/>
              </a:ext>
            </a:extLst>
          </p:cNvPr>
          <p:cNvSpPr/>
          <p:nvPr/>
        </p:nvSpPr>
        <p:spPr>
          <a:xfrm>
            <a:off x="8546338" y="3613919"/>
            <a:ext cx="291121" cy="269640"/>
          </a:xfrm>
          <a:prstGeom prst="rect">
            <a:avLst/>
          </a:prstGeom>
          <a:noFill/>
          <a:ln>
            <a:solidFill>
              <a:srgbClr val="F04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B1F340-937A-4B43-8C2F-8CCAABF3CBBB}"/>
              </a:ext>
            </a:extLst>
          </p:cNvPr>
          <p:cNvSpPr/>
          <p:nvPr/>
        </p:nvSpPr>
        <p:spPr>
          <a:xfrm>
            <a:off x="4179523" y="3616097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F04E08"/>
                </a:solidFill>
              </a:rPr>
              <a:t>LPN</a:t>
            </a:r>
            <a:endParaRPr lang="ko-KR" altLang="en-US" sz="1600" b="1" baseline="-25000" dirty="0">
              <a:solidFill>
                <a:srgbClr val="F04E08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3C98594-9AED-42B6-99C1-88F70BE0F8F5}"/>
              </a:ext>
            </a:extLst>
          </p:cNvPr>
          <p:cNvSpPr/>
          <p:nvPr/>
        </p:nvSpPr>
        <p:spPr>
          <a:xfrm>
            <a:off x="485369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074E75D-BC09-494E-BB2A-537007030191}"/>
              </a:ext>
            </a:extLst>
          </p:cNvPr>
          <p:cNvSpPr/>
          <p:nvPr/>
        </p:nvSpPr>
        <p:spPr>
          <a:xfrm>
            <a:off x="5369623" y="4404979"/>
            <a:ext cx="291121" cy="269640"/>
          </a:xfrm>
          <a:prstGeom prst="rect">
            <a:avLst/>
          </a:prstGeom>
          <a:solidFill>
            <a:schemeClr val="bg1"/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2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0B4D93-9355-4204-8266-9BEE488D2F05}"/>
              </a:ext>
            </a:extLst>
          </p:cNvPr>
          <p:cNvSpPr/>
          <p:nvPr/>
        </p:nvSpPr>
        <p:spPr>
          <a:xfrm>
            <a:off x="588472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D2F4272-C517-40B9-B3B0-B75BFB565F23}"/>
              </a:ext>
            </a:extLst>
          </p:cNvPr>
          <p:cNvSpPr/>
          <p:nvPr/>
        </p:nvSpPr>
        <p:spPr>
          <a:xfrm>
            <a:off x="6399834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72F002-0A9B-4A48-B1B8-32298916EE42}"/>
              </a:ext>
            </a:extLst>
          </p:cNvPr>
          <p:cNvSpPr/>
          <p:nvPr/>
        </p:nvSpPr>
        <p:spPr>
          <a:xfrm>
            <a:off x="7550398" y="4404979"/>
            <a:ext cx="291121" cy="26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rgbClr val="77973D"/>
                </a:solidFill>
              </a:rPr>
              <a:t>7</a:t>
            </a:r>
            <a:endParaRPr lang="ko-KR" altLang="en-US" sz="2000" b="1" baseline="-25000" dirty="0">
              <a:solidFill>
                <a:srgbClr val="77973D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13D29FE-F14A-4406-B5BE-4489FD97AA28}"/>
              </a:ext>
            </a:extLst>
          </p:cNvPr>
          <p:cNvSpPr/>
          <p:nvPr/>
        </p:nvSpPr>
        <p:spPr>
          <a:xfrm>
            <a:off x="8040707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E97361-8E5C-4938-B2AA-63D647A7C6EE}"/>
              </a:ext>
            </a:extLst>
          </p:cNvPr>
          <p:cNvSpPr/>
          <p:nvPr/>
        </p:nvSpPr>
        <p:spPr>
          <a:xfrm>
            <a:off x="8546338" y="4404979"/>
            <a:ext cx="291121" cy="269640"/>
          </a:xfrm>
          <a:prstGeom prst="rect">
            <a:avLst/>
          </a:prstGeom>
          <a:noFill/>
          <a:ln>
            <a:solidFill>
              <a:srgbClr val="779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2DDAFA7-048C-40FC-9383-7F8D8A72EFAE}"/>
              </a:ext>
            </a:extLst>
          </p:cNvPr>
          <p:cNvSpPr/>
          <p:nvPr/>
        </p:nvSpPr>
        <p:spPr>
          <a:xfrm>
            <a:off x="4179523" y="4404979"/>
            <a:ext cx="573588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77973D"/>
                </a:solidFill>
              </a:rPr>
              <a:t>PPN</a:t>
            </a:r>
            <a:endParaRPr lang="ko-KR" altLang="en-US" sz="1600" b="1" baseline="-25000" dirty="0">
              <a:solidFill>
                <a:srgbClr val="77973D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91ACC17-F193-4F2B-BF96-F1544ED46E8F}"/>
              </a:ext>
            </a:extLst>
          </p:cNvPr>
          <p:cNvCxnSpPr>
            <a:stCxn id="152" idx="2"/>
            <a:endCxn id="159" idx="0"/>
          </p:cNvCxnSpPr>
          <p:nvPr/>
        </p:nvCxnSpPr>
        <p:spPr>
          <a:xfrm>
            <a:off x="5515184" y="3883559"/>
            <a:ext cx="0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56B2442-B1A2-4141-AD20-798D6CF6CF87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7695959" y="3883559"/>
            <a:ext cx="0" cy="52142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442A29-9C77-4F51-8D82-47310A3690BB}"/>
              </a:ext>
            </a:extLst>
          </p:cNvPr>
          <p:cNvSpPr/>
          <p:nvPr/>
        </p:nvSpPr>
        <p:spPr>
          <a:xfrm>
            <a:off x="6585101" y="361391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305FF8-8C15-46AA-8262-44BADA734DD6}"/>
              </a:ext>
            </a:extLst>
          </p:cNvPr>
          <p:cNvSpPr/>
          <p:nvPr/>
        </p:nvSpPr>
        <p:spPr>
          <a:xfrm>
            <a:off x="6585101" y="4404979"/>
            <a:ext cx="1053604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baseline="-25000" dirty="0">
                <a:solidFill>
                  <a:schemeClr val="tx1"/>
                </a:solidFill>
              </a:rPr>
              <a:t>…</a:t>
            </a:r>
            <a:endParaRPr lang="ko-KR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204">
            <a:extLst>
              <a:ext uri="{FF2B5EF4-FFF2-40B4-BE49-F238E27FC236}">
                <a16:creationId xmlns:a16="http://schemas.microsoft.com/office/drawing/2014/main" id="{AD97C1CD-F096-4008-8B35-C74471B9B8FC}"/>
              </a:ext>
            </a:extLst>
          </p:cNvPr>
          <p:cNvSpPr/>
          <p:nvPr/>
        </p:nvSpPr>
        <p:spPr>
          <a:xfrm>
            <a:off x="6761366" y="2996169"/>
            <a:ext cx="1782906" cy="244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Write (LPN 7)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4" name="아래쪽 화살표 214">
            <a:extLst>
              <a:ext uri="{FF2B5EF4-FFF2-40B4-BE49-F238E27FC236}">
                <a16:creationId xmlns:a16="http://schemas.microsoft.com/office/drawing/2014/main" id="{20B5E7E5-75D5-431E-AD6D-20E82E49B108}"/>
              </a:ext>
            </a:extLst>
          </p:cNvPr>
          <p:cNvSpPr/>
          <p:nvPr/>
        </p:nvSpPr>
        <p:spPr>
          <a:xfrm>
            <a:off x="7579039" y="3354603"/>
            <a:ext cx="183549" cy="183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19677</TotalTime>
  <Words>4726</Words>
  <Application>Microsoft Office PowerPoint</Application>
  <PresentationFormat>와이드스크린</PresentationFormat>
  <Paragraphs>859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Tahoma</vt:lpstr>
      <vt:lpstr>Times New Roman</vt:lpstr>
      <vt:lpstr>Office 테마</vt:lpstr>
      <vt:lpstr>When Address Remapping Techniques Meet Consistency Guarantee Mechanisms</vt:lpstr>
      <vt:lpstr>What Is Consistency, And Why Is It Important? </vt:lpstr>
      <vt:lpstr>Where To Handle Consistency Mechanism?</vt:lpstr>
      <vt:lpstr>Motivation</vt:lpstr>
      <vt:lpstr>Outline</vt:lpstr>
      <vt:lpstr>Flash Storage Device</vt:lpstr>
      <vt:lpstr>Flash Storage Device</vt:lpstr>
      <vt:lpstr>Flash Storage Device</vt:lpstr>
      <vt:lpstr>SHARE Interface</vt:lpstr>
      <vt:lpstr>SHARE Interface</vt:lpstr>
      <vt:lpstr>SHARE Interface</vt:lpstr>
      <vt:lpstr>SHARE Interface</vt:lpstr>
      <vt:lpstr>Outline</vt:lpstr>
      <vt:lpstr>Remapping Approaches in Various Cases</vt:lpstr>
      <vt:lpstr>Remapping Approaches in Various Cases</vt:lpstr>
      <vt:lpstr>Remapping Approaches in Various Cases</vt:lpstr>
      <vt:lpstr>Remapping Approaches in Various Cases</vt:lpstr>
      <vt:lpstr>Outline</vt:lpstr>
      <vt:lpstr>Case Study 1: Ext4</vt:lpstr>
      <vt:lpstr>Case Study 1: Ext4</vt:lpstr>
      <vt:lpstr>Case Study 1: Ext4</vt:lpstr>
      <vt:lpstr>Case Study 1: Ext4</vt:lpstr>
      <vt:lpstr>Case Study 1: Ext4</vt:lpstr>
      <vt:lpstr>Case Study 1: Ext4</vt:lpstr>
      <vt:lpstr>Case Study 2: LFS</vt:lpstr>
      <vt:lpstr>Case Study 2: LFS</vt:lpstr>
      <vt:lpstr>Case Study 2: LFS</vt:lpstr>
      <vt:lpstr>Case Study 3: Application</vt:lpstr>
      <vt:lpstr>Case Study 3: Application</vt:lpstr>
      <vt:lpstr>Case Study 3: Application</vt:lpstr>
      <vt:lpstr>Case Study 3: Application</vt:lpstr>
      <vt:lpstr>Case Study 3: Application</vt:lpstr>
      <vt:lpstr>Case Study 3: Application</vt:lpstr>
      <vt:lpstr>Outline</vt:lpstr>
      <vt:lpstr>Implementation &amp; Challenges</vt:lpstr>
      <vt:lpstr>Outline</vt:lpstr>
      <vt:lpstr>Conclusion</vt:lpstr>
      <vt:lpstr>Thank you!  Questions?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SFS: Random Write Considered Harmful in Solid State Drives</dc:title>
  <dc:creator>Microsoft Corporation</dc:creator>
  <cp:lastModifiedBy>dhkangd</cp:lastModifiedBy>
  <cp:revision>2667</cp:revision>
  <cp:lastPrinted>2013-06-21T07:12:02Z</cp:lastPrinted>
  <dcterms:created xsi:type="dcterms:W3CDTF">2006-10-05T04:04:58Z</dcterms:created>
  <dcterms:modified xsi:type="dcterms:W3CDTF">2018-07-10T18:44:22Z</dcterms:modified>
</cp:coreProperties>
</file>