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67"/>
  </p:notesMasterIdLst>
  <p:sldIdLst>
    <p:sldId id="301" r:id="rId2"/>
    <p:sldId id="302" r:id="rId3"/>
    <p:sldId id="305" r:id="rId4"/>
    <p:sldId id="306" r:id="rId5"/>
    <p:sldId id="338" r:id="rId6"/>
    <p:sldId id="308" r:id="rId7"/>
    <p:sldId id="309" r:id="rId8"/>
    <p:sldId id="310" r:id="rId9"/>
    <p:sldId id="256" r:id="rId10"/>
    <p:sldId id="257" r:id="rId11"/>
    <p:sldId id="258" r:id="rId12"/>
    <p:sldId id="259" r:id="rId13"/>
    <p:sldId id="280" r:id="rId14"/>
    <p:sldId id="297" r:id="rId15"/>
    <p:sldId id="260" r:id="rId16"/>
    <p:sldId id="261" r:id="rId17"/>
    <p:sldId id="293" r:id="rId18"/>
    <p:sldId id="262" r:id="rId19"/>
    <p:sldId id="264" r:id="rId20"/>
    <p:sldId id="265" r:id="rId21"/>
    <p:sldId id="295" r:id="rId22"/>
    <p:sldId id="267" r:id="rId23"/>
    <p:sldId id="268" r:id="rId24"/>
    <p:sldId id="282" r:id="rId25"/>
    <p:sldId id="283" r:id="rId26"/>
    <p:sldId id="284" r:id="rId27"/>
    <p:sldId id="290" r:id="rId28"/>
    <p:sldId id="289" r:id="rId29"/>
    <p:sldId id="270" r:id="rId30"/>
    <p:sldId id="271" r:id="rId31"/>
    <p:sldId id="275" r:id="rId32"/>
    <p:sldId id="274" r:id="rId33"/>
    <p:sldId id="294" r:id="rId34"/>
    <p:sldId id="277" r:id="rId35"/>
    <p:sldId id="296" r:id="rId36"/>
    <p:sldId id="278" r:id="rId37"/>
    <p:sldId id="279" r:id="rId38"/>
    <p:sldId id="311" r:id="rId39"/>
    <p:sldId id="312" r:id="rId40"/>
    <p:sldId id="337" r:id="rId41"/>
    <p:sldId id="313" r:id="rId42"/>
    <p:sldId id="314" r:id="rId43"/>
    <p:sldId id="316" r:id="rId44"/>
    <p:sldId id="315" r:id="rId45"/>
    <p:sldId id="318" r:id="rId46"/>
    <p:sldId id="319" r:id="rId47"/>
    <p:sldId id="320" r:id="rId48"/>
    <p:sldId id="321" r:id="rId49"/>
    <p:sldId id="322" r:id="rId50"/>
    <p:sldId id="324" r:id="rId51"/>
    <p:sldId id="325" r:id="rId52"/>
    <p:sldId id="326" r:id="rId53"/>
    <p:sldId id="327" r:id="rId54"/>
    <p:sldId id="328" r:id="rId55"/>
    <p:sldId id="329" r:id="rId56"/>
    <p:sldId id="330" r:id="rId57"/>
    <p:sldId id="331" r:id="rId58"/>
    <p:sldId id="332" r:id="rId59"/>
    <p:sldId id="333" r:id="rId60"/>
    <p:sldId id="335" r:id="rId61"/>
    <p:sldId id="336" r:id="rId62"/>
    <p:sldId id="298" r:id="rId63"/>
    <p:sldId id="299" r:id="rId64"/>
    <p:sldId id="300" r:id="rId65"/>
    <p:sldId id="323"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3" autoAdjust="0"/>
    <p:restoredTop sz="83794" autoAdjust="0"/>
  </p:normalViewPr>
  <p:slideViewPr>
    <p:cSldViewPr snapToGrid="0">
      <p:cViewPr>
        <p:scale>
          <a:sx n="62" d="100"/>
          <a:sy n="62" d="100"/>
        </p:scale>
        <p:origin x="4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 Mathew" userId="c2823cdb8634d817" providerId="LiveId" clId="{C2129DA3-1A9B-4E08-B5C4-C3EC1B60C5B8}"/>
    <pc:docChg chg="undo custSel addSld delSld modSld sldOrd">
      <pc:chgData name="Ajit Mathew" userId="c2823cdb8634d817" providerId="LiveId" clId="{C2129DA3-1A9B-4E08-B5C4-C3EC1B60C5B8}" dt="2019-12-02T04:40:34.001" v="1718" actId="14100"/>
      <pc:docMkLst>
        <pc:docMk/>
      </pc:docMkLst>
      <pc:sldChg chg="ord">
        <pc:chgData name="Ajit Mathew" userId="c2823cdb8634d817" providerId="LiveId" clId="{C2129DA3-1A9B-4E08-B5C4-C3EC1B60C5B8}" dt="2019-11-30T20:44:35.028" v="712"/>
        <pc:sldMkLst>
          <pc:docMk/>
          <pc:sldMk cId="1057351661" sldId="257"/>
        </pc:sldMkLst>
      </pc:sldChg>
      <pc:sldChg chg="modSp del">
        <pc:chgData name="Ajit Mathew" userId="c2823cdb8634d817" providerId="LiveId" clId="{C2129DA3-1A9B-4E08-B5C4-C3EC1B60C5B8}" dt="2019-12-02T00:08:34.864" v="868" actId="2696"/>
        <pc:sldMkLst>
          <pc:docMk/>
          <pc:sldMk cId="3344818804" sldId="263"/>
        </pc:sldMkLst>
        <pc:spChg chg="mod">
          <ac:chgData name="Ajit Mathew" userId="c2823cdb8634d817" providerId="LiveId" clId="{C2129DA3-1A9B-4E08-B5C4-C3EC1B60C5B8}" dt="2019-12-02T00:08:31.331" v="867" actId="20577"/>
          <ac:spMkLst>
            <pc:docMk/>
            <pc:sldMk cId="3344818804" sldId="263"/>
            <ac:spMk id="3" creationId="{DF44C6D3-EB1F-44AA-8E4A-7457E5B39F80}"/>
          </ac:spMkLst>
        </pc:spChg>
      </pc:sldChg>
      <pc:sldChg chg="ord">
        <pc:chgData name="Ajit Mathew" userId="c2823cdb8634d817" providerId="LiveId" clId="{C2129DA3-1A9B-4E08-B5C4-C3EC1B60C5B8}" dt="2019-11-30T20:14:46.241" v="5"/>
        <pc:sldMkLst>
          <pc:docMk/>
          <pc:sldMk cId="2900528624" sldId="268"/>
        </pc:sldMkLst>
      </pc:sldChg>
      <pc:sldChg chg="addSp modSp modAnim">
        <pc:chgData name="Ajit Mathew" userId="c2823cdb8634d817" providerId="LiveId" clId="{C2129DA3-1A9B-4E08-B5C4-C3EC1B60C5B8}" dt="2019-12-01T23:56:30.885" v="855" actId="1076"/>
        <pc:sldMkLst>
          <pc:docMk/>
          <pc:sldMk cId="1876410576" sldId="302"/>
        </pc:sldMkLst>
        <pc:spChg chg="mod">
          <ac:chgData name="Ajit Mathew" userId="c2823cdb8634d817" providerId="LiveId" clId="{C2129DA3-1A9B-4E08-B5C4-C3EC1B60C5B8}" dt="2019-12-01T22:52:50.066" v="803" actId="20577"/>
          <ac:spMkLst>
            <pc:docMk/>
            <pc:sldMk cId="1876410576" sldId="302"/>
            <ac:spMk id="2" creationId="{4250C2B4-AB3F-458E-A4C8-E0205D43FE54}"/>
          </ac:spMkLst>
        </pc:spChg>
        <pc:spChg chg="add mod">
          <ac:chgData name="Ajit Mathew" userId="c2823cdb8634d817" providerId="LiveId" clId="{C2129DA3-1A9B-4E08-B5C4-C3EC1B60C5B8}" dt="2019-12-01T23:56:30.885" v="855" actId="1076"/>
          <ac:spMkLst>
            <pc:docMk/>
            <pc:sldMk cId="1876410576" sldId="302"/>
            <ac:spMk id="11" creationId="{5A71F3DA-3369-4BD2-985D-E74467198419}"/>
          </ac:spMkLst>
        </pc:spChg>
        <pc:cxnChg chg="add mod">
          <ac:chgData name="Ajit Mathew" userId="c2823cdb8634d817" providerId="LiveId" clId="{C2129DA3-1A9B-4E08-B5C4-C3EC1B60C5B8}" dt="2019-12-01T23:56:07.865" v="839" actId="14100"/>
          <ac:cxnSpMkLst>
            <pc:docMk/>
            <pc:sldMk cId="1876410576" sldId="302"/>
            <ac:cxnSpMk id="9" creationId="{99460F5C-653F-411E-AD50-E34142570B0E}"/>
          </ac:cxnSpMkLst>
        </pc:cxnChg>
      </pc:sldChg>
      <pc:sldChg chg="del">
        <pc:chgData name="Ajit Mathew" userId="c2823cdb8634d817" providerId="LiveId" clId="{C2129DA3-1A9B-4E08-B5C4-C3EC1B60C5B8}" dt="2019-12-01T22:52:54.613" v="805" actId="2696"/>
        <pc:sldMkLst>
          <pc:docMk/>
          <pc:sldMk cId="3083797034" sldId="303"/>
        </pc:sldMkLst>
      </pc:sldChg>
      <pc:sldChg chg="del">
        <pc:chgData name="Ajit Mathew" userId="c2823cdb8634d817" providerId="LiveId" clId="{C2129DA3-1A9B-4E08-B5C4-C3EC1B60C5B8}" dt="2019-12-01T22:52:56.092" v="806" actId="2696"/>
        <pc:sldMkLst>
          <pc:docMk/>
          <pc:sldMk cId="4069085296" sldId="304"/>
        </pc:sldMkLst>
      </pc:sldChg>
      <pc:sldChg chg="addSp modSp modAnim">
        <pc:chgData name="Ajit Mathew" userId="c2823cdb8634d817" providerId="LiveId" clId="{C2129DA3-1A9B-4E08-B5C4-C3EC1B60C5B8}" dt="2019-12-02T04:40:34.001" v="1718" actId="14100"/>
        <pc:sldMkLst>
          <pc:docMk/>
          <pc:sldMk cId="3644440791" sldId="306"/>
        </pc:sldMkLst>
        <pc:spChg chg="add mod">
          <ac:chgData name="Ajit Mathew" userId="c2823cdb8634d817" providerId="LiveId" clId="{C2129DA3-1A9B-4E08-B5C4-C3EC1B60C5B8}" dt="2019-12-02T04:40:34.001" v="1718" actId="14100"/>
          <ac:spMkLst>
            <pc:docMk/>
            <pc:sldMk cId="3644440791" sldId="306"/>
            <ac:spMk id="3" creationId="{47B7E0A7-FC02-4C40-88C7-C9E02CABD038}"/>
          </ac:spMkLst>
        </pc:spChg>
      </pc:sldChg>
      <pc:sldChg chg="del">
        <pc:chgData name="Ajit Mathew" userId="c2823cdb8634d817" providerId="LiveId" clId="{C2129DA3-1A9B-4E08-B5C4-C3EC1B60C5B8}" dt="2019-12-01T22:55:10.767" v="807" actId="2696"/>
        <pc:sldMkLst>
          <pc:docMk/>
          <pc:sldMk cId="1574466017" sldId="307"/>
        </pc:sldMkLst>
      </pc:sldChg>
      <pc:sldChg chg="addSp modSp">
        <pc:chgData name="Ajit Mathew" userId="c2823cdb8634d817" providerId="LiveId" clId="{C2129DA3-1A9B-4E08-B5C4-C3EC1B60C5B8}" dt="2019-12-02T03:05:31.434" v="1714" actId="1076"/>
        <pc:sldMkLst>
          <pc:docMk/>
          <pc:sldMk cId="4102024873" sldId="310"/>
        </pc:sldMkLst>
        <pc:spChg chg="add mod">
          <ac:chgData name="Ajit Mathew" userId="c2823cdb8634d817" providerId="LiveId" clId="{C2129DA3-1A9B-4E08-B5C4-C3EC1B60C5B8}" dt="2019-12-02T03:05:31.434" v="1714" actId="1076"/>
          <ac:spMkLst>
            <pc:docMk/>
            <pc:sldMk cId="4102024873" sldId="310"/>
            <ac:spMk id="3" creationId="{D3FAA95A-854B-496D-8BAE-056A12E5C59A}"/>
          </ac:spMkLst>
        </pc:spChg>
      </pc:sldChg>
      <pc:sldChg chg="modSp">
        <pc:chgData name="Ajit Mathew" userId="c2823cdb8634d817" providerId="LiveId" clId="{C2129DA3-1A9B-4E08-B5C4-C3EC1B60C5B8}" dt="2019-12-02T00:24:49.665" v="873" actId="20577"/>
        <pc:sldMkLst>
          <pc:docMk/>
          <pc:sldMk cId="823384246" sldId="318"/>
        </pc:sldMkLst>
        <pc:spChg chg="mod">
          <ac:chgData name="Ajit Mathew" userId="c2823cdb8634d817" providerId="LiveId" clId="{C2129DA3-1A9B-4E08-B5C4-C3EC1B60C5B8}" dt="2019-12-02T00:24:49.665" v="873" actId="20577"/>
          <ac:spMkLst>
            <pc:docMk/>
            <pc:sldMk cId="823384246" sldId="318"/>
            <ac:spMk id="3" creationId="{E17950BB-D795-4A22-9969-7989B3466E9A}"/>
          </ac:spMkLst>
        </pc:spChg>
      </pc:sldChg>
      <pc:sldChg chg="modSp">
        <pc:chgData name="Ajit Mathew" userId="c2823cdb8634d817" providerId="LiveId" clId="{C2129DA3-1A9B-4E08-B5C4-C3EC1B60C5B8}" dt="2019-11-30T17:36:58.204" v="42" actId="14100"/>
        <pc:sldMkLst>
          <pc:docMk/>
          <pc:sldMk cId="3041201590" sldId="320"/>
        </pc:sldMkLst>
        <pc:spChg chg="mod">
          <ac:chgData name="Ajit Mathew" userId="c2823cdb8634d817" providerId="LiveId" clId="{C2129DA3-1A9B-4E08-B5C4-C3EC1B60C5B8}" dt="2019-11-30T17:36:58.204" v="42" actId="14100"/>
          <ac:spMkLst>
            <pc:docMk/>
            <pc:sldMk cId="3041201590" sldId="320"/>
            <ac:spMk id="11" creationId="{9C1DC818-73FF-4CE2-987E-B76F05C51F83}"/>
          </ac:spMkLst>
        </pc:spChg>
        <pc:spChg chg="mod">
          <ac:chgData name="Ajit Mathew" userId="c2823cdb8634d817" providerId="LiveId" clId="{C2129DA3-1A9B-4E08-B5C4-C3EC1B60C5B8}" dt="2019-11-30T17:35:31.782" v="38" actId="1037"/>
          <ac:spMkLst>
            <pc:docMk/>
            <pc:sldMk cId="3041201590" sldId="320"/>
            <ac:spMk id="12" creationId="{C6068AE7-8980-46F7-AB3B-E4CB89A12FDA}"/>
          </ac:spMkLst>
        </pc:spChg>
        <pc:spChg chg="mod">
          <ac:chgData name="Ajit Mathew" userId="c2823cdb8634d817" providerId="LiveId" clId="{C2129DA3-1A9B-4E08-B5C4-C3EC1B60C5B8}" dt="2019-11-30T17:34:56.797" v="24" actId="1037"/>
          <ac:spMkLst>
            <pc:docMk/>
            <pc:sldMk cId="3041201590" sldId="320"/>
            <ac:spMk id="14" creationId="{30B7D584-2B7B-4458-B64E-B79C44440B71}"/>
          </ac:spMkLst>
        </pc:spChg>
        <pc:spChg chg="mod">
          <ac:chgData name="Ajit Mathew" userId="c2823cdb8634d817" providerId="LiveId" clId="{C2129DA3-1A9B-4E08-B5C4-C3EC1B60C5B8}" dt="2019-11-30T17:35:21.438" v="34" actId="1038"/>
          <ac:spMkLst>
            <pc:docMk/>
            <pc:sldMk cId="3041201590" sldId="320"/>
            <ac:spMk id="15" creationId="{C22A0FEC-529D-4136-8D03-61C211CE7AB4}"/>
          </ac:spMkLst>
        </pc:spChg>
        <pc:spChg chg="mod">
          <ac:chgData name="Ajit Mathew" userId="c2823cdb8634d817" providerId="LiveId" clId="{C2129DA3-1A9B-4E08-B5C4-C3EC1B60C5B8}" dt="2019-11-30T17:35:17.987" v="33" actId="1036"/>
          <ac:spMkLst>
            <pc:docMk/>
            <pc:sldMk cId="3041201590" sldId="320"/>
            <ac:spMk id="16" creationId="{974B34F9-66D3-4A34-A204-910365644D42}"/>
          </ac:spMkLst>
        </pc:spChg>
        <pc:picChg chg="mod">
          <ac:chgData name="Ajit Mathew" userId="c2823cdb8634d817" providerId="LiveId" clId="{C2129DA3-1A9B-4E08-B5C4-C3EC1B60C5B8}" dt="2019-11-30T17:34:27.160" v="14" actId="14100"/>
          <ac:picMkLst>
            <pc:docMk/>
            <pc:sldMk cId="3041201590" sldId="320"/>
            <ac:picMk id="4098" creationId="{52D30FA7-44E0-4DC8-94B3-BEC5B624E9B6}"/>
          </ac:picMkLst>
        </pc:picChg>
      </pc:sldChg>
      <pc:sldChg chg="addSp modSp modAnim">
        <pc:chgData name="Ajit Mathew" userId="c2823cdb8634d817" providerId="LiveId" clId="{C2129DA3-1A9B-4E08-B5C4-C3EC1B60C5B8}" dt="2019-11-30T17:41:38.194" v="147"/>
        <pc:sldMkLst>
          <pc:docMk/>
          <pc:sldMk cId="2367801809" sldId="322"/>
        </pc:sldMkLst>
        <pc:cxnChg chg="add mod">
          <ac:chgData name="Ajit Mathew" userId="c2823cdb8634d817" providerId="LiveId" clId="{C2129DA3-1A9B-4E08-B5C4-C3EC1B60C5B8}" dt="2019-11-30T17:39:35.659" v="46" actId="1582"/>
          <ac:cxnSpMkLst>
            <pc:docMk/>
            <pc:sldMk cId="2367801809" sldId="322"/>
            <ac:cxnSpMk id="5" creationId="{A0D3BA7E-9663-4C71-977E-299126F95315}"/>
          </ac:cxnSpMkLst>
        </pc:cxnChg>
        <pc:cxnChg chg="add mod">
          <ac:chgData name="Ajit Mathew" userId="c2823cdb8634d817" providerId="LiveId" clId="{C2129DA3-1A9B-4E08-B5C4-C3EC1B60C5B8}" dt="2019-11-30T17:39:51.938" v="88" actId="1076"/>
          <ac:cxnSpMkLst>
            <pc:docMk/>
            <pc:sldMk cId="2367801809" sldId="322"/>
            <ac:cxnSpMk id="8" creationId="{3F1C1174-6326-4A23-BA33-BED3E4351D81}"/>
          </ac:cxnSpMkLst>
        </pc:cxnChg>
        <pc:cxnChg chg="add mod">
          <ac:chgData name="Ajit Mathew" userId="c2823cdb8634d817" providerId="LiveId" clId="{C2129DA3-1A9B-4E08-B5C4-C3EC1B60C5B8}" dt="2019-11-30T17:41:11.672" v="94" actId="14100"/>
          <ac:cxnSpMkLst>
            <pc:docMk/>
            <pc:sldMk cId="2367801809" sldId="322"/>
            <ac:cxnSpMk id="10" creationId="{82B565CE-3D64-4E89-B528-2E39BD90BF3F}"/>
          </ac:cxnSpMkLst>
        </pc:cxnChg>
        <pc:cxnChg chg="add mod">
          <ac:chgData name="Ajit Mathew" userId="c2823cdb8634d817" providerId="LiveId" clId="{C2129DA3-1A9B-4E08-B5C4-C3EC1B60C5B8}" dt="2019-11-30T17:41:28.469" v="146" actId="14100"/>
          <ac:cxnSpMkLst>
            <pc:docMk/>
            <pc:sldMk cId="2367801809" sldId="322"/>
            <ac:cxnSpMk id="13" creationId="{03B48582-55B5-4166-B09A-143E2A47F4E3}"/>
          </ac:cxnSpMkLst>
        </pc:cxnChg>
      </pc:sldChg>
      <pc:sldChg chg="addSp modSp">
        <pc:chgData name="Ajit Mathew" userId="c2823cdb8634d817" providerId="LiveId" clId="{C2129DA3-1A9B-4E08-B5C4-C3EC1B60C5B8}" dt="2019-12-02T00:35:15.777" v="900" actId="14100"/>
        <pc:sldMkLst>
          <pc:docMk/>
          <pc:sldMk cId="2405228064" sldId="323"/>
        </pc:sldMkLst>
        <pc:spChg chg="add mod">
          <ac:chgData name="Ajit Mathew" userId="c2823cdb8634d817" providerId="LiveId" clId="{C2129DA3-1A9B-4E08-B5C4-C3EC1B60C5B8}" dt="2019-12-02T00:35:01.260" v="895" actId="20577"/>
          <ac:spMkLst>
            <pc:docMk/>
            <pc:sldMk cId="2405228064" sldId="323"/>
            <ac:spMk id="60" creationId="{F46C4470-BE4D-4888-8844-E6759E8BD244}"/>
          </ac:spMkLst>
        </pc:spChg>
        <pc:cxnChg chg="mod">
          <ac:chgData name="Ajit Mathew" userId="c2823cdb8634d817" providerId="LiveId" clId="{C2129DA3-1A9B-4E08-B5C4-C3EC1B60C5B8}" dt="2019-12-02T00:34:59.137" v="893" actId="1076"/>
          <ac:cxnSpMkLst>
            <pc:docMk/>
            <pc:sldMk cId="2405228064" sldId="323"/>
            <ac:cxnSpMk id="44" creationId="{0F499410-54A2-474E-B6A6-957D701A3ED5}"/>
          </ac:cxnSpMkLst>
        </pc:cxnChg>
        <pc:cxnChg chg="add mod">
          <ac:chgData name="Ajit Mathew" userId="c2823cdb8634d817" providerId="LiveId" clId="{C2129DA3-1A9B-4E08-B5C4-C3EC1B60C5B8}" dt="2019-12-02T00:35:15.777" v="900" actId="14100"/>
          <ac:cxnSpMkLst>
            <pc:docMk/>
            <pc:sldMk cId="2405228064" sldId="323"/>
            <ac:cxnSpMk id="61" creationId="{259D352E-158F-473A-B2B4-635FC9B2B0FD}"/>
          </ac:cxnSpMkLst>
        </pc:cxnChg>
      </pc:sldChg>
      <pc:sldChg chg="addSp modSp modAnim">
        <pc:chgData name="Ajit Mathew" userId="c2823cdb8634d817" providerId="LiveId" clId="{C2129DA3-1A9B-4E08-B5C4-C3EC1B60C5B8}" dt="2019-11-30T17:44:13.300" v="166" actId="14100"/>
        <pc:sldMkLst>
          <pc:docMk/>
          <pc:sldMk cId="4086722255" sldId="325"/>
        </pc:sldMkLst>
        <pc:cxnChg chg="add mod">
          <ac:chgData name="Ajit Mathew" userId="c2823cdb8634d817" providerId="LiveId" clId="{C2129DA3-1A9B-4E08-B5C4-C3EC1B60C5B8}" dt="2019-11-30T17:43:59.063" v="164" actId="1076"/>
          <ac:cxnSpMkLst>
            <pc:docMk/>
            <pc:sldMk cId="4086722255" sldId="325"/>
            <ac:cxnSpMk id="6" creationId="{ACE918AB-3CAC-4F8C-B803-8A1E2A3204FE}"/>
          </ac:cxnSpMkLst>
        </pc:cxnChg>
        <pc:cxnChg chg="add mod">
          <ac:chgData name="Ajit Mathew" userId="c2823cdb8634d817" providerId="LiveId" clId="{C2129DA3-1A9B-4E08-B5C4-C3EC1B60C5B8}" dt="2019-11-30T17:44:13.300" v="166" actId="14100"/>
          <ac:cxnSpMkLst>
            <pc:docMk/>
            <pc:sldMk cId="4086722255" sldId="325"/>
            <ac:cxnSpMk id="9" creationId="{4E33A74A-A1CC-4B58-B55C-9F4C42EAE460}"/>
          </ac:cxnSpMkLst>
        </pc:cxnChg>
        <pc:cxnChg chg="add mod">
          <ac:chgData name="Ajit Mathew" userId="c2823cdb8634d817" providerId="LiveId" clId="{C2129DA3-1A9B-4E08-B5C4-C3EC1B60C5B8}" dt="2019-11-30T17:44:04.079" v="165" actId="1076"/>
          <ac:cxnSpMkLst>
            <pc:docMk/>
            <pc:sldMk cId="4086722255" sldId="325"/>
            <ac:cxnSpMk id="13" creationId="{DF8521DE-5072-4D59-B807-346BC46BBCDE}"/>
          </ac:cxnSpMkLst>
        </pc:cxnChg>
      </pc:sldChg>
      <pc:sldChg chg="addSp delSp modSp">
        <pc:chgData name="Ajit Mathew" userId="c2823cdb8634d817" providerId="LiveId" clId="{C2129DA3-1A9B-4E08-B5C4-C3EC1B60C5B8}" dt="2019-12-02T00:36:04.850" v="903" actId="1076"/>
        <pc:sldMkLst>
          <pc:docMk/>
          <pc:sldMk cId="3391284115" sldId="326"/>
        </pc:sldMkLst>
        <pc:picChg chg="add mod">
          <ac:chgData name="Ajit Mathew" userId="c2823cdb8634d817" providerId="LiveId" clId="{C2129DA3-1A9B-4E08-B5C4-C3EC1B60C5B8}" dt="2019-12-02T00:36:04.850" v="903" actId="1076"/>
          <ac:picMkLst>
            <pc:docMk/>
            <pc:sldMk cId="3391284115" sldId="326"/>
            <ac:picMk id="5" creationId="{A767D096-5829-419F-A929-E08BD7F5CBD6}"/>
          </ac:picMkLst>
        </pc:picChg>
        <pc:picChg chg="del">
          <ac:chgData name="Ajit Mathew" userId="c2823cdb8634d817" providerId="LiveId" clId="{C2129DA3-1A9B-4E08-B5C4-C3EC1B60C5B8}" dt="2019-12-02T00:35:54.725" v="901" actId="478"/>
          <ac:picMkLst>
            <pc:docMk/>
            <pc:sldMk cId="3391284115" sldId="326"/>
            <ac:picMk id="6" creationId="{0394CE2F-8D00-4271-86B3-E389B1BA8B7A}"/>
          </ac:picMkLst>
        </pc:picChg>
      </pc:sldChg>
      <pc:sldChg chg="modAnim">
        <pc:chgData name="Ajit Mathew" userId="c2823cdb8634d817" providerId="LiveId" clId="{C2129DA3-1A9B-4E08-B5C4-C3EC1B60C5B8}" dt="2019-11-30T17:45:18.673" v="170"/>
        <pc:sldMkLst>
          <pc:docMk/>
          <pc:sldMk cId="1417037051" sldId="327"/>
        </pc:sldMkLst>
      </pc:sldChg>
      <pc:sldChg chg="addSp delSp modSp">
        <pc:chgData name="Ajit Mathew" userId="c2823cdb8634d817" providerId="LiveId" clId="{C2129DA3-1A9B-4E08-B5C4-C3EC1B60C5B8}" dt="2019-11-30T17:51:13.277" v="178" actId="14100"/>
        <pc:sldMkLst>
          <pc:docMk/>
          <pc:sldMk cId="1896435224" sldId="333"/>
        </pc:sldMkLst>
        <pc:spChg chg="del">
          <ac:chgData name="Ajit Mathew" userId="c2823cdb8634d817" providerId="LiveId" clId="{C2129DA3-1A9B-4E08-B5C4-C3EC1B60C5B8}" dt="2019-11-30T17:50:25.884" v="171"/>
          <ac:spMkLst>
            <pc:docMk/>
            <pc:sldMk cId="1896435224" sldId="333"/>
            <ac:spMk id="3" creationId="{A6505BF8-3B0F-40A7-A287-25F877B36C83}"/>
          </ac:spMkLst>
        </pc:spChg>
        <pc:picChg chg="add mod modCrop">
          <ac:chgData name="Ajit Mathew" userId="c2823cdb8634d817" providerId="LiveId" clId="{C2129DA3-1A9B-4E08-B5C4-C3EC1B60C5B8}" dt="2019-11-30T17:51:13.277" v="178" actId="14100"/>
          <ac:picMkLst>
            <pc:docMk/>
            <pc:sldMk cId="1896435224" sldId="333"/>
            <ac:picMk id="1026" creationId="{15255B30-DDEB-4133-916A-1513EAEB15C1}"/>
          </ac:picMkLst>
        </pc:picChg>
      </pc:sldChg>
      <pc:sldChg chg="modSp del">
        <pc:chgData name="Ajit Mathew" userId="c2823cdb8634d817" providerId="LiveId" clId="{C2129DA3-1A9B-4E08-B5C4-C3EC1B60C5B8}" dt="2019-12-01T22:52:53.145" v="804" actId="2696"/>
        <pc:sldMkLst>
          <pc:docMk/>
          <pc:sldMk cId="3524309445" sldId="334"/>
        </pc:sldMkLst>
        <pc:spChg chg="mod">
          <ac:chgData name="Ajit Mathew" userId="c2823cdb8634d817" providerId="LiveId" clId="{C2129DA3-1A9B-4E08-B5C4-C3EC1B60C5B8}" dt="2019-11-30T18:46:19.073" v="711" actId="255"/>
          <ac:spMkLst>
            <pc:docMk/>
            <pc:sldMk cId="3524309445" sldId="334"/>
            <ac:spMk id="3" creationId="{1377A804-5EDD-441C-86BF-48EA5604CE30}"/>
          </ac:spMkLst>
        </pc:spChg>
      </pc:sldChg>
      <pc:sldChg chg="modSp add modAnim">
        <pc:chgData name="Ajit Mathew" userId="c2823cdb8634d817" providerId="LiveId" clId="{C2129DA3-1A9B-4E08-B5C4-C3EC1B60C5B8}" dt="2019-12-02T02:51:19.421" v="1458"/>
        <pc:sldMkLst>
          <pc:docMk/>
          <pc:sldMk cId="1131831418" sldId="335"/>
        </pc:sldMkLst>
        <pc:spChg chg="mod">
          <ac:chgData name="Ajit Mathew" userId="c2823cdb8634d817" providerId="LiveId" clId="{C2129DA3-1A9B-4E08-B5C4-C3EC1B60C5B8}" dt="2019-11-30T17:55:41.542" v="189" actId="20577"/>
          <ac:spMkLst>
            <pc:docMk/>
            <pc:sldMk cId="1131831418" sldId="335"/>
            <ac:spMk id="2" creationId="{211827D4-2AC2-4CDB-9F6F-42D8B0CF4B23}"/>
          </ac:spMkLst>
        </pc:spChg>
        <pc:spChg chg="mod">
          <ac:chgData name="Ajit Mathew" userId="c2823cdb8634d817" providerId="LiveId" clId="{C2129DA3-1A9B-4E08-B5C4-C3EC1B60C5B8}" dt="2019-12-02T02:50:59.119" v="1455" actId="20577"/>
          <ac:spMkLst>
            <pc:docMk/>
            <pc:sldMk cId="1131831418" sldId="335"/>
            <ac:spMk id="3" creationId="{6C2AE391-EB78-474D-938F-60F1FAD8436E}"/>
          </ac:spMkLst>
        </pc:spChg>
      </pc:sldChg>
      <pc:sldChg chg="addSp modSp add">
        <pc:chgData name="Ajit Mathew" userId="c2823cdb8634d817" providerId="LiveId" clId="{C2129DA3-1A9B-4E08-B5C4-C3EC1B60C5B8}" dt="2019-12-02T03:36:26.691" v="1716" actId="1076"/>
        <pc:sldMkLst>
          <pc:docMk/>
          <pc:sldMk cId="279237290" sldId="336"/>
        </pc:sldMkLst>
        <pc:spChg chg="mod">
          <ac:chgData name="Ajit Mathew" userId="c2823cdb8634d817" providerId="LiveId" clId="{C2129DA3-1A9B-4E08-B5C4-C3EC1B60C5B8}" dt="2019-11-30T18:10:13.815" v="538" actId="20577"/>
          <ac:spMkLst>
            <pc:docMk/>
            <pc:sldMk cId="279237290" sldId="336"/>
            <ac:spMk id="2" creationId="{B0194374-25D2-4661-8833-FC1388774F5D}"/>
          </ac:spMkLst>
        </pc:spChg>
        <pc:spChg chg="mod">
          <ac:chgData name="Ajit Mathew" userId="c2823cdb8634d817" providerId="LiveId" clId="{C2129DA3-1A9B-4E08-B5C4-C3EC1B60C5B8}" dt="2019-11-30T18:11:36.759" v="710" actId="20577"/>
          <ac:spMkLst>
            <pc:docMk/>
            <pc:sldMk cId="279237290" sldId="336"/>
            <ac:spMk id="3" creationId="{A4E640ED-6068-468F-8C8B-85126E22B657}"/>
          </ac:spMkLst>
        </pc:spChg>
        <pc:picChg chg="add mod">
          <ac:chgData name="Ajit Mathew" userId="c2823cdb8634d817" providerId="LiveId" clId="{C2129DA3-1A9B-4E08-B5C4-C3EC1B60C5B8}" dt="2019-12-02T03:36:26.691" v="1716" actId="1076"/>
          <ac:picMkLst>
            <pc:docMk/>
            <pc:sldMk cId="279237290" sldId="336"/>
            <ac:picMk id="4098" creationId="{66F667EF-D786-4E73-9925-F1BCA47BEF1F}"/>
          </ac:picMkLst>
        </pc:picChg>
      </pc:sldChg>
      <pc:sldChg chg="addSp delSp modSp add">
        <pc:chgData name="Ajit Mathew" userId="c2823cdb8634d817" providerId="LiveId" clId="{C2129DA3-1A9B-4E08-B5C4-C3EC1B60C5B8}" dt="2019-12-02T00:16:42.121" v="872" actId="1076"/>
        <pc:sldMkLst>
          <pc:docMk/>
          <pc:sldMk cId="4012705403" sldId="337"/>
        </pc:sldMkLst>
        <pc:spChg chg="mod">
          <ac:chgData name="Ajit Mathew" userId="c2823cdb8634d817" providerId="LiveId" clId="{C2129DA3-1A9B-4E08-B5C4-C3EC1B60C5B8}" dt="2019-11-30T20:53:58.166" v="755" actId="20577"/>
          <ac:spMkLst>
            <pc:docMk/>
            <pc:sldMk cId="4012705403" sldId="337"/>
            <ac:spMk id="2" creationId="{426CACE7-7FD0-4196-BDF8-D91730A4896F}"/>
          </ac:spMkLst>
        </pc:spChg>
        <pc:spChg chg="del">
          <ac:chgData name="Ajit Mathew" userId="c2823cdb8634d817" providerId="LiveId" clId="{C2129DA3-1A9B-4E08-B5C4-C3EC1B60C5B8}" dt="2019-11-30T20:54:01.105" v="756" actId="478"/>
          <ac:spMkLst>
            <pc:docMk/>
            <pc:sldMk cId="4012705403" sldId="337"/>
            <ac:spMk id="3" creationId="{719CDD09-CD1B-4C57-A874-511802E1FFAD}"/>
          </ac:spMkLst>
        </pc:spChg>
        <pc:spChg chg="add mod">
          <ac:chgData name="Ajit Mathew" userId="c2823cdb8634d817" providerId="LiveId" clId="{C2129DA3-1A9B-4E08-B5C4-C3EC1B60C5B8}" dt="2019-12-02T00:16:42.121" v="872" actId="1076"/>
          <ac:spMkLst>
            <pc:docMk/>
            <pc:sldMk cId="4012705403" sldId="337"/>
            <ac:spMk id="5" creationId="{C617A71B-9080-4C19-9A60-CA18BBE2C4E0}"/>
          </ac:spMkLst>
        </pc:spChg>
        <pc:picChg chg="add mod">
          <ac:chgData name="Ajit Mathew" userId="c2823cdb8634d817" providerId="LiveId" clId="{C2129DA3-1A9B-4E08-B5C4-C3EC1B60C5B8}" dt="2019-12-02T00:16:38.091" v="871" actId="1076"/>
          <ac:picMkLst>
            <pc:docMk/>
            <pc:sldMk cId="4012705403" sldId="337"/>
            <ac:picMk id="2050" creationId="{E4E6DAA8-B638-4093-8FE9-D8942161AFF3}"/>
          </ac:picMkLst>
        </pc:picChg>
      </pc:sldChg>
      <pc:sldChg chg="addSp delSp modSp add del">
        <pc:chgData name="Ajit Mathew" userId="c2823cdb8634d817" providerId="LiveId" clId="{C2129DA3-1A9B-4E08-B5C4-C3EC1B60C5B8}" dt="2019-12-02T00:42:19.677" v="937" actId="2696"/>
        <pc:sldMkLst>
          <pc:docMk/>
          <pc:sldMk cId="301913894" sldId="338"/>
        </pc:sldMkLst>
        <pc:spChg chg="mod">
          <ac:chgData name="Ajit Mathew" userId="c2823cdb8634d817" providerId="LiveId" clId="{C2129DA3-1A9B-4E08-B5C4-C3EC1B60C5B8}" dt="2019-12-02T00:40:16.669" v="929" actId="20577"/>
          <ac:spMkLst>
            <pc:docMk/>
            <pc:sldMk cId="301913894" sldId="338"/>
            <ac:spMk id="2" creationId="{25C93297-1086-4C68-8667-226BFEAE30DE}"/>
          </ac:spMkLst>
        </pc:spChg>
        <pc:spChg chg="del">
          <ac:chgData name="Ajit Mathew" userId="c2823cdb8634d817" providerId="LiveId" clId="{C2129DA3-1A9B-4E08-B5C4-C3EC1B60C5B8}" dt="2019-12-02T00:41:28.328" v="930"/>
          <ac:spMkLst>
            <pc:docMk/>
            <pc:sldMk cId="301913894" sldId="338"/>
            <ac:spMk id="3" creationId="{8A74DA66-09C5-4A4D-A890-5B8DFB5B31DA}"/>
          </ac:spMkLst>
        </pc:spChg>
        <pc:spChg chg="add mod">
          <ac:chgData name="Ajit Mathew" userId="c2823cdb8634d817" providerId="LiveId" clId="{C2129DA3-1A9B-4E08-B5C4-C3EC1B60C5B8}" dt="2019-12-02T00:42:16.502" v="936" actId="478"/>
          <ac:spMkLst>
            <pc:docMk/>
            <pc:sldMk cId="301913894" sldId="338"/>
            <ac:spMk id="6" creationId="{84C2394D-5795-44F9-9D28-6E1034664B18}"/>
          </ac:spMkLst>
        </pc:spChg>
        <pc:picChg chg="add del mod modCrop">
          <ac:chgData name="Ajit Mathew" userId="c2823cdb8634d817" providerId="LiveId" clId="{C2129DA3-1A9B-4E08-B5C4-C3EC1B60C5B8}" dt="2019-12-02T00:42:16.502" v="936" actId="478"/>
          <ac:picMkLst>
            <pc:docMk/>
            <pc:sldMk cId="301913894" sldId="338"/>
            <ac:picMk id="3074" creationId="{04437C0F-59C4-44E8-8F38-E9204A4E4B91}"/>
          </ac:picMkLst>
        </pc:picChg>
      </pc:sldChg>
      <pc:sldChg chg="modSp add">
        <pc:chgData name="Ajit Mathew" userId="c2823cdb8634d817" providerId="LiveId" clId="{C2129DA3-1A9B-4E08-B5C4-C3EC1B60C5B8}" dt="2019-12-02T03:00:46.185" v="1660" actId="20577"/>
        <pc:sldMkLst>
          <pc:docMk/>
          <pc:sldMk cId="4021632659" sldId="338"/>
        </pc:sldMkLst>
        <pc:spChg chg="mod">
          <ac:chgData name="Ajit Mathew" userId="c2823cdb8634d817" providerId="LiveId" clId="{C2129DA3-1A9B-4E08-B5C4-C3EC1B60C5B8}" dt="2019-12-02T03:00:08.029" v="1540" actId="20577"/>
          <ac:spMkLst>
            <pc:docMk/>
            <pc:sldMk cId="4021632659" sldId="338"/>
            <ac:spMk id="2" creationId="{2367D862-7081-46DF-A1CB-F41D0C157FCC}"/>
          </ac:spMkLst>
        </pc:spChg>
        <pc:spChg chg="mod">
          <ac:chgData name="Ajit Mathew" userId="c2823cdb8634d817" providerId="LiveId" clId="{C2129DA3-1A9B-4E08-B5C4-C3EC1B60C5B8}" dt="2019-12-02T03:00:22.247" v="1598" actId="20577"/>
          <ac:spMkLst>
            <pc:docMk/>
            <pc:sldMk cId="4021632659" sldId="338"/>
            <ac:spMk id="13" creationId="{85B1A64B-A034-4CC2-857F-794A12D8B631}"/>
          </ac:spMkLst>
        </pc:spChg>
        <pc:spChg chg="mod">
          <ac:chgData name="Ajit Mathew" userId="c2823cdb8634d817" providerId="LiveId" clId="{C2129DA3-1A9B-4E08-B5C4-C3EC1B60C5B8}" dt="2019-12-02T03:00:46.185" v="1660" actId="20577"/>
          <ac:spMkLst>
            <pc:docMk/>
            <pc:sldMk cId="4021632659" sldId="338"/>
            <ac:spMk id="14" creationId="{44E49D9B-D854-44AD-AA69-ACF66761FBC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dirty="0"/>
              <a:t>Concurrent </a:t>
            </a:r>
            <a:r>
              <a:rPr lang="en-US" sz="2400" baseline="0" dirty="0"/>
              <a:t>Hash</a:t>
            </a:r>
            <a:r>
              <a:rPr lang="en-US" sz="2400" dirty="0"/>
              <a:t> table (10% Update)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Lock Free</c:v>
                </c:pt>
              </c:strCache>
            </c:strRef>
          </c:tx>
          <c:spPr>
            <a:ln w="38100"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Sheet1!$B$2:$B$17</c:f>
              <c:numCache>
                <c:formatCode>General</c:formatCode>
                <c:ptCount val="16"/>
                <c:pt idx="0">
                  <c:v>5.3572012500000001</c:v>
                </c:pt>
                <c:pt idx="1">
                  <c:v>20.849710949999999</c:v>
                </c:pt>
                <c:pt idx="2">
                  <c:v>40.633053050000001</c:v>
                </c:pt>
                <c:pt idx="3">
                  <c:v>70.254562000000007</c:v>
                </c:pt>
                <c:pt idx="4">
                  <c:v>126.8929131</c:v>
                </c:pt>
                <c:pt idx="5">
                  <c:v>228.03707919999999</c:v>
                </c:pt>
                <c:pt idx="6">
                  <c:v>280.6004021</c:v>
                </c:pt>
                <c:pt idx="7">
                  <c:v>285.2777825</c:v>
                </c:pt>
                <c:pt idx="8">
                  <c:v>259.54796520000002</c:v>
                </c:pt>
                <c:pt idx="9">
                  <c:v>253.91316509999999</c:v>
                </c:pt>
                <c:pt idx="10">
                  <c:v>245.13495359999999</c:v>
                </c:pt>
                <c:pt idx="11">
                  <c:v>238.316113</c:v>
                </c:pt>
                <c:pt idx="12">
                  <c:v>248.0296233</c:v>
                </c:pt>
                <c:pt idx="13">
                  <c:v>243.27838510000001</c:v>
                </c:pt>
                <c:pt idx="14">
                  <c:v>244.5911748</c:v>
                </c:pt>
                <c:pt idx="15">
                  <c:v>252.18639899999999</c:v>
                </c:pt>
              </c:numCache>
            </c:numRef>
          </c:val>
          <c:smooth val="0"/>
          <c:extLst>
            <c:ext xmlns:c16="http://schemas.microsoft.com/office/drawing/2014/chart" uri="{C3380CC4-5D6E-409C-BE32-E72D297353CC}">
              <c16:uniqueId val="{00000000-80B4-4134-8D1C-188C367EEF1E}"/>
            </c:ext>
          </c:extLst>
        </c:ser>
        <c:dLbls>
          <c:showLegendKey val="0"/>
          <c:showVal val="0"/>
          <c:showCatName val="0"/>
          <c:showSerName val="0"/>
          <c:showPercent val="0"/>
          <c:showBubbleSize val="0"/>
        </c:dLbls>
        <c:marker val="1"/>
        <c:smooth val="0"/>
        <c:axId val="18674159"/>
        <c:axId val="136986991"/>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RCU</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extLst>
                      <c:ex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c:ext uri="{02D57815-91ED-43cb-92C2-25804820EDAC}">
                        <c15:formulaRef>
                          <c15:sqref>Sheet1!$C$2:$C$17</c15:sqref>
                        </c15:formulaRef>
                      </c:ext>
                    </c:extLst>
                    <c:numCache>
                      <c:formatCode>General</c:formatCode>
                      <c:ptCount val="16"/>
                      <c:pt idx="0">
                        <c:v>5.8028130500000001</c:v>
                      </c:pt>
                      <c:pt idx="1">
                        <c:v>21.546156</c:v>
                      </c:pt>
                      <c:pt idx="2">
                        <c:v>42.015476999999997</c:v>
                      </c:pt>
                      <c:pt idx="3">
                        <c:v>72.656373200000004</c:v>
                      </c:pt>
                      <c:pt idx="4">
                        <c:v>118.457211</c:v>
                      </c:pt>
                      <c:pt idx="5">
                        <c:v>162.23188300000001</c:v>
                      </c:pt>
                      <c:pt idx="6">
                        <c:v>181.17509580000001</c:v>
                      </c:pt>
                      <c:pt idx="7">
                        <c:v>169.7441255</c:v>
                      </c:pt>
                      <c:pt idx="8">
                        <c:v>205.91299739999999</c:v>
                      </c:pt>
                      <c:pt idx="9">
                        <c:v>202.8650432</c:v>
                      </c:pt>
                      <c:pt idx="10">
                        <c:v>212.92488560000001</c:v>
                      </c:pt>
                      <c:pt idx="11">
                        <c:v>229.4097041</c:v>
                      </c:pt>
                      <c:pt idx="12">
                        <c:v>210.7815933</c:v>
                      </c:pt>
                      <c:pt idx="13">
                        <c:v>205.66179320000001</c:v>
                      </c:pt>
                      <c:pt idx="14">
                        <c:v>219.1648118</c:v>
                      </c:pt>
                      <c:pt idx="15">
                        <c:v>191.65851240000001</c:v>
                      </c:pt>
                    </c:numCache>
                  </c:numRef>
                </c:val>
                <c:smooth val="0"/>
                <c:extLst>
                  <c:ext xmlns:c16="http://schemas.microsoft.com/office/drawing/2014/chart" uri="{C3380CC4-5D6E-409C-BE32-E72D297353CC}">
                    <c16:uniqueId val="{00000001-80B4-4134-8D1C-188C367EEF1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RLU</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extLst xmlns:c15="http://schemas.microsoft.com/office/drawing/2012/chart">
                      <c:ext xmlns:c15="http://schemas.microsoft.com/office/drawing/2012/char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xmlns:c15="http://schemas.microsoft.com/office/drawing/2012/chart">
                      <c:ext xmlns:c15="http://schemas.microsoft.com/office/drawing/2012/chart" uri="{02D57815-91ED-43cb-92C2-25804820EDAC}">
                        <c15:formulaRef>
                          <c15:sqref>Sheet1!$D$2:$D$17</c15:sqref>
                        </c15:formulaRef>
                      </c:ext>
                    </c:extLst>
                    <c:numCache>
                      <c:formatCode>General</c:formatCode>
                      <c:ptCount val="16"/>
                      <c:pt idx="0">
                        <c:v>5.3664987999999996</c:v>
                      </c:pt>
                      <c:pt idx="1">
                        <c:v>16.806100000000001</c:v>
                      </c:pt>
                      <c:pt idx="2">
                        <c:v>27.153630549999999</c:v>
                      </c:pt>
                      <c:pt idx="3">
                        <c:v>33.159667200000001</c:v>
                      </c:pt>
                      <c:pt idx="4">
                        <c:v>36.182538600000001</c:v>
                      </c:pt>
                      <c:pt idx="5">
                        <c:v>16.954156300000001</c:v>
                      </c:pt>
                      <c:pt idx="6">
                        <c:v>11.8432738</c:v>
                      </c:pt>
                      <c:pt idx="7">
                        <c:v>8.6954226499999994</c:v>
                      </c:pt>
                      <c:pt idx="8">
                        <c:v>9.0656190399999996</c:v>
                      </c:pt>
                      <c:pt idx="9">
                        <c:v>6.5059670000000001</c:v>
                      </c:pt>
                      <c:pt idx="10">
                        <c:v>4.7569900000000001</c:v>
                      </c:pt>
                      <c:pt idx="11">
                        <c:v>4.4096149999999996</c:v>
                      </c:pt>
                      <c:pt idx="12">
                        <c:v>1.9847485</c:v>
                      </c:pt>
                      <c:pt idx="13">
                        <c:v>1.7822119999999999</c:v>
                      </c:pt>
                      <c:pt idx="14">
                        <c:v>3.9020584999999999</c:v>
                      </c:pt>
                      <c:pt idx="15">
                        <c:v>8.9563398000000003</c:v>
                      </c:pt>
                    </c:numCache>
                  </c:numRef>
                </c:val>
                <c:smooth val="0"/>
                <c:extLst xmlns:c15="http://schemas.microsoft.com/office/drawing/2012/chart">
                  <c:ext xmlns:c16="http://schemas.microsoft.com/office/drawing/2014/chart" uri="{C3380CC4-5D6E-409C-BE32-E72D297353CC}">
                    <c16:uniqueId val="{00000002-80B4-4134-8D1C-188C367EEF1E}"/>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MV-RLU</c:v>
                      </c:pt>
                    </c:strCache>
                  </c:strRef>
                </c:tx>
                <c:spPr>
                  <a:ln w="22225" cap="rnd">
                    <a:noFill/>
                    <a:round/>
                  </a:ln>
                  <a:effectLst/>
                </c:spPr>
                <c:marker>
                  <c:symbol val="x"/>
                  <c:size val="6"/>
                  <c:spPr>
                    <a:noFill/>
                    <a:ln w="9525">
                      <a:noFill/>
                      <a:round/>
                    </a:ln>
                    <a:effectLst/>
                  </c:spPr>
                </c:marker>
                <c:cat>
                  <c:numRef>
                    <c:extLst xmlns:c15="http://schemas.microsoft.com/office/drawing/2012/chart">
                      <c:ext xmlns:c15="http://schemas.microsoft.com/office/drawing/2012/char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xmlns:c15="http://schemas.microsoft.com/office/drawing/2012/chart">
                      <c:ext xmlns:c15="http://schemas.microsoft.com/office/drawing/2012/chart" uri="{02D57815-91ED-43cb-92C2-25804820EDAC}">
                        <c15:formulaRef>
                          <c15:sqref>Sheet1!$E$2:$E$17</c15:sqref>
                        </c15:formulaRef>
                      </c:ext>
                    </c:extLst>
                    <c:numCache>
                      <c:formatCode>General</c:formatCode>
                      <c:ptCount val="16"/>
                      <c:pt idx="0">
                        <c:v>4.3272000000000004</c:v>
                      </c:pt>
                      <c:pt idx="1">
                        <c:v>16.230274600000001</c:v>
                      </c:pt>
                      <c:pt idx="2">
                        <c:v>33.982543399999997</c:v>
                      </c:pt>
                      <c:pt idx="3">
                        <c:v>57.716769999999997</c:v>
                      </c:pt>
                      <c:pt idx="4">
                        <c:v>100.734488</c:v>
                      </c:pt>
                      <c:pt idx="5">
                        <c:v>195.53492600000001</c:v>
                      </c:pt>
                      <c:pt idx="6">
                        <c:v>293.88291400000003</c:v>
                      </c:pt>
                      <c:pt idx="7">
                        <c:v>387.82032049999998</c:v>
                      </c:pt>
                      <c:pt idx="8">
                        <c:v>497.93240939999998</c:v>
                      </c:pt>
                      <c:pt idx="9">
                        <c:v>586.18098380000004</c:v>
                      </c:pt>
                      <c:pt idx="10">
                        <c:v>678.29905670000005</c:v>
                      </c:pt>
                      <c:pt idx="11">
                        <c:v>760.64026149999995</c:v>
                      </c:pt>
                      <c:pt idx="12">
                        <c:v>864.57866000000001</c:v>
                      </c:pt>
                      <c:pt idx="13">
                        <c:v>1061.0264890000001</c:v>
                      </c:pt>
                      <c:pt idx="14">
                        <c:v>1059.2173560000001</c:v>
                      </c:pt>
                      <c:pt idx="15">
                        <c:v>1274.3853750000001</c:v>
                      </c:pt>
                    </c:numCache>
                  </c:numRef>
                </c:val>
                <c:smooth val="0"/>
                <c:extLst xmlns:c15="http://schemas.microsoft.com/office/drawing/2012/chart">
                  <c:ext xmlns:c16="http://schemas.microsoft.com/office/drawing/2014/chart" uri="{C3380CC4-5D6E-409C-BE32-E72D297353CC}">
                    <c16:uniqueId val="{00000005-80B4-4134-8D1C-188C367EEF1E}"/>
                  </c:ext>
                </c:extLst>
              </c15:ser>
            </c15:filteredLineSeries>
          </c:ext>
        </c:extLst>
      </c:lineChart>
      <c:catAx>
        <c:axId val="186741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dirty="0"/>
                  <a:t>Threads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cap="all" spc="120" normalizeH="0" baseline="0">
                <a:solidFill>
                  <a:schemeClr val="tx1">
                    <a:lumMod val="65000"/>
                    <a:lumOff val="35000"/>
                  </a:schemeClr>
                </a:solidFill>
                <a:latin typeface="+mn-lt"/>
                <a:ea typeface="+mn-ea"/>
                <a:cs typeface="+mn-cs"/>
              </a:defRPr>
            </a:pPr>
            <a:endParaRPr lang="en-US"/>
          </a:p>
        </c:txPr>
        <c:crossAx val="136986991"/>
        <c:crosses val="autoZero"/>
        <c:auto val="1"/>
        <c:lblAlgn val="ctr"/>
        <c:lblOffset val="100"/>
        <c:noMultiLvlLbl val="0"/>
      </c:catAx>
      <c:valAx>
        <c:axId val="136986991"/>
        <c:scaling>
          <c:orientation val="minMax"/>
          <c:max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r>
                  <a:rPr lang="en-US" sz="1800" baseline="0" dirty="0"/>
                  <a:t>Million Operations/s</a:t>
                </a:r>
              </a:p>
            </c:rich>
          </c:tx>
          <c:overlay val="0"/>
          <c:spPr>
            <a:noFill/>
            <a:ln>
              <a:noFill/>
            </a:ln>
            <a:effectLst/>
          </c:spPr>
          <c:txPr>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67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dirty="0"/>
              <a:t>Concurrent Hash table (10% Update)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Lock Free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Sheet1!$B$2:$B$17</c:f>
              <c:numCache>
                <c:formatCode>General</c:formatCode>
                <c:ptCount val="16"/>
                <c:pt idx="0">
                  <c:v>5.3572012500000001</c:v>
                </c:pt>
                <c:pt idx="1">
                  <c:v>20.849710949999999</c:v>
                </c:pt>
                <c:pt idx="2">
                  <c:v>40.633053050000001</c:v>
                </c:pt>
                <c:pt idx="3">
                  <c:v>70.254562000000007</c:v>
                </c:pt>
                <c:pt idx="4">
                  <c:v>126.8929131</c:v>
                </c:pt>
                <c:pt idx="5">
                  <c:v>228.03707919999999</c:v>
                </c:pt>
                <c:pt idx="6">
                  <c:v>280.6004021</c:v>
                </c:pt>
                <c:pt idx="7">
                  <c:v>285.2777825</c:v>
                </c:pt>
                <c:pt idx="8">
                  <c:v>259.54796520000002</c:v>
                </c:pt>
                <c:pt idx="9">
                  <c:v>253.91316509999999</c:v>
                </c:pt>
                <c:pt idx="10">
                  <c:v>245.13495359999999</c:v>
                </c:pt>
                <c:pt idx="11">
                  <c:v>238.316113</c:v>
                </c:pt>
                <c:pt idx="12">
                  <c:v>248.0296233</c:v>
                </c:pt>
                <c:pt idx="13">
                  <c:v>243.27838510000001</c:v>
                </c:pt>
                <c:pt idx="14">
                  <c:v>244.5911748</c:v>
                </c:pt>
                <c:pt idx="15">
                  <c:v>252.18639899999999</c:v>
                </c:pt>
              </c:numCache>
            </c:numRef>
          </c:val>
          <c:smooth val="0"/>
          <c:extLst>
            <c:ext xmlns:c16="http://schemas.microsoft.com/office/drawing/2014/chart" uri="{C3380CC4-5D6E-409C-BE32-E72D297353CC}">
              <c16:uniqueId val="{00000000-672C-4A1D-9D24-E4F32D8F074C}"/>
            </c:ext>
          </c:extLst>
        </c:ser>
        <c:ser>
          <c:idx val="1"/>
          <c:order val="1"/>
          <c:tx>
            <c:strRef>
              <c:f>Sheet1!$C$1</c:f>
              <c:strCache>
                <c:ptCount val="1"/>
                <c:pt idx="0">
                  <c:v>RCU</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Sheet1!$C$2:$C$17</c:f>
              <c:numCache>
                <c:formatCode>General</c:formatCode>
                <c:ptCount val="16"/>
                <c:pt idx="0">
                  <c:v>5.8028130500000001</c:v>
                </c:pt>
                <c:pt idx="1">
                  <c:v>21.546156</c:v>
                </c:pt>
                <c:pt idx="2">
                  <c:v>42.015476999999997</c:v>
                </c:pt>
                <c:pt idx="3">
                  <c:v>72.656373200000004</c:v>
                </c:pt>
                <c:pt idx="4">
                  <c:v>118.457211</c:v>
                </c:pt>
                <c:pt idx="5">
                  <c:v>162.23188300000001</c:v>
                </c:pt>
                <c:pt idx="6">
                  <c:v>181.17509580000001</c:v>
                </c:pt>
                <c:pt idx="7">
                  <c:v>169.7441255</c:v>
                </c:pt>
                <c:pt idx="8">
                  <c:v>205.91299739999999</c:v>
                </c:pt>
                <c:pt idx="9">
                  <c:v>202.8650432</c:v>
                </c:pt>
                <c:pt idx="10">
                  <c:v>212.92488560000001</c:v>
                </c:pt>
                <c:pt idx="11">
                  <c:v>229.4097041</c:v>
                </c:pt>
                <c:pt idx="12">
                  <c:v>210.7815933</c:v>
                </c:pt>
                <c:pt idx="13">
                  <c:v>205.66179320000001</c:v>
                </c:pt>
                <c:pt idx="14">
                  <c:v>219.1648118</c:v>
                </c:pt>
                <c:pt idx="15">
                  <c:v>191.65851240000001</c:v>
                </c:pt>
              </c:numCache>
            </c:numRef>
          </c:val>
          <c:smooth val="0"/>
          <c:extLst>
            <c:ext xmlns:c16="http://schemas.microsoft.com/office/drawing/2014/chart" uri="{C3380CC4-5D6E-409C-BE32-E72D297353CC}">
              <c16:uniqueId val="{00000001-672C-4A1D-9D24-E4F32D8F074C}"/>
            </c:ext>
          </c:extLst>
        </c:ser>
        <c:ser>
          <c:idx val="2"/>
          <c:order val="2"/>
          <c:tx>
            <c:strRef>
              <c:f>Sheet1!$D$1</c:f>
              <c:strCache>
                <c:ptCount val="1"/>
                <c:pt idx="0">
                  <c:v>RLU</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Sheet1!$D$2:$D$17</c:f>
              <c:numCache>
                <c:formatCode>General</c:formatCode>
                <c:ptCount val="16"/>
                <c:pt idx="0">
                  <c:v>5.3664987999999996</c:v>
                </c:pt>
                <c:pt idx="1">
                  <c:v>16.806100000000001</c:v>
                </c:pt>
                <c:pt idx="2">
                  <c:v>27.153630549999999</c:v>
                </c:pt>
                <c:pt idx="3">
                  <c:v>33.159667200000001</c:v>
                </c:pt>
                <c:pt idx="4">
                  <c:v>36.182538600000001</c:v>
                </c:pt>
                <c:pt idx="5">
                  <c:v>16.954156300000001</c:v>
                </c:pt>
                <c:pt idx="6">
                  <c:v>11.8432738</c:v>
                </c:pt>
                <c:pt idx="7">
                  <c:v>8.6954226499999994</c:v>
                </c:pt>
                <c:pt idx="8">
                  <c:v>9.0656190399999996</c:v>
                </c:pt>
                <c:pt idx="9">
                  <c:v>6.5059670000000001</c:v>
                </c:pt>
                <c:pt idx="10">
                  <c:v>4.7569900000000001</c:v>
                </c:pt>
                <c:pt idx="11">
                  <c:v>4.4096149999999996</c:v>
                </c:pt>
                <c:pt idx="12">
                  <c:v>1.9847485</c:v>
                </c:pt>
                <c:pt idx="13">
                  <c:v>1.7822119999999999</c:v>
                </c:pt>
                <c:pt idx="14">
                  <c:v>3.9020584999999999</c:v>
                </c:pt>
                <c:pt idx="15">
                  <c:v>8.9563398000000003</c:v>
                </c:pt>
              </c:numCache>
            </c:numRef>
          </c:val>
          <c:smooth val="0"/>
          <c:extLst>
            <c:ext xmlns:c16="http://schemas.microsoft.com/office/drawing/2014/chart" uri="{C3380CC4-5D6E-409C-BE32-E72D297353CC}">
              <c16:uniqueId val="{00000002-672C-4A1D-9D24-E4F32D8F074C}"/>
            </c:ext>
          </c:extLst>
        </c:ser>
        <c:dLbls>
          <c:showLegendKey val="0"/>
          <c:showVal val="0"/>
          <c:showCatName val="0"/>
          <c:showSerName val="0"/>
          <c:showPercent val="0"/>
          <c:showBubbleSize val="0"/>
        </c:dLbls>
        <c:marker val="1"/>
        <c:smooth val="0"/>
        <c:axId val="18674159"/>
        <c:axId val="136986991"/>
        <c:extLst>
          <c:ext xmlns:c15="http://schemas.microsoft.com/office/drawing/2012/chart" uri="{02D57815-91ED-43cb-92C2-25804820EDAC}">
            <c15:filteredLineSeries>
              <c15:ser>
                <c:idx val="3"/>
                <c:order val="3"/>
                <c:tx>
                  <c:strRef>
                    <c:extLst>
                      <c:ext uri="{02D57815-91ED-43cb-92C2-25804820EDAC}">
                        <c15:formulaRef>
                          <c15:sqref>Sheet1!$E$1</c15:sqref>
                        </c15:formulaRef>
                      </c:ext>
                    </c:extLst>
                    <c:strCache>
                      <c:ptCount val="1"/>
                      <c:pt idx="0">
                        <c:v>MV-RLU</c:v>
                      </c:pt>
                    </c:strCache>
                  </c:strRef>
                </c:tx>
                <c:spPr>
                  <a:ln w="22225" cap="rnd">
                    <a:noFill/>
                    <a:round/>
                  </a:ln>
                  <a:effectLst/>
                </c:spPr>
                <c:marker>
                  <c:symbol val="x"/>
                  <c:size val="6"/>
                  <c:spPr>
                    <a:noFill/>
                    <a:ln w="9525">
                      <a:noFill/>
                      <a:round/>
                    </a:ln>
                    <a:effectLst/>
                  </c:spPr>
                </c:marker>
                <c:cat>
                  <c:numRef>
                    <c:extLst>
                      <c:ext uri="{02D57815-91ED-43cb-92C2-25804820EDAC}">
                        <c15:formulaRef>
                          <c15:sqref>Sheet1!$A$2:$A$17</c15:sqref>
                        </c15:formulaRef>
                      </c:ext>
                    </c:extLst>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extLst>
                      <c:ext uri="{02D57815-91ED-43cb-92C2-25804820EDAC}">
                        <c15:formulaRef>
                          <c15:sqref>Sheet1!$E$2:$E$17</c15:sqref>
                        </c15:formulaRef>
                      </c:ext>
                    </c:extLst>
                    <c:numCache>
                      <c:formatCode>General</c:formatCode>
                      <c:ptCount val="16"/>
                      <c:pt idx="0">
                        <c:v>4.3272000000000004</c:v>
                      </c:pt>
                      <c:pt idx="1">
                        <c:v>16.230274600000001</c:v>
                      </c:pt>
                      <c:pt idx="2">
                        <c:v>33.982543399999997</c:v>
                      </c:pt>
                      <c:pt idx="3">
                        <c:v>57.716769999999997</c:v>
                      </c:pt>
                      <c:pt idx="4">
                        <c:v>100.734488</c:v>
                      </c:pt>
                      <c:pt idx="5">
                        <c:v>195.53492600000001</c:v>
                      </c:pt>
                      <c:pt idx="6">
                        <c:v>293.88291400000003</c:v>
                      </c:pt>
                      <c:pt idx="7">
                        <c:v>387.82032049999998</c:v>
                      </c:pt>
                      <c:pt idx="8">
                        <c:v>497.93240939999998</c:v>
                      </c:pt>
                      <c:pt idx="9">
                        <c:v>586.18098380000004</c:v>
                      </c:pt>
                      <c:pt idx="10">
                        <c:v>678.29905670000005</c:v>
                      </c:pt>
                      <c:pt idx="11">
                        <c:v>760.64026149999995</c:v>
                      </c:pt>
                      <c:pt idx="12">
                        <c:v>864.57866000000001</c:v>
                      </c:pt>
                      <c:pt idx="13">
                        <c:v>1061.0264890000001</c:v>
                      </c:pt>
                      <c:pt idx="14">
                        <c:v>1059.2173560000001</c:v>
                      </c:pt>
                      <c:pt idx="15">
                        <c:v>1274.3853750000001</c:v>
                      </c:pt>
                    </c:numCache>
                  </c:numRef>
                </c:val>
                <c:smooth val="0"/>
                <c:extLst>
                  <c:ext xmlns:c16="http://schemas.microsoft.com/office/drawing/2014/chart" uri="{C3380CC4-5D6E-409C-BE32-E72D297353CC}">
                    <c16:uniqueId val="{00000003-672C-4A1D-9D24-E4F32D8F074C}"/>
                  </c:ext>
                </c:extLst>
              </c15:ser>
            </c15:filteredLineSeries>
          </c:ext>
        </c:extLst>
      </c:lineChart>
      <c:catAx>
        <c:axId val="186741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tx1">
                    <a:lumMod val="65000"/>
                    <a:lumOff val="35000"/>
                  </a:schemeClr>
                </a:solidFill>
                <a:latin typeface="+mn-lt"/>
                <a:ea typeface="+mn-ea"/>
                <a:cs typeface="+mn-cs"/>
              </a:defRPr>
            </a:pPr>
            <a:endParaRPr lang="en-US"/>
          </a:p>
        </c:txPr>
        <c:crossAx val="136986991"/>
        <c:crosses val="autoZero"/>
        <c:auto val="1"/>
        <c:lblAlgn val="ctr"/>
        <c:lblOffset val="100"/>
        <c:noMultiLvlLbl val="0"/>
      </c:catAx>
      <c:valAx>
        <c:axId val="136986991"/>
        <c:scaling>
          <c:orientation val="minMax"/>
          <c:max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dirty="0"/>
                  <a:t>Million Operations/s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67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dirty="0"/>
              <a:t>Concurrent Hash table (10% Update)</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Lock Free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Sheet1!$B$2:$B$17</c:f>
              <c:numCache>
                <c:formatCode>General</c:formatCode>
                <c:ptCount val="16"/>
                <c:pt idx="0">
                  <c:v>5.3572012500000001</c:v>
                </c:pt>
                <c:pt idx="1">
                  <c:v>20.849710949999999</c:v>
                </c:pt>
                <c:pt idx="2">
                  <c:v>40.633053050000001</c:v>
                </c:pt>
                <c:pt idx="3">
                  <c:v>70.254562000000007</c:v>
                </c:pt>
                <c:pt idx="4">
                  <c:v>126.8929131</c:v>
                </c:pt>
                <c:pt idx="5">
                  <c:v>228.03707919999999</c:v>
                </c:pt>
                <c:pt idx="6">
                  <c:v>280.6004021</c:v>
                </c:pt>
                <c:pt idx="7">
                  <c:v>285.2777825</c:v>
                </c:pt>
                <c:pt idx="8">
                  <c:v>259.54796520000002</c:v>
                </c:pt>
                <c:pt idx="9">
                  <c:v>253.91316509999999</c:v>
                </c:pt>
                <c:pt idx="10">
                  <c:v>245.13495359999999</c:v>
                </c:pt>
                <c:pt idx="11">
                  <c:v>238.316113</c:v>
                </c:pt>
                <c:pt idx="12">
                  <c:v>248.0296233</c:v>
                </c:pt>
                <c:pt idx="13">
                  <c:v>243.27838510000001</c:v>
                </c:pt>
                <c:pt idx="14">
                  <c:v>244.5911748</c:v>
                </c:pt>
                <c:pt idx="15">
                  <c:v>252.18639899999999</c:v>
                </c:pt>
              </c:numCache>
            </c:numRef>
          </c:val>
          <c:smooth val="0"/>
          <c:extLst>
            <c:ext xmlns:c16="http://schemas.microsoft.com/office/drawing/2014/chart" uri="{C3380CC4-5D6E-409C-BE32-E72D297353CC}">
              <c16:uniqueId val="{00000000-1640-48B0-BFCC-AB480FF8FD8B}"/>
            </c:ext>
          </c:extLst>
        </c:ser>
        <c:ser>
          <c:idx val="1"/>
          <c:order val="1"/>
          <c:tx>
            <c:strRef>
              <c:f>Sheet1!$C$1</c:f>
              <c:strCache>
                <c:ptCount val="1"/>
                <c:pt idx="0">
                  <c:v>RCU</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Sheet1!$C$2:$C$17</c:f>
              <c:numCache>
                <c:formatCode>General</c:formatCode>
                <c:ptCount val="16"/>
                <c:pt idx="0">
                  <c:v>5.8028130500000001</c:v>
                </c:pt>
                <c:pt idx="1">
                  <c:v>21.546156</c:v>
                </c:pt>
                <c:pt idx="2">
                  <c:v>42.015476999999997</c:v>
                </c:pt>
                <c:pt idx="3">
                  <c:v>72.656373200000004</c:v>
                </c:pt>
                <c:pt idx="4">
                  <c:v>118.457211</c:v>
                </c:pt>
                <c:pt idx="5">
                  <c:v>162.23188300000001</c:v>
                </c:pt>
                <c:pt idx="6">
                  <c:v>181.17509580000001</c:v>
                </c:pt>
                <c:pt idx="7">
                  <c:v>169.7441255</c:v>
                </c:pt>
                <c:pt idx="8">
                  <c:v>205.91299739999999</c:v>
                </c:pt>
                <c:pt idx="9">
                  <c:v>202.8650432</c:v>
                </c:pt>
                <c:pt idx="10">
                  <c:v>212.92488560000001</c:v>
                </c:pt>
                <c:pt idx="11">
                  <c:v>229.4097041</c:v>
                </c:pt>
                <c:pt idx="12">
                  <c:v>210.7815933</c:v>
                </c:pt>
                <c:pt idx="13">
                  <c:v>205.66179320000001</c:v>
                </c:pt>
                <c:pt idx="14">
                  <c:v>219.1648118</c:v>
                </c:pt>
                <c:pt idx="15">
                  <c:v>191.65851240000001</c:v>
                </c:pt>
              </c:numCache>
            </c:numRef>
          </c:val>
          <c:smooth val="0"/>
          <c:extLst xmlns:c15="http://schemas.microsoft.com/office/drawing/2012/chart">
            <c:ext xmlns:c16="http://schemas.microsoft.com/office/drawing/2014/chart" uri="{C3380CC4-5D6E-409C-BE32-E72D297353CC}">
              <c16:uniqueId val="{00000001-1640-48B0-BFCC-AB480FF8FD8B}"/>
            </c:ext>
          </c:extLst>
        </c:ser>
        <c:ser>
          <c:idx val="2"/>
          <c:order val="2"/>
          <c:tx>
            <c:strRef>
              <c:f>Sheet1!$D$1</c:f>
              <c:strCache>
                <c:ptCount val="1"/>
                <c:pt idx="0">
                  <c:v>RLU</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Sheet1!$D$2:$D$17</c:f>
              <c:numCache>
                <c:formatCode>General</c:formatCode>
                <c:ptCount val="16"/>
                <c:pt idx="0">
                  <c:v>5.3664987999999996</c:v>
                </c:pt>
                <c:pt idx="1">
                  <c:v>16.806100000000001</c:v>
                </c:pt>
                <c:pt idx="2">
                  <c:v>27.153630549999999</c:v>
                </c:pt>
                <c:pt idx="3">
                  <c:v>33.159667200000001</c:v>
                </c:pt>
                <c:pt idx="4">
                  <c:v>36.182538600000001</c:v>
                </c:pt>
                <c:pt idx="5">
                  <c:v>16.954156300000001</c:v>
                </c:pt>
                <c:pt idx="6">
                  <c:v>11.8432738</c:v>
                </c:pt>
                <c:pt idx="7">
                  <c:v>8.6954226499999994</c:v>
                </c:pt>
                <c:pt idx="8">
                  <c:v>9.0656190399999996</c:v>
                </c:pt>
                <c:pt idx="9">
                  <c:v>6.5059670000000001</c:v>
                </c:pt>
                <c:pt idx="10">
                  <c:v>4.7569900000000001</c:v>
                </c:pt>
                <c:pt idx="11">
                  <c:v>4.4096149999999996</c:v>
                </c:pt>
                <c:pt idx="12">
                  <c:v>1.9847485</c:v>
                </c:pt>
                <c:pt idx="13">
                  <c:v>1.7822119999999999</c:v>
                </c:pt>
                <c:pt idx="14">
                  <c:v>3.9020584999999999</c:v>
                </c:pt>
                <c:pt idx="15">
                  <c:v>8.9563398000000003</c:v>
                </c:pt>
              </c:numCache>
            </c:numRef>
          </c:val>
          <c:smooth val="0"/>
          <c:extLst xmlns:c15="http://schemas.microsoft.com/office/drawing/2012/chart">
            <c:ext xmlns:c16="http://schemas.microsoft.com/office/drawing/2014/chart" uri="{C3380CC4-5D6E-409C-BE32-E72D297353CC}">
              <c16:uniqueId val="{00000002-1640-48B0-BFCC-AB480FF8FD8B}"/>
            </c:ext>
          </c:extLst>
        </c:ser>
        <c:ser>
          <c:idx val="3"/>
          <c:order val="3"/>
          <c:tx>
            <c:strRef>
              <c:f>Sheet1!$E$1</c:f>
              <c:strCache>
                <c:ptCount val="1"/>
                <c:pt idx="0">
                  <c:v>MV-RLU</c:v>
                </c:pt>
              </c:strCache>
            </c:strRef>
          </c:tx>
          <c:spPr>
            <a:ln w="22225" cap="rnd">
              <a:solidFill>
                <a:srgbClr val="92D050"/>
              </a:solidFill>
              <a:round/>
            </a:ln>
            <a:effectLst/>
          </c:spPr>
          <c:marker>
            <c:symbol val="x"/>
            <c:size val="6"/>
            <c:spPr>
              <a:noFill/>
              <a:ln w="9525">
                <a:solidFill>
                  <a:srgbClr val="92D050"/>
                </a:solidFill>
                <a:round/>
              </a:ln>
              <a:effectLst/>
            </c:spPr>
          </c:marker>
          <c:cat>
            <c:numRef>
              <c:f>Sheet1!$A$2:$A$17</c:f>
              <c:numCache>
                <c:formatCode>General</c:formatCode>
                <c:ptCount val="16"/>
                <c:pt idx="0">
                  <c:v>1</c:v>
                </c:pt>
                <c:pt idx="1">
                  <c:v>4</c:v>
                </c:pt>
                <c:pt idx="2">
                  <c:v>8</c:v>
                </c:pt>
                <c:pt idx="3">
                  <c:v>14</c:v>
                </c:pt>
                <c:pt idx="4">
                  <c:v>28</c:v>
                </c:pt>
                <c:pt idx="5">
                  <c:v>56</c:v>
                </c:pt>
                <c:pt idx="6">
                  <c:v>84</c:v>
                </c:pt>
                <c:pt idx="7">
                  <c:v>112</c:v>
                </c:pt>
                <c:pt idx="8">
                  <c:v>140</c:v>
                </c:pt>
                <c:pt idx="9">
                  <c:v>168</c:v>
                </c:pt>
                <c:pt idx="10">
                  <c:v>196</c:v>
                </c:pt>
                <c:pt idx="11">
                  <c:v>224</c:v>
                </c:pt>
                <c:pt idx="12">
                  <c:v>280</c:v>
                </c:pt>
                <c:pt idx="13">
                  <c:v>336</c:v>
                </c:pt>
                <c:pt idx="14">
                  <c:v>392</c:v>
                </c:pt>
                <c:pt idx="15">
                  <c:v>448</c:v>
                </c:pt>
              </c:numCache>
            </c:numRef>
          </c:cat>
          <c:val>
            <c:numRef>
              <c:f>Sheet1!$E$2:$E$17</c:f>
              <c:numCache>
                <c:formatCode>General</c:formatCode>
                <c:ptCount val="16"/>
                <c:pt idx="0">
                  <c:v>4.3272000000000004</c:v>
                </c:pt>
                <c:pt idx="1">
                  <c:v>16.230274600000001</c:v>
                </c:pt>
                <c:pt idx="2">
                  <c:v>33.982543399999997</c:v>
                </c:pt>
                <c:pt idx="3">
                  <c:v>57.716769999999997</c:v>
                </c:pt>
                <c:pt idx="4">
                  <c:v>100.734488</c:v>
                </c:pt>
                <c:pt idx="5">
                  <c:v>195.53492600000001</c:v>
                </c:pt>
                <c:pt idx="6">
                  <c:v>293.88291400000003</c:v>
                </c:pt>
                <c:pt idx="7">
                  <c:v>387.82032049999998</c:v>
                </c:pt>
                <c:pt idx="8">
                  <c:v>497.93240939999998</c:v>
                </c:pt>
                <c:pt idx="9">
                  <c:v>586.18098380000004</c:v>
                </c:pt>
                <c:pt idx="10">
                  <c:v>678.29905670000005</c:v>
                </c:pt>
                <c:pt idx="11">
                  <c:v>760.64026149999995</c:v>
                </c:pt>
                <c:pt idx="12">
                  <c:v>864.57866000000001</c:v>
                </c:pt>
                <c:pt idx="13">
                  <c:v>1061.0264890000001</c:v>
                </c:pt>
                <c:pt idx="14">
                  <c:v>1059.2173560000001</c:v>
                </c:pt>
                <c:pt idx="15">
                  <c:v>1274.3853750000001</c:v>
                </c:pt>
              </c:numCache>
            </c:numRef>
          </c:val>
          <c:smooth val="0"/>
          <c:extLst xmlns:c15="http://schemas.microsoft.com/office/drawing/2012/chart">
            <c:ext xmlns:c16="http://schemas.microsoft.com/office/drawing/2014/chart" uri="{C3380CC4-5D6E-409C-BE32-E72D297353CC}">
              <c16:uniqueId val="{00000003-1640-48B0-BFCC-AB480FF8FD8B}"/>
            </c:ext>
          </c:extLst>
        </c:ser>
        <c:dLbls>
          <c:showLegendKey val="0"/>
          <c:showVal val="0"/>
          <c:showCatName val="0"/>
          <c:showSerName val="0"/>
          <c:showPercent val="0"/>
          <c:showBubbleSize val="0"/>
        </c:dLbls>
        <c:marker val="1"/>
        <c:smooth val="0"/>
        <c:axId val="18674159"/>
        <c:axId val="136986991"/>
        <c:extLst/>
      </c:lineChart>
      <c:catAx>
        <c:axId val="186741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dirty="0"/>
                  <a:t>Threads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tx1">
                    <a:lumMod val="65000"/>
                    <a:lumOff val="35000"/>
                  </a:schemeClr>
                </a:solidFill>
                <a:latin typeface="+mn-lt"/>
                <a:ea typeface="+mn-ea"/>
                <a:cs typeface="+mn-cs"/>
              </a:defRPr>
            </a:pPr>
            <a:endParaRPr lang="en-US"/>
          </a:p>
        </c:txPr>
        <c:crossAx val="136986991"/>
        <c:crosses val="autoZero"/>
        <c:auto val="1"/>
        <c:lblAlgn val="ctr"/>
        <c:lblOffset val="100"/>
        <c:noMultiLvlLbl val="0"/>
      </c:catAx>
      <c:valAx>
        <c:axId val="136986991"/>
        <c:scaling>
          <c:orientation val="minMax"/>
          <c:max val="1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800" baseline="0" dirty="0"/>
                  <a:t>Million Operations/s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674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US" sz="2400" dirty="0">
                <a:solidFill>
                  <a:schemeClr val="tx1">
                    <a:lumMod val="95000"/>
                    <a:lumOff val="5000"/>
                  </a:schemeClr>
                </a:solidFill>
              </a:rPr>
              <a:t>20% Update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6"/>
            <c:invertIfNegative val="0"/>
            <c:bubble3D val="0"/>
            <c:spPr>
              <a:solidFill>
                <a:srgbClr val="00B050"/>
              </a:solidFill>
              <a:ln>
                <a:solidFill>
                  <a:sysClr val="windowText" lastClr="000000"/>
                </a:solidFill>
              </a:ln>
              <a:effectLst/>
            </c:spPr>
            <c:extLst>
              <c:ext xmlns:c16="http://schemas.microsoft.com/office/drawing/2014/chart" uri="{C3380CC4-5D6E-409C-BE32-E72D297353CC}">
                <c16:uniqueId val="{00000001-7DE9-48BC-98B0-11E4ADD85FAB}"/>
              </c:ext>
            </c:extLst>
          </c:dPt>
          <c:cat>
            <c:strRef>
              <c:f>Sheet1!$F$1:$F$7</c:f>
              <c:strCache>
                <c:ptCount val="7"/>
                <c:pt idx="0">
                  <c:v> RLU</c:v>
                </c:pt>
                <c:pt idx="1">
                  <c:v> +Scalable TS</c:v>
                </c:pt>
                <c:pt idx="2">
                  <c:v> +multi-version</c:v>
                </c:pt>
                <c:pt idx="3">
                  <c:v> +concurrent GC</c:v>
                </c:pt>
                <c:pt idx="4">
                  <c:v> +capacity WM</c:v>
                </c:pt>
                <c:pt idx="5">
                  <c:v> +deref WM</c:v>
                </c:pt>
                <c:pt idx="6">
                  <c:v> MV-RLU</c:v>
                </c:pt>
              </c:strCache>
            </c:strRef>
          </c:cat>
          <c:val>
            <c:numRef>
              <c:f>Sheet1!$G$1:$G$7</c:f>
              <c:numCache>
                <c:formatCode>General</c:formatCode>
                <c:ptCount val="7"/>
                <c:pt idx="0">
                  <c:v>0.57816999999999996</c:v>
                </c:pt>
                <c:pt idx="1">
                  <c:v>0.53622499999999995</c:v>
                </c:pt>
                <c:pt idx="2">
                  <c:v>1.2238</c:v>
                </c:pt>
                <c:pt idx="3">
                  <c:v>1.095202</c:v>
                </c:pt>
                <c:pt idx="4">
                  <c:v>1.2214909</c:v>
                </c:pt>
                <c:pt idx="5">
                  <c:v>1.2788701</c:v>
                </c:pt>
                <c:pt idx="6">
                  <c:v>1.3098031000000001</c:v>
                </c:pt>
              </c:numCache>
            </c:numRef>
          </c:val>
          <c:extLst>
            <c:ext xmlns:c16="http://schemas.microsoft.com/office/drawing/2014/chart" uri="{C3380CC4-5D6E-409C-BE32-E72D297353CC}">
              <c16:uniqueId val="{00000002-7DE9-48BC-98B0-11E4ADD85FAB}"/>
            </c:ext>
          </c:extLst>
        </c:ser>
        <c:dLbls>
          <c:showLegendKey val="0"/>
          <c:showVal val="0"/>
          <c:showCatName val="0"/>
          <c:showSerName val="0"/>
          <c:showPercent val="0"/>
          <c:showBubbleSize val="0"/>
        </c:dLbls>
        <c:gapWidth val="0"/>
        <c:axId val="1604591424"/>
        <c:axId val="1513162000"/>
      </c:barChart>
      <c:catAx>
        <c:axId val="1604591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513162000"/>
        <c:crosses val="autoZero"/>
        <c:auto val="1"/>
        <c:lblAlgn val="ctr"/>
        <c:lblOffset val="100"/>
        <c:noMultiLvlLbl val="0"/>
      </c:catAx>
      <c:valAx>
        <c:axId val="151316200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95000"/>
                    <a:lumOff val="5000"/>
                  </a:schemeClr>
                </a:solidFill>
                <a:latin typeface="+mn-lt"/>
                <a:ea typeface="+mn-ea"/>
                <a:cs typeface="+mn-cs"/>
              </a:defRPr>
            </a:pPr>
            <a:endParaRPr lang="en-US"/>
          </a:p>
        </c:txPr>
        <c:crossAx val="1604591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US" sz="2400" dirty="0">
                <a:solidFill>
                  <a:schemeClr val="tx1">
                    <a:lumMod val="95000"/>
                    <a:lumOff val="5000"/>
                  </a:schemeClr>
                </a:solidFill>
              </a:rPr>
              <a:t>80% Update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0.168706318357008"/>
          <c:y val="0.15710164429658252"/>
          <c:w val="0.78142534903370731"/>
          <c:h val="0.60674209122536937"/>
        </c:manualLayout>
      </c:layout>
      <c:barChart>
        <c:barDir val="col"/>
        <c:grouping val="clustered"/>
        <c:varyColors val="0"/>
        <c:ser>
          <c:idx val="0"/>
          <c:order val="0"/>
          <c:spPr>
            <a:solidFill>
              <a:schemeClr val="accent1"/>
            </a:solidFill>
            <a:ln>
              <a:solidFill>
                <a:sysClr val="windowText" lastClr="000000"/>
              </a:solidFill>
            </a:ln>
            <a:effectLst/>
          </c:spPr>
          <c:invertIfNegative val="0"/>
          <c:dPt>
            <c:idx val="6"/>
            <c:invertIfNegative val="0"/>
            <c:bubble3D val="0"/>
            <c:spPr>
              <a:solidFill>
                <a:srgbClr val="00B050"/>
              </a:solidFill>
              <a:ln>
                <a:solidFill>
                  <a:sysClr val="windowText" lastClr="000000"/>
                </a:solidFill>
              </a:ln>
              <a:effectLst/>
            </c:spPr>
            <c:extLst>
              <c:ext xmlns:c16="http://schemas.microsoft.com/office/drawing/2014/chart" uri="{C3380CC4-5D6E-409C-BE32-E72D297353CC}">
                <c16:uniqueId val="{00000001-DA2E-4B4E-B7D1-25029A515FCB}"/>
              </c:ext>
            </c:extLst>
          </c:dPt>
          <c:cat>
            <c:strRef>
              <c:f>Sheet1!$I$1:$I$7</c:f>
              <c:strCache>
                <c:ptCount val="7"/>
                <c:pt idx="0">
                  <c:v>RLU</c:v>
                </c:pt>
                <c:pt idx="1">
                  <c:v> +Scalable TS</c:v>
                </c:pt>
                <c:pt idx="2">
                  <c:v> +multi-version</c:v>
                </c:pt>
                <c:pt idx="3">
                  <c:v> +concurrent GC</c:v>
                </c:pt>
                <c:pt idx="4">
                  <c:v> +capacity WM</c:v>
                </c:pt>
                <c:pt idx="5">
                  <c:v> +deref WM</c:v>
                </c:pt>
                <c:pt idx="6">
                  <c:v>MV-RLU</c:v>
                </c:pt>
              </c:strCache>
            </c:strRef>
          </c:cat>
          <c:val>
            <c:numRef>
              <c:f>Sheet1!$J$1:$J$7</c:f>
              <c:numCache>
                <c:formatCode>General</c:formatCode>
                <c:ptCount val="7"/>
                <c:pt idx="0">
                  <c:v>0.371</c:v>
                </c:pt>
                <c:pt idx="1">
                  <c:v>0.504</c:v>
                </c:pt>
                <c:pt idx="2">
                  <c:v>0.62977000000000005</c:v>
                </c:pt>
                <c:pt idx="3">
                  <c:v>1.1304784000000001</c:v>
                </c:pt>
                <c:pt idx="4">
                  <c:v>1.2668173</c:v>
                </c:pt>
                <c:pt idx="5">
                  <c:v>1.252305</c:v>
                </c:pt>
                <c:pt idx="6">
                  <c:v>1.3973960000000001</c:v>
                </c:pt>
              </c:numCache>
            </c:numRef>
          </c:val>
          <c:extLst>
            <c:ext xmlns:c16="http://schemas.microsoft.com/office/drawing/2014/chart" uri="{C3380CC4-5D6E-409C-BE32-E72D297353CC}">
              <c16:uniqueId val="{00000002-DA2E-4B4E-B7D1-25029A515FCB}"/>
            </c:ext>
          </c:extLst>
        </c:ser>
        <c:dLbls>
          <c:showLegendKey val="0"/>
          <c:showVal val="0"/>
          <c:showCatName val="0"/>
          <c:showSerName val="0"/>
          <c:showPercent val="0"/>
          <c:showBubbleSize val="0"/>
        </c:dLbls>
        <c:gapWidth val="0"/>
        <c:axId val="1627970112"/>
        <c:axId val="1599667488"/>
      </c:barChart>
      <c:catAx>
        <c:axId val="162797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599667488"/>
        <c:crosses val="autoZero"/>
        <c:auto val="1"/>
        <c:lblAlgn val="ctr"/>
        <c:lblOffset val="100"/>
        <c:noMultiLvlLbl val="0"/>
      </c:catAx>
      <c:valAx>
        <c:axId val="159966748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27970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r>
              <a:rPr lang="en-US" sz="2400" dirty="0">
                <a:solidFill>
                  <a:schemeClr val="tx1">
                    <a:lumMod val="95000"/>
                    <a:lumOff val="5000"/>
                  </a:schemeClr>
                </a:solidFill>
              </a:rPr>
              <a:t>2</a:t>
            </a:r>
            <a:r>
              <a:rPr lang="en-US" sz="2400" baseline="0" dirty="0">
                <a:solidFill>
                  <a:schemeClr val="tx1">
                    <a:lumMod val="95000"/>
                    <a:lumOff val="5000"/>
                  </a:schemeClr>
                </a:solidFill>
              </a:rPr>
              <a:t>% Update</a:t>
            </a:r>
            <a:endParaRPr lang="en-US" sz="2400" dirty="0">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solidFill>
                <a:schemeClr val="tx1"/>
              </a:solidFill>
            </a:ln>
            <a:effectLst/>
          </c:spPr>
          <c:invertIfNegative val="0"/>
          <c:dPt>
            <c:idx val="6"/>
            <c:invertIfNegative val="0"/>
            <c:bubble3D val="0"/>
            <c:spPr>
              <a:solidFill>
                <a:srgbClr val="00B050"/>
              </a:solidFill>
              <a:ln>
                <a:solidFill>
                  <a:schemeClr val="tx1"/>
                </a:solidFill>
              </a:ln>
              <a:effectLst/>
            </c:spPr>
            <c:extLst>
              <c:ext xmlns:c16="http://schemas.microsoft.com/office/drawing/2014/chart" uri="{C3380CC4-5D6E-409C-BE32-E72D297353CC}">
                <c16:uniqueId val="{00000001-118A-4B5F-8356-A837A8FEC0EB}"/>
              </c:ext>
            </c:extLst>
          </c:dPt>
          <c:cat>
            <c:strRef>
              <c:f>Sheet1!$B$1:$B$7</c:f>
              <c:strCache>
                <c:ptCount val="7"/>
                <c:pt idx="0">
                  <c:v> RLU</c:v>
                </c:pt>
                <c:pt idx="1">
                  <c:v> +Scalable TS</c:v>
                </c:pt>
                <c:pt idx="2">
                  <c:v> +multi-version</c:v>
                </c:pt>
                <c:pt idx="3">
                  <c:v> +concurrent GC</c:v>
                </c:pt>
                <c:pt idx="4">
                  <c:v> +capacity WM</c:v>
                </c:pt>
                <c:pt idx="5">
                  <c:v> +deref WM</c:v>
                </c:pt>
                <c:pt idx="6">
                  <c:v> MV-RLU</c:v>
                </c:pt>
              </c:strCache>
            </c:strRef>
          </c:cat>
          <c:val>
            <c:numRef>
              <c:f>Sheet1!$C$1:$C$7</c:f>
              <c:numCache>
                <c:formatCode>General</c:formatCode>
                <c:ptCount val="7"/>
                <c:pt idx="0">
                  <c:v>1.704812</c:v>
                </c:pt>
                <c:pt idx="1">
                  <c:v>1.7226250000000001</c:v>
                </c:pt>
                <c:pt idx="2">
                  <c:v>3.5442900000000002</c:v>
                </c:pt>
                <c:pt idx="3">
                  <c:v>1.7722456</c:v>
                </c:pt>
                <c:pt idx="4">
                  <c:v>1.881772</c:v>
                </c:pt>
                <c:pt idx="5">
                  <c:v>3.2501500000000001</c:v>
                </c:pt>
                <c:pt idx="6">
                  <c:v>3.2609607</c:v>
                </c:pt>
              </c:numCache>
            </c:numRef>
          </c:val>
          <c:extLst>
            <c:ext xmlns:c16="http://schemas.microsoft.com/office/drawing/2014/chart" uri="{C3380CC4-5D6E-409C-BE32-E72D297353CC}">
              <c16:uniqueId val="{00000002-118A-4B5F-8356-A837A8FEC0EB}"/>
            </c:ext>
          </c:extLst>
        </c:ser>
        <c:dLbls>
          <c:showLegendKey val="0"/>
          <c:showVal val="0"/>
          <c:showCatName val="0"/>
          <c:showSerName val="0"/>
          <c:showPercent val="0"/>
          <c:showBubbleSize val="0"/>
        </c:dLbls>
        <c:gapWidth val="0"/>
        <c:axId val="1518259744"/>
        <c:axId val="1513141200"/>
      </c:barChart>
      <c:catAx>
        <c:axId val="151825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95000"/>
                    <a:lumOff val="5000"/>
                  </a:schemeClr>
                </a:solidFill>
                <a:latin typeface="+mn-lt"/>
                <a:ea typeface="+mn-ea"/>
                <a:cs typeface="+mn-cs"/>
              </a:defRPr>
            </a:pPr>
            <a:endParaRPr lang="en-US"/>
          </a:p>
        </c:txPr>
        <c:crossAx val="1513141200"/>
        <c:crosses val="autoZero"/>
        <c:auto val="1"/>
        <c:lblAlgn val="ctr"/>
        <c:lblOffset val="100"/>
        <c:noMultiLvlLbl val="0"/>
      </c:catAx>
      <c:valAx>
        <c:axId val="151314120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95000"/>
                    <a:lumOff val="5000"/>
                  </a:schemeClr>
                </a:solidFill>
                <a:latin typeface="+mn-lt"/>
                <a:ea typeface="+mn-ea"/>
                <a:cs typeface="+mn-cs"/>
              </a:defRPr>
            </a:pPr>
            <a:endParaRPr lang="en-US"/>
          </a:p>
        </c:txPr>
        <c:crossAx val="1518259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aseline="0" dirty="0" err="1"/>
              <a:t>KyotoCabinet</a:t>
            </a:r>
            <a:r>
              <a:rPr lang="en-US" sz="2400" baseline="0" dirty="0"/>
              <a:t>: Update(2%)</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RLU</c:v>
                </c:pt>
              </c:strCache>
            </c:strRef>
          </c:tx>
          <c:spPr>
            <a:ln w="28575" cap="rnd">
              <a:solidFill>
                <a:schemeClr val="accent1"/>
              </a:solidFill>
              <a:round/>
            </a:ln>
            <a:effectLst/>
          </c:spPr>
          <c:marker>
            <c:symbol val="circle"/>
            <c:size val="5"/>
            <c:spPr>
              <a:solidFill>
                <a:schemeClr val="accent1"/>
              </a:solidFill>
              <a:ln w="9525" cap="flat">
                <a:solidFill>
                  <a:schemeClr val="accent1"/>
                </a:solidFill>
              </a:ln>
              <a:effectLst/>
            </c:spPr>
          </c:marker>
          <c:cat>
            <c:numRef>
              <c:f>Sheet1!$A$2:$A$19</c:f>
              <c:numCache>
                <c:formatCode>General</c:formatCode>
                <c:ptCount val="18"/>
                <c:pt idx="0">
                  <c:v>1</c:v>
                </c:pt>
                <c:pt idx="1">
                  <c:v>2</c:v>
                </c:pt>
                <c:pt idx="2">
                  <c:v>4</c:v>
                </c:pt>
                <c:pt idx="3">
                  <c:v>8</c:v>
                </c:pt>
                <c:pt idx="4">
                  <c:v>12</c:v>
                </c:pt>
                <c:pt idx="5">
                  <c:v>16</c:v>
                </c:pt>
                <c:pt idx="6">
                  <c:v>20</c:v>
                </c:pt>
                <c:pt idx="7">
                  <c:v>24</c:v>
                </c:pt>
                <c:pt idx="8">
                  <c:v>32</c:v>
                </c:pt>
                <c:pt idx="9">
                  <c:v>40</c:v>
                </c:pt>
                <c:pt idx="10">
                  <c:v>48</c:v>
                </c:pt>
                <c:pt idx="11">
                  <c:v>56</c:v>
                </c:pt>
                <c:pt idx="12">
                  <c:v>64</c:v>
                </c:pt>
                <c:pt idx="13">
                  <c:v>128</c:v>
                </c:pt>
                <c:pt idx="14">
                  <c:v>192</c:v>
                </c:pt>
                <c:pt idx="15">
                  <c:v>224</c:v>
                </c:pt>
                <c:pt idx="16">
                  <c:v>280</c:v>
                </c:pt>
                <c:pt idx="17">
                  <c:v>336</c:v>
                </c:pt>
              </c:numCache>
            </c:numRef>
          </c:cat>
          <c:val>
            <c:numRef>
              <c:f>Sheet1!$B$2:$B$19</c:f>
              <c:numCache>
                <c:formatCode>General</c:formatCode>
                <c:ptCount val="18"/>
                <c:pt idx="0">
                  <c:v>2.2799999999999998</c:v>
                </c:pt>
                <c:pt idx="1">
                  <c:v>2.4700000000000002</c:v>
                </c:pt>
                <c:pt idx="2">
                  <c:v>5.2</c:v>
                </c:pt>
                <c:pt idx="3">
                  <c:v>9.0299999999999994</c:v>
                </c:pt>
                <c:pt idx="4">
                  <c:v>13.1</c:v>
                </c:pt>
                <c:pt idx="5">
                  <c:v>15.4</c:v>
                </c:pt>
                <c:pt idx="6">
                  <c:v>18.100000000000001</c:v>
                </c:pt>
                <c:pt idx="7">
                  <c:v>20</c:v>
                </c:pt>
                <c:pt idx="8">
                  <c:v>23.6</c:v>
                </c:pt>
                <c:pt idx="9">
                  <c:v>25.2</c:v>
                </c:pt>
                <c:pt idx="10">
                  <c:v>27.4</c:v>
                </c:pt>
                <c:pt idx="11">
                  <c:v>27.9</c:v>
                </c:pt>
                <c:pt idx="12">
                  <c:v>28.3</c:v>
                </c:pt>
                <c:pt idx="13">
                  <c:v>19.100000000000001</c:v>
                </c:pt>
                <c:pt idx="14">
                  <c:v>13.9</c:v>
                </c:pt>
                <c:pt idx="15">
                  <c:v>14.5</c:v>
                </c:pt>
                <c:pt idx="16">
                  <c:v>11.1</c:v>
                </c:pt>
                <c:pt idx="17">
                  <c:v>7.67</c:v>
                </c:pt>
              </c:numCache>
            </c:numRef>
          </c:val>
          <c:smooth val="0"/>
          <c:extLst>
            <c:ext xmlns:c16="http://schemas.microsoft.com/office/drawing/2014/chart" uri="{C3380CC4-5D6E-409C-BE32-E72D297353CC}">
              <c16:uniqueId val="{00000000-CAFF-4F3E-B0F8-79826843C685}"/>
            </c:ext>
          </c:extLst>
        </c:ser>
        <c:ser>
          <c:idx val="1"/>
          <c:order val="1"/>
          <c:tx>
            <c:strRef>
              <c:f>Sheet1!$C$1</c:f>
              <c:strCache>
                <c:ptCount val="1"/>
                <c:pt idx="0">
                  <c:v>Vanilla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Sheet1!$A$2:$A$19</c:f>
              <c:numCache>
                <c:formatCode>General</c:formatCode>
                <c:ptCount val="18"/>
                <c:pt idx="0">
                  <c:v>1</c:v>
                </c:pt>
                <c:pt idx="1">
                  <c:v>2</c:v>
                </c:pt>
                <c:pt idx="2">
                  <c:v>4</c:v>
                </c:pt>
                <c:pt idx="3">
                  <c:v>8</c:v>
                </c:pt>
                <c:pt idx="4">
                  <c:v>12</c:v>
                </c:pt>
                <c:pt idx="5">
                  <c:v>16</c:v>
                </c:pt>
                <c:pt idx="6">
                  <c:v>20</c:v>
                </c:pt>
                <c:pt idx="7">
                  <c:v>24</c:v>
                </c:pt>
                <c:pt idx="8">
                  <c:v>32</c:v>
                </c:pt>
                <c:pt idx="9">
                  <c:v>40</c:v>
                </c:pt>
                <c:pt idx="10">
                  <c:v>48</c:v>
                </c:pt>
                <c:pt idx="11">
                  <c:v>56</c:v>
                </c:pt>
                <c:pt idx="12">
                  <c:v>64</c:v>
                </c:pt>
                <c:pt idx="13">
                  <c:v>128</c:v>
                </c:pt>
                <c:pt idx="14">
                  <c:v>192</c:v>
                </c:pt>
                <c:pt idx="15">
                  <c:v>224</c:v>
                </c:pt>
                <c:pt idx="16">
                  <c:v>280</c:v>
                </c:pt>
                <c:pt idx="17">
                  <c:v>336</c:v>
                </c:pt>
              </c:numCache>
            </c:numRef>
          </c:cat>
          <c:val>
            <c:numRef>
              <c:f>Sheet1!$C$2:$C$19</c:f>
              <c:numCache>
                <c:formatCode>General</c:formatCode>
                <c:ptCount val="18"/>
                <c:pt idx="0">
                  <c:v>3.15</c:v>
                </c:pt>
                <c:pt idx="1">
                  <c:v>2.02</c:v>
                </c:pt>
                <c:pt idx="2">
                  <c:v>3.17</c:v>
                </c:pt>
                <c:pt idx="3">
                  <c:v>2.42</c:v>
                </c:pt>
                <c:pt idx="4">
                  <c:v>2.44</c:v>
                </c:pt>
                <c:pt idx="5">
                  <c:v>2.34</c:v>
                </c:pt>
                <c:pt idx="6">
                  <c:v>2.31</c:v>
                </c:pt>
                <c:pt idx="7">
                  <c:v>2.34</c:v>
                </c:pt>
                <c:pt idx="8">
                  <c:v>2.2799999999999998</c:v>
                </c:pt>
                <c:pt idx="9">
                  <c:v>2.4</c:v>
                </c:pt>
                <c:pt idx="10">
                  <c:v>2.38</c:v>
                </c:pt>
                <c:pt idx="11">
                  <c:v>2.44</c:v>
                </c:pt>
                <c:pt idx="12">
                  <c:v>2.4300000000000002</c:v>
                </c:pt>
                <c:pt idx="13">
                  <c:v>2.1</c:v>
                </c:pt>
                <c:pt idx="14">
                  <c:v>1.95</c:v>
                </c:pt>
                <c:pt idx="15">
                  <c:v>2.0099999999999998</c:v>
                </c:pt>
                <c:pt idx="16">
                  <c:v>2.02</c:v>
                </c:pt>
                <c:pt idx="17">
                  <c:v>1.63</c:v>
                </c:pt>
              </c:numCache>
            </c:numRef>
          </c:val>
          <c:smooth val="0"/>
          <c:extLst>
            <c:ext xmlns:c16="http://schemas.microsoft.com/office/drawing/2014/chart" uri="{C3380CC4-5D6E-409C-BE32-E72D297353CC}">
              <c16:uniqueId val="{00000001-CAFF-4F3E-B0F8-79826843C685}"/>
            </c:ext>
          </c:extLst>
        </c:ser>
        <c:ser>
          <c:idx val="2"/>
          <c:order val="2"/>
          <c:tx>
            <c:strRef>
              <c:f>Sheet1!$D$1</c:f>
              <c:strCache>
                <c:ptCount val="1"/>
                <c:pt idx="0">
                  <c:v>MV-RLU</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cat>
            <c:numRef>
              <c:f>Sheet1!$A$2:$A$19</c:f>
              <c:numCache>
                <c:formatCode>General</c:formatCode>
                <c:ptCount val="18"/>
                <c:pt idx="0">
                  <c:v>1</c:v>
                </c:pt>
                <c:pt idx="1">
                  <c:v>2</c:v>
                </c:pt>
                <c:pt idx="2">
                  <c:v>4</c:v>
                </c:pt>
                <c:pt idx="3">
                  <c:v>8</c:v>
                </c:pt>
                <c:pt idx="4">
                  <c:v>12</c:v>
                </c:pt>
                <c:pt idx="5">
                  <c:v>16</c:v>
                </c:pt>
                <c:pt idx="6">
                  <c:v>20</c:v>
                </c:pt>
                <c:pt idx="7">
                  <c:v>24</c:v>
                </c:pt>
                <c:pt idx="8">
                  <c:v>32</c:v>
                </c:pt>
                <c:pt idx="9">
                  <c:v>40</c:v>
                </c:pt>
                <c:pt idx="10">
                  <c:v>48</c:v>
                </c:pt>
                <c:pt idx="11">
                  <c:v>56</c:v>
                </c:pt>
                <c:pt idx="12">
                  <c:v>64</c:v>
                </c:pt>
                <c:pt idx="13">
                  <c:v>128</c:v>
                </c:pt>
                <c:pt idx="14">
                  <c:v>192</c:v>
                </c:pt>
                <c:pt idx="15">
                  <c:v>224</c:v>
                </c:pt>
                <c:pt idx="16">
                  <c:v>280</c:v>
                </c:pt>
                <c:pt idx="17">
                  <c:v>336</c:v>
                </c:pt>
              </c:numCache>
            </c:numRef>
          </c:cat>
          <c:val>
            <c:numRef>
              <c:f>Sheet1!$D$2:$D$19</c:f>
              <c:numCache>
                <c:formatCode>General</c:formatCode>
                <c:ptCount val="18"/>
                <c:pt idx="0">
                  <c:v>1.94</c:v>
                </c:pt>
                <c:pt idx="1">
                  <c:v>2.21</c:v>
                </c:pt>
                <c:pt idx="2">
                  <c:v>5.73</c:v>
                </c:pt>
                <c:pt idx="3">
                  <c:v>9.43</c:v>
                </c:pt>
                <c:pt idx="4">
                  <c:v>15</c:v>
                </c:pt>
                <c:pt idx="5">
                  <c:v>17.399999999999999</c:v>
                </c:pt>
                <c:pt idx="6">
                  <c:v>21.1</c:v>
                </c:pt>
                <c:pt idx="7">
                  <c:v>23.1</c:v>
                </c:pt>
                <c:pt idx="8">
                  <c:v>32.700000000000003</c:v>
                </c:pt>
                <c:pt idx="9">
                  <c:v>31.7</c:v>
                </c:pt>
                <c:pt idx="10">
                  <c:v>39.1</c:v>
                </c:pt>
                <c:pt idx="11">
                  <c:v>43.8</c:v>
                </c:pt>
                <c:pt idx="12">
                  <c:v>49.5</c:v>
                </c:pt>
                <c:pt idx="13">
                  <c:v>63.9</c:v>
                </c:pt>
                <c:pt idx="14">
                  <c:v>72.5</c:v>
                </c:pt>
                <c:pt idx="15">
                  <c:v>69.5</c:v>
                </c:pt>
                <c:pt idx="16">
                  <c:v>63</c:v>
                </c:pt>
                <c:pt idx="17">
                  <c:v>64.099999999999994</c:v>
                </c:pt>
              </c:numCache>
            </c:numRef>
          </c:val>
          <c:smooth val="0"/>
          <c:extLst>
            <c:ext xmlns:c16="http://schemas.microsoft.com/office/drawing/2014/chart" uri="{C3380CC4-5D6E-409C-BE32-E72D297353CC}">
              <c16:uniqueId val="{00000002-CAFF-4F3E-B0F8-79826843C685}"/>
            </c:ext>
          </c:extLst>
        </c:ser>
        <c:dLbls>
          <c:showLegendKey val="0"/>
          <c:showVal val="0"/>
          <c:showCatName val="0"/>
          <c:showSerName val="0"/>
          <c:showPercent val="0"/>
          <c:showBubbleSize val="0"/>
        </c:dLbls>
        <c:marker val="1"/>
        <c:smooth val="0"/>
        <c:axId val="1350877711"/>
        <c:axId val="1322140335"/>
      </c:lineChart>
      <c:catAx>
        <c:axId val="1350877711"/>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aseline="0" dirty="0"/>
                  <a:t>Threads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22140335"/>
        <c:crosses val="autoZero"/>
        <c:auto val="1"/>
        <c:lblAlgn val="ctr"/>
        <c:lblOffset val="100"/>
        <c:noMultiLvlLbl val="0"/>
      </c:catAx>
      <c:valAx>
        <c:axId val="1322140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a:t>Million </a:t>
                </a:r>
                <a:r>
                  <a:rPr lang="en-US" sz="1800" baseline="0" dirty="0"/>
                  <a:t> Operations/s</a:t>
                </a:r>
                <a:endParaRPr lang="en-US" sz="1800"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08777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0.14266</cdr:y>
    </cdr:from>
    <cdr:to>
      <cdr:x>0.17719</cdr:x>
      <cdr:y>0.24596</cdr:y>
    </cdr:to>
    <cdr:sp macro="" textlink="">
      <cdr:nvSpPr>
        <cdr:cNvPr id="2" name="TextBox 1">
          <a:extLst xmlns:a="http://schemas.openxmlformats.org/drawingml/2006/main">
            <a:ext uri="{FF2B5EF4-FFF2-40B4-BE49-F238E27FC236}">
              <a16:creationId xmlns:a16="http://schemas.microsoft.com/office/drawing/2014/main" id="{703B3169-B26B-44F5-9862-6BBC29FA7438}"/>
            </a:ext>
          </a:extLst>
        </cdr:cNvPr>
        <cdr:cNvSpPr txBox="1"/>
      </cdr:nvSpPr>
      <cdr:spPr>
        <a:xfrm xmlns:a="http://schemas.openxmlformats.org/drawingml/2006/main">
          <a:off x="0" y="664673"/>
          <a:ext cx="1620253" cy="48126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(Higher is better)</a:t>
          </a:r>
        </a:p>
      </cdr:txBody>
    </cdr:sp>
  </cdr:relSizeAnchor>
  <cdr:relSizeAnchor xmlns:cdr="http://schemas.openxmlformats.org/drawingml/2006/chartDrawing">
    <cdr:from>
      <cdr:x>0</cdr:x>
      <cdr:y>0.88298</cdr:y>
    </cdr:from>
    <cdr:to>
      <cdr:x>0.17719</cdr:x>
      <cdr:y>0.98628</cdr:y>
    </cdr:to>
    <cdr:sp macro="" textlink="">
      <cdr:nvSpPr>
        <cdr:cNvPr id="3" name="TextBox 1">
          <a:extLst xmlns:a="http://schemas.openxmlformats.org/drawingml/2006/main">
            <a:ext uri="{FF2B5EF4-FFF2-40B4-BE49-F238E27FC236}">
              <a16:creationId xmlns:a16="http://schemas.microsoft.com/office/drawing/2014/main" id="{4562B9FD-96F4-4CD4-8AE3-26E9BC5DC4A5}"/>
            </a:ext>
          </a:extLst>
        </cdr:cNvPr>
        <cdr:cNvSpPr txBox="1"/>
      </cdr:nvSpPr>
      <cdr:spPr>
        <a:xfrm xmlns:a="http://schemas.openxmlformats.org/drawingml/2006/main">
          <a:off x="0" y="4113824"/>
          <a:ext cx="1620253" cy="4812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a:t>1K element, load factor: 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E9CF7-26FA-48E3-8803-077D4E01737B}" type="datetimeFigureOut">
              <a:rPr lang="en-US" smtClean="0"/>
              <a:t>11/30/2019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C0A49-5EAF-4D6F-9AE4-0CF69E672C3A}" type="slidenum">
              <a:rPr lang="en-US" smtClean="0"/>
              <a:t>‹#›</a:t>
            </a:fld>
            <a:endParaRPr lang="en-US"/>
          </a:p>
        </p:txBody>
      </p:sp>
    </p:spTree>
    <p:extLst>
      <p:ext uri="{BB962C8B-B14F-4D97-AF65-F5344CB8AC3E}">
        <p14:creationId xmlns:p14="http://schemas.microsoft.com/office/powerpoint/2010/main" val="366818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0A49-5EAF-4D6F-9AE4-0CF69E672C3A}" type="slidenum">
              <a:rPr lang="en-US" smtClean="0"/>
              <a:t>2</a:t>
            </a:fld>
            <a:endParaRPr lang="en-US"/>
          </a:p>
        </p:txBody>
      </p:sp>
    </p:spTree>
    <p:extLst>
      <p:ext uri="{BB962C8B-B14F-4D97-AF65-F5344CB8AC3E}">
        <p14:creationId xmlns:p14="http://schemas.microsoft.com/office/powerpoint/2010/main" val="40178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MV-RLU supports multiple version of the same data, reads are slightly more involved. When a reader enters a critical section, it reads the global clock to get a read clock. Then it traverses the version chain to find the first node which </a:t>
            </a:r>
            <a:r>
              <a:rPr lang="en-US" dirty="0" err="1"/>
              <a:t>statisfies</a:t>
            </a:r>
            <a:r>
              <a:rPr lang="en-US" dirty="0"/>
              <a:t> the </a:t>
            </a:r>
            <a:r>
              <a:rPr lang="en-US" dirty="0" err="1"/>
              <a:t>propert</a:t>
            </a:r>
            <a:r>
              <a:rPr lang="en-US" dirty="0"/>
              <a:t> read clock is less than version timestamp.</a:t>
            </a:r>
          </a:p>
        </p:txBody>
      </p:sp>
      <p:sp>
        <p:nvSpPr>
          <p:cNvPr id="4" name="Slide Number Placeholder 3"/>
          <p:cNvSpPr>
            <a:spLocks noGrp="1"/>
          </p:cNvSpPr>
          <p:nvPr>
            <p:ph type="sldNum" sz="quarter" idx="5"/>
          </p:nvPr>
        </p:nvSpPr>
        <p:spPr/>
        <p:txBody>
          <a:bodyPr/>
          <a:lstStyle/>
          <a:p>
            <a:fld id="{93FC0A49-5EAF-4D6F-9AE4-0CF69E672C3A}" type="slidenum">
              <a:rPr lang="en-US" smtClean="0"/>
              <a:t>21</a:t>
            </a:fld>
            <a:endParaRPr lang="en-US"/>
          </a:p>
        </p:txBody>
      </p:sp>
    </p:spTree>
    <p:extLst>
      <p:ext uri="{BB962C8B-B14F-4D97-AF65-F5344CB8AC3E}">
        <p14:creationId xmlns:p14="http://schemas.microsoft.com/office/powerpoint/2010/main" val="92684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0A49-5EAF-4D6F-9AE4-0CF69E672C3A}" type="slidenum">
              <a:rPr lang="en-US" smtClean="0"/>
              <a:t>22</a:t>
            </a:fld>
            <a:endParaRPr lang="en-US"/>
          </a:p>
        </p:txBody>
      </p:sp>
    </p:spTree>
    <p:extLst>
      <p:ext uri="{BB962C8B-B14F-4D97-AF65-F5344CB8AC3E}">
        <p14:creationId xmlns:p14="http://schemas.microsoft.com/office/powerpoint/2010/main" val="335502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mv-</a:t>
            </a:r>
            <a:r>
              <a:rPr lang="en-US" dirty="0" err="1"/>
              <a:t>rlu</a:t>
            </a:r>
            <a:r>
              <a:rPr lang="en-US" dirty="0"/>
              <a:t>, when writers performs updates, it uses log space and eventually the log will be full after which the thread will wait for garbage collection to reclaim log space.</a:t>
            </a:r>
          </a:p>
        </p:txBody>
      </p:sp>
      <p:sp>
        <p:nvSpPr>
          <p:cNvPr id="4" name="Slide Number Placeholder 3"/>
          <p:cNvSpPr>
            <a:spLocks noGrp="1"/>
          </p:cNvSpPr>
          <p:nvPr>
            <p:ph type="sldNum" sz="quarter" idx="5"/>
          </p:nvPr>
        </p:nvSpPr>
        <p:spPr/>
        <p:txBody>
          <a:bodyPr/>
          <a:lstStyle/>
          <a:p>
            <a:fld id="{93FC0A49-5EAF-4D6F-9AE4-0CF69E672C3A}" type="slidenum">
              <a:rPr lang="en-US" smtClean="0"/>
              <a:t>26</a:t>
            </a:fld>
            <a:endParaRPr lang="en-US"/>
          </a:p>
        </p:txBody>
      </p:sp>
    </p:spTree>
    <p:extLst>
      <p:ext uri="{BB962C8B-B14F-4D97-AF65-F5344CB8AC3E}">
        <p14:creationId xmlns:p14="http://schemas.microsoft.com/office/powerpoint/2010/main" val="256783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if the thread triggers garbage collection when the log  utilization crosses a certain threshold, it can continue doing useful work and hopefully, GC can reclaim log space before the log fills up. This threshold is called capacity water mark.</a:t>
            </a:r>
          </a:p>
        </p:txBody>
      </p:sp>
      <p:sp>
        <p:nvSpPr>
          <p:cNvPr id="4" name="Slide Number Placeholder 3"/>
          <p:cNvSpPr>
            <a:spLocks noGrp="1"/>
          </p:cNvSpPr>
          <p:nvPr>
            <p:ph type="sldNum" sz="quarter" idx="5"/>
          </p:nvPr>
        </p:nvSpPr>
        <p:spPr/>
        <p:txBody>
          <a:bodyPr/>
          <a:lstStyle/>
          <a:p>
            <a:fld id="{93FC0A49-5EAF-4D6F-9AE4-0CF69E672C3A}" type="slidenum">
              <a:rPr lang="en-US" smtClean="0"/>
              <a:t>27</a:t>
            </a:fld>
            <a:endParaRPr lang="en-US"/>
          </a:p>
        </p:txBody>
      </p:sp>
    </p:spTree>
    <p:extLst>
      <p:ext uri="{BB962C8B-B14F-4D97-AF65-F5344CB8AC3E}">
        <p14:creationId xmlns:p14="http://schemas.microsoft.com/office/powerpoint/2010/main" val="3280223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0A49-5EAF-4D6F-9AE4-0CF69E672C3A}" type="slidenum">
              <a:rPr lang="en-US" smtClean="0"/>
              <a:t>28</a:t>
            </a:fld>
            <a:endParaRPr lang="en-US"/>
          </a:p>
        </p:txBody>
      </p:sp>
    </p:spTree>
    <p:extLst>
      <p:ext uri="{BB962C8B-B14F-4D97-AF65-F5344CB8AC3E}">
        <p14:creationId xmlns:p14="http://schemas.microsoft.com/office/powerpoint/2010/main" val="243299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0A49-5EAF-4D6F-9AE4-0CF69E672C3A}" type="slidenum">
              <a:rPr lang="en-US" smtClean="0"/>
              <a:t>29</a:t>
            </a:fld>
            <a:endParaRPr lang="en-US"/>
          </a:p>
        </p:txBody>
      </p:sp>
    </p:spTree>
    <p:extLst>
      <p:ext uri="{BB962C8B-B14F-4D97-AF65-F5344CB8AC3E}">
        <p14:creationId xmlns:p14="http://schemas.microsoft.com/office/powerpoint/2010/main" val="793929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0A49-5EAF-4D6F-9AE4-0CF69E672C3A}" type="slidenum">
              <a:rPr lang="en-US" smtClean="0"/>
              <a:t>34</a:t>
            </a:fld>
            <a:endParaRPr lang="en-US"/>
          </a:p>
        </p:txBody>
      </p:sp>
    </p:spTree>
    <p:extLst>
      <p:ext uri="{BB962C8B-B14F-4D97-AF65-F5344CB8AC3E}">
        <p14:creationId xmlns:p14="http://schemas.microsoft.com/office/powerpoint/2010/main" val="146477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Synchronization mechanisms are essential building blocks of today’s application. Researchers at MIT have shown that a single scalability bottleneck of synchronization mechanism can cause </a:t>
            </a:r>
            <a:r>
              <a:rPr lang="en-US" dirty="0" err="1"/>
              <a:t>performace</a:t>
            </a:r>
            <a:r>
              <a:rPr lang="en-US" dirty="0"/>
              <a:t> collapse at high core count. Hence it can be said that scalability of a program depends on the underlying synchronization algorithm, This make search for new scalable SM an interesting problem</a:t>
            </a:r>
          </a:p>
        </p:txBody>
      </p:sp>
      <p:sp>
        <p:nvSpPr>
          <p:cNvPr id="4" name="Slide Number Placeholder 3"/>
          <p:cNvSpPr>
            <a:spLocks noGrp="1"/>
          </p:cNvSpPr>
          <p:nvPr>
            <p:ph type="sldNum" sz="quarter" idx="5"/>
          </p:nvPr>
        </p:nvSpPr>
        <p:spPr/>
        <p:txBody>
          <a:bodyPr/>
          <a:lstStyle/>
          <a:p>
            <a:fld id="{93FC0A49-5EAF-4D6F-9AE4-0CF69E672C3A}" type="slidenum">
              <a:rPr lang="en-US" smtClean="0"/>
              <a:t>10</a:t>
            </a:fld>
            <a:endParaRPr lang="en-US"/>
          </a:p>
        </p:txBody>
      </p:sp>
    </p:spTree>
    <p:extLst>
      <p:ext uri="{BB962C8B-B14F-4D97-AF65-F5344CB8AC3E}">
        <p14:creationId xmlns:p14="http://schemas.microsoft.com/office/powerpoint/2010/main" val="107470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C0A49-5EAF-4D6F-9AE4-0CF69E672C3A}" type="slidenum">
              <a:rPr lang="en-US" smtClean="0"/>
              <a:t>11</a:t>
            </a:fld>
            <a:endParaRPr lang="en-US"/>
          </a:p>
        </p:txBody>
      </p:sp>
    </p:spTree>
    <p:extLst>
      <p:ext uri="{BB962C8B-B14F-4D97-AF65-F5344CB8AC3E}">
        <p14:creationId xmlns:p14="http://schemas.microsoft.com/office/powerpoint/2010/main" val="313027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a microbenchmark of concurrent </a:t>
            </a:r>
            <a:r>
              <a:rPr lang="en-US" dirty="0" err="1"/>
              <a:t>lockfree</a:t>
            </a:r>
            <a:r>
              <a:rPr lang="en-US" dirty="0"/>
              <a:t> hash table with 10% updates with 10k elements. Here the </a:t>
            </a:r>
            <a:r>
              <a:rPr lang="en-US" dirty="0" err="1"/>
              <a:t>throuput</a:t>
            </a:r>
            <a:r>
              <a:rPr lang="en-US" dirty="0"/>
              <a:t> is shown in the y axis in MOPS and threads in the x axis. Ideally the performance should show linear scaling. But the performance of lock free hash table saturates at about 120 core. The reason for this saturation is non scalable garbage collection</a:t>
            </a:r>
          </a:p>
        </p:txBody>
      </p:sp>
      <p:sp>
        <p:nvSpPr>
          <p:cNvPr id="4" name="Slide Number Placeholder 3"/>
          <p:cNvSpPr>
            <a:spLocks noGrp="1"/>
          </p:cNvSpPr>
          <p:nvPr>
            <p:ph type="sldNum" sz="quarter" idx="5"/>
          </p:nvPr>
        </p:nvSpPr>
        <p:spPr/>
        <p:txBody>
          <a:bodyPr/>
          <a:lstStyle/>
          <a:p>
            <a:fld id="{93FC0A49-5EAF-4D6F-9AE4-0CF69E672C3A}" type="slidenum">
              <a:rPr lang="en-US" smtClean="0"/>
              <a:t>12</a:t>
            </a:fld>
            <a:endParaRPr lang="en-US"/>
          </a:p>
        </p:txBody>
      </p:sp>
    </p:spTree>
    <p:extLst>
      <p:ext uri="{BB962C8B-B14F-4D97-AF65-F5344CB8AC3E}">
        <p14:creationId xmlns:p14="http://schemas.microsoft.com/office/powerpoint/2010/main" val="383834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improvement over RCU is RLU or read log update. In RLU readers do not block but RLU provides better programmability as it allows multi-pointer updates. It is able to do so ..</a:t>
            </a:r>
          </a:p>
        </p:txBody>
      </p:sp>
      <p:sp>
        <p:nvSpPr>
          <p:cNvPr id="4" name="Slide Number Placeholder 3"/>
          <p:cNvSpPr>
            <a:spLocks noGrp="1"/>
          </p:cNvSpPr>
          <p:nvPr>
            <p:ph type="sldNum" sz="quarter" idx="5"/>
          </p:nvPr>
        </p:nvSpPr>
        <p:spPr/>
        <p:txBody>
          <a:bodyPr/>
          <a:lstStyle/>
          <a:p>
            <a:fld id="{93FC0A49-5EAF-4D6F-9AE4-0CF69E672C3A}" type="slidenum">
              <a:rPr lang="en-US" smtClean="0"/>
              <a:t>14</a:t>
            </a:fld>
            <a:endParaRPr lang="en-US"/>
          </a:p>
        </p:txBody>
      </p:sp>
    </p:spTree>
    <p:extLst>
      <p:ext uri="{BB962C8B-B14F-4D97-AF65-F5344CB8AC3E}">
        <p14:creationId xmlns:p14="http://schemas.microsoft.com/office/powerpoint/2010/main" val="15799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non linearizable algorithms like RCU which is highly used in </a:t>
            </a:r>
            <a:r>
              <a:rPr lang="en-US" dirty="0" err="1"/>
              <a:t>linux</a:t>
            </a:r>
            <a:r>
              <a:rPr lang="en-US" dirty="0"/>
              <a:t> kernel does not scale and it’s performance saturates at about 100 cores. RLU which is similar to RCU in that it provides synchronization free reads and better programmability through multi-pointer update shows performance collapse at moderately high core count. Since RLU has excellent properties making it scalable is an interesting problem</a:t>
            </a:r>
          </a:p>
        </p:txBody>
      </p:sp>
      <p:sp>
        <p:nvSpPr>
          <p:cNvPr id="4" name="Slide Number Placeholder 3"/>
          <p:cNvSpPr>
            <a:spLocks noGrp="1"/>
          </p:cNvSpPr>
          <p:nvPr>
            <p:ph type="sldNum" sz="quarter" idx="5"/>
          </p:nvPr>
        </p:nvSpPr>
        <p:spPr/>
        <p:txBody>
          <a:bodyPr/>
          <a:lstStyle/>
          <a:p>
            <a:fld id="{93FC0A49-5EAF-4D6F-9AE4-0CF69E672C3A}" type="slidenum">
              <a:rPr lang="en-US" smtClean="0"/>
              <a:t>15</a:t>
            </a:fld>
            <a:endParaRPr lang="en-US"/>
          </a:p>
        </p:txBody>
      </p:sp>
    </p:spTree>
    <p:extLst>
      <p:ext uri="{BB962C8B-B14F-4D97-AF65-F5344CB8AC3E}">
        <p14:creationId xmlns:p14="http://schemas.microsoft.com/office/powerpoint/2010/main" val="1869361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why RLU does not scale let us consider a RLU based concurrent linked list. A thread modifies node B which in turn creates a new version of B. Then another thread tries to modify B but is not allowed to proceed because RLU restricts the number of simultaneous versions of an object to two. So the second thread has to reclaim the older version of object B for which it will wait for </a:t>
            </a:r>
            <a:r>
              <a:rPr lang="en-US" dirty="0" err="1"/>
              <a:t>rlu</a:t>
            </a:r>
            <a:r>
              <a:rPr lang="en-US" dirty="0"/>
              <a:t> threads to exit the critical section. This synchronous waiting</a:t>
            </a:r>
          </a:p>
        </p:txBody>
      </p:sp>
      <p:sp>
        <p:nvSpPr>
          <p:cNvPr id="4" name="Slide Number Placeholder 3"/>
          <p:cNvSpPr>
            <a:spLocks noGrp="1"/>
          </p:cNvSpPr>
          <p:nvPr>
            <p:ph type="sldNum" sz="quarter" idx="5"/>
          </p:nvPr>
        </p:nvSpPr>
        <p:spPr/>
        <p:txBody>
          <a:bodyPr/>
          <a:lstStyle/>
          <a:p>
            <a:fld id="{93FC0A49-5EAF-4D6F-9AE4-0CF69E672C3A}" type="slidenum">
              <a:rPr lang="en-US" smtClean="0"/>
              <a:t>16</a:t>
            </a:fld>
            <a:endParaRPr lang="en-US"/>
          </a:p>
        </p:txBody>
      </p:sp>
    </p:spTree>
    <p:extLst>
      <p:ext uri="{BB962C8B-B14F-4D97-AF65-F5344CB8AC3E}">
        <p14:creationId xmlns:p14="http://schemas.microsoft.com/office/powerpoint/2010/main" val="148144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MVRLU, object which we call master object can have zero or more versions which we call copy object. Copy objects store the timestamp of when they were created. Copy objects also store the pointer of the next older version creating a version chain. Copy objects are stored in the per version thread log of the thread that created it.  Master object store the head of the version chain. </a:t>
            </a:r>
          </a:p>
        </p:txBody>
      </p:sp>
      <p:sp>
        <p:nvSpPr>
          <p:cNvPr id="4" name="Slide Number Placeholder 3"/>
          <p:cNvSpPr>
            <a:spLocks noGrp="1"/>
          </p:cNvSpPr>
          <p:nvPr>
            <p:ph type="sldNum" sz="quarter" idx="5"/>
          </p:nvPr>
        </p:nvSpPr>
        <p:spPr/>
        <p:txBody>
          <a:bodyPr/>
          <a:lstStyle/>
          <a:p>
            <a:fld id="{93FC0A49-5EAF-4D6F-9AE4-0CF69E672C3A}" type="slidenum">
              <a:rPr lang="en-US" smtClean="0"/>
              <a:t>19</a:t>
            </a:fld>
            <a:endParaRPr lang="en-US"/>
          </a:p>
        </p:txBody>
      </p:sp>
    </p:spTree>
    <p:extLst>
      <p:ext uri="{BB962C8B-B14F-4D97-AF65-F5344CB8AC3E}">
        <p14:creationId xmlns:p14="http://schemas.microsoft.com/office/powerpoint/2010/main" val="3781257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how MVRLU prevent synchronous waiting let us see how updates are done in MV-RLU. Consider a MVRLU based concurrent linked list. A threads </a:t>
            </a:r>
            <a:r>
              <a:rPr lang="en-US" dirty="0" err="1"/>
              <a:t>udates</a:t>
            </a:r>
            <a:r>
              <a:rPr lang="en-US" dirty="0"/>
              <a:t> node B which creates a new copy object of B with timestamp 25. Another thread then updates B, which creates another copy object. Because MVRLU does not restrict the number of versions of an object, the second thread does not need to synchronize with other reader/writer threads in the critical section. </a:t>
            </a:r>
          </a:p>
        </p:txBody>
      </p:sp>
      <p:sp>
        <p:nvSpPr>
          <p:cNvPr id="4" name="Slide Number Placeholder 3"/>
          <p:cNvSpPr>
            <a:spLocks noGrp="1"/>
          </p:cNvSpPr>
          <p:nvPr>
            <p:ph type="sldNum" sz="quarter" idx="5"/>
          </p:nvPr>
        </p:nvSpPr>
        <p:spPr/>
        <p:txBody>
          <a:bodyPr/>
          <a:lstStyle/>
          <a:p>
            <a:fld id="{93FC0A49-5EAF-4D6F-9AE4-0CF69E672C3A}" type="slidenum">
              <a:rPr lang="en-US" smtClean="0"/>
              <a:t>20</a:t>
            </a:fld>
            <a:endParaRPr lang="en-US"/>
          </a:p>
        </p:txBody>
      </p:sp>
    </p:spTree>
    <p:extLst>
      <p:ext uri="{BB962C8B-B14F-4D97-AF65-F5344CB8AC3E}">
        <p14:creationId xmlns:p14="http://schemas.microsoft.com/office/powerpoint/2010/main" val="69809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CABE1-7231-4326-98A5-A0FF7A367263}" type="datetime1">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8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AC16-BDC8-4ACB-BC03-0DABDAFD2078}" type="datetime1">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179376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37762-0510-4ABB-A547-620CF34C1A9F}" type="datetime1">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306533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61EE0-0609-4B8A-9261-05E0473305EF}" type="datetime1">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5DC55729-DC18-43A1-8DFB-F08AEF663E9C}" type="slidenum">
              <a:rPr lang="en-US" smtClean="0"/>
              <a:pPr/>
              <a:t>‹#›</a:t>
            </a:fld>
            <a:endParaRPr lang="en-US" dirty="0"/>
          </a:p>
        </p:txBody>
      </p:sp>
    </p:spTree>
    <p:extLst>
      <p:ext uri="{BB962C8B-B14F-4D97-AF65-F5344CB8AC3E}">
        <p14:creationId xmlns:p14="http://schemas.microsoft.com/office/powerpoint/2010/main" val="11396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990EA0-C1F4-437C-A21D-7BAAABF0A23E}" type="datetime1">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55729-DC18-43A1-8DFB-F08AEF663E9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28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94C511-4DE2-4963-8B68-6707041907E2}" type="datetime1">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fld id="{5DC55729-DC18-43A1-8DFB-F08AEF663E9C}" type="slidenum">
              <a:rPr lang="en-US" smtClean="0"/>
              <a:pPr/>
              <a:t>‹#›</a:t>
            </a:fld>
            <a:endParaRPr lang="en-US" dirty="0"/>
          </a:p>
        </p:txBody>
      </p:sp>
    </p:spTree>
    <p:extLst>
      <p:ext uri="{BB962C8B-B14F-4D97-AF65-F5344CB8AC3E}">
        <p14:creationId xmlns:p14="http://schemas.microsoft.com/office/powerpoint/2010/main" val="118573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88C87-F012-47D9-BE94-C7FC237A4383}" type="datetime1">
              <a:rPr lang="en-US" smtClean="0"/>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185085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0FE1D8-99E1-41F1-95C0-DC97584A45C6}" type="datetime1">
              <a:rPr lang="en-US" smtClean="0"/>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254844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40C4F9-84C8-4A54-83A3-0516E433665F}" type="datetime1">
              <a:rPr lang="en-US" smtClean="0"/>
              <a:t>11/30/2019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320902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44F087A-EE2F-4F62-B935-2FCA39FFC788}" type="datetime1">
              <a:rPr lang="en-US" smtClean="0"/>
              <a:t>11/30/2019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C55729-DC18-43A1-8DFB-F08AEF663E9C}" type="slidenum">
              <a:rPr lang="en-US" smtClean="0"/>
              <a:t>‹#›</a:t>
            </a:fld>
            <a:endParaRPr lang="en-US"/>
          </a:p>
        </p:txBody>
      </p:sp>
    </p:spTree>
    <p:extLst>
      <p:ext uri="{BB962C8B-B14F-4D97-AF65-F5344CB8AC3E}">
        <p14:creationId xmlns:p14="http://schemas.microsoft.com/office/powerpoint/2010/main" val="129522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AA743E-3BF2-40A4-ACC8-6F7D7656FB16}" type="datetime1">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55729-DC18-43A1-8DFB-F08AEF663E9C}" type="slidenum">
              <a:rPr lang="en-US" smtClean="0"/>
              <a:t>‹#›</a:t>
            </a:fld>
            <a:endParaRPr lang="en-US"/>
          </a:p>
        </p:txBody>
      </p:sp>
    </p:spTree>
    <p:extLst>
      <p:ext uri="{BB962C8B-B14F-4D97-AF65-F5344CB8AC3E}">
        <p14:creationId xmlns:p14="http://schemas.microsoft.com/office/powerpoint/2010/main" val="60429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4F43A1C-CE53-4D18-A270-CE4DE3EB33F3}" type="datetime1">
              <a:rPr lang="en-US" smtClean="0"/>
              <a:t>11/30/2019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DC55729-DC18-43A1-8DFB-F08AEF663E9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03912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openclipart.org/detail/213322/light-bulb-lit-by-maus80-213322"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openclipart.org/detail/191766/question-guy-by-scout-191766"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clipart.org/detail/213322/light-bulb-lit-by-maus80-213322"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openclipart.org/detail/191766/question-guy-by-scout-191766"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D849-15E1-45A3-8105-46F667458EA4}"/>
              </a:ext>
            </a:extLst>
          </p:cNvPr>
          <p:cNvSpPr>
            <a:spLocks noGrp="1"/>
          </p:cNvSpPr>
          <p:nvPr>
            <p:ph type="ctrTitle"/>
          </p:nvPr>
        </p:nvSpPr>
        <p:spPr/>
        <p:txBody>
          <a:bodyPr>
            <a:normAutofit fontScale="90000"/>
          </a:bodyPr>
          <a:lstStyle/>
          <a:p>
            <a:r>
              <a:rPr lang="en-US" dirty="0"/>
              <a:t>Multicore Scalability through Asynchronous Work</a:t>
            </a:r>
          </a:p>
        </p:txBody>
      </p:sp>
      <p:sp>
        <p:nvSpPr>
          <p:cNvPr id="3" name="Subtitle 2">
            <a:extLst>
              <a:ext uri="{FF2B5EF4-FFF2-40B4-BE49-F238E27FC236}">
                <a16:creationId xmlns:a16="http://schemas.microsoft.com/office/drawing/2014/main" id="{AC393689-E56A-4FF2-8990-34220B446DB1}"/>
              </a:ext>
            </a:extLst>
          </p:cNvPr>
          <p:cNvSpPr>
            <a:spLocks noGrp="1"/>
          </p:cNvSpPr>
          <p:nvPr>
            <p:ph type="subTitle" idx="1"/>
          </p:nvPr>
        </p:nvSpPr>
        <p:spPr/>
        <p:txBody>
          <a:bodyPr/>
          <a:lstStyle/>
          <a:p>
            <a:pPr algn="ctr"/>
            <a:r>
              <a:rPr lang="en-US" dirty="0"/>
              <a:t>Ajit Mathew</a:t>
            </a:r>
          </a:p>
          <a:p>
            <a:pPr algn="ctr"/>
            <a:r>
              <a:rPr lang="en-US" dirty="0"/>
              <a:t>Master’s Thesis Defense</a:t>
            </a:r>
          </a:p>
        </p:txBody>
      </p:sp>
      <p:sp>
        <p:nvSpPr>
          <p:cNvPr id="4" name="Slide Number Placeholder 3">
            <a:extLst>
              <a:ext uri="{FF2B5EF4-FFF2-40B4-BE49-F238E27FC236}">
                <a16:creationId xmlns:a16="http://schemas.microsoft.com/office/drawing/2014/main" id="{79ED1180-00EC-4474-B802-B2746B53114D}"/>
              </a:ext>
            </a:extLst>
          </p:cNvPr>
          <p:cNvSpPr>
            <a:spLocks noGrp="1"/>
          </p:cNvSpPr>
          <p:nvPr>
            <p:ph type="sldNum" sz="quarter" idx="12"/>
          </p:nvPr>
        </p:nvSpPr>
        <p:spPr/>
        <p:txBody>
          <a:bodyPr/>
          <a:lstStyle/>
          <a:p>
            <a:fld id="{5DC55729-DC18-43A1-8DFB-F08AEF663E9C}" type="slidenum">
              <a:rPr lang="en-US" smtClean="0"/>
              <a:t>1</a:t>
            </a:fld>
            <a:endParaRPr lang="en-US"/>
          </a:p>
        </p:txBody>
      </p:sp>
    </p:spTree>
    <p:extLst>
      <p:ext uri="{BB962C8B-B14F-4D97-AF65-F5344CB8AC3E}">
        <p14:creationId xmlns:p14="http://schemas.microsoft.com/office/powerpoint/2010/main" val="223576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3829-6F5D-4B2B-8E7A-9F59518F9406}"/>
              </a:ext>
            </a:extLst>
          </p:cNvPr>
          <p:cNvSpPr>
            <a:spLocks noGrp="1"/>
          </p:cNvSpPr>
          <p:nvPr>
            <p:ph type="title"/>
          </p:nvPr>
        </p:nvSpPr>
        <p:spPr/>
        <p:txBody>
          <a:bodyPr/>
          <a:lstStyle/>
          <a:p>
            <a:pPr algn="ctr"/>
            <a:r>
              <a:rPr lang="en-US" dirty="0"/>
              <a:t>Synchronization mechanisms are essential​</a:t>
            </a:r>
          </a:p>
        </p:txBody>
      </p:sp>
      <p:sp>
        <p:nvSpPr>
          <p:cNvPr id="4" name="Content Placeholder 3">
            <a:extLst>
              <a:ext uri="{FF2B5EF4-FFF2-40B4-BE49-F238E27FC236}">
                <a16:creationId xmlns:a16="http://schemas.microsoft.com/office/drawing/2014/main" id="{43F37259-F841-42C9-865C-666F368D0459}"/>
              </a:ext>
            </a:extLst>
          </p:cNvPr>
          <p:cNvSpPr>
            <a:spLocks noGrp="1"/>
          </p:cNvSpPr>
          <p:nvPr>
            <p:ph sz="half" idx="2"/>
          </p:nvPr>
        </p:nvSpPr>
        <p:spPr>
          <a:xfrm>
            <a:off x="4663439" y="1845736"/>
            <a:ext cx="4047423" cy="4023359"/>
          </a:xfrm>
        </p:spPr>
        <p:txBody>
          <a:bodyPr/>
          <a:lstStyle/>
          <a:p>
            <a:pPr fontAlgn="base">
              <a:buFont typeface="Wingdings" panose="05000000000000000000" pitchFamily="2" charset="2"/>
              <a:buChar char="q"/>
            </a:pPr>
            <a:r>
              <a:rPr lang="en-US" sz="2400" dirty="0"/>
              <a:t> A single scalability bottleneck in synchronization mechanism can result in a performance collapse with increasing core count​ [Boyd-Wickizer,2010]</a:t>
            </a:r>
          </a:p>
          <a:p>
            <a:pPr marL="0" indent="0">
              <a:buNone/>
            </a:pPr>
            <a:endParaRPr lang="en-US" dirty="0"/>
          </a:p>
        </p:txBody>
      </p:sp>
      <p:pic>
        <p:nvPicPr>
          <p:cNvPr id="8" name="Picture 7">
            <a:extLst>
              <a:ext uri="{FF2B5EF4-FFF2-40B4-BE49-F238E27FC236}">
                <a16:creationId xmlns:a16="http://schemas.microsoft.com/office/drawing/2014/main" id="{82E4F72D-69A0-4FAD-A319-CC6E0816A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5" y="2833892"/>
            <a:ext cx="3382528" cy="1775827"/>
          </a:xfrm>
          <a:prstGeom prst="rect">
            <a:avLst/>
          </a:prstGeom>
        </p:spPr>
      </p:pic>
      <p:sp>
        <p:nvSpPr>
          <p:cNvPr id="9" name="Slide Number Placeholder 8">
            <a:extLst>
              <a:ext uri="{FF2B5EF4-FFF2-40B4-BE49-F238E27FC236}">
                <a16:creationId xmlns:a16="http://schemas.microsoft.com/office/drawing/2014/main" id="{19F6A387-BD31-4DF1-BDD7-E685A6AF7EAC}"/>
              </a:ext>
            </a:extLst>
          </p:cNvPr>
          <p:cNvSpPr>
            <a:spLocks noGrp="1"/>
          </p:cNvSpPr>
          <p:nvPr>
            <p:ph type="sldNum" sz="quarter" idx="12"/>
          </p:nvPr>
        </p:nvSpPr>
        <p:spPr/>
        <p:txBody>
          <a:bodyPr/>
          <a:lstStyle/>
          <a:p>
            <a:fld id="{5DC55729-DC18-43A1-8DFB-F08AEF663E9C}" type="slidenum">
              <a:rPr lang="en-US" smtClean="0"/>
              <a:t>10</a:t>
            </a:fld>
            <a:endParaRPr lang="en-US"/>
          </a:p>
        </p:txBody>
      </p:sp>
      <p:pic>
        <p:nvPicPr>
          <p:cNvPr id="13" name="Content Placeholder 12">
            <a:extLst>
              <a:ext uri="{FF2B5EF4-FFF2-40B4-BE49-F238E27FC236}">
                <a16:creationId xmlns:a16="http://schemas.microsoft.com/office/drawing/2014/main" id="{084469F5-8456-413F-B35F-7D59C5AF6719}"/>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75408" y="1907921"/>
            <a:ext cx="2355907" cy="1282168"/>
          </a:xfrm>
        </p:spPr>
      </p:pic>
      <p:pic>
        <p:nvPicPr>
          <p:cNvPr id="15" name="Picture 14">
            <a:extLst>
              <a:ext uri="{FF2B5EF4-FFF2-40B4-BE49-F238E27FC236}">
                <a16:creationId xmlns:a16="http://schemas.microsoft.com/office/drawing/2014/main" id="{14A73CF0-F90D-4E10-9AA4-CBCC1A9056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093" y="2068175"/>
            <a:ext cx="2355907" cy="2355907"/>
          </a:xfrm>
          <a:prstGeom prst="rect">
            <a:avLst/>
          </a:prstGeom>
        </p:spPr>
      </p:pic>
      <p:pic>
        <p:nvPicPr>
          <p:cNvPr id="17" name="Picture 16">
            <a:extLst>
              <a:ext uri="{FF2B5EF4-FFF2-40B4-BE49-F238E27FC236}">
                <a16:creationId xmlns:a16="http://schemas.microsoft.com/office/drawing/2014/main" id="{31E1C8C9-A7A7-46F8-8059-95BD7DDAE6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9005" y="4047555"/>
            <a:ext cx="1972550" cy="1142244"/>
          </a:xfrm>
          <a:prstGeom prst="rect">
            <a:avLst/>
          </a:prstGeom>
        </p:spPr>
      </p:pic>
      <p:pic>
        <p:nvPicPr>
          <p:cNvPr id="19" name="Picture 18">
            <a:extLst>
              <a:ext uri="{FF2B5EF4-FFF2-40B4-BE49-F238E27FC236}">
                <a16:creationId xmlns:a16="http://schemas.microsoft.com/office/drawing/2014/main" id="{FE27BE68-BC72-496D-B6C7-3BB384F78C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477" y="4584336"/>
            <a:ext cx="2152756" cy="1210925"/>
          </a:xfrm>
          <a:prstGeom prst="rect">
            <a:avLst/>
          </a:prstGeom>
        </p:spPr>
      </p:pic>
      <p:sp>
        <p:nvSpPr>
          <p:cNvPr id="3" name="TextBox 2">
            <a:extLst>
              <a:ext uri="{FF2B5EF4-FFF2-40B4-BE49-F238E27FC236}">
                <a16:creationId xmlns:a16="http://schemas.microsoft.com/office/drawing/2014/main" id="{835F2D36-492D-4732-BDF5-A369B4E3AABC}"/>
              </a:ext>
            </a:extLst>
          </p:cNvPr>
          <p:cNvSpPr txBox="1"/>
          <p:nvPr/>
        </p:nvSpPr>
        <p:spPr>
          <a:xfrm>
            <a:off x="4767533" y="3857415"/>
            <a:ext cx="3153081"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solidFill>
                  <a:schemeClr val="bg1"/>
                </a:solidFill>
              </a:rPr>
              <a:t>Scalability of program depends on scalability of underlying synchronization mechanism</a:t>
            </a:r>
          </a:p>
        </p:txBody>
      </p:sp>
    </p:spTree>
    <p:extLst>
      <p:ext uri="{BB962C8B-B14F-4D97-AF65-F5344CB8AC3E}">
        <p14:creationId xmlns:p14="http://schemas.microsoft.com/office/powerpoint/2010/main" val="105735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EC78-BCAC-4AE7-8F50-F2D1F0454325}"/>
              </a:ext>
            </a:extLst>
          </p:cNvPr>
          <p:cNvSpPr>
            <a:spLocks noGrp="1"/>
          </p:cNvSpPr>
          <p:nvPr>
            <p:ph type="title"/>
          </p:nvPr>
        </p:nvSpPr>
        <p:spPr/>
        <p:txBody>
          <a:bodyPr>
            <a:normAutofit/>
          </a:bodyPr>
          <a:lstStyle/>
          <a:p>
            <a:r>
              <a:rPr lang="en-US" dirty="0"/>
              <a:t>Core count continues to rise….</a:t>
            </a:r>
          </a:p>
        </p:txBody>
      </p:sp>
      <p:pic>
        <p:nvPicPr>
          <p:cNvPr id="3081" name="Picture 9" descr="https://lh4.googleusercontent.com/F5noDWKXMGa_ampWiPZh1QFZ4Tos_XMEZ0pJu8ZrrpBGgBj9lPXJmAQ_hUq3uKK7k6vmM11FuHWPDHitBhNM8Y3twdGZ4rUQZLvZTQqqpUIMn6Pzh4qDFD2lA-_xwhQsLFsIvjB9um0">
            <a:extLst>
              <a:ext uri="{FF2B5EF4-FFF2-40B4-BE49-F238E27FC236}">
                <a16:creationId xmlns:a16="http://schemas.microsoft.com/office/drawing/2014/main" id="{B52BBC2D-8A03-4000-8065-9962EA2EF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8463"/>
            <a:ext cx="4530391" cy="41308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94F7732-6A1A-47A9-A761-37BBF51AA6BA}"/>
              </a:ext>
            </a:extLst>
          </p:cNvPr>
          <p:cNvSpPr>
            <a:spLocks noGrp="1"/>
          </p:cNvSpPr>
          <p:nvPr>
            <p:ph type="sldNum" sz="quarter" idx="12"/>
          </p:nvPr>
        </p:nvSpPr>
        <p:spPr/>
        <p:txBody>
          <a:bodyPr/>
          <a:lstStyle/>
          <a:p>
            <a:fld id="{5DC55729-DC18-43A1-8DFB-F08AEF663E9C}" type="slidenum">
              <a:rPr lang="en-US" smtClean="0"/>
              <a:t>11</a:t>
            </a:fld>
            <a:endParaRPr lang="en-US"/>
          </a:p>
        </p:txBody>
      </p:sp>
      <p:pic>
        <p:nvPicPr>
          <p:cNvPr id="5124" name="Picture 4" descr="https://lh3.googleusercontent.com/NuNVmWJHMkkf-2RtpBs_dGKubbHpnchHSICrsTSarscHmjpByA9hX5bHZXBxtbP3pFYorTP4oDP1hYOboN3c2qkkoX3ogUWxaNY6oD2C0KPJ8nfRwm7bDHp4Hv0QvN5lrid61plDVhg">
            <a:extLst>
              <a:ext uri="{FF2B5EF4-FFF2-40B4-BE49-F238E27FC236}">
                <a16:creationId xmlns:a16="http://schemas.microsoft.com/office/drawing/2014/main" id="{F57467BC-2828-430D-A60D-A5A187F05A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99" y="2138464"/>
            <a:ext cx="4393601" cy="413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1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19E0-8649-4FC0-B577-C1737E63E62D}"/>
              </a:ext>
            </a:extLst>
          </p:cNvPr>
          <p:cNvSpPr>
            <a:spLocks noGrp="1"/>
          </p:cNvSpPr>
          <p:nvPr>
            <p:ph type="title"/>
          </p:nvPr>
        </p:nvSpPr>
        <p:spPr>
          <a:xfrm>
            <a:off x="160421" y="286604"/>
            <a:ext cx="8206339" cy="1450757"/>
          </a:xfrm>
        </p:spPr>
        <p:txBody>
          <a:bodyPr/>
          <a:lstStyle/>
          <a:p>
            <a:r>
              <a:rPr lang="en-US" dirty="0"/>
              <a:t>Can synchronization mechanisms scale at high core count?</a:t>
            </a:r>
          </a:p>
        </p:txBody>
      </p:sp>
      <p:sp>
        <p:nvSpPr>
          <p:cNvPr id="3" name="Slide Number Placeholder 2">
            <a:extLst>
              <a:ext uri="{FF2B5EF4-FFF2-40B4-BE49-F238E27FC236}">
                <a16:creationId xmlns:a16="http://schemas.microsoft.com/office/drawing/2014/main" id="{000CC956-F8DE-4FFE-8004-63E85555FE70}"/>
              </a:ext>
            </a:extLst>
          </p:cNvPr>
          <p:cNvSpPr>
            <a:spLocks noGrp="1"/>
          </p:cNvSpPr>
          <p:nvPr>
            <p:ph type="sldNum" sz="quarter" idx="12"/>
          </p:nvPr>
        </p:nvSpPr>
        <p:spPr/>
        <p:txBody>
          <a:bodyPr/>
          <a:lstStyle/>
          <a:p>
            <a:fld id="{5DC55729-DC18-43A1-8DFB-F08AEF663E9C}" type="slidenum">
              <a:rPr lang="en-US" smtClean="0"/>
              <a:t>12</a:t>
            </a:fld>
            <a:endParaRPr lang="en-US"/>
          </a:p>
        </p:txBody>
      </p:sp>
      <p:graphicFrame>
        <p:nvGraphicFramePr>
          <p:cNvPr id="9" name="Chart 8">
            <a:extLst>
              <a:ext uri="{FF2B5EF4-FFF2-40B4-BE49-F238E27FC236}">
                <a16:creationId xmlns:a16="http://schemas.microsoft.com/office/drawing/2014/main" id="{5881791B-001A-44CD-ACF5-49AAFF895CD1}"/>
              </a:ext>
            </a:extLst>
          </p:cNvPr>
          <p:cNvGraphicFramePr/>
          <p:nvPr>
            <p:extLst>
              <p:ext uri="{D42A27DB-BD31-4B8C-83A1-F6EECF244321}">
                <p14:modId xmlns:p14="http://schemas.microsoft.com/office/powerpoint/2010/main" val="954208551"/>
              </p:ext>
            </p:extLst>
          </p:nvPr>
        </p:nvGraphicFramePr>
        <p:xfrm>
          <a:off x="0" y="1737361"/>
          <a:ext cx="9144000" cy="4659026"/>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C695C65-DAED-41DC-BFB8-F5AB86460937}"/>
              </a:ext>
            </a:extLst>
          </p:cNvPr>
          <p:cNvSpPr/>
          <p:nvPr/>
        </p:nvSpPr>
        <p:spPr>
          <a:xfrm>
            <a:off x="5846164" y="6061703"/>
            <a:ext cx="944379" cy="24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1EA4124-832F-4458-8442-049F027D3F83}"/>
              </a:ext>
            </a:extLst>
          </p:cNvPr>
          <p:cNvSpPr/>
          <p:nvPr/>
        </p:nvSpPr>
        <p:spPr>
          <a:xfrm rot="20880910">
            <a:off x="1303229" y="4975604"/>
            <a:ext cx="5026918" cy="209999"/>
          </a:xfrm>
          <a:prstGeom prst="rightArrow">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peech Bubble: Oval 12">
            <a:extLst>
              <a:ext uri="{FF2B5EF4-FFF2-40B4-BE49-F238E27FC236}">
                <a16:creationId xmlns:a16="http://schemas.microsoft.com/office/drawing/2014/main" id="{4622EB32-C398-4878-8E5F-C56002E79E88}"/>
              </a:ext>
            </a:extLst>
          </p:cNvPr>
          <p:cNvSpPr/>
          <p:nvPr/>
        </p:nvSpPr>
        <p:spPr>
          <a:xfrm>
            <a:off x="6026044" y="3310130"/>
            <a:ext cx="1528997" cy="999892"/>
          </a:xfrm>
          <a:prstGeom prst="wedgeEllipseCallout">
            <a:avLst>
              <a:gd name="adj1" fmla="val -36519"/>
              <a:gd name="adj2" fmla="val 62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Ideal </a:t>
            </a:r>
          </a:p>
          <a:p>
            <a:pPr algn="ctr"/>
            <a:r>
              <a:rPr lang="en-US" dirty="0"/>
              <a:t>Scaling</a:t>
            </a:r>
          </a:p>
        </p:txBody>
      </p:sp>
      <p:sp>
        <p:nvSpPr>
          <p:cNvPr id="14" name="Arrow: Right 13">
            <a:extLst>
              <a:ext uri="{FF2B5EF4-FFF2-40B4-BE49-F238E27FC236}">
                <a16:creationId xmlns:a16="http://schemas.microsoft.com/office/drawing/2014/main" id="{72A22E0F-EBBF-4CCA-AAB2-19480950F31C}"/>
              </a:ext>
            </a:extLst>
          </p:cNvPr>
          <p:cNvSpPr/>
          <p:nvPr/>
        </p:nvSpPr>
        <p:spPr>
          <a:xfrm>
            <a:off x="5266435" y="4894421"/>
            <a:ext cx="2103836" cy="244256"/>
          </a:xfrm>
          <a:prstGeom prst="rightArrow">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Oval 15">
            <a:extLst>
              <a:ext uri="{FF2B5EF4-FFF2-40B4-BE49-F238E27FC236}">
                <a16:creationId xmlns:a16="http://schemas.microsoft.com/office/drawing/2014/main" id="{9EA10C49-4AC4-49FD-A537-F34294590622}"/>
              </a:ext>
            </a:extLst>
          </p:cNvPr>
          <p:cNvSpPr/>
          <p:nvPr/>
        </p:nvSpPr>
        <p:spPr>
          <a:xfrm>
            <a:off x="7327894" y="4068897"/>
            <a:ext cx="1673714" cy="820999"/>
          </a:xfrm>
          <a:prstGeom prst="wedgeEllipseCallout">
            <a:avLst>
              <a:gd name="adj1" fmla="val -46086"/>
              <a:gd name="adj2" fmla="val 58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Saturation</a:t>
            </a:r>
          </a:p>
        </p:txBody>
      </p:sp>
    </p:spTree>
    <p:extLst>
      <p:ext uri="{BB962C8B-B14F-4D97-AF65-F5344CB8AC3E}">
        <p14:creationId xmlns:p14="http://schemas.microsoft.com/office/powerpoint/2010/main" val="252836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graphicEl>
                                              <a:chart seriesIdx="0"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2" grpId="0" animBg="1"/>
      <p:bldP spid="13" grpId="0" animBg="1"/>
      <p:bldP spid="14"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8F5D-BB8D-43DF-B1B0-2AA5C5B1C94D}"/>
              </a:ext>
            </a:extLst>
          </p:cNvPr>
          <p:cNvSpPr>
            <a:spLocks noGrp="1"/>
          </p:cNvSpPr>
          <p:nvPr>
            <p:ph type="title"/>
          </p:nvPr>
        </p:nvSpPr>
        <p:spPr/>
        <p:txBody>
          <a:bodyPr/>
          <a:lstStyle/>
          <a:p>
            <a:r>
              <a:rPr lang="en-US" dirty="0"/>
              <a:t>Read Copy Update (RCU)</a:t>
            </a:r>
          </a:p>
        </p:txBody>
      </p:sp>
      <p:sp>
        <p:nvSpPr>
          <p:cNvPr id="3" name="Content Placeholder 2">
            <a:extLst>
              <a:ext uri="{FF2B5EF4-FFF2-40B4-BE49-F238E27FC236}">
                <a16:creationId xmlns:a16="http://schemas.microsoft.com/office/drawing/2014/main" id="{C50BA7A4-C557-45A8-B51F-BB29E88137E5}"/>
              </a:ext>
            </a:extLst>
          </p:cNvPr>
          <p:cNvSpPr>
            <a:spLocks noGrp="1"/>
          </p:cNvSpPr>
          <p:nvPr>
            <p:ph sz="half" idx="1"/>
          </p:nvPr>
        </p:nvSpPr>
        <p:spPr>
          <a:xfrm>
            <a:off x="822960" y="1845734"/>
            <a:ext cx="7030122" cy="1450757"/>
          </a:xfrm>
        </p:spPr>
        <p:txBody>
          <a:bodyPr>
            <a:normAutofit lnSpcReduction="10000"/>
          </a:bodyPr>
          <a:lstStyle/>
          <a:p>
            <a:pPr>
              <a:buFont typeface="Wingdings" panose="05000000000000000000" pitchFamily="2" charset="2"/>
              <a:buChar char="q"/>
            </a:pPr>
            <a:r>
              <a:rPr lang="en-US" sz="2400" dirty="0"/>
              <a:t> Widely used in Linux kernel</a:t>
            </a:r>
          </a:p>
          <a:p>
            <a:pPr>
              <a:buFont typeface="Wingdings" panose="05000000000000000000" pitchFamily="2" charset="2"/>
              <a:buChar char="q"/>
            </a:pPr>
            <a:r>
              <a:rPr lang="en-US" sz="2400" dirty="0"/>
              <a:t> Readers never block</a:t>
            </a:r>
          </a:p>
          <a:p>
            <a:pPr>
              <a:buFont typeface="Wingdings" panose="05000000000000000000" pitchFamily="2" charset="2"/>
              <a:buChar char="q"/>
            </a:pPr>
            <a:r>
              <a:rPr lang="en-US" sz="2400" dirty="0"/>
              <a:t> Multi-pointer update is difficult</a:t>
            </a:r>
          </a:p>
          <a:p>
            <a:pPr>
              <a:buFont typeface="Wingdings" panose="05000000000000000000" pitchFamily="2" charset="2"/>
              <a:buChar char="q"/>
            </a:pPr>
            <a:endParaRPr lang="en-US" dirty="0"/>
          </a:p>
        </p:txBody>
      </p:sp>
      <p:sp>
        <p:nvSpPr>
          <p:cNvPr id="5" name="Slide Number Placeholder 4">
            <a:extLst>
              <a:ext uri="{FF2B5EF4-FFF2-40B4-BE49-F238E27FC236}">
                <a16:creationId xmlns:a16="http://schemas.microsoft.com/office/drawing/2014/main" id="{CD021ED0-D403-4B3C-A9BC-9FE6E8D71F65}"/>
              </a:ext>
            </a:extLst>
          </p:cNvPr>
          <p:cNvSpPr>
            <a:spLocks noGrp="1"/>
          </p:cNvSpPr>
          <p:nvPr>
            <p:ph type="sldNum" sz="quarter" idx="12"/>
          </p:nvPr>
        </p:nvSpPr>
        <p:spPr/>
        <p:txBody>
          <a:bodyPr/>
          <a:lstStyle/>
          <a:p>
            <a:fld id="{5DC55729-DC18-43A1-8DFB-F08AEF663E9C}" type="slidenum">
              <a:rPr lang="en-US" smtClean="0"/>
              <a:t>13</a:t>
            </a:fld>
            <a:endParaRPr lang="en-US"/>
          </a:p>
        </p:txBody>
      </p:sp>
      <p:cxnSp>
        <p:nvCxnSpPr>
          <p:cNvPr id="26" name="Connector: Curved 25">
            <a:extLst>
              <a:ext uri="{FF2B5EF4-FFF2-40B4-BE49-F238E27FC236}">
                <a16:creationId xmlns:a16="http://schemas.microsoft.com/office/drawing/2014/main" id="{05FD0043-9F76-4598-B515-B3BECF3CAD49}"/>
              </a:ext>
            </a:extLst>
          </p:cNvPr>
          <p:cNvCxnSpPr/>
          <p:nvPr/>
        </p:nvCxnSpPr>
        <p:spPr>
          <a:xfrm rot="16200000" flipH="1">
            <a:off x="3954859" y="3271327"/>
            <a:ext cx="661574" cy="419185"/>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60027CA-631D-402C-B2D9-AE17EE2D37B2}"/>
              </a:ext>
            </a:extLst>
          </p:cNvPr>
          <p:cNvSpPr/>
          <p:nvPr/>
        </p:nvSpPr>
        <p:spPr>
          <a:xfrm>
            <a:off x="2279015" y="3840665"/>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7" name="Rectangle 6">
            <a:extLst>
              <a:ext uri="{FF2B5EF4-FFF2-40B4-BE49-F238E27FC236}">
                <a16:creationId xmlns:a16="http://schemas.microsoft.com/office/drawing/2014/main" id="{C75A7DD9-FFD6-4213-8E7D-5DB3880B01FD}"/>
              </a:ext>
            </a:extLst>
          </p:cNvPr>
          <p:cNvSpPr/>
          <p:nvPr/>
        </p:nvSpPr>
        <p:spPr>
          <a:xfrm>
            <a:off x="2880185" y="3840665"/>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4A124AA-B01B-4609-BC58-4ED50C2EDE9A}"/>
              </a:ext>
            </a:extLst>
          </p:cNvPr>
          <p:cNvSpPr/>
          <p:nvPr/>
        </p:nvSpPr>
        <p:spPr>
          <a:xfrm>
            <a:off x="3085464" y="4038403"/>
            <a:ext cx="1082453" cy="3610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839D-8681-40C4-9E8C-E6C66537B709}"/>
              </a:ext>
            </a:extLst>
          </p:cNvPr>
          <p:cNvSpPr/>
          <p:nvPr/>
        </p:nvSpPr>
        <p:spPr>
          <a:xfrm>
            <a:off x="4156703" y="3840665"/>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11" name="Rectangle 10">
            <a:extLst>
              <a:ext uri="{FF2B5EF4-FFF2-40B4-BE49-F238E27FC236}">
                <a16:creationId xmlns:a16="http://schemas.microsoft.com/office/drawing/2014/main" id="{95D3D111-0A29-4D83-B78B-4BA1E79B4C02}"/>
              </a:ext>
            </a:extLst>
          </p:cNvPr>
          <p:cNvSpPr/>
          <p:nvPr/>
        </p:nvSpPr>
        <p:spPr>
          <a:xfrm>
            <a:off x="4757873" y="3840665"/>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77D31AE-0C1E-46BC-83A7-0D67C8FA5FB3}"/>
              </a:ext>
            </a:extLst>
          </p:cNvPr>
          <p:cNvSpPr/>
          <p:nvPr/>
        </p:nvSpPr>
        <p:spPr>
          <a:xfrm>
            <a:off x="4963152" y="4038403"/>
            <a:ext cx="1082453" cy="3610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FE8C2B-535C-4070-8CFC-550D0C157D43}"/>
              </a:ext>
            </a:extLst>
          </p:cNvPr>
          <p:cNvSpPr/>
          <p:nvPr/>
        </p:nvSpPr>
        <p:spPr>
          <a:xfrm>
            <a:off x="6045605" y="3840665"/>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5" name="Rectangle 14">
            <a:extLst>
              <a:ext uri="{FF2B5EF4-FFF2-40B4-BE49-F238E27FC236}">
                <a16:creationId xmlns:a16="http://schemas.microsoft.com/office/drawing/2014/main" id="{182613E3-352B-40A2-B6B0-EE7006B3C45F}"/>
              </a:ext>
            </a:extLst>
          </p:cNvPr>
          <p:cNvSpPr/>
          <p:nvPr/>
        </p:nvSpPr>
        <p:spPr>
          <a:xfrm>
            <a:off x="6646776" y="3840665"/>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5C39C9-9FFF-409B-A4E2-6E4A03D84C3E}"/>
              </a:ext>
            </a:extLst>
          </p:cNvPr>
          <p:cNvSpPr/>
          <p:nvPr/>
        </p:nvSpPr>
        <p:spPr>
          <a:xfrm>
            <a:off x="4194653" y="5389402"/>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19" name="Rectangle 18">
            <a:extLst>
              <a:ext uri="{FF2B5EF4-FFF2-40B4-BE49-F238E27FC236}">
                <a16:creationId xmlns:a16="http://schemas.microsoft.com/office/drawing/2014/main" id="{8AFEEF7C-FBB2-4596-8C9F-06410239C7D3}"/>
              </a:ext>
            </a:extLst>
          </p:cNvPr>
          <p:cNvSpPr/>
          <p:nvPr/>
        </p:nvSpPr>
        <p:spPr>
          <a:xfrm>
            <a:off x="4795824" y="5389402"/>
            <a:ext cx="263929"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8247C7E-3B1B-46E6-9A60-49C9153C303E}"/>
              </a:ext>
            </a:extLst>
          </p:cNvPr>
          <p:cNvSpPr/>
          <p:nvPr/>
        </p:nvSpPr>
        <p:spPr>
          <a:xfrm rot="19216999">
            <a:off x="4774753" y="4938033"/>
            <a:ext cx="1517904" cy="3657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7939226-6569-490F-8675-9E22111BDA42}"/>
              </a:ext>
            </a:extLst>
          </p:cNvPr>
          <p:cNvSpPr/>
          <p:nvPr/>
        </p:nvSpPr>
        <p:spPr>
          <a:xfrm>
            <a:off x="4205079" y="5389401"/>
            <a:ext cx="601170" cy="75656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25" name="Arrow: Right 24">
            <a:extLst>
              <a:ext uri="{FF2B5EF4-FFF2-40B4-BE49-F238E27FC236}">
                <a16:creationId xmlns:a16="http://schemas.microsoft.com/office/drawing/2014/main" id="{926F7E66-8899-40CC-B896-220BEC76E030}"/>
              </a:ext>
            </a:extLst>
          </p:cNvPr>
          <p:cNvSpPr/>
          <p:nvPr/>
        </p:nvSpPr>
        <p:spPr>
          <a:xfrm rot="2569791">
            <a:off x="2824191" y="4905421"/>
            <a:ext cx="1631864" cy="3657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CC7F678C-77A4-4DFB-94CD-B29CC8315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4711" y="2157386"/>
            <a:ext cx="489649" cy="489649"/>
          </a:xfrm>
          <a:prstGeom prst="rect">
            <a:avLst/>
          </a:prstGeom>
        </p:spPr>
      </p:pic>
      <p:pic>
        <p:nvPicPr>
          <p:cNvPr id="16" name="Graphic 15" descr="Sad face with no fill">
            <a:extLst>
              <a:ext uri="{FF2B5EF4-FFF2-40B4-BE49-F238E27FC236}">
                <a16:creationId xmlns:a16="http://schemas.microsoft.com/office/drawing/2014/main" id="{D684ECB4-F628-452A-9E2F-70083835F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44710" y="2739654"/>
            <a:ext cx="489649" cy="489649"/>
          </a:xfrm>
          <a:prstGeom prst="rect">
            <a:avLst/>
          </a:prstGeom>
        </p:spPr>
      </p:pic>
    </p:spTree>
    <p:extLst>
      <p:ext uri="{BB962C8B-B14F-4D97-AF65-F5344CB8AC3E}">
        <p14:creationId xmlns:p14="http://schemas.microsoft.com/office/powerpoint/2010/main" val="423697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500"/>
                                        <p:tgtEl>
                                          <p:spTgt spid="3">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0" grpId="0" animBg="1"/>
      <p:bldP spid="28" grpId="0" animBg="1"/>
      <p:bldP spid="28" grpId="1"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C33DD2-A002-41DD-8D13-5A1400FAC0B5}"/>
              </a:ext>
            </a:extLst>
          </p:cNvPr>
          <p:cNvSpPr>
            <a:spLocks noGrp="1"/>
          </p:cNvSpPr>
          <p:nvPr>
            <p:ph type="title"/>
          </p:nvPr>
        </p:nvSpPr>
        <p:spPr>
          <a:xfrm>
            <a:off x="822960" y="286604"/>
            <a:ext cx="8193024" cy="1450757"/>
          </a:xfrm>
        </p:spPr>
        <p:txBody>
          <a:bodyPr/>
          <a:lstStyle/>
          <a:p>
            <a:r>
              <a:rPr lang="en-US" dirty="0"/>
              <a:t>Read-Log-Update (RLU) </a:t>
            </a:r>
            <a:r>
              <a:rPr lang="en-US" sz="3200" dirty="0"/>
              <a:t>[Matveev’15]</a:t>
            </a:r>
          </a:p>
        </p:txBody>
      </p:sp>
      <p:sp>
        <p:nvSpPr>
          <p:cNvPr id="8" name="Content Placeholder 7">
            <a:extLst>
              <a:ext uri="{FF2B5EF4-FFF2-40B4-BE49-F238E27FC236}">
                <a16:creationId xmlns:a16="http://schemas.microsoft.com/office/drawing/2014/main" id="{37852BE6-6FCF-4058-8DE2-D0AF39C1BCA3}"/>
              </a:ext>
            </a:extLst>
          </p:cNvPr>
          <p:cNvSpPr>
            <a:spLocks noGrp="1"/>
          </p:cNvSpPr>
          <p:nvPr>
            <p:ph idx="1"/>
          </p:nvPr>
        </p:nvSpPr>
        <p:spPr/>
        <p:txBody>
          <a:bodyPr>
            <a:normAutofit/>
          </a:bodyPr>
          <a:lstStyle/>
          <a:p>
            <a:pPr>
              <a:buFont typeface="Wingdings" panose="05000000000000000000" pitchFamily="2" charset="2"/>
              <a:buChar char="q"/>
            </a:pPr>
            <a:r>
              <a:rPr lang="en-US" sz="2400" dirty="0"/>
              <a:t> Readers do not block</a:t>
            </a:r>
          </a:p>
          <a:p>
            <a:pPr>
              <a:buFont typeface="Wingdings" panose="05000000000000000000" pitchFamily="2" charset="2"/>
              <a:buChar char="q"/>
            </a:pPr>
            <a:r>
              <a:rPr lang="en-US" sz="2400" dirty="0"/>
              <a:t> Allow multi-pointer update</a:t>
            </a:r>
          </a:p>
          <a:p>
            <a:pPr>
              <a:buFont typeface="Wingdings" panose="05000000000000000000" pitchFamily="2" charset="2"/>
              <a:buChar char="q"/>
            </a:pPr>
            <a:r>
              <a:rPr lang="en-US" sz="2400" dirty="0"/>
              <a:t> Key idea: Use global clock and per thread log to make updates atomically visible</a:t>
            </a:r>
          </a:p>
        </p:txBody>
      </p:sp>
      <p:sp>
        <p:nvSpPr>
          <p:cNvPr id="5" name="Slide Number Placeholder 4">
            <a:extLst>
              <a:ext uri="{FF2B5EF4-FFF2-40B4-BE49-F238E27FC236}">
                <a16:creationId xmlns:a16="http://schemas.microsoft.com/office/drawing/2014/main" id="{844FD7B9-7CD7-4B45-9A77-81D3FE8F7642}"/>
              </a:ext>
            </a:extLst>
          </p:cNvPr>
          <p:cNvSpPr>
            <a:spLocks noGrp="1"/>
          </p:cNvSpPr>
          <p:nvPr>
            <p:ph type="sldNum" sz="quarter" idx="12"/>
          </p:nvPr>
        </p:nvSpPr>
        <p:spPr/>
        <p:txBody>
          <a:bodyPr/>
          <a:lstStyle/>
          <a:p>
            <a:fld id="{5DC55729-DC18-43A1-8DFB-F08AEF663E9C}" type="slidenum">
              <a:rPr lang="en-US" smtClean="0"/>
              <a:pPr/>
              <a:t>14</a:t>
            </a:fld>
            <a:endParaRPr lang="en-US" dirty="0"/>
          </a:p>
        </p:txBody>
      </p:sp>
    </p:spTree>
    <p:extLst>
      <p:ext uri="{BB962C8B-B14F-4D97-AF65-F5344CB8AC3E}">
        <p14:creationId xmlns:p14="http://schemas.microsoft.com/office/powerpoint/2010/main" val="404196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832CEE75-A8E9-49E8-880A-2B20CB01695B}"/>
              </a:ext>
            </a:extLst>
          </p:cNvPr>
          <p:cNvGraphicFramePr/>
          <p:nvPr>
            <p:extLst>
              <p:ext uri="{D42A27DB-BD31-4B8C-83A1-F6EECF244321}">
                <p14:modId xmlns:p14="http://schemas.microsoft.com/office/powerpoint/2010/main" val="3255642135"/>
              </p:ext>
            </p:extLst>
          </p:nvPr>
        </p:nvGraphicFramePr>
        <p:xfrm>
          <a:off x="0" y="1737361"/>
          <a:ext cx="9144000" cy="465902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AC6C980B-C7C7-4742-8681-654FA9B1B002}"/>
              </a:ext>
            </a:extLst>
          </p:cNvPr>
          <p:cNvSpPr>
            <a:spLocks noGrp="1"/>
          </p:cNvSpPr>
          <p:nvPr>
            <p:ph type="title"/>
          </p:nvPr>
        </p:nvSpPr>
        <p:spPr/>
        <p:txBody>
          <a:bodyPr/>
          <a:lstStyle/>
          <a:p>
            <a:r>
              <a:rPr lang="en-US" dirty="0"/>
              <a:t>Even RCU and RLU does not scale</a:t>
            </a:r>
          </a:p>
        </p:txBody>
      </p:sp>
      <p:sp>
        <p:nvSpPr>
          <p:cNvPr id="6" name="Arrow: Right 5">
            <a:extLst>
              <a:ext uri="{FF2B5EF4-FFF2-40B4-BE49-F238E27FC236}">
                <a16:creationId xmlns:a16="http://schemas.microsoft.com/office/drawing/2014/main" id="{9D031531-873E-4806-8906-DA1265A84EF7}"/>
              </a:ext>
            </a:extLst>
          </p:cNvPr>
          <p:cNvSpPr/>
          <p:nvPr/>
        </p:nvSpPr>
        <p:spPr>
          <a:xfrm rot="21058712">
            <a:off x="1302512" y="4989746"/>
            <a:ext cx="4740153" cy="261789"/>
          </a:xfrm>
          <a:prstGeom prst="rightArrow">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AC8C1F11-C3A4-4B96-A023-99AC49293897}"/>
              </a:ext>
            </a:extLst>
          </p:cNvPr>
          <p:cNvSpPr/>
          <p:nvPr/>
        </p:nvSpPr>
        <p:spPr>
          <a:xfrm>
            <a:off x="6565191" y="4385264"/>
            <a:ext cx="1720305" cy="468923"/>
          </a:xfrm>
          <a:prstGeom prst="wedgeRoundRectCallout">
            <a:avLst>
              <a:gd name="adj1" fmla="val -42851"/>
              <a:gd name="adj2" fmla="val 1002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Saturation</a:t>
            </a:r>
          </a:p>
        </p:txBody>
      </p:sp>
      <p:sp>
        <p:nvSpPr>
          <p:cNvPr id="8" name="Speech Bubble: Rectangle with Corners Rounded 7">
            <a:extLst>
              <a:ext uri="{FF2B5EF4-FFF2-40B4-BE49-F238E27FC236}">
                <a16:creationId xmlns:a16="http://schemas.microsoft.com/office/drawing/2014/main" id="{DD1CADB7-A774-4E97-AE08-0D9F2410EF14}"/>
              </a:ext>
            </a:extLst>
          </p:cNvPr>
          <p:cNvSpPr/>
          <p:nvPr/>
        </p:nvSpPr>
        <p:spPr>
          <a:xfrm>
            <a:off x="1160585" y="5621556"/>
            <a:ext cx="1987061" cy="774832"/>
          </a:xfrm>
          <a:prstGeom prst="wedgeRoundRectCallout">
            <a:avLst>
              <a:gd name="adj1" fmla="val 66932"/>
              <a:gd name="adj2" fmla="val -621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Performance Collapse</a:t>
            </a:r>
          </a:p>
        </p:txBody>
      </p:sp>
      <p:sp>
        <p:nvSpPr>
          <p:cNvPr id="3" name="Slide Number Placeholder 2">
            <a:extLst>
              <a:ext uri="{FF2B5EF4-FFF2-40B4-BE49-F238E27FC236}">
                <a16:creationId xmlns:a16="http://schemas.microsoft.com/office/drawing/2014/main" id="{047117E2-5AB3-45B3-9FDA-80F1AF352A20}"/>
              </a:ext>
            </a:extLst>
          </p:cNvPr>
          <p:cNvSpPr>
            <a:spLocks noGrp="1"/>
          </p:cNvSpPr>
          <p:nvPr>
            <p:ph type="sldNum" sz="quarter" idx="12"/>
          </p:nvPr>
        </p:nvSpPr>
        <p:spPr/>
        <p:txBody>
          <a:bodyPr/>
          <a:lstStyle/>
          <a:p>
            <a:fld id="{5DC55729-DC18-43A1-8DFB-F08AEF663E9C}" type="slidenum">
              <a:rPr lang="en-US" smtClean="0"/>
              <a:t>15</a:t>
            </a:fld>
            <a:endParaRPr lang="en-US"/>
          </a:p>
        </p:txBody>
      </p:sp>
    </p:spTree>
    <p:extLst>
      <p:ext uri="{BB962C8B-B14F-4D97-AF65-F5344CB8AC3E}">
        <p14:creationId xmlns:p14="http://schemas.microsoft.com/office/powerpoint/2010/main" val="22211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1"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graphicEl>
                                              <a:chart seriesIdx="2" categoryIdx="-4" bldStep="series"/>
                                            </p:graphic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E993-6613-4D80-A362-3FF3C2FAD116}"/>
              </a:ext>
            </a:extLst>
          </p:cNvPr>
          <p:cNvSpPr>
            <a:spLocks noGrp="1"/>
          </p:cNvSpPr>
          <p:nvPr>
            <p:ph type="title"/>
          </p:nvPr>
        </p:nvSpPr>
        <p:spPr/>
        <p:txBody>
          <a:bodyPr/>
          <a:lstStyle/>
          <a:p>
            <a:r>
              <a:rPr lang="en-US" dirty="0"/>
              <a:t>Why does not RLU scale?</a:t>
            </a:r>
          </a:p>
        </p:txBody>
      </p:sp>
      <p:sp>
        <p:nvSpPr>
          <p:cNvPr id="5" name="Rectangle 4">
            <a:extLst>
              <a:ext uri="{FF2B5EF4-FFF2-40B4-BE49-F238E27FC236}">
                <a16:creationId xmlns:a16="http://schemas.microsoft.com/office/drawing/2014/main" id="{BE9E125A-08BF-4A7B-93A0-F2CBD8F6A25E}"/>
              </a:ext>
            </a:extLst>
          </p:cNvPr>
          <p:cNvSpPr/>
          <p:nvPr/>
        </p:nvSpPr>
        <p:spPr>
          <a:xfrm>
            <a:off x="2930770"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6" name="Rectangle 5">
            <a:extLst>
              <a:ext uri="{FF2B5EF4-FFF2-40B4-BE49-F238E27FC236}">
                <a16:creationId xmlns:a16="http://schemas.microsoft.com/office/drawing/2014/main" id="{E005EEE9-F27C-4D94-93FB-F2FB758EB0E3}"/>
              </a:ext>
            </a:extLst>
          </p:cNvPr>
          <p:cNvSpPr/>
          <p:nvPr/>
        </p:nvSpPr>
        <p:spPr>
          <a:xfrm>
            <a:off x="3411416"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CBA140-A62D-4E47-A961-B718E30B3CBB}"/>
              </a:ext>
            </a:extLst>
          </p:cNvPr>
          <p:cNvSpPr/>
          <p:nvPr/>
        </p:nvSpPr>
        <p:spPr>
          <a:xfrm>
            <a:off x="2719754"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2B769B5-C796-4985-BACD-2376F33FB426}"/>
              </a:ext>
            </a:extLst>
          </p:cNvPr>
          <p:cNvSpPr/>
          <p:nvPr/>
        </p:nvSpPr>
        <p:spPr>
          <a:xfrm>
            <a:off x="3516924" y="3139870"/>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6C25D6-38D9-41CE-A3EC-0CCFE7A3CC2B}"/>
              </a:ext>
            </a:extLst>
          </p:cNvPr>
          <p:cNvSpPr/>
          <p:nvPr/>
        </p:nvSpPr>
        <p:spPr>
          <a:xfrm>
            <a:off x="4255478"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11" name="Rectangle 10">
            <a:extLst>
              <a:ext uri="{FF2B5EF4-FFF2-40B4-BE49-F238E27FC236}">
                <a16:creationId xmlns:a16="http://schemas.microsoft.com/office/drawing/2014/main" id="{077F900A-8623-46E7-8312-344CFE29DDBD}"/>
              </a:ext>
            </a:extLst>
          </p:cNvPr>
          <p:cNvSpPr/>
          <p:nvPr/>
        </p:nvSpPr>
        <p:spPr>
          <a:xfrm>
            <a:off x="4736124"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314CEA-64DF-4A25-9535-6508836ED424}"/>
              </a:ext>
            </a:extLst>
          </p:cNvPr>
          <p:cNvSpPr/>
          <p:nvPr/>
        </p:nvSpPr>
        <p:spPr>
          <a:xfrm>
            <a:off x="4044462"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33CF2C-085A-4880-A09D-D7242B6649B1}"/>
              </a:ext>
            </a:extLst>
          </p:cNvPr>
          <p:cNvSpPr/>
          <p:nvPr/>
        </p:nvSpPr>
        <p:spPr>
          <a:xfrm>
            <a:off x="5533294"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5" name="Rectangle 14">
            <a:extLst>
              <a:ext uri="{FF2B5EF4-FFF2-40B4-BE49-F238E27FC236}">
                <a16:creationId xmlns:a16="http://schemas.microsoft.com/office/drawing/2014/main" id="{B5B59523-94B8-4136-88CD-FBD7406DF2F8}"/>
              </a:ext>
            </a:extLst>
          </p:cNvPr>
          <p:cNvSpPr/>
          <p:nvPr/>
        </p:nvSpPr>
        <p:spPr>
          <a:xfrm>
            <a:off x="6013940"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F4FFD1-3E82-4069-B6E8-81F04919F98A}"/>
              </a:ext>
            </a:extLst>
          </p:cNvPr>
          <p:cNvSpPr/>
          <p:nvPr/>
        </p:nvSpPr>
        <p:spPr>
          <a:xfrm>
            <a:off x="5322278"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7353F6-8334-4594-87A5-5C69209F0AAF}"/>
              </a:ext>
            </a:extLst>
          </p:cNvPr>
          <p:cNvSpPr/>
          <p:nvPr/>
        </p:nvSpPr>
        <p:spPr>
          <a:xfrm>
            <a:off x="6858002" y="3010916"/>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9" name="Rectangle 18">
            <a:extLst>
              <a:ext uri="{FF2B5EF4-FFF2-40B4-BE49-F238E27FC236}">
                <a16:creationId xmlns:a16="http://schemas.microsoft.com/office/drawing/2014/main" id="{A414EE53-CDE4-43BD-9D3C-E02E93555B76}"/>
              </a:ext>
            </a:extLst>
          </p:cNvPr>
          <p:cNvSpPr/>
          <p:nvPr/>
        </p:nvSpPr>
        <p:spPr>
          <a:xfrm>
            <a:off x="7338648" y="3010916"/>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74F7A4-A4D4-4FE7-966B-D20AA2BCA0FB}"/>
              </a:ext>
            </a:extLst>
          </p:cNvPr>
          <p:cNvSpPr/>
          <p:nvPr/>
        </p:nvSpPr>
        <p:spPr>
          <a:xfrm>
            <a:off x="6646986" y="3010916"/>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6DE0E6E2-C132-4A7C-A600-B16D3884AC79}"/>
              </a:ext>
            </a:extLst>
          </p:cNvPr>
          <p:cNvSpPr/>
          <p:nvPr/>
        </p:nvSpPr>
        <p:spPr>
          <a:xfrm>
            <a:off x="4044462" y="4247702"/>
            <a:ext cx="3622431" cy="724483"/>
          </a:xfrm>
          <a:prstGeom prst="flowChartAlternateProcess">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7D38C16-8F63-452A-86BA-0DA14D9463E4}"/>
              </a:ext>
            </a:extLst>
          </p:cNvPr>
          <p:cNvSpPr/>
          <p:nvPr/>
        </p:nvSpPr>
        <p:spPr>
          <a:xfrm>
            <a:off x="4255478" y="4327415"/>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24" name="Rectangle 23">
            <a:extLst>
              <a:ext uri="{FF2B5EF4-FFF2-40B4-BE49-F238E27FC236}">
                <a16:creationId xmlns:a16="http://schemas.microsoft.com/office/drawing/2014/main" id="{A1CFF7E6-F78F-4DEA-97E1-5D4C74FEBC9B}"/>
              </a:ext>
            </a:extLst>
          </p:cNvPr>
          <p:cNvSpPr/>
          <p:nvPr/>
        </p:nvSpPr>
        <p:spPr>
          <a:xfrm>
            <a:off x="4736124" y="4327415"/>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E6F2D8F8-72B0-483E-8D13-B8A93597E6AC}"/>
              </a:ext>
            </a:extLst>
          </p:cNvPr>
          <p:cNvSpPr/>
          <p:nvPr/>
        </p:nvSpPr>
        <p:spPr>
          <a:xfrm rot="3869428">
            <a:off x="3828604" y="3784106"/>
            <a:ext cx="1005840"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6B79ABD-E2CE-4E88-96C6-BA64BEF97298}"/>
              </a:ext>
            </a:extLst>
          </p:cNvPr>
          <p:cNvSpPr/>
          <p:nvPr/>
        </p:nvSpPr>
        <p:spPr>
          <a:xfrm rot="18041374">
            <a:off x="4628726" y="3807851"/>
            <a:ext cx="1065341"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A646293-367A-4E8D-BB6A-337C6B5D92C7}"/>
              </a:ext>
            </a:extLst>
          </p:cNvPr>
          <p:cNvSpPr txBox="1"/>
          <p:nvPr/>
        </p:nvSpPr>
        <p:spPr>
          <a:xfrm>
            <a:off x="7819292" y="4286777"/>
            <a:ext cx="1324708" cy="707886"/>
          </a:xfrm>
          <a:prstGeom prst="rect">
            <a:avLst/>
          </a:prstGeom>
          <a:noFill/>
        </p:spPr>
        <p:txBody>
          <a:bodyPr wrap="square" rtlCol="0">
            <a:spAutoFit/>
          </a:bodyPr>
          <a:lstStyle/>
          <a:p>
            <a:r>
              <a:rPr lang="en-US" sz="2000" dirty="0"/>
              <a:t>Per thread version log</a:t>
            </a:r>
          </a:p>
        </p:txBody>
      </p:sp>
      <p:cxnSp>
        <p:nvCxnSpPr>
          <p:cNvPr id="29" name="Connector: Curved 28">
            <a:extLst>
              <a:ext uri="{FF2B5EF4-FFF2-40B4-BE49-F238E27FC236}">
                <a16:creationId xmlns:a16="http://schemas.microsoft.com/office/drawing/2014/main" id="{4876108F-3D73-49EE-BA3E-0DF85DA662FA}"/>
              </a:ext>
            </a:extLst>
          </p:cNvPr>
          <p:cNvCxnSpPr>
            <a:cxnSpLocks/>
          </p:cNvCxnSpPr>
          <p:nvPr/>
        </p:nvCxnSpPr>
        <p:spPr>
          <a:xfrm rot="16200000" flipH="1">
            <a:off x="4009473" y="2245188"/>
            <a:ext cx="544763" cy="216877"/>
          </a:xfrm>
          <a:prstGeom prst="curved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Lightning Bolt 29">
            <a:extLst>
              <a:ext uri="{FF2B5EF4-FFF2-40B4-BE49-F238E27FC236}">
                <a16:creationId xmlns:a16="http://schemas.microsoft.com/office/drawing/2014/main" id="{5CA1B47D-0CBA-4F85-AFFE-A9EF0DBD0ECD}"/>
              </a:ext>
            </a:extLst>
          </p:cNvPr>
          <p:cNvSpPr/>
          <p:nvPr/>
        </p:nvSpPr>
        <p:spPr>
          <a:xfrm>
            <a:off x="4390293" y="2579843"/>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Curved 32">
            <a:extLst>
              <a:ext uri="{FF2B5EF4-FFF2-40B4-BE49-F238E27FC236}">
                <a16:creationId xmlns:a16="http://schemas.microsoft.com/office/drawing/2014/main" id="{89247A50-4890-4D8B-916E-D6B04DA4FFAD}"/>
              </a:ext>
            </a:extLst>
          </p:cNvPr>
          <p:cNvCxnSpPr>
            <a:cxnSpLocks/>
          </p:cNvCxnSpPr>
          <p:nvPr/>
        </p:nvCxnSpPr>
        <p:spPr>
          <a:xfrm rot="16200000" flipH="1">
            <a:off x="3725187" y="2293721"/>
            <a:ext cx="544763" cy="216877"/>
          </a:xfrm>
          <a:prstGeom prst="curvedConnector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Lightning Bolt 33">
            <a:extLst>
              <a:ext uri="{FF2B5EF4-FFF2-40B4-BE49-F238E27FC236}">
                <a16:creationId xmlns:a16="http://schemas.microsoft.com/office/drawing/2014/main" id="{EC302E9F-9DCD-4745-AFEB-CCFC53748C9E}"/>
              </a:ext>
            </a:extLst>
          </p:cNvPr>
          <p:cNvSpPr/>
          <p:nvPr/>
        </p:nvSpPr>
        <p:spPr>
          <a:xfrm>
            <a:off x="4106007" y="2628376"/>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peech Bubble: Oval 34">
            <a:extLst>
              <a:ext uri="{FF2B5EF4-FFF2-40B4-BE49-F238E27FC236}">
                <a16:creationId xmlns:a16="http://schemas.microsoft.com/office/drawing/2014/main" id="{D0426D39-3853-4EA9-89E6-FCCF45A31238}"/>
              </a:ext>
            </a:extLst>
          </p:cNvPr>
          <p:cNvSpPr/>
          <p:nvPr/>
        </p:nvSpPr>
        <p:spPr>
          <a:xfrm>
            <a:off x="2156756" y="1964048"/>
            <a:ext cx="1623937" cy="400928"/>
          </a:xfrm>
          <a:prstGeom prst="wedgeEllipseCallout">
            <a:avLst>
              <a:gd name="adj1" fmla="val 58276"/>
              <a:gd name="adj2" fmla="val 41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p>
        </p:txBody>
      </p:sp>
      <p:sp>
        <p:nvSpPr>
          <p:cNvPr id="36" name="Speech Bubble: Oval 35">
            <a:extLst>
              <a:ext uri="{FF2B5EF4-FFF2-40B4-BE49-F238E27FC236}">
                <a16:creationId xmlns:a16="http://schemas.microsoft.com/office/drawing/2014/main" id="{4DAD44C1-6401-4E6C-AD54-75BDE1189D1F}"/>
              </a:ext>
            </a:extLst>
          </p:cNvPr>
          <p:cNvSpPr/>
          <p:nvPr/>
        </p:nvSpPr>
        <p:spPr>
          <a:xfrm>
            <a:off x="4669156" y="2237420"/>
            <a:ext cx="1555800" cy="644542"/>
          </a:xfrm>
          <a:prstGeom prst="wedgeEllipseCallout">
            <a:avLst>
              <a:gd name="adj1" fmla="val -58367"/>
              <a:gd name="adj2" fmla="val 69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Reclaim!</a:t>
            </a:r>
          </a:p>
        </p:txBody>
      </p:sp>
      <p:sp>
        <p:nvSpPr>
          <p:cNvPr id="37" name="TextBox 36">
            <a:extLst>
              <a:ext uri="{FF2B5EF4-FFF2-40B4-BE49-F238E27FC236}">
                <a16:creationId xmlns:a16="http://schemas.microsoft.com/office/drawing/2014/main" id="{9CFF896C-B782-4B73-A9F6-6FB1972DA39E}"/>
              </a:ext>
            </a:extLst>
          </p:cNvPr>
          <p:cNvSpPr txBox="1"/>
          <p:nvPr/>
        </p:nvSpPr>
        <p:spPr>
          <a:xfrm>
            <a:off x="350313" y="5323053"/>
            <a:ext cx="837303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400" dirty="0"/>
              <a:t>Synchronous waiting due to restriction on number of versions per object is bottleneck in RLU design</a:t>
            </a:r>
            <a:endParaRPr lang="en-US" dirty="0"/>
          </a:p>
        </p:txBody>
      </p:sp>
      <p:sp>
        <p:nvSpPr>
          <p:cNvPr id="3" name="Slide Number Placeholder 2">
            <a:extLst>
              <a:ext uri="{FF2B5EF4-FFF2-40B4-BE49-F238E27FC236}">
                <a16:creationId xmlns:a16="http://schemas.microsoft.com/office/drawing/2014/main" id="{056C2C62-364A-45FB-8E20-F89108B17681}"/>
              </a:ext>
            </a:extLst>
          </p:cNvPr>
          <p:cNvSpPr>
            <a:spLocks noGrp="1"/>
          </p:cNvSpPr>
          <p:nvPr>
            <p:ph type="sldNum" sz="quarter" idx="12"/>
          </p:nvPr>
        </p:nvSpPr>
        <p:spPr/>
        <p:txBody>
          <a:bodyPr/>
          <a:lstStyle/>
          <a:p>
            <a:fld id="{5DC55729-DC18-43A1-8DFB-F08AEF663E9C}" type="slidenum">
              <a:rPr lang="en-US" smtClean="0"/>
              <a:t>16</a:t>
            </a:fld>
            <a:endParaRPr lang="en-US"/>
          </a:p>
        </p:txBody>
      </p:sp>
      <p:sp>
        <p:nvSpPr>
          <p:cNvPr id="4" name="TextBox 3">
            <a:extLst>
              <a:ext uri="{FF2B5EF4-FFF2-40B4-BE49-F238E27FC236}">
                <a16:creationId xmlns:a16="http://schemas.microsoft.com/office/drawing/2014/main" id="{6D82F9AC-5083-4E0A-BE93-A35310A39309}"/>
              </a:ext>
            </a:extLst>
          </p:cNvPr>
          <p:cNvSpPr txBox="1"/>
          <p:nvPr/>
        </p:nvSpPr>
        <p:spPr>
          <a:xfrm>
            <a:off x="200395" y="1881034"/>
            <a:ext cx="1804619" cy="1200329"/>
          </a:xfrm>
          <a:prstGeom prst="rect">
            <a:avLst/>
          </a:prstGeom>
          <a:noFill/>
          <a:ln>
            <a:solidFill>
              <a:schemeClr val="tx1"/>
            </a:solidFill>
          </a:ln>
        </p:spPr>
        <p:txBody>
          <a:bodyPr wrap="square" rtlCol="0">
            <a:spAutoFit/>
          </a:bodyPr>
          <a:lstStyle/>
          <a:p>
            <a:r>
              <a:rPr lang="en-US" dirty="0"/>
              <a:t>Legend</a:t>
            </a:r>
          </a:p>
          <a:p>
            <a:r>
              <a:rPr lang="en-US" dirty="0">
                <a:solidFill>
                  <a:srgbClr val="00B0F0"/>
                </a:solidFill>
              </a:rPr>
              <a:t>Object</a:t>
            </a:r>
          </a:p>
          <a:p>
            <a:r>
              <a:rPr lang="en-US" dirty="0">
                <a:solidFill>
                  <a:srgbClr val="002060"/>
                </a:solidFill>
              </a:rPr>
              <a:t>Version of Object</a:t>
            </a:r>
          </a:p>
          <a:p>
            <a:r>
              <a:rPr lang="en-US" dirty="0">
                <a:solidFill>
                  <a:schemeClr val="bg2">
                    <a:lumMod val="75000"/>
                  </a:schemeClr>
                </a:solidFill>
              </a:rPr>
              <a:t>Header</a:t>
            </a:r>
          </a:p>
        </p:txBody>
      </p:sp>
      <p:sp>
        <p:nvSpPr>
          <p:cNvPr id="13" name="Arrow: Right 12">
            <a:extLst>
              <a:ext uri="{FF2B5EF4-FFF2-40B4-BE49-F238E27FC236}">
                <a16:creationId xmlns:a16="http://schemas.microsoft.com/office/drawing/2014/main" id="{CC5439C9-3106-4500-849E-088A68D397BE}"/>
              </a:ext>
            </a:extLst>
          </p:cNvPr>
          <p:cNvSpPr/>
          <p:nvPr/>
        </p:nvSpPr>
        <p:spPr>
          <a:xfrm>
            <a:off x="4841632" y="3139870"/>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50F477E-1660-4F4B-BF20-E5F2E16C02FF}"/>
              </a:ext>
            </a:extLst>
          </p:cNvPr>
          <p:cNvSpPr/>
          <p:nvPr/>
        </p:nvSpPr>
        <p:spPr>
          <a:xfrm>
            <a:off x="6119448" y="3139870"/>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35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0" grpId="0" animBg="1"/>
      <p:bldP spid="30" grpId="1" animBg="1"/>
      <p:bldP spid="34" grpId="0" animBg="1"/>
      <p:bldP spid="35" grpId="0" animBg="1"/>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D862-7081-46DF-A1CB-F41D0C157FCC}"/>
              </a:ext>
            </a:extLst>
          </p:cNvPr>
          <p:cNvSpPr>
            <a:spLocks noGrp="1"/>
          </p:cNvSpPr>
          <p:nvPr>
            <p:ph type="title"/>
          </p:nvPr>
        </p:nvSpPr>
        <p:spPr/>
        <p:txBody>
          <a:bodyPr/>
          <a:lstStyle/>
          <a:p>
            <a:r>
              <a:rPr lang="en-US" dirty="0"/>
              <a:t>How to scale RLU?</a:t>
            </a:r>
          </a:p>
        </p:txBody>
      </p:sp>
      <p:sp>
        <p:nvSpPr>
          <p:cNvPr id="5" name="Slide Number Placeholder 4">
            <a:extLst>
              <a:ext uri="{FF2B5EF4-FFF2-40B4-BE49-F238E27FC236}">
                <a16:creationId xmlns:a16="http://schemas.microsoft.com/office/drawing/2014/main" id="{B699FBF6-480B-4E1E-A59F-525983E49603}"/>
              </a:ext>
            </a:extLst>
          </p:cNvPr>
          <p:cNvSpPr>
            <a:spLocks noGrp="1"/>
          </p:cNvSpPr>
          <p:nvPr>
            <p:ph type="sldNum" sz="quarter" idx="12"/>
          </p:nvPr>
        </p:nvSpPr>
        <p:spPr/>
        <p:txBody>
          <a:bodyPr/>
          <a:lstStyle/>
          <a:p>
            <a:fld id="{5DC55729-DC18-43A1-8DFB-F08AEF663E9C}" type="slidenum">
              <a:rPr lang="en-US" smtClean="0"/>
              <a:pPr/>
              <a:t>17</a:t>
            </a:fld>
            <a:endParaRPr lang="en-US" dirty="0"/>
          </a:p>
        </p:txBody>
      </p:sp>
      <p:pic>
        <p:nvPicPr>
          <p:cNvPr id="7" name="Picture 6">
            <a:extLst>
              <a:ext uri="{FF2B5EF4-FFF2-40B4-BE49-F238E27FC236}">
                <a16:creationId xmlns:a16="http://schemas.microsoft.com/office/drawing/2014/main" id="{1404BC75-EB78-47C3-A872-7915D093D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71247" y="3669882"/>
            <a:ext cx="1807475" cy="1908464"/>
          </a:xfrm>
          <a:prstGeom prst="rect">
            <a:avLst/>
          </a:prstGeom>
        </p:spPr>
      </p:pic>
      <p:pic>
        <p:nvPicPr>
          <p:cNvPr id="12" name="Picture 11">
            <a:extLst>
              <a:ext uri="{FF2B5EF4-FFF2-40B4-BE49-F238E27FC236}">
                <a16:creationId xmlns:a16="http://schemas.microsoft.com/office/drawing/2014/main" id="{2E866B20-3ABC-42C4-85B2-C88B709C46B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53838" y="1978243"/>
            <a:ext cx="1642291" cy="1450757"/>
          </a:xfrm>
          <a:prstGeom prst="rect">
            <a:avLst/>
          </a:prstGeom>
        </p:spPr>
      </p:pic>
      <p:sp>
        <p:nvSpPr>
          <p:cNvPr id="13" name="TextBox 12">
            <a:extLst>
              <a:ext uri="{FF2B5EF4-FFF2-40B4-BE49-F238E27FC236}">
                <a16:creationId xmlns:a16="http://schemas.microsoft.com/office/drawing/2014/main" id="{85B1A64B-A034-4CC2-857F-794A12D8B631}"/>
              </a:ext>
            </a:extLst>
          </p:cNvPr>
          <p:cNvSpPr txBox="1"/>
          <p:nvPr/>
        </p:nvSpPr>
        <p:spPr>
          <a:xfrm>
            <a:off x="2978721" y="1978243"/>
            <a:ext cx="4994031" cy="1384995"/>
          </a:xfrm>
          <a:prstGeom prst="rect">
            <a:avLst/>
          </a:prstGeom>
          <a:noFill/>
        </p:spPr>
        <p:txBody>
          <a:bodyPr wrap="square" rtlCol="0">
            <a:spAutoFit/>
          </a:bodyPr>
          <a:lstStyle/>
          <a:p>
            <a:pPr algn="ctr"/>
            <a:r>
              <a:rPr lang="en-US" sz="2800" dirty="0"/>
              <a:t>Problem:</a:t>
            </a:r>
          </a:p>
          <a:p>
            <a:pPr algn="ctr"/>
            <a:r>
              <a:rPr lang="en-US" sz="2800" dirty="0"/>
              <a:t>Restriction in number of versions causes synchronous waiting</a:t>
            </a:r>
          </a:p>
        </p:txBody>
      </p:sp>
      <p:sp>
        <p:nvSpPr>
          <p:cNvPr id="14" name="TextBox 13">
            <a:extLst>
              <a:ext uri="{FF2B5EF4-FFF2-40B4-BE49-F238E27FC236}">
                <a16:creationId xmlns:a16="http://schemas.microsoft.com/office/drawing/2014/main" id="{44E49D9B-D854-44AD-AA69-ACF66761FBC7}"/>
              </a:ext>
            </a:extLst>
          </p:cNvPr>
          <p:cNvSpPr txBox="1"/>
          <p:nvPr/>
        </p:nvSpPr>
        <p:spPr>
          <a:xfrm>
            <a:off x="3119398" y="3931616"/>
            <a:ext cx="4994031" cy="1384995"/>
          </a:xfrm>
          <a:prstGeom prst="rect">
            <a:avLst/>
          </a:prstGeom>
          <a:noFill/>
        </p:spPr>
        <p:txBody>
          <a:bodyPr wrap="square" rtlCol="0">
            <a:spAutoFit/>
          </a:bodyPr>
          <a:lstStyle/>
          <a:p>
            <a:pPr algn="ctr"/>
            <a:r>
              <a:rPr lang="en-US" sz="2800" dirty="0"/>
              <a:t>Solution:</a:t>
            </a:r>
          </a:p>
          <a:p>
            <a:pPr algn="ctr"/>
            <a:r>
              <a:rPr lang="en-US" sz="2800" dirty="0"/>
              <a:t>Remove restriction on number of version == </a:t>
            </a:r>
            <a:r>
              <a:rPr lang="en-US" sz="2800" dirty="0">
                <a:solidFill>
                  <a:schemeClr val="accent1"/>
                </a:solidFill>
              </a:rPr>
              <a:t>Multi-Versioning</a:t>
            </a:r>
          </a:p>
        </p:txBody>
      </p:sp>
    </p:spTree>
    <p:extLst>
      <p:ext uri="{BB962C8B-B14F-4D97-AF65-F5344CB8AC3E}">
        <p14:creationId xmlns:p14="http://schemas.microsoft.com/office/powerpoint/2010/main" val="319185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7A5E9-CE7C-48A6-9D98-4F2D5BC86A0C}"/>
              </a:ext>
            </a:extLst>
          </p:cNvPr>
          <p:cNvSpPr>
            <a:spLocks noGrp="1"/>
          </p:cNvSpPr>
          <p:nvPr>
            <p:ph type="title"/>
          </p:nvPr>
        </p:nvSpPr>
        <p:spPr/>
        <p:txBody>
          <a:bodyPr/>
          <a:lstStyle/>
          <a:p>
            <a:pPr algn="ctr"/>
            <a:r>
              <a:rPr lang="en-US" dirty="0">
                <a:solidFill>
                  <a:schemeClr val="tx1"/>
                </a:solidFill>
              </a:rPr>
              <a:t>Scaling RLU through</a:t>
            </a:r>
            <a:br>
              <a:rPr lang="en-US" dirty="0">
                <a:solidFill>
                  <a:schemeClr val="tx1"/>
                </a:solidFill>
              </a:rPr>
            </a:br>
            <a:r>
              <a:rPr lang="en-US" dirty="0">
                <a:solidFill>
                  <a:schemeClr val="tx1"/>
                </a:solidFill>
              </a:rPr>
              <a:t> Multi-Versioning</a:t>
            </a:r>
          </a:p>
        </p:txBody>
      </p:sp>
      <p:sp>
        <p:nvSpPr>
          <p:cNvPr id="6" name="Content Placeholder 5">
            <a:extLst>
              <a:ext uri="{FF2B5EF4-FFF2-40B4-BE49-F238E27FC236}">
                <a16:creationId xmlns:a16="http://schemas.microsoft.com/office/drawing/2014/main" id="{740DA640-B8FF-4162-99E9-E8103AB8BFC3}"/>
              </a:ext>
            </a:extLst>
          </p:cNvPr>
          <p:cNvSpPr>
            <a:spLocks noGrp="1"/>
          </p:cNvSpPr>
          <p:nvPr>
            <p:ph idx="1"/>
          </p:nvPr>
        </p:nvSpPr>
        <p:spPr/>
        <p:txBody>
          <a:bodyPr/>
          <a:lstStyle/>
          <a:p>
            <a:pPr>
              <a:buFont typeface="Arial" panose="020B0604020202020204" pitchFamily="34" charset="0"/>
              <a:buChar char="•"/>
            </a:pPr>
            <a:r>
              <a:rPr lang="en-US" sz="2800" dirty="0">
                <a:solidFill>
                  <a:schemeClr val="tx1"/>
                </a:solidFill>
              </a:rPr>
              <a:t>Multi-Version Read-Log-Update (MV-RLU)</a:t>
            </a:r>
          </a:p>
          <a:p>
            <a:pPr lvl="1">
              <a:buFont typeface="Arial" panose="020B0604020202020204" pitchFamily="34" charset="0"/>
              <a:buChar char="•"/>
            </a:pPr>
            <a:r>
              <a:rPr lang="en-US" sz="2000" dirty="0">
                <a:solidFill>
                  <a:schemeClr val="tx1"/>
                </a:solidFill>
              </a:rPr>
              <a:t>Allows multiple version to exists at same time</a:t>
            </a:r>
          </a:p>
          <a:p>
            <a:pPr lvl="1">
              <a:buFont typeface="Arial" panose="020B0604020202020204" pitchFamily="34" charset="0"/>
              <a:buChar char="•"/>
            </a:pPr>
            <a:r>
              <a:rPr lang="en-US" sz="2000" dirty="0">
                <a:solidFill>
                  <a:schemeClr val="tx1"/>
                </a:solidFill>
              </a:rPr>
              <a:t>Removes synchronous waiting from critical path</a:t>
            </a:r>
          </a:p>
          <a:p>
            <a:pPr>
              <a:buFont typeface="Arial" panose="020B0604020202020204" pitchFamily="34" charset="0"/>
              <a:buChar char="•"/>
            </a:pPr>
            <a:r>
              <a:rPr lang="en-US" sz="2800" dirty="0">
                <a:solidFill>
                  <a:schemeClr val="tx1"/>
                </a:solidFill>
              </a:rPr>
              <a:t> Scaling Multi-versioning</a:t>
            </a:r>
          </a:p>
          <a:p>
            <a:pPr lvl="1">
              <a:buFont typeface="Arial" panose="020B0604020202020204" pitchFamily="34" charset="0"/>
              <a:buChar char="•"/>
            </a:pPr>
            <a:r>
              <a:rPr lang="en-US" sz="2000" dirty="0">
                <a:solidFill>
                  <a:schemeClr val="tx1"/>
                </a:solidFill>
              </a:rPr>
              <a:t>Scalable Timestamp allocation</a:t>
            </a:r>
          </a:p>
          <a:p>
            <a:pPr lvl="1">
              <a:buFont typeface="Arial" panose="020B0604020202020204" pitchFamily="34" charset="0"/>
              <a:buChar char="•"/>
            </a:pPr>
            <a:r>
              <a:rPr lang="en-US" sz="2000" dirty="0">
                <a:solidFill>
                  <a:schemeClr val="tx1"/>
                </a:solidFill>
              </a:rPr>
              <a:t>Concurrent and autonomous garbage collection</a:t>
            </a:r>
          </a:p>
        </p:txBody>
      </p:sp>
      <p:sp>
        <p:nvSpPr>
          <p:cNvPr id="2" name="TextBox 1">
            <a:extLst>
              <a:ext uri="{FF2B5EF4-FFF2-40B4-BE49-F238E27FC236}">
                <a16:creationId xmlns:a16="http://schemas.microsoft.com/office/drawing/2014/main" id="{31324F62-1283-4980-AAB0-D4799FBDD073}"/>
              </a:ext>
            </a:extLst>
          </p:cNvPr>
          <p:cNvSpPr txBox="1"/>
          <p:nvPr/>
        </p:nvSpPr>
        <p:spPr>
          <a:xfrm>
            <a:off x="1385666" y="4888523"/>
            <a:ext cx="6418385" cy="919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dirty="0">
                <a:solidFill>
                  <a:schemeClr val="bg1"/>
                </a:solidFill>
              </a:rPr>
              <a:t>MV-RLU shows 4-8x performance improvement with </a:t>
            </a:r>
            <a:r>
              <a:rPr lang="en-US" sz="2400" dirty="0" err="1">
                <a:solidFill>
                  <a:schemeClr val="bg1"/>
                </a:solidFill>
              </a:rPr>
              <a:t>KyotoCabinet</a:t>
            </a:r>
            <a:endParaRPr lang="en-US" sz="2400" dirty="0">
              <a:solidFill>
                <a:schemeClr val="bg1"/>
              </a:solidFill>
            </a:endParaRPr>
          </a:p>
        </p:txBody>
      </p:sp>
      <p:sp>
        <p:nvSpPr>
          <p:cNvPr id="3" name="Slide Number Placeholder 2">
            <a:extLst>
              <a:ext uri="{FF2B5EF4-FFF2-40B4-BE49-F238E27FC236}">
                <a16:creationId xmlns:a16="http://schemas.microsoft.com/office/drawing/2014/main" id="{3828420E-E4A0-4408-8BCF-1445CC8F4C9B}"/>
              </a:ext>
            </a:extLst>
          </p:cNvPr>
          <p:cNvSpPr>
            <a:spLocks noGrp="1"/>
          </p:cNvSpPr>
          <p:nvPr>
            <p:ph type="sldNum" sz="quarter" idx="12"/>
          </p:nvPr>
        </p:nvSpPr>
        <p:spPr/>
        <p:txBody>
          <a:bodyPr/>
          <a:lstStyle/>
          <a:p>
            <a:fld id="{5DC55729-DC18-43A1-8DFB-F08AEF663E9C}" type="slidenum">
              <a:rPr lang="en-US" smtClean="0"/>
              <a:t>18</a:t>
            </a:fld>
            <a:endParaRPr lang="en-US"/>
          </a:p>
        </p:txBody>
      </p:sp>
    </p:spTree>
    <p:extLst>
      <p:ext uri="{BB962C8B-B14F-4D97-AF65-F5344CB8AC3E}">
        <p14:creationId xmlns:p14="http://schemas.microsoft.com/office/powerpoint/2010/main" val="38010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2F69-8950-4FCE-AAC2-388BACA09AC7}"/>
              </a:ext>
            </a:extLst>
          </p:cNvPr>
          <p:cNvSpPr>
            <a:spLocks noGrp="1"/>
          </p:cNvSpPr>
          <p:nvPr>
            <p:ph type="title"/>
          </p:nvPr>
        </p:nvSpPr>
        <p:spPr>
          <a:xfrm>
            <a:off x="822960" y="286604"/>
            <a:ext cx="7543800" cy="1450757"/>
          </a:xfrm>
        </p:spPr>
        <p:txBody>
          <a:bodyPr/>
          <a:lstStyle/>
          <a:p>
            <a:r>
              <a:rPr lang="en-US" dirty="0"/>
              <a:t>Design: Overview</a:t>
            </a:r>
          </a:p>
        </p:txBody>
      </p:sp>
      <p:sp>
        <p:nvSpPr>
          <p:cNvPr id="4" name="Rectangle 3">
            <a:extLst>
              <a:ext uri="{FF2B5EF4-FFF2-40B4-BE49-F238E27FC236}">
                <a16:creationId xmlns:a16="http://schemas.microsoft.com/office/drawing/2014/main" id="{21F2F41F-9303-4C2F-A58F-77F10FBA831B}"/>
              </a:ext>
            </a:extLst>
          </p:cNvPr>
          <p:cNvSpPr/>
          <p:nvPr/>
        </p:nvSpPr>
        <p:spPr>
          <a:xfrm>
            <a:off x="4245278" y="2323474"/>
            <a:ext cx="584616" cy="62958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5" name="Rectangle 4">
            <a:extLst>
              <a:ext uri="{FF2B5EF4-FFF2-40B4-BE49-F238E27FC236}">
                <a16:creationId xmlns:a16="http://schemas.microsoft.com/office/drawing/2014/main" id="{3BB3D245-B20A-476B-82FA-EFB8D6970C05}"/>
              </a:ext>
            </a:extLst>
          </p:cNvPr>
          <p:cNvSpPr/>
          <p:nvPr/>
        </p:nvSpPr>
        <p:spPr>
          <a:xfrm>
            <a:off x="4268138" y="3429000"/>
            <a:ext cx="584616" cy="62958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a:p>
            <a:pPr algn="ctr"/>
            <a:r>
              <a:rPr lang="en-US" dirty="0"/>
              <a:t>(55)</a:t>
            </a:r>
          </a:p>
        </p:txBody>
      </p:sp>
      <p:sp>
        <p:nvSpPr>
          <p:cNvPr id="6" name="Rectangle 5">
            <a:extLst>
              <a:ext uri="{FF2B5EF4-FFF2-40B4-BE49-F238E27FC236}">
                <a16:creationId xmlns:a16="http://schemas.microsoft.com/office/drawing/2014/main" id="{BB1AE6C4-D6E7-4A25-9611-1D589277F451}"/>
              </a:ext>
            </a:extLst>
          </p:cNvPr>
          <p:cNvSpPr/>
          <p:nvPr/>
        </p:nvSpPr>
        <p:spPr>
          <a:xfrm>
            <a:off x="4268138" y="4644700"/>
            <a:ext cx="584616" cy="62958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a:p>
            <a:pPr algn="ctr"/>
            <a:r>
              <a:rPr lang="en-US" dirty="0"/>
              <a:t>(25)</a:t>
            </a:r>
          </a:p>
        </p:txBody>
      </p:sp>
      <p:sp>
        <p:nvSpPr>
          <p:cNvPr id="7" name="TextBox 6">
            <a:extLst>
              <a:ext uri="{FF2B5EF4-FFF2-40B4-BE49-F238E27FC236}">
                <a16:creationId xmlns:a16="http://schemas.microsoft.com/office/drawing/2014/main" id="{96167F06-C971-41AB-8178-7FC1E3326E93}"/>
              </a:ext>
            </a:extLst>
          </p:cNvPr>
          <p:cNvSpPr txBox="1"/>
          <p:nvPr/>
        </p:nvSpPr>
        <p:spPr>
          <a:xfrm>
            <a:off x="5017271" y="2488367"/>
            <a:ext cx="1603948" cy="369332"/>
          </a:xfrm>
          <a:prstGeom prst="rect">
            <a:avLst/>
          </a:prstGeom>
          <a:noFill/>
        </p:spPr>
        <p:txBody>
          <a:bodyPr wrap="square" rtlCol="0">
            <a:spAutoFit/>
          </a:bodyPr>
          <a:lstStyle/>
          <a:p>
            <a:r>
              <a:rPr lang="en-US" dirty="0"/>
              <a:t>Master Object</a:t>
            </a:r>
          </a:p>
        </p:txBody>
      </p:sp>
      <p:sp>
        <p:nvSpPr>
          <p:cNvPr id="8" name="TextBox 7">
            <a:extLst>
              <a:ext uri="{FF2B5EF4-FFF2-40B4-BE49-F238E27FC236}">
                <a16:creationId xmlns:a16="http://schemas.microsoft.com/office/drawing/2014/main" id="{8B1856EC-A44E-4758-BD74-712CC9B11494}"/>
              </a:ext>
            </a:extLst>
          </p:cNvPr>
          <p:cNvSpPr txBox="1"/>
          <p:nvPr/>
        </p:nvSpPr>
        <p:spPr>
          <a:xfrm>
            <a:off x="5017271" y="3559127"/>
            <a:ext cx="1603948" cy="369332"/>
          </a:xfrm>
          <a:prstGeom prst="rect">
            <a:avLst/>
          </a:prstGeom>
          <a:noFill/>
        </p:spPr>
        <p:txBody>
          <a:bodyPr wrap="square" rtlCol="0">
            <a:spAutoFit/>
          </a:bodyPr>
          <a:lstStyle/>
          <a:p>
            <a:r>
              <a:rPr lang="en-US" dirty="0"/>
              <a:t>Copy Object</a:t>
            </a:r>
          </a:p>
        </p:txBody>
      </p:sp>
      <p:sp>
        <p:nvSpPr>
          <p:cNvPr id="9" name="TextBox 8">
            <a:extLst>
              <a:ext uri="{FF2B5EF4-FFF2-40B4-BE49-F238E27FC236}">
                <a16:creationId xmlns:a16="http://schemas.microsoft.com/office/drawing/2014/main" id="{0C2F3ABC-BCFE-40EC-A978-058D8DB4A278}"/>
              </a:ext>
            </a:extLst>
          </p:cNvPr>
          <p:cNvSpPr txBox="1"/>
          <p:nvPr/>
        </p:nvSpPr>
        <p:spPr>
          <a:xfrm>
            <a:off x="5017271" y="4644700"/>
            <a:ext cx="1603948" cy="369332"/>
          </a:xfrm>
          <a:prstGeom prst="rect">
            <a:avLst/>
          </a:prstGeom>
          <a:noFill/>
        </p:spPr>
        <p:txBody>
          <a:bodyPr wrap="square" rtlCol="0">
            <a:spAutoFit/>
          </a:bodyPr>
          <a:lstStyle/>
          <a:p>
            <a:r>
              <a:rPr lang="en-US" dirty="0"/>
              <a:t>Copy Object</a:t>
            </a:r>
          </a:p>
        </p:txBody>
      </p:sp>
      <p:sp>
        <p:nvSpPr>
          <p:cNvPr id="10" name="Rectangle 9">
            <a:extLst>
              <a:ext uri="{FF2B5EF4-FFF2-40B4-BE49-F238E27FC236}">
                <a16:creationId xmlns:a16="http://schemas.microsoft.com/office/drawing/2014/main" id="{58A9FFD4-7A15-4A0A-87B9-A19F2422ABEE}"/>
              </a:ext>
            </a:extLst>
          </p:cNvPr>
          <p:cNvSpPr/>
          <p:nvPr/>
        </p:nvSpPr>
        <p:spPr>
          <a:xfrm>
            <a:off x="4111052" y="3429000"/>
            <a:ext cx="141657" cy="6295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753CAE-3B62-4566-AAA2-1188BDE37552}"/>
              </a:ext>
            </a:extLst>
          </p:cNvPr>
          <p:cNvSpPr/>
          <p:nvPr/>
        </p:nvSpPr>
        <p:spPr>
          <a:xfrm>
            <a:off x="4108130" y="4644700"/>
            <a:ext cx="141657" cy="6295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EE5B42D-0AA3-4BC7-8EBF-3025F69B1FB5}"/>
              </a:ext>
            </a:extLst>
          </p:cNvPr>
          <p:cNvSpPr/>
          <p:nvPr/>
        </p:nvSpPr>
        <p:spPr>
          <a:xfrm rot="3700509">
            <a:off x="3996781" y="4251737"/>
            <a:ext cx="674061" cy="177849"/>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Alternate Process 12">
            <a:extLst>
              <a:ext uri="{FF2B5EF4-FFF2-40B4-BE49-F238E27FC236}">
                <a16:creationId xmlns:a16="http://schemas.microsoft.com/office/drawing/2014/main" id="{4ECE96CE-3A1F-44F0-921C-06BCD3A7DB8D}"/>
              </a:ext>
            </a:extLst>
          </p:cNvPr>
          <p:cNvSpPr/>
          <p:nvPr/>
        </p:nvSpPr>
        <p:spPr>
          <a:xfrm>
            <a:off x="2378875" y="3314424"/>
            <a:ext cx="3972394" cy="919361"/>
          </a:xfrm>
          <a:prstGeom prst="flowChartAlternateProcess">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Alternate Process 13">
            <a:extLst>
              <a:ext uri="{FF2B5EF4-FFF2-40B4-BE49-F238E27FC236}">
                <a16:creationId xmlns:a16="http://schemas.microsoft.com/office/drawing/2014/main" id="{69984C8F-141C-412A-A39D-01493E187D3B}"/>
              </a:ext>
            </a:extLst>
          </p:cNvPr>
          <p:cNvSpPr/>
          <p:nvPr/>
        </p:nvSpPr>
        <p:spPr>
          <a:xfrm>
            <a:off x="2426130" y="4372701"/>
            <a:ext cx="3972394" cy="919361"/>
          </a:xfrm>
          <a:prstGeom prst="flowChartAlternateProcess">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AB4AC43-CB37-432B-B633-B867C0E433D3}"/>
              </a:ext>
            </a:extLst>
          </p:cNvPr>
          <p:cNvSpPr txBox="1"/>
          <p:nvPr/>
        </p:nvSpPr>
        <p:spPr>
          <a:xfrm>
            <a:off x="2571861" y="3412256"/>
            <a:ext cx="1324708" cy="646331"/>
          </a:xfrm>
          <a:prstGeom prst="rect">
            <a:avLst/>
          </a:prstGeom>
          <a:noFill/>
        </p:spPr>
        <p:txBody>
          <a:bodyPr wrap="square" rtlCol="0">
            <a:spAutoFit/>
          </a:bodyPr>
          <a:lstStyle/>
          <a:p>
            <a:r>
              <a:rPr lang="en-US" dirty="0"/>
              <a:t>Per thread version log</a:t>
            </a:r>
          </a:p>
        </p:txBody>
      </p:sp>
      <p:sp>
        <p:nvSpPr>
          <p:cNvPr id="16" name="TextBox 15">
            <a:extLst>
              <a:ext uri="{FF2B5EF4-FFF2-40B4-BE49-F238E27FC236}">
                <a16:creationId xmlns:a16="http://schemas.microsoft.com/office/drawing/2014/main" id="{945DF5D7-BCB6-4504-86F3-25A59C713B2B}"/>
              </a:ext>
            </a:extLst>
          </p:cNvPr>
          <p:cNvSpPr txBox="1"/>
          <p:nvPr/>
        </p:nvSpPr>
        <p:spPr>
          <a:xfrm>
            <a:off x="2592555" y="4506200"/>
            <a:ext cx="1324708" cy="646331"/>
          </a:xfrm>
          <a:prstGeom prst="rect">
            <a:avLst/>
          </a:prstGeom>
          <a:noFill/>
        </p:spPr>
        <p:txBody>
          <a:bodyPr wrap="square" rtlCol="0">
            <a:spAutoFit/>
          </a:bodyPr>
          <a:lstStyle/>
          <a:p>
            <a:r>
              <a:rPr lang="en-US" dirty="0"/>
              <a:t>Per thread version log</a:t>
            </a:r>
          </a:p>
        </p:txBody>
      </p:sp>
      <p:sp>
        <p:nvSpPr>
          <p:cNvPr id="17" name="Rectangle 16">
            <a:extLst>
              <a:ext uri="{FF2B5EF4-FFF2-40B4-BE49-F238E27FC236}">
                <a16:creationId xmlns:a16="http://schemas.microsoft.com/office/drawing/2014/main" id="{7CA35C78-3CF0-4E87-8422-82AB2890E239}"/>
              </a:ext>
            </a:extLst>
          </p:cNvPr>
          <p:cNvSpPr/>
          <p:nvPr/>
        </p:nvSpPr>
        <p:spPr>
          <a:xfrm>
            <a:off x="4084329" y="2312756"/>
            <a:ext cx="141657" cy="62958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A3BFF2FD-9CE9-4EE2-93BB-BB805315519D}"/>
              </a:ext>
            </a:extLst>
          </p:cNvPr>
          <p:cNvSpPr/>
          <p:nvPr/>
        </p:nvSpPr>
        <p:spPr>
          <a:xfrm rot="3700509">
            <a:off x="3950905" y="3044715"/>
            <a:ext cx="677864" cy="175801"/>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Brace 18">
            <a:extLst>
              <a:ext uri="{FF2B5EF4-FFF2-40B4-BE49-F238E27FC236}">
                <a16:creationId xmlns:a16="http://schemas.microsoft.com/office/drawing/2014/main" id="{6A35361C-23D3-4B90-951F-8773EE7543F7}"/>
              </a:ext>
            </a:extLst>
          </p:cNvPr>
          <p:cNvSpPr/>
          <p:nvPr/>
        </p:nvSpPr>
        <p:spPr>
          <a:xfrm>
            <a:off x="6491646" y="3297836"/>
            <a:ext cx="294090" cy="2048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2381B8D-28B1-45BF-BD3D-084B5D28BF2A}"/>
              </a:ext>
            </a:extLst>
          </p:cNvPr>
          <p:cNvSpPr txBox="1"/>
          <p:nvPr/>
        </p:nvSpPr>
        <p:spPr>
          <a:xfrm>
            <a:off x="6772400" y="3998834"/>
            <a:ext cx="959323" cy="646331"/>
          </a:xfrm>
          <a:prstGeom prst="rect">
            <a:avLst/>
          </a:prstGeom>
          <a:noFill/>
        </p:spPr>
        <p:txBody>
          <a:bodyPr wrap="square" rtlCol="0">
            <a:spAutoFit/>
          </a:bodyPr>
          <a:lstStyle/>
          <a:p>
            <a:r>
              <a:rPr lang="en-US" dirty="0"/>
              <a:t>Version Chain</a:t>
            </a:r>
          </a:p>
        </p:txBody>
      </p:sp>
      <p:sp>
        <p:nvSpPr>
          <p:cNvPr id="3" name="Slide Number Placeholder 2">
            <a:extLst>
              <a:ext uri="{FF2B5EF4-FFF2-40B4-BE49-F238E27FC236}">
                <a16:creationId xmlns:a16="http://schemas.microsoft.com/office/drawing/2014/main" id="{42F8D82C-EBC8-4F0F-B49C-E987B165960B}"/>
              </a:ext>
            </a:extLst>
          </p:cNvPr>
          <p:cNvSpPr>
            <a:spLocks noGrp="1"/>
          </p:cNvSpPr>
          <p:nvPr>
            <p:ph type="sldNum" sz="quarter" idx="12"/>
          </p:nvPr>
        </p:nvSpPr>
        <p:spPr/>
        <p:txBody>
          <a:bodyPr/>
          <a:lstStyle/>
          <a:p>
            <a:fld id="{5DC55729-DC18-43A1-8DFB-F08AEF663E9C}" type="slidenum">
              <a:rPr lang="en-US" smtClean="0"/>
              <a:t>19</a:t>
            </a:fld>
            <a:endParaRPr lang="en-US"/>
          </a:p>
        </p:txBody>
      </p:sp>
      <p:cxnSp>
        <p:nvCxnSpPr>
          <p:cNvPr id="22" name="Connector: Elbow 21">
            <a:extLst>
              <a:ext uri="{FF2B5EF4-FFF2-40B4-BE49-F238E27FC236}">
                <a16:creationId xmlns:a16="http://schemas.microsoft.com/office/drawing/2014/main" id="{557F1628-E09A-4207-AF5A-7F1666753613}"/>
              </a:ext>
            </a:extLst>
          </p:cNvPr>
          <p:cNvCxnSpPr>
            <a:cxnSpLocks/>
          </p:cNvCxnSpPr>
          <p:nvPr/>
        </p:nvCxnSpPr>
        <p:spPr>
          <a:xfrm rot="16200000" flipH="1">
            <a:off x="4524286" y="5317862"/>
            <a:ext cx="518189" cy="467786"/>
          </a:xfrm>
          <a:prstGeom prst="bentConnector3">
            <a:avLst>
              <a:gd name="adj1" fmla="val 10146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4AEC2A-BCC3-4E40-AE31-291ACFC28338}"/>
              </a:ext>
            </a:extLst>
          </p:cNvPr>
          <p:cNvSpPr txBox="1"/>
          <p:nvPr/>
        </p:nvSpPr>
        <p:spPr>
          <a:xfrm>
            <a:off x="5017271" y="5487682"/>
            <a:ext cx="1381253" cy="646331"/>
          </a:xfrm>
          <a:prstGeom prst="rect">
            <a:avLst/>
          </a:prstGeom>
          <a:noFill/>
        </p:spPr>
        <p:txBody>
          <a:bodyPr wrap="square" rtlCol="0">
            <a:spAutoFit/>
          </a:bodyPr>
          <a:lstStyle/>
          <a:p>
            <a:r>
              <a:rPr lang="en-US" dirty="0"/>
              <a:t>Commit Timestamp</a:t>
            </a:r>
          </a:p>
        </p:txBody>
      </p:sp>
    </p:spTree>
    <p:extLst>
      <p:ext uri="{BB962C8B-B14F-4D97-AF65-F5344CB8AC3E}">
        <p14:creationId xmlns:p14="http://schemas.microsoft.com/office/powerpoint/2010/main" val="233101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C2B4-AB3F-458E-A4C8-E0205D43FE54}"/>
              </a:ext>
            </a:extLst>
          </p:cNvPr>
          <p:cNvSpPr>
            <a:spLocks noGrp="1"/>
          </p:cNvSpPr>
          <p:nvPr>
            <p:ph type="title"/>
          </p:nvPr>
        </p:nvSpPr>
        <p:spPr/>
        <p:txBody>
          <a:bodyPr/>
          <a:lstStyle/>
          <a:p>
            <a:r>
              <a:rPr lang="en-US" dirty="0"/>
              <a:t>Why multicore scalability is important?</a:t>
            </a:r>
          </a:p>
        </p:txBody>
      </p:sp>
      <p:pic>
        <p:nvPicPr>
          <p:cNvPr id="6" name="Content Placeholder 5">
            <a:extLst>
              <a:ext uri="{FF2B5EF4-FFF2-40B4-BE49-F238E27FC236}">
                <a16:creationId xmlns:a16="http://schemas.microsoft.com/office/drawing/2014/main" id="{4628036D-06DE-41A6-8212-578AB122BC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3221" y="1846263"/>
            <a:ext cx="5802007" cy="4022725"/>
          </a:xfrm>
        </p:spPr>
      </p:pic>
      <p:sp>
        <p:nvSpPr>
          <p:cNvPr id="4" name="Slide Number Placeholder 3">
            <a:extLst>
              <a:ext uri="{FF2B5EF4-FFF2-40B4-BE49-F238E27FC236}">
                <a16:creationId xmlns:a16="http://schemas.microsoft.com/office/drawing/2014/main" id="{7186A171-EB26-4587-8444-04A5FD2E94DA}"/>
              </a:ext>
            </a:extLst>
          </p:cNvPr>
          <p:cNvSpPr>
            <a:spLocks noGrp="1"/>
          </p:cNvSpPr>
          <p:nvPr>
            <p:ph type="sldNum" sz="quarter" idx="12"/>
          </p:nvPr>
        </p:nvSpPr>
        <p:spPr/>
        <p:txBody>
          <a:bodyPr/>
          <a:lstStyle/>
          <a:p>
            <a:fld id="{5DC55729-DC18-43A1-8DFB-F08AEF663E9C}" type="slidenum">
              <a:rPr lang="en-US" smtClean="0"/>
              <a:pPr/>
              <a:t>2</a:t>
            </a:fld>
            <a:endParaRPr lang="en-US" dirty="0"/>
          </a:p>
        </p:txBody>
      </p:sp>
      <p:cxnSp>
        <p:nvCxnSpPr>
          <p:cNvPr id="8" name="Straight Arrow Connector 7">
            <a:extLst>
              <a:ext uri="{FF2B5EF4-FFF2-40B4-BE49-F238E27FC236}">
                <a16:creationId xmlns:a16="http://schemas.microsoft.com/office/drawing/2014/main" id="{7C26047D-C847-419A-9D48-4AF4257133E2}"/>
              </a:ext>
            </a:extLst>
          </p:cNvPr>
          <p:cNvCxnSpPr>
            <a:cxnSpLocks/>
          </p:cNvCxnSpPr>
          <p:nvPr/>
        </p:nvCxnSpPr>
        <p:spPr>
          <a:xfrm flipH="1">
            <a:off x="5594888" y="3401568"/>
            <a:ext cx="204949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C9F5D3D-CF25-4DB8-A4EF-420520180C68}"/>
              </a:ext>
            </a:extLst>
          </p:cNvPr>
          <p:cNvSpPr txBox="1"/>
          <p:nvPr/>
        </p:nvSpPr>
        <p:spPr>
          <a:xfrm>
            <a:off x="7644384" y="2851688"/>
            <a:ext cx="1189650" cy="923330"/>
          </a:xfrm>
          <a:prstGeom prst="rect">
            <a:avLst/>
          </a:prstGeom>
          <a:noFill/>
        </p:spPr>
        <p:txBody>
          <a:bodyPr wrap="square" rtlCol="0">
            <a:spAutoFit/>
          </a:bodyPr>
          <a:lstStyle/>
          <a:p>
            <a:r>
              <a:rPr lang="en-US" dirty="0"/>
              <a:t>Clock Speed Saturates</a:t>
            </a:r>
          </a:p>
        </p:txBody>
      </p:sp>
      <p:cxnSp>
        <p:nvCxnSpPr>
          <p:cNvPr id="14" name="Straight Arrow Connector 13">
            <a:extLst>
              <a:ext uri="{FF2B5EF4-FFF2-40B4-BE49-F238E27FC236}">
                <a16:creationId xmlns:a16="http://schemas.microsoft.com/office/drawing/2014/main" id="{CF2433B6-9AA4-4E25-9394-2638578E5E44}"/>
              </a:ext>
            </a:extLst>
          </p:cNvPr>
          <p:cNvCxnSpPr>
            <a:cxnSpLocks/>
          </p:cNvCxnSpPr>
          <p:nvPr/>
        </p:nvCxnSpPr>
        <p:spPr>
          <a:xfrm flipH="1">
            <a:off x="5669798" y="4809337"/>
            <a:ext cx="204949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F62820B9-1641-42C4-9E2F-DC2C5E8D8449}"/>
              </a:ext>
            </a:extLst>
          </p:cNvPr>
          <p:cNvSpPr txBox="1"/>
          <p:nvPr/>
        </p:nvSpPr>
        <p:spPr>
          <a:xfrm>
            <a:off x="7719294" y="4486171"/>
            <a:ext cx="1189650" cy="646331"/>
          </a:xfrm>
          <a:prstGeom prst="rect">
            <a:avLst/>
          </a:prstGeom>
          <a:noFill/>
        </p:spPr>
        <p:txBody>
          <a:bodyPr wrap="square" rtlCol="0">
            <a:spAutoFit/>
          </a:bodyPr>
          <a:lstStyle/>
          <a:p>
            <a:r>
              <a:rPr lang="en-US" dirty="0"/>
              <a:t>Rise of Multi-core</a:t>
            </a:r>
          </a:p>
        </p:txBody>
      </p:sp>
      <p:cxnSp>
        <p:nvCxnSpPr>
          <p:cNvPr id="9" name="Straight Arrow Connector 8">
            <a:extLst>
              <a:ext uri="{FF2B5EF4-FFF2-40B4-BE49-F238E27FC236}">
                <a16:creationId xmlns:a16="http://schemas.microsoft.com/office/drawing/2014/main" id="{99460F5C-653F-411E-AD50-E34142570B0E}"/>
              </a:ext>
            </a:extLst>
          </p:cNvPr>
          <p:cNvCxnSpPr>
            <a:cxnSpLocks/>
          </p:cNvCxnSpPr>
          <p:nvPr/>
        </p:nvCxnSpPr>
        <p:spPr>
          <a:xfrm flipH="1">
            <a:off x="6369803" y="2112625"/>
            <a:ext cx="158196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71F3DA-3369-4BD2-985D-E74467198419}"/>
              </a:ext>
            </a:extLst>
          </p:cNvPr>
          <p:cNvSpPr txBox="1"/>
          <p:nvPr/>
        </p:nvSpPr>
        <p:spPr>
          <a:xfrm>
            <a:off x="7951767" y="1754671"/>
            <a:ext cx="1189650" cy="646331"/>
          </a:xfrm>
          <a:prstGeom prst="rect">
            <a:avLst/>
          </a:prstGeom>
          <a:noFill/>
        </p:spPr>
        <p:txBody>
          <a:bodyPr wrap="square" rtlCol="0">
            <a:spAutoFit/>
          </a:bodyPr>
          <a:lstStyle/>
          <a:p>
            <a:r>
              <a:rPr lang="en-US" dirty="0"/>
              <a:t>Moore’s</a:t>
            </a:r>
          </a:p>
          <a:p>
            <a:r>
              <a:rPr lang="en-US" dirty="0"/>
              <a:t>Law</a:t>
            </a:r>
          </a:p>
        </p:txBody>
      </p:sp>
    </p:spTree>
    <p:extLst>
      <p:ext uri="{BB962C8B-B14F-4D97-AF65-F5344CB8AC3E}">
        <p14:creationId xmlns:p14="http://schemas.microsoft.com/office/powerpoint/2010/main" val="187641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Alternate Process 19">
            <a:extLst>
              <a:ext uri="{FF2B5EF4-FFF2-40B4-BE49-F238E27FC236}">
                <a16:creationId xmlns:a16="http://schemas.microsoft.com/office/drawing/2014/main" id="{F4F552C1-42C4-4EF6-8FBA-9C9770C7F2EF}"/>
              </a:ext>
            </a:extLst>
          </p:cNvPr>
          <p:cNvSpPr/>
          <p:nvPr/>
        </p:nvSpPr>
        <p:spPr>
          <a:xfrm>
            <a:off x="2896968" y="3992774"/>
            <a:ext cx="3852856" cy="724483"/>
          </a:xfrm>
          <a:prstGeom prst="flowChartAlternateProcess">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a:extLst>
              <a:ext uri="{FF2B5EF4-FFF2-40B4-BE49-F238E27FC236}">
                <a16:creationId xmlns:a16="http://schemas.microsoft.com/office/drawing/2014/main" id="{8BC3E200-ADF1-4A81-AF46-50BA832A8FD9}"/>
              </a:ext>
            </a:extLst>
          </p:cNvPr>
          <p:cNvSpPr/>
          <p:nvPr/>
        </p:nvSpPr>
        <p:spPr>
          <a:xfrm>
            <a:off x="2914358" y="4926586"/>
            <a:ext cx="3852855" cy="724483"/>
          </a:xfrm>
          <a:prstGeom prst="flowChartAlternateProcess">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55995-294B-4DFE-AC15-7036C6241FCB}"/>
              </a:ext>
            </a:extLst>
          </p:cNvPr>
          <p:cNvSpPr>
            <a:spLocks noGrp="1"/>
          </p:cNvSpPr>
          <p:nvPr>
            <p:ph type="title"/>
          </p:nvPr>
        </p:nvSpPr>
        <p:spPr/>
        <p:txBody>
          <a:bodyPr/>
          <a:lstStyle/>
          <a:p>
            <a:r>
              <a:rPr lang="en-US" dirty="0"/>
              <a:t>Updates in MV-RLU</a:t>
            </a:r>
          </a:p>
        </p:txBody>
      </p:sp>
      <p:sp>
        <p:nvSpPr>
          <p:cNvPr id="4" name="Rectangle 3">
            <a:extLst>
              <a:ext uri="{FF2B5EF4-FFF2-40B4-BE49-F238E27FC236}">
                <a16:creationId xmlns:a16="http://schemas.microsoft.com/office/drawing/2014/main" id="{7FDAFCA6-6CC6-41C2-9B50-13574513E1D7}"/>
              </a:ext>
            </a:extLst>
          </p:cNvPr>
          <p:cNvSpPr/>
          <p:nvPr/>
        </p:nvSpPr>
        <p:spPr>
          <a:xfrm>
            <a:off x="2039815"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5" name="Rectangle 4">
            <a:extLst>
              <a:ext uri="{FF2B5EF4-FFF2-40B4-BE49-F238E27FC236}">
                <a16:creationId xmlns:a16="http://schemas.microsoft.com/office/drawing/2014/main" id="{2B340D26-7961-4FF3-B269-15601662137B}"/>
              </a:ext>
            </a:extLst>
          </p:cNvPr>
          <p:cNvSpPr/>
          <p:nvPr/>
        </p:nvSpPr>
        <p:spPr>
          <a:xfrm>
            <a:off x="2520461"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58C130-DD5B-4F57-B57B-DDFF6978F5AC}"/>
              </a:ext>
            </a:extLst>
          </p:cNvPr>
          <p:cNvSpPr/>
          <p:nvPr/>
        </p:nvSpPr>
        <p:spPr>
          <a:xfrm>
            <a:off x="1828799"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FD7E5E-C4EF-4A03-AD01-49DA390F8A4D}"/>
              </a:ext>
            </a:extLst>
          </p:cNvPr>
          <p:cNvSpPr/>
          <p:nvPr/>
        </p:nvSpPr>
        <p:spPr>
          <a:xfrm>
            <a:off x="3364523"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9" name="Rectangle 8">
            <a:extLst>
              <a:ext uri="{FF2B5EF4-FFF2-40B4-BE49-F238E27FC236}">
                <a16:creationId xmlns:a16="http://schemas.microsoft.com/office/drawing/2014/main" id="{33E450E7-706D-463E-BD67-5FFE04FC7B97}"/>
              </a:ext>
            </a:extLst>
          </p:cNvPr>
          <p:cNvSpPr/>
          <p:nvPr/>
        </p:nvSpPr>
        <p:spPr>
          <a:xfrm>
            <a:off x="3845169"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D4E02F-3ED2-4D1C-8AC9-7CFCA7D4877A}"/>
              </a:ext>
            </a:extLst>
          </p:cNvPr>
          <p:cNvSpPr/>
          <p:nvPr/>
        </p:nvSpPr>
        <p:spPr>
          <a:xfrm>
            <a:off x="3153507"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34A34C-4D5C-4D5B-BD79-9127D97C59DF}"/>
              </a:ext>
            </a:extLst>
          </p:cNvPr>
          <p:cNvSpPr/>
          <p:nvPr/>
        </p:nvSpPr>
        <p:spPr>
          <a:xfrm>
            <a:off x="4695094"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3" name="Rectangle 12">
            <a:extLst>
              <a:ext uri="{FF2B5EF4-FFF2-40B4-BE49-F238E27FC236}">
                <a16:creationId xmlns:a16="http://schemas.microsoft.com/office/drawing/2014/main" id="{ADFEA12A-14B3-4365-B254-B47DCDB154B7}"/>
              </a:ext>
            </a:extLst>
          </p:cNvPr>
          <p:cNvSpPr/>
          <p:nvPr/>
        </p:nvSpPr>
        <p:spPr>
          <a:xfrm>
            <a:off x="5175740"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74DE7C-61EB-4A7D-9CFD-F6F8B41E8EA2}"/>
              </a:ext>
            </a:extLst>
          </p:cNvPr>
          <p:cNvSpPr/>
          <p:nvPr/>
        </p:nvSpPr>
        <p:spPr>
          <a:xfrm>
            <a:off x="4484078"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1F67470-5CFC-4D31-A093-10020AAB56C6}"/>
              </a:ext>
            </a:extLst>
          </p:cNvPr>
          <p:cNvSpPr/>
          <p:nvPr/>
        </p:nvSpPr>
        <p:spPr>
          <a:xfrm>
            <a:off x="5298833"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DF689B-7769-4733-9A66-3FAD81B6EA59}"/>
              </a:ext>
            </a:extLst>
          </p:cNvPr>
          <p:cNvSpPr/>
          <p:nvPr/>
        </p:nvSpPr>
        <p:spPr>
          <a:xfrm>
            <a:off x="6042446"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7" name="Rectangle 16">
            <a:extLst>
              <a:ext uri="{FF2B5EF4-FFF2-40B4-BE49-F238E27FC236}">
                <a16:creationId xmlns:a16="http://schemas.microsoft.com/office/drawing/2014/main" id="{2563F855-7FEE-4D0A-A9C2-CEEFA4EC8704}"/>
              </a:ext>
            </a:extLst>
          </p:cNvPr>
          <p:cNvSpPr/>
          <p:nvPr/>
        </p:nvSpPr>
        <p:spPr>
          <a:xfrm>
            <a:off x="6523092"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A1E3CF-4834-4785-82E2-1B7A391B9125}"/>
              </a:ext>
            </a:extLst>
          </p:cNvPr>
          <p:cNvSpPr/>
          <p:nvPr/>
        </p:nvSpPr>
        <p:spPr>
          <a:xfrm>
            <a:off x="5831430"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B881B5-00A0-40AC-9805-FD41ABACBD2F}"/>
              </a:ext>
            </a:extLst>
          </p:cNvPr>
          <p:cNvSpPr/>
          <p:nvPr/>
        </p:nvSpPr>
        <p:spPr>
          <a:xfrm>
            <a:off x="3364523" y="4100728"/>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B’’</a:t>
            </a:r>
          </a:p>
          <a:p>
            <a:pPr lvl="0" algn="ctr"/>
            <a:r>
              <a:rPr lang="en-US" sz="1200" dirty="0">
                <a:solidFill>
                  <a:prstClr val="white"/>
                </a:solidFill>
              </a:rPr>
              <a:t>(55)</a:t>
            </a:r>
          </a:p>
        </p:txBody>
      </p:sp>
      <p:sp>
        <p:nvSpPr>
          <p:cNvPr id="22" name="Rectangle 21">
            <a:extLst>
              <a:ext uri="{FF2B5EF4-FFF2-40B4-BE49-F238E27FC236}">
                <a16:creationId xmlns:a16="http://schemas.microsoft.com/office/drawing/2014/main" id="{8AE3B676-D161-495D-9CB8-4754963B4F01}"/>
              </a:ext>
            </a:extLst>
          </p:cNvPr>
          <p:cNvSpPr/>
          <p:nvPr/>
        </p:nvSpPr>
        <p:spPr>
          <a:xfrm>
            <a:off x="3845169" y="4100728"/>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BA00EA9-7E6D-4C13-8EA0-DDC2985DC216}"/>
              </a:ext>
            </a:extLst>
          </p:cNvPr>
          <p:cNvSpPr txBox="1"/>
          <p:nvPr/>
        </p:nvSpPr>
        <p:spPr>
          <a:xfrm>
            <a:off x="6928337" y="4031849"/>
            <a:ext cx="1324708" cy="646331"/>
          </a:xfrm>
          <a:prstGeom prst="rect">
            <a:avLst/>
          </a:prstGeom>
          <a:noFill/>
        </p:spPr>
        <p:txBody>
          <a:bodyPr wrap="square" rtlCol="0">
            <a:spAutoFit/>
          </a:bodyPr>
          <a:lstStyle/>
          <a:p>
            <a:r>
              <a:rPr lang="en-US" dirty="0"/>
              <a:t>Per thread version log</a:t>
            </a:r>
          </a:p>
        </p:txBody>
      </p:sp>
      <p:sp>
        <p:nvSpPr>
          <p:cNvPr id="27" name="Rectangle 26">
            <a:extLst>
              <a:ext uri="{FF2B5EF4-FFF2-40B4-BE49-F238E27FC236}">
                <a16:creationId xmlns:a16="http://schemas.microsoft.com/office/drawing/2014/main" id="{9CD14740-34CC-4F03-A616-2CAEE9E98258}"/>
              </a:ext>
            </a:extLst>
          </p:cNvPr>
          <p:cNvSpPr/>
          <p:nvPr/>
        </p:nvSpPr>
        <p:spPr>
          <a:xfrm>
            <a:off x="3364523" y="5025283"/>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B’</a:t>
            </a:r>
          </a:p>
          <a:p>
            <a:pPr lvl="0" algn="ctr"/>
            <a:r>
              <a:rPr lang="en-US" sz="1200" dirty="0">
                <a:solidFill>
                  <a:prstClr val="white"/>
                </a:solidFill>
              </a:rPr>
              <a:t>(25)</a:t>
            </a:r>
            <a:endParaRPr lang="en-US" dirty="0">
              <a:solidFill>
                <a:prstClr val="white"/>
              </a:solidFill>
            </a:endParaRPr>
          </a:p>
        </p:txBody>
      </p:sp>
      <p:sp>
        <p:nvSpPr>
          <p:cNvPr id="28" name="Rectangle 27">
            <a:extLst>
              <a:ext uri="{FF2B5EF4-FFF2-40B4-BE49-F238E27FC236}">
                <a16:creationId xmlns:a16="http://schemas.microsoft.com/office/drawing/2014/main" id="{3DAE01B5-584D-4595-BBBC-A903146EED59}"/>
              </a:ext>
            </a:extLst>
          </p:cNvPr>
          <p:cNvSpPr/>
          <p:nvPr/>
        </p:nvSpPr>
        <p:spPr>
          <a:xfrm>
            <a:off x="3845169" y="5025283"/>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1EAB1DD-E768-48D3-A25D-40A632BEC2EB}"/>
              </a:ext>
            </a:extLst>
          </p:cNvPr>
          <p:cNvSpPr txBox="1"/>
          <p:nvPr/>
        </p:nvSpPr>
        <p:spPr>
          <a:xfrm>
            <a:off x="6928337" y="4965429"/>
            <a:ext cx="1324708" cy="646331"/>
          </a:xfrm>
          <a:prstGeom prst="rect">
            <a:avLst/>
          </a:prstGeom>
          <a:noFill/>
        </p:spPr>
        <p:txBody>
          <a:bodyPr wrap="square" rtlCol="0">
            <a:spAutoFit/>
          </a:bodyPr>
          <a:lstStyle/>
          <a:p>
            <a:r>
              <a:rPr lang="en-US" dirty="0"/>
              <a:t>Per thread version log</a:t>
            </a:r>
          </a:p>
        </p:txBody>
      </p:sp>
      <p:sp>
        <p:nvSpPr>
          <p:cNvPr id="30" name="Rectangle 29">
            <a:extLst>
              <a:ext uri="{FF2B5EF4-FFF2-40B4-BE49-F238E27FC236}">
                <a16:creationId xmlns:a16="http://schemas.microsoft.com/office/drawing/2014/main" id="{E2D0944A-338C-4DF9-9C34-5A1502B341FB}"/>
              </a:ext>
            </a:extLst>
          </p:cNvPr>
          <p:cNvSpPr/>
          <p:nvPr/>
        </p:nvSpPr>
        <p:spPr>
          <a:xfrm>
            <a:off x="3153507" y="4100728"/>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86DF45-F72C-4ED7-A3BD-8754C83BE2CD}"/>
              </a:ext>
            </a:extLst>
          </p:cNvPr>
          <p:cNvSpPr/>
          <p:nvPr/>
        </p:nvSpPr>
        <p:spPr>
          <a:xfrm>
            <a:off x="3148872" y="5025283"/>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450897D-B1DF-4763-B977-F6539386AE00}"/>
              </a:ext>
            </a:extLst>
          </p:cNvPr>
          <p:cNvSpPr/>
          <p:nvPr/>
        </p:nvSpPr>
        <p:spPr>
          <a:xfrm rot="4052852">
            <a:off x="3055684" y="4641942"/>
            <a:ext cx="581467"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AF7B183-F1B3-41EA-9CF3-1575CBE535F8}"/>
              </a:ext>
            </a:extLst>
          </p:cNvPr>
          <p:cNvSpPr/>
          <p:nvPr/>
        </p:nvSpPr>
        <p:spPr>
          <a:xfrm rot="18189428">
            <a:off x="3703936" y="3600353"/>
            <a:ext cx="1158474"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1CC3FA8D-30C4-441E-9B81-508F06919135}"/>
              </a:ext>
            </a:extLst>
          </p:cNvPr>
          <p:cNvSpPr/>
          <p:nvPr/>
        </p:nvSpPr>
        <p:spPr>
          <a:xfrm rot="4784685">
            <a:off x="2783694" y="3495441"/>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ctor: Curved 35">
            <a:extLst>
              <a:ext uri="{FF2B5EF4-FFF2-40B4-BE49-F238E27FC236}">
                <a16:creationId xmlns:a16="http://schemas.microsoft.com/office/drawing/2014/main" id="{B816E9E6-4FDB-41FA-9A7A-B381257F6525}"/>
              </a:ext>
            </a:extLst>
          </p:cNvPr>
          <p:cNvCxnSpPr/>
          <p:nvPr/>
        </p:nvCxnSpPr>
        <p:spPr>
          <a:xfrm rot="16200000" flipH="1">
            <a:off x="3004872" y="1914899"/>
            <a:ext cx="661574" cy="419185"/>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Lightning Bolt 37">
            <a:extLst>
              <a:ext uri="{FF2B5EF4-FFF2-40B4-BE49-F238E27FC236}">
                <a16:creationId xmlns:a16="http://schemas.microsoft.com/office/drawing/2014/main" id="{900E9630-CD77-424A-B71D-B7352201158E}"/>
              </a:ext>
            </a:extLst>
          </p:cNvPr>
          <p:cNvSpPr/>
          <p:nvPr/>
        </p:nvSpPr>
        <p:spPr>
          <a:xfrm>
            <a:off x="3582128" y="2349820"/>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Curved 40">
            <a:extLst>
              <a:ext uri="{FF2B5EF4-FFF2-40B4-BE49-F238E27FC236}">
                <a16:creationId xmlns:a16="http://schemas.microsoft.com/office/drawing/2014/main" id="{9B7026A0-BE92-4597-B9E1-F38D9D50A09C}"/>
              </a:ext>
            </a:extLst>
          </p:cNvPr>
          <p:cNvCxnSpPr/>
          <p:nvPr/>
        </p:nvCxnSpPr>
        <p:spPr>
          <a:xfrm rot="16200000" flipH="1">
            <a:off x="2729065" y="1957640"/>
            <a:ext cx="661574" cy="419185"/>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Lightning Bolt 41">
            <a:extLst>
              <a:ext uri="{FF2B5EF4-FFF2-40B4-BE49-F238E27FC236}">
                <a16:creationId xmlns:a16="http://schemas.microsoft.com/office/drawing/2014/main" id="{B349E5D9-8DC5-4D36-A3BC-A3C38191DA21}"/>
              </a:ext>
            </a:extLst>
          </p:cNvPr>
          <p:cNvSpPr/>
          <p:nvPr/>
        </p:nvSpPr>
        <p:spPr>
          <a:xfrm>
            <a:off x="3306321" y="2392561"/>
            <a:ext cx="211015" cy="370343"/>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24A0EBD2-3761-43BC-B170-4E57CA260A7F}"/>
              </a:ext>
            </a:extLst>
          </p:cNvPr>
          <p:cNvSpPr txBox="1"/>
          <p:nvPr/>
        </p:nvSpPr>
        <p:spPr>
          <a:xfrm>
            <a:off x="185941" y="4023747"/>
            <a:ext cx="2375002" cy="830997"/>
          </a:xfrm>
          <a:prstGeom prst="rect">
            <a:avLst/>
          </a:prstGeom>
          <a:solidFill>
            <a:schemeClr val="accent1"/>
          </a:solidFill>
        </p:spPr>
        <p:txBody>
          <a:bodyPr wrap="square" rtlCol="0">
            <a:spAutoFit/>
          </a:bodyPr>
          <a:lstStyle/>
          <a:p>
            <a:r>
              <a:rPr lang="en-US" sz="2400" dirty="0">
                <a:solidFill>
                  <a:schemeClr val="bg1"/>
                </a:solidFill>
              </a:rPr>
              <a:t>No synchronous waiting</a:t>
            </a:r>
          </a:p>
        </p:txBody>
      </p:sp>
      <p:sp>
        <p:nvSpPr>
          <p:cNvPr id="3" name="Slide Number Placeholder 2">
            <a:extLst>
              <a:ext uri="{FF2B5EF4-FFF2-40B4-BE49-F238E27FC236}">
                <a16:creationId xmlns:a16="http://schemas.microsoft.com/office/drawing/2014/main" id="{CEB7C184-8CA5-4E94-9785-65B51A3D2E1A}"/>
              </a:ext>
            </a:extLst>
          </p:cNvPr>
          <p:cNvSpPr>
            <a:spLocks noGrp="1"/>
          </p:cNvSpPr>
          <p:nvPr>
            <p:ph type="sldNum" sz="quarter" idx="12"/>
          </p:nvPr>
        </p:nvSpPr>
        <p:spPr/>
        <p:txBody>
          <a:bodyPr/>
          <a:lstStyle/>
          <a:p>
            <a:fld id="{5DC55729-DC18-43A1-8DFB-F08AEF663E9C}" type="slidenum">
              <a:rPr lang="en-US" smtClean="0"/>
              <a:t>20</a:t>
            </a:fld>
            <a:endParaRPr lang="en-US"/>
          </a:p>
        </p:txBody>
      </p:sp>
      <p:sp>
        <p:nvSpPr>
          <p:cNvPr id="23" name="Arrow: Right 22">
            <a:extLst>
              <a:ext uri="{FF2B5EF4-FFF2-40B4-BE49-F238E27FC236}">
                <a16:creationId xmlns:a16="http://schemas.microsoft.com/office/drawing/2014/main" id="{83500968-9303-4A84-A3C8-78743DAE3761}"/>
              </a:ext>
            </a:extLst>
          </p:cNvPr>
          <p:cNvSpPr/>
          <p:nvPr/>
        </p:nvSpPr>
        <p:spPr>
          <a:xfrm rot="4784685">
            <a:off x="2461577" y="3996854"/>
            <a:ext cx="1884022"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7977682-DCD3-401E-806A-451305564B9F}"/>
              </a:ext>
            </a:extLst>
          </p:cNvPr>
          <p:cNvSpPr/>
          <p:nvPr/>
        </p:nvSpPr>
        <p:spPr>
          <a:xfrm>
            <a:off x="3950677" y="2913183"/>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EE14C180-8AD8-4535-9B4B-1CB325144B01}"/>
              </a:ext>
            </a:extLst>
          </p:cNvPr>
          <p:cNvSpPr/>
          <p:nvPr/>
        </p:nvSpPr>
        <p:spPr>
          <a:xfrm>
            <a:off x="2625969"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5B708101-4F27-486D-964A-7E0712228D7E}"/>
              </a:ext>
            </a:extLst>
          </p:cNvPr>
          <p:cNvSpPr/>
          <p:nvPr/>
        </p:nvSpPr>
        <p:spPr>
          <a:xfrm rot="17208678">
            <a:off x="3281242" y="4083009"/>
            <a:ext cx="2081591"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7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6"/>
                                        </p:tgtEl>
                                      </p:cBhvr>
                                    </p:animEffect>
                                    <p:set>
                                      <p:cBhvr>
                                        <p:cTn id="40" dur="1" fill="hold">
                                          <p:stCondLst>
                                            <p:cond delay="499"/>
                                          </p:stCondLst>
                                        </p:cTn>
                                        <p:tgtEl>
                                          <p:spTgt spid="3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1" nodeType="withEffect">
                                  <p:stCondLst>
                                    <p:cond delay="0"/>
                                  </p:stCondLst>
                                  <p:childTnLst>
                                    <p:animEffect transition="out" filter="fade">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1000"/>
                            </p:stCondLst>
                            <p:childTnLst>
                              <p:par>
                                <p:cTn id="78" presetID="10" presetClass="exit" presetSubtype="0" fill="hold" grpId="1" nodeType="afterEffect">
                                  <p:stCondLst>
                                    <p:cond delay="0"/>
                                  </p:stCondLst>
                                  <p:childTnLst>
                                    <p:animEffect transition="out" filter="fade">
                                      <p:cBhvr>
                                        <p:cTn id="79" dur="500"/>
                                        <p:tgtEl>
                                          <p:spTgt spid="42"/>
                                        </p:tgtEl>
                                      </p:cBhvr>
                                    </p:animEffect>
                                    <p:set>
                                      <p:cBhvr>
                                        <p:cTn id="80" dur="1" fill="hold">
                                          <p:stCondLst>
                                            <p:cond delay="499"/>
                                          </p:stCondLst>
                                        </p:cTn>
                                        <p:tgtEl>
                                          <p:spTgt spid="42"/>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1"/>
                                        </p:tgtEl>
                                      </p:cBhvr>
                                    </p:animEffect>
                                    <p:set>
                                      <p:cBhvr>
                                        <p:cTn id="83" dur="1" fill="hold">
                                          <p:stCondLst>
                                            <p:cond delay="499"/>
                                          </p:stCondLst>
                                        </p:cTn>
                                        <p:tgtEl>
                                          <p:spTgt spid="4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1" grpId="0" animBg="1"/>
      <p:bldP spid="22" grpId="0" animBg="1"/>
      <p:bldP spid="25" grpId="0"/>
      <p:bldP spid="27" grpId="0" animBg="1"/>
      <p:bldP spid="28" grpId="0" animBg="1"/>
      <p:bldP spid="29" grpId="0"/>
      <p:bldP spid="30" grpId="0" animBg="1"/>
      <p:bldP spid="31" grpId="0" animBg="1"/>
      <p:bldP spid="32" grpId="0" animBg="1"/>
      <p:bldP spid="33" grpId="0" animBg="1"/>
      <p:bldP spid="34" grpId="0" animBg="1"/>
      <p:bldP spid="38" grpId="0" animBg="1"/>
      <p:bldP spid="38" grpId="1" animBg="1"/>
      <p:bldP spid="42" grpId="0" animBg="1"/>
      <p:bldP spid="42" grpId="1" animBg="1"/>
      <p:bldP spid="43" grpId="0" animBg="1"/>
      <p:bldP spid="23" grpId="0" animBg="1"/>
      <p:bldP spid="23" grpId="1"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Alternate Process 19">
            <a:extLst>
              <a:ext uri="{FF2B5EF4-FFF2-40B4-BE49-F238E27FC236}">
                <a16:creationId xmlns:a16="http://schemas.microsoft.com/office/drawing/2014/main" id="{F4F552C1-42C4-4EF6-8FBA-9C9770C7F2EF}"/>
              </a:ext>
            </a:extLst>
          </p:cNvPr>
          <p:cNvSpPr/>
          <p:nvPr/>
        </p:nvSpPr>
        <p:spPr>
          <a:xfrm>
            <a:off x="2896968" y="3992774"/>
            <a:ext cx="3852856" cy="724483"/>
          </a:xfrm>
          <a:prstGeom prst="flowChartAlternateProcess">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a:extLst>
              <a:ext uri="{FF2B5EF4-FFF2-40B4-BE49-F238E27FC236}">
                <a16:creationId xmlns:a16="http://schemas.microsoft.com/office/drawing/2014/main" id="{8BC3E200-ADF1-4A81-AF46-50BA832A8FD9}"/>
              </a:ext>
            </a:extLst>
          </p:cNvPr>
          <p:cNvSpPr/>
          <p:nvPr/>
        </p:nvSpPr>
        <p:spPr>
          <a:xfrm>
            <a:off x="2914358" y="4926586"/>
            <a:ext cx="3852855" cy="724483"/>
          </a:xfrm>
          <a:prstGeom prst="flowChartAlternateProcess">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55995-294B-4DFE-AC15-7036C6241FCB}"/>
              </a:ext>
            </a:extLst>
          </p:cNvPr>
          <p:cNvSpPr>
            <a:spLocks noGrp="1"/>
          </p:cNvSpPr>
          <p:nvPr>
            <p:ph type="title"/>
          </p:nvPr>
        </p:nvSpPr>
        <p:spPr/>
        <p:txBody>
          <a:bodyPr/>
          <a:lstStyle/>
          <a:p>
            <a:r>
              <a:rPr lang="en-US" dirty="0"/>
              <a:t>Reads in MV-RLU</a:t>
            </a:r>
          </a:p>
        </p:txBody>
      </p:sp>
      <p:sp>
        <p:nvSpPr>
          <p:cNvPr id="4" name="Rectangle 3">
            <a:extLst>
              <a:ext uri="{FF2B5EF4-FFF2-40B4-BE49-F238E27FC236}">
                <a16:creationId xmlns:a16="http://schemas.microsoft.com/office/drawing/2014/main" id="{7FDAFCA6-6CC6-41C2-9B50-13574513E1D7}"/>
              </a:ext>
            </a:extLst>
          </p:cNvPr>
          <p:cNvSpPr/>
          <p:nvPr/>
        </p:nvSpPr>
        <p:spPr>
          <a:xfrm>
            <a:off x="2039815"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5" name="Rectangle 4">
            <a:extLst>
              <a:ext uri="{FF2B5EF4-FFF2-40B4-BE49-F238E27FC236}">
                <a16:creationId xmlns:a16="http://schemas.microsoft.com/office/drawing/2014/main" id="{2B340D26-7961-4FF3-B269-15601662137B}"/>
              </a:ext>
            </a:extLst>
          </p:cNvPr>
          <p:cNvSpPr/>
          <p:nvPr/>
        </p:nvSpPr>
        <p:spPr>
          <a:xfrm>
            <a:off x="2520461"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58C130-DD5B-4F57-B57B-DDFF6978F5AC}"/>
              </a:ext>
            </a:extLst>
          </p:cNvPr>
          <p:cNvSpPr/>
          <p:nvPr/>
        </p:nvSpPr>
        <p:spPr>
          <a:xfrm>
            <a:off x="1828799"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FD7E5E-C4EF-4A03-AD01-49DA390F8A4D}"/>
              </a:ext>
            </a:extLst>
          </p:cNvPr>
          <p:cNvSpPr/>
          <p:nvPr/>
        </p:nvSpPr>
        <p:spPr>
          <a:xfrm>
            <a:off x="3364523"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9" name="Rectangle 8">
            <a:extLst>
              <a:ext uri="{FF2B5EF4-FFF2-40B4-BE49-F238E27FC236}">
                <a16:creationId xmlns:a16="http://schemas.microsoft.com/office/drawing/2014/main" id="{33E450E7-706D-463E-BD67-5FFE04FC7B97}"/>
              </a:ext>
            </a:extLst>
          </p:cNvPr>
          <p:cNvSpPr/>
          <p:nvPr/>
        </p:nvSpPr>
        <p:spPr>
          <a:xfrm>
            <a:off x="3845169"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D4E02F-3ED2-4D1C-8AC9-7CFCA7D4877A}"/>
              </a:ext>
            </a:extLst>
          </p:cNvPr>
          <p:cNvSpPr/>
          <p:nvPr/>
        </p:nvSpPr>
        <p:spPr>
          <a:xfrm>
            <a:off x="3153507"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34A34C-4D5C-4D5B-BD79-9127D97C59DF}"/>
              </a:ext>
            </a:extLst>
          </p:cNvPr>
          <p:cNvSpPr/>
          <p:nvPr/>
        </p:nvSpPr>
        <p:spPr>
          <a:xfrm>
            <a:off x="4695094"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3" name="Rectangle 12">
            <a:extLst>
              <a:ext uri="{FF2B5EF4-FFF2-40B4-BE49-F238E27FC236}">
                <a16:creationId xmlns:a16="http://schemas.microsoft.com/office/drawing/2014/main" id="{ADFEA12A-14B3-4365-B254-B47DCDB154B7}"/>
              </a:ext>
            </a:extLst>
          </p:cNvPr>
          <p:cNvSpPr/>
          <p:nvPr/>
        </p:nvSpPr>
        <p:spPr>
          <a:xfrm>
            <a:off x="5175740"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74DE7C-61EB-4A7D-9CFD-F6F8B41E8EA2}"/>
              </a:ext>
            </a:extLst>
          </p:cNvPr>
          <p:cNvSpPr/>
          <p:nvPr/>
        </p:nvSpPr>
        <p:spPr>
          <a:xfrm>
            <a:off x="4484078"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1F67470-5CFC-4D31-A093-10020AAB56C6}"/>
              </a:ext>
            </a:extLst>
          </p:cNvPr>
          <p:cNvSpPr/>
          <p:nvPr/>
        </p:nvSpPr>
        <p:spPr>
          <a:xfrm>
            <a:off x="5298833"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DF689B-7769-4733-9A66-3FAD81B6EA59}"/>
              </a:ext>
            </a:extLst>
          </p:cNvPr>
          <p:cNvSpPr/>
          <p:nvPr/>
        </p:nvSpPr>
        <p:spPr>
          <a:xfrm>
            <a:off x="6042446"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7" name="Rectangle 16">
            <a:extLst>
              <a:ext uri="{FF2B5EF4-FFF2-40B4-BE49-F238E27FC236}">
                <a16:creationId xmlns:a16="http://schemas.microsoft.com/office/drawing/2014/main" id="{2563F855-7FEE-4D0A-A9C2-CEEFA4EC8704}"/>
              </a:ext>
            </a:extLst>
          </p:cNvPr>
          <p:cNvSpPr/>
          <p:nvPr/>
        </p:nvSpPr>
        <p:spPr>
          <a:xfrm>
            <a:off x="6523092"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BA1E3CF-4834-4785-82E2-1B7A391B9125}"/>
              </a:ext>
            </a:extLst>
          </p:cNvPr>
          <p:cNvSpPr/>
          <p:nvPr/>
        </p:nvSpPr>
        <p:spPr>
          <a:xfrm>
            <a:off x="5831430"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3B881B5-00A0-40AC-9805-FD41ABACBD2F}"/>
              </a:ext>
            </a:extLst>
          </p:cNvPr>
          <p:cNvSpPr/>
          <p:nvPr/>
        </p:nvSpPr>
        <p:spPr>
          <a:xfrm>
            <a:off x="3364523" y="4100728"/>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B’’</a:t>
            </a:r>
          </a:p>
          <a:p>
            <a:pPr lvl="0" algn="ctr"/>
            <a:r>
              <a:rPr lang="en-US" sz="1200" dirty="0">
                <a:solidFill>
                  <a:prstClr val="white"/>
                </a:solidFill>
              </a:rPr>
              <a:t>(55)</a:t>
            </a:r>
          </a:p>
        </p:txBody>
      </p:sp>
      <p:sp>
        <p:nvSpPr>
          <p:cNvPr id="22" name="Rectangle 21">
            <a:extLst>
              <a:ext uri="{FF2B5EF4-FFF2-40B4-BE49-F238E27FC236}">
                <a16:creationId xmlns:a16="http://schemas.microsoft.com/office/drawing/2014/main" id="{8AE3B676-D161-495D-9CB8-4754963B4F01}"/>
              </a:ext>
            </a:extLst>
          </p:cNvPr>
          <p:cNvSpPr/>
          <p:nvPr/>
        </p:nvSpPr>
        <p:spPr>
          <a:xfrm>
            <a:off x="3845169" y="4100728"/>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BA00EA9-7E6D-4C13-8EA0-DDC2985DC216}"/>
              </a:ext>
            </a:extLst>
          </p:cNvPr>
          <p:cNvSpPr txBox="1"/>
          <p:nvPr/>
        </p:nvSpPr>
        <p:spPr>
          <a:xfrm>
            <a:off x="6928337" y="4031849"/>
            <a:ext cx="1324708" cy="646331"/>
          </a:xfrm>
          <a:prstGeom prst="rect">
            <a:avLst/>
          </a:prstGeom>
          <a:noFill/>
        </p:spPr>
        <p:txBody>
          <a:bodyPr wrap="square" rtlCol="0">
            <a:spAutoFit/>
          </a:bodyPr>
          <a:lstStyle/>
          <a:p>
            <a:r>
              <a:rPr lang="en-US" dirty="0"/>
              <a:t>Per thread version log</a:t>
            </a:r>
          </a:p>
        </p:txBody>
      </p:sp>
      <p:sp>
        <p:nvSpPr>
          <p:cNvPr id="27" name="Rectangle 26">
            <a:extLst>
              <a:ext uri="{FF2B5EF4-FFF2-40B4-BE49-F238E27FC236}">
                <a16:creationId xmlns:a16="http://schemas.microsoft.com/office/drawing/2014/main" id="{9CD14740-34CC-4F03-A616-2CAEE9E98258}"/>
              </a:ext>
            </a:extLst>
          </p:cNvPr>
          <p:cNvSpPr/>
          <p:nvPr/>
        </p:nvSpPr>
        <p:spPr>
          <a:xfrm>
            <a:off x="3364523" y="5025283"/>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B’</a:t>
            </a:r>
          </a:p>
          <a:p>
            <a:pPr lvl="0" algn="ctr"/>
            <a:r>
              <a:rPr lang="en-US" sz="1200" dirty="0">
                <a:solidFill>
                  <a:prstClr val="white"/>
                </a:solidFill>
              </a:rPr>
              <a:t>(25)</a:t>
            </a:r>
            <a:endParaRPr lang="en-US" dirty="0">
              <a:solidFill>
                <a:prstClr val="white"/>
              </a:solidFill>
            </a:endParaRPr>
          </a:p>
        </p:txBody>
      </p:sp>
      <p:sp>
        <p:nvSpPr>
          <p:cNvPr id="28" name="Rectangle 27">
            <a:extLst>
              <a:ext uri="{FF2B5EF4-FFF2-40B4-BE49-F238E27FC236}">
                <a16:creationId xmlns:a16="http://schemas.microsoft.com/office/drawing/2014/main" id="{3DAE01B5-584D-4595-BBBC-A903146EED59}"/>
              </a:ext>
            </a:extLst>
          </p:cNvPr>
          <p:cNvSpPr/>
          <p:nvPr/>
        </p:nvSpPr>
        <p:spPr>
          <a:xfrm>
            <a:off x="3845169" y="5025283"/>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1EAB1DD-E768-48D3-A25D-40A632BEC2EB}"/>
              </a:ext>
            </a:extLst>
          </p:cNvPr>
          <p:cNvSpPr txBox="1"/>
          <p:nvPr/>
        </p:nvSpPr>
        <p:spPr>
          <a:xfrm>
            <a:off x="6928337" y="4965429"/>
            <a:ext cx="1324708" cy="646331"/>
          </a:xfrm>
          <a:prstGeom prst="rect">
            <a:avLst/>
          </a:prstGeom>
          <a:noFill/>
        </p:spPr>
        <p:txBody>
          <a:bodyPr wrap="square" rtlCol="0">
            <a:spAutoFit/>
          </a:bodyPr>
          <a:lstStyle/>
          <a:p>
            <a:r>
              <a:rPr lang="en-US" dirty="0"/>
              <a:t>Per thread version log</a:t>
            </a:r>
          </a:p>
        </p:txBody>
      </p:sp>
      <p:sp>
        <p:nvSpPr>
          <p:cNvPr id="30" name="Rectangle 29">
            <a:extLst>
              <a:ext uri="{FF2B5EF4-FFF2-40B4-BE49-F238E27FC236}">
                <a16:creationId xmlns:a16="http://schemas.microsoft.com/office/drawing/2014/main" id="{E2D0944A-338C-4DF9-9C34-5A1502B341FB}"/>
              </a:ext>
            </a:extLst>
          </p:cNvPr>
          <p:cNvSpPr/>
          <p:nvPr/>
        </p:nvSpPr>
        <p:spPr>
          <a:xfrm>
            <a:off x="3153507" y="4100728"/>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86DF45-F72C-4ED7-A3BD-8754C83BE2CD}"/>
              </a:ext>
            </a:extLst>
          </p:cNvPr>
          <p:cNvSpPr/>
          <p:nvPr/>
        </p:nvSpPr>
        <p:spPr>
          <a:xfrm>
            <a:off x="3148872" y="5025283"/>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450897D-B1DF-4763-B977-F6539386AE00}"/>
              </a:ext>
            </a:extLst>
          </p:cNvPr>
          <p:cNvSpPr/>
          <p:nvPr/>
        </p:nvSpPr>
        <p:spPr>
          <a:xfrm rot="4052852">
            <a:off x="3055684" y="4641942"/>
            <a:ext cx="581467"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1CC3FA8D-30C4-441E-9B81-508F06919135}"/>
              </a:ext>
            </a:extLst>
          </p:cNvPr>
          <p:cNvSpPr/>
          <p:nvPr/>
        </p:nvSpPr>
        <p:spPr>
          <a:xfrm rot="4784685">
            <a:off x="2783694" y="3495441"/>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EB7C184-8CA5-4E94-9785-65B51A3D2E1A}"/>
              </a:ext>
            </a:extLst>
          </p:cNvPr>
          <p:cNvSpPr>
            <a:spLocks noGrp="1"/>
          </p:cNvSpPr>
          <p:nvPr>
            <p:ph type="sldNum" sz="quarter" idx="12"/>
          </p:nvPr>
        </p:nvSpPr>
        <p:spPr/>
        <p:txBody>
          <a:bodyPr/>
          <a:lstStyle/>
          <a:p>
            <a:fld id="{5DC55729-DC18-43A1-8DFB-F08AEF663E9C}" type="slidenum">
              <a:rPr lang="en-US" smtClean="0"/>
              <a:t>21</a:t>
            </a:fld>
            <a:endParaRPr lang="en-US"/>
          </a:p>
        </p:txBody>
      </p:sp>
      <p:sp>
        <p:nvSpPr>
          <p:cNvPr id="11" name="Arrow: Right 10">
            <a:extLst>
              <a:ext uri="{FF2B5EF4-FFF2-40B4-BE49-F238E27FC236}">
                <a16:creationId xmlns:a16="http://schemas.microsoft.com/office/drawing/2014/main" id="{D7977682-DCD3-401E-806A-451305564B9F}"/>
              </a:ext>
            </a:extLst>
          </p:cNvPr>
          <p:cNvSpPr/>
          <p:nvPr/>
        </p:nvSpPr>
        <p:spPr>
          <a:xfrm>
            <a:off x="3950677" y="2913183"/>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EE14C180-8AD8-4535-9B4B-1CB325144B01}"/>
              </a:ext>
            </a:extLst>
          </p:cNvPr>
          <p:cNvSpPr/>
          <p:nvPr/>
        </p:nvSpPr>
        <p:spPr>
          <a:xfrm>
            <a:off x="2625969"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5B708101-4F27-486D-964A-7E0712228D7E}"/>
              </a:ext>
            </a:extLst>
          </p:cNvPr>
          <p:cNvSpPr/>
          <p:nvPr/>
        </p:nvSpPr>
        <p:spPr>
          <a:xfrm rot="17208678">
            <a:off x="3281242" y="4083009"/>
            <a:ext cx="2081591"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35B257E-CF6C-46C5-B2F6-BF7243337EAA}"/>
              </a:ext>
            </a:extLst>
          </p:cNvPr>
          <p:cNvSpPr txBox="1"/>
          <p:nvPr/>
        </p:nvSpPr>
        <p:spPr>
          <a:xfrm>
            <a:off x="203330" y="4021015"/>
            <a:ext cx="2408237" cy="646331"/>
          </a:xfrm>
          <a:prstGeom prst="rect">
            <a:avLst/>
          </a:prstGeom>
          <a:solidFill>
            <a:schemeClr val="accent1"/>
          </a:solidFill>
        </p:spPr>
        <p:txBody>
          <a:bodyPr wrap="square" rtlCol="0">
            <a:spAutoFit/>
          </a:bodyPr>
          <a:lstStyle/>
          <a:p>
            <a:r>
              <a:rPr lang="en-US" dirty="0">
                <a:solidFill>
                  <a:schemeClr val="bg1"/>
                </a:solidFill>
              </a:rPr>
              <a:t>read clock &gt; version commit timestamp</a:t>
            </a:r>
          </a:p>
        </p:txBody>
      </p:sp>
      <p:sp>
        <p:nvSpPr>
          <p:cNvPr id="40" name="Flowchart: Alternate Process 39">
            <a:extLst>
              <a:ext uri="{FF2B5EF4-FFF2-40B4-BE49-F238E27FC236}">
                <a16:creationId xmlns:a16="http://schemas.microsoft.com/office/drawing/2014/main" id="{F0064923-BA26-449E-93D0-BF674DC52C8A}"/>
              </a:ext>
            </a:extLst>
          </p:cNvPr>
          <p:cNvSpPr/>
          <p:nvPr/>
        </p:nvSpPr>
        <p:spPr>
          <a:xfrm>
            <a:off x="3031299" y="4021015"/>
            <a:ext cx="1215024" cy="685406"/>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Alternate Process 43">
            <a:extLst>
              <a:ext uri="{FF2B5EF4-FFF2-40B4-BE49-F238E27FC236}">
                <a16:creationId xmlns:a16="http://schemas.microsoft.com/office/drawing/2014/main" id="{3255C9BC-9353-421D-A6B6-3AF1D6141A01}"/>
              </a:ext>
            </a:extLst>
          </p:cNvPr>
          <p:cNvSpPr/>
          <p:nvPr/>
        </p:nvSpPr>
        <p:spPr>
          <a:xfrm>
            <a:off x="3033119" y="4954349"/>
            <a:ext cx="1215024" cy="685406"/>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peech Bubble: Oval 44">
            <a:extLst>
              <a:ext uri="{FF2B5EF4-FFF2-40B4-BE49-F238E27FC236}">
                <a16:creationId xmlns:a16="http://schemas.microsoft.com/office/drawing/2014/main" id="{C1ED3EC9-2BDD-47A1-A9F6-DA173D4CC961}"/>
              </a:ext>
            </a:extLst>
          </p:cNvPr>
          <p:cNvSpPr/>
          <p:nvPr/>
        </p:nvSpPr>
        <p:spPr>
          <a:xfrm>
            <a:off x="4572000" y="3467882"/>
            <a:ext cx="1395047" cy="724482"/>
          </a:xfrm>
          <a:prstGeom prst="wedgeEllipseCallout">
            <a:avLst>
              <a:gd name="adj1" fmla="val -74224"/>
              <a:gd name="adj2" fmla="val 83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 &lt; 55</a:t>
            </a:r>
          </a:p>
        </p:txBody>
      </p:sp>
      <p:sp>
        <p:nvSpPr>
          <p:cNvPr id="46" name="Speech Bubble: Oval 45">
            <a:extLst>
              <a:ext uri="{FF2B5EF4-FFF2-40B4-BE49-F238E27FC236}">
                <a16:creationId xmlns:a16="http://schemas.microsoft.com/office/drawing/2014/main" id="{30219714-0B30-44D3-A853-AD045EEE7312}"/>
              </a:ext>
            </a:extLst>
          </p:cNvPr>
          <p:cNvSpPr/>
          <p:nvPr/>
        </p:nvSpPr>
        <p:spPr>
          <a:xfrm>
            <a:off x="4619144" y="4358636"/>
            <a:ext cx="1395047" cy="724482"/>
          </a:xfrm>
          <a:prstGeom prst="wedgeEllipseCallout">
            <a:avLst>
              <a:gd name="adj1" fmla="val -74224"/>
              <a:gd name="adj2" fmla="val 83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 &gt; 25</a:t>
            </a:r>
          </a:p>
        </p:txBody>
      </p:sp>
      <p:cxnSp>
        <p:nvCxnSpPr>
          <p:cNvPr id="47" name="Connector: Curved 46">
            <a:extLst>
              <a:ext uri="{FF2B5EF4-FFF2-40B4-BE49-F238E27FC236}">
                <a16:creationId xmlns:a16="http://schemas.microsoft.com/office/drawing/2014/main" id="{08E12DB3-318D-4238-9410-A8BFC8F3C798}"/>
              </a:ext>
            </a:extLst>
          </p:cNvPr>
          <p:cNvCxnSpPr/>
          <p:nvPr/>
        </p:nvCxnSpPr>
        <p:spPr>
          <a:xfrm rot="16200000" flipH="1">
            <a:off x="3133186" y="2189562"/>
            <a:ext cx="661574" cy="419185"/>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1CEC0B-DB1A-4C39-BF87-EDE3F1B6454D}"/>
              </a:ext>
            </a:extLst>
          </p:cNvPr>
          <p:cNvSpPr txBox="1"/>
          <p:nvPr/>
        </p:nvSpPr>
        <p:spPr>
          <a:xfrm>
            <a:off x="1540701" y="2063259"/>
            <a:ext cx="1608172" cy="369332"/>
          </a:xfrm>
          <a:prstGeom prst="rect">
            <a:avLst/>
          </a:prstGeom>
          <a:noFill/>
        </p:spPr>
        <p:txBody>
          <a:bodyPr wrap="square" rtlCol="0">
            <a:spAutoFit/>
          </a:bodyPr>
          <a:lstStyle/>
          <a:p>
            <a:r>
              <a:rPr lang="en-US" dirty="0"/>
              <a:t>read clock = 35</a:t>
            </a:r>
          </a:p>
        </p:txBody>
      </p:sp>
      <p:sp>
        <p:nvSpPr>
          <p:cNvPr id="49" name="Arrow: Right 48">
            <a:extLst>
              <a:ext uri="{FF2B5EF4-FFF2-40B4-BE49-F238E27FC236}">
                <a16:creationId xmlns:a16="http://schemas.microsoft.com/office/drawing/2014/main" id="{1F0A3561-776F-4354-8178-A174113F202C}"/>
              </a:ext>
            </a:extLst>
          </p:cNvPr>
          <p:cNvSpPr/>
          <p:nvPr/>
        </p:nvSpPr>
        <p:spPr>
          <a:xfrm rot="18189428">
            <a:off x="3703936" y="3600353"/>
            <a:ext cx="1158474"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80D1BD9-B03E-46DF-B784-5BE0A1356DEA}"/>
              </a:ext>
            </a:extLst>
          </p:cNvPr>
          <p:cNvSpPr txBox="1"/>
          <p:nvPr/>
        </p:nvSpPr>
        <p:spPr>
          <a:xfrm>
            <a:off x="135832" y="1891579"/>
            <a:ext cx="1431567" cy="1477328"/>
          </a:xfrm>
          <a:prstGeom prst="rect">
            <a:avLst/>
          </a:prstGeom>
          <a:solidFill>
            <a:schemeClr val="accent1"/>
          </a:solidFill>
        </p:spPr>
        <p:txBody>
          <a:bodyPr wrap="square" rtlCol="0">
            <a:spAutoFit/>
          </a:bodyPr>
          <a:lstStyle/>
          <a:p>
            <a:r>
              <a:rPr lang="en-US" dirty="0">
                <a:solidFill>
                  <a:schemeClr val="bg1"/>
                </a:solidFill>
              </a:rPr>
              <a:t>Reader note the global clock at start of critical section </a:t>
            </a:r>
          </a:p>
        </p:txBody>
      </p:sp>
    </p:spTree>
    <p:extLst>
      <p:ext uri="{BB962C8B-B14F-4D97-AF65-F5344CB8AC3E}">
        <p14:creationId xmlns:p14="http://schemas.microsoft.com/office/powerpoint/2010/main" val="5448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 presetClass="exit" presetSubtype="0" fill="hold" grpId="1"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0" grpId="1" animBg="1"/>
      <p:bldP spid="44" grpId="0" animBg="1"/>
      <p:bldP spid="45" grpId="0" animBg="1"/>
      <p:bldP spid="45" grpId="1" animBg="1"/>
      <p:bldP spid="46" grpId="0" animBg="1"/>
      <p:bldP spid="48" grpId="0"/>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7D3E-3C77-426F-923C-C14A7F845A11}"/>
              </a:ext>
            </a:extLst>
          </p:cNvPr>
          <p:cNvSpPr>
            <a:spLocks noGrp="1"/>
          </p:cNvSpPr>
          <p:nvPr>
            <p:ph type="title"/>
          </p:nvPr>
        </p:nvSpPr>
        <p:spPr>
          <a:xfrm>
            <a:off x="822960" y="286604"/>
            <a:ext cx="7543800" cy="1450757"/>
          </a:xfrm>
        </p:spPr>
        <p:txBody>
          <a:bodyPr/>
          <a:lstStyle/>
          <a:p>
            <a:r>
              <a:rPr lang="en-US" dirty="0"/>
              <a:t>Memory is limited!</a:t>
            </a:r>
          </a:p>
        </p:txBody>
      </p:sp>
      <p:sp>
        <p:nvSpPr>
          <p:cNvPr id="4" name="Slide Number Placeholder 3">
            <a:extLst>
              <a:ext uri="{FF2B5EF4-FFF2-40B4-BE49-F238E27FC236}">
                <a16:creationId xmlns:a16="http://schemas.microsoft.com/office/drawing/2014/main" id="{48FCC021-AC9D-448E-A3AB-5EAE07A25D85}"/>
              </a:ext>
            </a:extLst>
          </p:cNvPr>
          <p:cNvSpPr>
            <a:spLocks noGrp="1"/>
          </p:cNvSpPr>
          <p:nvPr>
            <p:ph type="sldNum" sz="quarter" idx="12"/>
          </p:nvPr>
        </p:nvSpPr>
        <p:spPr/>
        <p:txBody>
          <a:bodyPr/>
          <a:lstStyle/>
          <a:p>
            <a:fld id="{5DC55729-DC18-43A1-8DFB-F08AEF663E9C}" type="slidenum">
              <a:rPr lang="en-US" smtClean="0"/>
              <a:t>22</a:t>
            </a:fld>
            <a:endParaRPr lang="en-US"/>
          </a:p>
        </p:txBody>
      </p:sp>
      <p:sp>
        <p:nvSpPr>
          <p:cNvPr id="5" name="Rectangle 4">
            <a:extLst>
              <a:ext uri="{FF2B5EF4-FFF2-40B4-BE49-F238E27FC236}">
                <a16:creationId xmlns:a16="http://schemas.microsoft.com/office/drawing/2014/main" id="{F6E34A80-43F0-4802-9ED6-6ACE49471F29}"/>
              </a:ext>
            </a:extLst>
          </p:cNvPr>
          <p:cNvSpPr/>
          <p:nvPr/>
        </p:nvSpPr>
        <p:spPr>
          <a:xfrm>
            <a:off x="1889322" y="3194201"/>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Curved 5">
            <a:extLst>
              <a:ext uri="{FF2B5EF4-FFF2-40B4-BE49-F238E27FC236}">
                <a16:creationId xmlns:a16="http://schemas.microsoft.com/office/drawing/2014/main" id="{B112E48F-EDB2-478E-A1A5-58015612060A}"/>
              </a:ext>
            </a:extLst>
          </p:cNvPr>
          <p:cNvCxnSpPr/>
          <p:nvPr/>
        </p:nvCxnSpPr>
        <p:spPr>
          <a:xfrm rot="16200000" flipH="1">
            <a:off x="1448164" y="2440298"/>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313552-F2BA-4335-AA5C-7B666CF22054}"/>
              </a:ext>
            </a:extLst>
          </p:cNvPr>
          <p:cNvSpPr/>
          <p:nvPr/>
        </p:nvSpPr>
        <p:spPr>
          <a:xfrm>
            <a:off x="1889321" y="5221338"/>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5393128-7171-42BB-B544-F0405A35B5BB}"/>
              </a:ext>
            </a:extLst>
          </p:cNvPr>
          <p:cNvSpPr/>
          <p:nvPr/>
        </p:nvSpPr>
        <p:spPr>
          <a:xfrm>
            <a:off x="1889321" y="4317147"/>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D1067B-6569-48B9-B424-D7F8A2357CF4}"/>
              </a:ext>
            </a:extLst>
          </p:cNvPr>
          <p:cNvSpPr/>
          <p:nvPr/>
        </p:nvSpPr>
        <p:spPr>
          <a:xfrm>
            <a:off x="1889321" y="3194200"/>
            <a:ext cx="256673" cy="2795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Oval 9">
            <a:extLst>
              <a:ext uri="{FF2B5EF4-FFF2-40B4-BE49-F238E27FC236}">
                <a16:creationId xmlns:a16="http://schemas.microsoft.com/office/drawing/2014/main" id="{DB8945FE-0AFA-44E5-895F-19E3F7496BF5}"/>
              </a:ext>
            </a:extLst>
          </p:cNvPr>
          <p:cNvSpPr/>
          <p:nvPr/>
        </p:nvSpPr>
        <p:spPr>
          <a:xfrm>
            <a:off x="2145994" y="1943068"/>
            <a:ext cx="853880" cy="543458"/>
          </a:xfrm>
          <a:prstGeom prst="wedgeEllipseCallout">
            <a:avLst>
              <a:gd name="adj1" fmla="val -71559"/>
              <a:gd name="adj2" fmla="val 86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Full!</a:t>
            </a:r>
          </a:p>
        </p:txBody>
      </p:sp>
      <p:sp>
        <p:nvSpPr>
          <p:cNvPr id="12" name="Content Placeholder 2">
            <a:extLst>
              <a:ext uri="{FF2B5EF4-FFF2-40B4-BE49-F238E27FC236}">
                <a16:creationId xmlns:a16="http://schemas.microsoft.com/office/drawing/2014/main" id="{CE221061-4044-4F36-884B-1FF9D9AD9D63}"/>
              </a:ext>
            </a:extLst>
          </p:cNvPr>
          <p:cNvSpPr>
            <a:spLocks noGrp="1"/>
          </p:cNvSpPr>
          <p:nvPr>
            <p:ph idx="1"/>
          </p:nvPr>
        </p:nvSpPr>
        <p:spPr>
          <a:xfrm>
            <a:off x="3400926" y="1943068"/>
            <a:ext cx="4965834" cy="3926026"/>
          </a:xfrm>
        </p:spPr>
        <p:txBody>
          <a:bodyPr vert="horz" lIns="0" tIns="45720" rIns="0" bIns="45720" rtlCol="0" anchor="t">
            <a:normAutofit/>
          </a:bodyPr>
          <a:lstStyle/>
          <a:p>
            <a:pPr>
              <a:buFont typeface="Wingdings" panose="05000000000000000000" pitchFamily="2" charset="2"/>
              <a:buChar char="q"/>
            </a:pPr>
            <a:r>
              <a:rPr lang="en-US" sz="2400"/>
              <a:t> </a:t>
            </a:r>
            <a:r>
              <a:rPr lang="en-US" sz="2400" dirty="0"/>
              <a:t>Garbage Collection is needed</a:t>
            </a:r>
          </a:p>
          <a:p>
            <a:pPr marL="383540" lvl="1">
              <a:buFont typeface="Wingdings" panose="05000000000000000000" pitchFamily="2" charset="2"/>
              <a:buChar char="q"/>
            </a:pPr>
            <a:r>
              <a:rPr lang="en-US" dirty="0"/>
              <a:t> Reclaim obsolete version</a:t>
            </a:r>
            <a:endParaRPr lang="en-US">
              <a:cs typeface="Calibri" panose="020F0502020204030204"/>
            </a:endParaRPr>
          </a:p>
          <a:p>
            <a:pPr marL="383540" lvl="1">
              <a:buFont typeface="Wingdings" panose="05000000000000000000" pitchFamily="2" charset="2"/>
              <a:buChar char="q"/>
            </a:pPr>
            <a:r>
              <a:rPr lang="en-US" dirty="0"/>
              <a:t> Should be scalable</a:t>
            </a:r>
            <a:endParaRPr lang="en-US">
              <a:cs typeface="Calibri" panose="020F0502020204030204"/>
            </a:endParaRPr>
          </a:p>
          <a:p>
            <a:pPr marL="383540" lvl="1">
              <a:buFont typeface="Wingdings" panose="05000000000000000000" pitchFamily="2" charset="2"/>
              <a:buChar char="q"/>
            </a:pPr>
            <a:endParaRPr lang="en-US">
              <a:cs typeface="Calibri" panose="020F0502020204030204"/>
            </a:endParaRPr>
          </a:p>
        </p:txBody>
      </p:sp>
      <p:sp>
        <p:nvSpPr>
          <p:cNvPr id="11" name="TextBox 10">
            <a:extLst>
              <a:ext uri="{FF2B5EF4-FFF2-40B4-BE49-F238E27FC236}">
                <a16:creationId xmlns:a16="http://schemas.microsoft.com/office/drawing/2014/main" id="{070F0AA1-DAD9-48B0-9C42-CA4FC322A96C}"/>
              </a:ext>
            </a:extLst>
          </p:cNvPr>
          <p:cNvSpPr txBox="1"/>
          <p:nvPr/>
        </p:nvSpPr>
        <p:spPr>
          <a:xfrm>
            <a:off x="203987" y="4830176"/>
            <a:ext cx="1876926" cy="646331"/>
          </a:xfrm>
          <a:prstGeom prst="rect">
            <a:avLst/>
          </a:prstGeom>
          <a:noFill/>
        </p:spPr>
        <p:txBody>
          <a:bodyPr wrap="square" rtlCol="0">
            <a:spAutoFit/>
          </a:bodyPr>
          <a:lstStyle/>
          <a:p>
            <a:r>
              <a:rPr lang="en-US" dirty="0"/>
              <a:t>Per Thread Log</a:t>
            </a:r>
          </a:p>
          <a:p>
            <a:r>
              <a:rPr lang="en-US" dirty="0">
                <a:solidFill>
                  <a:srgbClr val="0070C0"/>
                </a:solidFill>
              </a:rPr>
              <a:t>Used</a:t>
            </a:r>
          </a:p>
        </p:txBody>
      </p:sp>
      <p:sp>
        <p:nvSpPr>
          <p:cNvPr id="14" name="TextBox 13">
            <a:extLst>
              <a:ext uri="{FF2B5EF4-FFF2-40B4-BE49-F238E27FC236}">
                <a16:creationId xmlns:a16="http://schemas.microsoft.com/office/drawing/2014/main" id="{EDECDBDD-5EFD-467E-B53D-65AC33023F02}"/>
              </a:ext>
            </a:extLst>
          </p:cNvPr>
          <p:cNvSpPr txBox="1"/>
          <p:nvPr/>
        </p:nvSpPr>
        <p:spPr>
          <a:xfrm>
            <a:off x="1248507" y="1737361"/>
            <a:ext cx="1055077" cy="369332"/>
          </a:xfrm>
          <a:prstGeom prst="rect">
            <a:avLst/>
          </a:prstGeom>
          <a:noFill/>
        </p:spPr>
        <p:txBody>
          <a:bodyPr wrap="square" rtlCol="0">
            <a:spAutoFit/>
          </a:bodyPr>
          <a:lstStyle/>
          <a:p>
            <a:r>
              <a:rPr lang="en-US" dirty="0"/>
              <a:t>Thread 1</a:t>
            </a:r>
          </a:p>
        </p:txBody>
      </p:sp>
    </p:spTree>
    <p:extLst>
      <p:ext uri="{BB962C8B-B14F-4D97-AF65-F5344CB8AC3E}">
        <p14:creationId xmlns:p14="http://schemas.microsoft.com/office/powerpoint/2010/main" val="94188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fade">
                                      <p:cBhvr>
                                        <p:cTn id="25" dur="500"/>
                                        <p:tgtEl>
                                          <p:spTgt spid="12">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08B0-0ECA-4AA1-82FE-29D30EF60382}"/>
              </a:ext>
            </a:extLst>
          </p:cNvPr>
          <p:cNvSpPr>
            <a:spLocks noGrp="1"/>
          </p:cNvSpPr>
          <p:nvPr>
            <p:ph type="title"/>
          </p:nvPr>
        </p:nvSpPr>
        <p:spPr/>
        <p:txBody>
          <a:bodyPr/>
          <a:lstStyle/>
          <a:p>
            <a:r>
              <a:rPr lang="en-US" dirty="0"/>
              <a:t>Detecting obsolete version</a:t>
            </a:r>
          </a:p>
        </p:txBody>
      </p:sp>
      <p:sp>
        <p:nvSpPr>
          <p:cNvPr id="3" name="Content Placeholder 2">
            <a:extLst>
              <a:ext uri="{FF2B5EF4-FFF2-40B4-BE49-F238E27FC236}">
                <a16:creationId xmlns:a16="http://schemas.microsoft.com/office/drawing/2014/main" id="{7B92CD44-E1DC-48D5-BA0C-58DE14C0A876}"/>
              </a:ext>
            </a:extLst>
          </p:cNvPr>
          <p:cNvSpPr>
            <a:spLocks noGrp="1"/>
          </p:cNvSpPr>
          <p:nvPr>
            <p:ph idx="1"/>
          </p:nvPr>
        </p:nvSpPr>
        <p:spPr/>
        <p:txBody>
          <a:bodyPr/>
          <a:lstStyle/>
          <a:p>
            <a:pPr>
              <a:buFont typeface="Wingdings" panose="05000000000000000000" pitchFamily="2" charset="2"/>
              <a:buChar char="q"/>
            </a:pPr>
            <a:r>
              <a:rPr lang="en-US" dirty="0"/>
              <a:t> </a:t>
            </a:r>
            <a:r>
              <a:rPr lang="en-US" sz="2400" dirty="0"/>
              <a:t>Quiescent State based Reclamation (QSBR)</a:t>
            </a:r>
          </a:p>
          <a:p>
            <a:pPr lvl="1">
              <a:buFont typeface="Wingdings" panose="05000000000000000000" pitchFamily="2" charset="2"/>
              <a:buChar char="q"/>
            </a:pPr>
            <a:r>
              <a:rPr lang="en-US" dirty="0"/>
              <a:t> Grace Period: Time interval between which each thread has been outside critical section at least once</a:t>
            </a:r>
          </a:p>
          <a:p>
            <a:pPr>
              <a:buFont typeface="Wingdings" panose="05000000000000000000" pitchFamily="2" charset="2"/>
              <a:buChar char="q"/>
            </a:pPr>
            <a:r>
              <a:rPr lang="en-US" sz="2400" dirty="0"/>
              <a:t> Grace Period detection is delegated to a special thread</a:t>
            </a:r>
          </a:p>
        </p:txBody>
      </p:sp>
      <p:sp>
        <p:nvSpPr>
          <p:cNvPr id="4" name="Slide Number Placeholder 3">
            <a:extLst>
              <a:ext uri="{FF2B5EF4-FFF2-40B4-BE49-F238E27FC236}">
                <a16:creationId xmlns:a16="http://schemas.microsoft.com/office/drawing/2014/main" id="{812BF2D4-C5D6-46A4-8BC5-592AB10DA982}"/>
              </a:ext>
            </a:extLst>
          </p:cNvPr>
          <p:cNvSpPr>
            <a:spLocks noGrp="1"/>
          </p:cNvSpPr>
          <p:nvPr>
            <p:ph type="sldNum" sz="quarter" idx="12"/>
          </p:nvPr>
        </p:nvSpPr>
        <p:spPr/>
        <p:txBody>
          <a:bodyPr/>
          <a:lstStyle/>
          <a:p>
            <a:fld id="{5DC55729-DC18-43A1-8DFB-F08AEF663E9C}" type="slidenum">
              <a:rPr lang="en-US" smtClean="0"/>
              <a:t>23</a:t>
            </a:fld>
            <a:endParaRPr lang="en-US"/>
          </a:p>
        </p:txBody>
      </p:sp>
    </p:spTree>
    <p:extLst>
      <p:ext uri="{BB962C8B-B14F-4D97-AF65-F5344CB8AC3E}">
        <p14:creationId xmlns:p14="http://schemas.microsoft.com/office/powerpoint/2010/main" val="290052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5A7C-303E-4436-9F59-D143DDF2037F}"/>
              </a:ext>
            </a:extLst>
          </p:cNvPr>
          <p:cNvSpPr>
            <a:spLocks noGrp="1"/>
          </p:cNvSpPr>
          <p:nvPr>
            <p:ph type="title"/>
          </p:nvPr>
        </p:nvSpPr>
        <p:spPr/>
        <p:txBody>
          <a:bodyPr/>
          <a:lstStyle/>
          <a:p>
            <a:r>
              <a:rPr lang="en-US" dirty="0"/>
              <a:t>Reclaiming Obsolete version</a:t>
            </a:r>
          </a:p>
        </p:txBody>
      </p:sp>
      <p:sp>
        <p:nvSpPr>
          <p:cNvPr id="3" name="Content Placeholder 2">
            <a:extLst>
              <a:ext uri="{FF2B5EF4-FFF2-40B4-BE49-F238E27FC236}">
                <a16:creationId xmlns:a16="http://schemas.microsoft.com/office/drawing/2014/main" id="{F09E2CD3-B576-4B93-939D-D93454DC6DD4}"/>
              </a:ext>
            </a:extLst>
          </p:cNvPr>
          <p:cNvSpPr>
            <a:spLocks noGrp="1"/>
          </p:cNvSpPr>
          <p:nvPr>
            <p:ph idx="1"/>
          </p:nvPr>
        </p:nvSpPr>
        <p:spPr/>
        <p:txBody>
          <a:bodyPr/>
          <a:lstStyle/>
          <a:p>
            <a:pPr>
              <a:buFont typeface="Wingdings" panose="05000000000000000000" pitchFamily="2" charset="2"/>
              <a:buChar char="q"/>
            </a:pPr>
            <a:r>
              <a:rPr lang="en-US" sz="2400" dirty="0"/>
              <a:t> Concurrent Reclamation</a:t>
            </a:r>
          </a:p>
          <a:p>
            <a:pPr lvl="1">
              <a:buFont typeface="Wingdings" panose="05000000000000000000" pitchFamily="2" charset="2"/>
              <a:buChar char="q"/>
            </a:pPr>
            <a:r>
              <a:rPr lang="en-US" dirty="0"/>
              <a:t> Every thread reclaims it’s own log</a:t>
            </a:r>
          </a:p>
          <a:p>
            <a:pPr lvl="1">
              <a:buFont typeface="Wingdings" panose="05000000000000000000" pitchFamily="2" charset="2"/>
              <a:buChar char="q"/>
            </a:pPr>
            <a:r>
              <a:rPr lang="en-US" dirty="0"/>
              <a:t> Cache friendly</a:t>
            </a:r>
          </a:p>
          <a:p>
            <a:pPr lvl="1">
              <a:buFont typeface="Wingdings" panose="05000000000000000000" pitchFamily="2" charset="2"/>
              <a:buChar char="q"/>
            </a:pPr>
            <a:r>
              <a:rPr lang="en-US" dirty="0"/>
              <a:t> Scales with increasing number of threads</a:t>
            </a:r>
          </a:p>
          <a:p>
            <a:pPr lvl="1">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86BAA8AA-65CE-4DFC-9FA4-29E69411669A}"/>
              </a:ext>
            </a:extLst>
          </p:cNvPr>
          <p:cNvSpPr>
            <a:spLocks noGrp="1"/>
          </p:cNvSpPr>
          <p:nvPr>
            <p:ph type="sldNum" sz="quarter" idx="12"/>
          </p:nvPr>
        </p:nvSpPr>
        <p:spPr/>
        <p:txBody>
          <a:bodyPr/>
          <a:lstStyle/>
          <a:p>
            <a:fld id="{5DC55729-DC18-43A1-8DFB-F08AEF663E9C}" type="slidenum">
              <a:rPr lang="en-US" smtClean="0"/>
              <a:t>24</a:t>
            </a:fld>
            <a:endParaRPr lang="en-US"/>
          </a:p>
        </p:txBody>
      </p:sp>
    </p:spTree>
    <p:extLst>
      <p:ext uri="{BB962C8B-B14F-4D97-AF65-F5344CB8AC3E}">
        <p14:creationId xmlns:p14="http://schemas.microsoft.com/office/powerpoint/2010/main" val="3651307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1DB1-0F98-40CD-B1B5-9E248C0C171D}"/>
              </a:ext>
            </a:extLst>
          </p:cNvPr>
          <p:cNvSpPr>
            <a:spLocks noGrp="1"/>
          </p:cNvSpPr>
          <p:nvPr>
            <p:ph type="title"/>
          </p:nvPr>
        </p:nvSpPr>
        <p:spPr/>
        <p:txBody>
          <a:bodyPr/>
          <a:lstStyle/>
          <a:p>
            <a:r>
              <a:rPr lang="en-US" dirty="0"/>
              <a:t>Triggering Garbage Collection</a:t>
            </a:r>
          </a:p>
        </p:txBody>
      </p:sp>
      <p:sp>
        <p:nvSpPr>
          <p:cNvPr id="3" name="Content Placeholder 2">
            <a:extLst>
              <a:ext uri="{FF2B5EF4-FFF2-40B4-BE49-F238E27FC236}">
                <a16:creationId xmlns:a16="http://schemas.microsoft.com/office/drawing/2014/main" id="{687B59A8-889C-4272-9232-BD76D7515071}"/>
              </a:ext>
            </a:extLst>
          </p:cNvPr>
          <p:cNvSpPr>
            <a:spLocks noGrp="1"/>
          </p:cNvSpPr>
          <p:nvPr>
            <p:ph idx="1"/>
          </p:nvPr>
        </p:nvSpPr>
        <p:spPr>
          <a:xfrm>
            <a:off x="822959" y="1845734"/>
            <a:ext cx="7543801" cy="4023360"/>
          </a:xfrm>
        </p:spPr>
        <p:txBody>
          <a:bodyPr/>
          <a:lstStyle/>
          <a:p>
            <a:pPr>
              <a:buFont typeface="Wingdings" panose="05000000000000000000" pitchFamily="2" charset="2"/>
              <a:buChar char="q"/>
            </a:pPr>
            <a:r>
              <a:rPr lang="en-US" sz="2400" b="1" dirty="0"/>
              <a:t> </a:t>
            </a:r>
            <a:r>
              <a:rPr lang="en-US" sz="2400" dirty="0"/>
              <a:t>Ideally, triggers should be workload agnostic</a:t>
            </a:r>
          </a:p>
          <a:p>
            <a:pPr>
              <a:buFont typeface="Wingdings" panose="05000000000000000000" pitchFamily="2" charset="2"/>
              <a:buChar char="q"/>
            </a:pPr>
            <a:r>
              <a:rPr lang="en-US" sz="2400" dirty="0"/>
              <a:t> Two conditional Trigger or Watermark</a:t>
            </a:r>
          </a:p>
          <a:p>
            <a:pPr lvl="1">
              <a:buFont typeface="Wingdings" panose="05000000000000000000" pitchFamily="2" charset="2"/>
              <a:buChar char="q"/>
            </a:pPr>
            <a:r>
              <a:rPr lang="en-US" dirty="0"/>
              <a:t> Capacity Watermark</a:t>
            </a:r>
          </a:p>
          <a:p>
            <a:pPr lvl="1">
              <a:buFont typeface="Wingdings" panose="05000000000000000000" pitchFamily="2" charset="2"/>
              <a:buChar char="q"/>
            </a:pPr>
            <a:r>
              <a:rPr lang="en-US" dirty="0"/>
              <a:t> Dereference Watermark</a:t>
            </a:r>
          </a:p>
        </p:txBody>
      </p:sp>
      <p:sp>
        <p:nvSpPr>
          <p:cNvPr id="4" name="Slide Number Placeholder 3">
            <a:extLst>
              <a:ext uri="{FF2B5EF4-FFF2-40B4-BE49-F238E27FC236}">
                <a16:creationId xmlns:a16="http://schemas.microsoft.com/office/drawing/2014/main" id="{99D2B609-A82B-4BA5-A555-46A65DA9BAAE}"/>
              </a:ext>
            </a:extLst>
          </p:cNvPr>
          <p:cNvSpPr>
            <a:spLocks noGrp="1"/>
          </p:cNvSpPr>
          <p:nvPr>
            <p:ph type="sldNum" sz="quarter" idx="12"/>
          </p:nvPr>
        </p:nvSpPr>
        <p:spPr/>
        <p:txBody>
          <a:bodyPr/>
          <a:lstStyle/>
          <a:p>
            <a:fld id="{5DC55729-DC18-43A1-8DFB-F08AEF663E9C}" type="slidenum">
              <a:rPr lang="en-US" smtClean="0"/>
              <a:t>25</a:t>
            </a:fld>
            <a:endParaRPr lang="en-US"/>
          </a:p>
        </p:txBody>
      </p:sp>
    </p:spTree>
    <p:extLst>
      <p:ext uri="{BB962C8B-B14F-4D97-AF65-F5344CB8AC3E}">
        <p14:creationId xmlns:p14="http://schemas.microsoft.com/office/powerpoint/2010/main" val="4239259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B58-C0FA-4C93-95A1-25A5A49FC0B5}"/>
              </a:ext>
            </a:extLst>
          </p:cNvPr>
          <p:cNvSpPr>
            <a:spLocks noGrp="1"/>
          </p:cNvSpPr>
          <p:nvPr>
            <p:ph type="title"/>
          </p:nvPr>
        </p:nvSpPr>
        <p:spPr/>
        <p:txBody>
          <a:bodyPr/>
          <a:lstStyle/>
          <a:p>
            <a:r>
              <a:rPr lang="en-US" dirty="0"/>
              <a:t>Writers block when log is full</a:t>
            </a:r>
          </a:p>
        </p:txBody>
      </p:sp>
      <p:sp>
        <p:nvSpPr>
          <p:cNvPr id="4" name="Slide Number Placeholder 3">
            <a:extLst>
              <a:ext uri="{FF2B5EF4-FFF2-40B4-BE49-F238E27FC236}">
                <a16:creationId xmlns:a16="http://schemas.microsoft.com/office/drawing/2014/main" id="{BEFE5EB0-1B8F-4430-ADB4-598587E27101}"/>
              </a:ext>
            </a:extLst>
          </p:cNvPr>
          <p:cNvSpPr>
            <a:spLocks noGrp="1"/>
          </p:cNvSpPr>
          <p:nvPr>
            <p:ph type="sldNum" sz="quarter" idx="12"/>
          </p:nvPr>
        </p:nvSpPr>
        <p:spPr/>
        <p:txBody>
          <a:bodyPr/>
          <a:lstStyle/>
          <a:p>
            <a:fld id="{5DC55729-DC18-43A1-8DFB-F08AEF663E9C}" type="slidenum">
              <a:rPr lang="en-US" smtClean="0"/>
              <a:t>26</a:t>
            </a:fld>
            <a:endParaRPr lang="en-US"/>
          </a:p>
        </p:txBody>
      </p:sp>
      <p:sp>
        <p:nvSpPr>
          <p:cNvPr id="6" name="Rectangle 5">
            <a:extLst>
              <a:ext uri="{FF2B5EF4-FFF2-40B4-BE49-F238E27FC236}">
                <a16:creationId xmlns:a16="http://schemas.microsoft.com/office/drawing/2014/main" id="{35081DA6-7EFF-4DF4-81D3-F242F413FC28}"/>
              </a:ext>
            </a:extLst>
          </p:cNvPr>
          <p:cNvSpPr/>
          <p:nvPr/>
        </p:nvSpPr>
        <p:spPr>
          <a:xfrm>
            <a:off x="1889322" y="3194201"/>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F106987C-9A9E-471F-9C16-05F18FFCF946}"/>
              </a:ext>
            </a:extLst>
          </p:cNvPr>
          <p:cNvCxnSpPr/>
          <p:nvPr/>
        </p:nvCxnSpPr>
        <p:spPr>
          <a:xfrm rot="16200000" flipH="1">
            <a:off x="1448164" y="2440298"/>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C852B3-6E75-41F1-BB43-8B96F0E6DDCA}"/>
              </a:ext>
            </a:extLst>
          </p:cNvPr>
          <p:cNvSpPr/>
          <p:nvPr/>
        </p:nvSpPr>
        <p:spPr>
          <a:xfrm>
            <a:off x="1889322" y="5221338"/>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E4C7B3-197C-4F10-8A6A-0125F6C55A7F}"/>
              </a:ext>
            </a:extLst>
          </p:cNvPr>
          <p:cNvSpPr/>
          <p:nvPr/>
        </p:nvSpPr>
        <p:spPr>
          <a:xfrm>
            <a:off x="1889322" y="4315052"/>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5171AC-9118-4890-9DA6-A4BD81A93821}"/>
              </a:ext>
            </a:extLst>
          </p:cNvPr>
          <p:cNvSpPr/>
          <p:nvPr/>
        </p:nvSpPr>
        <p:spPr>
          <a:xfrm>
            <a:off x="1889321" y="3192105"/>
            <a:ext cx="256673" cy="2795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Oval 10">
            <a:extLst>
              <a:ext uri="{FF2B5EF4-FFF2-40B4-BE49-F238E27FC236}">
                <a16:creationId xmlns:a16="http://schemas.microsoft.com/office/drawing/2014/main" id="{691D3D3A-5ED6-430A-92E1-861C7DC87560}"/>
              </a:ext>
            </a:extLst>
          </p:cNvPr>
          <p:cNvSpPr/>
          <p:nvPr/>
        </p:nvSpPr>
        <p:spPr>
          <a:xfrm>
            <a:off x="2207242" y="1855746"/>
            <a:ext cx="1519631" cy="984435"/>
          </a:xfrm>
          <a:prstGeom prst="wedgeEllipseCallout">
            <a:avLst>
              <a:gd name="adj1" fmla="val -65716"/>
              <a:gd name="adj2" fmla="val 2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GC.</a:t>
            </a:r>
          </a:p>
          <a:p>
            <a:pPr algn="ctr"/>
            <a:r>
              <a:rPr lang="en-US" dirty="0"/>
              <a:t>I will wait</a:t>
            </a:r>
          </a:p>
        </p:txBody>
      </p:sp>
      <p:sp>
        <p:nvSpPr>
          <p:cNvPr id="13" name="Arrow: Right 12">
            <a:extLst>
              <a:ext uri="{FF2B5EF4-FFF2-40B4-BE49-F238E27FC236}">
                <a16:creationId xmlns:a16="http://schemas.microsoft.com/office/drawing/2014/main" id="{4B100D71-B569-403B-9506-BDFA383FAFBE}"/>
              </a:ext>
            </a:extLst>
          </p:cNvPr>
          <p:cNvSpPr/>
          <p:nvPr/>
        </p:nvSpPr>
        <p:spPr>
          <a:xfrm>
            <a:off x="4156364" y="4030396"/>
            <a:ext cx="1496291" cy="569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C01FA2-D59F-4CE6-8A04-9E10E0F13A27}"/>
              </a:ext>
            </a:extLst>
          </p:cNvPr>
          <p:cNvSpPr txBox="1"/>
          <p:nvPr/>
        </p:nvSpPr>
        <p:spPr>
          <a:xfrm>
            <a:off x="140731" y="4828081"/>
            <a:ext cx="1876926" cy="646331"/>
          </a:xfrm>
          <a:prstGeom prst="rect">
            <a:avLst/>
          </a:prstGeom>
          <a:noFill/>
        </p:spPr>
        <p:txBody>
          <a:bodyPr wrap="square" rtlCol="0">
            <a:spAutoFit/>
          </a:bodyPr>
          <a:lstStyle/>
          <a:p>
            <a:r>
              <a:rPr lang="en-US" dirty="0"/>
              <a:t>Per Thread Log</a:t>
            </a:r>
          </a:p>
          <a:p>
            <a:r>
              <a:rPr lang="en-US" dirty="0">
                <a:solidFill>
                  <a:srgbClr val="0070C0"/>
                </a:solidFill>
              </a:rPr>
              <a:t>Used</a:t>
            </a:r>
          </a:p>
        </p:txBody>
      </p:sp>
      <p:sp>
        <p:nvSpPr>
          <p:cNvPr id="3" name="TextBox 2">
            <a:extLst>
              <a:ext uri="{FF2B5EF4-FFF2-40B4-BE49-F238E27FC236}">
                <a16:creationId xmlns:a16="http://schemas.microsoft.com/office/drawing/2014/main" id="{F8CF2728-45B6-44CD-B9BC-F247DADB8973}"/>
              </a:ext>
            </a:extLst>
          </p:cNvPr>
          <p:cNvSpPr txBox="1"/>
          <p:nvPr/>
        </p:nvSpPr>
        <p:spPr>
          <a:xfrm>
            <a:off x="1248507" y="1737361"/>
            <a:ext cx="1055077" cy="369332"/>
          </a:xfrm>
          <a:prstGeom prst="rect">
            <a:avLst/>
          </a:prstGeom>
          <a:noFill/>
        </p:spPr>
        <p:txBody>
          <a:bodyPr wrap="square" rtlCol="0">
            <a:spAutoFit/>
          </a:bodyPr>
          <a:lstStyle/>
          <a:p>
            <a:r>
              <a:rPr lang="en-US" dirty="0"/>
              <a:t>Thread 1</a:t>
            </a:r>
          </a:p>
        </p:txBody>
      </p:sp>
    </p:spTree>
    <p:extLst>
      <p:ext uri="{BB962C8B-B14F-4D97-AF65-F5344CB8AC3E}">
        <p14:creationId xmlns:p14="http://schemas.microsoft.com/office/powerpoint/2010/main" val="104519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E1EF461-7AED-4641-AFBC-925A7C8FD59D}"/>
              </a:ext>
            </a:extLst>
          </p:cNvPr>
          <p:cNvSpPr txBox="1"/>
          <p:nvPr/>
        </p:nvSpPr>
        <p:spPr>
          <a:xfrm>
            <a:off x="6697968" y="1762418"/>
            <a:ext cx="1055077" cy="369332"/>
          </a:xfrm>
          <a:prstGeom prst="rect">
            <a:avLst/>
          </a:prstGeom>
          <a:noFill/>
        </p:spPr>
        <p:txBody>
          <a:bodyPr wrap="square" rtlCol="0">
            <a:spAutoFit/>
          </a:bodyPr>
          <a:lstStyle/>
          <a:p>
            <a:r>
              <a:rPr lang="en-US" dirty="0"/>
              <a:t>Thread 1</a:t>
            </a:r>
          </a:p>
        </p:txBody>
      </p:sp>
      <p:sp>
        <p:nvSpPr>
          <p:cNvPr id="2" name="Title 1">
            <a:extLst>
              <a:ext uri="{FF2B5EF4-FFF2-40B4-BE49-F238E27FC236}">
                <a16:creationId xmlns:a16="http://schemas.microsoft.com/office/drawing/2014/main" id="{39FC1B58-C0FA-4C93-95A1-25A5A49FC0B5}"/>
              </a:ext>
            </a:extLst>
          </p:cNvPr>
          <p:cNvSpPr>
            <a:spLocks noGrp="1"/>
          </p:cNvSpPr>
          <p:nvPr>
            <p:ph type="title"/>
          </p:nvPr>
        </p:nvSpPr>
        <p:spPr/>
        <p:txBody>
          <a:bodyPr/>
          <a:lstStyle/>
          <a:p>
            <a:r>
              <a:rPr lang="en-US" dirty="0"/>
              <a:t>Writers block when log is full</a:t>
            </a:r>
          </a:p>
        </p:txBody>
      </p:sp>
      <p:sp>
        <p:nvSpPr>
          <p:cNvPr id="4" name="Slide Number Placeholder 3">
            <a:extLst>
              <a:ext uri="{FF2B5EF4-FFF2-40B4-BE49-F238E27FC236}">
                <a16:creationId xmlns:a16="http://schemas.microsoft.com/office/drawing/2014/main" id="{BEFE5EB0-1B8F-4430-ADB4-598587E27101}"/>
              </a:ext>
            </a:extLst>
          </p:cNvPr>
          <p:cNvSpPr>
            <a:spLocks noGrp="1"/>
          </p:cNvSpPr>
          <p:nvPr>
            <p:ph type="sldNum" sz="quarter" idx="12"/>
          </p:nvPr>
        </p:nvSpPr>
        <p:spPr/>
        <p:txBody>
          <a:bodyPr/>
          <a:lstStyle/>
          <a:p>
            <a:fld id="{5DC55729-DC18-43A1-8DFB-F08AEF663E9C}" type="slidenum">
              <a:rPr lang="en-US" smtClean="0"/>
              <a:t>27</a:t>
            </a:fld>
            <a:endParaRPr lang="en-US"/>
          </a:p>
        </p:txBody>
      </p:sp>
      <p:sp>
        <p:nvSpPr>
          <p:cNvPr id="6" name="Rectangle 5">
            <a:extLst>
              <a:ext uri="{FF2B5EF4-FFF2-40B4-BE49-F238E27FC236}">
                <a16:creationId xmlns:a16="http://schemas.microsoft.com/office/drawing/2014/main" id="{35081DA6-7EFF-4DF4-81D3-F242F413FC28}"/>
              </a:ext>
            </a:extLst>
          </p:cNvPr>
          <p:cNvSpPr/>
          <p:nvPr/>
        </p:nvSpPr>
        <p:spPr>
          <a:xfrm>
            <a:off x="1889322" y="3194201"/>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F106987C-9A9E-471F-9C16-05F18FFCF946}"/>
              </a:ext>
            </a:extLst>
          </p:cNvPr>
          <p:cNvCxnSpPr/>
          <p:nvPr/>
        </p:nvCxnSpPr>
        <p:spPr>
          <a:xfrm rot="16200000" flipH="1">
            <a:off x="1448164" y="2440298"/>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C852B3-6E75-41F1-BB43-8B96F0E6DDCA}"/>
              </a:ext>
            </a:extLst>
          </p:cNvPr>
          <p:cNvSpPr/>
          <p:nvPr/>
        </p:nvSpPr>
        <p:spPr>
          <a:xfrm>
            <a:off x="1889321" y="3194201"/>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E4C7B3-197C-4F10-8A6A-0125F6C55A7F}"/>
              </a:ext>
            </a:extLst>
          </p:cNvPr>
          <p:cNvSpPr/>
          <p:nvPr/>
        </p:nvSpPr>
        <p:spPr>
          <a:xfrm>
            <a:off x="1889322" y="3194201"/>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5171AC-9118-4890-9DA6-A4BD81A93821}"/>
              </a:ext>
            </a:extLst>
          </p:cNvPr>
          <p:cNvSpPr/>
          <p:nvPr/>
        </p:nvSpPr>
        <p:spPr>
          <a:xfrm>
            <a:off x="1889321" y="3194200"/>
            <a:ext cx="256673" cy="2795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Oval 10">
            <a:extLst>
              <a:ext uri="{FF2B5EF4-FFF2-40B4-BE49-F238E27FC236}">
                <a16:creationId xmlns:a16="http://schemas.microsoft.com/office/drawing/2014/main" id="{691D3D3A-5ED6-430A-92E1-861C7DC87560}"/>
              </a:ext>
            </a:extLst>
          </p:cNvPr>
          <p:cNvSpPr/>
          <p:nvPr/>
        </p:nvSpPr>
        <p:spPr>
          <a:xfrm>
            <a:off x="2207242" y="1855746"/>
            <a:ext cx="1519631" cy="984435"/>
          </a:xfrm>
          <a:prstGeom prst="wedgeEllipseCallout">
            <a:avLst>
              <a:gd name="adj1" fmla="val -65716"/>
              <a:gd name="adj2" fmla="val 2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GC.</a:t>
            </a:r>
          </a:p>
          <a:p>
            <a:pPr algn="ctr"/>
            <a:r>
              <a:rPr lang="en-US" dirty="0"/>
              <a:t>I will wait</a:t>
            </a:r>
          </a:p>
        </p:txBody>
      </p:sp>
      <p:sp>
        <p:nvSpPr>
          <p:cNvPr id="13" name="Arrow: Right 12">
            <a:extLst>
              <a:ext uri="{FF2B5EF4-FFF2-40B4-BE49-F238E27FC236}">
                <a16:creationId xmlns:a16="http://schemas.microsoft.com/office/drawing/2014/main" id="{4B100D71-B569-403B-9506-BDFA383FAFBE}"/>
              </a:ext>
            </a:extLst>
          </p:cNvPr>
          <p:cNvSpPr/>
          <p:nvPr/>
        </p:nvSpPr>
        <p:spPr>
          <a:xfrm>
            <a:off x="4156364" y="4030396"/>
            <a:ext cx="1496291" cy="569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2F2528-C9A5-41FD-90DE-084A781C3EF9}"/>
              </a:ext>
            </a:extLst>
          </p:cNvPr>
          <p:cNvSpPr/>
          <p:nvPr/>
        </p:nvSpPr>
        <p:spPr>
          <a:xfrm>
            <a:off x="7353844" y="3194200"/>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Curved 13">
            <a:extLst>
              <a:ext uri="{FF2B5EF4-FFF2-40B4-BE49-F238E27FC236}">
                <a16:creationId xmlns:a16="http://schemas.microsoft.com/office/drawing/2014/main" id="{6E4C6F0C-733A-470E-80EB-F035BE7C259C}"/>
              </a:ext>
            </a:extLst>
          </p:cNvPr>
          <p:cNvCxnSpPr/>
          <p:nvPr/>
        </p:nvCxnSpPr>
        <p:spPr>
          <a:xfrm rot="16200000" flipH="1">
            <a:off x="6912686" y="2440297"/>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DAEFABE-FE15-4E95-AEC9-7A994B6E707E}"/>
              </a:ext>
            </a:extLst>
          </p:cNvPr>
          <p:cNvSpPr/>
          <p:nvPr/>
        </p:nvSpPr>
        <p:spPr>
          <a:xfrm>
            <a:off x="7353844" y="5219243"/>
            <a:ext cx="256673" cy="76819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0251B2-1D48-45D3-8AA9-CFD8FA4B32DE}"/>
              </a:ext>
            </a:extLst>
          </p:cNvPr>
          <p:cNvSpPr/>
          <p:nvPr/>
        </p:nvSpPr>
        <p:spPr>
          <a:xfrm>
            <a:off x="7353844" y="4315052"/>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86219EF-2361-4EFC-BE85-C0628B866D17}"/>
              </a:ext>
            </a:extLst>
          </p:cNvPr>
          <p:cNvCxnSpPr>
            <a:cxnSpLocks/>
          </p:cNvCxnSpPr>
          <p:nvPr/>
        </p:nvCxnSpPr>
        <p:spPr>
          <a:xfrm>
            <a:off x="6593724" y="4603354"/>
            <a:ext cx="1773036"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Speech Bubble: Oval 18">
            <a:extLst>
              <a:ext uri="{FF2B5EF4-FFF2-40B4-BE49-F238E27FC236}">
                <a16:creationId xmlns:a16="http://schemas.microsoft.com/office/drawing/2014/main" id="{CBB85EAF-4051-44DB-8ED0-36989F3F73D6}"/>
              </a:ext>
            </a:extLst>
          </p:cNvPr>
          <p:cNvSpPr/>
          <p:nvPr/>
        </p:nvSpPr>
        <p:spPr>
          <a:xfrm>
            <a:off x="7561224" y="1408189"/>
            <a:ext cx="1519631" cy="1326126"/>
          </a:xfrm>
          <a:prstGeom prst="wedgeEllipseCallout">
            <a:avLst>
              <a:gd name="adj1" fmla="val -65716"/>
              <a:gd name="adj2" fmla="val 29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about to get full. Start GC</a:t>
            </a:r>
          </a:p>
        </p:txBody>
      </p:sp>
      <p:sp>
        <p:nvSpPr>
          <p:cNvPr id="20" name="Speech Bubble: Oval 19">
            <a:extLst>
              <a:ext uri="{FF2B5EF4-FFF2-40B4-BE49-F238E27FC236}">
                <a16:creationId xmlns:a16="http://schemas.microsoft.com/office/drawing/2014/main" id="{CC6621EF-9ED9-4482-A47F-D23E98236EA7}"/>
              </a:ext>
            </a:extLst>
          </p:cNvPr>
          <p:cNvSpPr/>
          <p:nvPr/>
        </p:nvSpPr>
        <p:spPr>
          <a:xfrm>
            <a:off x="5516293" y="3009792"/>
            <a:ext cx="1738385" cy="1330321"/>
          </a:xfrm>
          <a:prstGeom prst="wedgeEllipseCallout">
            <a:avLst>
              <a:gd name="adj1" fmla="val 32679"/>
              <a:gd name="adj2" fmla="val 64875"/>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Capacity Watermark</a:t>
            </a:r>
          </a:p>
        </p:txBody>
      </p:sp>
      <p:sp>
        <p:nvSpPr>
          <p:cNvPr id="18" name="TextBox 17">
            <a:extLst>
              <a:ext uri="{FF2B5EF4-FFF2-40B4-BE49-F238E27FC236}">
                <a16:creationId xmlns:a16="http://schemas.microsoft.com/office/drawing/2014/main" id="{8B0D709E-01ED-4E3E-B915-0B5222D1AF86}"/>
              </a:ext>
            </a:extLst>
          </p:cNvPr>
          <p:cNvSpPr txBox="1"/>
          <p:nvPr/>
        </p:nvSpPr>
        <p:spPr>
          <a:xfrm>
            <a:off x="140731" y="4828081"/>
            <a:ext cx="1876926" cy="646331"/>
          </a:xfrm>
          <a:prstGeom prst="rect">
            <a:avLst/>
          </a:prstGeom>
          <a:noFill/>
        </p:spPr>
        <p:txBody>
          <a:bodyPr wrap="square" rtlCol="0">
            <a:spAutoFit/>
          </a:bodyPr>
          <a:lstStyle/>
          <a:p>
            <a:r>
              <a:rPr lang="en-US" dirty="0"/>
              <a:t>Per Thread Log</a:t>
            </a:r>
          </a:p>
          <a:p>
            <a:r>
              <a:rPr lang="en-US" dirty="0">
                <a:solidFill>
                  <a:srgbClr val="0070C0"/>
                </a:solidFill>
              </a:rPr>
              <a:t>Used</a:t>
            </a:r>
          </a:p>
        </p:txBody>
      </p:sp>
      <p:sp>
        <p:nvSpPr>
          <p:cNvPr id="21" name="TextBox 20">
            <a:extLst>
              <a:ext uri="{FF2B5EF4-FFF2-40B4-BE49-F238E27FC236}">
                <a16:creationId xmlns:a16="http://schemas.microsoft.com/office/drawing/2014/main" id="{AC560003-0CD4-44DC-A41E-A08178FE9AE0}"/>
              </a:ext>
            </a:extLst>
          </p:cNvPr>
          <p:cNvSpPr txBox="1"/>
          <p:nvPr/>
        </p:nvSpPr>
        <p:spPr>
          <a:xfrm>
            <a:off x="1248507" y="1737361"/>
            <a:ext cx="1055077" cy="369332"/>
          </a:xfrm>
          <a:prstGeom prst="rect">
            <a:avLst/>
          </a:prstGeom>
          <a:noFill/>
        </p:spPr>
        <p:txBody>
          <a:bodyPr wrap="square" rtlCol="0">
            <a:spAutoFit/>
          </a:bodyPr>
          <a:lstStyle/>
          <a:p>
            <a:r>
              <a:rPr lang="en-US" dirty="0"/>
              <a:t>Thread 1</a:t>
            </a:r>
          </a:p>
        </p:txBody>
      </p:sp>
    </p:spTree>
    <p:extLst>
      <p:ext uri="{BB962C8B-B14F-4D97-AF65-F5344CB8AC3E}">
        <p14:creationId xmlns:p14="http://schemas.microsoft.com/office/powerpoint/2010/main" val="1757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B58-C0FA-4C93-95A1-25A5A49FC0B5}"/>
              </a:ext>
            </a:extLst>
          </p:cNvPr>
          <p:cNvSpPr>
            <a:spLocks noGrp="1"/>
          </p:cNvSpPr>
          <p:nvPr>
            <p:ph type="title"/>
          </p:nvPr>
        </p:nvSpPr>
        <p:spPr/>
        <p:txBody>
          <a:bodyPr/>
          <a:lstStyle/>
          <a:p>
            <a:r>
              <a:rPr lang="en-US" dirty="0"/>
              <a:t>Prevent log from filling up using capacity watermark</a:t>
            </a:r>
          </a:p>
        </p:txBody>
      </p:sp>
      <p:sp>
        <p:nvSpPr>
          <p:cNvPr id="3" name="Content Placeholder 2">
            <a:extLst>
              <a:ext uri="{FF2B5EF4-FFF2-40B4-BE49-F238E27FC236}">
                <a16:creationId xmlns:a16="http://schemas.microsoft.com/office/drawing/2014/main" id="{EB8B6E6E-2809-4FFB-87AD-1D12A5C59F80}"/>
              </a:ext>
            </a:extLst>
          </p:cNvPr>
          <p:cNvSpPr>
            <a:spLocks noGrp="1"/>
          </p:cNvSpPr>
          <p:nvPr>
            <p:ph idx="1"/>
          </p:nvPr>
        </p:nvSpPr>
        <p:spPr/>
        <p:txBody>
          <a:bodyPr/>
          <a:lstStyle/>
          <a:p>
            <a:pPr>
              <a:buFont typeface="Wingdings" panose="05000000000000000000" pitchFamily="2" charset="2"/>
              <a:buChar char="q"/>
            </a:pPr>
            <a:r>
              <a:rPr lang="en-US" sz="2400" dirty="0"/>
              <a:t> Writers block when log is full</a:t>
            </a:r>
          </a:p>
          <a:p>
            <a:pPr>
              <a:buFont typeface="Wingdings" panose="05000000000000000000" pitchFamily="2" charset="2"/>
              <a:buChar char="q"/>
            </a:pPr>
            <a:r>
              <a:rPr lang="en-US" sz="2400" dirty="0"/>
              <a:t> To prevent blocking, start GC when log is almost full</a:t>
            </a:r>
          </a:p>
          <a:p>
            <a:pPr>
              <a:buFont typeface="Wingdings" panose="05000000000000000000" pitchFamily="2" charset="2"/>
              <a:buChar char="q"/>
            </a:pPr>
            <a:r>
              <a:rPr lang="en-US" sz="2400" dirty="0"/>
              <a:t> Capacity Watermark</a:t>
            </a:r>
          </a:p>
          <a:p>
            <a:pPr lvl="1">
              <a:buFont typeface="Wingdings" panose="05000000000000000000" pitchFamily="2" charset="2"/>
              <a:buChar char="q"/>
            </a:pPr>
            <a:r>
              <a:rPr lang="en-US" dirty="0"/>
              <a:t> Trigger GC when a thread’s log is about to get full</a:t>
            </a:r>
          </a:p>
          <a:p>
            <a:pPr lvl="1">
              <a:buFont typeface="Wingdings" panose="05000000000000000000" pitchFamily="2" charset="2"/>
              <a:buChar char="q"/>
            </a:pPr>
            <a:r>
              <a:rPr lang="en-US" dirty="0"/>
              <a:t> Works well in write heavy workload</a:t>
            </a:r>
          </a:p>
        </p:txBody>
      </p:sp>
      <p:sp>
        <p:nvSpPr>
          <p:cNvPr id="4" name="Slide Number Placeholder 3">
            <a:extLst>
              <a:ext uri="{FF2B5EF4-FFF2-40B4-BE49-F238E27FC236}">
                <a16:creationId xmlns:a16="http://schemas.microsoft.com/office/drawing/2014/main" id="{BEFE5EB0-1B8F-4430-ADB4-598587E27101}"/>
              </a:ext>
            </a:extLst>
          </p:cNvPr>
          <p:cNvSpPr>
            <a:spLocks noGrp="1"/>
          </p:cNvSpPr>
          <p:nvPr>
            <p:ph type="sldNum" sz="quarter" idx="12"/>
          </p:nvPr>
        </p:nvSpPr>
        <p:spPr/>
        <p:txBody>
          <a:bodyPr/>
          <a:lstStyle/>
          <a:p>
            <a:fld id="{5DC55729-DC18-43A1-8DFB-F08AEF663E9C}" type="slidenum">
              <a:rPr lang="en-US" smtClean="0"/>
              <a:t>28</a:t>
            </a:fld>
            <a:endParaRPr lang="en-US"/>
          </a:p>
        </p:txBody>
      </p:sp>
    </p:spTree>
    <p:extLst>
      <p:ext uri="{BB962C8B-B14F-4D97-AF65-F5344CB8AC3E}">
        <p14:creationId xmlns:p14="http://schemas.microsoft.com/office/powerpoint/2010/main" val="240507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F846A5D-D552-48B3-9484-8F488B9951AF}"/>
              </a:ext>
            </a:extLst>
          </p:cNvPr>
          <p:cNvSpPr/>
          <p:nvPr/>
        </p:nvSpPr>
        <p:spPr>
          <a:xfrm>
            <a:off x="4908883" y="5550964"/>
            <a:ext cx="256673" cy="56142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1E009-F9CE-4055-B587-9A41D5510170}"/>
              </a:ext>
            </a:extLst>
          </p:cNvPr>
          <p:cNvSpPr>
            <a:spLocks noGrp="1"/>
          </p:cNvSpPr>
          <p:nvPr>
            <p:ph type="title"/>
          </p:nvPr>
        </p:nvSpPr>
        <p:spPr>
          <a:xfrm>
            <a:off x="822960" y="286604"/>
            <a:ext cx="7543800" cy="1450757"/>
          </a:xfrm>
        </p:spPr>
        <p:txBody>
          <a:bodyPr/>
          <a:lstStyle/>
          <a:p>
            <a:r>
              <a:rPr lang="en-US" dirty="0"/>
              <a:t>GC Example</a:t>
            </a:r>
          </a:p>
        </p:txBody>
      </p:sp>
      <p:sp>
        <p:nvSpPr>
          <p:cNvPr id="4" name="Rectangle 3">
            <a:extLst>
              <a:ext uri="{FF2B5EF4-FFF2-40B4-BE49-F238E27FC236}">
                <a16:creationId xmlns:a16="http://schemas.microsoft.com/office/drawing/2014/main" id="{E018CBD7-5B46-4349-BBFB-E49F2E9BA749}"/>
              </a:ext>
            </a:extLst>
          </p:cNvPr>
          <p:cNvSpPr/>
          <p:nvPr/>
        </p:nvSpPr>
        <p:spPr>
          <a:xfrm>
            <a:off x="2326105" y="3332747"/>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82DC52-B034-4426-887E-A66CA089F59C}"/>
              </a:ext>
            </a:extLst>
          </p:cNvPr>
          <p:cNvSpPr/>
          <p:nvPr/>
        </p:nvSpPr>
        <p:spPr>
          <a:xfrm>
            <a:off x="2319890" y="5338354"/>
            <a:ext cx="256673" cy="77403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C815E1-AEEB-4B8D-9168-D23210231708}"/>
              </a:ext>
            </a:extLst>
          </p:cNvPr>
          <p:cNvSpPr/>
          <p:nvPr/>
        </p:nvSpPr>
        <p:spPr>
          <a:xfrm>
            <a:off x="3617494" y="3332747"/>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2DCD84-CEA8-4900-AA6E-1FA9A41F257C}"/>
              </a:ext>
            </a:extLst>
          </p:cNvPr>
          <p:cNvSpPr/>
          <p:nvPr/>
        </p:nvSpPr>
        <p:spPr>
          <a:xfrm>
            <a:off x="3617494" y="5486672"/>
            <a:ext cx="256671" cy="6529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F2AA88-DC4C-4DCA-B88E-5B855F4A601F}"/>
              </a:ext>
            </a:extLst>
          </p:cNvPr>
          <p:cNvSpPr/>
          <p:nvPr/>
        </p:nvSpPr>
        <p:spPr>
          <a:xfrm>
            <a:off x="4908883" y="3332747"/>
            <a:ext cx="256673" cy="2795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2CDBD2-1A60-44E4-9AE6-C7AF4C000BD7}"/>
              </a:ext>
            </a:extLst>
          </p:cNvPr>
          <p:cNvSpPr/>
          <p:nvPr/>
        </p:nvSpPr>
        <p:spPr>
          <a:xfrm>
            <a:off x="4908883" y="5209673"/>
            <a:ext cx="256673" cy="91841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Curved 12">
            <a:extLst>
              <a:ext uri="{FF2B5EF4-FFF2-40B4-BE49-F238E27FC236}">
                <a16:creationId xmlns:a16="http://schemas.microsoft.com/office/drawing/2014/main" id="{76F37575-9F56-4B3B-9741-D31926EDBDC3}"/>
              </a:ext>
            </a:extLst>
          </p:cNvPr>
          <p:cNvCxnSpPr/>
          <p:nvPr/>
        </p:nvCxnSpPr>
        <p:spPr>
          <a:xfrm rot="16200000" flipH="1">
            <a:off x="2013284" y="2523424"/>
            <a:ext cx="882316" cy="256673"/>
          </a:xfrm>
          <a:prstGeom prst="curvedConnector3">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CDE8D699-59CB-404D-801D-814A02D64C31}"/>
              </a:ext>
            </a:extLst>
          </p:cNvPr>
          <p:cNvCxnSpPr/>
          <p:nvPr/>
        </p:nvCxnSpPr>
        <p:spPr>
          <a:xfrm rot="16200000" flipH="1">
            <a:off x="3304673" y="2523424"/>
            <a:ext cx="882316" cy="256673"/>
          </a:xfrm>
          <a:prstGeom prst="curved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384EC81-41B6-476C-90D2-4030FE73DEBF}"/>
              </a:ext>
            </a:extLst>
          </p:cNvPr>
          <p:cNvCxnSpPr/>
          <p:nvPr/>
        </p:nvCxnSpPr>
        <p:spPr>
          <a:xfrm rot="16200000" flipH="1">
            <a:off x="4596062" y="2536260"/>
            <a:ext cx="882316" cy="256673"/>
          </a:xfrm>
          <a:prstGeom prst="curvedConnector3">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8213A2-6679-4587-B764-78D5AEA64DE9}"/>
              </a:ext>
            </a:extLst>
          </p:cNvPr>
          <p:cNvCxnSpPr/>
          <p:nvPr/>
        </p:nvCxnSpPr>
        <p:spPr>
          <a:xfrm>
            <a:off x="1512770" y="4730415"/>
            <a:ext cx="448697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3EC59A-56D4-4E02-8322-B0E37A9F7AFB}"/>
              </a:ext>
            </a:extLst>
          </p:cNvPr>
          <p:cNvSpPr txBox="1"/>
          <p:nvPr/>
        </p:nvSpPr>
        <p:spPr>
          <a:xfrm>
            <a:off x="320842" y="4840341"/>
            <a:ext cx="1876926" cy="646331"/>
          </a:xfrm>
          <a:prstGeom prst="rect">
            <a:avLst/>
          </a:prstGeom>
          <a:noFill/>
        </p:spPr>
        <p:txBody>
          <a:bodyPr wrap="square" rtlCol="0">
            <a:spAutoFit/>
          </a:bodyPr>
          <a:lstStyle/>
          <a:p>
            <a:r>
              <a:rPr lang="en-US" dirty="0"/>
              <a:t>Per Thread Log:</a:t>
            </a:r>
          </a:p>
          <a:p>
            <a:r>
              <a:rPr lang="en-US" dirty="0">
                <a:solidFill>
                  <a:srgbClr val="0070C0"/>
                </a:solidFill>
              </a:rPr>
              <a:t>Used</a:t>
            </a:r>
          </a:p>
        </p:txBody>
      </p:sp>
      <p:cxnSp>
        <p:nvCxnSpPr>
          <p:cNvPr id="19" name="Connector: Curved 18">
            <a:extLst>
              <a:ext uri="{FF2B5EF4-FFF2-40B4-BE49-F238E27FC236}">
                <a16:creationId xmlns:a16="http://schemas.microsoft.com/office/drawing/2014/main" id="{7EA68DF4-8ABC-4050-8E95-E9779F3FB19E}"/>
              </a:ext>
            </a:extLst>
          </p:cNvPr>
          <p:cNvCxnSpPr/>
          <p:nvPr/>
        </p:nvCxnSpPr>
        <p:spPr>
          <a:xfrm rot="16200000" flipH="1">
            <a:off x="6641431" y="2523425"/>
            <a:ext cx="882316" cy="256673"/>
          </a:xfrm>
          <a:prstGeom prst="curvedConnector3">
            <a:avLst/>
          </a:prstGeom>
          <a:ln w="5715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54B87A-89BF-4AE8-AD65-3BCE1E038F13}"/>
              </a:ext>
            </a:extLst>
          </p:cNvPr>
          <p:cNvSpPr txBox="1"/>
          <p:nvPr/>
        </p:nvSpPr>
        <p:spPr>
          <a:xfrm>
            <a:off x="7347284" y="2210602"/>
            <a:ext cx="1668379" cy="646331"/>
          </a:xfrm>
          <a:prstGeom prst="rect">
            <a:avLst/>
          </a:prstGeom>
          <a:noFill/>
        </p:spPr>
        <p:txBody>
          <a:bodyPr wrap="square" rtlCol="0">
            <a:spAutoFit/>
          </a:bodyPr>
          <a:lstStyle/>
          <a:p>
            <a:r>
              <a:rPr lang="en-US" dirty="0"/>
              <a:t>Grace period detector thread</a:t>
            </a:r>
          </a:p>
        </p:txBody>
      </p:sp>
      <p:sp>
        <p:nvSpPr>
          <p:cNvPr id="21" name="Rectangle 20">
            <a:extLst>
              <a:ext uri="{FF2B5EF4-FFF2-40B4-BE49-F238E27FC236}">
                <a16:creationId xmlns:a16="http://schemas.microsoft.com/office/drawing/2014/main" id="{8C7D0E56-EE9A-4CF5-AA9B-0FD38800FDBB}"/>
              </a:ext>
            </a:extLst>
          </p:cNvPr>
          <p:cNvSpPr/>
          <p:nvPr/>
        </p:nvSpPr>
        <p:spPr>
          <a:xfrm>
            <a:off x="3617492" y="4471640"/>
            <a:ext cx="256673" cy="167239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peech Bubble: Oval 21">
            <a:extLst>
              <a:ext uri="{FF2B5EF4-FFF2-40B4-BE49-F238E27FC236}">
                <a16:creationId xmlns:a16="http://schemas.microsoft.com/office/drawing/2014/main" id="{072E4460-6854-4FA0-B5CA-CE61DBA1CB68}"/>
              </a:ext>
            </a:extLst>
          </p:cNvPr>
          <p:cNvSpPr/>
          <p:nvPr/>
        </p:nvSpPr>
        <p:spPr>
          <a:xfrm>
            <a:off x="3481137" y="1737360"/>
            <a:ext cx="1668379" cy="623627"/>
          </a:xfrm>
          <a:prstGeom prst="wedgeEllipseCallout">
            <a:avLst>
              <a:gd name="adj1" fmla="val -35256"/>
              <a:gd name="adj2" fmla="val 88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GC</a:t>
            </a:r>
          </a:p>
        </p:txBody>
      </p:sp>
      <p:sp>
        <p:nvSpPr>
          <p:cNvPr id="24" name="Speech Bubble: Oval 23">
            <a:extLst>
              <a:ext uri="{FF2B5EF4-FFF2-40B4-BE49-F238E27FC236}">
                <a16:creationId xmlns:a16="http://schemas.microsoft.com/office/drawing/2014/main" id="{17647AF4-51E7-4237-827A-B19009D6AAEE}"/>
              </a:ext>
            </a:extLst>
          </p:cNvPr>
          <p:cNvSpPr/>
          <p:nvPr/>
        </p:nvSpPr>
        <p:spPr>
          <a:xfrm>
            <a:off x="6698381" y="1451615"/>
            <a:ext cx="2317282" cy="623627"/>
          </a:xfrm>
          <a:prstGeom prst="wedgeEllipseCallout">
            <a:avLst>
              <a:gd name="adj1" fmla="val -35256"/>
              <a:gd name="adj2" fmla="val 88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Okay! Here is the last GP</a:t>
            </a:r>
          </a:p>
        </p:txBody>
      </p:sp>
      <p:cxnSp>
        <p:nvCxnSpPr>
          <p:cNvPr id="26" name="Straight Arrow Connector 25">
            <a:extLst>
              <a:ext uri="{FF2B5EF4-FFF2-40B4-BE49-F238E27FC236}">
                <a16:creationId xmlns:a16="http://schemas.microsoft.com/office/drawing/2014/main" id="{25A63C95-2062-4AD2-A0B0-3AD445CD9453}"/>
              </a:ext>
            </a:extLst>
          </p:cNvPr>
          <p:cNvCxnSpPr/>
          <p:nvPr/>
        </p:nvCxnSpPr>
        <p:spPr>
          <a:xfrm flipH="1">
            <a:off x="2582778" y="2579934"/>
            <a:ext cx="4371474" cy="52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052E20-8F47-44B3-9043-43C5EAE1B4BF}"/>
              </a:ext>
            </a:extLst>
          </p:cNvPr>
          <p:cNvCxnSpPr>
            <a:cxnSpLocks/>
          </p:cNvCxnSpPr>
          <p:nvPr/>
        </p:nvCxnSpPr>
        <p:spPr>
          <a:xfrm flipH="1">
            <a:off x="3874165" y="2587979"/>
            <a:ext cx="3080087" cy="50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516FCE-4A25-4130-B0E1-409DD4401EB5}"/>
              </a:ext>
            </a:extLst>
          </p:cNvPr>
          <p:cNvCxnSpPr>
            <a:cxnSpLocks/>
          </p:cNvCxnSpPr>
          <p:nvPr/>
        </p:nvCxnSpPr>
        <p:spPr>
          <a:xfrm flipH="1">
            <a:off x="5285873" y="2561319"/>
            <a:ext cx="1668379" cy="42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4305C0-2244-433F-AD8B-BFEF0D862C0C}"/>
              </a:ext>
            </a:extLst>
          </p:cNvPr>
          <p:cNvSpPr txBox="1"/>
          <p:nvPr/>
        </p:nvSpPr>
        <p:spPr>
          <a:xfrm>
            <a:off x="5999747" y="4332509"/>
            <a:ext cx="2317282" cy="830997"/>
          </a:xfrm>
          <a:prstGeom prst="rect">
            <a:avLst/>
          </a:prstGeom>
          <a:noFill/>
        </p:spPr>
        <p:txBody>
          <a:bodyPr wrap="square" rtlCol="0">
            <a:spAutoFit/>
          </a:bodyPr>
          <a:lstStyle/>
          <a:p>
            <a:r>
              <a:rPr lang="en-US" sz="2400" dirty="0"/>
              <a:t>Capacity Watermark</a:t>
            </a:r>
          </a:p>
        </p:txBody>
      </p:sp>
      <p:sp>
        <p:nvSpPr>
          <p:cNvPr id="35" name="Rectangle 34">
            <a:extLst>
              <a:ext uri="{FF2B5EF4-FFF2-40B4-BE49-F238E27FC236}">
                <a16:creationId xmlns:a16="http://schemas.microsoft.com/office/drawing/2014/main" id="{1A69B74D-B6ED-43A4-8230-DA862B584247}"/>
              </a:ext>
            </a:extLst>
          </p:cNvPr>
          <p:cNvSpPr/>
          <p:nvPr/>
        </p:nvSpPr>
        <p:spPr>
          <a:xfrm>
            <a:off x="2319891" y="5739637"/>
            <a:ext cx="256672" cy="37418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peech Bubble: Oval 35">
            <a:extLst>
              <a:ext uri="{FF2B5EF4-FFF2-40B4-BE49-F238E27FC236}">
                <a16:creationId xmlns:a16="http://schemas.microsoft.com/office/drawing/2014/main" id="{542BF96B-DE7E-4EF1-B963-A0E95B37AD12}"/>
              </a:ext>
            </a:extLst>
          </p:cNvPr>
          <p:cNvSpPr/>
          <p:nvPr/>
        </p:nvSpPr>
        <p:spPr>
          <a:xfrm>
            <a:off x="1312246" y="1792434"/>
            <a:ext cx="1070007" cy="479936"/>
          </a:xfrm>
          <a:prstGeom prst="wedgeEllipseCallout">
            <a:avLst>
              <a:gd name="adj1" fmla="val 56172"/>
              <a:gd name="adj2" fmla="val 133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sp>
        <p:nvSpPr>
          <p:cNvPr id="37" name="Speech Bubble: Oval 36">
            <a:extLst>
              <a:ext uri="{FF2B5EF4-FFF2-40B4-BE49-F238E27FC236}">
                <a16:creationId xmlns:a16="http://schemas.microsoft.com/office/drawing/2014/main" id="{30C2EF3A-ED21-459A-ABF5-19E0006DAEFB}"/>
              </a:ext>
            </a:extLst>
          </p:cNvPr>
          <p:cNvSpPr/>
          <p:nvPr/>
        </p:nvSpPr>
        <p:spPr>
          <a:xfrm>
            <a:off x="2507384" y="1736223"/>
            <a:ext cx="1070007" cy="479936"/>
          </a:xfrm>
          <a:prstGeom prst="wedgeEllipseCallout">
            <a:avLst>
              <a:gd name="adj1" fmla="val 56172"/>
              <a:gd name="adj2" fmla="val 1338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Done</a:t>
            </a:r>
          </a:p>
        </p:txBody>
      </p:sp>
      <p:sp>
        <p:nvSpPr>
          <p:cNvPr id="38" name="Speech Bubble: Oval 37">
            <a:extLst>
              <a:ext uri="{FF2B5EF4-FFF2-40B4-BE49-F238E27FC236}">
                <a16:creationId xmlns:a16="http://schemas.microsoft.com/office/drawing/2014/main" id="{D71A3702-F1D1-4B42-8B0A-5C7DA5D5BFC4}"/>
              </a:ext>
            </a:extLst>
          </p:cNvPr>
          <p:cNvSpPr/>
          <p:nvPr/>
        </p:nvSpPr>
        <p:spPr>
          <a:xfrm>
            <a:off x="4769432" y="1743502"/>
            <a:ext cx="1070007" cy="479936"/>
          </a:xfrm>
          <a:prstGeom prst="wedgeEllipseCallout">
            <a:avLst>
              <a:gd name="adj1" fmla="val -36610"/>
              <a:gd name="adj2" fmla="val 1011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zzz</a:t>
            </a:r>
            <a:r>
              <a:rPr lang="en-US" dirty="0"/>
              <a:t>…</a:t>
            </a:r>
          </a:p>
        </p:txBody>
      </p:sp>
      <p:sp>
        <p:nvSpPr>
          <p:cNvPr id="3" name="Slide Number Placeholder 2">
            <a:extLst>
              <a:ext uri="{FF2B5EF4-FFF2-40B4-BE49-F238E27FC236}">
                <a16:creationId xmlns:a16="http://schemas.microsoft.com/office/drawing/2014/main" id="{D778BF9A-A7C1-491C-9B3C-4D04EA4ED66F}"/>
              </a:ext>
            </a:extLst>
          </p:cNvPr>
          <p:cNvSpPr>
            <a:spLocks noGrp="1"/>
          </p:cNvSpPr>
          <p:nvPr>
            <p:ph type="sldNum" sz="quarter" idx="12"/>
          </p:nvPr>
        </p:nvSpPr>
        <p:spPr/>
        <p:txBody>
          <a:bodyPr/>
          <a:lstStyle/>
          <a:p>
            <a:fld id="{5DC55729-DC18-43A1-8DFB-F08AEF663E9C}" type="slidenum">
              <a:rPr lang="en-US" smtClean="0"/>
              <a:t>29</a:t>
            </a:fld>
            <a:endParaRPr lang="en-US"/>
          </a:p>
        </p:txBody>
      </p:sp>
      <p:sp>
        <p:nvSpPr>
          <p:cNvPr id="10" name="TextBox 9">
            <a:extLst>
              <a:ext uri="{FF2B5EF4-FFF2-40B4-BE49-F238E27FC236}">
                <a16:creationId xmlns:a16="http://schemas.microsoft.com/office/drawing/2014/main" id="{A7252E30-3193-434A-85F5-372E26EB795D}"/>
              </a:ext>
            </a:extLst>
          </p:cNvPr>
          <p:cNvSpPr txBox="1"/>
          <p:nvPr/>
        </p:nvSpPr>
        <p:spPr>
          <a:xfrm>
            <a:off x="1199514" y="2561319"/>
            <a:ext cx="1070006" cy="369332"/>
          </a:xfrm>
          <a:prstGeom prst="rect">
            <a:avLst/>
          </a:prstGeom>
          <a:noFill/>
        </p:spPr>
        <p:txBody>
          <a:bodyPr wrap="square" rtlCol="0">
            <a:spAutoFit/>
          </a:bodyPr>
          <a:lstStyle/>
          <a:p>
            <a:r>
              <a:rPr lang="en-US" dirty="0"/>
              <a:t>Thread 1</a:t>
            </a:r>
          </a:p>
        </p:txBody>
      </p:sp>
      <p:sp>
        <p:nvSpPr>
          <p:cNvPr id="29" name="TextBox 28">
            <a:extLst>
              <a:ext uri="{FF2B5EF4-FFF2-40B4-BE49-F238E27FC236}">
                <a16:creationId xmlns:a16="http://schemas.microsoft.com/office/drawing/2014/main" id="{FB364084-3BAE-4B4D-9770-4A43444F93B5}"/>
              </a:ext>
            </a:extLst>
          </p:cNvPr>
          <p:cNvSpPr txBox="1"/>
          <p:nvPr/>
        </p:nvSpPr>
        <p:spPr>
          <a:xfrm>
            <a:off x="2735243" y="2573043"/>
            <a:ext cx="1070006" cy="369332"/>
          </a:xfrm>
          <a:prstGeom prst="rect">
            <a:avLst/>
          </a:prstGeom>
          <a:noFill/>
        </p:spPr>
        <p:txBody>
          <a:bodyPr wrap="square" rtlCol="0">
            <a:spAutoFit/>
          </a:bodyPr>
          <a:lstStyle/>
          <a:p>
            <a:r>
              <a:rPr lang="en-US" dirty="0"/>
              <a:t>Thread 2</a:t>
            </a:r>
          </a:p>
        </p:txBody>
      </p:sp>
      <p:sp>
        <p:nvSpPr>
          <p:cNvPr id="31" name="TextBox 30">
            <a:extLst>
              <a:ext uri="{FF2B5EF4-FFF2-40B4-BE49-F238E27FC236}">
                <a16:creationId xmlns:a16="http://schemas.microsoft.com/office/drawing/2014/main" id="{65465D1D-4B6C-4003-9300-90AEE82245D7}"/>
              </a:ext>
            </a:extLst>
          </p:cNvPr>
          <p:cNvSpPr txBox="1"/>
          <p:nvPr/>
        </p:nvSpPr>
        <p:spPr>
          <a:xfrm>
            <a:off x="4036997" y="2561319"/>
            <a:ext cx="1070006" cy="369332"/>
          </a:xfrm>
          <a:prstGeom prst="rect">
            <a:avLst/>
          </a:prstGeom>
          <a:noFill/>
        </p:spPr>
        <p:txBody>
          <a:bodyPr wrap="square" rtlCol="0">
            <a:spAutoFit/>
          </a:bodyPr>
          <a:lstStyle/>
          <a:p>
            <a:r>
              <a:rPr lang="en-US" dirty="0"/>
              <a:t>Thread 3</a:t>
            </a:r>
          </a:p>
        </p:txBody>
      </p:sp>
    </p:spTree>
    <p:extLst>
      <p:ext uri="{BB962C8B-B14F-4D97-AF65-F5344CB8AC3E}">
        <p14:creationId xmlns:p14="http://schemas.microsoft.com/office/powerpoint/2010/main" val="15165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par>
                          <p:cTn id="28" fill="hold">
                            <p:stCondLst>
                              <p:cond delay="1000"/>
                            </p:stCondLst>
                            <p:childTnLst>
                              <p:par>
                                <p:cTn id="29" presetID="10" presetClass="exit" presetSubtype="0" fill="hold" grpId="1" nodeType="after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 presetClass="exit" presetSubtype="0" fill="hold" nodeType="with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8.33333E-7 -4.07407E-6 L -0.19635 0.10556 " pathEditMode="relative" rAng="0" ptsTypes="AA">
                                      <p:cBhvr>
                                        <p:cTn id="60" dur="2000" fill="hold"/>
                                        <p:tgtEl>
                                          <p:spTgt spid="19"/>
                                        </p:tgtEl>
                                        <p:attrNameLst>
                                          <p:attrName>ppt_x</p:attrName>
                                          <p:attrName>ppt_y</p:attrName>
                                        </p:attrNameLst>
                                      </p:cBhvr>
                                      <p:rCtr x="-9826" y="5278"/>
                                    </p:animMotion>
                                  </p:childTnLst>
                                </p:cTn>
                              </p:par>
                            </p:childTnLst>
                          </p:cTn>
                        </p:par>
                        <p:par>
                          <p:cTn id="61" fill="hold">
                            <p:stCondLst>
                              <p:cond delay="2000"/>
                            </p:stCondLst>
                            <p:childTnLst>
                              <p:par>
                                <p:cTn id="62" presetID="1" presetClass="exit"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par>
                          <p:cTn id="64" fill="hold">
                            <p:stCondLst>
                              <p:cond delay="2000"/>
                            </p:stCondLst>
                            <p:childTnLst>
                              <p:par>
                                <p:cTn id="65" presetID="42" presetClass="path" presetSubtype="0" accel="50000" decel="50000" fill="hold" nodeType="afterEffect">
                                  <p:stCondLst>
                                    <p:cond delay="0"/>
                                  </p:stCondLst>
                                  <p:childTnLst>
                                    <p:animMotion origin="layout" path="M 8.33333E-7 -4.07407E-6 L -0.19427 0.1007 " pathEditMode="relative" rAng="0" ptsTypes="AA">
                                      <p:cBhvr>
                                        <p:cTn id="66" dur="2000" spd="-100000" fill="hold"/>
                                        <p:tgtEl>
                                          <p:spTgt spid="19"/>
                                        </p:tgtEl>
                                        <p:attrNameLst>
                                          <p:attrName>ppt_x</p:attrName>
                                          <p:attrName>ppt_y</p:attrName>
                                        </p:attrNameLst>
                                      </p:cBhvr>
                                      <p:rCtr x="-9722"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1" grpId="0" animBg="1"/>
      <p:bldP spid="21" grpId="1" animBg="1"/>
      <p:bldP spid="22" grpId="0" animBg="1"/>
      <p:bldP spid="22" grpId="1" animBg="1"/>
      <p:bldP spid="24" grpId="0" animBg="1"/>
      <p:bldP spid="24" grpId="1" animBg="1"/>
      <p:bldP spid="35" grpId="0" animBg="1"/>
      <p:bldP spid="36" grpId="0" animBg="1"/>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DA1D-2391-44C8-B930-1E3D53F45616}"/>
              </a:ext>
            </a:extLst>
          </p:cNvPr>
          <p:cNvSpPr>
            <a:spLocks noGrp="1"/>
          </p:cNvSpPr>
          <p:nvPr>
            <p:ph type="title"/>
          </p:nvPr>
        </p:nvSpPr>
        <p:spPr/>
        <p:txBody>
          <a:bodyPr/>
          <a:lstStyle/>
          <a:p>
            <a:r>
              <a:rPr lang="en-US" dirty="0"/>
              <a:t>Free Lunch is Over</a:t>
            </a:r>
          </a:p>
        </p:txBody>
      </p:sp>
      <p:sp>
        <p:nvSpPr>
          <p:cNvPr id="3" name="Content Placeholder 2">
            <a:extLst>
              <a:ext uri="{FF2B5EF4-FFF2-40B4-BE49-F238E27FC236}">
                <a16:creationId xmlns:a16="http://schemas.microsoft.com/office/drawing/2014/main" id="{B94FA6ED-8662-4D5C-BA70-9343CD7C475A}"/>
              </a:ext>
            </a:extLst>
          </p:cNvPr>
          <p:cNvSpPr>
            <a:spLocks noGrp="1"/>
          </p:cNvSpPr>
          <p:nvPr>
            <p:ph idx="1"/>
          </p:nvPr>
        </p:nvSpPr>
        <p:spPr/>
        <p:txBody>
          <a:bodyPr>
            <a:normAutofit/>
          </a:bodyPr>
          <a:lstStyle/>
          <a:p>
            <a:pPr>
              <a:buFont typeface="Wingdings" panose="05000000000000000000" pitchFamily="2" charset="2"/>
              <a:buChar char="§"/>
            </a:pPr>
            <a:r>
              <a:rPr lang="en-US" sz="3200" dirty="0"/>
              <a:t> We entered Multi-Core Era in around 2005</a:t>
            </a:r>
          </a:p>
          <a:p>
            <a:pPr>
              <a:buFont typeface="Wingdings" panose="05000000000000000000" pitchFamily="2" charset="2"/>
              <a:buChar char="§"/>
            </a:pPr>
            <a:r>
              <a:rPr lang="en-US" sz="3200" dirty="0"/>
              <a:t> To improve software performance, program needs to be parallelized</a:t>
            </a:r>
          </a:p>
          <a:p>
            <a:pPr>
              <a:buFont typeface="Wingdings" panose="05000000000000000000" pitchFamily="2" charset="2"/>
              <a:buChar char="§"/>
            </a:pPr>
            <a:r>
              <a:rPr lang="en-US" sz="3200" dirty="0"/>
              <a:t> In other words:</a:t>
            </a:r>
          </a:p>
        </p:txBody>
      </p:sp>
      <p:sp>
        <p:nvSpPr>
          <p:cNvPr id="4" name="Slide Number Placeholder 3">
            <a:extLst>
              <a:ext uri="{FF2B5EF4-FFF2-40B4-BE49-F238E27FC236}">
                <a16:creationId xmlns:a16="http://schemas.microsoft.com/office/drawing/2014/main" id="{7B168C1F-34D4-4362-8F00-F2481475F44B}"/>
              </a:ext>
            </a:extLst>
          </p:cNvPr>
          <p:cNvSpPr>
            <a:spLocks noGrp="1"/>
          </p:cNvSpPr>
          <p:nvPr>
            <p:ph type="sldNum" sz="quarter" idx="12"/>
          </p:nvPr>
        </p:nvSpPr>
        <p:spPr/>
        <p:txBody>
          <a:bodyPr/>
          <a:lstStyle/>
          <a:p>
            <a:fld id="{5DC55729-DC18-43A1-8DFB-F08AEF663E9C}" type="slidenum">
              <a:rPr lang="en-US" smtClean="0"/>
              <a:pPr/>
              <a:t>3</a:t>
            </a:fld>
            <a:endParaRPr lang="en-US" dirty="0"/>
          </a:p>
        </p:txBody>
      </p:sp>
      <p:sp>
        <p:nvSpPr>
          <p:cNvPr id="5" name="Rectangle 4">
            <a:extLst>
              <a:ext uri="{FF2B5EF4-FFF2-40B4-BE49-F238E27FC236}">
                <a16:creationId xmlns:a16="http://schemas.microsoft.com/office/drawing/2014/main" id="{54D48974-7575-4BE4-B178-F7F934C34E05}"/>
              </a:ext>
            </a:extLst>
          </p:cNvPr>
          <p:cNvSpPr/>
          <p:nvPr/>
        </p:nvSpPr>
        <p:spPr>
          <a:xfrm>
            <a:off x="1778414" y="4005721"/>
            <a:ext cx="56469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Parallelize or Perish</a:t>
            </a:r>
          </a:p>
        </p:txBody>
      </p:sp>
    </p:spTree>
    <p:extLst>
      <p:ext uri="{BB962C8B-B14F-4D97-AF65-F5344CB8AC3E}">
        <p14:creationId xmlns:p14="http://schemas.microsoft.com/office/powerpoint/2010/main" val="525389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BB69-6F78-4416-A90B-0ACF1E3FD685}"/>
              </a:ext>
            </a:extLst>
          </p:cNvPr>
          <p:cNvSpPr>
            <a:spLocks noGrp="1"/>
          </p:cNvSpPr>
          <p:nvPr>
            <p:ph type="title"/>
          </p:nvPr>
        </p:nvSpPr>
        <p:spPr/>
        <p:txBody>
          <a:bodyPr/>
          <a:lstStyle/>
          <a:p>
            <a:r>
              <a:rPr lang="en-US" dirty="0"/>
              <a:t>More detail</a:t>
            </a:r>
          </a:p>
        </p:txBody>
      </p:sp>
      <p:sp>
        <p:nvSpPr>
          <p:cNvPr id="3" name="Content Placeholder 2">
            <a:extLst>
              <a:ext uri="{FF2B5EF4-FFF2-40B4-BE49-F238E27FC236}">
                <a16:creationId xmlns:a16="http://schemas.microsoft.com/office/drawing/2014/main" id="{A8B616E8-4137-49C6-AD90-1ED3B4EBFA7F}"/>
              </a:ext>
            </a:extLst>
          </p:cNvPr>
          <p:cNvSpPr>
            <a:spLocks noGrp="1"/>
          </p:cNvSpPr>
          <p:nvPr>
            <p:ph idx="1"/>
          </p:nvPr>
        </p:nvSpPr>
        <p:spPr/>
        <p:txBody>
          <a:bodyPr/>
          <a:lstStyle/>
          <a:p>
            <a:pPr>
              <a:buFont typeface="Wingdings" panose="05000000000000000000" pitchFamily="2" charset="2"/>
              <a:buChar char="q"/>
            </a:pPr>
            <a:r>
              <a:rPr lang="en-US" sz="2400" dirty="0"/>
              <a:t> Scalable timestamp allocation</a:t>
            </a:r>
          </a:p>
          <a:p>
            <a:pPr>
              <a:buFont typeface="Wingdings" panose="05000000000000000000" pitchFamily="2" charset="2"/>
              <a:buChar char="q"/>
            </a:pPr>
            <a:r>
              <a:rPr lang="en-US" sz="2400" dirty="0"/>
              <a:t> Version Management </a:t>
            </a:r>
          </a:p>
          <a:p>
            <a:pPr>
              <a:buFont typeface="Wingdings" panose="05000000000000000000" pitchFamily="2" charset="2"/>
              <a:buChar char="q"/>
            </a:pPr>
            <a:r>
              <a:rPr lang="en-US" sz="2400" dirty="0"/>
              <a:t> Proof of correctness</a:t>
            </a:r>
          </a:p>
          <a:p>
            <a:pPr>
              <a:buFont typeface="Wingdings" panose="05000000000000000000" pitchFamily="2" charset="2"/>
              <a:buChar char="q"/>
            </a:pPr>
            <a:r>
              <a:rPr lang="en-US" sz="2400" dirty="0"/>
              <a:t> Implementation details</a:t>
            </a:r>
          </a:p>
        </p:txBody>
      </p:sp>
      <p:sp>
        <p:nvSpPr>
          <p:cNvPr id="4" name="Slide Number Placeholder 3">
            <a:extLst>
              <a:ext uri="{FF2B5EF4-FFF2-40B4-BE49-F238E27FC236}">
                <a16:creationId xmlns:a16="http://schemas.microsoft.com/office/drawing/2014/main" id="{8C61AC7E-83FE-4782-A93F-5CE2C4A65998}"/>
              </a:ext>
            </a:extLst>
          </p:cNvPr>
          <p:cNvSpPr>
            <a:spLocks noGrp="1"/>
          </p:cNvSpPr>
          <p:nvPr>
            <p:ph type="sldNum" sz="quarter" idx="12"/>
          </p:nvPr>
        </p:nvSpPr>
        <p:spPr/>
        <p:txBody>
          <a:bodyPr/>
          <a:lstStyle/>
          <a:p>
            <a:fld id="{5DC55729-DC18-43A1-8DFB-F08AEF663E9C}" type="slidenum">
              <a:rPr lang="en-US" smtClean="0"/>
              <a:t>30</a:t>
            </a:fld>
            <a:endParaRPr lang="en-US"/>
          </a:p>
        </p:txBody>
      </p:sp>
    </p:spTree>
    <p:extLst>
      <p:ext uri="{BB962C8B-B14F-4D97-AF65-F5344CB8AC3E}">
        <p14:creationId xmlns:p14="http://schemas.microsoft.com/office/powerpoint/2010/main" val="3090556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5C48-5BB9-4269-94FE-0E3BDA0771A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F44C6D3-EB1F-44AA-8E4A-7457E5B39F80}"/>
              </a:ext>
            </a:extLst>
          </p:cNvPr>
          <p:cNvSpPr>
            <a:spLocks noGrp="1"/>
          </p:cNvSpPr>
          <p:nvPr>
            <p:ph idx="1"/>
          </p:nvPr>
        </p:nvSpPr>
        <p:spPr/>
        <p:txBody>
          <a:bodyPr/>
          <a:lstStyle/>
          <a:p>
            <a:pPr>
              <a:buFont typeface="Wingdings" panose="05000000000000000000" pitchFamily="2" charset="2"/>
              <a:buChar char="q"/>
            </a:pPr>
            <a:r>
              <a:rPr lang="en-US" dirty="0"/>
              <a:t> </a:t>
            </a:r>
            <a:r>
              <a:rPr lang="en-US" sz="2400" dirty="0"/>
              <a:t>Background </a:t>
            </a:r>
          </a:p>
          <a:p>
            <a:pPr>
              <a:buFont typeface="Wingdings" panose="05000000000000000000" pitchFamily="2" charset="2"/>
              <a:buChar char="q"/>
            </a:pPr>
            <a:r>
              <a:rPr lang="en-US" sz="2400" dirty="0"/>
              <a:t> Design</a:t>
            </a:r>
          </a:p>
          <a:p>
            <a:pPr>
              <a:buFont typeface="Wingdings" panose="05000000000000000000" pitchFamily="2" charset="2"/>
              <a:buChar char="q"/>
            </a:pPr>
            <a:r>
              <a:rPr lang="en-US" sz="2400" b="1" dirty="0"/>
              <a:t> </a:t>
            </a:r>
            <a:r>
              <a:rPr lang="en-US" sz="2400" b="1" dirty="0">
                <a:solidFill>
                  <a:schemeClr val="tx1"/>
                </a:solidFill>
              </a:rPr>
              <a:t>Evaluation</a:t>
            </a:r>
          </a:p>
          <a:p>
            <a:pPr>
              <a:buFont typeface="Wingdings" panose="05000000000000000000" pitchFamily="2" charset="2"/>
              <a:buChar char="q"/>
            </a:pPr>
            <a:r>
              <a:rPr lang="en-US" sz="2400" dirty="0"/>
              <a:t> Conclusion</a:t>
            </a:r>
          </a:p>
        </p:txBody>
      </p:sp>
      <p:sp>
        <p:nvSpPr>
          <p:cNvPr id="4" name="Slide Number Placeholder 3">
            <a:extLst>
              <a:ext uri="{FF2B5EF4-FFF2-40B4-BE49-F238E27FC236}">
                <a16:creationId xmlns:a16="http://schemas.microsoft.com/office/drawing/2014/main" id="{6091E92E-A798-44D5-B0D2-748745196F17}"/>
              </a:ext>
            </a:extLst>
          </p:cNvPr>
          <p:cNvSpPr>
            <a:spLocks noGrp="1"/>
          </p:cNvSpPr>
          <p:nvPr>
            <p:ph type="sldNum" sz="quarter" idx="12"/>
          </p:nvPr>
        </p:nvSpPr>
        <p:spPr/>
        <p:txBody>
          <a:bodyPr/>
          <a:lstStyle/>
          <a:p>
            <a:fld id="{5DC55729-DC18-43A1-8DFB-F08AEF663E9C}" type="slidenum">
              <a:rPr lang="en-US" smtClean="0"/>
              <a:t>31</a:t>
            </a:fld>
            <a:endParaRPr lang="en-US"/>
          </a:p>
        </p:txBody>
      </p:sp>
    </p:spTree>
    <p:extLst>
      <p:ext uri="{BB962C8B-B14F-4D97-AF65-F5344CB8AC3E}">
        <p14:creationId xmlns:p14="http://schemas.microsoft.com/office/powerpoint/2010/main" val="740251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51C3-C155-4DA5-B2F4-A4B83E36A0AE}"/>
              </a:ext>
            </a:extLst>
          </p:cNvPr>
          <p:cNvSpPr>
            <a:spLocks noGrp="1"/>
          </p:cNvSpPr>
          <p:nvPr>
            <p:ph type="title"/>
          </p:nvPr>
        </p:nvSpPr>
        <p:spPr/>
        <p:txBody>
          <a:bodyPr/>
          <a:lstStyle/>
          <a:p>
            <a:r>
              <a:rPr lang="en-US" dirty="0"/>
              <a:t>Evaluation Question</a:t>
            </a:r>
          </a:p>
        </p:txBody>
      </p:sp>
      <p:sp>
        <p:nvSpPr>
          <p:cNvPr id="3" name="Content Placeholder 2">
            <a:extLst>
              <a:ext uri="{FF2B5EF4-FFF2-40B4-BE49-F238E27FC236}">
                <a16:creationId xmlns:a16="http://schemas.microsoft.com/office/drawing/2014/main" id="{37F3AC62-47D0-4784-B03D-97A4594DE250}"/>
              </a:ext>
            </a:extLst>
          </p:cNvPr>
          <p:cNvSpPr>
            <a:spLocks noGrp="1"/>
          </p:cNvSpPr>
          <p:nvPr>
            <p:ph idx="1"/>
          </p:nvPr>
        </p:nvSpPr>
        <p:spPr/>
        <p:txBody>
          <a:bodyPr/>
          <a:lstStyle/>
          <a:p>
            <a:pPr>
              <a:buFont typeface="Wingdings" panose="05000000000000000000" pitchFamily="2" charset="2"/>
              <a:buChar char="q"/>
            </a:pPr>
            <a:r>
              <a:rPr lang="en-US" sz="2400" dirty="0"/>
              <a:t> Does MV-RLU scale?</a:t>
            </a:r>
          </a:p>
          <a:p>
            <a:pPr>
              <a:buFont typeface="Wingdings" panose="05000000000000000000" pitchFamily="2" charset="2"/>
              <a:buChar char="q"/>
            </a:pPr>
            <a:r>
              <a:rPr lang="en-US" sz="2400" dirty="0"/>
              <a:t> What is the impact of our proposed approaches?</a:t>
            </a:r>
          </a:p>
          <a:p>
            <a:pPr>
              <a:buFont typeface="Wingdings" panose="05000000000000000000" pitchFamily="2" charset="2"/>
              <a:buChar char="q"/>
            </a:pPr>
            <a:r>
              <a:rPr lang="en-US" sz="2400" dirty="0"/>
              <a:t> What is its impact on real-world workloads?</a:t>
            </a:r>
          </a:p>
        </p:txBody>
      </p:sp>
      <p:sp>
        <p:nvSpPr>
          <p:cNvPr id="4" name="Slide Number Placeholder 3">
            <a:extLst>
              <a:ext uri="{FF2B5EF4-FFF2-40B4-BE49-F238E27FC236}">
                <a16:creationId xmlns:a16="http://schemas.microsoft.com/office/drawing/2014/main" id="{41A8A766-C969-494E-9D40-15A87BE7CA7F}"/>
              </a:ext>
            </a:extLst>
          </p:cNvPr>
          <p:cNvSpPr>
            <a:spLocks noGrp="1"/>
          </p:cNvSpPr>
          <p:nvPr>
            <p:ph type="sldNum" sz="quarter" idx="12"/>
          </p:nvPr>
        </p:nvSpPr>
        <p:spPr/>
        <p:txBody>
          <a:bodyPr/>
          <a:lstStyle/>
          <a:p>
            <a:fld id="{5DC55729-DC18-43A1-8DFB-F08AEF663E9C}" type="slidenum">
              <a:rPr lang="en-US" smtClean="0"/>
              <a:t>32</a:t>
            </a:fld>
            <a:endParaRPr lang="en-US"/>
          </a:p>
        </p:txBody>
      </p:sp>
    </p:spTree>
    <p:extLst>
      <p:ext uri="{BB962C8B-B14F-4D97-AF65-F5344CB8AC3E}">
        <p14:creationId xmlns:p14="http://schemas.microsoft.com/office/powerpoint/2010/main" val="1445650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84D7-B851-4E6A-A4AE-4F0F7BE436AB}"/>
              </a:ext>
            </a:extLst>
          </p:cNvPr>
          <p:cNvSpPr>
            <a:spLocks noGrp="1"/>
          </p:cNvSpPr>
          <p:nvPr>
            <p:ph type="title"/>
          </p:nvPr>
        </p:nvSpPr>
        <p:spPr/>
        <p:txBody>
          <a:bodyPr/>
          <a:lstStyle/>
          <a:p>
            <a:r>
              <a:rPr lang="en-US" dirty="0"/>
              <a:t>Evaluation Platform</a:t>
            </a:r>
          </a:p>
        </p:txBody>
      </p:sp>
      <p:sp>
        <p:nvSpPr>
          <p:cNvPr id="3" name="Content Placeholder 2">
            <a:extLst>
              <a:ext uri="{FF2B5EF4-FFF2-40B4-BE49-F238E27FC236}">
                <a16:creationId xmlns:a16="http://schemas.microsoft.com/office/drawing/2014/main" id="{5810E60C-396C-4BB7-8907-4CD975A8F9F8}"/>
              </a:ext>
            </a:extLst>
          </p:cNvPr>
          <p:cNvSpPr>
            <a:spLocks noGrp="1"/>
          </p:cNvSpPr>
          <p:nvPr>
            <p:ph idx="1"/>
          </p:nvPr>
        </p:nvSpPr>
        <p:spPr/>
        <p:txBody>
          <a:bodyPr>
            <a:normAutofit/>
          </a:bodyPr>
          <a:lstStyle/>
          <a:p>
            <a:pPr>
              <a:buFont typeface="Wingdings" panose="05000000000000000000" pitchFamily="2" charset="2"/>
              <a:buChar char="q"/>
            </a:pPr>
            <a:r>
              <a:rPr lang="en-US" sz="2400" dirty="0"/>
              <a:t> 8 socket, 448 core server</a:t>
            </a:r>
          </a:p>
          <a:p>
            <a:pPr>
              <a:buFont typeface="Wingdings" panose="05000000000000000000" pitchFamily="2" charset="2"/>
              <a:buChar char="q"/>
            </a:pPr>
            <a:r>
              <a:rPr lang="en-US" sz="2400" dirty="0"/>
              <a:t> Intel Xeon Platinum 8180</a:t>
            </a:r>
          </a:p>
          <a:p>
            <a:pPr>
              <a:buFont typeface="Wingdings" panose="05000000000000000000" pitchFamily="2" charset="2"/>
              <a:buChar char="q"/>
            </a:pPr>
            <a:r>
              <a:rPr lang="en-US" sz="2400" dirty="0"/>
              <a:t> 337 GB Memory</a:t>
            </a:r>
          </a:p>
          <a:p>
            <a:pPr>
              <a:buFont typeface="Wingdings" panose="05000000000000000000" pitchFamily="2" charset="2"/>
              <a:buChar char="q"/>
            </a:pPr>
            <a:r>
              <a:rPr lang="en-US" sz="2400" dirty="0"/>
              <a:t> Linux 4.17.3</a:t>
            </a:r>
          </a:p>
        </p:txBody>
      </p:sp>
      <p:sp>
        <p:nvSpPr>
          <p:cNvPr id="4" name="Slide Number Placeholder 3">
            <a:extLst>
              <a:ext uri="{FF2B5EF4-FFF2-40B4-BE49-F238E27FC236}">
                <a16:creationId xmlns:a16="http://schemas.microsoft.com/office/drawing/2014/main" id="{1265B80D-D0DF-4920-9B3C-F0FA83F0C78A}"/>
              </a:ext>
            </a:extLst>
          </p:cNvPr>
          <p:cNvSpPr>
            <a:spLocks noGrp="1"/>
          </p:cNvSpPr>
          <p:nvPr>
            <p:ph type="sldNum" sz="quarter" idx="12"/>
          </p:nvPr>
        </p:nvSpPr>
        <p:spPr/>
        <p:txBody>
          <a:bodyPr/>
          <a:lstStyle/>
          <a:p>
            <a:fld id="{5DC55729-DC18-43A1-8DFB-F08AEF663E9C}" type="slidenum">
              <a:rPr lang="en-US" smtClean="0"/>
              <a:pPr/>
              <a:t>33</a:t>
            </a:fld>
            <a:endParaRPr lang="en-US" dirty="0"/>
          </a:p>
        </p:txBody>
      </p:sp>
    </p:spTree>
    <p:extLst>
      <p:ext uri="{BB962C8B-B14F-4D97-AF65-F5344CB8AC3E}">
        <p14:creationId xmlns:p14="http://schemas.microsoft.com/office/powerpoint/2010/main" val="2161996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26C3-A6FC-4E9A-8359-2F82EEC7AC10}"/>
              </a:ext>
            </a:extLst>
          </p:cNvPr>
          <p:cNvSpPr>
            <a:spLocks noGrp="1"/>
          </p:cNvSpPr>
          <p:nvPr>
            <p:ph type="title"/>
          </p:nvPr>
        </p:nvSpPr>
        <p:spPr/>
        <p:txBody>
          <a:bodyPr/>
          <a:lstStyle/>
          <a:p>
            <a:r>
              <a:rPr lang="en-US" dirty="0"/>
              <a:t>Microbenchmark</a:t>
            </a:r>
          </a:p>
        </p:txBody>
      </p:sp>
      <p:sp>
        <p:nvSpPr>
          <p:cNvPr id="4" name="Slide Number Placeholder 3">
            <a:extLst>
              <a:ext uri="{FF2B5EF4-FFF2-40B4-BE49-F238E27FC236}">
                <a16:creationId xmlns:a16="http://schemas.microsoft.com/office/drawing/2014/main" id="{82D31B16-E63A-468C-BBBC-900DF28A1D33}"/>
              </a:ext>
            </a:extLst>
          </p:cNvPr>
          <p:cNvSpPr>
            <a:spLocks noGrp="1"/>
          </p:cNvSpPr>
          <p:nvPr>
            <p:ph type="sldNum" sz="quarter" idx="12"/>
          </p:nvPr>
        </p:nvSpPr>
        <p:spPr/>
        <p:txBody>
          <a:bodyPr/>
          <a:lstStyle/>
          <a:p>
            <a:fld id="{5DC55729-DC18-43A1-8DFB-F08AEF663E9C}" type="slidenum">
              <a:rPr lang="en-US" smtClean="0"/>
              <a:t>34</a:t>
            </a:fld>
            <a:endParaRPr lang="en-US"/>
          </a:p>
        </p:txBody>
      </p:sp>
      <p:graphicFrame>
        <p:nvGraphicFramePr>
          <p:cNvPr id="7" name="Chart 6">
            <a:extLst>
              <a:ext uri="{FF2B5EF4-FFF2-40B4-BE49-F238E27FC236}">
                <a16:creationId xmlns:a16="http://schemas.microsoft.com/office/drawing/2014/main" id="{54D44B63-0B82-415B-981D-5E91DB2E5576}"/>
              </a:ext>
            </a:extLst>
          </p:cNvPr>
          <p:cNvGraphicFramePr/>
          <p:nvPr>
            <p:extLst>
              <p:ext uri="{D42A27DB-BD31-4B8C-83A1-F6EECF244321}">
                <p14:modId xmlns:p14="http://schemas.microsoft.com/office/powerpoint/2010/main" val="3777466846"/>
              </p:ext>
            </p:extLst>
          </p:nvPr>
        </p:nvGraphicFramePr>
        <p:xfrm>
          <a:off x="0" y="1737361"/>
          <a:ext cx="9144000" cy="4659026"/>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a:extLst>
              <a:ext uri="{FF2B5EF4-FFF2-40B4-BE49-F238E27FC236}">
                <a16:creationId xmlns:a16="http://schemas.microsoft.com/office/drawing/2014/main" id="{C377ED7A-9B9F-4B17-B432-A0A5359EC1FD}"/>
              </a:ext>
            </a:extLst>
          </p:cNvPr>
          <p:cNvCxnSpPr>
            <a:cxnSpLocks/>
          </p:cNvCxnSpPr>
          <p:nvPr/>
        </p:nvCxnSpPr>
        <p:spPr>
          <a:xfrm>
            <a:off x="8754408" y="3118981"/>
            <a:ext cx="0" cy="2372238"/>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Speech Bubble: Oval 9">
            <a:extLst>
              <a:ext uri="{FF2B5EF4-FFF2-40B4-BE49-F238E27FC236}">
                <a16:creationId xmlns:a16="http://schemas.microsoft.com/office/drawing/2014/main" id="{B560B7B3-FB6D-4935-B0CD-84FF208B2175}"/>
              </a:ext>
            </a:extLst>
          </p:cNvPr>
          <p:cNvSpPr/>
          <p:nvPr/>
        </p:nvSpPr>
        <p:spPr>
          <a:xfrm>
            <a:off x="7425344" y="1712025"/>
            <a:ext cx="1688792" cy="916838"/>
          </a:xfrm>
          <a:prstGeom prst="wedgeEllipseCallout">
            <a:avLst>
              <a:gd name="adj1" fmla="val 29011"/>
              <a:gd name="adj2" fmla="val 98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150x speedup over RLU</a:t>
            </a:r>
          </a:p>
        </p:txBody>
      </p:sp>
      <p:sp>
        <p:nvSpPr>
          <p:cNvPr id="8" name="TextBox 1">
            <a:extLst>
              <a:ext uri="{FF2B5EF4-FFF2-40B4-BE49-F238E27FC236}">
                <a16:creationId xmlns:a16="http://schemas.microsoft.com/office/drawing/2014/main" id="{C2A73E86-B71F-4516-9B68-E672F2DB70FB}"/>
              </a:ext>
            </a:extLst>
          </p:cNvPr>
          <p:cNvSpPr txBox="1"/>
          <p:nvPr/>
        </p:nvSpPr>
        <p:spPr>
          <a:xfrm>
            <a:off x="12833" y="2465973"/>
            <a:ext cx="1620253" cy="48126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t>(Higher is better)</a:t>
            </a:r>
          </a:p>
        </p:txBody>
      </p:sp>
      <p:sp>
        <p:nvSpPr>
          <p:cNvPr id="9" name="TextBox 1">
            <a:extLst>
              <a:ext uri="{FF2B5EF4-FFF2-40B4-BE49-F238E27FC236}">
                <a16:creationId xmlns:a16="http://schemas.microsoft.com/office/drawing/2014/main" id="{6BD14E89-D356-436F-8913-1BD65161DAC5}"/>
              </a:ext>
            </a:extLst>
          </p:cNvPr>
          <p:cNvSpPr txBox="1"/>
          <p:nvPr/>
        </p:nvSpPr>
        <p:spPr>
          <a:xfrm>
            <a:off x="0" y="5822924"/>
            <a:ext cx="1620253" cy="48126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t>1K element, load factor: 1</a:t>
            </a:r>
          </a:p>
        </p:txBody>
      </p:sp>
    </p:spTree>
    <p:extLst>
      <p:ext uri="{BB962C8B-B14F-4D97-AF65-F5344CB8AC3E}">
        <p14:creationId xmlns:p14="http://schemas.microsoft.com/office/powerpoint/2010/main" val="14422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6548-5056-4347-91D4-D122CE4C15E7}"/>
              </a:ext>
            </a:extLst>
          </p:cNvPr>
          <p:cNvSpPr>
            <a:spLocks noGrp="1"/>
          </p:cNvSpPr>
          <p:nvPr>
            <p:ph type="title"/>
          </p:nvPr>
        </p:nvSpPr>
        <p:spPr/>
        <p:txBody>
          <a:bodyPr/>
          <a:lstStyle/>
          <a:p>
            <a:r>
              <a:rPr lang="en-US" dirty="0"/>
              <a:t>Factor Analysis</a:t>
            </a:r>
          </a:p>
        </p:txBody>
      </p:sp>
      <p:sp>
        <p:nvSpPr>
          <p:cNvPr id="4" name="Slide Number Placeholder 3">
            <a:extLst>
              <a:ext uri="{FF2B5EF4-FFF2-40B4-BE49-F238E27FC236}">
                <a16:creationId xmlns:a16="http://schemas.microsoft.com/office/drawing/2014/main" id="{C788F9A3-D2DF-48C9-A5D1-6AD736BF57B4}"/>
              </a:ext>
            </a:extLst>
          </p:cNvPr>
          <p:cNvSpPr>
            <a:spLocks noGrp="1"/>
          </p:cNvSpPr>
          <p:nvPr>
            <p:ph type="sldNum" sz="quarter" idx="12"/>
          </p:nvPr>
        </p:nvSpPr>
        <p:spPr/>
        <p:txBody>
          <a:bodyPr/>
          <a:lstStyle/>
          <a:p>
            <a:fld id="{5DC55729-DC18-43A1-8DFB-F08AEF663E9C}" type="slidenum">
              <a:rPr lang="en-US" smtClean="0"/>
              <a:pPr/>
              <a:t>35</a:t>
            </a:fld>
            <a:endParaRPr lang="en-US" dirty="0"/>
          </a:p>
        </p:txBody>
      </p:sp>
      <p:graphicFrame>
        <p:nvGraphicFramePr>
          <p:cNvPr id="5" name="Chart 4">
            <a:extLst>
              <a:ext uri="{FF2B5EF4-FFF2-40B4-BE49-F238E27FC236}">
                <a16:creationId xmlns:a16="http://schemas.microsoft.com/office/drawing/2014/main" id="{75B0AD28-E440-4B4A-BB23-19AB9C1507BC}"/>
              </a:ext>
            </a:extLst>
          </p:cNvPr>
          <p:cNvGraphicFramePr>
            <a:graphicFrameLocks/>
          </p:cNvGraphicFramePr>
          <p:nvPr>
            <p:extLst>
              <p:ext uri="{D42A27DB-BD31-4B8C-83A1-F6EECF244321}">
                <p14:modId xmlns:p14="http://schemas.microsoft.com/office/powerpoint/2010/main" val="12646526"/>
              </p:ext>
            </p:extLst>
          </p:nvPr>
        </p:nvGraphicFramePr>
        <p:xfrm>
          <a:off x="3187388" y="1737361"/>
          <a:ext cx="2814943" cy="42715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84CC3C4-951B-4D4F-B168-78D5BE2A7D81}"/>
              </a:ext>
            </a:extLst>
          </p:cNvPr>
          <p:cNvGraphicFramePr>
            <a:graphicFrameLocks/>
          </p:cNvGraphicFramePr>
          <p:nvPr>
            <p:extLst>
              <p:ext uri="{D42A27DB-BD31-4B8C-83A1-F6EECF244321}">
                <p14:modId xmlns:p14="http://schemas.microsoft.com/office/powerpoint/2010/main" val="2061814366"/>
              </p:ext>
            </p:extLst>
          </p:nvPr>
        </p:nvGraphicFramePr>
        <p:xfrm>
          <a:off x="6002331" y="1737361"/>
          <a:ext cx="2801377" cy="42715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D2F8B2E-E583-4C3D-9E97-2E6BCB9FFD5F}"/>
              </a:ext>
            </a:extLst>
          </p:cNvPr>
          <p:cNvGraphicFramePr>
            <a:graphicFrameLocks/>
          </p:cNvGraphicFramePr>
          <p:nvPr>
            <p:extLst>
              <p:ext uri="{D42A27DB-BD31-4B8C-83A1-F6EECF244321}">
                <p14:modId xmlns:p14="http://schemas.microsoft.com/office/powerpoint/2010/main" val="1194125576"/>
              </p:ext>
            </p:extLst>
          </p:nvPr>
        </p:nvGraphicFramePr>
        <p:xfrm>
          <a:off x="311406" y="1737362"/>
          <a:ext cx="2875982" cy="427155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49F303F-E5BF-4937-BAB6-CB6D829EFAAF}"/>
              </a:ext>
            </a:extLst>
          </p:cNvPr>
          <p:cNvSpPr txBox="1"/>
          <p:nvPr/>
        </p:nvSpPr>
        <p:spPr>
          <a:xfrm rot="16200000">
            <a:off x="-1396777" y="3244334"/>
            <a:ext cx="3162886" cy="369332"/>
          </a:xfrm>
          <a:prstGeom prst="rect">
            <a:avLst/>
          </a:prstGeom>
          <a:noFill/>
        </p:spPr>
        <p:txBody>
          <a:bodyPr wrap="square" rtlCol="0">
            <a:spAutoFit/>
          </a:bodyPr>
          <a:lstStyle/>
          <a:p>
            <a:r>
              <a:rPr lang="en-US" dirty="0"/>
              <a:t>Million Operations Per Second</a:t>
            </a:r>
          </a:p>
        </p:txBody>
      </p:sp>
      <p:sp>
        <p:nvSpPr>
          <p:cNvPr id="10" name="Speech Bubble: Rectangle with Corners Rounded 9">
            <a:extLst>
              <a:ext uri="{FF2B5EF4-FFF2-40B4-BE49-F238E27FC236}">
                <a16:creationId xmlns:a16="http://schemas.microsoft.com/office/drawing/2014/main" id="{CB3AA8C7-43A5-404F-A902-E1CA0992E4A8}"/>
              </a:ext>
            </a:extLst>
          </p:cNvPr>
          <p:cNvSpPr/>
          <p:nvPr/>
        </p:nvSpPr>
        <p:spPr>
          <a:xfrm>
            <a:off x="2590800" y="2080684"/>
            <a:ext cx="593476" cy="647700"/>
          </a:xfrm>
          <a:prstGeom prst="wedgeRoundRectCallout">
            <a:avLst>
              <a:gd name="adj1" fmla="val -6567"/>
              <a:gd name="adj2" fmla="val 729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2x</a:t>
            </a:r>
          </a:p>
        </p:txBody>
      </p:sp>
      <p:sp>
        <p:nvSpPr>
          <p:cNvPr id="11" name="Speech Bubble: Rectangle with Corners Rounded 10">
            <a:extLst>
              <a:ext uri="{FF2B5EF4-FFF2-40B4-BE49-F238E27FC236}">
                <a16:creationId xmlns:a16="http://schemas.microsoft.com/office/drawing/2014/main" id="{376D0706-21F0-45D8-9D53-E136ACA7FA58}"/>
              </a:ext>
            </a:extLst>
          </p:cNvPr>
          <p:cNvSpPr/>
          <p:nvPr/>
        </p:nvSpPr>
        <p:spPr>
          <a:xfrm>
            <a:off x="5364093" y="1737360"/>
            <a:ext cx="593476" cy="647700"/>
          </a:xfrm>
          <a:prstGeom prst="wedgeRoundRectCallout">
            <a:avLst>
              <a:gd name="adj1" fmla="val -13992"/>
              <a:gd name="adj2" fmla="val 780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2x</a:t>
            </a:r>
          </a:p>
        </p:txBody>
      </p:sp>
      <p:sp>
        <p:nvSpPr>
          <p:cNvPr id="12" name="Speech Bubble: Rectangle with Corners Rounded 11">
            <a:extLst>
              <a:ext uri="{FF2B5EF4-FFF2-40B4-BE49-F238E27FC236}">
                <a16:creationId xmlns:a16="http://schemas.microsoft.com/office/drawing/2014/main" id="{3E5EFE64-00C6-482A-9258-27AAE647A60F}"/>
              </a:ext>
            </a:extLst>
          </p:cNvPr>
          <p:cNvSpPr/>
          <p:nvPr/>
        </p:nvSpPr>
        <p:spPr>
          <a:xfrm>
            <a:off x="8257842" y="1864383"/>
            <a:ext cx="593476" cy="647700"/>
          </a:xfrm>
          <a:prstGeom prst="wedgeRoundRectCallout">
            <a:avLst>
              <a:gd name="adj1" fmla="val -19561"/>
              <a:gd name="adj2" fmla="val 848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4x</a:t>
            </a:r>
          </a:p>
        </p:txBody>
      </p:sp>
      <p:sp>
        <p:nvSpPr>
          <p:cNvPr id="13" name="Speech Bubble: Rectangle with Corners Rounded 12">
            <a:extLst>
              <a:ext uri="{FF2B5EF4-FFF2-40B4-BE49-F238E27FC236}">
                <a16:creationId xmlns:a16="http://schemas.microsoft.com/office/drawing/2014/main" id="{E96BF43C-5A56-45E8-A0D8-E70A808C52B1}"/>
              </a:ext>
            </a:extLst>
          </p:cNvPr>
          <p:cNvSpPr/>
          <p:nvPr/>
        </p:nvSpPr>
        <p:spPr>
          <a:xfrm>
            <a:off x="7089337" y="2512083"/>
            <a:ext cx="1465243" cy="1028368"/>
          </a:xfrm>
          <a:prstGeom prst="wedgeRoundRectCallout">
            <a:avLst>
              <a:gd name="adj1" fmla="val -40081"/>
              <a:gd name="adj2" fmla="val 96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GC is bottleneck</a:t>
            </a:r>
          </a:p>
        </p:txBody>
      </p:sp>
    </p:spTree>
    <p:extLst>
      <p:ext uri="{BB962C8B-B14F-4D97-AF65-F5344CB8AC3E}">
        <p14:creationId xmlns:p14="http://schemas.microsoft.com/office/powerpoint/2010/main" val="30735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7" dur="500"/>
                                        <p:tgtEl>
                                          <p:spTgt spid="7">
                                            <p:graphicEl>
                                              <a:chart seriesIdx="-4" categoryIdx="0" bldStep="category"/>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10" dur="500"/>
                                        <p:tgtEl>
                                          <p:spTgt spid="7">
                                            <p:graphicEl>
                                              <a:chart seriesIdx="-4" categoryIdx="1" bldStep="category"/>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fade">
                                      <p:cBhvr>
                                        <p:cTn id="13" dur="500"/>
                                        <p:tgtEl>
                                          <p:spTgt spid="5">
                                            <p:graphicEl>
                                              <a:chart seriesIdx="-4" categoryIdx="0" bldStep="category"/>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fade">
                                      <p:cBhvr>
                                        <p:cTn id="16" dur="500"/>
                                        <p:tgtEl>
                                          <p:spTgt spid="5">
                                            <p:graphicEl>
                                              <a:chart seriesIdx="-4" categoryIdx="1" bldStep="category"/>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fade">
                                      <p:cBhvr>
                                        <p:cTn id="19" dur="500"/>
                                        <p:tgtEl>
                                          <p:spTgt spid="6">
                                            <p:graphicEl>
                                              <a:chart seriesIdx="-4" categoryIdx="0" bldStep="category"/>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fade">
                                      <p:cBhvr>
                                        <p:cTn id="22" dur="500"/>
                                        <p:tgtEl>
                                          <p:spTgt spid="6">
                                            <p:graphicEl>
                                              <a:chart seriesIdx="-4" categoryIdx="1"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27" dur="500"/>
                                        <p:tgtEl>
                                          <p:spTgt spid="7">
                                            <p:graphicEl>
                                              <a:chart seriesIdx="-4" categoryIdx="2" bldStep="category"/>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fade">
                                      <p:cBhvr>
                                        <p:cTn id="30" dur="500"/>
                                        <p:tgtEl>
                                          <p:spTgt spid="5">
                                            <p:graphicEl>
                                              <a:chart seriesIdx="-4" categoryIdx="2" bldStep="category"/>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fade">
                                      <p:cBhvr>
                                        <p:cTn id="33" dur="500"/>
                                        <p:tgtEl>
                                          <p:spTgt spid="6">
                                            <p:graphicEl>
                                              <a:chart seriesIdx="-4" categoryIdx="2" bldStep="category"/>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48" dur="500"/>
                                        <p:tgtEl>
                                          <p:spTgt spid="7">
                                            <p:graphicEl>
                                              <a:chart seriesIdx="-4" categoryIdx="3" bldStep="category"/>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fade">
                                      <p:cBhvr>
                                        <p:cTn id="51" dur="500"/>
                                        <p:tgtEl>
                                          <p:spTgt spid="5">
                                            <p:graphicEl>
                                              <a:chart seriesIdx="-4" categoryIdx="3"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fade">
                                      <p:cBhvr>
                                        <p:cTn id="54" dur="500"/>
                                        <p:tgtEl>
                                          <p:spTgt spid="6">
                                            <p:graphicEl>
                                              <a:chart seriesIdx="-4" categoryIdx="3" bldStep="category"/>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59" dur="500"/>
                                        <p:tgtEl>
                                          <p:spTgt spid="7">
                                            <p:graphicEl>
                                              <a:chart seriesIdx="-4" categoryIdx="4" bldStep="category"/>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62" dur="500"/>
                                        <p:tgtEl>
                                          <p:spTgt spid="7">
                                            <p:graphicEl>
                                              <a:chart seriesIdx="-4" categoryIdx="5" bldStep="category"/>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65" dur="500"/>
                                        <p:tgtEl>
                                          <p:spTgt spid="7">
                                            <p:graphicEl>
                                              <a:chart seriesIdx="-4" categoryIdx="6" bldStep="category"/>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fade">
                                      <p:cBhvr>
                                        <p:cTn id="68" dur="500"/>
                                        <p:tgtEl>
                                          <p:spTgt spid="5">
                                            <p:graphicEl>
                                              <a:chart seriesIdx="-4" categoryIdx="4" bldStep="category"/>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fade">
                                      <p:cBhvr>
                                        <p:cTn id="71" dur="500"/>
                                        <p:tgtEl>
                                          <p:spTgt spid="5">
                                            <p:graphicEl>
                                              <a:chart seriesIdx="-4" categoryIdx="5" bldStep="category"/>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fade">
                                      <p:cBhvr>
                                        <p:cTn id="74" dur="500"/>
                                        <p:tgtEl>
                                          <p:spTgt spid="5">
                                            <p:graphicEl>
                                              <a:chart seriesIdx="-4" categoryIdx="6" bldStep="category"/>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fade">
                                      <p:cBhvr>
                                        <p:cTn id="77" dur="500"/>
                                        <p:tgtEl>
                                          <p:spTgt spid="6">
                                            <p:graphicEl>
                                              <a:chart seriesIdx="-4" categoryIdx="4" bldStep="category"/>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fade">
                                      <p:cBhvr>
                                        <p:cTn id="80" dur="500"/>
                                        <p:tgtEl>
                                          <p:spTgt spid="6">
                                            <p:graphicEl>
                                              <a:chart seriesIdx="-4" categoryIdx="5" bldStep="category"/>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fade">
                                      <p:cBhvr>
                                        <p:cTn id="83" dur="500"/>
                                        <p:tgtEl>
                                          <p:spTgt spid="6">
                                            <p:graphicEl>
                                              <a:chart seriesIdx="-4" categoryIdx="6" bldStep="category"/>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category" animBg="0"/>
        </p:bldSub>
      </p:bldGraphic>
      <p:bldGraphic spid="6" grpId="0" uiExpand="1">
        <p:bldSub>
          <a:bldChart bld="category" animBg="0"/>
        </p:bldSub>
      </p:bldGraphic>
      <p:bldGraphic spid="7" grpId="0" uiExpand="1">
        <p:bldSub>
          <a:bldChart bld="category" animBg="0"/>
        </p:bldSub>
      </p:bldGraphic>
      <p:bldP spid="10" grpId="0" animBg="1"/>
      <p:bldP spid="11" grpId="0" animBg="1"/>
      <p:bldP spid="12" grpId="0" animBg="1"/>
      <p:bldP spid="13" grpId="0" animBg="1"/>
      <p:bldP spid="1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4A51AC1C-A07B-4A81-8090-262FA90F6808}"/>
              </a:ext>
            </a:extLst>
          </p:cNvPr>
          <p:cNvGraphicFramePr>
            <a:graphicFrameLocks noGrp="1"/>
          </p:cNvGraphicFramePr>
          <p:nvPr>
            <p:ph idx="1"/>
            <p:extLst>
              <p:ext uri="{D42A27DB-BD31-4B8C-83A1-F6EECF244321}">
                <p14:modId xmlns:p14="http://schemas.microsoft.com/office/powerpoint/2010/main" val="3868268801"/>
              </p:ext>
            </p:extLst>
          </p:nvPr>
        </p:nvGraphicFramePr>
        <p:xfrm>
          <a:off x="0" y="1846263"/>
          <a:ext cx="9114136" cy="4378691"/>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A55C1BD-16F6-45A6-97EC-16E8C0B847E7}"/>
              </a:ext>
            </a:extLst>
          </p:cNvPr>
          <p:cNvSpPr>
            <a:spLocks noGrp="1"/>
          </p:cNvSpPr>
          <p:nvPr>
            <p:ph type="title"/>
          </p:nvPr>
        </p:nvSpPr>
        <p:spPr/>
        <p:txBody>
          <a:bodyPr/>
          <a:lstStyle/>
          <a:p>
            <a:r>
              <a:rPr lang="en-US" dirty="0"/>
              <a:t>Key Value Benchmark</a:t>
            </a:r>
          </a:p>
        </p:txBody>
      </p:sp>
      <p:sp>
        <p:nvSpPr>
          <p:cNvPr id="8" name="Slide Number Placeholder 7">
            <a:extLst>
              <a:ext uri="{FF2B5EF4-FFF2-40B4-BE49-F238E27FC236}">
                <a16:creationId xmlns:a16="http://schemas.microsoft.com/office/drawing/2014/main" id="{431C2EB9-0E93-4BFE-889A-25A1751D899A}"/>
              </a:ext>
            </a:extLst>
          </p:cNvPr>
          <p:cNvSpPr>
            <a:spLocks noGrp="1"/>
          </p:cNvSpPr>
          <p:nvPr>
            <p:ph type="sldNum" sz="quarter" idx="12"/>
          </p:nvPr>
        </p:nvSpPr>
        <p:spPr/>
        <p:txBody>
          <a:bodyPr/>
          <a:lstStyle/>
          <a:p>
            <a:fld id="{5DC55729-DC18-43A1-8DFB-F08AEF663E9C}" type="slidenum">
              <a:rPr lang="en-US" smtClean="0"/>
              <a:t>36</a:t>
            </a:fld>
            <a:endParaRPr lang="en-US"/>
          </a:p>
        </p:txBody>
      </p:sp>
      <p:sp>
        <p:nvSpPr>
          <p:cNvPr id="5" name="Speech Bubble: Oval 4">
            <a:extLst>
              <a:ext uri="{FF2B5EF4-FFF2-40B4-BE49-F238E27FC236}">
                <a16:creationId xmlns:a16="http://schemas.microsoft.com/office/drawing/2014/main" id="{E629EB44-1736-4308-BFFE-32F5558EDE15}"/>
              </a:ext>
            </a:extLst>
          </p:cNvPr>
          <p:cNvSpPr/>
          <p:nvPr/>
        </p:nvSpPr>
        <p:spPr>
          <a:xfrm>
            <a:off x="7425344" y="1939552"/>
            <a:ext cx="1688792" cy="916838"/>
          </a:xfrm>
          <a:prstGeom prst="wedgeEllipseCallout">
            <a:avLst>
              <a:gd name="adj1" fmla="val 26462"/>
              <a:gd name="adj2" fmla="val 100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8x speedup over RLU</a:t>
            </a:r>
          </a:p>
        </p:txBody>
      </p:sp>
      <p:cxnSp>
        <p:nvCxnSpPr>
          <p:cNvPr id="6" name="Straight Arrow Connector 5">
            <a:extLst>
              <a:ext uri="{FF2B5EF4-FFF2-40B4-BE49-F238E27FC236}">
                <a16:creationId xmlns:a16="http://schemas.microsoft.com/office/drawing/2014/main" id="{4D80F3BA-E409-41F9-A36C-23A2FF0C5340}"/>
              </a:ext>
            </a:extLst>
          </p:cNvPr>
          <p:cNvCxnSpPr>
            <a:cxnSpLocks/>
          </p:cNvCxnSpPr>
          <p:nvPr/>
        </p:nvCxnSpPr>
        <p:spPr>
          <a:xfrm>
            <a:off x="8732821" y="3317471"/>
            <a:ext cx="0" cy="1770095"/>
          </a:xfrm>
          <a:prstGeom prst="straightConnector1">
            <a:avLst/>
          </a:prstGeom>
          <a:ln w="38100">
            <a:solidFill>
              <a:srgbClr val="92D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65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36BC-F5B6-4A49-BC9C-005277783F4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326A97-4A92-4330-8212-B4DA210160BF}"/>
              </a:ext>
            </a:extLst>
          </p:cNvPr>
          <p:cNvSpPr>
            <a:spLocks noGrp="1"/>
          </p:cNvSpPr>
          <p:nvPr>
            <p:ph idx="1"/>
          </p:nvPr>
        </p:nvSpPr>
        <p:spPr/>
        <p:txBody>
          <a:bodyPr>
            <a:normAutofit/>
          </a:bodyPr>
          <a:lstStyle/>
          <a:p>
            <a:pPr>
              <a:buFont typeface="Wingdings" panose="05000000000000000000" pitchFamily="2" charset="2"/>
              <a:buChar char="q"/>
            </a:pPr>
            <a:r>
              <a:rPr lang="en-US" sz="2400" dirty="0"/>
              <a:t> MV-RLU: Scaling RLU through Multi-Versioning</a:t>
            </a:r>
          </a:p>
          <a:p>
            <a:pPr>
              <a:buFont typeface="Wingdings" panose="05000000000000000000" pitchFamily="2" charset="2"/>
              <a:buChar char="q"/>
            </a:pPr>
            <a:r>
              <a:rPr lang="en-US" sz="2400" dirty="0"/>
              <a:t> Multi-Versioning removes synchronous waiting</a:t>
            </a:r>
          </a:p>
          <a:p>
            <a:pPr>
              <a:buFont typeface="Wingdings" panose="05000000000000000000" pitchFamily="2" charset="2"/>
              <a:buChar char="q"/>
            </a:pPr>
            <a:r>
              <a:rPr lang="en-US" sz="2400" dirty="0"/>
              <a:t> Concurrent and autonomous garbage collection</a:t>
            </a:r>
          </a:p>
          <a:p>
            <a:pPr>
              <a:buFont typeface="Wingdings" panose="05000000000000000000" pitchFamily="2" charset="2"/>
              <a:buChar char="q"/>
            </a:pPr>
            <a:r>
              <a:rPr lang="en-US" sz="2400" dirty="0"/>
              <a:t> MV-RLU show unparallel performance for a variety of benchmark.</a:t>
            </a:r>
          </a:p>
        </p:txBody>
      </p:sp>
      <p:sp>
        <p:nvSpPr>
          <p:cNvPr id="4" name="Slide Number Placeholder 3">
            <a:extLst>
              <a:ext uri="{FF2B5EF4-FFF2-40B4-BE49-F238E27FC236}">
                <a16:creationId xmlns:a16="http://schemas.microsoft.com/office/drawing/2014/main" id="{C5571927-E0EE-4579-819A-3F95F524C4EF}"/>
              </a:ext>
            </a:extLst>
          </p:cNvPr>
          <p:cNvSpPr>
            <a:spLocks noGrp="1"/>
          </p:cNvSpPr>
          <p:nvPr>
            <p:ph type="sldNum" sz="quarter" idx="12"/>
          </p:nvPr>
        </p:nvSpPr>
        <p:spPr/>
        <p:txBody>
          <a:bodyPr/>
          <a:lstStyle/>
          <a:p>
            <a:fld id="{5DC55729-DC18-43A1-8DFB-F08AEF663E9C}" type="slidenum">
              <a:rPr lang="en-US" smtClean="0"/>
              <a:t>37</a:t>
            </a:fld>
            <a:endParaRPr lang="en-US"/>
          </a:p>
        </p:txBody>
      </p:sp>
      <p:sp>
        <p:nvSpPr>
          <p:cNvPr id="5" name="Rectangle: Rounded Corners 4">
            <a:extLst>
              <a:ext uri="{FF2B5EF4-FFF2-40B4-BE49-F238E27FC236}">
                <a16:creationId xmlns:a16="http://schemas.microsoft.com/office/drawing/2014/main" id="{AE70C8D6-F907-453C-B18F-8679D32F395F}"/>
              </a:ext>
            </a:extLst>
          </p:cNvPr>
          <p:cNvSpPr/>
          <p:nvPr/>
        </p:nvSpPr>
        <p:spPr>
          <a:xfrm>
            <a:off x="2099538" y="4351663"/>
            <a:ext cx="4990641" cy="385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https://github.com/cosmoss-vt/mv-rlu</a:t>
            </a:r>
          </a:p>
        </p:txBody>
      </p:sp>
    </p:spTree>
    <p:extLst>
      <p:ext uri="{BB962C8B-B14F-4D97-AF65-F5344CB8AC3E}">
        <p14:creationId xmlns:p14="http://schemas.microsoft.com/office/powerpoint/2010/main" val="2170920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E564C0-97F0-4A64-953F-2A7AB8DEA32F}"/>
              </a:ext>
            </a:extLst>
          </p:cNvPr>
          <p:cNvSpPr>
            <a:spLocks noGrp="1"/>
          </p:cNvSpPr>
          <p:nvPr>
            <p:ph type="ctrTitle"/>
          </p:nvPr>
        </p:nvSpPr>
        <p:spPr>
          <a:xfrm>
            <a:off x="822960" y="758951"/>
            <a:ext cx="7543800" cy="1142999"/>
          </a:xfrm>
        </p:spPr>
        <p:txBody>
          <a:bodyPr>
            <a:normAutofit/>
          </a:bodyPr>
          <a:lstStyle/>
          <a:p>
            <a:pPr algn="ctr"/>
            <a:r>
              <a:rPr lang="en-US" dirty="0" err="1"/>
              <a:t>Hydralist</a:t>
            </a:r>
            <a:endParaRPr lang="en-US" dirty="0"/>
          </a:p>
        </p:txBody>
      </p:sp>
      <p:sp>
        <p:nvSpPr>
          <p:cNvPr id="6" name="Subtitle 5">
            <a:extLst>
              <a:ext uri="{FF2B5EF4-FFF2-40B4-BE49-F238E27FC236}">
                <a16:creationId xmlns:a16="http://schemas.microsoft.com/office/drawing/2014/main" id="{9CDEDE77-3B1D-4E1A-9FC9-C5C3AF7A8619}"/>
              </a:ext>
            </a:extLst>
          </p:cNvPr>
          <p:cNvSpPr>
            <a:spLocks noGrp="1"/>
          </p:cNvSpPr>
          <p:nvPr>
            <p:ph type="subTitle" idx="1"/>
          </p:nvPr>
        </p:nvSpPr>
        <p:spPr>
          <a:xfrm>
            <a:off x="822960" y="2002548"/>
            <a:ext cx="7543800" cy="1143000"/>
          </a:xfrm>
        </p:spPr>
        <p:txBody>
          <a:bodyPr>
            <a:noAutofit/>
          </a:bodyPr>
          <a:lstStyle/>
          <a:p>
            <a:pPr algn="ctr"/>
            <a:r>
              <a:rPr lang="en-US" sz="3200" dirty="0"/>
              <a:t> A Scalable In-Memory Index Using Asynchronous Update and Partial Replication</a:t>
            </a:r>
          </a:p>
        </p:txBody>
      </p:sp>
      <p:sp>
        <p:nvSpPr>
          <p:cNvPr id="4" name="Slide Number Placeholder 3">
            <a:extLst>
              <a:ext uri="{FF2B5EF4-FFF2-40B4-BE49-F238E27FC236}">
                <a16:creationId xmlns:a16="http://schemas.microsoft.com/office/drawing/2014/main" id="{2652F242-BC02-492C-8B13-73A01FF4756D}"/>
              </a:ext>
            </a:extLst>
          </p:cNvPr>
          <p:cNvSpPr>
            <a:spLocks noGrp="1"/>
          </p:cNvSpPr>
          <p:nvPr>
            <p:ph type="sldNum" sz="quarter" idx="12"/>
          </p:nvPr>
        </p:nvSpPr>
        <p:spPr/>
        <p:txBody>
          <a:bodyPr/>
          <a:lstStyle/>
          <a:p>
            <a:fld id="{5DC55729-DC18-43A1-8DFB-F08AEF663E9C}" type="slidenum">
              <a:rPr lang="en-US" smtClean="0"/>
              <a:pPr/>
              <a:t>38</a:t>
            </a:fld>
            <a:endParaRPr lang="en-US" dirty="0"/>
          </a:p>
        </p:txBody>
      </p:sp>
    </p:spTree>
    <p:extLst>
      <p:ext uri="{BB962C8B-B14F-4D97-AF65-F5344CB8AC3E}">
        <p14:creationId xmlns:p14="http://schemas.microsoft.com/office/powerpoint/2010/main" val="2575390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64DE-2A73-415A-ABE5-4223372A7CEF}"/>
              </a:ext>
            </a:extLst>
          </p:cNvPr>
          <p:cNvSpPr>
            <a:spLocks noGrp="1"/>
          </p:cNvSpPr>
          <p:nvPr>
            <p:ph type="title"/>
          </p:nvPr>
        </p:nvSpPr>
        <p:spPr/>
        <p:txBody>
          <a:bodyPr/>
          <a:lstStyle/>
          <a:p>
            <a:r>
              <a:rPr lang="en-US" dirty="0"/>
              <a:t>Trends in Memory Capacity</a:t>
            </a:r>
          </a:p>
        </p:txBody>
      </p:sp>
      <p:sp>
        <p:nvSpPr>
          <p:cNvPr id="4" name="Slide Number Placeholder 3">
            <a:extLst>
              <a:ext uri="{FF2B5EF4-FFF2-40B4-BE49-F238E27FC236}">
                <a16:creationId xmlns:a16="http://schemas.microsoft.com/office/drawing/2014/main" id="{31DACF01-5A0E-4AF8-85F1-31BB8A62626E}"/>
              </a:ext>
            </a:extLst>
          </p:cNvPr>
          <p:cNvSpPr>
            <a:spLocks noGrp="1"/>
          </p:cNvSpPr>
          <p:nvPr>
            <p:ph type="sldNum" sz="quarter" idx="12"/>
          </p:nvPr>
        </p:nvSpPr>
        <p:spPr/>
        <p:txBody>
          <a:bodyPr/>
          <a:lstStyle/>
          <a:p>
            <a:fld id="{5DC55729-DC18-43A1-8DFB-F08AEF663E9C}" type="slidenum">
              <a:rPr lang="en-US" smtClean="0"/>
              <a:pPr/>
              <a:t>39</a:t>
            </a:fld>
            <a:endParaRPr lang="en-US" dirty="0"/>
          </a:p>
        </p:txBody>
      </p:sp>
      <p:pic>
        <p:nvPicPr>
          <p:cNvPr id="2050" name="Picture 2" descr="https://lh6.googleusercontent.com/v2S8DhGDZNY8EC6JTkQYMl_A1yWlMxLlSOiewpPlXS6fV26e3EeeeIfqZbBKYFaXz-ugX64M8cN-fyn_CAAMPUJ1C-dCgNk2O9TvqLmtilK935AznWQ9H9pXvpZw7AEORcxjZ1bTyVI">
            <a:extLst>
              <a:ext uri="{FF2B5EF4-FFF2-40B4-BE49-F238E27FC236}">
                <a16:creationId xmlns:a16="http://schemas.microsoft.com/office/drawing/2014/main" id="{97567359-0762-44FD-83B4-78F140F62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88" y="1737361"/>
            <a:ext cx="7724775"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746808-B2D6-4384-BF46-1EE30BB90D8C}"/>
              </a:ext>
            </a:extLst>
          </p:cNvPr>
          <p:cNvSpPr txBox="1"/>
          <p:nvPr/>
        </p:nvSpPr>
        <p:spPr>
          <a:xfrm>
            <a:off x="5951349" y="2030278"/>
            <a:ext cx="1937288" cy="646331"/>
          </a:xfrm>
          <a:prstGeom prst="rect">
            <a:avLst/>
          </a:prstGeom>
          <a:solidFill>
            <a:schemeClr val="accent1"/>
          </a:solidFill>
        </p:spPr>
        <p:txBody>
          <a:bodyPr wrap="square" rtlCol="0">
            <a:spAutoFit/>
          </a:bodyPr>
          <a:lstStyle/>
          <a:p>
            <a:r>
              <a:rPr lang="en-US" dirty="0"/>
              <a:t>Price of DRAM has been reducing</a:t>
            </a:r>
          </a:p>
        </p:txBody>
      </p:sp>
    </p:spTree>
    <p:extLst>
      <p:ext uri="{BB962C8B-B14F-4D97-AF65-F5344CB8AC3E}">
        <p14:creationId xmlns:p14="http://schemas.microsoft.com/office/powerpoint/2010/main" val="220865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6BEC-7D5A-4289-9042-2B554CA4D8DD}"/>
              </a:ext>
            </a:extLst>
          </p:cNvPr>
          <p:cNvSpPr>
            <a:spLocks noGrp="1"/>
          </p:cNvSpPr>
          <p:nvPr>
            <p:ph type="title"/>
          </p:nvPr>
        </p:nvSpPr>
        <p:spPr/>
        <p:txBody>
          <a:bodyPr/>
          <a:lstStyle/>
          <a:p>
            <a:r>
              <a:rPr lang="en-US" dirty="0"/>
              <a:t>Performance in Multi-Core Era</a:t>
            </a:r>
          </a:p>
        </p:txBody>
      </p:sp>
      <p:pic>
        <p:nvPicPr>
          <p:cNvPr id="6" name="Content Placeholder 5">
            <a:extLst>
              <a:ext uri="{FF2B5EF4-FFF2-40B4-BE49-F238E27FC236}">
                <a16:creationId xmlns:a16="http://schemas.microsoft.com/office/drawing/2014/main" id="{9A20DFB5-05F8-402B-993B-CAA86378D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912" y="1861761"/>
            <a:ext cx="5149088" cy="4022725"/>
          </a:xfrm>
        </p:spPr>
      </p:pic>
      <p:sp>
        <p:nvSpPr>
          <p:cNvPr id="4" name="Slide Number Placeholder 3">
            <a:extLst>
              <a:ext uri="{FF2B5EF4-FFF2-40B4-BE49-F238E27FC236}">
                <a16:creationId xmlns:a16="http://schemas.microsoft.com/office/drawing/2014/main" id="{3E4923B5-8C22-4FDF-A359-2C6F8B555047}"/>
              </a:ext>
            </a:extLst>
          </p:cNvPr>
          <p:cNvSpPr>
            <a:spLocks noGrp="1"/>
          </p:cNvSpPr>
          <p:nvPr>
            <p:ph type="sldNum" sz="quarter" idx="12"/>
          </p:nvPr>
        </p:nvSpPr>
        <p:spPr/>
        <p:txBody>
          <a:bodyPr/>
          <a:lstStyle/>
          <a:p>
            <a:fld id="{5DC55729-DC18-43A1-8DFB-F08AEF663E9C}" type="slidenum">
              <a:rPr lang="en-US" smtClean="0"/>
              <a:pPr/>
              <a:t>4</a:t>
            </a:fld>
            <a:endParaRPr lang="en-US" dirty="0"/>
          </a:p>
        </p:txBody>
      </p:sp>
      <p:sp>
        <p:nvSpPr>
          <p:cNvPr id="8" name="Content Placeholder 2">
            <a:extLst>
              <a:ext uri="{FF2B5EF4-FFF2-40B4-BE49-F238E27FC236}">
                <a16:creationId xmlns:a16="http://schemas.microsoft.com/office/drawing/2014/main" id="{B4FC17C7-D39D-4C20-971C-6375A9D767EF}"/>
              </a:ext>
            </a:extLst>
          </p:cNvPr>
          <p:cNvSpPr txBox="1">
            <a:spLocks/>
          </p:cNvSpPr>
          <p:nvPr/>
        </p:nvSpPr>
        <p:spPr>
          <a:xfrm>
            <a:off x="123987" y="1845734"/>
            <a:ext cx="3518116" cy="40227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3200" dirty="0"/>
              <a:t> </a:t>
            </a:r>
            <a:r>
              <a:rPr lang="en-US" sz="3200" dirty="0" err="1"/>
              <a:t>Amdhal’s</a:t>
            </a:r>
            <a:r>
              <a:rPr lang="en-US" sz="3200" dirty="0"/>
              <a:t> Law:</a:t>
            </a:r>
          </a:p>
          <a:p>
            <a:pPr lvl="1">
              <a:buFont typeface="Wingdings" panose="05000000000000000000" pitchFamily="2" charset="2"/>
              <a:buChar char="§"/>
            </a:pPr>
            <a:r>
              <a:rPr lang="en-US" sz="3000" dirty="0"/>
              <a:t> Performance in multi-cores is limited by the portion of program that cannot be parallelized (called </a:t>
            </a:r>
            <a:r>
              <a:rPr lang="en-US" sz="3000" i="1" dirty="0"/>
              <a:t>sequential section </a:t>
            </a:r>
            <a:r>
              <a:rPr lang="en-US" sz="3000" dirty="0"/>
              <a:t>or </a:t>
            </a:r>
            <a:r>
              <a:rPr lang="en-US" sz="3000" i="1" dirty="0"/>
              <a:t>critical section</a:t>
            </a:r>
            <a:r>
              <a:rPr lang="en-US" sz="3000" dirty="0"/>
              <a:t>)</a:t>
            </a:r>
          </a:p>
        </p:txBody>
      </p:sp>
      <p:sp>
        <p:nvSpPr>
          <p:cNvPr id="3" name="Speech Bubble: Rectangle with Corners Rounded 2">
            <a:extLst>
              <a:ext uri="{FF2B5EF4-FFF2-40B4-BE49-F238E27FC236}">
                <a16:creationId xmlns:a16="http://schemas.microsoft.com/office/drawing/2014/main" id="{47B7E0A7-FC02-4C40-88C7-C9E02CABD038}"/>
              </a:ext>
            </a:extLst>
          </p:cNvPr>
          <p:cNvSpPr/>
          <p:nvPr/>
        </p:nvSpPr>
        <p:spPr>
          <a:xfrm>
            <a:off x="5246176" y="3595607"/>
            <a:ext cx="1945038" cy="120886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Adding more processors does not improve performance</a:t>
            </a:r>
          </a:p>
        </p:txBody>
      </p:sp>
    </p:spTree>
    <p:extLst>
      <p:ext uri="{BB962C8B-B14F-4D97-AF65-F5344CB8AC3E}">
        <p14:creationId xmlns:p14="http://schemas.microsoft.com/office/powerpoint/2010/main" val="364444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ACE7-7FD0-4196-BDF8-D91730A4896F}"/>
              </a:ext>
            </a:extLst>
          </p:cNvPr>
          <p:cNvSpPr>
            <a:spLocks noGrp="1"/>
          </p:cNvSpPr>
          <p:nvPr>
            <p:ph type="title"/>
          </p:nvPr>
        </p:nvSpPr>
        <p:spPr/>
        <p:txBody>
          <a:bodyPr/>
          <a:lstStyle/>
          <a:p>
            <a:r>
              <a:rPr lang="en-US" dirty="0"/>
              <a:t>Non-Uniform Memory Architecture</a:t>
            </a:r>
          </a:p>
        </p:txBody>
      </p:sp>
      <p:sp>
        <p:nvSpPr>
          <p:cNvPr id="4" name="Slide Number Placeholder 3">
            <a:extLst>
              <a:ext uri="{FF2B5EF4-FFF2-40B4-BE49-F238E27FC236}">
                <a16:creationId xmlns:a16="http://schemas.microsoft.com/office/drawing/2014/main" id="{AB176FF1-4862-45B4-A54B-021C84FE8365}"/>
              </a:ext>
            </a:extLst>
          </p:cNvPr>
          <p:cNvSpPr>
            <a:spLocks noGrp="1"/>
          </p:cNvSpPr>
          <p:nvPr>
            <p:ph type="sldNum" sz="quarter" idx="12"/>
          </p:nvPr>
        </p:nvSpPr>
        <p:spPr/>
        <p:txBody>
          <a:bodyPr/>
          <a:lstStyle/>
          <a:p>
            <a:fld id="{5DC55729-DC18-43A1-8DFB-F08AEF663E9C}" type="slidenum">
              <a:rPr lang="en-US" smtClean="0"/>
              <a:pPr/>
              <a:t>40</a:t>
            </a:fld>
            <a:endParaRPr lang="en-US" dirty="0"/>
          </a:p>
        </p:txBody>
      </p:sp>
      <p:pic>
        <p:nvPicPr>
          <p:cNvPr id="2050" name="Picture 2" descr="https://lh4.googleusercontent.com/k2I3-nuaDPj4jrcKtsuqCwq0Op8P7U2xk_LrtQcxoeofD5cgangHEH-ONRj_sCWMi53nxfVckPPc-B0Esq58FmU5Heb2GbDHwM1Mqi1yxNBZ5rvKm5pVkE4_vh2xJvNQwL6XvORnzj0">
            <a:extLst>
              <a:ext uri="{FF2B5EF4-FFF2-40B4-BE49-F238E27FC236}">
                <a16:creationId xmlns:a16="http://schemas.microsoft.com/office/drawing/2014/main" id="{E4E6DAA8-B638-4093-8FE9-D8942161A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397" y="1921450"/>
            <a:ext cx="4352925" cy="381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17A71B-9080-4C19-9A60-CA18BBE2C4E0}"/>
              </a:ext>
            </a:extLst>
          </p:cNvPr>
          <p:cNvSpPr/>
          <p:nvPr/>
        </p:nvSpPr>
        <p:spPr>
          <a:xfrm>
            <a:off x="2418397" y="5761185"/>
            <a:ext cx="4572000" cy="646331"/>
          </a:xfrm>
          <a:prstGeom prst="rect">
            <a:avLst/>
          </a:prstGeom>
        </p:spPr>
        <p:txBody>
          <a:bodyPr>
            <a:spAutoFit/>
          </a:bodyPr>
          <a:lstStyle/>
          <a:p>
            <a:r>
              <a:rPr lang="en-US" dirty="0"/>
              <a:t>http://www.iue.tuwien.ac.at/phd/weinbub/dissertationsu16.html</a:t>
            </a:r>
          </a:p>
        </p:txBody>
      </p:sp>
    </p:spTree>
    <p:extLst>
      <p:ext uri="{BB962C8B-B14F-4D97-AF65-F5344CB8AC3E}">
        <p14:creationId xmlns:p14="http://schemas.microsoft.com/office/powerpoint/2010/main" val="4012705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1425-5498-417A-A8EF-408D8B82AC0A}"/>
              </a:ext>
            </a:extLst>
          </p:cNvPr>
          <p:cNvSpPr>
            <a:spLocks noGrp="1"/>
          </p:cNvSpPr>
          <p:nvPr>
            <p:ph type="title"/>
          </p:nvPr>
        </p:nvSpPr>
        <p:spPr/>
        <p:txBody>
          <a:bodyPr/>
          <a:lstStyle/>
          <a:p>
            <a:r>
              <a:rPr lang="en-US" dirty="0"/>
              <a:t>Rise of In-Memory Storage</a:t>
            </a:r>
          </a:p>
        </p:txBody>
      </p:sp>
      <p:sp>
        <p:nvSpPr>
          <p:cNvPr id="3" name="Content Placeholder 2">
            <a:extLst>
              <a:ext uri="{FF2B5EF4-FFF2-40B4-BE49-F238E27FC236}">
                <a16:creationId xmlns:a16="http://schemas.microsoft.com/office/drawing/2014/main" id="{18727F82-3C1B-4876-AF8B-60FAA11F8A99}"/>
              </a:ext>
            </a:extLst>
          </p:cNvPr>
          <p:cNvSpPr>
            <a:spLocks noGrp="1"/>
          </p:cNvSpPr>
          <p:nvPr>
            <p:ph idx="1"/>
          </p:nvPr>
        </p:nvSpPr>
        <p:spPr>
          <a:xfrm>
            <a:off x="822959" y="1845734"/>
            <a:ext cx="3749041" cy="4023360"/>
          </a:xfrm>
        </p:spPr>
        <p:txBody>
          <a:bodyPr>
            <a:normAutofit/>
          </a:bodyPr>
          <a:lstStyle/>
          <a:p>
            <a:pPr>
              <a:buFont typeface="Wingdings" panose="05000000000000000000" pitchFamily="2" charset="2"/>
              <a:buChar char="§"/>
            </a:pPr>
            <a:r>
              <a:rPr lang="en-US" sz="3200" dirty="0"/>
              <a:t> Larger and cheaper memory has allowed databases to store their data and meta-data in memory</a:t>
            </a:r>
          </a:p>
          <a:p>
            <a:pPr>
              <a:buFont typeface="Wingdings" panose="05000000000000000000" pitchFamily="2" charset="2"/>
              <a:buChar char="§"/>
            </a:pPr>
            <a:r>
              <a:rPr lang="en-US" sz="3200" dirty="0"/>
              <a:t> I/O bottlenecks caused due to slow disk reads </a:t>
            </a:r>
          </a:p>
        </p:txBody>
      </p:sp>
      <p:sp>
        <p:nvSpPr>
          <p:cNvPr id="4" name="Slide Number Placeholder 3">
            <a:extLst>
              <a:ext uri="{FF2B5EF4-FFF2-40B4-BE49-F238E27FC236}">
                <a16:creationId xmlns:a16="http://schemas.microsoft.com/office/drawing/2014/main" id="{59EBE99E-5694-4A88-BC48-F281D73A8FF7}"/>
              </a:ext>
            </a:extLst>
          </p:cNvPr>
          <p:cNvSpPr>
            <a:spLocks noGrp="1"/>
          </p:cNvSpPr>
          <p:nvPr>
            <p:ph type="sldNum" sz="quarter" idx="12"/>
          </p:nvPr>
        </p:nvSpPr>
        <p:spPr/>
        <p:txBody>
          <a:bodyPr/>
          <a:lstStyle/>
          <a:p>
            <a:fld id="{5DC55729-DC18-43A1-8DFB-F08AEF663E9C}" type="slidenum">
              <a:rPr lang="en-US" smtClean="0"/>
              <a:pPr/>
              <a:t>41</a:t>
            </a:fld>
            <a:endParaRPr lang="en-US" dirty="0"/>
          </a:p>
        </p:txBody>
      </p:sp>
      <p:pic>
        <p:nvPicPr>
          <p:cNvPr id="6" name="Picture 5">
            <a:extLst>
              <a:ext uri="{FF2B5EF4-FFF2-40B4-BE49-F238E27FC236}">
                <a16:creationId xmlns:a16="http://schemas.microsoft.com/office/drawing/2014/main" id="{99A80BB0-3E08-4C41-BFF0-A03BDFAF7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123" y="1845734"/>
            <a:ext cx="1895475" cy="1524000"/>
          </a:xfrm>
          <a:prstGeom prst="rect">
            <a:avLst/>
          </a:prstGeom>
        </p:spPr>
      </p:pic>
      <p:pic>
        <p:nvPicPr>
          <p:cNvPr id="8" name="Picture 7">
            <a:extLst>
              <a:ext uri="{FF2B5EF4-FFF2-40B4-BE49-F238E27FC236}">
                <a16:creationId xmlns:a16="http://schemas.microsoft.com/office/drawing/2014/main" id="{61C0CF06-208A-4981-9C32-F704AB146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68" y="1924641"/>
            <a:ext cx="2543132" cy="1704693"/>
          </a:xfrm>
          <a:prstGeom prst="rect">
            <a:avLst/>
          </a:prstGeom>
        </p:spPr>
      </p:pic>
      <p:pic>
        <p:nvPicPr>
          <p:cNvPr id="10" name="Picture 9">
            <a:extLst>
              <a:ext uri="{FF2B5EF4-FFF2-40B4-BE49-F238E27FC236}">
                <a16:creationId xmlns:a16="http://schemas.microsoft.com/office/drawing/2014/main" id="{CDCDBB95-8831-49D4-B0CB-CC3F4F299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178433" y="3652517"/>
            <a:ext cx="1139125" cy="1139125"/>
          </a:xfrm>
          <a:prstGeom prst="rect">
            <a:avLst/>
          </a:prstGeom>
        </p:spPr>
      </p:pic>
      <p:pic>
        <p:nvPicPr>
          <p:cNvPr id="12" name="Picture 11">
            <a:extLst>
              <a:ext uri="{FF2B5EF4-FFF2-40B4-BE49-F238E27FC236}">
                <a16:creationId xmlns:a16="http://schemas.microsoft.com/office/drawing/2014/main" id="{67881C9A-3326-491B-B3C5-72EA84BB9F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3865" y="3581485"/>
            <a:ext cx="2299450" cy="1378772"/>
          </a:xfrm>
          <a:prstGeom prst="rect">
            <a:avLst/>
          </a:prstGeom>
        </p:spPr>
      </p:pic>
      <p:pic>
        <p:nvPicPr>
          <p:cNvPr id="14" name="Picture 13">
            <a:extLst>
              <a:ext uri="{FF2B5EF4-FFF2-40B4-BE49-F238E27FC236}">
                <a16:creationId xmlns:a16="http://schemas.microsoft.com/office/drawing/2014/main" id="{0940B7B9-AC4B-4DC1-96ED-547434CABE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0378" y="5128872"/>
            <a:ext cx="2466975" cy="609600"/>
          </a:xfrm>
          <a:prstGeom prst="rect">
            <a:avLst/>
          </a:prstGeom>
        </p:spPr>
      </p:pic>
    </p:spTree>
    <p:extLst>
      <p:ext uri="{BB962C8B-B14F-4D97-AF65-F5344CB8AC3E}">
        <p14:creationId xmlns:p14="http://schemas.microsoft.com/office/powerpoint/2010/main" val="1708999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702-EA43-4676-9103-DD5A0A0C3B7F}"/>
              </a:ext>
            </a:extLst>
          </p:cNvPr>
          <p:cNvSpPr>
            <a:spLocks noGrp="1"/>
          </p:cNvSpPr>
          <p:nvPr>
            <p:ph type="title"/>
          </p:nvPr>
        </p:nvSpPr>
        <p:spPr/>
        <p:txBody>
          <a:bodyPr/>
          <a:lstStyle/>
          <a:p>
            <a:r>
              <a:rPr lang="en-US" dirty="0"/>
              <a:t>Index is the new bottleneck</a:t>
            </a:r>
          </a:p>
        </p:txBody>
      </p:sp>
      <p:sp>
        <p:nvSpPr>
          <p:cNvPr id="3" name="Content Placeholder 2">
            <a:extLst>
              <a:ext uri="{FF2B5EF4-FFF2-40B4-BE49-F238E27FC236}">
                <a16:creationId xmlns:a16="http://schemas.microsoft.com/office/drawing/2014/main" id="{99C0CBD5-51D9-4B36-95D5-99DD0329C8F6}"/>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800" dirty="0"/>
              <a:t> Since data is in memory, IO bottlenecks caused due to expensive disk accesses are avoided. </a:t>
            </a:r>
          </a:p>
          <a:p>
            <a:pPr>
              <a:buFont typeface="Wingdings" panose="05000000000000000000" pitchFamily="2" charset="2"/>
              <a:buChar char="§"/>
            </a:pPr>
            <a:r>
              <a:rPr lang="en-US" sz="2800" dirty="0"/>
              <a:t> Significant efforts on optimizing query execution has allowed compiled transactions to remove overhead of buffer management, latching, etc.</a:t>
            </a:r>
          </a:p>
          <a:p>
            <a:pPr>
              <a:buFont typeface="Wingdings" panose="05000000000000000000" pitchFamily="2" charset="2"/>
              <a:buChar char="§"/>
            </a:pPr>
            <a:r>
              <a:rPr lang="en-US" sz="2800" dirty="0"/>
              <a:t> A recent study of contemporary in-memory database systems shows that index lookup can contributes up to 94% of query execution time.[</a:t>
            </a:r>
            <a:r>
              <a:rPr lang="en-US" sz="2800" dirty="0" err="1"/>
              <a:t>Kocberber</a:t>
            </a:r>
            <a:r>
              <a:rPr lang="en-US" sz="2800" dirty="0"/>
              <a:t>, MICRO’13]</a:t>
            </a:r>
          </a:p>
          <a:p>
            <a:br>
              <a:rPr lang="en-US" dirty="0"/>
            </a:br>
            <a:br>
              <a:rPr lang="en-US" dirty="0"/>
            </a:br>
            <a:endParaRPr lang="en-US" dirty="0"/>
          </a:p>
        </p:txBody>
      </p:sp>
      <p:sp>
        <p:nvSpPr>
          <p:cNvPr id="4" name="Slide Number Placeholder 3">
            <a:extLst>
              <a:ext uri="{FF2B5EF4-FFF2-40B4-BE49-F238E27FC236}">
                <a16:creationId xmlns:a16="http://schemas.microsoft.com/office/drawing/2014/main" id="{0DB9F220-BB7F-47EC-BF51-0654339DED03}"/>
              </a:ext>
            </a:extLst>
          </p:cNvPr>
          <p:cNvSpPr>
            <a:spLocks noGrp="1"/>
          </p:cNvSpPr>
          <p:nvPr>
            <p:ph type="sldNum" sz="quarter" idx="12"/>
          </p:nvPr>
        </p:nvSpPr>
        <p:spPr/>
        <p:txBody>
          <a:bodyPr/>
          <a:lstStyle/>
          <a:p>
            <a:fld id="{5DC55729-DC18-43A1-8DFB-F08AEF663E9C}" type="slidenum">
              <a:rPr lang="en-US" smtClean="0"/>
              <a:pPr/>
              <a:t>42</a:t>
            </a:fld>
            <a:endParaRPr lang="en-US" dirty="0"/>
          </a:p>
        </p:txBody>
      </p:sp>
    </p:spTree>
    <p:extLst>
      <p:ext uri="{BB962C8B-B14F-4D97-AF65-F5344CB8AC3E}">
        <p14:creationId xmlns:p14="http://schemas.microsoft.com/office/powerpoint/2010/main" val="3417760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9CF6-86DD-4D4A-8678-62B9806A9E7D}"/>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BC323384-5DF8-4FF1-8D85-C9160C5ADAF4}"/>
              </a:ext>
            </a:extLst>
          </p:cNvPr>
          <p:cNvSpPr>
            <a:spLocks noGrp="1"/>
          </p:cNvSpPr>
          <p:nvPr>
            <p:ph type="sldNum" sz="quarter" idx="12"/>
          </p:nvPr>
        </p:nvSpPr>
        <p:spPr/>
        <p:txBody>
          <a:bodyPr/>
          <a:lstStyle/>
          <a:p>
            <a:fld id="{5DC55729-DC18-43A1-8DFB-F08AEF663E9C}" type="slidenum">
              <a:rPr lang="en-US" smtClean="0"/>
              <a:pPr/>
              <a:t>43</a:t>
            </a:fld>
            <a:endParaRPr lang="en-US" dirty="0"/>
          </a:p>
        </p:txBody>
      </p:sp>
      <p:pic>
        <p:nvPicPr>
          <p:cNvPr id="3074" name="Picture 2" descr="https://lh5.googleusercontent.com/8TcJ-vy1TwG4HBG-b11tdSckt7rW4AZNzrXe0xGz4IYrBn2jeA2ZHwlXBXhCgJ2Uu0HRnZ_qGE-QPeAhGDhHhs6hJI9nMnFjOEXNKOn5iOylPLhRbTAYhK3UAAiqXbpur006aHgnrVI">
            <a:extLst>
              <a:ext uri="{FF2B5EF4-FFF2-40B4-BE49-F238E27FC236}">
                <a16:creationId xmlns:a16="http://schemas.microsoft.com/office/drawing/2014/main" id="{7566B720-F885-4F13-9CCA-0CF85E3C7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65" y="1737361"/>
            <a:ext cx="8358669" cy="4353473"/>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893AFAB1-877B-463B-AAD9-122F7A215147}"/>
              </a:ext>
            </a:extLst>
          </p:cNvPr>
          <p:cNvSpPr/>
          <p:nvPr/>
        </p:nvSpPr>
        <p:spPr>
          <a:xfrm>
            <a:off x="164282" y="5233894"/>
            <a:ext cx="1742010" cy="856940"/>
          </a:xfrm>
          <a:prstGeom prst="wedgeEllipseCallout">
            <a:avLst>
              <a:gd name="adj1" fmla="val 33021"/>
              <a:gd name="adj2" fmla="val -163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Libcuckoo</a:t>
            </a:r>
            <a:r>
              <a:rPr lang="en-US" dirty="0"/>
              <a:t> uses spinlock</a:t>
            </a:r>
          </a:p>
        </p:txBody>
      </p:sp>
      <p:sp>
        <p:nvSpPr>
          <p:cNvPr id="6" name="Speech Bubble: Rectangle with Corners Rounded 5">
            <a:extLst>
              <a:ext uri="{FF2B5EF4-FFF2-40B4-BE49-F238E27FC236}">
                <a16:creationId xmlns:a16="http://schemas.microsoft.com/office/drawing/2014/main" id="{ACBBC794-59C8-454D-8EA8-5F6E6A5DAD45}"/>
              </a:ext>
            </a:extLst>
          </p:cNvPr>
          <p:cNvSpPr/>
          <p:nvPr/>
        </p:nvSpPr>
        <p:spPr>
          <a:xfrm>
            <a:off x="4293030" y="480447"/>
            <a:ext cx="2014779" cy="1053885"/>
          </a:xfrm>
          <a:prstGeom prst="wedgeRoundRectCallout">
            <a:avLst>
              <a:gd name="adj1" fmla="val 22969"/>
              <a:gd name="adj2" fmla="val 3354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 SM but ART has efficient time complexity</a:t>
            </a:r>
          </a:p>
        </p:txBody>
      </p:sp>
      <p:sp>
        <p:nvSpPr>
          <p:cNvPr id="7" name="Speech Bubble: Rectangle with Corners Rounded 6">
            <a:extLst>
              <a:ext uri="{FF2B5EF4-FFF2-40B4-BE49-F238E27FC236}">
                <a16:creationId xmlns:a16="http://schemas.microsoft.com/office/drawing/2014/main" id="{362E5324-90B0-455C-B85E-5ABDB0829200}"/>
              </a:ext>
            </a:extLst>
          </p:cNvPr>
          <p:cNvSpPr/>
          <p:nvPr/>
        </p:nvSpPr>
        <p:spPr>
          <a:xfrm>
            <a:off x="7129221" y="449451"/>
            <a:ext cx="2014779" cy="1084881"/>
          </a:xfrm>
          <a:prstGeom prst="wedgeRoundRectCallout">
            <a:avLst>
              <a:gd name="adj1" fmla="val 6219"/>
              <a:gd name="adj2" fmla="val 2410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Btree</a:t>
            </a:r>
            <a:r>
              <a:rPr lang="en-US" dirty="0"/>
              <a:t> has cache efficient scan</a:t>
            </a:r>
          </a:p>
        </p:txBody>
      </p:sp>
    </p:spTree>
    <p:extLst>
      <p:ext uri="{BB962C8B-B14F-4D97-AF65-F5344CB8AC3E}">
        <p14:creationId xmlns:p14="http://schemas.microsoft.com/office/powerpoint/2010/main" val="1045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765D-9BF2-4801-8972-802BBA8E255A}"/>
              </a:ext>
            </a:extLst>
          </p:cNvPr>
          <p:cNvSpPr>
            <a:spLocks noGrp="1"/>
          </p:cNvSpPr>
          <p:nvPr>
            <p:ph type="title"/>
          </p:nvPr>
        </p:nvSpPr>
        <p:spPr/>
        <p:txBody>
          <a:bodyPr/>
          <a:lstStyle/>
          <a:p>
            <a:r>
              <a:rPr lang="en-US" dirty="0"/>
              <a:t>Designing new Index Structure</a:t>
            </a:r>
          </a:p>
        </p:txBody>
      </p:sp>
      <p:sp>
        <p:nvSpPr>
          <p:cNvPr id="3" name="Content Placeholder 2">
            <a:extLst>
              <a:ext uri="{FF2B5EF4-FFF2-40B4-BE49-F238E27FC236}">
                <a16:creationId xmlns:a16="http://schemas.microsoft.com/office/drawing/2014/main" id="{A09B8BE7-AFA1-43F5-A674-1380DC2A28C4}"/>
              </a:ext>
            </a:extLst>
          </p:cNvPr>
          <p:cNvSpPr>
            <a:spLocks noGrp="1"/>
          </p:cNvSpPr>
          <p:nvPr>
            <p:ph idx="1"/>
          </p:nvPr>
        </p:nvSpPr>
        <p:spPr/>
        <p:txBody>
          <a:bodyPr>
            <a:normAutofit/>
          </a:bodyPr>
          <a:lstStyle/>
          <a:p>
            <a:pPr>
              <a:buFont typeface="Wingdings" panose="05000000000000000000" pitchFamily="2" charset="2"/>
              <a:buChar char="q"/>
            </a:pPr>
            <a:r>
              <a:rPr lang="en-US" sz="3200" dirty="0"/>
              <a:t> Efficient Time Complexity</a:t>
            </a:r>
          </a:p>
          <a:p>
            <a:pPr>
              <a:buFont typeface="Wingdings" panose="05000000000000000000" pitchFamily="2" charset="2"/>
              <a:buChar char="q"/>
            </a:pPr>
            <a:r>
              <a:rPr lang="en-US" sz="3200" dirty="0"/>
              <a:t> Low synchronization overhead</a:t>
            </a:r>
          </a:p>
          <a:p>
            <a:pPr>
              <a:buFont typeface="Wingdings" panose="05000000000000000000" pitchFamily="2" charset="2"/>
              <a:buChar char="q"/>
            </a:pPr>
            <a:r>
              <a:rPr lang="en-US" sz="3200" dirty="0"/>
              <a:t> Efficient Data Placement</a:t>
            </a:r>
          </a:p>
          <a:p>
            <a:pPr lvl="1">
              <a:buFont typeface="Wingdings" panose="05000000000000000000" pitchFamily="2" charset="2"/>
              <a:buChar char="q"/>
            </a:pPr>
            <a:r>
              <a:rPr lang="en-US" sz="3000" dirty="0"/>
              <a:t> Cache Efficiency and NUMA  Awareness</a:t>
            </a:r>
          </a:p>
        </p:txBody>
      </p:sp>
      <p:sp>
        <p:nvSpPr>
          <p:cNvPr id="4" name="Slide Number Placeholder 3">
            <a:extLst>
              <a:ext uri="{FF2B5EF4-FFF2-40B4-BE49-F238E27FC236}">
                <a16:creationId xmlns:a16="http://schemas.microsoft.com/office/drawing/2014/main" id="{F9E394F3-DD93-44A8-9C64-3295204A4CB5}"/>
              </a:ext>
            </a:extLst>
          </p:cNvPr>
          <p:cNvSpPr>
            <a:spLocks noGrp="1"/>
          </p:cNvSpPr>
          <p:nvPr>
            <p:ph type="sldNum" sz="quarter" idx="12"/>
          </p:nvPr>
        </p:nvSpPr>
        <p:spPr/>
        <p:txBody>
          <a:bodyPr/>
          <a:lstStyle/>
          <a:p>
            <a:fld id="{5DC55729-DC18-43A1-8DFB-F08AEF663E9C}" type="slidenum">
              <a:rPr lang="en-US" smtClean="0"/>
              <a:pPr/>
              <a:t>44</a:t>
            </a:fld>
            <a:endParaRPr lang="en-US" dirty="0"/>
          </a:p>
        </p:txBody>
      </p:sp>
    </p:spTree>
    <p:extLst>
      <p:ext uri="{BB962C8B-B14F-4D97-AF65-F5344CB8AC3E}">
        <p14:creationId xmlns:p14="http://schemas.microsoft.com/office/powerpoint/2010/main" val="758078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254A-5C9D-407B-9CC2-72B86CF3EDA0}"/>
              </a:ext>
            </a:extLst>
          </p:cNvPr>
          <p:cNvSpPr>
            <a:spLocks noGrp="1"/>
          </p:cNvSpPr>
          <p:nvPr>
            <p:ph type="title"/>
          </p:nvPr>
        </p:nvSpPr>
        <p:spPr/>
        <p:txBody>
          <a:bodyPr/>
          <a:lstStyle/>
          <a:p>
            <a:r>
              <a:rPr lang="en-US" dirty="0"/>
              <a:t>Key Idea</a:t>
            </a:r>
          </a:p>
        </p:txBody>
      </p:sp>
      <p:sp>
        <p:nvSpPr>
          <p:cNvPr id="3" name="Content Placeholder 2">
            <a:extLst>
              <a:ext uri="{FF2B5EF4-FFF2-40B4-BE49-F238E27FC236}">
                <a16:creationId xmlns:a16="http://schemas.microsoft.com/office/drawing/2014/main" id="{E17950BB-D795-4A22-9969-7989B3466E9A}"/>
              </a:ext>
            </a:extLst>
          </p:cNvPr>
          <p:cNvSpPr>
            <a:spLocks noGrp="1"/>
          </p:cNvSpPr>
          <p:nvPr>
            <p:ph idx="1"/>
          </p:nvPr>
        </p:nvSpPr>
        <p:spPr/>
        <p:txBody>
          <a:bodyPr>
            <a:normAutofit/>
          </a:bodyPr>
          <a:lstStyle/>
          <a:p>
            <a:r>
              <a:rPr lang="en-US" sz="2400" dirty="0"/>
              <a:t>Most index structure can be decomposed into two components:</a:t>
            </a:r>
          </a:p>
          <a:p>
            <a:pPr>
              <a:buFont typeface="Wingdings" panose="05000000000000000000" pitchFamily="2" charset="2"/>
              <a:buChar char="§"/>
            </a:pPr>
            <a:r>
              <a:rPr lang="en-US" sz="2400" dirty="0"/>
              <a:t> Data Layer: Stores key and value pair</a:t>
            </a:r>
          </a:p>
          <a:p>
            <a:pPr>
              <a:buFont typeface="Wingdings" panose="05000000000000000000" pitchFamily="2" charset="2"/>
              <a:buChar char="§"/>
            </a:pPr>
            <a:r>
              <a:rPr lang="en-US" sz="2400" dirty="0"/>
              <a:t> Search Layer: Stores partial keys or a subset of keys which allows to accelerate search of keys in data layer.</a:t>
            </a:r>
          </a:p>
          <a:p>
            <a:pPr>
              <a:buFont typeface="Wingdings" panose="05000000000000000000" pitchFamily="2" charset="2"/>
              <a:buChar char="§"/>
            </a:pPr>
            <a:endParaRPr lang="en-US" sz="2400" dirty="0"/>
          </a:p>
          <a:p>
            <a:pPr marL="0" indent="0">
              <a:buNone/>
            </a:pPr>
            <a:r>
              <a:rPr lang="en-US" sz="2400" dirty="0"/>
              <a:t>If we modify the search algorithm of a key, we can allow inconsistency between search layer and data layer. This makes it possible to update search layer asynchronously.</a:t>
            </a:r>
          </a:p>
        </p:txBody>
      </p:sp>
      <p:sp>
        <p:nvSpPr>
          <p:cNvPr id="4" name="Slide Number Placeholder 3">
            <a:extLst>
              <a:ext uri="{FF2B5EF4-FFF2-40B4-BE49-F238E27FC236}">
                <a16:creationId xmlns:a16="http://schemas.microsoft.com/office/drawing/2014/main" id="{1E7A9231-A4CB-473C-AAD9-AAA8D61D806F}"/>
              </a:ext>
            </a:extLst>
          </p:cNvPr>
          <p:cNvSpPr>
            <a:spLocks noGrp="1"/>
          </p:cNvSpPr>
          <p:nvPr>
            <p:ph type="sldNum" sz="quarter" idx="12"/>
          </p:nvPr>
        </p:nvSpPr>
        <p:spPr/>
        <p:txBody>
          <a:bodyPr/>
          <a:lstStyle/>
          <a:p>
            <a:fld id="{5DC55729-DC18-43A1-8DFB-F08AEF663E9C}" type="slidenum">
              <a:rPr lang="en-US" smtClean="0"/>
              <a:pPr/>
              <a:t>45</a:t>
            </a:fld>
            <a:endParaRPr lang="en-US" dirty="0"/>
          </a:p>
        </p:txBody>
      </p:sp>
    </p:spTree>
    <p:extLst>
      <p:ext uri="{BB962C8B-B14F-4D97-AF65-F5344CB8AC3E}">
        <p14:creationId xmlns:p14="http://schemas.microsoft.com/office/powerpoint/2010/main" val="823384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Rounded Corners 164">
            <a:extLst>
              <a:ext uri="{FF2B5EF4-FFF2-40B4-BE49-F238E27FC236}">
                <a16:creationId xmlns:a16="http://schemas.microsoft.com/office/drawing/2014/main" id="{47025A89-1CB4-41E4-909C-EF96B20B1DEB}"/>
              </a:ext>
            </a:extLst>
          </p:cNvPr>
          <p:cNvSpPr/>
          <p:nvPr/>
        </p:nvSpPr>
        <p:spPr>
          <a:xfrm>
            <a:off x="0" y="3875064"/>
            <a:ext cx="9144000" cy="1727166"/>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E0CEE944-3705-46F6-A894-AF0055BB6E00}"/>
              </a:ext>
            </a:extLst>
          </p:cNvPr>
          <p:cNvSpPr/>
          <p:nvPr/>
        </p:nvSpPr>
        <p:spPr>
          <a:xfrm>
            <a:off x="2011542" y="1737361"/>
            <a:ext cx="4490890" cy="192022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C036437-1345-4140-8DEE-33A3DB22D3F9}"/>
              </a:ext>
            </a:extLst>
          </p:cNvPr>
          <p:cNvSpPr>
            <a:spLocks noGrp="1"/>
          </p:cNvSpPr>
          <p:nvPr>
            <p:ph type="title"/>
          </p:nvPr>
        </p:nvSpPr>
        <p:spPr/>
        <p:txBody>
          <a:bodyPr/>
          <a:lstStyle/>
          <a:p>
            <a:r>
              <a:rPr lang="en-US" dirty="0"/>
              <a:t>Example: </a:t>
            </a:r>
            <a:r>
              <a:rPr lang="en-US" dirty="0" err="1"/>
              <a:t>B+Tree</a:t>
            </a:r>
            <a:endParaRPr lang="en-US" dirty="0"/>
          </a:p>
        </p:txBody>
      </p:sp>
      <p:sp>
        <p:nvSpPr>
          <p:cNvPr id="4" name="Slide Number Placeholder 3">
            <a:extLst>
              <a:ext uri="{FF2B5EF4-FFF2-40B4-BE49-F238E27FC236}">
                <a16:creationId xmlns:a16="http://schemas.microsoft.com/office/drawing/2014/main" id="{C46206DF-C7C4-4852-AE97-D6A196F4C85D}"/>
              </a:ext>
            </a:extLst>
          </p:cNvPr>
          <p:cNvSpPr>
            <a:spLocks noGrp="1"/>
          </p:cNvSpPr>
          <p:nvPr>
            <p:ph type="sldNum" sz="quarter" idx="12"/>
          </p:nvPr>
        </p:nvSpPr>
        <p:spPr/>
        <p:txBody>
          <a:bodyPr/>
          <a:lstStyle/>
          <a:p>
            <a:fld id="{5DC55729-DC18-43A1-8DFB-F08AEF663E9C}" type="slidenum">
              <a:rPr lang="en-US" smtClean="0"/>
              <a:pPr/>
              <a:t>46</a:t>
            </a:fld>
            <a:endParaRPr lang="en-US" dirty="0"/>
          </a:p>
        </p:txBody>
      </p:sp>
      <p:grpSp>
        <p:nvGrpSpPr>
          <p:cNvPr id="23" name="Group 22">
            <a:extLst>
              <a:ext uri="{FF2B5EF4-FFF2-40B4-BE49-F238E27FC236}">
                <a16:creationId xmlns:a16="http://schemas.microsoft.com/office/drawing/2014/main" id="{72AE9F72-A7E6-4E90-A881-64D9BB650840}"/>
              </a:ext>
            </a:extLst>
          </p:cNvPr>
          <p:cNvGrpSpPr/>
          <p:nvPr/>
        </p:nvGrpSpPr>
        <p:grpSpPr>
          <a:xfrm>
            <a:off x="3688596" y="1910744"/>
            <a:ext cx="1342426" cy="493654"/>
            <a:chOff x="3688596" y="1910743"/>
            <a:chExt cx="1332856" cy="786444"/>
          </a:xfrm>
        </p:grpSpPr>
        <p:sp>
          <p:nvSpPr>
            <p:cNvPr id="5" name="Rectangle 4">
              <a:extLst>
                <a:ext uri="{FF2B5EF4-FFF2-40B4-BE49-F238E27FC236}">
                  <a16:creationId xmlns:a16="http://schemas.microsoft.com/office/drawing/2014/main" id="{2F4B3859-AF28-4C44-A6C9-D9632828C310}"/>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5CC0E60-7661-4E06-BF2A-6333864C9A18}"/>
                </a:ext>
              </a:extLst>
            </p:cNvPr>
            <p:cNvGrpSpPr/>
            <p:nvPr/>
          </p:nvGrpSpPr>
          <p:grpSpPr>
            <a:xfrm>
              <a:off x="3688598" y="2305318"/>
              <a:ext cx="1332854" cy="391869"/>
              <a:chOff x="3688597" y="2271220"/>
              <a:chExt cx="1477879" cy="425967"/>
            </a:xfrm>
          </p:grpSpPr>
          <p:sp>
            <p:nvSpPr>
              <p:cNvPr id="8" name="Rectangle 7">
                <a:extLst>
                  <a:ext uri="{FF2B5EF4-FFF2-40B4-BE49-F238E27FC236}">
                    <a16:creationId xmlns:a16="http://schemas.microsoft.com/office/drawing/2014/main" id="{9218730A-66C0-412C-96B7-7D904D881E5D}"/>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32B130E-B442-4759-B00C-D59FB44D247A}"/>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8F8236B-6AA3-4421-80FB-A7D69CF1EA97}"/>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24A99EC-0FB4-42BB-82D0-58DA7F15C074}"/>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6DEF078F-26BC-437F-9926-3AA3F2D6ED28}"/>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p>
          </p:txBody>
        </p:sp>
        <p:sp>
          <p:nvSpPr>
            <p:cNvPr id="21" name="Rectangle 20">
              <a:extLst>
                <a:ext uri="{FF2B5EF4-FFF2-40B4-BE49-F238E27FC236}">
                  <a16:creationId xmlns:a16="http://schemas.microsoft.com/office/drawing/2014/main" id="{38DDCD38-06EC-44AF-B0D5-BE883698529A}"/>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A8C3E32E-13D3-4B79-8CA8-12BE068B0A9C}"/>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39569F88-A94C-4F78-83AE-4D636FE22D85}"/>
              </a:ext>
            </a:extLst>
          </p:cNvPr>
          <p:cNvGrpSpPr/>
          <p:nvPr/>
        </p:nvGrpSpPr>
        <p:grpSpPr>
          <a:xfrm>
            <a:off x="2563739" y="2875945"/>
            <a:ext cx="1342426" cy="493654"/>
            <a:chOff x="3688596" y="1910743"/>
            <a:chExt cx="1332856" cy="786444"/>
          </a:xfrm>
        </p:grpSpPr>
        <p:sp>
          <p:nvSpPr>
            <p:cNvPr id="25" name="Rectangle 24">
              <a:extLst>
                <a:ext uri="{FF2B5EF4-FFF2-40B4-BE49-F238E27FC236}">
                  <a16:creationId xmlns:a16="http://schemas.microsoft.com/office/drawing/2014/main" id="{64270752-5EB7-40B5-8C9A-258FBA6CE749}"/>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582856A4-7AB8-43FF-9BB5-8D0E294A0D29}"/>
                </a:ext>
              </a:extLst>
            </p:cNvPr>
            <p:cNvGrpSpPr/>
            <p:nvPr/>
          </p:nvGrpSpPr>
          <p:grpSpPr>
            <a:xfrm>
              <a:off x="3688598" y="2305318"/>
              <a:ext cx="1332854" cy="391869"/>
              <a:chOff x="3688597" y="2271220"/>
              <a:chExt cx="1477879" cy="425967"/>
            </a:xfrm>
          </p:grpSpPr>
          <p:sp>
            <p:nvSpPr>
              <p:cNvPr id="30" name="Rectangle 29">
                <a:extLst>
                  <a:ext uri="{FF2B5EF4-FFF2-40B4-BE49-F238E27FC236}">
                    <a16:creationId xmlns:a16="http://schemas.microsoft.com/office/drawing/2014/main" id="{20B94FFB-22D3-445B-BBEA-DD668935BB9D}"/>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966B3346-95FE-4474-896B-E2B191A915DE}"/>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A0DC3A02-2C8A-459A-A828-C72F7ED97E0E}"/>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5168482E-5601-47E0-BECD-86540ECB6816}"/>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44819F94-A90F-4E66-AA95-B59A9C799BC6}"/>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28" name="Rectangle 27">
              <a:extLst>
                <a:ext uri="{FF2B5EF4-FFF2-40B4-BE49-F238E27FC236}">
                  <a16:creationId xmlns:a16="http://schemas.microsoft.com/office/drawing/2014/main" id="{F9A2DBF2-4844-4AD1-96CC-768991EEBDCA}"/>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CA32066F-8639-4573-9B42-52948FBF2099}"/>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35" name="Straight Arrow Connector 34">
            <a:extLst>
              <a:ext uri="{FF2B5EF4-FFF2-40B4-BE49-F238E27FC236}">
                <a16:creationId xmlns:a16="http://schemas.microsoft.com/office/drawing/2014/main" id="{D9B03260-ECA1-41F8-B0BB-E13EB9DFC9A5}"/>
              </a:ext>
            </a:extLst>
          </p:cNvPr>
          <p:cNvCxnSpPr>
            <a:endCxn id="27" idx="0"/>
          </p:cNvCxnSpPr>
          <p:nvPr/>
        </p:nvCxnSpPr>
        <p:spPr>
          <a:xfrm flipH="1">
            <a:off x="2789376" y="2278743"/>
            <a:ext cx="1115383" cy="597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CA00B53-1D59-4562-B698-505F58DB7E2A}"/>
              </a:ext>
            </a:extLst>
          </p:cNvPr>
          <p:cNvGrpSpPr/>
          <p:nvPr/>
        </p:nvGrpSpPr>
        <p:grpSpPr>
          <a:xfrm>
            <a:off x="4588482" y="2868691"/>
            <a:ext cx="1342426" cy="493654"/>
            <a:chOff x="3688596" y="1910743"/>
            <a:chExt cx="1332856" cy="786444"/>
          </a:xfrm>
        </p:grpSpPr>
        <p:sp>
          <p:nvSpPr>
            <p:cNvPr id="37" name="Rectangle 36">
              <a:extLst>
                <a:ext uri="{FF2B5EF4-FFF2-40B4-BE49-F238E27FC236}">
                  <a16:creationId xmlns:a16="http://schemas.microsoft.com/office/drawing/2014/main" id="{EDC6E24D-E209-4BE9-A0D7-34C8B498C810}"/>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F72EABE7-5B9B-4789-9271-431B3CEB5A22}"/>
                </a:ext>
              </a:extLst>
            </p:cNvPr>
            <p:cNvGrpSpPr/>
            <p:nvPr/>
          </p:nvGrpSpPr>
          <p:grpSpPr>
            <a:xfrm>
              <a:off x="3688598" y="2305318"/>
              <a:ext cx="1332854" cy="391869"/>
              <a:chOff x="3688597" y="2271220"/>
              <a:chExt cx="1477879" cy="425967"/>
            </a:xfrm>
          </p:grpSpPr>
          <p:sp>
            <p:nvSpPr>
              <p:cNvPr id="42" name="Rectangle 41">
                <a:extLst>
                  <a:ext uri="{FF2B5EF4-FFF2-40B4-BE49-F238E27FC236}">
                    <a16:creationId xmlns:a16="http://schemas.microsoft.com/office/drawing/2014/main" id="{23222BE7-1400-41E9-80F6-F1C23E0725E9}"/>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AF7BFF3D-B137-4B24-8F9A-369F5EC7F53F}"/>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DBDAC62-2118-4F48-9980-7D973E29427E}"/>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95935D8B-AA22-43BF-BED3-19A08C10305C}"/>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406F022-ECF5-4E6B-822F-6C1B58E0B148}"/>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23</a:t>
              </a:r>
            </a:p>
          </p:txBody>
        </p:sp>
        <p:sp>
          <p:nvSpPr>
            <p:cNvPr id="40" name="Rectangle 39">
              <a:extLst>
                <a:ext uri="{FF2B5EF4-FFF2-40B4-BE49-F238E27FC236}">
                  <a16:creationId xmlns:a16="http://schemas.microsoft.com/office/drawing/2014/main" id="{98D72D08-5BDF-409D-BFDF-372481C42821}"/>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31</a:t>
              </a:r>
            </a:p>
          </p:txBody>
        </p:sp>
        <p:sp>
          <p:nvSpPr>
            <p:cNvPr id="41" name="Rectangle 40">
              <a:extLst>
                <a:ext uri="{FF2B5EF4-FFF2-40B4-BE49-F238E27FC236}">
                  <a16:creationId xmlns:a16="http://schemas.microsoft.com/office/drawing/2014/main" id="{6B477EB3-5EDF-40B4-B3B4-205D76C27263}"/>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43</a:t>
              </a:r>
            </a:p>
          </p:txBody>
        </p:sp>
      </p:grpSp>
      <p:cxnSp>
        <p:nvCxnSpPr>
          <p:cNvPr id="46" name="Straight Arrow Connector 45">
            <a:extLst>
              <a:ext uri="{FF2B5EF4-FFF2-40B4-BE49-F238E27FC236}">
                <a16:creationId xmlns:a16="http://schemas.microsoft.com/office/drawing/2014/main" id="{6B8531FD-3B4C-47B6-B535-94E56CD503D3}"/>
              </a:ext>
            </a:extLst>
          </p:cNvPr>
          <p:cNvCxnSpPr>
            <a:cxnSpLocks/>
            <a:endCxn id="39" idx="0"/>
          </p:cNvCxnSpPr>
          <p:nvPr/>
        </p:nvCxnSpPr>
        <p:spPr>
          <a:xfrm>
            <a:off x="4201093" y="2278441"/>
            <a:ext cx="613026" cy="590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97D8913B-34C2-49D9-B73C-80D4C3180FCC}"/>
              </a:ext>
            </a:extLst>
          </p:cNvPr>
          <p:cNvGrpSpPr/>
          <p:nvPr/>
        </p:nvGrpSpPr>
        <p:grpSpPr>
          <a:xfrm>
            <a:off x="42788" y="4494287"/>
            <a:ext cx="1188158" cy="493654"/>
            <a:chOff x="3688596" y="1910743"/>
            <a:chExt cx="1332856" cy="786444"/>
          </a:xfrm>
        </p:grpSpPr>
        <p:sp>
          <p:nvSpPr>
            <p:cNvPr id="49" name="Rectangle 48">
              <a:extLst>
                <a:ext uri="{FF2B5EF4-FFF2-40B4-BE49-F238E27FC236}">
                  <a16:creationId xmlns:a16="http://schemas.microsoft.com/office/drawing/2014/main" id="{945CD921-1B39-4392-B439-B0BE9230520A}"/>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F12881F0-FC76-46FA-AA30-1BF3CCC40703}"/>
                </a:ext>
              </a:extLst>
            </p:cNvPr>
            <p:cNvGrpSpPr/>
            <p:nvPr/>
          </p:nvGrpSpPr>
          <p:grpSpPr>
            <a:xfrm>
              <a:off x="3688598" y="2305318"/>
              <a:ext cx="1332854" cy="391869"/>
              <a:chOff x="3688597" y="2271220"/>
              <a:chExt cx="1477879" cy="425967"/>
            </a:xfrm>
          </p:grpSpPr>
          <p:sp>
            <p:nvSpPr>
              <p:cNvPr id="54" name="Rectangle 53">
                <a:extLst>
                  <a:ext uri="{FF2B5EF4-FFF2-40B4-BE49-F238E27FC236}">
                    <a16:creationId xmlns:a16="http://schemas.microsoft.com/office/drawing/2014/main" id="{59376929-96D8-4E2F-AAE3-1BDDEF77B147}"/>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F687F0BB-5C92-4220-8CA5-E2A5695C6735}"/>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55F949F2-37B1-4AC3-8800-053198CB754F}"/>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B198E20B-C770-43A1-8AF8-13ECE7A6F567}"/>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EB0E96D-253C-4A3C-B0BE-CC8E2F18943A}"/>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52" name="Rectangle 51">
              <a:extLst>
                <a:ext uri="{FF2B5EF4-FFF2-40B4-BE49-F238E27FC236}">
                  <a16:creationId xmlns:a16="http://schemas.microsoft.com/office/drawing/2014/main" id="{6FB7A644-795B-4AE0-B938-660E7813035F}"/>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53" name="Rectangle 52">
              <a:extLst>
                <a:ext uri="{FF2B5EF4-FFF2-40B4-BE49-F238E27FC236}">
                  <a16:creationId xmlns:a16="http://schemas.microsoft.com/office/drawing/2014/main" id="{CF21AC39-5EA9-4AD1-85E6-F0F75456FE95}"/>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grpSp>
      <p:grpSp>
        <p:nvGrpSpPr>
          <p:cNvPr id="58" name="Group 57">
            <a:extLst>
              <a:ext uri="{FF2B5EF4-FFF2-40B4-BE49-F238E27FC236}">
                <a16:creationId xmlns:a16="http://schemas.microsoft.com/office/drawing/2014/main" id="{385F0C6B-38E6-4519-B1D0-5A1A909BD9EA}"/>
              </a:ext>
            </a:extLst>
          </p:cNvPr>
          <p:cNvGrpSpPr/>
          <p:nvPr/>
        </p:nvGrpSpPr>
        <p:grpSpPr>
          <a:xfrm>
            <a:off x="1555632" y="4494287"/>
            <a:ext cx="1238595" cy="493654"/>
            <a:chOff x="3688596" y="1910743"/>
            <a:chExt cx="1332856" cy="786444"/>
          </a:xfrm>
        </p:grpSpPr>
        <p:sp>
          <p:nvSpPr>
            <p:cNvPr id="59" name="Rectangle 58">
              <a:extLst>
                <a:ext uri="{FF2B5EF4-FFF2-40B4-BE49-F238E27FC236}">
                  <a16:creationId xmlns:a16="http://schemas.microsoft.com/office/drawing/2014/main" id="{A1A05059-ED9B-4E95-9B9F-DE86CE016075}"/>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BE0BDE3A-120A-4EB6-B0F4-26E03E69C63C}"/>
                </a:ext>
              </a:extLst>
            </p:cNvPr>
            <p:cNvGrpSpPr/>
            <p:nvPr/>
          </p:nvGrpSpPr>
          <p:grpSpPr>
            <a:xfrm>
              <a:off x="3688598" y="2305318"/>
              <a:ext cx="1332854" cy="391869"/>
              <a:chOff x="3688597" y="2271220"/>
              <a:chExt cx="1477879" cy="425967"/>
            </a:xfrm>
          </p:grpSpPr>
          <p:sp>
            <p:nvSpPr>
              <p:cNvPr id="64" name="Rectangle 63">
                <a:extLst>
                  <a:ext uri="{FF2B5EF4-FFF2-40B4-BE49-F238E27FC236}">
                    <a16:creationId xmlns:a16="http://schemas.microsoft.com/office/drawing/2014/main" id="{0EC9AB5B-D84E-4C8B-B476-B3313290707D}"/>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834D74FB-A186-4C0D-A0A8-3DFD07402A94}"/>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5B00A65F-77C9-4E1D-BAA3-8425C749EC58}"/>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EDD65B35-A748-47BC-B611-30068BFB528F}"/>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9631D383-03D0-4088-BCF9-5052480520F0}"/>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62" name="Rectangle 61">
              <a:extLst>
                <a:ext uri="{FF2B5EF4-FFF2-40B4-BE49-F238E27FC236}">
                  <a16:creationId xmlns:a16="http://schemas.microsoft.com/office/drawing/2014/main" id="{4666B610-B8B9-4CF6-9BE1-E5697E65722C}"/>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11</a:t>
              </a:r>
            </a:p>
          </p:txBody>
        </p:sp>
        <p:sp>
          <p:nvSpPr>
            <p:cNvPr id="63" name="Rectangle 62">
              <a:extLst>
                <a:ext uri="{FF2B5EF4-FFF2-40B4-BE49-F238E27FC236}">
                  <a16:creationId xmlns:a16="http://schemas.microsoft.com/office/drawing/2014/main" id="{6BABD522-A993-4AC8-8ED7-9F861C8A30A7}"/>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grpSp>
        <p:nvGrpSpPr>
          <p:cNvPr id="68" name="Group 67">
            <a:extLst>
              <a:ext uri="{FF2B5EF4-FFF2-40B4-BE49-F238E27FC236}">
                <a16:creationId xmlns:a16="http://schemas.microsoft.com/office/drawing/2014/main" id="{BDE3E72A-FCCB-446C-872F-72180535EF0B}"/>
              </a:ext>
            </a:extLst>
          </p:cNvPr>
          <p:cNvGrpSpPr/>
          <p:nvPr/>
        </p:nvGrpSpPr>
        <p:grpSpPr>
          <a:xfrm>
            <a:off x="3110522" y="4493007"/>
            <a:ext cx="1252728" cy="493654"/>
            <a:chOff x="3688596" y="1910743"/>
            <a:chExt cx="1332856" cy="786444"/>
          </a:xfrm>
        </p:grpSpPr>
        <p:sp>
          <p:nvSpPr>
            <p:cNvPr id="69" name="Rectangle 68">
              <a:extLst>
                <a:ext uri="{FF2B5EF4-FFF2-40B4-BE49-F238E27FC236}">
                  <a16:creationId xmlns:a16="http://schemas.microsoft.com/office/drawing/2014/main" id="{8F61FED0-E5B1-450F-8C54-E2BC3B9C5E88}"/>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10F72F61-402C-4E94-8B8F-128A0FCCD32A}"/>
                </a:ext>
              </a:extLst>
            </p:cNvPr>
            <p:cNvGrpSpPr/>
            <p:nvPr/>
          </p:nvGrpSpPr>
          <p:grpSpPr>
            <a:xfrm>
              <a:off x="3688598" y="2305318"/>
              <a:ext cx="1332854" cy="391869"/>
              <a:chOff x="3688597" y="2271220"/>
              <a:chExt cx="1477879" cy="425967"/>
            </a:xfrm>
          </p:grpSpPr>
          <p:sp>
            <p:nvSpPr>
              <p:cNvPr id="74" name="Rectangle 73">
                <a:extLst>
                  <a:ext uri="{FF2B5EF4-FFF2-40B4-BE49-F238E27FC236}">
                    <a16:creationId xmlns:a16="http://schemas.microsoft.com/office/drawing/2014/main" id="{1E8DD8E0-B76A-4C89-BEBE-CA111872DCEA}"/>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BC78C475-6FF0-492C-8D07-B71CEBD4526C}"/>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16AB8340-E704-4B23-AF07-B1A3C0B2F734}"/>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23D14CD1-DF17-4B37-A87B-29949C4ACA4A}"/>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BD3361EC-106E-4749-BE13-10E3A6000080}"/>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p>
          </p:txBody>
        </p:sp>
        <p:sp>
          <p:nvSpPr>
            <p:cNvPr id="72" name="Rectangle 71">
              <a:extLst>
                <a:ext uri="{FF2B5EF4-FFF2-40B4-BE49-F238E27FC236}">
                  <a16:creationId xmlns:a16="http://schemas.microsoft.com/office/drawing/2014/main" id="{23DC2B19-1588-4EC5-9B50-EB433D818DC0}"/>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17</a:t>
              </a:r>
            </a:p>
          </p:txBody>
        </p:sp>
        <p:sp>
          <p:nvSpPr>
            <p:cNvPr id="73" name="Rectangle 72">
              <a:extLst>
                <a:ext uri="{FF2B5EF4-FFF2-40B4-BE49-F238E27FC236}">
                  <a16:creationId xmlns:a16="http://schemas.microsoft.com/office/drawing/2014/main" id="{8EF24044-A21E-48A4-B979-E95CB85C6607}"/>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19</a:t>
              </a:r>
            </a:p>
          </p:txBody>
        </p:sp>
      </p:grpSp>
      <p:grpSp>
        <p:nvGrpSpPr>
          <p:cNvPr id="78" name="Group 77">
            <a:extLst>
              <a:ext uri="{FF2B5EF4-FFF2-40B4-BE49-F238E27FC236}">
                <a16:creationId xmlns:a16="http://schemas.microsoft.com/office/drawing/2014/main" id="{2CF0DC8C-4E67-4C5B-AC6E-DBDCF3958C95}"/>
              </a:ext>
            </a:extLst>
          </p:cNvPr>
          <p:cNvGrpSpPr/>
          <p:nvPr/>
        </p:nvGrpSpPr>
        <p:grpSpPr>
          <a:xfrm>
            <a:off x="4721120" y="4493007"/>
            <a:ext cx="1254457" cy="493654"/>
            <a:chOff x="3688596" y="1910743"/>
            <a:chExt cx="1332856" cy="786444"/>
          </a:xfrm>
        </p:grpSpPr>
        <p:sp>
          <p:nvSpPr>
            <p:cNvPr id="79" name="Rectangle 78">
              <a:extLst>
                <a:ext uri="{FF2B5EF4-FFF2-40B4-BE49-F238E27FC236}">
                  <a16:creationId xmlns:a16="http://schemas.microsoft.com/office/drawing/2014/main" id="{8E2E0997-FFDA-4A59-B557-43E93B20D78C}"/>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80" name="Group 79">
              <a:extLst>
                <a:ext uri="{FF2B5EF4-FFF2-40B4-BE49-F238E27FC236}">
                  <a16:creationId xmlns:a16="http://schemas.microsoft.com/office/drawing/2014/main" id="{EF842CBD-B658-4EE2-BC28-9376D5B573FA}"/>
                </a:ext>
              </a:extLst>
            </p:cNvPr>
            <p:cNvGrpSpPr/>
            <p:nvPr/>
          </p:nvGrpSpPr>
          <p:grpSpPr>
            <a:xfrm>
              <a:off x="3688598" y="2305318"/>
              <a:ext cx="1332854" cy="391869"/>
              <a:chOff x="3688597" y="2271220"/>
              <a:chExt cx="1477879" cy="425967"/>
            </a:xfrm>
          </p:grpSpPr>
          <p:sp>
            <p:nvSpPr>
              <p:cNvPr id="84" name="Rectangle 83">
                <a:extLst>
                  <a:ext uri="{FF2B5EF4-FFF2-40B4-BE49-F238E27FC236}">
                    <a16:creationId xmlns:a16="http://schemas.microsoft.com/office/drawing/2014/main" id="{2E9DCEF6-FF99-4A99-A8BA-972B63BA7F64}"/>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B6477244-7CAB-4A67-B9DA-979641375988}"/>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Rectangle 85">
                <a:extLst>
                  <a:ext uri="{FF2B5EF4-FFF2-40B4-BE49-F238E27FC236}">
                    <a16:creationId xmlns:a16="http://schemas.microsoft.com/office/drawing/2014/main" id="{AAFDEDDA-D86E-4BE9-ADE0-F69E32E09A42}"/>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Rectangle 86">
                <a:extLst>
                  <a:ext uri="{FF2B5EF4-FFF2-40B4-BE49-F238E27FC236}">
                    <a16:creationId xmlns:a16="http://schemas.microsoft.com/office/drawing/2014/main" id="{DD9A8C6E-C6E0-4397-B1E1-986E68B7B01E}"/>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04B2E2EA-6D76-42F6-9222-71AC23689594}"/>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23</a:t>
              </a:r>
            </a:p>
          </p:txBody>
        </p:sp>
        <p:sp>
          <p:nvSpPr>
            <p:cNvPr id="82" name="Rectangle 81">
              <a:extLst>
                <a:ext uri="{FF2B5EF4-FFF2-40B4-BE49-F238E27FC236}">
                  <a16:creationId xmlns:a16="http://schemas.microsoft.com/office/drawing/2014/main" id="{58A3D154-B943-49EF-8048-E581321C2CBC}"/>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29</a:t>
              </a:r>
            </a:p>
          </p:txBody>
        </p:sp>
        <p:sp>
          <p:nvSpPr>
            <p:cNvPr id="83" name="Rectangle 82">
              <a:extLst>
                <a:ext uri="{FF2B5EF4-FFF2-40B4-BE49-F238E27FC236}">
                  <a16:creationId xmlns:a16="http://schemas.microsoft.com/office/drawing/2014/main" id="{1C65F0CD-0901-4017-B25B-31745D8CEC95}"/>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grpSp>
        <p:nvGrpSpPr>
          <p:cNvPr id="88" name="Group 87">
            <a:extLst>
              <a:ext uri="{FF2B5EF4-FFF2-40B4-BE49-F238E27FC236}">
                <a16:creationId xmlns:a16="http://schemas.microsoft.com/office/drawing/2014/main" id="{D3AA1A94-AD04-4C76-B869-41E59D571551}"/>
              </a:ext>
            </a:extLst>
          </p:cNvPr>
          <p:cNvGrpSpPr/>
          <p:nvPr/>
        </p:nvGrpSpPr>
        <p:grpSpPr>
          <a:xfrm>
            <a:off x="6291872" y="4493007"/>
            <a:ext cx="1252728" cy="493654"/>
            <a:chOff x="3688596" y="1910743"/>
            <a:chExt cx="1332856" cy="786444"/>
          </a:xfrm>
        </p:grpSpPr>
        <p:sp>
          <p:nvSpPr>
            <p:cNvPr id="89" name="Rectangle 88">
              <a:extLst>
                <a:ext uri="{FF2B5EF4-FFF2-40B4-BE49-F238E27FC236}">
                  <a16:creationId xmlns:a16="http://schemas.microsoft.com/office/drawing/2014/main" id="{8C903FC7-34FC-4B3E-BD41-F5F8D74BB9CA}"/>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6140F22B-E8A0-4673-AEEB-78083F8E1425}"/>
                </a:ext>
              </a:extLst>
            </p:cNvPr>
            <p:cNvGrpSpPr/>
            <p:nvPr/>
          </p:nvGrpSpPr>
          <p:grpSpPr>
            <a:xfrm>
              <a:off x="3688598" y="2305318"/>
              <a:ext cx="1332854" cy="391869"/>
              <a:chOff x="3688597" y="2271220"/>
              <a:chExt cx="1477879" cy="425967"/>
            </a:xfrm>
          </p:grpSpPr>
          <p:sp>
            <p:nvSpPr>
              <p:cNvPr id="94" name="Rectangle 93">
                <a:extLst>
                  <a:ext uri="{FF2B5EF4-FFF2-40B4-BE49-F238E27FC236}">
                    <a16:creationId xmlns:a16="http://schemas.microsoft.com/office/drawing/2014/main" id="{57CAC6D8-D341-49FF-891B-6E6BA9A52132}"/>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5" name="Rectangle 94">
                <a:extLst>
                  <a:ext uri="{FF2B5EF4-FFF2-40B4-BE49-F238E27FC236}">
                    <a16:creationId xmlns:a16="http://schemas.microsoft.com/office/drawing/2014/main" id="{E99A96A1-3488-47C8-90B3-5BB90527FF5C}"/>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Rectangle 95">
                <a:extLst>
                  <a:ext uri="{FF2B5EF4-FFF2-40B4-BE49-F238E27FC236}">
                    <a16:creationId xmlns:a16="http://schemas.microsoft.com/office/drawing/2014/main" id="{CDD2DD76-A6E2-4FEC-A951-6A0488BB3638}"/>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7" name="Rectangle 96">
                <a:extLst>
                  <a:ext uri="{FF2B5EF4-FFF2-40B4-BE49-F238E27FC236}">
                    <a16:creationId xmlns:a16="http://schemas.microsoft.com/office/drawing/2014/main" id="{D2D9EC3C-DE8F-48D6-ADE1-41548D60550D}"/>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1" name="Rectangle 90">
              <a:extLst>
                <a:ext uri="{FF2B5EF4-FFF2-40B4-BE49-F238E27FC236}">
                  <a16:creationId xmlns:a16="http://schemas.microsoft.com/office/drawing/2014/main" id="{5DCF5EDD-C2FA-40FD-8BAB-C72AB721DE19}"/>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13</a:t>
              </a:r>
            </a:p>
          </p:txBody>
        </p:sp>
        <p:sp>
          <p:nvSpPr>
            <p:cNvPr id="92" name="Rectangle 91">
              <a:extLst>
                <a:ext uri="{FF2B5EF4-FFF2-40B4-BE49-F238E27FC236}">
                  <a16:creationId xmlns:a16="http://schemas.microsoft.com/office/drawing/2014/main" id="{61675D7A-14EA-4778-9155-1430100A290C}"/>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17</a:t>
              </a:r>
            </a:p>
          </p:txBody>
        </p:sp>
        <p:sp>
          <p:nvSpPr>
            <p:cNvPr id="93" name="Rectangle 92">
              <a:extLst>
                <a:ext uri="{FF2B5EF4-FFF2-40B4-BE49-F238E27FC236}">
                  <a16:creationId xmlns:a16="http://schemas.microsoft.com/office/drawing/2014/main" id="{5A02ED6E-3FFF-45AF-ADF6-E651942A903B}"/>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19</a:t>
              </a:r>
            </a:p>
          </p:txBody>
        </p:sp>
      </p:grpSp>
      <p:grpSp>
        <p:nvGrpSpPr>
          <p:cNvPr id="98" name="Group 97">
            <a:extLst>
              <a:ext uri="{FF2B5EF4-FFF2-40B4-BE49-F238E27FC236}">
                <a16:creationId xmlns:a16="http://schemas.microsoft.com/office/drawing/2014/main" id="{3D276BA9-D063-4787-BCA1-08A373FBCDD9}"/>
              </a:ext>
            </a:extLst>
          </p:cNvPr>
          <p:cNvGrpSpPr/>
          <p:nvPr/>
        </p:nvGrpSpPr>
        <p:grpSpPr>
          <a:xfrm>
            <a:off x="7807220" y="4493007"/>
            <a:ext cx="1252728" cy="493654"/>
            <a:chOff x="3688596" y="1910743"/>
            <a:chExt cx="1332856" cy="786444"/>
          </a:xfrm>
        </p:grpSpPr>
        <p:sp>
          <p:nvSpPr>
            <p:cNvPr id="99" name="Rectangle 98">
              <a:extLst>
                <a:ext uri="{FF2B5EF4-FFF2-40B4-BE49-F238E27FC236}">
                  <a16:creationId xmlns:a16="http://schemas.microsoft.com/office/drawing/2014/main" id="{EC46F8AB-FD79-4BAF-8711-53BEE8720EC7}"/>
                </a:ext>
              </a:extLst>
            </p:cNvPr>
            <p:cNvSpPr/>
            <p:nvPr/>
          </p:nvSpPr>
          <p:spPr>
            <a:xfrm>
              <a:off x="3688597" y="1911225"/>
              <a:ext cx="1332854" cy="785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100" name="Group 99">
              <a:extLst>
                <a:ext uri="{FF2B5EF4-FFF2-40B4-BE49-F238E27FC236}">
                  <a16:creationId xmlns:a16="http://schemas.microsoft.com/office/drawing/2014/main" id="{DEF6DA43-FC0F-49A0-9A20-AE23100DC211}"/>
                </a:ext>
              </a:extLst>
            </p:cNvPr>
            <p:cNvGrpSpPr/>
            <p:nvPr/>
          </p:nvGrpSpPr>
          <p:grpSpPr>
            <a:xfrm>
              <a:off x="3688598" y="2305318"/>
              <a:ext cx="1332854" cy="391869"/>
              <a:chOff x="3688597" y="2271220"/>
              <a:chExt cx="1477879" cy="425967"/>
            </a:xfrm>
          </p:grpSpPr>
          <p:sp>
            <p:nvSpPr>
              <p:cNvPr id="104" name="Rectangle 103">
                <a:extLst>
                  <a:ext uri="{FF2B5EF4-FFF2-40B4-BE49-F238E27FC236}">
                    <a16:creationId xmlns:a16="http://schemas.microsoft.com/office/drawing/2014/main" id="{C932E085-728B-4CE0-A29B-446486F3353F}"/>
                  </a:ext>
                </a:extLst>
              </p:cNvPr>
              <p:cNvSpPr/>
              <p:nvPr/>
            </p:nvSpPr>
            <p:spPr>
              <a:xfrm>
                <a:off x="3688597" y="2271220"/>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Rectangle 104">
                <a:extLst>
                  <a:ext uri="{FF2B5EF4-FFF2-40B4-BE49-F238E27FC236}">
                    <a16:creationId xmlns:a16="http://schemas.microsoft.com/office/drawing/2014/main" id="{5D4933CE-C744-405C-9CAE-0FFD357415F9}"/>
                  </a:ext>
                </a:extLst>
              </p:cNvPr>
              <p:cNvSpPr/>
              <p:nvPr/>
            </p:nvSpPr>
            <p:spPr>
              <a:xfrm>
                <a:off x="4053376" y="227164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Rectangle 105">
                <a:extLst>
                  <a:ext uri="{FF2B5EF4-FFF2-40B4-BE49-F238E27FC236}">
                    <a16:creationId xmlns:a16="http://schemas.microsoft.com/office/drawing/2014/main" id="{95116BF2-A770-44D8-A734-EED2938462E1}"/>
                  </a:ext>
                </a:extLst>
              </p:cNvPr>
              <p:cNvSpPr/>
              <p:nvPr/>
            </p:nvSpPr>
            <p:spPr>
              <a:xfrm>
                <a:off x="4429738" y="2271284"/>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Rectangle 106">
                <a:extLst>
                  <a:ext uri="{FF2B5EF4-FFF2-40B4-BE49-F238E27FC236}">
                    <a16:creationId xmlns:a16="http://schemas.microsoft.com/office/drawing/2014/main" id="{EBDC5408-081D-4140-94CD-73EC76839BE6}"/>
                  </a:ext>
                </a:extLst>
              </p:cNvPr>
              <p:cNvSpPr/>
              <p:nvPr/>
            </p:nvSpPr>
            <p:spPr>
              <a:xfrm>
                <a:off x="4794517" y="2271702"/>
                <a:ext cx="371959" cy="425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DF776683-430F-480C-89F0-07B6AEB525F3}"/>
                </a:ext>
              </a:extLst>
            </p:cNvPr>
            <p:cNvSpPr/>
            <p:nvPr/>
          </p:nvSpPr>
          <p:spPr>
            <a:xfrm>
              <a:off x="3688596"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23</a:t>
              </a:r>
            </a:p>
          </p:txBody>
        </p:sp>
        <p:sp>
          <p:nvSpPr>
            <p:cNvPr id="102" name="Rectangle 101">
              <a:extLst>
                <a:ext uri="{FF2B5EF4-FFF2-40B4-BE49-F238E27FC236}">
                  <a16:creationId xmlns:a16="http://schemas.microsoft.com/office/drawing/2014/main" id="{B9FAC254-5BF5-4F32-9C88-1EC2C720B534}"/>
                </a:ext>
              </a:extLst>
            </p:cNvPr>
            <p:cNvSpPr/>
            <p:nvPr/>
          </p:nvSpPr>
          <p:spPr>
            <a:xfrm>
              <a:off x="4136652"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29</a:t>
              </a:r>
            </a:p>
          </p:txBody>
        </p:sp>
        <p:sp>
          <p:nvSpPr>
            <p:cNvPr id="103" name="Rectangle 102">
              <a:extLst>
                <a:ext uri="{FF2B5EF4-FFF2-40B4-BE49-F238E27FC236}">
                  <a16:creationId xmlns:a16="http://schemas.microsoft.com/office/drawing/2014/main" id="{AA216AE5-6536-4ABD-AE7E-9490205B9DC5}"/>
                </a:ext>
              </a:extLst>
            </p:cNvPr>
            <p:cNvSpPr/>
            <p:nvPr/>
          </p:nvSpPr>
          <p:spPr>
            <a:xfrm>
              <a:off x="4572000" y="1910743"/>
              <a:ext cx="448056" cy="393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cxnSp>
        <p:nvCxnSpPr>
          <p:cNvPr id="109" name="Straight Arrow Connector 108">
            <a:extLst>
              <a:ext uri="{FF2B5EF4-FFF2-40B4-BE49-F238E27FC236}">
                <a16:creationId xmlns:a16="http://schemas.microsoft.com/office/drawing/2014/main" id="{E3503F0F-6021-4C4B-AF70-75DD53EA78D7}"/>
              </a:ext>
            </a:extLst>
          </p:cNvPr>
          <p:cNvCxnSpPr>
            <a:cxnSpLocks/>
            <a:endCxn id="51" idx="0"/>
          </p:cNvCxnSpPr>
          <p:nvPr/>
        </p:nvCxnSpPr>
        <p:spPr>
          <a:xfrm flipH="1">
            <a:off x="242495" y="3245409"/>
            <a:ext cx="2468613" cy="124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30439DD-C40F-4AF1-942B-06C678D50724}"/>
              </a:ext>
            </a:extLst>
          </p:cNvPr>
          <p:cNvCxnSpPr>
            <a:cxnSpLocks/>
            <a:endCxn id="61" idx="0"/>
          </p:cNvCxnSpPr>
          <p:nvPr/>
        </p:nvCxnSpPr>
        <p:spPr>
          <a:xfrm flipH="1">
            <a:off x="1763817" y="3259891"/>
            <a:ext cx="1319669" cy="1234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1DDC235-0020-4A03-918D-F14C1F18147A}"/>
              </a:ext>
            </a:extLst>
          </p:cNvPr>
          <p:cNvCxnSpPr>
            <a:cxnSpLocks/>
            <a:endCxn id="71" idx="0"/>
          </p:cNvCxnSpPr>
          <p:nvPr/>
        </p:nvCxnSpPr>
        <p:spPr>
          <a:xfrm flipH="1">
            <a:off x="3321082" y="3239561"/>
            <a:ext cx="1436336" cy="1253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A78191C-538B-4102-AF08-CD769580D5CF}"/>
              </a:ext>
            </a:extLst>
          </p:cNvPr>
          <p:cNvCxnSpPr>
            <a:cxnSpLocks/>
            <a:endCxn id="81" idx="0"/>
          </p:cNvCxnSpPr>
          <p:nvPr/>
        </p:nvCxnSpPr>
        <p:spPr>
          <a:xfrm flipH="1">
            <a:off x="4931971" y="3246547"/>
            <a:ext cx="151702" cy="1246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076876DB-8391-4627-AB0A-B8BB6A1B5130}"/>
              </a:ext>
            </a:extLst>
          </p:cNvPr>
          <p:cNvCxnSpPr>
            <a:cxnSpLocks/>
            <a:endCxn id="91" idx="0"/>
          </p:cNvCxnSpPr>
          <p:nvPr/>
        </p:nvCxnSpPr>
        <p:spPr>
          <a:xfrm>
            <a:off x="5430629" y="3239217"/>
            <a:ext cx="1071803" cy="1253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932786C-8CB0-4571-AD37-D3E9527C41DD}"/>
              </a:ext>
            </a:extLst>
          </p:cNvPr>
          <p:cNvCxnSpPr>
            <a:cxnSpLocks/>
            <a:endCxn id="101" idx="0"/>
          </p:cNvCxnSpPr>
          <p:nvPr/>
        </p:nvCxnSpPr>
        <p:spPr>
          <a:xfrm>
            <a:off x="5777585" y="3257121"/>
            <a:ext cx="2240195" cy="1235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4BEE84F1-2BEB-425A-8143-03A390B96210}"/>
              </a:ext>
            </a:extLst>
          </p:cNvPr>
          <p:cNvCxnSpPr>
            <a:cxnSpLocks/>
          </p:cNvCxnSpPr>
          <p:nvPr/>
        </p:nvCxnSpPr>
        <p:spPr>
          <a:xfrm>
            <a:off x="1024800" y="4859890"/>
            <a:ext cx="530834" cy="12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1240DA22-A36A-43D0-AA6F-6E70C67AFD29}"/>
              </a:ext>
            </a:extLst>
          </p:cNvPr>
          <p:cNvCxnSpPr>
            <a:cxnSpLocks/>
            <a:endCxn id="74" idx="1"/>
          </p:cNvCxnSpPr>
          <p:nvPr/>
        </p:nvCxnSpPr>
        <p:spPr>
          <a:xfrm>
            <a:off x="2573051" y="4863533"/>
            <a:ext cx="53747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74095701-0441-44E8-95FE-6A73F403A991}"/>
              </a:ext>
            </a:extLst>
          </p:cNvPr>
          <p:cNvCxnSpPr>
            <a:cxnSpLocks/>
            <a:endCxn id="84" idx="1"/>
          </p:cNvCxnSpPr>
          <p:nvPr/>
        </p:nvCxnSpPr>
        <p:spPr>
          <a:xfrm flipV="1">
            <a:off x="4180173" y="4863533"/>
            <a:ext cx="540949" cy="69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C8AF816A-F9AA-409A-A26F-F5EB832A090B}"/>
              </a:ext>
            </a:extLst>
          </p:cNvPr>
          <p:cNvCxnSpPr>
            <a:cxnSpLocks/>
            <a:endCxn id="94" idx="1"/>
          </p:cNvCxnSpPr>
          <p:nvPr/>
        </p:nvCxnSpPr>
        <p:spPr>
          <a:xfrm flipV="1">
            <a:off x="5776904" y="4863533"/>
            <a:ext cx="514970" cy="86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417B3E65-CDDB-4A16-8F8F-BC35D1058329}"/>
              </a:ext>
            </a:extLst>
          </p:cNvPr>
          <p:cNvCxnSpPr>
            <a:cxnSpLocks/>
            <a:endCxn id="104" idx="1"/>
          </p:cNvCxnSpPr>
          <p:nvPr/>
        </p:nvCxnSpPr>
        <p:spPr>
          <a:xfrm>
            <a:off x="7321689" y="4858357"/>
            <a:ext cx="485533" cy="51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11233453-64F2-432C-88AC-8344154FAD3A}"/>
              </a:ext>
            </a:extLst>
          </p:cNvPr>
          <p:cNvCxnSpPr/>
          <p:nvPr/>
        </p:nvCxnSpPr>
        <p:spPr>
          <a:xfrm>
            <a:off x="189102" y="4877850"/>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B02416-F7BA-49FB-B3F7-26744716710A}"/>
              </a:ext>
            </a:extLst>
          </p:cNvPr>
          <p:cNvCxnSpPr/>
          <p:nvPr/>
        </p:nvCxnSpPr>
        <p:spPr>
          <a:xfrm>
            <a:off x="489374" y="4877402"/>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BE627866-EBD0-4EE9-B9A1-C3FACB6D7D4D}"/>
              </a:ext>
            </a:extLst>
          </p:cNvPr>
          <p:cNvCxnSpPr/>
          <p:nvPr/>
        </p:nvCxnSpPr>
        <p:spPr>
          <a:xfrm>
            <a:off x="792441" y="4879143"/>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1" name="Group 140">
            <a:extLst>
              <a:ext uri="{FF2B5EF4-FFF2-40B4-BE49-F238E27FC236}">
                <a16:creationId xmlns:a16="http://schemas.microsoft.com/office/drawing/2014/main" id="{AC385775-8DA8-4BA5-9BA0-411D846D51AA}"/>
              </a:ext>
            </a:extLst>
          </p:cNvPr>
          <p:cNvGrpSpPr/>
          <p:nvPr/>
        </p:nvGrpSpPr>
        <p:grpSpPr>
          <a:xfrm>
            <a:off x="1711270" y="4858581"/>
            <a:ext cx="603339" cy="495093"/>
            <a:chOff x="341502" y="5029802"/>
            <a:chExt cx="603339" cy="495093"/>
          </a:xfrm>
        </p:grpSpPr>
        <p:cxnSp>
          <p:nvCxnSpPr>
            <p:cNvPr id="138" name="Straight Arrow Connector 137">
              <a:extLst>
                <a:ext uri="{FF2B5EF4-FFF2-40B4-BE49-F238E27FC236}">
                  <a16:creationId xmlns:a16="http://schemas.microsoft.com/office/drawing/2014/main" id="{38948DBB-00B5-43D1-B7A4-524B73E9EE27}"/>
                </a:ext>
              </a:extLst>
            </p:cNvPr>
            <p:cNvCxnSpPr/>
            <p:nvPr/>
          </p:nvCxnSpPr>
          <p:spPr>
            <a:xfrm>
              <a:off x="341502" y="5030250"/>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318AC51C-8CBD-4FA5-9A7C-3F8EF78C08C8}"/>
                </a:ext>
              </a:extLst>
            </p:cNvPr>
            <p:cNvCxnSpPr/>
            <p:nvPr/>
          </p:nvCxnSpPr>
          <p:spPr>
            <a:xfrm>
              <a:off x="641774" y="5029802"/>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AF897A3D-7C71-4E13-8D7D-54674DC10CD5}"/>
                </a:ext>
              </a:extLst>
            </p:cNvPr>
            <p:cNvCxnSpPr/>
            <p:nvPr/>
          </p:nvCxnSpPr>
          <p:spPr>
            <a:xfrm>
              <a:off x="944841" y="5031543"/>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4" name="Group 143">
            <a:extLst>
              <a:ext uri="{FF2B5EF4-FFF2-40B4-BE49-F238E27FC236}">
                <a16:creationId xmlns:a16="http://schemas.microsoft.com/office/drawing/2014/main" id="{E682927F-92FD-4B7E-97BD-3B168E372225}"/>
              </a:ext>
            </a:extLst>
          </p:cNvPr>
          <p:cNvGrpSpPr/>
          <p:nvPr/>
        </p:nvGrpSpPr>
        <p:grpSpPr>
          <a:xfrm>
            <a:off x="3273511" y="4857975"/>
            <a:ext cx="603339" cy="495093"/>
            <a:chOff x="341502" y="5029802"/>
            <a:chExt cx="603339" cy="495093"/>
          </a:xfrm>
        </p:grpSpPr>
        <p:cxnSp>
          <p:nvCxnSpPr>
            <p:cNvPr id="145" name="Straight Arrow Connector 144">
              <a:extLst>
                <a:ext uri="{FF2B5EF4-FFF2-40B4-BE49-F238E27FC236}">
                  <a16:creationId xmlns:a16="http://schemas.microsoft.com/office/drawing/2014/main" id="{A9076376-49E6-45F8-A85D-41CD8A2E1BF3}"/>
                </a:ext>
              </a:extLst>
            </p:cNvPr>
            <p:cNvCxnSpPr/>
            <p:nvPr/>
          </p:nvCxnSpPr>
          <p:spPr>
            <a:xfrm>
              <a:off x="341502" y="5030250"/>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1221B789-C5C8-4074-A653-C513614AE91B}"/>
                </a:ext>
              </a:extLst>
            </p:cNvPr>
            <p:cNvCxnSpPr/>
            <p:nvPr/>
          </p:nvCxnSpPr>
          <p:spPr>
            <a:xfrm>
              <a:off x="641774" y="5029802"/>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9282560A-A169-469B-A16F-4C1A91ED0817}"/>
                </a:ext>
              </a:extLst>
            </p:cNvPr>
            <p:cNvCxnSpPr/>
            <p:nvPr/>
          </p:nvCxnSpPr>
          <p:spPr>
            <a:xfrm>
              <a:off x="944841" y="5031543"/>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9" name="Group 148">
            <a:extLst>
              <a:ext uri="{FF2B5EF4-FFF2-40B4-BE49-F238E27FC236}">
                <a16:creationId xmlns:a16="http://schemas.microsoft.com/office/drawing/2014/main" id="{17865E78-D34A-4D78-BB8C-8F82F0E83C7D}"/>
              </a:ext>
            </a:extLst>
          </p:cNvPr>
          <p:cNvGrpSpPr/>
          <p:nvPr/>
        </p:nvGrpSpPr>
        <p:grpSpPr>
          <a:xfrm>
            <a:off x="4886754" y="4857369"/>
            <a:ext cx="603339" cy="495093"/>
            <a:chOff x="341502" y="5029802"/>
            <a:chExt cx="603339" cy="495093"/>
          </a:xfrm>
        </p:grpSpPr>
        <p:cxnSp>
          <p:nvCxnSpPr>
            <p:cNvPr id="150" name="Straight Arrow Connector 149">
              <a:extLst>
                <a:ext uri="{FF2B5EF4-FFF2-40B4-BE49-F238E27FC236}">
                  <a16:creationId xmlns:a16="http://schemas.microsoft.com/office/drawing/2014/main" id="{F9093CD5-0000-4236-96DC-FC43E5B6D961}"/>
                </a:ext>
              </a:extLst>
            </p:cNvPr>
            <p:cNvCxnSpPr/>
            <p:nvPr/>
          </p:nvCxnSpPr>
          <p:spPr>
            <a:xfrm>
              <a:off x="341502" y="5030250"/>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01EDB759-4273-4AEA-BB29-F5CE282C0461}"/>
                </a:ext>
              </a:extLst>
            </p:cNvPr>
            <p:cNvCxnSpPr/>
            <p:nvPr/>
          </p:nvCxnSpPr>
          <p:spPr>
            <a:xfrm>
              <a:off x="641774" y="5029802"/>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01F8EDA-B3AA-4342-8633-6514B5E2ECDE}"/>
                </a:ext>
              </a:extLst>
            </p:cNvPr>
            <p:cNvCxnSpPr/>
            <p:nvPr/>
          </p:nvCxnSpPr>
          <p:spPr>
            <a:xfrm>
              <a:off x="944841" y="5031543"/>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B06F97F-2E1B-4B38-9072-DB8B7A35A09C}"/>
              </a:ext>
            </a:extLst>
          </p:cNvPr>
          <p:cNvGrpSpPr/>
          <p:nvPr/>
        </p:nvGrpSpPr>
        <p:grpSpPr>
          <a:xfrm>
            <a:off x="6467210" y="4856763"/>
            <a:ext cx="603339" cy="495093"/>
            <a:chOff x="341502" y="5029802"/>
            <a:chExt cx="603339" cy="495093"/>
          </a:xfrm>
        </p:grpSpPr>
        <p:cxnSp>
          <p:nvCxnSpPr>
            <p:cNvPr id="154" name="Straight Arrow Connector 153">
              <a:extLst>
                <a:ext uri="{FF2B5EF4-FFF2-40B4-BE49-F238E27FC236}">
                  <a16:creationId xmlns:a16="http://schemas.microsoft.com/office/drawing/2014/main" id="{DDD31C5F-9BFC-44FC-A35E-9CA980CAA830}"/>
                </a:ext>
              </a:extLst>
            </p:cNvPr>
            <p:cNvCxnSpPr/>
            <p:nvPr/>
          </p:nvCxnSpPr>
          <p:spPr>
            <a:xfrm>
              <a:off x="341502" y="5030250"/>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AC267E20-1ADC-4BBC-B5BD-1DD566FB7D1E}"/>
                </a:ext>
              </a:extLst>
            </p:cNvPr>
            <p:cNvCxnSpPr/>
            <p:nvPr/>
          </p:nvCxnSpPr>
          <p:spPr>
            <a:xfrm>
              <a:off x="641774" y="5029802"/>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931D7CB4-99FE-4A2A-BF3F-B59B32478248}"/>
                </a:ext>
              </a:extLst>
            </p:cNvPr>
            <p:cNvCxnSpPr/>
            <p:nvPr/>
          </p:nvCxnSpPr>
          <p:spPr>
            <a:xfrm>
              <a:off x="944841" y="5031543"/>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9" name="Group 158">
            <a:extLst>
              <a:ext uri="{FF2B5EF4-FFF2-40B4-BE49-F238E27FC236}">
                <a16:creationId xmlns:a16="http://schemas.microsoft.com/office/drawing/2014/main" id="{CF85781A-3B10-4287-AF00-F506B35067E6}"/>
              </a:ext>
            </a:extLst>
          </p:cNvPr>
          <p:cNvGrpSpPr/>
          <p:nvPr/>
        </p:nvGrpSpPr>
        <p:grpSpPr>
          <a:xfrm>
            <a:off x="7991210" y="4856763"/>
            <a:ext cx="603339" cy="495093"/>
            <a:chOff x="341502" y="5029802"/>
            <a:chExt cx="603339" cy="495093"/>
          </a:xfrm>
        </p:grpSpPr>
        <p:cxnSp>
          <p:nvCxnSpPr>
            <p:cNvPr id="160" name="Straight Arrow Connector 159">
              <a:extLst>
                <a:ext uri="{FF2B5EF4-FFF2-40B4-BE49-F238E27FC236}">
                  <a16:creationId xmlns:a16="http://schemas.microsoft.com/office/drawing/2014/main" id="{A2388DCE-55A5-48C3-B81D-C9F921052544}"/>
                </a:ext>
              </a:extLst>
            </p:cNvPr>
            <p:cNvCxnSpPr/>
            <p:nvPr/>
          </p:nvCxnSpPr>
          <p:spPr>
            <a:xfrm>
              <a:off x="341502" y="5030250"/>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2CDA9C9D-0732-4336-8344-5F99B7C59973}"/>
                </a:ext>
              </a:extLst>
            </p:cNvPr>
            <p:cNvCxnSpPr/>
            <p:nvPr/>
          </p:nvCxnSpPr>
          <p:spPr>
            <a:xfrm>
              <a:off x="641774" y="5029802"/>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5809EBCA-2374-4CE4-83EC-6A7B5E0EDF08}"/>
                </a:ext>
              </a:extLst>
            </p:cNvPr>
            <p:cNvCxnSpPr/>
            <p:nvPr/>
          </p:nvCxnSpPr>
          <p:spPr>
            <a:xfrm>
              <a:off x="944841" y="5031543"/>
              <a:ext cx="0" cy="49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4" name="TextBox 163">
            <a:extLst>
              <a:ext uri="{FF2B5EF4-FFF2-40B4-BE49-F238E27FC236}">
                <a16:creationId xmlns:a16="http://schemas.microsoft.com/office/drawing/2014/main" id="{9417271F-2DFE-4A54-BAE9-5DDA82ECED1F}"/>
              </a:ext>
            </a:extLst>
          </p:cNvPr>
          <p:cNvSpPr txBox="1"/>
          <p:nvPr/>
        </p:nvSpPr>
        <p:spPr>
          <a:xfrm>
            <a:off x="6467062" y="2045535"/>
            <a:ext cx="1881557" cy="1077218"/>
          </a:xfrm>
          <a:prstGeom prst="rect">
            <a:avLst/>
          </a:prstGeom>
          <a:noFill/>
        </p:spPr>
        <p:txBody>
          <a:bodyPr wrap="square" rtlCol="0">
            <a:spAutoFit/>
          </a:bodyPr>
          <a:lstStyle/>
          <a:p>
            <a:r>
              <a:rPr lang="en-US" sz="3200" dirty="0"/>
              <a:t>Search</a:t>
            </a:r>
          </a:p>
          <a:p>
            <a:r>
              <a:rPr lang="en-US" sz="3200" dirty="0"/>
              <a:t>Layer</a:t>
            </a:r>
          </a:p>
        </p:txBody>
      </p:sp>
      <p:sp>
        <p:nvSpPr>
          <p:cNvPr id="166" name="TextBox 165">
            <a:extLst>
              <a:ext uri="{FF2B5EF4-FFF2-40B4-BE49-F238E27FC236}">
                <a16:creationId xmlns:a16="http://schemas.microsoft.com/office/drawing/2014/main" id="{37A49592-70A8-43AF-A200-3B5BB499D167}"/>
              </a:ext>
            </a:extLst>
          </p:cNvPr>
          <p:cNvSpPr txBox="1"/>
          <p:nvPr/>
        </p:nvSpPr>
        <p:spPr>
          <a:xfrm>
            <a:off x="3688597" y="5602230"/>
            <a:ext cx="1971254" cy="584775"/>
          </a:xfrm>
          <a:prstGeom prst="rect">
            <a:avLst/>
          </a:prstGeom>
          <a:noFill/>
        </p:spPr>
        <p:txBody>
          <a:bodyPr wrap="square" rtlCol="0">
            <a:spAutoFit/>
          </a:bodyPr>
          <a:lstStyle/>
          <a:p>
            <a:r>
              <a:rPr lang="en-US" sz="3200" dirty="0"/>
              <a:t>Data Layer</a:t>
            </a:r>
          </a:p>
        </p:txBody>
      </p:sp>
    </p:spTree>
    <p:extLst>
      <p:ext uri="{BB962C8B-B14F-4D97-AF65-F5344CB8AC3E}">
        <p14:creationId xmlns:p14="http://schemas.microsoft.com/office/powerpoint/2010/main" val="406097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fade">
                                      <p:cBhvr>
                                        <p:cTn id="10" dur="500"/>
                                        <p:tgtEl>
                                          <p:spTgt spid="1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5"/>
                                        </p:tgtEl>
                                        <p:attrNameLst>
                                          <p:attrName>style.visibility</p:attrName>
                                        </p:attrNameLst>
                                      </p:cBhvr>
                                      <p:to>
                                        <p:strVal val="visible"/>
                                      </p:to>
                                    </p:set>
                                    <p:animEffect transition="in" filter="fade">
                                      <p:cBhvr>
                                        <p:cTn id="15" dur="500"/>
                                        <p:tgtEl>
                                          <p:spTgt spid="16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3" grpId="0" animBg="1"/>
      <p:bldP spid="164" grpId="0"/>
      <p:bldP spid="1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EF37-F3AA-493E-A57E-1DA08758CDD1}"/>
              </a:ext>
            </a:extLst>
          </p:cNvPr>
          <p:cNvSpPr>
            <a:spLocks noGrp="1"/>
          </p:cNvSpPr>
          <p:nvPr>
            <p:ph type="title"/>
          </p:nvPr>
        </p:nvSpPr>
        <p:spPr/>
        <p:txBody>
          <a:bodyPr/>
          <a:lstStyle/>
          <a:p>
            <a:r>
              <a:rPr lang="en-US" dirty="0" err="1"/>
              <a:t>Hydralist</a:t>
            </a:r>
            <a:r>
              <a:rPr lang="en-US" dirty="0"/>
              <a:t> Design</a:t>
            </a:r>
          </a:p>
        </p:txBody>
      </p:sp>
      <p:sp>
        <p:nvSpPr>
          <p:cNvPr id="4" name="Slide Number Placeholder 3">
            <a:extLst>
              <a:ext uri="{FF2B5EF4-FFF2-40B4-BE49-F238E27FC236}">
                <a16:creationId xmlns:a16="http://schemas.microsoft.com/office/drawing/2014/main" id="{D2F0E311-7B67-4011-BF9D-40455AF9DB14}"/>
              </a:ext>
            </a:extLst>
          </p:cNvPr>
          <p:cNvSpPr>
            <a:spLocks noGrp="1"/>
          </p:cNvSpPr>
          <p:nvPr>
            <p:ph type="sldNum" sz="quarter" idx="12"/>
          </p:nvPr>
        </p:nvSpPr>
        <p:spPr/>
        <p:txBody>
          <a:bodyPr/>
          <a:lstStyle/>
          <a:p>
            <a:fld id="{5DC55729-DC18-43A1-8DFB-F08AEF663E9C}" type="slidenum">
              <a:rPr lang="en-US" smtClean="0"/>
              <a:pPr/>
              <a:t>47</a:t>
            </a:fld>
            <a:endParaRPr lang="en-US" dirty="0"/>
          </a:p>
        </p:txBody>
      </p:sp>
      <p:pic>
        <p:nvPicPr>
          <p:cNvPr id="4098" name="Picture 2" descr="https://lh3.googleusercontent.com/ji30c2C7cqycFkiR_PWXvXMFk_48PNNKuw_DhRSciDHbHu_TsgrHp1YymO4Ggo86aXb58bJ4Ms_M_fPY6WjxoBlicgwbpDubNnSVWMG3gq5D5Ai8qnbrWLw5OBasUFTNwmj4JIPRWig">
            <a:extLst>
              <a:ext uri="{FF2B5EF4-FFF2-40B4-BE49-F238E27FC236}">
                <a16:creationId xmlns:a16="http://schemas.microsoft.com/office/drawing/2014/main" id="{52D30FA7-44E0-4DC8-94B3-BEC5B624E9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423" y="1884217"/>
            <a:ext cx="6213427" cy="44302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C1DC818-73FF-4CE2-987E-B76F05C51F83}"/>
              </a:ext>
            </a:extLst>
          </p:cNvPr>
          <p:cNvSpPr/>
          <p:nvPr/>
        </p:nvSpPr>
        <p:spPr>
          <a:xfrm>
            <a:off x="1005840" y="2014690"/>
            <a:ext cx="6126480" cy="29611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C6068AE7-8980-46F7-AB3B-E4CB89A12FDA}"/>
              </a:ext>
            </a:extLst>
          </p:cNvPr>
          <p:cNvSpPr/>
          <p:nvPr/>
        </p:nvSpPr>
        <p:spPr>
          <a:xfrm>
            <a:off x="2696593" y="5018793"/>
            <a:ext cx="125605" cy="13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0B7D584-2B7B-4458-B64E-B79C44440B71}"/>
              </a:ext>
            </a:extLst>
          </p:cNvPr>
          <p:cNvSpPr/>
          <p:nvPr/>
        </p:nvSpPr>
        <p:spPr>
          <a:xfrm>
            <a:off x="4026041" y="5022199"/>
            <a:ext cx="125605" cy="13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2A0FEC-529D-4136-8D03-61C211CE7AB4}"/>
              </a:ext>
            </a:extLst>
          </p:cNvPr>
          <p:cNvSpPr/>
          <p:nvPr/>
        </p:nvSpPr>
        <p:spPr>
          <a:xfrm>
            <a:off x="4696100" y="5013827"/>
            <a:ext cx="125605" cy="13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4B34F9-66D3-4A34-A204-910365644D42}"/>
              </a:ext>
            </a:extLst>
          </p:cNvPr>
          <p:cNvSpPr/>
          <p:nvPr/>
        </p:nvSpPr>
        <p:spPr>
          <a:xfrm>
            <a:off x="5692391" y="5005107"/>
            <a:ext cx="125605" cy="130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20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F8B2-5890-41C4-9454-4847228CF4F5}"/>
              </a:ext>
            </a:extLst>
          </p:cNvPr>
          <p:cNvSpPr>
            <a:spLocks noGrp="1"/>
          </p:cNvSpPr>
          <p:nvPr>
            <p:ph type="title"/>
          </p:nvPr>
        </p:nvSpPr>
        <p:spPr/>
        <p:txBody>
          <a:bodyPr/>
          <a:lstStyle/>
          <a:p>
            <a:r>
              <a:rPr lang="en-US" dirty="0"/>
              <a:t>Searching in </a:t>
            </a:r>
            <a:r>
              <a:rPr lang="en-US" dirty="0" err="1"/>
              <a:t>Hydralist</a:t>
            </a:r>
            <a:endParaRPr lang="en-US" dirty="0"/>
          </a:p>
        </p:txBody>
      </p:sp>
      <p:sp>
        <p:nvSpPr>
          <p:cNvPr id="3" name="Content Placeholder 2">
            <a:extLst>
              <a:ext uri="{FF2B5EF4-FFF2-40B4-BE49-F238E27FC236}">
                <a16:creationId xmlns:a16="http://schemas.microsoft.com/office/drawing/2014/main" id="{4632E96E-3C81-4E03-B9E3-3E3AEF627480}"/>
              </a:ext>
            </a:extLst>
          </p:cNvPr>
          <p:cNvSpPr>
            <a:spLocks noGrp="1"/>
          </p:cNvSpPr>
          <p:nvPr>
            <p:ph idx="1"/>
          </p:nvPr>
        </p:nvSpPr>
        <p:spPr/>
        <p:txBody>
          <a:bodyPr/>
          <a:lstStyle/>
          <a:p>
            <a:pPr>
              <a:buFont typeface="Wingdings" panose="05000000000000000000" pitchFamily="2" charset="2"/>
              <a:buChar char="q"/>
            </a:pPr>
            <a:r>
              <a:rPr lang="en-US" dirty="0"/>
              <a:t> Searching the search layer (Jump Node)</a:t>
            </a:r>
          </a:p>
          <a:p>
            <a:pPr>
              <a:buFont typeface="Wingdings" panose="05000000000000000000" pitchFamily="2" charset="2"/>
              <a:buChar char="q"/>
            </a:pPr>
            <a:r>
              <a:rPr lang="en-US" dirty="0"/>
              <a:t> Searching the data layer (Target Node)</a:t>
            </a:r>
          </a:p>
          <a:p>
            <a:pPr>
              <a:buFont typeface="Wingdings" panose="05000000000000000000" pitchFamily="2" charset="2"/>
              <a:buChar char="q"/>
            </a:pPr>
            <a:r>
              <a:rPr lang="en-US" dirty="0"/>
              <a:t> Search within a data node</a:t>
            </a:r>
          </a:p>
        </p:txBody>
      </p:sp>
      <p:sp>
        <p:nvSpPr>
          <p:cNvPr id="4" name="Slide Number Placeholder 3">
            <a:extLst>
              <a:ext uri="{FF2B5EF4-FFF2-40B4-BE49-F238E27FC236}">
                <a16:creationId xmlns:a16="http://schemas.microsoft.com/office/drawing/2014/main" id="{50B1AE21-233A-42E5-ABB6-56C352429E79}"/>
              </a:ext>
            </a:extLst>
          </p:cNvPr>
          <p:cNvSpPr>
            <a:spLocks noGrp="1"/>
          </p:cNvSpPr>
          <p:nvPr>
            <p:ph type="sldNum" sz="quarter" idx="12"/>
          </p:nvPr>
        </p:nvSpPr>
        <p:spPr/>
        <p:txBody>
          <a:bodyPr/>
          <a:lstStyle/>
          <a:p>
            <a:fld id="{5DC55729-DC18-43A1-8DFB-F08AEF663E9C}" type="slidenum">
              <a:rPr lang="en-US" smtClean="0"/>
              <a:pPr/>
              <a:t>48</a:t>
            </a:fld>
            <a:endParaRPr lang="en-US" dirty="0"/>
          </a:p>
        </p:txBody>
      </p:sp>
    </p:spTree>
    <p:extLst>
      <p:ext uri="{BB962C8B-B14F-4D97-AF65-F5344CB8AC3E}">
        <p14:creationId xmlns:p14="http://schemas.microsoft.com/office/powerpoint/2010/main" val="2642872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8A34-13BD-4BF4-9B71-D3F11FB28F56}"/>
              </a:ext>
            </a:extLst>
          </p:cNvPr>
          <p:cNvSpPr>
            <a:spLocks noGrp="1"/>
          </p:cNvSpPr>
          <p:nvPr>
            <p:ph type="title"/>
          </p:nvPr>
        </p:nvSpPr>
        <p:spPr>
          <a:xfrm>
            <a:off x="822960" y="286604"/>
            <a:ext cx="7543800" cy="1450757"/>
          </a:xfrm>
        </p:spPr>
        <p:txBody>
          <a:bodyPr/>
          <a:lstStyle/>
          <a:p>
            <a:r>
              <a:rPr lang="en-US" dirty="0"/>
              <a:t>Insert in </a:t>
            </a:r>
            <a:r>
              <a:rPr lang="en-US" dirty="0" err="1"/>
              <a:t>Hydralist</a:t>
            </a:r>
            <a:endParaRPr lang="en-US" dirty="0"/>
          </a:p>
        </p:txBody>
      </p:sp>
      <p:sp>
        <p:nvSpPr>
          <p:cNvPr id="4" name="Slide Number Placeholder 3">
            <a:extLst>
              <a:ext uri="{FF2B5EF4-FFF2-40B4-BE49-F238E27FC236}">
                <a16:creationId xmlns:a16="http://schemas.microsoft.com/office/drawing/2014/main" id="{2D7874AE-0B6B-4038-AE9C-B4432E949DC7}"/>
              </a:ext>
            </a:extLst>
          </p:cNvPr>
          <p:cNvSpPr>
            <a:spLocks noGrp="1"/>
          </p:cNvSpPr>
          <p:nvPr>
            <p:ph type="sldNum" sz="quarter" idx="12"/>
          </p:nvPr>
        </p:nvSpPr>
        <p:spPr/>
        <p:txBody>
          <a:bodyPr/>
          <a:lstStyle/>
          <a:p>
            <a:fld id="{5DC55729-DC18-43A1-8DFB-F08AEF663E9C}" type="slidenum">
              <a:rPr lang="en-US" smtClean="0"/>
              <a:pPr/>
              <a:t>49</a:t>
            </a:fld>
            <a:endParaRPr lang="en-US" dirty="0"/>
          </a:p>
        </p:txBody>
      </p:sp>
      <p:pic>
        <p:nvPicPr>
          <p:cNvPr id="63" name="Picture 62">
            <a:extLst>
              <a:ext uri="{FF2B5EF4-FFF2-40B4-BE49-F238E27FC236}">
                <a16:creationId xmlns:a16="http://schemas.microsoft.com/office/drawing/2014/main" id="{52C522DA-08B8-4FBA-BFC5-1D73A2CA7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30" y="1824718"/>
            <a:ext cx="3887110" cy="4547711"/>
          </a:xfrm>
          <a:prstGeom prst="rect">
            <a:avLst/>
          </a:prstGeom>
        </p:spPr>
      </p:pic>
      <p:sp>
        <p:nvSpPr>
          <p:cNvPr id="5120" name="TextBox 5119">
            <a:extLst>
              <a:ext uri="{FF2B5EF4-FFF2-40B4-BE49-F238E27FC236}">
                <a16:creationId xmlns:a16="http://schemas.microsoft.com/office/drawing/2014/main" id="{2C60B9BB-1879-4972-AB52-7E278ABE91FE}"/>
              </a:ext>
            </a:extLst>
          </p:cNvPr>
          <p:cNvSpPr txBox="1"/>
          <p:nvPr/>
        </p:nvSpPr>
        <p:spPr>
          <a:xfrm>
            <a:off x="1085850" y="1824718"/>
            <a:ext cx="29832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Insert Key: BAA</a:t>
            </a:r>
          </a:p>
          <a:p>
            <a:pPr marL="285750" indent="-285750">
              <a:buFont typeface="Arial" panose="020B0604020202020204" pitchFamily="34" charset="0"/>
              <a:buChar char="•"/>
            </a:pPr>
            <a:r>
              <a:rPr lang="en-US" dirty="0"/>
              <a:t>Find anchor key closest to BAA</a:t>
            </a:r>
          </a:p>
          <a:p>
            <a:pPr marL="285750" indent="-285750">
              <a:buFont typeface="Arial" panose="020B0604020202020204" pitchFamily="34" charset="0"/>
              <a:buChar char="•"/>
            </a:pPr>
            <a:r>
              <a:rPr lang="en-US" dirty="0"/>
              <a:t>Check if current node is the target node.</a:t>
            </a:r>
          </a:p>
          <a:p>
            <a:pPr marL="285750" indent="-285750">
              <a:buFont typeface="Arial" panose="020B0604020202020204" pitchFamily="34" charset="0"/>
              <a:buChar char="•"/>
            </a:pPr>
            <a:r>
              <a:rPr lang="en-US" dirty="0"/>
              <a:t>If not traverse, data layer</a:t>
            </a:r>
          </a:p>
          <a:p>
            <a:pPr marL="285750" indent="-285750">
              <a:buFont typeface="Arial" panose="020B0604020202020204" pitchFamily="34" charset="0"/>
              <a:buChar char="•"/>
            </a:pPr>
            <a:endParaRPr lang="en-US" dirty="0"/>
          </a:p>
        </p:txBody>
      </p:sp>
      <p:cxnSp>
        <p:nvCxnSpPr>
          <p:cNvPr id="5" name="Straight Arrow Connector 4">
            <a:extLst>
              <a:ext uri="{FF2B5EF4-FFF2-40B4-BE49-F238E27FC236}">
                <a16:creationId xmlns:a16="http://schemas.microsoft.com/office/drawing/2014/main" id="{A0D3BA7E-9663-4C71-977E-299126F95315}"/>
              </a:ext>
            </a:extLst>
          </p:cNvPr>
          <p:cNvCxnSpPr/>
          <p:nvPr/>
        </p:nvCxnSpPr>
        <p:spPr>
          <a:xfrm>
            <a:off x="6400800" y="2278251"/>
            <a:ext cx="325464" cy="278969"/>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F1C1174-6326-4A23-BA33-BED3E4351D81}"/>
              </a:ext>
            </a:extLst>
          </p:cNvPr>
          <p:cNvCxnSpPr>
            <a:cxnSpLocks/>
          </p:cNvCxnSpPr>
          <p:nvPr/>
        </p:nvCxnSpPr>
        <p:spPr>
          <a:xfrm flipH="1">
            <a:off x="6132164" y="2840380"/>
            <a:ext cx="431368" cy="483030"/>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B565CE-3D64-4E89-B528-2E39BD90BF3F}"/>
              </a:ext>
            </a:extLst>
          </p:cNvPr>
          <p:cNvCxnSpPr>
            <a:cxnSpLocks/>
          </p:cNvCxnSpPr>
          <p:nvPr/>
        </p:nvCxnSpPr>
        <p:spPr>
          <a:xfrm flipH="1">
            <a:off x="5935851" y="4001619"/>
            <a:ext cx="196313" cy="725364"/>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B48582-55B5-4166-B09A-143E2A47F4E3}"/>
              </a:ext>
            </a:extLst>
          </p:cNvPr>
          <p:cNvCxnSpPr>
            <a:cxnSpLocks/>
          </p:cNvCxnSpPr>
          <p:nvPr/>
        </p:nvCxnSpPr>
        <p:spPr>
          <a:xfrm flipH="1">
            <a:off x="4594860" y="4848387"/>
            <a:ext cx="1340991" cy="0"/>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80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D862-7081-46DF-A1CB-F41D0C157FCC}"/>
              </a:ext>
            </a:extLst>
          </p:cNvPr>
          <p:cNvSpPr>
            <a:spLocks noGrp="1"/>
          </p:cNvSpPr>
          <p:nvPr>
            <p:ph type="title"/>
          </p:nvPr>
        </p:nvSpPr>
        <p:spPr/>
        <p:txBody>
          <a:bodyPr/>
          <a:lstStyle/>
          <a:p>
            <a:r>
              <a:rPr lang="en-US" dirty="0"/>
              <a:t>Key Idea</a:t>
            </a:r>
          </a:p>
        </p:txBody>
      </p:sp>
      <p:sp>
        <p:nvSpPr>
          <p:cNvPr id="5" name="Slide Number Placeholder 4">
            <a:extLst>
              <a:ext uri="{FF2B5EF4-FFF2-40B4-BE49-F238E27FC236}">
                <a16:creationId xmlns:a16="http://schemas.microsoft.com/office/drawing/2014/main" id="{B699FBF6-480B-4E1E-A59F-525983E49603}"/>
              </a:ext>
            </a:extLst>
          </p:cNvPr>
          <p:cNvSpPr>
            <a:spLocks noGrp="1"/>
          </p:cNvSpPr>
          <p:nvPr>
            <p:ph type="sldNum" sz="quarter" idx="12"/>
          </p:nvPr>
        </p:nvSpPr>
        <p:spPr/>
        <p:txBody>
          <a:bodyPr/>
          <a:lstStyle/>
          <a:p>
            <a:fld id="{5DC55729-DC18-43A1-8DFB-F08AEF663E9C}" type="slidenum">
              <a:rPr lang="en-US" smtClean="0"/>
              <a:pPr/>
              <a:t>5</a:t>
            </a:fld>
            <a:endParaRPr lang="en-US" dirty="0"/>
          </a:p>
        </p:txBody>
      </p:sp>
      <p:pic>
        <p:nvPicPr>
          <p:cNvPr id="7" name="Picture 6">
            <a:extLst>
              <a:ext uri="{FF2B5EF4-FFF2-40B4-BE49-F238E27FC236}">
                <a16:creationId xmlns:a16="http://schemas.microsoft.com/office/drawing/2014/main" id="{1404BC75-EB78-47C3-A872-7915D093D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71247" y="3669882"/>
            <a:ext cx="1807475" cy="1908464"/>
          </a:xfrm>
          <a:prstGeom prst="rect">
            <a:avLst/>
          </a:prstGeom>
        </p:spPr>
      </p:pic>
      <p:pic>
        <p:nvPicPr>
          <p:cNvPr id="12" name="Picture 11">
            <a:extLst>
              <a:ext uri="{FF2B5EF4-FFF2-40B4-BE49-F238E27FC236}">
                <a16:creationId xmlns:a16="http://schemas.microsoft.com/office/drawing/2014/main" id="{2E866B20-3ABC-42C4-85B2-C88B709C46B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53838" y="1978243"/>
            <a:ext cx="1642291" cy="1450757"/>
          </a:xfrm>
          <a:prstGeom prst="rect">
            <a:avLst/>
          </a:prstGeom>
        </p:spPr>
      </p:pic>
      <p:sp>
        <p:nvSpPr>
          <p:cNvPr id="13" name="TextBox 12">
            <a:extLst>
              <a:ext uri="{FF2B5EF4-FFF2-40B4-BE49-F238E27FC236}">
                <a16:creationId xmlns:a16="http://schemas.microsoft.com/office/drawing/2014/main" id="{85B1A64B-A034-4CC2-857F-794A12D8B631}"/>
              </a:ext>
            </a:extLst>
          </p:cNvPr>
          <p:cNvSpPr txBox="1"/>
          <p:nvPr/>
        </p:nvSpPr>
        <p:spPr>
          <a:xfrm>
            <a:off x="2978721" y="1978243"/>
            <a:ext cx="4994031" cy="1384995"/>
          </a:xfrm>
          <a:prstGeom prst="rect">
            <a:avLst/>
          </a:prstGeom>
          <a:noFill/>
        </p:spPr>
        <p:txBody>
          <a:bodyPr wrap="square" rtlCol="0">
            <a:spAutoFit/>
          </a:bodyPr>
          <a:lstStyle/>
          <a:p>
            <a:pPr algn="ctr"/>
            <a:r>
              <a:rPr lang="en-US" sz="2800" dirty="0"/>
              <a:t>Problem:</a:t>
            </a:r>
          </a:p>
          <a:p>
            <a:pPr algn="ctr"/>
            <a:r>
              <a:rPr lang="en-US" sz="2800" dirty="0"/>
              <a:t>Adding more processor does not improve performance</a:t>
            </a:r>
          </a:p>
        </p:txBody>
      </p:sp>
      <p:sp>
        <p:nvSpPr>
          <p:cNvPr id="14" name="TextBox 13">
            <a:extLst>
              <a:ext uri="{FF2B5EF4-FFF2-40B4-BE49-F238E27FC236}">
                <a16:creationId xmlns:a16="http://schemas.microsoft.com/office/drawing/2014/main" id="{44E49D9B-D854-44AD-AA69-ACF66761FBC7}"/>
              </a:ext>
            </a:extLst>
          </p:cNvPr>
          <p:cNvSpPr txBox="1"/>
          <p:nvPr/>
        </p:nvSpPr>
        <p:spPr>
          <a:xfrm>
            <a:off x="3119398" y="3931616"/>
            <a:ext cx="4994031" cy="1384995"/>
          </a:xfrm>
          <a:prstGeom prst="rect">
            <a:avLst/>
          </a:prstGeom>
          <a:noFill/>
        </p:spPr>
        <p:txBody>
          <a:bodyPr wrap="square" rtlCol="0">
            <a:spAutoFit/>
          </a:bodyPr>
          <a:lstStyle/>
          <a:p>
            <a:pPr algn="ctr"/>
            <a:r>
              <a:rPr lang="en-US" sz="2800" dirty="0"/>
              <a:t>Solution:</a:t>
            </a:r>
          </a:p>
          <a:p>
            <a:pPr algn="ctr"/>
            <a:r>
              <a:rPr lang="en-US" sz="2800" dirty="0"/>
              <a:t>Use extra processor to do work to reduce sequential section.</a:t>
            </a:r>
          </a:p>
        </p:txBody>
      </p:sp>
    </p:spTree>
    <p:extLst>
      <p:ext uri="{BB962C8B-B14F-4D97-AF65-F5344CB8AC3E}">
        <p14:creationId xmlns:p14="http://schemas.microsoft.com/office/powerpoint/2010/main" val="402163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8A34-13BD-4BF4-9B71-D3F11FB28F56}"/>
              </a:ext>
            </a:extLst>
          </p:cNvPr>
          <p:cNvSpPr>
            <a:spLocks noGrp="1"/>
          </p:cNvSpPr>
          <p:nvPr>
            <p:ph type="title"/>
          </p:nvPr>
        </p:nvSpPr>
        <p:spPr>
          <a:xfrm>
            <a:off x="822960" y="286604"/>
            <a:ext cx="7543800" cy="1450757"/>
          </a:xfrm>
        </p:spPr>
        <p:txBody>
          <a:bodyPr/>
          <a:lstStyle/>
          <a:p>
            <a:r>
              <a:rPr lang="en-US" dirty="0"/>
              <a:t>Insert in </a:t>
            </a:r>
            <a:r>
              <a:rPr lang="en-US" dirty="0" err="1"/>
              <a:t>Hydralist</a:t>
            </a:r>
            <a:endParaRPr lang="en-US" dirty="0"/>
          </a:p>
        </p:txBody>
      </p:sp>
      <p:sp>
        <p:nvSpPr>
          <p:cNvPr id="4" name="Slide Number Placeholder 3">
            <a:extLst>
              <a:ext uri="{FF2B5EF4-FFF2-40B4-BE49-F238E27FC236}">
                <a16:creationId xmlns:a16="http://schemas.microsoft.com/office/drawing/2014/main" id="{2D7874AE-0B6B-4038-AE9C-B4432E949DC7}"/>
              </a:ext>
            </a:extLst>
          </p:cNvPr>
          <p:cNvSpPr>
            <a:spLocks noGrp="1"/>
          </p:cNvSpPr>
          <p:nvPr>
            <p:ph type="sldNum" sz="quarter" idx="12"/>
          </p:nvPr>
        </p:nvSpPr>
        <p:spPr/>
        <p:txBody>
          <a:bodyPr/>
          <a:lstStyle/>
          <a:p>
            <a:fld id="{5DC55729-DC18-43A1-8DFB-F08AEF663E9C}" type="slidenum">
              <a:rPr lang="en-US" smtClean="0"/>
              <a:pPr/>
              <a:t>50</a:t>
            </a:fld>
            <a:endParaRPr lang="en-US" dirty="0"/>
          </a:p>
        </p:txBody>
      </p:sp>
      <p:sp>
        <p:nvSpPr>
          <p:cNvPr id="5120" name="TextBox 5119">
            <a:extLst>
              <a:ext uri="{FF2B5EF4-FFF2-40B4-BE49-F238E27FC236}">
                <a16:creationId xmlns:a16="http://schemas.microsoft.com/office/drawing/2014/main" id="{2C60B9BB-1879-4972-AB52-7E278ABE91FE}"/>
              </a:ext>
            </a:extLst>
          </p:cNvPr>
          <p:cNvSpPr txBox="1"/>
          <p:nvPr/>
        </p:nvSpPr>
        <p:spPr>
          <a:xfrm>
            <a:off x="1085850" y="1824718"/>
            <a:ext cx="298323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Insert Key: BAA</a:t>
            </a:r>
          </a:p>
          <a:p>
            <a:pPr marL="285750" indent="-285750">
              <a:buFont typeface="Arial" panose="020B0604020202020204" pitchFamily="34" charset="0"/>
              <a:buChar char="•"/>
            </a:pPr>
            <a:r>
              <a:rPr lang="en-US" dirty="0"/>
              <a:t>Find anchor key closest to BAA</a:t>
            </a:r>
          </a:p>
          <a:p>
            <a:pPr marL="285750" indent="-285750">
              <a:buFont typeface="Arial" panose="020B0604020202020204" pitchFamily="34" charset="0"/>
              <a:buChar char="•"/>
            </a:pPr>
            <a:r>
              <a:rPr lang="en-US" dirty="0"/>
              <a:t>Check if current node is the target node.</a:t>
            </a:r>
          </a:p>
          <a:p>
            <a:pPr marL="285750" indent="-285750">
              <a:buFont typeface="Arial" panose="020B0604020202020204" pitchFamily="34" charset="0"/>
              <a:buChar char="•"/>
            </a:pPr>
            <a:r>
              <a:rPr lang="en-US" dirty="0"/>
              <a:t>If not traverse, data layer</a:t>
            </a:r>
          </a:p>
          <a:p>
            <a:pPr marL="285750" indent="-285750">
              <a:buFont typeface="Arial" panose="020B0604020202020204" pitchFamily="34" charset="0"/>
              <a:buChar char="•"/>
            </a:pPr>
            <a:r>
              <a:rPr lang="en-US" dirty="0"/>
              <a:t>Target Node is full so split</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3656F06-B940-48F1-9C24-506ED09C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116" y="1824718"/>
            <a:ext cx="3920068" cy="3987130"/>
          </a:xfrm>
          <a:prstGeom prst="rect">
            <a:avLst/>
          </a:prstGeom>
        </p:spPr>
      </p:pic>
    </p:spTree>
    <p:extLst>
      <p:ext uri="{BB962C8B-B14F-4D97-AF65-F5344CB8AC3E}">
        <p14:creationId xmlns:p14="http://schemas.microsoft.com/office/powerpoint/2010/main" val="1283977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8A34-13BD-4BF4-9B71-D3F11FB28F56}"/>
              </a:ext>
            </a:extLst>
          </p:cNvPr>
          <p:cNvSpPr>
            <a:spLocks noGrp="1"/>
          </p:cNvSpPr>
          <p:nvPr>
            <p:ph type="title"/>
          </p:nvPr>
        </p:nvSpPr>
        <p:spPr>
          <a:xfrm>
            <a:off x="822960" y="286604"/>
            <a:ext cx="7543800" cy="1450757"/>
          </a:xfrm>
        </p:spPr>
        <p:txBody>
          <a:bodyPr/>
          <a:lstStyle/>
          <a:p>
            <a:r>
              <a:rPr lang="en-US" dirty="0"/>
              <a:t>Concurrent Search</a:t>
            </a:r>
          </a:p>
        </p:txBody>
      </p:sp>
      <p:sp>
        <p:nvSpPr>
          <p:cNvPr id="4" name="Slide Number Placeholder 3">
            <a:extLst>
              <a:ext uri="{FF2B5EF4-FFF2-40B4-BE49-F238E27FC236}">
                <a16:creationId xmlns:a16="http://schemas.microsoft.com/office/drawing/2014/main" id="{2D7874AE-0B6B-4038-AE9C-B4432E949DC7}"/>
              </a:ext>
            </a:extLst>
          </p:cNvPr>
          <p:cNvSpPr>
            <a:spLocks noGrp="1"/>
          </p:cNvSpPr>
          <p:nvPr>
            <p:ph type="sldNum" sz="quarter" idx="12"/>
          </p:nvPr>
        </p:nvSpPr>
        <p:spPr/>
        <p:txBody>
          <a:bodyPr/>
          <a:lstStyle/>
          <a:p>
            <a:fld id="{5DC55729-DC18-43A1-8DFB-F08AEF663E9C}" type="slidenum">
              <a:rPr lang="en-US" smtClean="0"/>
              <a:pPr/>
              <a:t>51</a:t>
            </a:fld>
            <a:endParaRPr lang="en-US" dirty="0"/>
          </a:p>
        </p:txBody>
      </p:sp>
      <p:sp>
        <p:nvSpPr>
          <p:cNvPr id="5120" name="TextBox 5119">
            <a:extLst>
              <a:ext uri="{FF2B5EF4-FFF2-40B4-BE49-F238E27FC236}">
                <a16:creationId xmlns:a16="http://schemas.microsoft.com/office/drawing/2014/main" id="{2C60B9BB-1879-4972-AB52-7E278ABE91FE}"/>
              </a:ext>
            </a:extLst>
          </p:cNvPr>
          <p:cNvSpPr txBox="1"/>
          <p:nvPr/>
        </p:nvSpPr>
        <p:spPr>
          <a:xfrm>
            <a:off x="1085850" y="1824718"/>
            <a:ext cx="298323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Search Key: AAC</a:t>
            </a:r>
          </a:p>
          <a:p>
            <a:pPr marL="285750" indent="-285750">
              <a:buFont typeface="Arial" panose="020B0604020202020204" pitchFamily="34" charset="0"/>
              <a:buChar char="•"/>
            </a:pPr>
            <a:r>
              <a:rPr lang="en-US" dirty="0"/>
              <a:t>Still visible to new thread, even though Search Layer is not update</a:t>
            </a:r>
          </a:p>
        </p:txBody>
      </p:sp>
      <p:pic>
        <p:nvPicPr>
          <p:cNvPr id="5" name="Picture 4">
            <a:extLst>
              <a:ext uri="{FF2B5EF4-FFF2-40B4-BE49-F238E27FC236}">
                <a16:creationId xmlns:a16="http://schemas.microsoft.com/office/drawing/2014/main" id="{F3656F06-B940-48F1-9C24-506ED09C6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116" y="1824718"/>
            <a:ext cx="3920068" cy="3987130"/>
          </a:xfrm>
          <a:prstGeom prst="rect">
            <a:avLst/>
          </a:prstGeom>
        </p:spPr>
      </p:pic>
      <p:cxnSp>
        <p:nvCxnSpPr>
          <p:cNvPr id="6" name="Straight Arrow Connector 5">
            <a:extLst>
              <a:ext uri="{FF2B5EF4-FFF2-40B4-BE49-F238E27FC236}">
                <a16:creationId xmlns:a16="http://schemas.microsoft.com/office/drawing/2014/main" id="{ACE918AB-3CAC-4F8C-B803-8A1E2A3204FE}"/>
              </a:ext>
            </a:extLst>
          </p:cNvPr>
          <p:cNvCxnSpPr>
            <a:cxnSpLocks/>
          </p:cNvCxnSpPr>
          <p:nvPr/>
        </p:nvCxnSpPr>
        <p:spPr>
          <a:xfrm flipH="1">
            <a:off x="4959457" y="2937690"/>
            <a:ext cx="433953" cy="1407468"/>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E33A74A-A1CC-4B58-B55C-9F4C42EAE460}"/>
              </a:ext>
            </a:extLst>
          </p:cNvPr>
          <p:cNvCxnSpPr>
            <a:cxnSpLocks/>
          </p:cNvCxnSpPr>
          <p:nvPr/>
        </p:nvCxnSpPr>
        <p:spPr>
          <a:xfrm>
            <a:off x="5176433" y="4432515"/>
            <a:ext cx="1286360" cy="0"/>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8521DE-5072-4D59-B807-346BC46BBCDE}"/>
              </a:ext>
            </a:extLst>
          </p:cNvPr>
          <p:cNvCxnSpPr>
            <a:cxnSpLocks/>
          </p:cNvCxnSpPr>
          <p:nvPr/>
        </p:nvCxnSpPr>
        <p:spPr>
          <a:xfrm flipH="1">
            <a:off x="5736309" y="1971828"/>
            <a:ext cx="383583" cy="365697"/>
          </a:xfrm>
          <a:prstGeom prst="straightConnector1">
            <a:avLst/>
          </a:prstGeom>
          <a:ln w="28575">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2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8A34-13BD-4BF4-9B71-D3F11FB28F56}"/>
              </a:ext>
            </a:extLst>
          </p:cNvPr>
          <p:cNvSpPr>
            <a:spLocks noGrp="1"/>
          </p:cNvSpPr>
          <p:nvPr>
            <p:ph type="title"/>
          </p:nvPr>
        </p:nvSpPr>
        <p:spPr>
          <a:xfrm>
            <a:off x="822960" y="286604"/>
            <a:ext cx="7543800" cy="1450757"/>
          </a:xfrm>
        </p:spPr>
        <p:txBody>
          <a:bodyPr/>
          <a:lstStyle/>
          <a:p>
            <a:r>
              <a:rPr lang="en-US" dirty="0"/>
              <a:t>Finally Search Layer is Updated</a:t>
            </a:r>
          </a:p>
        </p:txBody>
      </p:sp>
      <p:sp>
        <p:nvSpPr>
          <p:cNvPr id="4" name="Slide Number Placeholder 3">
            <a:extLst>
              <a:ext uri="{FF2B5EF4-FFF2-40B4-BE49-F238E27FC236}">
                <a16:creationId xmlns:a16="http://schemas.microsoft.com/office/drawing/2014/main" id="{2D7874AE-0B6B-4038-AE9C-B4432E949DC7}"/>
              </a:ext>
            </a:extLst>
          </p:cNvPr>
          <p:cNvSpPr>
            <a:spLocks noGrp="1"/>
          </p:cNvSpPr>
          <p:nvPr>
            <p:ph type="sldNum" sz="quarter" idx="12"/>
          </p:nvPr>
        </p:nvSpPr>
        <p:spPr/>
        <p:txBody>
          <a:bodyPr/>
          <a:lstStyle/>
          <a:p>
            <a:fld id="{5DC55729-DC18-43A1-8DFB-F08AEF663E9C}" type="slidenum">
              <a:rPr lang="en-US" smtClean="0"/>
              <a:pPr/>
              <a:t>52</a:t>
            </a:fld>
            <a:endParaRPr lang="en-US" dirty="0"/>
          </a:p>
        </p:txBody>
      </p:sp>
      <p:sp>
        <p:nvSpPr>
          <p:cNvPr id="5120" name="TextBox 5119">
            <a:extLst>
              <a:ext uri="{FF2B5EF4-FFF2-40B4-BE49-F238E27FC236}">
                <a16:creationId xmlns:a16="http://schemas.microsoft.com/office/drawing/2014/main" id="{2C60B9BB-1879-4972-AB52-7E278ABE91FE}"/>
              </a:ext>
            </a:extLst>
          </p:cNvPr>
          <p:cNvSpPr txBox="1"/>
          <p:nvPr/>
        </p:nvSpPr>
        <p:spPr>
          <a:xfrm>
            <a:off x="1085850" y="1824718"/>
            <a:ext cx="298323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Anchor key of new node is inserted into search layer</a:t>
            </a:r>
          </a:p>
        </p:txBody>
      </p:sp>
      <p:pic>
        <p:nvPicPr>
          <p:cNvPr id="5" name="Picture 4">
            <a:extLst>
              <a:ext uri="{FF2B5EF4-FFF2-40B4-BE49-F238E27FC236}">
                <a16:creationId xmlns:a16="http://schemas.microsoft.com/office/drawing/2014/main" id="{A767D096-5829-419F-A929-E08BD7F5C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227" y="1921582"/>
            <a:ext cx="3920068" cy="3987130"/>
          </a:xfrm>
          <a:prstGeom prst="rect">
            <a:avLst/>
          </a:prstGeom>
        </p:spPr>
      </p:pic>
    </p:spTree>
    <p:extLst>
      <p:ext uri="{BB962C8B-B14F-4D97-AF65-F5344CB8AC3E}">
        <p14:creationId xmlns:p14="http://schemas.microsoft.com/office/powerpoint/2010/main" val="3391284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679B-8678-4B6F-9DF2-BF722D5B9D89}"/>
              </a:ext>
            </a:extLst>
          </p:cNvPr>
          <p:cNvSpPr>
            <a:spLocks noGrp="1"/>
          </p:cNvSpPr>
          <p:nvPr>
            <p:ph type="title"/>
          </p:nvPr>
        </p:nvSpPr>
        <p:spPr/>
        <p:txBody>
          <a:bodyPr/>
          <a:lstStyle/>
          <a:p>
            <a:r>
              <a:rPr lang="en-US" dirty="0"/>
              <a:t>How search layer is updated</a:t>
            </a:r>
          </a:p>
        </p:txBody>
      </p:sp>
      <p:sp>
        <p:nvSpPr>
          <p:cNvPr id="3" name="Content Placeholder 2">
            <a:extLst>
              <a:ext uri="{FF2B5EF4-FFF2-40B4-BE49-F238E27FC236}">
                <a16:creationId xmlns:a16="http://schemas.microsoft.com/office/drawing/2014/main" id="{6A6C9CEB-D113-4136-BDE7-C8D106D63B9A}"/>
              </a:ext>
            </a:extLst>
          </p:cNvPr>
          <p:cNvSpPr>
            <a:spLocks noGrp="1"/>
          </p:cNvSpPr>
          <p:nvPr>
            <p:ph idx="1"/>
          </p:nvPr>
        </p:nvSpPr>
        <p:spPr>
          <a:xfrm>
            <a:off x="822959" y="1845734"/>
            <a:ext cx="7703821" cy="4326466"/>
          </a:xfrm>
        </p:spPr>
        <p:txBody>
          <a:bodyPr>
            <a:normAutofit/>
          </a:bodyPr>
          <a:lstStyle/>
          <a:p>
            <a:pPr>
              <a:buFont typeface="Wingdings" panose="05000000000000000000" pitchFamily="2" charset="2"/>
              <a:buChar char="§"/>
            </a:pPr>
            <a:r>
              <a:rPr lang="en-US" dirty="0"/>
              <a:t> Each thread has a operation log or </a:t>
            </a:r>
            <a:r>
              <a:rPr lang="en-US" dirty="0" err="1"/>
              <a:t>OpLog</a:t>
            </a:r>
            <a:endParaRPr lang="en-US" dirty="0"/>
          </a:p>
          <a:p>
            <a:pPr lvl="1">
              <a:buFont typeface="Wingdings" panose="05000000000000000000" pitchFamily="2" charset="2"/>
              <a:buChar char="§"/>
            </a:pPr>
            <a:r>
              <a:rPr lang="en-US" dirty="0"/>
              <a:t>When a thread splits/merges a node, it adds the operation to </a:t>
            </a:r>
            <a:r>
              <a:rPr lang="en-US" dirty="0" err="1"/>
              <a:t>OpLog</a:t>
            </a:r>
            <a:endParaRPr lang="en-US" dirty="0"/>
          </a:p>
          <a:p>
            <a:pPr lvl="1">
              <a:buFont typeface="Wingdings" panose="05000000000000000000" pitchFamily="2" charset="2"/>
              <a:buChar char="§"/>
            </a:pPr>
            <a:r>
              <a:rPr lang="en-US" dirty="0"/>
              <a:t>Also adds timestamp, anchor key of the node</a:t>
            </a:r>
          </a:p>
          <a:p>
            <a:pPr>
              <a:buFont typeface="Wingdings" panose="05000000000000000000" pitchFamily="2" charset="2"/>
              <a:buChar char="§"/>
            </a:pPr>
            <a:r>
              <a:rPr lang="en-US" dirty="0"/>
              <a:t> Combiner thread</a:t>
            </a:r>
          </a:p>
          <a:p>
            <a:pPr lvl="1">
              <a:buFont typeface="Wingdings" panose="05000000000000000000" pitchFamily="2" charset="2"/>
              <a:buChar char="§"/>
            </a:pPr>
            <a:r>
              <a:rPr lang="en-US" dirty="0"/>
              <a:t>A background thread which combines all </a:t>
            </a:r>
            <a:r>
              <a:rPr lang="en-US" dirty="0" err="1"/>
              <a:t>Oplogs</a:t>
            </a:r>
            <a:r>
              <a:rPr lang="en-US" dirty="0"/>
              <a:t> periodically</a:t>
            </a:r>
          </a:p>
          <a:p>
            <a:pPr lvl="1">
              <a:buFont typeface="Wingdings" panose="05000000000000000000" pitchFamily="2" charset="2"/>
              <a:buChar char="§"/>
            </a:pPr>
            <a:r>
              <a:rPr lang="en-US" dirty="0"/>
              <a:t>Sorts operations according to time stamps</a:t>
            </a:r>
          </a:p>
          <a:p>
            <a:pPr>
              <a:buFont typeface="Wingdings" panose="05000000000000000000" pitchFamily="2" charset="2"/>
              <a:buChar char="§"/>
            </a:pPr>
            <a:r>
              <a:rPr lang="en-US" dirty="0"/>
              <a:t> Updater thread</a:t>
            </a:r>
          </a:p>
          <a:p>
            <a:pPr lvl="1">
              <a:buFont typeface="Wingdings" panose="05000000000000000000" pitchFamily="2" charset="2"/>
              <a:buChar char="§"/>
            </a:pPr>
            <a:r>
              <a:rPr lang="en-US" dirty="0"/>
              <a:t>Background thread which applies merged log to search layer</a:t>
            </a:r>
          </a:p>
          <a:p>
            <a:pPr lvl="1">
              <a:buFont typeface="Wingdings" panose="05000000000000000000" pitchFamily="2" charset="2"/>
              <a:buChar char="§"/>
            </a:pPr>
            <a:r>
              <a:rPr lang="en-US" dirty="0"/>
              <a:t>This is done asynchronously</a:t>
            </a:r>
          </a:p>
          <a:p>
            <a:pPr lvl="1">
              <a:buFont typeface="Wingdings" panose="05000000000000000000" pitchFamily="2" charset="2"/>
              <a:buChar char="§"/>
            </a:pPr>
            <a:r>
              <a:rPr lang="en-US" dirty="0"/>
              <a:t>Does not affect the consistency of the index</a:t>
            </a:r>
          </a:p>
          <a:p>
            <a:pPr>
              <a:buFont typeface="Wingdings" panose="05000000000000000000" pitchFamily="2" charset="2"/>
              <a:buChar char="§"/>
            </a:pPr>
            <a:r>
              <a:rPr lang="en-US" dirty="0"/>
              <a:t> NUMA replication</a:t>
            </a:r>
          </a:p>
          <a:p>
            <a:pPr lvl="1">
              <a:buFont typeface="Wingdings" panose="05000000000000000000" pitchFamily="2" charset="2"/>
              <a:buChar char="§"/>
            </a:pPr>
            <a:r>
              <a:rPr lang="en-US" dirty="0"/>
              <a:t>Search layer can be made NUMA-local by assigning per NUMA-updater thread</a:t>
            </a:r>
          </a:p>
        </p:txBody>
      </p:sp>
      <p:sp>
        <p:nvSpPr>
          <p:cNvPr id="4" name="Slide Number Placeholder 3">
            <a:extLst>
              <a:ext uri="{FF2B5EF4-FFF2-40B4-BE49-F238E27FC236}">
                <a16:creationId xmlns:a16="http://schemas.microsoft.com/office/drawing/2014/main" id="{38210924-5EA4-48D7-B7D5-25B996431630}"/>
              </a:ext>
            </a:extLst>
          </p:cNvPr>
          <p:cNvSpPr>
            <a:spLocks noGrp="1"/>
          </p:cNvSpPr>
          <p:nvPr>
            <p:ph type="sldNum" sz="quarter" idx="12"/>
          </p:nvPr>
        </p:nvSpPr>
        <p:spPr/>
        <p:txBody>
          <a:bodyPr/>
          <a:lstStyle/>
          <a:p>
            <a:fld id="{5DC55729-DC18-43A1-8DFB-F08AEF663E9C}" type="slidenum">
              <a:rPr lang="en-US" smtClean="0"/>
              <a:pPr/>
              <a:t>53</a:t>
            </a:fld>
            <a:endParaRPr lang="en-US" dirty="0"/>
          </a:p>
        </p:txBody>
      </p:sp>
    </p:spTree>
    <p:extLst>
      <p:ext uri="{BB962C8B-B14F-4D97-AF65-F5344CB8AC3E}">
        <p14:creationId xmlns:p14="http://schemas.microsoft.com/office/powerpoint/2010/main" val="14170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20FB-7F35-4DFF-9FD2-DAA268449936}"/>
              </a:ext>
            </a:extLst>
          </p:cNvPr>
          <p:cNvSpPr>
            <a:spLocks noGrp="1"/>
          </p:cNvSpPr>
          <p:nvPr>
            <p:ph type="title"/>
          </p:nvPr>
        </p:nvSpPr>
        <p:spPr/>
        <p:txBody>
          <a:bodyPr/>
          <a:lstStyle/>
          <a:p>
            <a:r>
              <a:rPr lang="en-US" dirty="0"/>
              <a:t>Search Layer Update</a:t>
            </a:r>
          </a:p>
        </p:txBody>
      </p:sp>
      <p:sp>
        <p:nvSpPr>
          <p:cNvPr id="4" name="Slide Number Placeholder 3">
            <a:extLst>
              <a:ext uri="{FF2B5EF4-FFF2-40B4-BE49-F238E27FC236}">
                <a16:creationId xmlns:a16="http://schemas.microsoft.com/office/drawing/2014/main" id="{BA48E772-C01D-4C85-BC32-CEB0248AB29C}"/>
              </a:ext>
            </a:extLst>
          </p:cNvPr>
          <p:cNvSpPr>
            <a:spLocks noGrp="1"/>
          </p:cNvSpPr>
          <p:nvPr>
            <p:ph type="sldNum" sz="quarter" idx="12"/>
          </p:nvPr>
        </p:nvSpPr>
        <p:spPr/>
        <p:txBody>
          <a:bodyPr/>
          <a:lstStyle/>
          <a:p>
            <a:fld id="{5DC55729-DC18-43A1-8DFB-F08AEF663E9C}" type="slidenum">
              <a:rPr lang="en-US" smtClean="0"/>
              <a:pPr/>
              <a:t>54</a:t>
            </a:fld>
            <a:endParaRPr lang="en-US" dirty="0"/>
          </a:p>
        </p:txBody>
      </p:sp>
      <p:pic>
        <p:nvPicPr>
          <p:cNvPr id="1026" name="Picture 2" descr="https://lh3.googleusercontent.com/TEKIi_x8rWf-X0Zle2g52h2KUa4cpYRNn5koaCobRRpyxKbnQlBKCvPh4r_gJ2KxE7UW67ulLHBouYLMerbuXTqBDcqqWalJYMT69F--w5UIGs5ubBqOQYenyBMRbY9jvNtqltewic8">
            <a:extLst>
              <a:ext uri="{FF2B5EF4-FFF2-40B4-BE49-F238E27FC236}">
                <a16:creationId xmlns:a16="http://schemas.microsoft.com/office/drawing/2014/main" id="{0F1E97B3-C1B2-40FC-86E5-CDD37E2F2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0" y="1732255"/>
            <a:ext cx="3051810" cy="454152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ECD5E8-5E78-4FEE-9B03-BA99C635A1F0}"/>
              </a:ext>
            </a:extLst>
          </p:cNvPr>
          <p:cNvSpPr/>
          <p:nvPr/>
        </p:nvSpPr>
        <p:spPr>
          <a:xfrm>
            <a:off x="3017520" y="3183012"/>
            <a:ext cx="2686050" cy="308566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BBB4700E-AEE3-440A-AED1-EFB90B3C8817}"/>
              </a:ext>
            </a:extLst>
          </p:cNvPr>
          <p:cNvSpPr/>
          <p:nvPr/>
        </p:nvSpPr>
        <p:spPr>
          <a:xfrm>
            <a:off x="3017520" y="5166360"/>
            <a:ext cx="2686050" cy="11023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6648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E9E5-2DA7-4E79-AEA0-4387920A3E31}"/>
              </a:ext>
            </a:extLst>
          </p:cNvPr>
          <p:cNvSpPr>
            <a:spLocks noGrp="1"/>
          </p:cNvSpPr>
          <p:nvPr>
            <p:ph type="title"/>
          </p:nvPr>
        </p:nvSpPr>
        <p:spPr/>
        <p:txBody>
          <a:bodyPr/>
          <a:lstStyle/>
          <a:p>
            <a:r>
              <a:rPr lang="en-US" dirty="0"/>
              <a:t>Other Details</a:t>
            </a:r>
          </a:p>
        </p:txBody>
      </p:sp>
      <p:sp>
        <p:nvSpPr>
          <p:cNvPr id="3" name="Content Placeholder 2">
            <a:extLst>
              <a:ext uri="{FF2B5EF4-FFF2-40B4-BE49-F238E27FC236}">
                <a16:creationId xmlns:a16="http://schemas.microsoft.com/office/drawing/2014/main" id="{EFC42E7B-8777-4A94-AE7A-DD55E7FB88EC}"/>
              </a:ext>
            </a:extLst>
          </p:cNvPr>
          <p:cNvSpPr>
            <a:spLocks noGrp="1"/>
          </p:cNvSpPr>
          <p:nvPr>
            <p:ph idx="1"/>
          </p:nvPr>
        </p:nvSpPr>
        <p:spPr/>
        <p:txBody>
          <a:bodyPr>
            <a:normAutofit/>
          </a:bodyPr>
          <a:lstStyle/>
          <a:p>
            <a:pPr>
              <a:buFont typeface="Wingdings" panose="05000000000000000000" pitchFamily="2" charset="2"/>
              <a:buChar char="§"/>
            </a:pPr>
            <a:r>
              <a:rPr lang="en-US" sz="3200" dirty="0"/>
              <a:t> Design of data node</a:t>
            </a:r>
          </a:p>
          <a:p>
            <a:pPr>
              <a:buFont typeface="Wingdings" panose="05000000000000000000" pitchFamily="2" charset="2"/>
              <a:buChar char="§"/>
            </a:pPr>
            <a:r>
              <a:rPr lang="en-US" sz="3200" dirty="0"/>
              <a:t> Storing key hash instead of sorted keys</a:t>
            </a:r>
          </a:p>
          <a:p>
            <a:pPr>
              <a:buFont typeface="Wingdings" panose="05000000000000000000" pitchFamily="2" charset="2"/>
              <a:buChar char="§"/>
            </a:pPr>
            <a:r>
              <a:rPr lang="en-US" sz="3200" dirty="0"/>
              <a:t> SIMD to accelerate search within node</a:t>
            </a:r>
          </a:p>
          <a:p>
            <a:pPr>
              <a:buFont typeface="Wingdings" panose="05000000000000000000" pitchFamily="2" charset="2"/>
              <a:buChar char="§"/>
            </a:pPr>
            <a:r>
              <a:rPr lang="en-US" sz="3200" dirty="0"/>
              <a:t> Optimistic locking</a:t>
            </a:r>
          </a:p>
        </p:txBody>
      </p:sp>
      <p:sp>
        <p:nvSpPr>
          <p:cNvPr id="4" name="Slide Number Placeholder 3">
            <a:extLst>
              <a:ext uri="{FF2B5EF4-FFF2-40B4-BE49-F238E27FC236}">
                <a16:creationId xmlns:a16="http://schemas.microsoft.com/office/drawing/2014/main" id="{02E443C1-0100-4593-927F-F9A6CD3F5B2D}"/>
              </a:ext>
            </a:extLst>
          </p:cNvPr>
          <p:cNvSpPr>
            <a:spLocks noGrp="1"/>
          </p:cNvSpPr>
          <p:nvPr>
            <p:ph type="sldNum" sz="quarter" idx="12"/>
          </p:nvPr>
        </p:nvSpPr>
        <p:spPr/>
        <p:txBody>
          <a:bodyPr/>
          <a:lstStyle/>
          <a:p>
            <a:fld id="{5DC55729-DC18-43A1-8DFB-F08AEF663E9C}" type="slidenum">
              <a:rPr lang="en-US" smtClean="0"/>
              <a:pPr/>
              <a:t>55</a:t>
            </a:fld>
            <a:endParaRPr lang="en-US" dirty="0"/>
          </a:p>
        </p:txBody>
      </p:sp>
    </p:spTree>
    <p:extLst>
      <p:ext uri="{BB962C8B-B14F-4D97-AF65-F5344CB8AC3E}">
        <p14:creationId xmlns:p14="http://schemas.microsoft.com/office/powerpoint/2010/main" val="3475127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132F-81AB-4F1D-9C96-09D9BC61765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1CB8F18A-434A-4AA8-B50D-B96E844F824B}"/>
              </a:ext>
            </a:extLst>
          </p:cNvPr>
          <p:cNvSpPr>
            <a:spLocks noGrp="1"/>
          </p:cNvSpPr>
          <p:nvPr>
            <p:ph idx="1"/>
          </p:nvPr>
        </p:nvSpPr>
        <p:spPr/>
        <p:txBody>
          <a:bodyPr>
            <a:normAutofit/>
          </a:bodyPr>
          <a:lstStyle/>
          <a:p>
            <a:pPr>
              <a:buFont typeface="Wingdings" panose="05000000000000000000" pitchFamily="2" charset="2"/>
              <a:buChar char="§"/>
            </a:pPr>
            <a:r>
              <a:rPr lang="en-US" sz="3200" dirty="0"/>
              <a:t> Intel Xeon Platinum 8180 Server</a:t>
            </a:r>
          </a:p>
          <a:p>
            <a:pPr>
              <a:buFont typeface="Wingdings" panose="05000000000000000000" pitchFamily="2" charset="2"/>
              <a:buChar char="§"/>
            </a:pPr>
            <a:r>
              <a:rPr lang="en-US" sz="3200" dirty="0"/>
              <a:t> 112 Cores</a:t>
            </a:r>
          </a:p>
          <a:p>
            <a:pPr>
              <a:buFont typeface="Wingdings" panose="05000000000000000000" pitchFamily="2" charset="2"/>
              <a:buChar char="§"/>
            </a:pPr>
            <a:r>
              <a:rPr lang="en-US" sz="3200" dirty="0"/>
              <a:t> YCSB Benchmark </a:t>
            </a:r>
          </a:p>
          <a:p>
            <a:pPr>
              <a:buFont typeface="Wingdings" panose="05000000000000000000" pitchFamily="2" charset="2"/>
              <a:buChar char="§"/>
            </a:pPr>
            <a:r>
              <a:rPr lang="en-US" sz="3200" dirty="0"/>
              <a:t> 89 Million string keys (email addresses)</a:t>
            </a:r>
          </a:p>
          <a:p>
            <a:pPr>
              <a:buFont typeface="Wingdings" panose="05000000000000000000" pitchFamily="2" charset="2"/>
              <a:buChar char="§"/>
            </a:pPr>
            <a:r>
              <a:rPr lang="en-US" sz="3200" dirty="0"/>
              <a:t> 50 million operations</a:t>
            </a:r>
          </a:p>
        </p:txBody>
      </p:sp>
      <p:sp>
        <p:nvSpPr>
          <p:cNvPr id="4" name="Slide Number Placeholder 3">
            <a:extLst>
              <a:ext uri="{FF2B5EF4-FFF2-40B4-BE49-F238E27FC236}">
                <a16:creationId xmlns:a16="http://schemas.microsoft.com/office/drawing/2014/main" id="{20758E04-A766-4673-9C47-77BADCE30B52}"/>
              </a:ext>
            </a:extLst>
          </p:cNvPr>
          <p:cNvSpPr>
            <a:spLocks noGrp="1"/>
          </p:cNvSpPr>
          <p:nvPr>
            <p:ph type="sldNum" sz="quarter" idx="12"/>
          </p:nvPr>
        </p:nvSpPr>
        <p:spPr/>
        <p:txBody>
          <a:bodyPr/>
          <a:lstStyle/>
          <a:p>
            <a:fld id="{5DC55729-DC18-43A1-8DFB-F08AEF663E9C}" type="slidenum">
              <a:rPr lang="en-US" smtClean="0"/>
              <a:pPr/>
              <a:t>56</a:t>
            </a:fld>
            <a:endParaRPr lang="en-US" dirty="0"/>
          </a:p>
        </p:txBody>
      </p:sp>
    </p:spTree>
    <p:extLst>
      <p:ext uri="{BB962C8B-B14F-4D97-AF65-F5344CB8AC3E}">
        <p14:creationId xmlns:p14="http://schemas.microsoft.com/office/powerpoint/2010/main" val="291725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D709-A77E-4452-93CF-3BC51E2FE68E}"/>
              </a:ext>
            </a:extLst>
          </p:cNvPr>
          <p:cNvSpPr>
            <a:spLocks noGrp="1"/>
          </p:cNvSpPr>
          <p:nvPr>
            <p:ph type="title"/>
          </p:nvPr>
        </p:nvSpPr>
        <p:spPr/>
        <p:txBody>
          <a:bodyPr/>
          <a:lstStyle/>
          <a:p>
            <a:r>
              <a:rPr lang="en-US" dirty="0"/>
              <a:t>YCSB</a:t>
            </a:r>
          </a:p>
        </p:txBody>
      </p:sp>
      <p:sp>
        <p:nvSpPr>
          <p:cNvPr id="4" name="Slide Number Placeholder 3">
            <a:extLst>
              <a:ext uri="{FF2B5EF4-FFF2-40B4-BE49-F238E27FC236}">
                <a16:creationId xmlns:a16="http://schemas.microsoft.com/office/drawing/2014/main" id="{8645B080-2CB3-42DF-B660-AF503D5D83E3}"/>
              </a:ext>
            </a:extLst>
          </p:cNvPr>
          <p:cNvSpPr>
            <a:spLocks noGrp="1"/>
          </p:cNvSpPr>
          <p:nvPr>
            <p:ph type="sldNum" sz="quarter" idx="12"/>
          </p:nvPr>
        </p:nvSpPr>
        <p:spPr/>
        <p:txBody>
          <a:bodyPr/>
          <a:lstStyle/>
          <a:p>
            <a:fld id="{5DC55729-DC18-43A1-8DFB-F08AEF663E9C}" type="slidenum">
              <a:rPr lang="en-US" smtClean="0"/>
              <a:pPr/>
              <a:t>57</a:t>
            </a:fld>
            <a:endParaRPr lang="en-US" dirty="0"/>
          </a:p>
        </p:txBody>
      </p:sp>
      <p:pic>
        <p:nvPicPr>
          <p:cNvPr id="2050" name="Picture 2" descr="https://lh6.googleusercontent.com/BZmf2_6j_11lfCXGBbPkyYGUjzhxPjaeIumu0DVP1X6Bj_nM-MTROUCm65yPJtlu313x_dW9nPm5CEPiur3wwG5uqQ2a6qg0kzTuvGpGyUkA6dkT8TPz2epLTeKSmR-mGZkhrPxjmrE">
            <a:extLst>
              <a:ext uri="{FF2B5EF4-FFF2-40B4-BE49-F238E27FC236}">
                <a16:creationId xmlns:a16="http://schemas.microsoft.com/office/drawing/2014/main" id="{1D0EE78A-3CB9-44E2-AD21-45AA872E7D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9"/>
          <a:stretch/>
        </p:blipFill>
        <p:spPr bwMode="auto">
          <a:xfrm>
            <a:off x="-1" y="2052637"/>
            <a:ext cx="9238559" cy="28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731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E88C-5572-49CC-ADD7-931E63E01B9E}"/>
              </a:ext>
            </a:extLst>
          </p:cNvPr>
          <p:cNvSpPr>
            <a:spLocks noGrp="1"/>
          </p:cNvSpPr>
          <p:nvPr>
            <p:ph type="title"/>
          </p:nvPr>
        </p:nvSpPr>
        <p:spPr/>
        <p:txBody>
          <a:bodyPr/>
          <a:lstStyle/>
          <a:p>
            <a:r>
              <a:rPr lang="en-US" dirty="0"/>
              <a:t>YCSB</a:t>
            </a:r>
          </a:p>
        </p:txBody>
      </p:sp>
      <p:sp>
        <p:nvSpPr>
          <p:cNvPr id="4" name="Slide Number Placeholder 3">
            <a:extLst>
              <a:ext uri="{FF2B5EF4-FFF2-40B4-BE49-F238E27FC236}">
                <a16:creationId xmlns:a16="http://schemas.microsoft.com/office/drawing/2014/main" id="{F39B49B4-2944-4589-B510-7FAF3E1C4CDE}"/>
              </a:ext>
            </a:extLst>
          </p:cNvPr>
          <p:cNvSpPr>
            <a:spLocks noGrp="1"/>
          </p:cNvSpPr>
          <p:nvPr>
            <p:ph type="sldNum" sz="quarter" idx="12"/>
          </p:nvPr>
        </p:nvSpPr>
        <p:spPr/>
        <p:txBody>
          <a:bodyPr/>
          <a:lstStyle/>
          <a:p>
            <a:fld id="{5DC55729-DC18-43A1-8DFB-F08AEF663E9C}" type="slidenum">
              <a:rPr lang="en-US" smtClean="0"/>
              <a:pPr/>
              <a:t>58</a:t>
            </a:fld>
            <a:endParaRPr lang="en-US" dirty="0"/>
          </a:p>
        </p:txBody>
      </p:sp>
      <p:pic>
        <p:nvPicPr>
          <p:cNvPr id="3076" name="Picture 4" descr="https://lh3.googleusercontent.com/uhiddy0R_UzyjbLB13pjoIF1NL353buIk6hvddJNrWJBkzgfc1Obcz8As1ys_RxGs_d9uATgA5E3Mu2qAg53EDW4FhL1PqHlmBINkdfux8t_gMGf5MaKg1g_a-rcl6ogrlFJwoOgEas">
            <a:extLst>
              <a:ext uri="{FF2B5EF4-FFF2-40B4-BE49-F238E27FC236}">
                <a16:creationId xmlns:a16="http://schemas.microsoft.com/office/drawing/2014/main" id="{089D1146-F9DE-4EF7-A283-DF1CA5422A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449286"/>
            <a:ext cx="8815439" cy="254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43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7249-29DC-4323-97F9-9AB8CF5C2729}"/>
              </a:ext>
            </a:extLst>
          </p:cNvPr>
          <p:cNvSpPr>
            <a:spLocks noGrp="1"/>
          </p:cNvSpPr>
          <p:nvPr>
            <p:ph type="title"/>
          </p:nvPr>
        </p:nvSpPr>
        <p:spPr/>
        <p:txBody>
          <a:bodyPr/>
          <a:lstStyle/>
          <a:p>
            <a:r>
              <a:rPr lang="en-US" dirty="0"/>
              <a:t>Factor Analysis</a:t>
            </a:r>
          </a:p>
        </p:txBody>
      </p:sp>
      <p:sp>
        <p:nvSpPr>
          <p:cNvPr id="4" name="Slide Number Placeholder 3">
            <a:extLst>
              <a:ext uri="{FF2B5EF4-FFF2-40B4-BE49-F238E27FC236}">
                <a16:creationId xmlns:a16="http://schemas.microsoft.com/office/drawing/2014/main" id="{D63317C6-166F-4355-AC23-0E52C744C031}"/>
              </a:ext>
            </a:extLst>
          </p:cNvPr>
          <p:cNvSpPr>
            <a:spLocks noGrp="1"/>
          </p:cNvSpPr>
          <p:nvPr>
            <p:ph type="sldNum" sz="quarter" idx="12"/>
          </p:nvPr>
        </p:nvSpPr>
        <p:spPr/>
        <p:txBody>
          <a:bodyPr/>
          <a:lstStyle/>
          <a:p>
            <a:fld id="{5DC55729-DC18-43A1-8DFB-F08AEF663E9C}" type="slidenum">
              <a:rPr lang="en-US" smtClean="0"/>
              <a:pPr/>
              <a:t>59</a:t>
            </a:fld>
            <a:endParaRPr lang="en-US" dirty="0"/>
          </a:p>
        </p:txBody>
      </p:sp>
      <p:pic>
        <p:nvPicPr>
          <p:cNvPr id="1026" name="Picture 2" descr="https://lh3.googleusercontent.com/gPkki_r4SP2yffmxa0OQPj6U92HBAWhz_bof8MrzVqxLEolgKYlP8xFlf5Q3za0hqZ-9Ip1xXBv0aqps0FROXrbeMhvP7m1ZhJgmbGZcfTRK0fhaRE49wh1qbOhJ4B50MkygI_vpPOk">
            <a:extLst>
              <a:ext uri="{FF2B5EF4-FFF2-40B4-BE49-F238E27FC236}">
                <a16:creationId xmlns:a16="http://schemas.microsoft.com/office/drawing/2014/main" id="{15255B30-DDEB-4133-916A-1513EAEB15C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021"/>
          <a:stretch/>
        </p:blipFill>
        <p:spPr bwMode="auto">
          <a:xfrm>
            <a:off x="0" y="2295434"/>
            <a:ext cx="9143999" cy="29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3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2C6A-6B24-40BF-903A-878BFF900565}"/>
              </a:ext>
            </a:extLst>
          </p:cNvPr>
          <p:cNvSpPr>
            <a:spLocks noGrp="1"/>
          </p:cNvSpPr>
          <p:nvPr>
            <p:ph type="title"/>
          </p:nvPr>
        </p:nvSpPr>
        <p:spPr/>
        <p:txBody>
          <a:bodyPr/>
          <a:lstStyle/>
          <a:p>
            <a:r>
              <a:rPr lang="en-US" dirty="0"/>
              <a:t>Asynchronous Work for scalability</a:t>
            </a:r>
          </a:p>
        </p:txBody>
      </p:sp>
      <p:sp>
        <p:nvSpPr>
          <p:cNvPr id="3" name="Content Placeholder 2">
            <a:extLst>
              <a:ext uri="{FF2B5EF4-FFF2-40B4-BE49-F238E27FC236}">
                <a16:creationId xmlns:a16="http://schemas.microsoft.com/office/drawing/2014/main" id="{1695108A-D9A9-491D-9B2C-B1153A38ACAB}"/>
              </a:ext>
            </a:extLst>
          </p:cNvPr>
          <p:cNvSpPr>
            <a:spLocks noGrp="1"/>
          </p:cNvSpPr>
          <p:nvPr>
            <p:ph idx="1"/>
          </p:nvPr>
        </p:nvSpPr>
        <p:spPr>
          <a:xfrm>
            <a:off x="822959" y="1845733"/>
            <a:ext cx="7543801" cy="4291595"/>
          </a:xfrm>
        </p:spPr>
        <p:txBody>
          <a:bodyPr>
            <a:normAutofit lnSpcReduction="10000"/>
          </a:bodyPr>
          <a:lstStyle/>
          <a:p>
            <a:pPr>
              <a:buFont typeface="Wingdings" panose="05000000000000000000" pitchFamily="2" charset="2"/>
              <a:buChar char="§"/>
            </a:pPr>
            <a:r>
              <a:rPr lang="en-US" sz="3200" dirty="0"/>
              <a:t> Idea: Perform tasks which are necessary for consistency in critical section and perform non-necessary task outside the critical section using background threads.</a:t>
            </a:r>
          </a:p>
          <a:p>
            <a:pPr>
              <a:buFont typeface="Wingdings" panose="05000000000000000000" pitchFamily="2" charset="2"/>
              <a:buChar char="§"/>
            </a:pPr>
            <a:r>
              <a:rPr lang="en-US" sz="3200" dirty="0"/>
              <a:t> Example:</a:t>
            </a:r>
          </a:p>
          <a:p>
            <a:pPr lvl="1">
              <a:buFont typeface="Wingdings" panose="05000000000000000000" pitchFamily="2" charset="2"/>
              <a:buChar char="§"/>
            </a:pPr>
            <a:r>
              <a:rPr lang="en-US" sz="3000" dirty="0"/>
              <a:t> free() is an expensive operation</a:t>
            </a:r>
          </a:p>
          <a:p>
            <a:pPr lvl="1">
              <a:buFont typeface="Wingdings" panose="05000000000000000000" pitchFamily="2" charset="2"/>
              <a:buChar char="§"/>
            </a:pPr>
            <a:r>
              <a:rPr lang="en-US" sz="3000" dirty="0"/>
              <a:t> Freeing memory in critical section is unnecessary</a:t>
            </a:r>
          </a:p>
          <a:p>
            <a:pPr lvl="1">
              <a:buFont typeface="Wingdings" panose="05000000000000000000" pitchFamily="2" charset="2"/>
              <a:buChar char="§"/>
            </a:pPr>
            <a:r>
              <a:rPr lang="en-US" sz="3000" dirty="0"/>
              <a:t> Use a garbage collector to free memory</a:t>
            </a:r>
          </a:p>
        </p:txBody>
      </p:sp>
      <p:sp>
        <p:nvSpPr>
          <p:cNvPr id="4" name="Slide Number Placeholder 3">
            <a:extLst>
              <a:ext uri="{FF2B5EF4-FFF2-40B4-BE49-F238E27FC236}">
                <a16:creationId xmlns:a16="http://schemas.microsoft.com/office/drawing/2014/main" id="{218217A4-8C66-461F-8EA5-4BCC1E395A0A}"/>
              </a:ext>
            </a:extLst>
          </p:cNvPr>
          <p:cNvSpPr>
            <a:spLocks noGrp="1"/>
          </p:cNvSpPr>
          <p:nvPr>
            <p:ph type="sldNum" sz="quarter" idx="12"/>
          </p:nvPr>
        </p:nvSpPr>
        <p:spPr/>
        <p:txBody>
          <a:bodyPr/>
          <a:lstStyle/>
          <a:p>
            <a:fld id="{5DC55729-DC18-43A1-8DFB-F08AEF663E9C}" type="slidenum">
              <a:rPr lang="en-US" smtClean="0"/>
              <a:pPr/>
              <a:t>6</a:t>
            </a:fld>
            <a:endParaRPr lang="en-US" dirty="0"/>
          </a:p>
        </p:txBody>
      </p:sp>
    </p:spTree>
    <p:extLst>
      <p:ext uri="{BB962C8B-B14F-4D97-AF65-F5344CB8AC3E}">
        <p14:creationId xmlns:p14="http://schemas.microsoft.com/office/powerpoint/2010/main" val="2782610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27D4-2AC2-4CDB-9F6F-42D8B0CF4B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C2AE391-EB78-474D-938F-60F1FAD8436E}"/>
              </a:ext>
            </a:extLst>
          </p:cNvPr>
          <p:cNvSpPr>
            <a:spLocks noGrp="1"/>
          </p:cNvSpPr>
          <p:nvPr>
            <p:ph idx="1"/>
          </p:nvPr>
        </p:nvSpPr>
        <p:spPr/>
        <p:txBody>
          <a:bodyPr/>
          <a:lstStyle/>
          <a:p>
            <a:pPr>
              <a:buFont typeface="Wingdings" panose="05000000000000000000" pitchFamily="2" charset="2"/>
              <a:buChar char="q"/>
            </a:pPr>
            <a:r>
              <a:rPr lang="en-US" dirty="0"/>
              <a:t> Multicore scaling is difficult because of unprecedented levels of parallelism </a:t>
            </a:r>
          </a:p>
          <a:p>
            <a:pPr>
              <a:buFont typeface="Wingdings" panose="05000000000000000000" pitchFamily="2" charset="2"/>
              <a:buChar char="q"/>
            </a:pPr>
            <a:r>
              <a:rPr lang="en-US" dirty="0"/>
              <a:t>Possible solution: Asynchronous Work.</a:t>
            </a:r>
          </a:p>
          <a:p>
            <a:pPr lvl="1">
              <a:buFont typeface="Wingdings" panose="05000000000000000000" pitchFamily="2" charset="2"/>
              <a:buChar char="q"/>
            </a:pPr>
            <a:r>
              <a:rPr lang="en-US" dirty="0"/>
              <a:t>Will require redesigning algorithm to allow delegation</a:t>
            </a:r>
          </a:p>
          <a:p>
            <a:pPr>
              <a:buFont typeface="Wingdings" panose="05000000000000000000" pitchFamily="2" charset="2"/>
              <a:buChar char="q"/>
            </a:pPr>
            <a:r>
              <a:rPr lang="en-US" dirty="0"/>
              <a:t> MV-RLU: a new scalable synchronization mechanism</a:t>
            </a:r>
          </a:p>
          <a:p>
            <a:pPr lvl="1">
              <a:buFont typeface="Wingdings" panose="05000000000000000000" pitchFamily="2" charset="2"/>
              <a:buChar char="q"/>
            </a:pPr>
            <a:r>
              <a:rPr lang="en-US" dirty="0"/>
              <a:t> Modification: Add multi-versioning to RLU</a:t>
            </a:r>
          </a:p>
          <a:p>
            <a:pPr lvl="1">
              <a:buFont typeface="Wingdings" panose="05000000000000000000" pitchFamily="2" charset="2"/>
              <a:buChar char="q"/>
            </a:pPr>
            <a:r>
              <a:rPr lang="en-US" dirty="0"/>
              <a:t> Result: Remove synchronous waiting from critical path</a:t>
            </a:r>
          </a:p>
          <a:p>
            <a:pPr>
              <a:buFont typeface="Wingdings" panose="05000000000000000000" pitchFamily="2" charset="2"/>
              <a:buChar char="q"/>
            </a:pPr>
            <a:r>
              <a:rPr lang="en-US" dirty="0"/>
              <a:t> </a:t>
            </a:r>
            <a:r>
              <a:rPr lang="en-US" dirty="0" err="1"/>
              <a:t>Hydralist</a:t>
            </a:r>
            <a:r>
              <a:rPr lang="en-US" dirty="0"/>
              <a:t>: a new scalable index structure</a:t>
            </a:r>
          </a:p>
          <a:p>
            <a:pPr lvl="1">
              <a:buFont typeface="Wingdings" panose="05000000000000000000" pitchFamily="2" charset="2"/>
              <a:buChar char="q"/>
            </a:pPr>
            <a:r>
              <a:rPr lang="en-US" dirty="0"/>
              <a:t> Modification: Separate Search Layer and Data Layer and modify search algorithm</a:t>
            </a:r>
          </a:p>
          <a:p>
            <a:pPr lvl="1">
              <a:buFont typeface="Wingdings" panose="05000000000000000000" pitchFamily="2" charset="2"/>
              <a:buChar char="q"/>
            </a:pPr>
            <a:r>
              <a:rPr lang="en-US" dirty="0"/>
              <a:t> Result: Remove update to search layer from critical path</a:t>
            </a:r>
          </a:p>
          <a:p>
            <a:pPr marL="0" indent="0">
              <a:buNone/>
            </a:pPr>
            <a:endParaRPr lang="en-US" dirty="0"/>
          </a:p>
        </p:txBody>
      </p:sp>
      <p:sp>
        <p:nvSpPr>
          <p:cNvPr id="4" name="Slide Number Placeholder 3">
            <a:extLst>
              <a:ext uri="{FF2B5EF4-FFF2-40B4-BE49-F238E27FC236}">
                <a16:creationId xmlns:a16="http://schemas.microsoft.com/office/drawing/2014/main" id="{81AF22CF-A45B-4A18-AFF8-FF90586B9470}"/>
              </a:ext>
            </a:extLst>
          </p:cNvPr>
          <p:cNvSpPr>
            <a:spLocks noGrp="1"/>
          </p:cNvSpPr>
          <p:nvPr>
            <p:ph type="sldNum" sz="quarter" idx="12"/>
          </p:nvPr>
        </p:nvSpPr>
        <p:spPr/>
        <p:txBody>
          <a:bodyPr/>
          <a:lstStyle/>
          <a:p>
            <a:fld id="{5DC55729-DC18-43A1-8DFB-F08AEF663E9C}" type="slidenum">
              <a:rPr lang="en-US" smtClean="0"/>
              <a:pPr/>
              <a:t>60</a:t>
            </a:fld>
            <a:endParaRPr lang="en-US" dirty="0"/>
          </a:p>
        </p:txBody>
      </p:sp>
    </p:spTree>
    <p:extLst>
      <p:ext uri="{BB962C8B-B14F-4D97-AF65-F5344CB8AC3E}">
        <p14:creationId xmlns:p14="http://schemas.microsoft.com/office/powerpoint/2010/main" val="113183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374-25D2-4661-8833-FC1388774F5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4E640ED-6068-468F-8C8B-85126E22B657}"/>
              </a:ext>
            </a:extLst>
          </p:cNvPr>
          <p:cNvSpPr>
            <a:spLocks noGrp="1"/>
          </p:cNvSpPr>
          <p:nvPr>
            <p:ph idx="1"/>
          </p:nvPr>
        </p:nvSpPr>
        <p:spPr/>
        <p:txBody>
          <a:bodyPr/>
          <a:lstStyle/>
          <a:p>
            <a:pPr>
              <a:buFont typeface="Wingdings" panose="05000000000000000000" pitchFamily="2" charset="2"/>
              <a:buChar char="§"/>
            </a:pPr>
            <a:r>
              <a:rPr lang="en-US" dirty="0"/>
              <a:t> </a:t>
            </a:r>
            <a:r>
              <a:rPr lang="en-US" dirty="0" err="1"/>
              <a:t>Timestone</a:t>
            </a:r>
            <a:r>
              <a:rPr lang="en-US" dirty="0"/>
              <a:t>: MV-RLU for NVM (Accepted at ASPLOS, 2020)</a:t>
            </a:r>
          </a:p>
          <a:p>
            <a:pPr>
              <a:buFont typeface="Wingdings" panose="05000000000000000000" pitchFamily="2" charset="2"/>
              <a:buChar char="§"/>
            </a:pPr>
            <a:r>
              <a:rPr lang="en-US" dirty="0"/>
              <a:t> NVM-</a:t>
            </a:r>
            <a:r>
              <a:rPr lang="en-US" dirty="0" err="1"/>
              <a:t>Hydralist</a:t>
            </a:r>
            <a:r>
              <a:rPr lang="en-US" dirty="0"/>
              <a:t>: Preliminary Performance is better than other index</a:t>
            </a:r>
          </a:p>
          <a:p>
            <a:pPr>
              <a:buFont typeface="Wingdings" panose="05000000000000000000" pitchFamily="2" charset="2"/>
              <a:buChar char="§"/>
            </a:pPr>
            <a:r>
              <a:rPr lang="en-US" dirty="0"/>
              <a:t> RDMA-</a:t>
            </a:r>
            <a:r>
              <a:rPr lang="en-US" dirty="0" err="1"/>
              <a:t>Hydralist</a:t>
            </a:r>
            <a:endParaRPr lang="en-US" dirty="0"/>
          </a:p>
        </p:txBody>
      </p:sp>
      <p:sp>
        <p:nvSpPr>
          <p:cNvPr id="4" name="Slide Number Placeholder 3">
            <a:extLst>
              <a:ext uri="{FF2B5EF4-FFF2-40B4-BE49-F238E27FC236}">
                <a16:creationId xmlns:a16="http://schemas.microsoft.com/office/drawing/2014/main" id="{CF801AC0-9B69-48C0-92B1-9054749185F8}"/>
              </a:ext>
            </a:extLst>
          </p:cNvPr>
          <p:cNvSpPr>
            <a:spLocks noGrp="1"/>
          </p:cNvSpPr>
          <p:nvPr>
            <p:ph type="sldNum" sz="quarter" idx="12"/>
          </p:nvPr>
        </p:nvSpPr>
        <p:spPr/>
        <p:txBody>
          <a:bodyPr/>
          <a:lstStyle/>
          <a:p>
            <a:fld id="{5DC55729-DC18-43A1-8DFB-F08AEF663E9C}" type="slidenum">
              <a:rPr lang="en-US" smtClean="0"/>
              <a:pPr/>
              <a:t>61</a:t>
            </a:fld>
            <a:endParaRPr lang="en-US" dirty="0"/>
          </a:p>
        </p:txBody>
      </p:sp>
      <p:pic>
        <p:nvPicPr>
          <p:cNvPr id="4098" name="Picture 2" descr="https://lh5.googleusercontent.com/Ea_4YLBLhTVQcwGN5XSSsN212O0a2lXzUqeX6O78JJVo1ED-F8VUOCfN7q9-78KzumpsSs5eTNlTW9KEzSGJH7IOAUHECA831-dAWfNG533jUpNyfk9svYSVNe2zTZVTPGEtYCqraKQ">
            <a:extLst>
              <a:ext uri="{FF2B5EF4-FFF2-40B4-BE49-F238E27FC236}">
                <a16:creationId xmlns:a16="http://schemas.microsoft.com/office/drawing/2014/main" id="{66F667EF-D786-4E73-9925-F1BCA47BE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408" y="2640261"/>
            <a:ext cx="547687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37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93D7-3C8E-4DE7-8226-2AB77A1548E9}"/>
              </a:ext>
            </a:extLst>
          </p:cNvPr>
          <p:cNvSpPr>
            <a:spLocks noGrp="1"/>
          </p:cNvSpPr>
          <p:nvPr>
            <p:ph type="title"/>
          </p:nvPr>
        </p:nvSpPr>
        <p:spPr/>
        <p:txBody>
          <a:bodyPr/>
          <a:lstStyle/>
          <a:p>
            <a:r>
              <a:rPr lang="en-US" dirty="0"/>
              <a:t>Multi-pointer update</a:t>
            </a:r>
          </a:p>
        </p:txBody>
      </p:sp>
      <p:sp>
        <p:nvSpPr>
          <p:cNvPr id="4" name="Slide Number Placeholder 3">
            <a:extLst>
              <a:ext uri="{FF2B5EF4-FFF2-40B4-BE49-F238E27FC236}">
                <a16:creationId xmlns:a16="http://schemas.microsoft.com/office/drawing/2014/main" id="{4CD67E7D-F649-4C0D-AFD0-A55A5863FAD8}"/>
              </a:ext>
            </a:extLst>
          </p:cNvPr>
          <p:cNvSpPr>
            <a:spLocks noGrp="1"/>
          </p:cNvSpPr>
          <p:nvPr>
            <p:ph type="sldNum" sz="quarter" idx="12"/>
          </p:nvPr>
        </p:nvSpPr>
        <p:spPr/>
        <p:txBody>
          <a:bodyPr/>
          <a:lstStyle/>
          <a:p>
            <a:fld id="{5DC55729-DC18-43A1-8DFB-F08AEF663E9C}" type="slidenum">
              <a:rPr lang="en-US" smtClean="0"/>
              <a:pPr/>
              <a:t>62</a:t>
            </a:fld>
            <a:endParaRPr lang="en-US" dirty="0"/>
          </a:p>
        </p:txBody>
      </p:sp>
      <p:sp>
        <p:nvSpPr>
          <p:cNvPr id="5" name="Flowchart: Alternate Process 4">
            <a:extLst>
              <a:ext uri="{FF2B5EF4-FFF2-40B4-BE49-F238E27FC236}">
                <a16:creationId xmlns:a16="http://schemas.microsoft.com/office/drawing/2014/main" id="{367725FA-1AE6-4118-9267-FC3CB8A826EF}"/>
              </a:ext>
            </a:extLst>
          </p:cNvPr>
          <p:cNvSpPr/>
          <p:nvPr/>
        </p:nvSpPr>
        <p:spPr>
          <a:xfrm>
            <a:off x="2896968" y="3992774"/>
            <a:ext cx="4317360" cy="724483"/>
          </a:xfrm>
          <a:prstGeom prst="flowChartAlternateProcess">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7E2AAD-0116-4E91-8A0F-4E1110DB40CD}"/>
              </a:ext>
            </a:extLst>
          </p:cNvPr>
          <p:cNvSpPr/>
          <p:nvPr/>
        </p:nvSpPr>
        <p:spPr>
          <a:xfrm>
            <a:off x="2039815"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8" name="Rectangle 7">
            <a:extLst>
              <a:ext uri="{FF2B5EF4-FFF2-40B4-BE49-F238E27FC236}">
                <a16:creationId xmlns:a16="http://schemas.microsoft.com/office/drawing/2014/main" id="{BF17BFC6-E8B2-416E-BA80-A5DA0BD9DE2B}"/>
              </a:ext>
            </a:extLst>
          </p:cNvPr>
          <p:cNvSpPr/>
          <p:nvPr/>
        </p:nvSpPr>
        <p:spPr>
          <a:xfrm>
            <a:off x="2520461"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A383C0-DE9A-41A6-8FD1-793CD8199CB6}"/>
              </a:ext>
            </a:extLst>
          </p:cNvPr>
          <p:cNvSpPr/>
          <p:nvPr/>
        </p:nvSpPr>
        <p:spPr>
          <a:xfrm>
            <a:off x="1828799"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FE072-4911-41FD-93CC-4ED5598A578D}"/>
              </a:ext>
            </a:extLst>
          </p:cNvPr>
          <p:cNvSpPr/>
          <p:nvPr/>
        </p:nvSpPr>
        <p:spPr>
          <a:xfrm>
            <a:off x="3364523"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11" name="Rectangle 10">
            <a:extLst>
              <a:ext uri="{FF2B5EF4-FFF2-40B4-BE49-F238E27FC236}">
                <a16:creationId xmlns:a16="http://schemas.microsoft.com/office/drawing/2014/main" id="{BF32FE1C-097C-4203-99E2-118A294FB820}"/>
              </a:ext>
            </a:extLst>
          </p:cNvPr>
          <p:cNvSpPr/>
          <p:nvPr/>
        </p:nvSpPr>
        <p:spPr>
          <a:xfrm>
            <a:off x="3845169"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A93C60-836B-4887-82BD-D737234A8926}"/>
              </a:ext>
            </a:extLst>
          </p:cNvPr>
          <p:cNvSpPr/>
          <p:nvPr/>
        </p:nvSpPr>
        <p:spPr>
          <a:xfrm>
            <a:off x="3153507"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B5DA12-E27B-4725-B8EF-9F43553E9B3E}"/>
              </a:ext>
            </a:extLst>
          </p:cNvPr>
          <p:cNvSpPr/>
          <p:nvPr/>
        </p:nvSpPr>
        <p:spPr>
          <a:xfrm>
            <a:off x="4695094"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4" name="Rectangle 13">
            <a:extLst>
              <a:ext uri="{FF2B5EF4-FFF2-40B4-BE49-F238E27FC236}">
                <a16:creationId xmlns:a16="http://schemas.microsoft.com/office/drawing/2014/main" id="{6760667E-D2D8-4576-80B2-7A625BD306EA}"/>
              </a:ext>
            </a:extLst>
          </p:cNvPr>
          <p:cNvSpPr/>
          <p:nvPr/>
        </p:nvSpPr>
        <p:spPr>
          <a:xfrm>
            <a:off x="5175740"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127AC6-C55B-4A74-81CF-34CC70591C59}"/>
              </a:ext>
            </a:extLst>
          </p:cNvPr>
          <p:cNvSpPr/>
          <p:nvPr/>
        </p:nvSpPr>
        <p:spPr>
          <a:xfrm>
            <a:off x="4484078"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0B6D07F-96E2-43A8-90DC-799D45888460}"/>
              </a:ext>
            </a:extLst>
          </p:cNvPr>
          <p:cNvSpPr/>
          <p:nvPr/>
        </p:nvSpPr>
        <p:spPr>
          <a:xfrm>
            <a:off x="5298833"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BA4E94-6012-428F-A795-B84C0177A2C2}"/>
              </a:ext>
            </a:extLst>
          </p:cNvPr>
          <p:cNvSpPr/>
          <p:nvPr/>
        </p:nvSpPr>
        <p:spPr>
          <a:xfrm>
            <a:off x="6042446" y="2784229"/>
            <a:ext cx="48064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8" name="Rectangle 17">
            <a:extLst>
              <a:ext uri="{FF2B5EF4-FFF2-40B4-BE49-F238E27FC236}">
                <a16:creationId xmlns:a16="http://schemas.microsoft.com/office/drawing/2014/main" id="{281C41CF-9AD4-4AD3-98F5-D12F92CD5836}"/>
              </a:ext>
            </a:extLst>
          </p:cNvPr>
          <p:cNvSpPr/>
          <p:nvPr/>
        </p:nvSpPr>
        <p:spPr>
          <a:xfrm>
            <a:off x="6523092" y="2784229"/>
            <a:ext cx="211016" cy="51581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7CB60EA-E228-4444-839C-3FF87FE83F65}"/>
              </a:ext>
            </a:extLst>
          </p:cNvPr>
          <p:cNvSpPr/>
          <p:nvPr/>
        </p:nvSpPr>
        <p:spPr>
          <a:xfrm>
            <a:off x="5831430" y="2784229"/>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9BB824-A431-451E-9E33-2E9B05692240}"/>
              </a:ext>
            </a:extLst>
          </p:cNvPr>
          <p:cNvSpPr/>
          <p:nvPr/>
        </p:nvSpPr>
        <p:spPr>
          <a:xfrm>
            <a:off x="3364523" y="4100728"/>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B’</a:t>
            </a:r>
          </a:p>
          <a:p>
            <a:pPr algn="ctr"/>
            <a:r>
              <a:rPr lang="en-US" sz="1200" dirty="0">
                <a:solidFill>
                  <a:prstClr val="white"/>
                </a:solidFill>
              </a:rPr>
              <a:t>(∞)</a:t>
            </a:r>
          </a:p>
        </p:txBody>
      </p:sp>
      <p:sp>
        <p:nvSpPr>
          <p:cNvPr id="21" name="Rectangle 20">
            <a:extLst>
              <a:ext uri="{FF2B5EF4-FFF2-40B4-BE49-F238E27FC236}">
                <a16:creationId xmlns:a16="http://schemas.microsoft.com/office/drawing/2014/main" id="{0F7AB3BF-99B1-4366-9C72-1F3F87FC096A}"/>
              </a:ext>
            </a:extLst>
          </p:cNvPr>
          <p:cNvSpPr/>
          <p:nvPr/>
        </p:nvSpPr>
        <p:spPr>
          <a:xfrm>
            <a:off x="3845169" y="4100728"/>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5E4A72-360B-4E2A-A940-6E8E78062462}"/>
              </a:ext>
            </a:extLst>
          </p:cNvPr>
          <p:cNvSpPr txBox="1"/>
          <p:nvPr/>
        </p:nvSpPr>
        <p:spPr>
          <a:xfrm>
            <a:off x="6928337" y="4031849"/>
            <a:ext cx="1324708" cy="646331"/>
          </a:xfrm>
          <a:prstGeom prst="rect">
            <a:avLst/>
          </a:prstGeom>
          <a:noFill/>
        </p:spPr>
        <p:txBody>
          <a:bodyPr wrap="square" rtlCol="0">
            <a:spAutoFit/>
          </a:bodyPr>
          <a:lstStyle/>
          <a:p>
            <a:r>
              <a:rPr lang="en-US" dirty="0"/>
              <a:t>Per thread version log</a:t>
            </a:r>
          </a:p>
        </p:txBody>
      </p:sp>
      <p:sp>
        <p:nvSpPr>
          <p:cNvPr id="26" name="Rectangle 25">
            <a:extLst>
              <a:ext uri="{FF2B5EF4-FFF2-40B4-BE49-F238E27FC236}">
                <a16:creationId xmlns:a16="http://schemas.microsoft.com/office/drawing/2014/main" id="{5A0D4409-5A92-4AEE-BF94-5967E9674A92}"/>
              </a:ext>
            </a:extLst>
          </p:cNvPr>
          <p:cNvSpPr/>
          <p:nvPr/>
        </p:nvSpPr>
        <p:spPr>
          <a:xfrm>
            <a:off x="3153507" y="4100728"/>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0680BCF7-7EE6-443C-A0CB-613AE85E582B}"/>
              </a:ext>
            </a:extLst>
          </p:cNvPr>
          <p:cNvSpPr/>
          <p:nvPr/>
        </p:nvSpPr>
        <p:spPr>
          <a:xfrm>
            <a:off x="3950677" y="2913183"/>
            <a:ext cx="530352"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87D67065-EAE7-495D-8E35-2124F8BC3B7D}"/>
              </a:ext>
            </a:extLst>
          </p:cNvPr>
          <p:cNvSpPr/>
          <p:nvPr/>
        </p:nvSpPr>
        <p:spPr>
          <a:xfrm>
            <a:off x="2625969" y="2913183"/>
            <a:ext cx="527538" cy="246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3C76F76-52E6-4E52-A96E-20C58E72E271}"/>
              </a:ext>
            </a:extLst>
          </p:cNvPr>
          <p:cNvSpPr/>
          <p:nvPr/>
        </p:nvSpPr>
        <p:spPr>
          <a:xfrm>
            <a:off x="6096182" y="4121461"/>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D’</a:t>
            </a:r>
          </a:p>
          <a:p>
            <a:pPr lvl="0" algn="ctr"/>
            <a:r>
              <a:rPr lang="en-US" sz="1200" dirty="0">
                <a:solidFill>
                  <a:prstClr val="white"/>
                </a:solidFill>
              </a:rPr>
              <a:t>(∞)</a:t>
            </a:r>
          </a:p>
        </p:txBody>
      </p:sp>
      <p:sp>
        <p:nvSpPr>
          <p:cNvPr id="38" name="Rectangle 37">
            <a:extLst>
              <a:ext uri="{FF2B5EF4-FFF2-40B4-BE49-F238E27FC236}">
                <a16:creationId xmlns:a16="http://schemas.microsoft.com/office/drawing/2014/main" id="{03459B8D-C971-4A4B-91FC-E84D608118AB}"/>
              </a:ext>
            </a:extLst>
          </p:cNvPr>
          <p:cNvSpPr/>
          <p:nvPr/>
        </p:nvSpPr>
        <p:spPr>
          <a:xfrm>
            <a:off x="6576828" y="4121461"/>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F684B0-506A-47A6-83FC-A7F7D905E056}"/>
              </a:ext>
            </a:extLst>
          </p:cNvPr>
          <p:cNvSpPr/>
          <p:nvPr/>
        </p:nvSpPr>
        <p:spPr>
          <a:xfrm>
            <a:off x="5885166" y="4121461"/>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E658EE36-2555-4C19-8EAD-2B850B16B549}"/>
              </a:ext>
            </a:extLst>
          </p:cNvPr>
          <p:cNvSpPr/>
          <p:nvPr/>
        </p:nvSpPr>
        <p:spPr>
          <a:xfrm rot="4784685">
            <a:off x="5500216" y="3523800"/>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76AE516-7DA8-453C-9B1F-C1A3F9244A3B}"/>
              </a:ext>
            </a:extLst>
          </p:cNvPr>
          <p:cNvSpPr/>
          <p:nvPr/>
        </p:nvSpPr>
        <p:spPr>
          <a:xfrm>
            <a:off x="3363243" y="4107132"/>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B’</a:t>
            </a:r>
          </a:p>
          <a:p>
            <a:pPr algn="ctr"/>
            <a:r>
              <a:rPr lang="en-US" sz="1200" dirty="0">
                <a:solidFill>
                  <a:prstClr val="white"/>
                </a:solidFill>
              </a:rPr>
              <a:t>(55)</a:t>
            </a:r>
          </a:p>
        </p:txBody>
      </p:sp>
      <p:sp>
        <p:nvSpPr>
          <p:cNvPr id="43" name="Rectangle 42">
            <a:extLst>
              <a:ext uri="{FF2B5EF4-FFF2-40B4-BE49-F238E27FC236}">
                <a16:creationId xmlns:a16="http://schemas.microsoft.com/office/drawing/2014/main" id="{8C43BFD2-2069-4DE3-B5B2-E9B721B24CB1}"/>
              </a:ext>
            </a:extLst>
          </p:cNvPr>
          <p:cNvSpPr/>
          <p:nvPr/>
        </p:nvSpPr>
        <p:spPr>
          <a:xfrm>
            <a:off x="3843889" y="4107132"/>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4B14E2A-9963-4785-9492-9B6B48BAF96A}"/>
              </a:ext>
            </a:extLst>
          </p:cNvPr>
          <p:cNvSpPr/>
          <p:nvPr/>
        </p:nvSpPr>
        <p:spPr>
          <a:xfrm>
            <a:off x="3152227" y="4107132"/>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82D86EC-E50F-4076-86B9-304FD037CF5D}"/>
              </a:ext>
            </a:extLst>
          </p:cNvPr>
          <p:cNvSpPr/>
          <p:nvPr/>
        </p:nvSpPr>
        <p:spPr>
          <a:xfrm rot="4784685">
            <a:off x="2783694" y="3495441"/>
            <a:ext cx="1168973" cy="246888"/>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B20AAE1-B92E-4146-B534-C7A47266B6DE}"/>
              </a:ext>
            </a:extLst>
          </p:cNvPr>
          <p:cNvSpPr/>
          <p:nvPr/>
        </p:nvSpPr>
        <p:spPr>
          <a:xfrm rot="18189428">
            <a:off x="3703936" y="3600353"/>
            <a:ext cx="1158474" cy="246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9303FEC-3D58-4E9B-86E0-1F51BA9A1662}"/>
              </a:ext>
            </a:extLst>
          </p:cNvPr>
          <p:cNvSpPr/>
          <p:nvPr/>
        </p:nvSpPr>
        <p:spPr>
          <a:xfrm>
            <a:off x="6096182" y="4111045"/>
            <a:ext cx="48064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prstClr val="white"/>
                </a:solidFill>
              </a:rPr>
              <a:t>D’</a:t>
            </a:r>
          </a:p>
          <a:p>
            <a:pPr lvl="0" algn="ctr"/>
            <a:r>
              <a:rPr lang="en-US" sz="1200" dirty="0">
                <a:solidFill>
                  <a:prstClr val="white"/>
                </a:solidFill>
              </a:rPr>
              <a:t>(55)</a:t>
            </a:r>
          </a:p>
        </p:txBody>
      </p:sp>
      <p:sp>
        <p:nvSpPr>
          <p:cNvPr id="46" name="Rectangle 45">
            <a:extLst>
              <a:ext uri="{FF2B5EF4-FFF2-40B4-BE49-F238E27FC236}">
                <a16:creationId xmlns:a16="http://schemas.microsoft.com/office/drawing/2014/main" id="{02D5DE5F-0DE9-4634-91CD-AD76EAB4BA2F}"/>
              </a:ext>
            </a:extLst>
          </p:cNvPr>
          <p:cNvSpPr/>
          <p:nvPr/>
        </p:nvSpPr>
        <p:spPr>
          <a:xfrm>
            <a:off x="6576828" y="4111045"/>
            <a:ext cx="211016" cy="51581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46E8E31-E947-440C-82AF-A63F25C0B3EE}"/>
              </a:ext>
            </a:extLst>
          </p:cNvPr>
          <p:cNvSpPr/>
          <p:nvPr/>
        </p:nvSpPr>
        <p:spPr>
          <a:xfrm>
            <a:off x="5885166" y="4111045"/>
            <a:ext cx="211016" cy="51581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p:bldP spid="26" grpId="0" animBg="1"/>
      <p:bldP spid="37" grpId="0" animBg="1"/>
      <p:bldP spid="38" grpId="0" animBg="1"/>
      <p:bldP spid="39" grpId="0" animBg="1"/>
      <p:bldP spid="41" grpId="0" animBg="1"/>
      <p:bldP spid="42" grpId="0" animBg="1"/>
      <p:bldP spid="43" grpId="0" animBg="1"/>
      <p:bldP spid="44" grpId="0" animBg="1"/>
      <p:bldP spid="30" grpId="0" animBg="1"/>
      <p:bldP spid="29" grpId="0" animBg="1"/>
      <p:bldP spid="45" grpId="0" animBg="1"/>
      <p:bldP spid="46" grpId="0" animBg="1"/>
      <p:bldP spid="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7E0D-7FC2-435B-BC77-EA538313DE97}"/>
              </a:ext>
            </a:extLst>
          </p:cNvPr>
          <p:cNvSpPr>
            <a:spLocks noGrp="1"/>
          </p:cNvSpPr>
          <p:nvPr>
            <p:ph type="title"/>
          </p:nvPr>
        </p:nvSpPr>
        <p:spPr/>
        <p:txBody>
          <a:bodyPr/>
          <a:lstStyle/>
          <a:p>
            <a:r>
              <a:rPr lang="en-US" dirty="0"/>
              <a:t>Snapshot Isolation</a:t>
            </a:r>
          </a:p>
        </p:txBody>
      </p:sp>
      <p:sp>
        <p:nvSpPr>
          <p:cNvPr id="3" name="Content Placeholder 2">
            <a:extLst>
              <a:ext uri="{FF2B5EF4-FFF2-40B4-BE49-F238E27FC236}">
                <a16:creationId xmlns:a16="http://schemas.microsoft.com/office/drawing/2014/main" id="{DBAFBC0B-40BE-4901-ACB2-667335BE3DB3}"/>
              </a:ext>
            </a:extLst>
          </p:cNvPr>
          <p:cNvSpPr>
            <a:spLocks noGrp="1"/>
          </p:cNvSpPr>
          <p:nvPr>
            <p:ph idx="1"/>
          </p:nvPr>
        </p:nvSpPr>
        <p:spPr/>
        <p:txBody>
          <a:bodyPr/>
          <a:lstStyle/>
          <a:p>
            <a:pPr>
              <a:buFont typeface="Wingdings" panose="05000000000000000000" pitchFamily="2" charset="2"/>
              <a:buChar char="q"/>
            </a:pPr>
            <a:r>
              <a:rPr lang="en-US" dirty="0"/>
              <a:t> MVRLU Serializable Snapshot Isolation</a:t>
            </a:r>
          </a:p>
          <a:p>
            <a:pPr>
              <a:buFont typeface="Wingdings" panose="05000000000000000000" pitchFamily="2" charset="2"/>
              <a:buChar char="q"/>
            </a:pPr>
            <a:r>
              <a:rPr lang="en-US" dirty="0"/>
              <a:t> SSI works well for any application which can tolerate stale read</a:t>
            </a:r>
          </a:p>
          <a:p>
            <a:pPr>
              <a:buFont typeface="Wingdings" panose="05000000000000000000" pitchFamily="2" charset="2"/>
              <a:buChar char="q"/>
            </a:pPr>
            <a:r>
              <a:rPr lang="en-US" dirty="0"/>
              <a:t> RCU is widely used which means lot of application for MV-RLU</a:t>
            </a:r>
          </a:p>
        </p:txBody>
      </p:sp>
      <p:sp>
        <p:nvSpPr>
          <p:cNvPr id="4" name="Slide Number Placeholder 3">
            <a:extLst>
              <a:ext uri="{FF2B5EF4-FFF2-40B4-BE49-F238E27FC236}">
                <a16:creationId xmlns:a16="http://schemas.microsoft.com/office/drawing/2014/main" id="{CA2FF1DD-B9CD-4AEF-9B16-08ED7BE4E368}"/>
              </a:ext>
            </a:extLst>
          </p:cNvPr>
          <p:cNvSpPr>
            <a:spLocks noGrp="1"/>
          </p:cNvSpPr>
          <p:nvPr>
            <p:ph type="sldNum" sz="quarter" idx="12"/>
          </p:nvPr>
        </p:nvSpPr>
        <p:spPr/>
        <p:txBody>
          <a:bodyPr/>
          <a:lstStyle/>
          <a:p>
            <a:fld id="{5DC55729-DC18-43A1-8DFB-F08AEF663E9C}" type="slidenum">
              <a:rPr lang="en-US" smtClean="0"/>
              <a:pPr/>
              <a:t>63</a:t>
            </a:fld>
            <a:endParaRPr lang="en-US" dirty="0"/>
          </a:p>
        </p:txBody>
      </p:sp>
    </p:spTree>
    <p:extLst>
      <p:ext uri="{BB962C8B-B14F-4D97-AF65-F5344CB8AC3E}">
        <p14:creationId xmlns:p14="http://schemas.microsoft.com/office/powerpoint/2010/main" val="2532407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BAE9-412D-4E69-AFA2-CF7573264147}"/>
              </a:ext>
            </a:extLst>
          </p:cNvPr>
          <p:cNvSpPr>
            <a:spLocks noGrp="1"/>
          </p:cNvSpPr>
          <p:nvPr>
            <p:ph type="title"/>
          </p:nvPr>
        </p:nvSpPr>
        <p:spPr/>
        <p:txBody>
          <a:bodyPr/>
          <a:lstStyle/>
          <a:p>
            <a:r>
              <a:rPr lang="en-US" dirty="0"/>
              <a:t>Log size</a:t>
            </a:r>
          </a:p>
        </p:txBody>
      </p:sp>
      <p:sp>
        <p:nvSpPr>
          <p:cNvPr id="3" name="Content Placeholder 2">
            <a:extLst>
              <a:ext uri="{FF2B5EF4-FFF2-40B4-BE49-F238E27FC236}">
                <a16:creationId xmlns:a16="http://schemas.microsoft.com/office/drawing/2014/main" id="{0988E03D-FD83-4CDE-AA17-A67C2F5833BF}"/>
              </a:ext>
            </a:extLst>
          </p:cNvPr>
          <p:cNvSpPr>
            <a:spLocks noGrp="1"/>
          </p:cNvSpPr>
          <p:nvPr>
            <p:ph idx="1"/>
          </p:nvPr>
        </p:nvSpPr>
        <p:spPr/>
        <p:txBody>
          <a:bodyPr/>
          <a:lstStyle/>
          <a:p>
            <a:pPr>
              <a:buFont typeface="Wingdings" panose="05000000000000000000" pitchFamily="2" charset="2"/>
              <a:buChar char="q"/>
            </a:pPr>
            <a:r>
              <a:rPr lang="en-US" dirty="0"/>
              <a:t> Memory in computer systems is increasing</a:t>
            </a:r>
          </a:p>
          <a:p>
            <a:pPr>
              <a:buFont typeface="Wingdings" panose="05000000000000000000" pitchFamily="2" charset="2"/>
              <a:buChar char="q"/>
            </a:pPr>
            <a:r>
              <a:rPr lang="en-US" dirty="0"/>
              <a:t> Persistent memory can increase total main memory significantly</a:t>
            </a:r>
          </a:p>
          <a:p>
            <a:pPr>
              <a:buFont typeface="Wingdings" panose="05000000000000000000" pitchFamily="2" charset="2"/>
              <a:buChar char="q"/>
            </a:pPr>
            <a:r>
              <a:rPr lang="en-US" dirty="0"/>
              <a:t> Log size is a tuning parameter.</a:t>
            </a:r>
          </a:p>
        </p:txBody>
      </p:sp>
      <p:sp>
        <p:nvSpPr>
          <p:cNvPr id="4" name="Slide Number Placeholder 3">
            <a:extLst>
              <a:ext uri="{FF2B5EF4-FFF2-40B4-BE49-F238E27FC236}">
                <a16:creationId xmlns:a16="http://schemas.microsoft.com/office/drawing/2014/main" id="{4DF44605-C023-4A8A-8EFC-FCBD6804A85D}"/>
              </a:ext>
            </a:extLst>
          </p:cNvPr>
          <p:cNvSpPr>
            <a:spLocks noGrp="1"/>
          </p:cNvSpPr>
          <p:nvPr>
            <p:ph type="sldNum" sz="quarter" idx="12"/>
          </p:nvPr>
        </p:nvSpPr>
        <p:spPr/>
        <p:txBody>
          <a:bodyPr/>
          <a:lstStyle/>
          <a:p>
            <a:fld id="{5DC55729-DC18-43A1-8DFB-F08AEF663E9C}" type="slidenum">
              <a:rPr lang="en-US" smtClean="0"/>
              <a:pPr/>
              <a:t>64</a:t>
            </a:fld>
            <a:endParaRPr lang="en-US" dirty="0"/>
          </a:p>
        </p:txBody>
      </p:sp>
    </p:spTree>
    <p:extLst>
      <p:ext uri="{BB962C8B-B14F-4D97-AF65-F5344CB8AC3E}">
        <p14:creationId xmlns:p14="http://schemas.microsoft.com/office/powerpoint/2010/main" val="4220046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D69B-9901-45F6-8519-F02FE51FAE7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B6C0676C-5DC0-434C-B38C-6995E14AD21B}"/>
              </a:ext>
            </a:extLst>
          </p:cNvPr>
          <p:cNvSpPr>
            <a:spLocks noGrp="1"/>
          </p:cNvSpPr>
          <p:nvPr>
            <p:ph type="sldNum" sz="quarter" idx="12"/>
          </p:nvPr>
        </p:nvSpPr>
        <p:spPr/>
        <p:txBody>
          <a:bodyPr/>
          <a:lstStyle/>
          <a:p>
            <a:fld id="{5DC55729-DC18-43A1-8DFB-F08AEF663E9C}" type="slidenum">
              <a:rPr lang="en-US" smtClean="0"/>
              <a:pPr/>
              <a:t>65</a:t>
            </a:fld>
            <a:endParaRPr lang="en-US" dirty="0"/>
          </a:p>
        </p:txBody>
      </p:sp>
      <p:sp>
        <p:nvSpPr>
          <p:cNvPr id="7" name="Oval 6">
            <a:extLst>
              <a:ext uri="{FF2B5EF4-FFF2-40B4-BE49-F238E27FC236}">
                <a16:creationId xmlns:a16="http://schemas.microsoft.com/office/drawing/2014/main" id="{E5FC13F2-6C97-4B70-9152-84DD2C724151}"/>
              </a:ext>
            </a:extLst>
          </p:cNvPr>
          <p:cNvSpPr/>
          <p:nvPr/>
        </p:nvSpPr>
        <p:spPr>
          <a:xfrm>
            <a:off x="6013938" y="1916723"/>
            <a:ext cx="54512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3C25B87-E1F1-4768-9FA6-11692C518715}"/>
              </a:ext>
            </a:extLst>
          </p:cNvPr>
          <p:cNvSpPr/>
          <p:nvPr/>
        </p:nvSpPr>
        <p:spPr>
          <a:xfrm>
            <a:off x="5257087" y="2508739"/>
            <a:ext cx="756851" cy="481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AA</a:t>
            </a:r>
          </a:p>
        </p:txBody>
      </p:sp>
      <p:sp>
        <p:nvSpPr>
          <p:cNvPr id="9" name="Oval 8">
            <a:extLst>
              <a:ext uri="{FF2B5EF4-FFF2-40B4-BE49-F238E27FC236}">
                <a16:creationId xmlns:a16="http://schemas.microsoft.com/office/drawing/2014/main" id="{B823F42A-EC48-4E98-9CF5-C706B9850FB1}"/>
              </a:ext>
            </a:extLst>
          </p:cNvPr>
          <p:cNvSpPr/>
          <p:nvPr/>
        </p:nvSpPr>
        <p:spPr>
          <a:xfrm>
            <a:off x="6775937" y="2538044"/>
            <a:ext cx="54512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sp>
        <p:nvSpPr>
          <p:cNvPr id="10" name="Oval 9">
            <a:extLst>
              <a:ext uri="{FF2B5EF4-FFF2-40B4-BE49-F238E27FC236}">
                <a16:creationId xmlns:a16="http://schemas.microsoft.com/office/drawing/2014/main" id="{23597963-1D09-4565-8119-EDE1EA04DD28}"/>
              </a:ext>
            </a:extLst>
          </p:cNvPr>
          <p:cNvSpPr/>
          <p:nvPr/>
        </p:nvSpPr>
        <p:spPr>
          <a:xfrm>
            <a:off x="6592063" y="3338727"/>
            <a:ext cx="54512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BB</a:t>
            </a:r>
          </a:p>
        </p:txBody>
      </p:sp>
      <p:sp>
        <p:nvSpPr>
          <p:cNvPr id="11" name="Oval 10">
            <a:extLst>
              <a:ext uri="{FF2B5EF4-FFF2-40B4-BE49-F238E27FC236}">
                <a16:creationId xmlns:a16="http://schemas.microsoft.com/office/drawing/2014/main" id="{63337C40-15F0-43F9-85F5-C0FA859601D1}"/>
              </a:ext>
            </a:extLst>
          </p:cNvPr>
          <p:cNvSpPr/>
          <p:nvPr/>
        </p:nvSpPr>
        <p:spPr>
          <a:xfrm>
            <a:off x="7520345" y="3370381"/>
            <a:ext cx="54512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CC</a:t>
            </a:r>
          </a:p>
        </p:txBody>
      </p:sp>
      <p:cxnSp>
        <p:nvCxnSpPr>
          <p:cNvPr id="12" name="Straight Arrow Connector 11">
            <a:extLst>
              <a:ext uri="{FF2B5EF4-FFF2-40B4-BE49-F238E27FC236}">
                <a16:creationId xmlns:a16="http://schemas.microsoft.com/office/drawing/2014/main" id="{8E8E3B82-88F6-475B-8713-DEC7F15DE027}"/>
              </a:ext>
            </a:extLst>
          </p:cNvPr>
          <p:cNvCxnSpPr>
            <a:cxnSpLocks/>
            <a:stCxn id="7" idx="2"/>
            <a:endCxn id="8" idx="0"/>
          </p:cNvCxnSpPr>
          <p:nvPr/>
        </p:nvCxnSpPr>
        <p:spPr>
          <a:xfrm flipH="1">
            <a:off x="5635513" y="2145323"/>
            <a:ext cx="378425" cy="363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3CF6E9D-A707-471E-B873-872BAC4666DB}"/>
              </a:ext>
            </a:extLst>
          </p:cNvPr>
          <p:cNvCxnSpPr>
            <a:cxnSpLocks/>
            <a:stCxn id="7" idx="6"/>
            <a:endCxn id="9" idx="0"/>
          </p:cNvCxnSpPr>
          <p:nvPr/>
        </p:nvCxnSpPr>
        <p:spPr>
          <a:xfrm>
            <a:off x="6559062" y="2145323"/>
            <a:ext cx="489437" cy="392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ACF93CE-0172-4D85-B763-F690AE08ECB7}"/>
              </a:ext>
            </a:extLst>
          </p:cNvPr>
          <p:cNvCxnSpPr>
            <a:cxnSpLocks/>
            <a:stCxn id="9" idx="3"/>
            <a:endCxn id="10" idx="0"/>
          </p:cNvCxnSpPr>
          <p:nvPr/>
        </p:nvCxnSpPr>
        <p:spPr>
          <a:xfrm>
            <a:off x="6855769" y="2928289"/>
            <a:ext cx="8856" cy="410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55AF81B-DEA7-4BC6-8E7D-9CC7133AECDE}"/>
              </a:ext>
            </a:extLst>
          </p:cNvPr>
          <p:cNvCxnSpPr>
            <a:stCxn id="9" idx="5"/>
            <a:endCxn id="11" idx="1"/>
          </p:cNvCxnSpPr>
          <p:nvPr/>
        </p:nvCxnSpPr>
        <p:spPr>
          <a:xfrm>
            <a:off x="7241229" y="2928289"/>
            <a:ext cx="358948" cy="509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E235EA95-A19A-449F-8C64-BB06757C6400}"/>
              </a:ext>
            </a:extLst>
          </p:cNvPr>
          <p:cNvGrpSpPr/>
          <p:nvPr/>
        </p:nvGrpSpPr>
        <p:grpSpPr>
          <a:xfrm>
            <a:off x="4730262" y="4658870"/>
            <a:ext cx="1056586" cy="247238"/>
            <a:chOff x="4730262" y="4658870"/>
            <a:chExt cx="1056586" cy="247238"/>
          </a:xfrm>
        </p:grpSpPr>
        <p:sp>
          <p:nvSpPr>
            <p:cNvPr id="17" name="Rectangle 16">
              <a:extLst>
                <a:ext uri="{FF2B5EF4-FFF2-40B4-BE49-F238E27FC236}">
                  <a16:creationId xmlns:a16="http://schemas.microsoft.com/office/drawing/2014/main" id="{D236582D-3630-46EA-AE92-5A74F80B14C9}"/>
                </a:ext>
              </a:extLst>
            </p:cNvPr>
            <p:cNvSpPr/>
            <p:nvPr/>
          </p:nvSpPr>
          <p:spPr>
            <a:xfrm>
              <a:off x="4730262" y="4659923"/>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79B0B0AA-6329-4622-89F9-97121004F62C}"/>
                </a:ext>
              </a:extLst>
            </p:cNvPr>
            <p:cNvSpPr/>
            <p:nvPr/>
          </p:nvSpPr>
          <p:spPr>
            <a:xfrm>
              <a:off x="4941437" y="4659286"/>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40BE3939-9261-490B-B2D4-7D74FB3F92A4}"/>
                </a:ext>
              </a:extLst>
            </p:cNvPr>
            <p:cNvSpPr/>
            <p:nvPr/>
          </p:nvSpPr>
          <p:spPr>
            <a:xfrm>
              <a:off x="5154516" y="4659920"/>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F3D0F59-AE8B-4250-A871-BBD60603D2D2}"/>
                </a:ext>
              </a:extLst>
            </p:cNvPr>
            <p:cNvSpPr/>
            <p:nvPr/>
          </p:nvSpPr>
          <p:spPr>
            <a:xfrm>
              <a:off x="5365691" y="4659283"/>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400C8577-388C-4588-8B8D-075373A452C8}"/>
                </a:ext>
              </a:extLst>
            </p:cNvPr>
            <p:cNvSpPr/>
            <p:nvPr/>
          </p:nvSpPr>
          <p:spPr>
            <a:xfrm>
              <a:off x="5575833" y="4658870"/>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531E7BF-633B-4871-9F26-FA2777092608}"/>
              </a:ext>
            </a:extLst>
          </p:cNvPr>
          <p:cNvGrpSpPr/>
          <p:nvPr/>
        </p:nvGrpSpPr>
        <p:grpSpPr>
          <a:xfrm>
            <a:off x="6152662" y="4658873"/>
            <a:ext cx="1056586" cy="247238"/>
            <a:chOff x="4730262" y="4658870"/>
            <a:chExt cx="1056586" cy="247238"/>
          </a:xfrm>
        </p:grpSpPr>
        <p:sp>
          <p:nvSpPr>
            <p:cNvPr id="23" name="Rectangle 22">
              <a:extLst>
                <a:ext uri="{FF2B5EF4-FFF2-40B4-BE49-F238E27FC236}">
                  <a16:creationId xmlns:a16="http://schemas.microsoft.com/office/drawing/2014/main" id="{DFF9750B-854E-444D-8DD7-E4B18E75885B}"/>
                </a:ext>
              </a:extLst>
            </p:cNvPr>
            <p:cNvSpPr/>
            <p:nvPr/>
          </p:nvSpPr>
          <p:spPr>
            <a:xfrm>
              <a:off x="4730262" y="4659923"/>
              <a:ext cx="211015" cy="246185"/>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E9521399-3A13-458F-A5A1-5A23B8E8DA74}"/>
                </a:ext>
              </a:extLst>
            </p:cNvPr>
            <p:cNvSpPr/>
            <p:nvPr/>
          </p:nvSpPr>
          <p:spPr>
            <a:xfrm>
              <a:off x="4941437" y="4659286"/>
              <a:ext cx="211015" cy="246185"/>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FBF029EE-02F6-4D66-93F5-9C5FC644EB47}"/>
                </a:ext>
              </a:extLst>
            </p:cNvPr>
            <p:cNvSpPr/>
            <p:nvPr/>
          </p:nvSpPr>
          <p:spPr>
            <a:xfrm>
              <a:off x="5154516" y="4659920"/>
              <a:ext cx="211015" cy="246185"/>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E6E5E2DC-1501-43A8-9F22-C92324ACAD0C}"/>
                </a:ext>
              </a:extLst>
            </p:cNvPr>
            <p:cNvSpPr/>
            <p:nvPr/>
          </p:nvSpPr>
          <p:spPr>
            <a:xfrm>
              <a:off x="5365691" y="4659283"/>
              <a:ext cx="211015" cy="246185"/>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905A310-7F60-4FD5-A7B1-1159A6BBDBFA}"/>
                </a:ext>
              </a:extLst>
            </p:cNvPr>
            <p:cNvSpPr/>
            <p:nvPr/>
          </p:nvSpPr>
          <p:spPr>
            <a:xfrm>
              <a:off x="5575833" y="4658870"/>
              <a:ext cx="211015" cy="246185"/>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7CDBC058-A39D-44FE-B70D-9855DC462428}"/>
              </a:ext>
            </a:extLst>
          </p:cNvPr>
          <p:cNvCxnSpPr>
            <a:stCxn id="18" idx="2"/>
          </p:cNvCxnSpPr>
          <p:nvPr/>
        </p:nvCxnSpPr>
        <p:spPr>
          <a:xfrm flipH="1">
            <a:off x="5046944" y="4905471"/>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518492B-8B9A-401A-A708-4400F3678A46}"/>
              </a:ext>
            </a:extLst>
          </p:cNvPr>
          <p:cNvCxnSpPr/>
          <p:nvPr/>
        </p:nvCxnSpPr>
        <p:spPr>
          <a:xfrm flipH="1">
            <a:off x="5257087" y="4903515"/>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416AF28-B3FC-4283-B284-C990448595BB}"/>
              </a:ext>
            </a:extLst>
          </p:cNvPr>
          <p:cNvCxnSpPr/>
          <p:nvPr/>
        </p:nvCxnSpPr>
        <p:spPr>
          <a:xfrm flipH="1">
            <a:off x="6475776" y="4903515"/>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2" name="Group 31">
            <a:extLst>
              <a:ext uri="{FF2B5EF4-FFF2-40B4-BE49-F238E27FC236}">
                <a16:creationId xmlns:a16="http://schemas.microsoft.com/office/drawing/2014/main" id="{EC5AA3EE-8DCD-4E84-8937-CA0C5A20F576}"/>
              </a:ext>
            </a:extLst>
          </p:cNvPr>
          <p:cNvGrpSpPr/>
          <p:nvPr/>
        </p:nvGrpSpPr>
        <p:grpSpPr>
          <a:xfrm>
            <a:off x="7900233" y="4870675"/>
            <a:ext cx="420287" cy="227285"/>
            <a:chOff x="5046944" y="4903515"/>
            <a:chExt cx="420287" cy="227285"/>
          </a:xfrm>
        </p:grpSpPr>
        <p:cxnSp>
          <p:nvCxnSpPr>
            <p:cNvPr id="33" name="Straight Arrow Connector 32">
              <a:extLst>
                <a:ext uri="{FF2B5EF4-FFF2-40B4-BE49-F238E27FC236}">
                  <a16:creationId xmlns:a16="http://schemas.microsoft.com/office/drawing/2014/main" id="{95B4D435-C71B-4421-B548-632ED1A74CC1}"/>
                </a:ext>
              </a:extLst>
            </p:cNvPr>
            <p:cNvCxnSpPr/>
            <p:nvPr/>
          </p:nvCxnSpPr>
          <p:spPr>
            <a:xfrm flipH="1">
              <a:off x="5046944" y="4905471"/>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27D0766-4E51-4329-ABC2-B0F18671E418}"/>
                </a:ext>
              </a:extLst>
            </p:cNvPr>
            <p:cNvCxnSpPr/>
            <p:nvPr/>
          </p:nvCxnSpPr>
          <p:spPr>
            <a:xfrm flipH="1">
              <a:off x="5257087" y="4903515"/>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828DE2F-92D9-41B1-8681-D91CF0660A00}"/>
                </a:ext>
              </a:extLst>
            </p:cNvPr>
            <p:cNvCxnSpPr/>
            <p:nvPr/>
          </p:nvCxnSpPr>
          <p:spPr>
            <a:xfrm flipH="1">
              <a:off x="5467230" y="4903515"/>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7" name="TextBox 36">
            <a:extLst>
              <a:ext uri="{FF2B5EF4-FFF2-40B4-BE49-F238E27FC236}">
                <a16:creationId xmlns:a16="http://schemas.microsoft.com/office/drawing/2014/main" id="{963396A3-E590-4A7B-B702-0F05181A6143}"/>
              </a:ext>
            </a:extLst>
          </p:cNvPr>
          <p:cNvSpPr txBox="1"/>
          <p:nvPr/>
        </p:nvSpPr>
        <p:spPr>
          <a:xfrm>
            <a:off x="4947410" y="5100736"/>
            <a:ext cx="206290" cy="738664"/>
          </a:xfrm>
          <a:prstGeom prst="rect">
            <a:avLst/>
          </a:prstGeom>
          <a:noFill/>
        </p:spPr>
        <p:txBody>
          <a:bodyPr wrap="square" rtlCol="0">
            <a:spAutoFit/>
          </a:bodyPr>
          <a:lstStyle/>
          <a:p>
            <a:pPr algn="ctr"/>
            <a:r>
              <a:rPr lang="en-US" sz="1400" dirty="0"/>
              <a:t>A</a:t>
            </a:r>
          </a:p>
          <a:p>
            <a:pPr algn="ctr"/>
            <a:r>
              <a:rPr lang="en-US" sz="1400" dirty="0"/>
              <a:t>A</a:t>
            </a:r>
          </a:p>
          <a:p>
            <a:pPr algn="ctr"/>
            <a:r>
              <a:rPr lang="en-US" sz="1400" dirty="0"/>
              <a:t>A</a:t>
            </a:r>
          </a:p>
        </p:txBody>
      </p:sp>
      <p:sp>
        <p:nvSpPr>
          <p:cNvPr id="38" name="TextBox 37">
            <a:extLst>
              <a:ext uri="{FF2B5EF4-FFF2-40B4-BE49-F238E27FC236}">
                <a16:creationId xmlns:a16="http://schemas.microsoft.com/office/drawing/2014/main" id="{56111B69-7130-4DAF-92C0-C68E6C9488E2}"/>
              </a:ext>
            </a:extLst>
          </p:cNvPr>
          <p:cNvSpPr txBox="1"/>
          <p:nvPr/>
        </p:nvSpPr>
        <p:spPr>
          <a:xfrm>
            <a:off x="5149688" y="5097960"/>
            <a:ext cx="206290" cy="738664"/>
          </a:xfrm>
          <a:prstGeom prst="rect">
            <a:avLst/>
          </a:prstGeom>
          <a:noFill/>
        </p:spPr>
        <p:txBody>
          <a:bodyPr wrap="square" rtlCol="0">
            <a:spAutoFit/>
          </a:bodyPr>
          <a:lstStyle/>
          <a:p>
            <a:pPr algn="ctr"/>
            <a:r>
              <a:rPr lang="en-US" sz="1400" dirty="0"/>
              <a:t>A</a:t>
            </a:r>
          </a:p>
          <a:p>
            <a:pPr algn="ctr"/>
            <a:r>
              <a:rPr lang="en-US" sz="1400" dirty="0"/>
              <a:t>A</a:t>
            </a:r>
          </a:p>
          <a:p>
            <a:pPr algn="ctr"/>
            <a:r>
              <a:rPr lang="en-US" sz="1400" dirty="0"/>
              <a:t>B</a:t>
            </a:r>
          </a:p>
        </p:txBody>
      </p:sp>
      <p:sp>
        <p:nvSpPr>
          <p:cNvPr id="39" name="TextBox 38">
            <a:extLst>
              <a:ext uri="{FF2B5EF4-FFF2-40B4-BE49-F238E27FC236}">
                <a16:creationId xmlns:a16="http://schemas.microsoft.com/office/drawing/2014/main" id="{7E1C4DC8-B154-4EB9-9D7E-D6DBD106A365}"/>
              </a:ext>
            </a:extLst>
          </p:cNvPr>
          <p:cNvSpPr txBox="1"/>
          <p:nvPr/>
        </p:nvSpPr>
        <p:spPr>
          <a:xfrm>
            <a:off x="6385773" y="5096004"/>
            <a:ext cx="206290" cy="738664"/>
          </a:xfrm>
          <a:prstGeom prst="rect">
            <a:avLst/>
          </a:prstGeom>
          <a:noFill/>
        </p:spPr>
        <p:txBody>
          <a:bodyPr wrap="square" rtlCol="0">
            <a:spAutoFit/>
          </a:bodyPr>
          <a:lstStyle/>
          <a:p>
            <a:pPr algn="ctr"/>
            <a:r>
              <a:rPr lang="en-US" sz="1400" dirty="0"/>
              <a:t>A</a:t>
            </a:r>
          </a:p>
          <a:p>
            <a:pPr algn="ctr"/>
            <a:r>
              <a:rPr lang="en-US" sz="1400" dirty="0"/>
              <a:t>A</a:t>
            </a:r>
          </a:p>
          <a:p>
            <a:pPr algn="ctr"/>
            <a:r>
              <a:rPr lang="en-US" sz="1400" dirty="0"/>
              <a:t>C</a:t>
            </a:r>
          </a:p>
        </p:txBody>
      </p:sp>
      <p:grpSp>
        <p:nvGrpSpPr>
          <p:cNvPr id="40" name="Group 39">
            <a:extLst>
              <a:ext uri="{FF2B5EF4-FFF2-40B4-BE49-F238E27FC236}">
                <a16:creationId xmlns:a16="http://schemas.microsoft.com/office/drawing/2014/main" id="{575F2B58-BEF9-4FF1-B7BB-FDC25D8E1D58}"/>
              </a:ext>
            </a:extLst>
          </p:cNvPr>
          <p:cNvGrpSpPr/>
          <p:nvPr/>
        </p:nvGrpSpPr>
        <p:grpSpPr>
          <a:xfrm>
            <a:off x="7804284" y="5026324"/>
            <a:ext cx="616386" cy="749755"/>
            <a:chOff x="4958494" y="5089645"/>
            <a:chExt cx="616386" cy="749755"/>
          </a:xfrm>
        </p:grpSpPr>
        <p:sp>
          <p:nvSpPr>
            <p:cNvPr id="41" name="TextBox 40">
              <a:extLst>
                <a:ext uri="{FF2B5EF4-FFF2-40B4-BE49-F238E27FC236}">
                  <a16:creationId xmlns:a16="http://schemas.microsoft.com/office/drawing/2014/main" id="{51D46130-3A26-4743-88FA-1FAE8710B60C}"/>
                </a:ext>
              </a:extLst>
            </p:cNvPr>
            <p:cNvSpPr txBox="1"/>
            <p:nvPr/>
          </p:nvSpPr>
          <p:spPr>
            <a:xfrm>
              <a:off x="4958494" y="5100736"/>
              <a:ext cx="206290" cy="738664"/>
            </a:xfrm>
            <a:prstGeom prst="rect">
              <a:avLst/>
            </a:prstGeom>
            <a:noFill/>
          </p:spPr>
          <p:txBody>
            <a:bodyPr wrap="square" rtlCol="0">
              <a:spAutoFit/>
            </a:bodyPr>
            <a:lstStyle/>
            <a:p>
              <a:pPr algn="ctr"/>
              <a:r>
                <a:rPr lang="en-US" sz="1400" dirty="0"/>
                <a:t>B</a:t>
              </a:r>
            </a:p>
            <a:p>
              <a:pPr algn="ctr"/>
              <a:r>
                <a:rPr lang="en-US" sz="1400" dirty="0"/>
                <a:t>B</a:t>
              </a:r>
            </a:p>
            <a:p>
              <a:pPr algn="ctr"/>
              <a:r>
                <a:rPr lang="en-US" sz="1400" dirty="0"/>
                <a:t>B</a:t>
              </a:r>
            </a:p>
          </p:txBody>
        </p:sp>
        <p:sp>
          <p:nvSpPr>
            <p:cNvPr id="42" name="TextBox 41">
              <a:extLst>
                <a:ext uri="{FF2B5EF4-FFF2-40B4-BE49-F238E27FC236}">
                  <a16:creationId xmlns:a16="http://schemas.microsoft.com/office/drawing/2014/main" id="{327925D3-29A6-430C-8309-87C4F5ABBE9C}"/>
                </a:ext>
              </a:extLst>
            </p:cNvPr>
            <p:cNvSpPr txBox="1"/>
            <p:nvPr/>
          </p:nvSpPr>
          <p:spPr>
            <a:xfrm>
              <a:off x="5160772" y="5097960"/>
              <a:ext cx="206290" cy="738664"/>
            </a:xfrm>
            <a:prstGeom prst="rect">
              <a:avLst/>
            </a:prstGeom>
            <a:noFill/>
          </p:spPr>
          <p:txBody>
            <a:bodyPr wrap="square" rtlCol="0">
              <a:spAutoFit/>
            </a:bodyPr>
            <a:lstStyle/>
            <a:p>
              <a:pPr algn="ctr"/>
              <a:r>
                <a:rPr lang="en-US" sz="1400" dirty="0"/>
                <a:t>B</a:t>
              </a:r>
            </a:p>
            <a:p>
              <a:pPr algn="ctr"/>
              <a:r>
                <a:rPr lang="en-US" sz="1400" dirty="0"/>
                <a:t>B</a:t>
              </a:r>
            </a:p>
            <a:p>
              <a:pPr algn="ctr"/>
              <a:r>
                <a:rPr lang="en-US" sz="1400" dirty="0"/>
                <a:t>C</a:t>
              </a:r>
            </a:p>
          </p:txBody>
        </p:sp>
        <p:sp>
          <p:nvSpPr>
            <p:cNvPr id="43" name="TextBox 42">
              <a:extLst>
                <a:ext uri="{FF2B5EF4-FFF2-40B4-BE49-F238E27FC236}">
                  <a16:creationId xmlns:a16="http://schemas.microsoft.com/office/drawing/2014/main" id="{322ADF7A-5BA9-4D88-A9B5-DE9CBBF40A91}"/>
                </a:ext>
              </a:extLst>
            </p:cNvPr>
            <p:cNvSpPr txBox="1"/>
            <p:nvPr/>
          </p:nvSpPr>
          <p:spPr>
            <a:xfrm>
              <a:off x="5368590" y="5089645"/>
              <a:ext cx="206290" cy="738664"/>
            </a:xfrm>
            <a:prstGeom prst="rect">
              <a:avLst/>
            </a:prstGeom>
            <a:noFill/>
          </p:spPr>
          <p:txBody>
            <a:bodyPr wrap="square" rtlCol="0">
              <a:spAutoFit/>
            </a:bodyPr>
            <a:lstStyle/>
            <a:p>
              <a:pPr algn="ctr"/>
              <a:r>
                <a:rPr lang="en-US" sz="1400" dirty="0"/>
                <a:t>B</a:t>
              </a:r>
            </a:p>
            <a:p>
              <a:pPr algn="ctr"/>
              <a:r>
                <a:rPr lang="en-US" sz="1400" dirty="0"/>
                <a:t>B</a:t>
              </a:r>
            </a:p>
            <a:p>
              <a:pPr algn="ctr"/>
              <a:r>
                <a:rPr lang="en-US" sz="1400" dirty="0"/>
                <a:t>D</a:t>
              </a:r>
            </a:p>
          </p:txBody>
        </p:sp>
      </p:grpSp>
      <p:cxnSp>
        <p:nvCxnSpPr>
          <p:cNvPr id="44" name="Straight Arrow Connector 43">
            <a:extLst>
              <a:ext uri="{FF2B5EF4-FFF2-40B4-BE49-F238E27FC236}">
                <a16:creationId xmlns:a16="http://schemas.microsoft.com/office/drawing/2014/main" id="{0F499410-54A2-474E-B6A6-957D701A3ED5}"/>
              </a:ext>
            </a:extLst>
          </p:cNvPr>
          <p:cNvCxnSpPr>
            <a:cxnSpLocks/>
            <a:stCxn id="60" idx="3"/>
            <a:endCxn id="17" idx="0"/>
          </p:cNvCxnSpPr>
          <p:nvPr/>
        </p:nvCxnSpPr>
        <p:spPr>
          <a:xfrm flipH="1">
            <a:off x="4835770" y="3777798"/>
            <a:ext cx="291129" cy="882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858D26A-4CDE-4CA3-9D43-D4FAC592A19E}"/>
              </a:ext>
            </a:extLst>
          </p:cNvPr>
          <p:cNvCxnSpPr>
            <a:cxnSpLocks/>
            <a:stCxn id="10" idx="4"/>
            <a:endCxn id="53" idx="0"/>
          </p:cNvCxnSpPr>
          <p:nvPr/>
        </p:nvCxnSpPr>
        <p:spPr>
          <a:xfrm>
            <a:off x="6864625" y="3795927"/>
            <a:ext cx="815945" cy="860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348F4F4-05BE-4F04-BD9F-72B3992F6FB0}"/>
              </a:ext>
            </a:extLst>
          </p:cNvPr>
          <p:cNvCxnSpPr>
            <a:stCxn id="21" idx="3"/>
            <a:endCxn id="23" idx="1"/>
          </p:cNvCxnSpPr>
          <p:nvPr/>
        </p:nvCxnSpPr>
        <p:spPr>
          <a:xfrm>
            <a:off x="5786848" y="4781963"/>
            <a:ext cx="365814" cy="1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93EFCF-BCF0-4324-BE04-8934BFE13898}"/>
              </a:ext>
            </a:extLst>
          </p:cNvPr>
          <p:cNvCxnSpPr/>
          <p:nvPr/>
        </p:nvCxnSpPr>
        <p:spPr>
          <a:xfrm>
            <a:off x="7209248" y="4778936"/>
            <a:ext cx="365814" cy="1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A43B92BE-B7A4-4E22-9D17-F684954CFCB6}"/>
              </a:ext>
            </a:extLst>
          </p:cNvPr>
          <p:cNvGrpSpPr/>
          <p:nvPr/>
        </p:nvGrpSpPr>
        <p:grpSpPr>
          <a:xfrm>
            <a:off x="7575062" y="4655317"/>
            <a:ext cx="1056586" cy="247238"/>
            <a:chOff x="4730262" y="4658870"/>
            <a:chExt cx="1056586" cy="247238"/>
          </a:xfrm>
        </p:grpSpPr>
        <p:sp>
          <p:nvSpPr>
            <p:cNvPr id="53" name="Rectangle 52">
              <a:extLst>
                <a:ext uri="{FF2B5EF4-FFF2-40B4-BE49-F238E27FC236}">
                  <a16:creationId xmlns:a16="http://schemas.microsoft.com/office/drawing/2014/main" id="{BDE51A3E-EF52-42F1-823E-4F051EC2D7E8}"/>
                </a:ext>
              </a:extLst>
            </p:cNvPr>
            <p:cNvSpPr/>
            <p:nvPr/>
          </p:nvSpPr>
          <p:spPr>
            <a:xfrm>
              <a:off x="4730262" y="4659923"/>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CF8F4628-864A-499E-9EA6-7BB7CD1F2E7B}"/>
                </a:ext>
              </a:extLst>
            </p:cNvPr>
            <p:cNvSpPr/>
            <p:nvPr/>
          </p:nvSpPr>
          <p:spPr>
            <a:xfrm>
              <a:off x="4941437" y="4659286"/>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274EA3E8-7CEB-465C-814E-92600B6BB651}"/>
                </a:ext>
              </a:extLst>
            </p:cNvPr>
            <p:cNvSpPr/>
            <p:nvPr/>
          </p:nvSpPr>
          <p:spPr>
            <a:xfrm>
              <a:off x="5154516" y="4659920"/>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66F97716-CB87-4497-8A67-29D0A7FC2A88}"/>
                </a:ext>
              </a:extLst>
            </p:cNvPr>
            <p:cNvSpPr/>
            <p:nvPr/>
          </p:nvSpPr>
          <p:spPr>
            <a:xfrm>
              <a:off x="5365691" y="4659283"/>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2CDC7C1F-B293-4049-82A3-81195BF96EC1}"/>
                </a:ext>
              </a:extLst>
            </p:cNvPr>
            <p:cNvSpPr/>
            <p:nvPr/>
          </p:nvSpPr>
          <p:spPr>
            <a:xfrm>
              <a:off x="5575833" y="4658870"/>
              <a:ext cx="211015" cy="246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58" name="Straight Arrow Connector 57">
            <a:extLst>
              <a:ext uri="{FF2B5EF4-FFF2-40B4-BE49-F238E27FC236}">
                <a16:creationId xmlns:a16="http://schemas.microsoft.com/office/drawing/2014/main" id="{9ACF92F3-7921-4ACC-8504-448C0D9666B6}"/>
              </a:ext>
            </a:extLst>
          </p:cNvPr>
          <p:cNvCxnSpPr/>
          <p:nvPr/>
        </p:nvCxnSpPr>
        <p:spPr>
          <a:xfrm flipH="1">
            <a:off x="6675118" y="4903515"/>
            <a:ext cx="1" cy="225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89B80B18-43FD-47FA-B447-1934522061B2}"/>
              </a:ext>
            </a:extLst>
          </p:cNvPr>
          <p:cNvSpPr txBox="1"/>
          <p:nvPr/>
        </p:nvSpPr>
        <p:spPr>
          <a:xfrm>
            <a:off x="6585115" y="5096004"/>
            <a:ext cx="206290" cy="738664"/>
          </a:xfrm>
          <a:prstGeom prst="rect">
            <a:avLst/>
          </a:prstGeom>
          <a:noFill/>
        </p:spPr>
        <p:txBody>
          <a:bodyPr wrap="square" rtlCol="0">
            <a:spAutoFit/>
          </a:bodyPr>
          <a:lstStyle/>
          <a:p>
            <a:pPr algn="ctr"/>
            <a:r>
              <a:rPr lang="en-US" sz="1400" dirty="0"/>
              <a:t>B</a:t>
            </a:r>
          </a:p>
          <a:p>
            <a:pPr algn="ctr"/>
            <a:r>
              <a:rPr lang="en-US" sz="1400" dirty="0"/>
              <a:t>A</a:t>
            </a:r>
          </a:p>
          <a:p>
            <a:pPr algn="ctr"/>
            <a:r>
              <a:rPr lang="en-US" sz="1400" dirty="0"/>
              <a:t>A</a:t>
            </a:r>
          </a:p>
        </p:txBody>
      </p:sp>
      <p:sp>
        <p:nvSpPr>
          <p:cNvPr id="63" name="Oval 62">
            <a:extLst>
              <a:ext uri="{FF2B5EF4-FFF2-40B4-BE49-F238E27FC236}">
                <a16:creationId xmlns:a16="http://schemas.microsoft.com/office/drawing/2014/main" id="{A8841FAE-B5CB-468A-9D9C-CB751FD01407}"/>
              </a:ext>
            </a:extLst>
          </p:cNvPr>
          <p:cNvSpPr/>
          <p:nvPr/>
        </p:nvSpPr>
        <p:spPr>
          <a:xfrm>
            <a:off x="5796465" y="3381124"/>
            <a:ext cx="54512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a:t>
            </a:r>
          </a:p>
        </p:txBody>
      </p:sp>
      <p:cxnSp>
        <p:nvCxnSpPr>
          <p:cNvPr id="65" name="Straight Arrow Connector 64">
            <a:extLst>
              <a:ext uri="{FF2B5EF4-FFF2-40B4-BE49-F238E27FC236}">
                <a16:creationId xmlns:a16="http://schemas.microsoft.com/office/drawing/2014/main" id="{EC8833F4-2AF9-4EDE-911D-980B6DD8AD31}"/>
              </a:ext>
            </a:extLst>
          </p:cNvPr>
          <p:cNvCxnSpPr>
            <a:stCxn id="8" idx="5"/>
            <a:endCxn id="63" idx="0"/>
          </p:cNvCxnSpPr>
          <p:nvPr/>
        </p:nvCxnSpPr>
        <p:spPr>
          <a:xfrm>
            <a:off x="5903100" y="2919489"/>
            <a:ext cx="165927" cy="461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F0F923B-E2EE-47BF-80F9-EEDB698FA39E}"/>
              </a:ext>
            </a:extLst>
          </p:cNvPr>
          <p:cNvCxnSpPr>
            <a:stCxn id="63" idx="4"/>
            <a:endCxn id="23" idx="0"/>
          </p:cNvCxnSpPr>
          <p:nvPr/>
        </p:nvCxnSpPr>
        <p:spPr>
          <a:xfrm>
            <a:off x="6069027" y="3838324"/>
            <a:ext cx="189143" cy="821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F46C4470-BE4D-4888-8844-E6759E8BD244}"/>
              </a:ext>
            </a:extLst>
          </p:cNvPr>
          <p:cNvSpPr/>
          <p:nvPr/>
        </p:nvSpPr>
        <p:spPr>
          <a:xfrm>
            <a:off x="5047067" y="3387553"/>
            <a:ext cx="545124"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a:t>
            </a:r>
          </a:p>
        </p:txBody>
      </p:sp>
      <p:cxnSp>
        <p:nvCxnSpPr>
          <p:cNvPr id="61" name="Straight Arrow Connector 60">
            <a:extLst>
              <a:ext uri="{FF2B5EF4-FFF2-40B4-BE49-F238E27FC236}">
                <a16:creationId xmlns:a16="http://schemas.microsoft.com/office/drawing/2014/main" id="{259D352E-158F-473A-B2B4-635FC9B2B0FD}"/>
              </a:ext>
            </a:extLst>
          </p:cNvPr>
          <p:cNvCxnSpPr>
            <a:cxnSpLocks/>
            <a:stCxn id="8" idx="3"/>
            <a:endCxn id="60" idx="0"/>
          </p:cNvCxnSpPr>
          <p:nvPr/>
        </p:nvCxnSpPr>
        <p:spPr>
          <a:xfrm flipH="1">
            <a:off x="5319629" y="2919489"/>
            <a:ext cx="48296" cy="468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522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099A-C162-44E7-AEB2-E169F45C9211}"/>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792A878D-CC9A-49C5-85D1-ECBFE32C1896}"/>
              </a:ext>
            </a:extLst>
          </p:cNvPr>
          <p:cNvSpPr>
            <a:spLocks noGrp="1"/>
          </p:cNvSpPr>
          <p:nvPr>
            <p:ph idx="1"/>
          </p:nvPr>
        </p:nvSpPr>
        <p:spPr/>
        <p:txBody>
          <a:bodyPr>
            <a:normAutofit/>
          </a:bodyPr>
          <a:lstStyle/>
          <a:p>
            <a:pPr>
              <a:buFont typeface="Wingdings" panose="05000000000000000000" pitchFamily="2" charset="2"/>
              <a:buChar char="§"/>
            </a:pPr>
            <a:r>
              <a:rPr lang="en-US" sz="3400" dirty="0"/>
              <a:t> My thesis explores how asynchronous work can be used to improve scalability in multicores</a:t>
            </a:r>
          </a:p>
          <a:p>
            <a:pPr>
              <a:buFont typeface="Wingdings" panose="05000000000000000000" pitchFamily="2" charset="2"/>
              <a:buChar char="§"/>
            </a:pPr>
            <a:r>
              <a:rPr lang="en-US" sz="3400" dirty="0"/>
              <a:t> The thesis presents two systems built on the idea of asynchronous work</a:t>
            </a:r>
          </a:p>
        </p:txBody>
      </p:sp>
      <p:sp>
        <p:nvSpPr>
          <p:cNvPr id="4" name="Slide Number Placeholder 3">
            <a:extLst>
              <a:ext uri="{FF2B5EF4-FFF2-40B4-BE49-F238E27FC236}">
                <a16:creationId xmlns:a16="http://schemas.microsoft.com/office/drawing/2014/main" id="{451AB33D-4E3C-4B70-84D7-3E2A94E0D787}"/>
              </a:ext>
            </a:extLst>
          </p:cNvPr>
          <p:cNvSpPr>
            <a:spLocks noGrp="1"/>
          </p:cNvSpPr>
          <p:nvPr>
            <p:ph type="sldNum" sz="quarter" idx="12"/>
          </p:nvPr>
        </p:nvSpPr>
        <p:spPr/>
        <p:txBody>
          <a:bodyPr/>
          <a:lstStyle/>
          <a:p>
            <a:fld id="{5DC55729-DC18-43A1-8DFB-F08AEF663E9C}" type="slidenum">
              <a:rPr lang="en-US" smtClean="0"/>
              <a:pPr/>
              <a:t>7</a:t>
            </a:fld>
            <a:endParaRPr lang="en-US" dirty="0"/>
          </a:p>
        </p:txBody>
      </p:sp>
    </p:spTree>
    <p:extLst>
      <p:ext uri="{BB962C8B-B14F-4D97-AF65-F5344CB8AC3E}">
        <p14:creationId xmlns:p14="http://schemas.microsoft.com/office/powerpoint/2010/main" val="72030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A5E-D5CE-486F-B66A-E3904F83A13C}"/>
              </a:ext>
            </a:extLst>
          </p:cNvPr>
          <p:cNvSpPr>
            <a:spLocks noGrp="1"/>
          </p:cNvSpPr>
          <p:nvPr>
            <p:ph type="title"/>
          </p:nvPr>
        </p:nvSpPr>
        <p:spPr/>
        <p:txBody>
          <a:bodyPr/>
          <a:lstStyle/>
          <a:p>
            <a:r>
              <a:rPr lang="en-US" dirty="0"/>
              <a:t>MV-RLU &amp; </a:t>
            </a:r>
            <a:r>
              <a:rPr lang="en-US" dirty="0" err="1"/>
              <a:t>Hydralist</a:t>
            </a:r>
            <a:endParaRPr lang="en-US" dirty="0"/>
          </a:p>
        </p:txBody>
      </p:sp>
      <p:sp>
        <p:nvSpPr>
          <p:cNvPr id="4" name="Slide Number Placeholder 3">
            <a:extLst>
              <a:ext uri="{FF2B5EF4-FFF2-40B4-BE49-F238E27FC236}">
                <a16:creationId xmlns:a16="http://schemas.microsoft.com/office/drawing/2014/main" id="{350A26B0-6DE3-4A8D-873A-2037B64AD5FE}"/>
              </a:ext>
            </a:extLst>
          </p:cNvPr>
          <p:cNvSpPr>
            <a:spLocks noGrp="1"/>
          </p:cNvSpPr>
          <p:nvPr>
            <p:ph type="sldNum" sz="quarter" idx="12"/>
          </p:nvPr>
        </p:nvSpPr>
        <p:spPr/>
        <p:txBody>
          <a:bodyPr/>
          <a:lstStyle/>
          <a:p>
            <a:fld id="{5DC55729-DC18-43A1-8DFB-F08AEF663E9C}" type="slidenum">
              <a:rPr lang="en-US" smtClean="0"/>
              <a:pPr/>
              <a:t>8</a:t>
            </a:fld>
            <a:endParaRPr lang="en-US" dirty="0"/>
          </a:p>
        </p:txBody>
      </p:sp>
      <p:pic>
        <p:nvPicPr>
          <p:cNvPr id="1026" name="Picture 2" descr="https://lh6.googleusercontent.com/RySJoaOFEzddp1DSEj7QmDd3LGV0_10VFEV5WgOiSPX7SZUE8aaM6j6FZYE6Sht54-_quEy8eEtfHEYU2mlUJ4MprInAgD9Q5P0UvKy_LdETcQ6BmvhBrC5TUtOiwY6pJLlfkY8SP2o">
            <a:extLst>
              <a:ext uri="{FF2B5EF4-FFF2-40B4-BE49-F238E27FC236}">
                <a16:creationId xmlns:a16="http://schemas.microsoft.com/office/drawing/2014/main" id="{D965A083-C38C-4535-9825-EAD108690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49686"/>
            <a:ext cx="4645174" cy="3245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kzhrc8b6EZ4pPKump9m0m3jZvX7Ey2nBcRRH5ZgZcskztE8q36JHRBbd5Rm1IhYD5cKhUPy8W-ieeUph4wud5dwyouk-xmODbkwRkHcgsS19NoFghRiiF8IPQbEKZv4gu-MDuoGq6GE">
            <a:extLst>
              <a:ext uri="{FF2B5EF4-FFF2-40B4-BE49-F238E27FC236}">
                <a16:creationId xmlns:a16="http://schemas.microsoft.com/office/drawing/2014/main" id="{39A8C256-FA98-4284-BD88-66301420A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386" y="2624781"/>
            <a:ext cx="4645174" cy="29475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028B67-E780-4920-BC52-34B87E3AB7E4}"/>
              </a:ext>
            </a:extLst>
          </p:cNvPr>
          <p:cNvSpPr txBox="1"/>
          <p:nvPr/>
        </p:nvSpPr>
        <p:spPr>
          <a:xfrm>
            <a:off x="1047160" y="2057298"/>
            <a:ext cx="2550855" cy="584775"/>
          </a:xfrm>
          <a:prstGeom prst="rect">
            <a:avLst/>
          </a:prstGeom>
          <a:noFill/>
        </p:spPr>
        <p:txBody>
          <a:bodyPr wrap="square" rtlCol="0">
            <a:spAutoFit/>
          </a:bodyPr>
          <a:lstStyle/>
          <a:p>
            <a:r>
              <a:rPr lang="en-US" sz="3200" dirty="0"/>
              <a:t>ASPLOS, 2019</a:t>
            </a:r>
          </a:p>
        </p:txBody>
      </p:sp>
      <p:sp>
        <p:nvSpPr>
          <p:cNvPr id="9" name="TextBox 8">
            <a:extLst>
              <a:ext uri="{FF2B5EF4-FFF2-40B4-BE49-F238E27FC236}">
                <a16:creationId xmlns:a16="http://schemas.microsoft.com/office/drawing/2014/main" id="{209AC3A9-2B81-4D6E-ADDB-240F35CD1160}"/>
              </a:ext>
            </a:extLst>
          </p:cNvPr>
          <p:cNvSpPr txBox="1"/>
          <p:nvPr/>
        </p:nvSpPr>
        <p:spPr>
          <a:xfrm>
            <a:off x="5223455" y="2057298"/>
            <a:ext cx="3205824" cy="584775"/>
          </a:xfrm>
          <a:prstGeom prst="rect">
            <a:avLst/>
          </a:prstGeom>
          <a:noFill/>
        </p:spPr>
        <p:txBody>
          <a:bodyPr wrap="square" rtlCol="0">
            <a:spAutoFit/>
          </a:bodyPr>
          <a:lstStyle/>
          <a:p>
            <a:r>
              <a:rPr lang="en-US" sz="3200" dirty="0"/>
              <a:t>Under Submission</a:t>
            </a:r>
          </a:p>
        </p:txBody>
      </p:sp>
      <p:sp>
        <p:nvSpPr>
          <p:cNvPr id="3" name="TextBox 2">
            <a:extLst>
              <a:ext uri="{FF2B5EF4-FFF2-40B4-BE49-F238E27FC236}">
                <a16:creationId xmlns:a16="http://schemas.microsoft.com/office/drawing/2014/main" id="{D3FAA95A-854B-496D-8BAE-056A12E5C59A}"/>
              </a:ext>
            </a:extLst>
          </p:cNvPr>
          <p:cNvSpPr txBox="1"/>
          <p:nvPr/>
        </p:nvSpPr>
        <p:spPr>
          <a:xfrm>
            <a:off x="180252" y="5594888"/>
            <a:ext cx="4277532" cy="369332"/>
          </a:xfrm>
          <a:prstGeom prst="rect">
            <a:avLst/>
          </a:prstGeom>
          <a:noFill/>
        </p:spPr>
        <p:txBody>
          <a:bodyPr wrap="square" rtlCol="0">
            <a:spAutoFit/>
          </a:bodyPr>
          <a:lstStyle/>
          <a:p>
            <a:r>
              <a:rPr lang="en-US" dirty="0"/>
              <a:t>Torgersen Research Excellence  Award 2019</a:t>
            </a:r>
          </a:p>
        </p:txBody>
      </p:sp>
    </p:spTree>
    <p:extLst>
      <p:ext uri="{BB962C8B-B14F-4D97-AF65-F5344CB8AC3E}">
        <p14:creationId xmlns:p14="http://schemas.microsoft.com/office/powerpoint/2010/main" val="410202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35E4-669D-47AD-B6A3-112E9E8AD819}"/>
              </a:ext>
            </a:extLst>
          </p:cNvPr>
          <p:cNvSpPr>
            <a:spLocks noGrp="1"/>
          </p:cNvSpPr>
          <p:nvPr>
            <p:ph type="ctrTitle"/>
          </p:nvPr>
        </p:nvSpPr>
        <p:spPr>
          <a:xfrm>
            <a:off x="822960" y="926122"/>
            <a:ext cx="7543800" cy="2693499"/>
          </a:xfrm>
        </p:spPr>
        <p:txBody>
          <a:bodyPr>
            <a:normAutofit/>
          </a:bodyPr>
          <a:lstStyle/>
          <a:p>
            <a:pPr algn="ctr"/>
            <a:r>
              <a:rPr lang="en-US" sz="5400" dirty="0"/>
              <a:t>MV-RLU: </a:t>
            </a:r>
            <a:br>
              <a:rPr lang="en-US" sz="5400" dirty="0"/>
            </a:br>
            <a:r>
              <a:rPr lang="en-US" sz="5400" dirty="0"/>
              <a:t>Scaling Read-Log-Update with Multi-Versioning</a:t>
            </a:r>
          </a:p>
        </p:txBody>
      </p:sp>
      <p:sp>
        <p:nvSpPr>
          <p:cNvPr id="4" name="Slide Number Placeholder 3">
            <a:extLst>
              <a:ext uri="{FF2B5EF4-FFF2-40B4-BE49-F238E27FC236}">
                <a16:creationId xmlns:a16="http://schemas.microsoft.com/office/drawing/2014/main" id="{02A85478-5B4A-4F19-BD74-37730384BC21}"/>
              </a:ext>
            </a:extLst>
          </p:cNvPr>
          <p:cNvSpPr>
            <a:spLocks noGrp="1"/>
          </p:cNvSpPr>
          <p:nvPr>
            <p:ph type="sldNum" sz="quarter" idx="12"/>
          </p:nvPr>
        </p:nvSpPr>
        <p:spPr/>
        <p:txBody>
          <a:bodyPr/>
          <a:lstStyle/>
          <a:p>
            <a:fld id="{5DC55729-DC18-43A1-8DFB-F08AEF663E9C}" type="slidenum">
              <a:rPr lang="en-US" sz="1800" smtClean="0"/>
              <a:t>9</a:t>
            </a:fld>
            <a:endParaRPr lang="en-US" sz="1800" dirty="0"/>
          </a:p>
        </p:txBody>
      </p:sp>
    </p:spTree>
    <p:extLst>
      <p:ext uri="{BB962C8B-B14F-4D97-AF65-F5344CB8AC3E}">
        <p14:creationId xmlns:p14="http://schemas.microsoft.com/office/powerpoint/2010/main" val="25858259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325230</TotalTime>
  <Words>2488</Words>
  <Application>Microsoft Office PowerPoint</Application>
  <PresentationFormat>On-screen Show (4:3)</PresentationFormat>
  <Paragraphs>494</Paragraphs>
  <Slides>65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Wingdings</vt:lpstr>
      <vt:lpstr>Retrospect</vt:lpstr>
      <vt:lpstr>Multicore Scalability through Asynchronous Work</vt:lpstr>
      <vt:lpstr>Why multicore scalability is important?</vt:lpstr>
      <vt:lpstr>Free Lunch is Over</vt:lpstr>
      <vt:lpstr>Performance in Multi-Core Era</vt:lpstr>
      <vt:lpstr>Key Idea</vt:lpstr>
      <vt:lpstr>Asynchronous Work for scalability</vt:lpstr>
      <vt:lpstr>Contribution</vt:lpstr>
      <vt:lpstr>MV-RLU &amp; Hydralist</vt:lpstr>
      <vt:lpstr>MV-RLU:  Scaling Read-Log-Update with Multi-Versioning</vt:lpstr>
      <vt:lpstr>Synchronization mechanisms are essential​</vt:lpstr>
      <vt:lpstr>Core count continues to rise….</vt:lpstr>
      <vt:lpstr>Can synchronization mechanisms scale at high core count?</vt:lpstr>
      <vt:lpstr>Read Copy Update (RCU)</vt:lpstr>
      <vt:lpstr>Read-Log-Update (RLU) [Matveev’15]</vt:lpstr>
      <vt:lpstr>Even RCU and RLU does not scale</vt:lpstr>
      <vt:lpstr>Why does not RLU scale?</vt:lpstr>
      <vt:lpstr>How to scale RLU?</vt:lpstr>
      <vt:lpstr>Scaling RLU through  Multi-Versioning</vt:lpstr>
      <vt:lpstr>Design: Overview</vt:lpstr>
      <vt:lpstr>Updates in MV-RLU</vt:lpstr>
      <vt:lpstr>Reads in MV-RLU</vt:lpstr>
      <vt:lpstr>Memory is limited!</vt:lpstr>
      <vt:lpstr>Detecting obsolete version</vt:lpstr>
      <vt:lpstr>Reclaiming Obsolete version</vt:lpstr>
      <vt:lpstr>Triggering Garbage Collection</vt:lpstr>
      <vt:lpstr>Writers block when log is full</vt:lpstr>
      <vt:lpstr>Writers block when log is full</vt:lpstr>
      <vt:lpstr>Prevent log from filling up using capacity watermark</vt:lpstr>
      <vt:lpstr>GC Example</vt:lpstr>
      <vt:lpstr>More detail</vt:lpstr>
      <vt:lpstr>Outline</vt:lpstr>
      <vt:lpstr>Evaluation Question</vt:lpstr>
      <vt:lpstr>Evaluation Platform</vt:lpstr>
      <vt:lpstr>Microbenchmark</vt:lpstr>
      <vt:lpstr>Factor Analysis</vt:lpstr>
      <vt:lpstr>Key Value Benchmark</vt:lpstr>
      <vt:lpstr>Conclusion</vt:lpstr>
      <vt:lpstr>Hydralist</vt:lpstr>
      <vt:lpstr>Trends in Memory Capacity</vt:lpstr>
      <vt:lpstr>Non-Uniform Memory Architecture</vt:lpstr>
      <vt:lpstr>Rise of In-Memory Storage</vt:lpstr>
      <vt:lpstr>Index is the new bottleneck</vt:lpstr>
      <vt:lpstr>Motivation</vt:lpstr>
      <vt:lpstr>Designing new Index Structure</vt:lpstr>
      <vt:lpstr>Key Idea</vt:lpstr>
      <vt:lpstr>Example: B+Tree</vt:lpstr>
      <vt:lpstr>Hydralist Design</vt:lpstr>
      <vt:lpstr>Searching in Hydralist</vt:lpstr>
      <vt:lpstr>Insert in Hydralist</vt:lpstr>
      <vt:lpstr>Insert in Hydralist</vt:lpstr>
      <vt:lpstr>Concurrent Search</vt:lpstr>
      <vt:lpstr>Finally Search Layer is Updated</vt:lpstr>
      <vt:lpstr>How search layer is updated</vt:lpstr>
      <vt:lpstr>Search Layer Update</vt:lpstr>
      <vt:lpstr>Other Details</vt:lpstr>
      <vt:lpstr>Evaluation</vt:lpstr>
      <vt:lpstr>YCSB</vt:lpstr>
      <vt:lpstr>YCSB</vt:lpstr>
      <vt:lpstr>Factor Analysis</vt:lpstr>
      <vt:lpstr>Conclusion</vt:lpstr>
      <vt:lpstr>Future Work</vt:lpstr>
      <vt:lpstr>Multi-pointer update</vt:lpstr>
      <vt:lpstr>Snapshot Isolation</vt:lpstr>
      <vt:lpstr>Log size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MV-RLU:  Scaling Read-Log-Update with Multi-Versioning</dc:title>
  <dc:creator>Ajit</dc:creator>
  <cp:lastModifiedBy>Ajit Mathew</cp:lastModifiedBy>
  <cp:revision>194</cp:revision>
  <dcterms:created xsi:type="dcterms:W3CDTF">2019-03-21T18:30:12Z</dcterms:created>
  <dcterms:modified xsi:type="dcterms:W3CDTF">2019-12-02T06:04:28Z</dcterms:modified>
</cp:coreProperties>
</file>