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78" r:id="rId7"/>
    <p:sldId id="282" r:id="rId8"/>
    <p:sldId id="264" r:id="rId9"/>
    <p:sldId id="266" r:id="rId10"/>
    <p:sldId id="269" r:id="rId11"/>
    <p:sldId id="270" r:id="rId12"/>
    <p:sldId id="271" r:id="rId13"/>
    <p:sldId id="272" r:id="rId14"/>
    <p:sldId id="283" r:id="rId15"/>
  </p:sldIdLst>
  <p:sldSz cx="9144000" cy="6858000" type="screen4x3"/>
  <p:notesSz cx="67691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32" autoAdjust="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7FA3B-14D9-49F0-A52D-05136217B16A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559FA-57A2-437B-97D9-BDC62EE27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73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4257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0BEBE-9A94-4D35-950C-6F410D6BF5F5}" type="datetimeFigureOut">
              <a:rPr lang="ko-KR" altLang="en-US" smtClean="0"/>
              <a:pPr/>
              <a:t>2014-07-28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910" y="4705350"/>
            <a:ext cx="541528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4257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4C9B2-B9C6-493D-8553-8BA647517B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856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4C9B2-B9C6-493D-8553-8BA647517BE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98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4C9B2-B9C6-493D-8553-8BA647517BE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71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4C9B2-B9C6-493D-8553-8BA647517BE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067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4C9B2-B9C6-493D-8553-8BA647517BE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28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endParaRPr lang="ko-KR" altLang="en-US" smtClean="0">
              <a:latin typeface="Arial Narrow" pitchFamily="34" charset="0"/>
              <a:ea typeface="맑은 고딕" pitchFamily="50" charset="-127"/>
            </a:endParaRPr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defTabSz="955675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Arial Narrow" pitchFamily="34" charset="0"/>
                <a:ea typeface="맑은 고딕" pitchFamily="50" charset="-127"/>
              </a:defRPr>
            </a:lvl1pPr>
            <a:lvl2pPr marL="742950" indent="-285750" defTabSz="955675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Arial Narrow" pitchFamily="34" charset="0"/>
                <a:ea typeface="맑은 고딕" pitchFamily="50" charset="-127"/>
              </a:defRPr>
            </a:lvl2pPr>
            <a:lvl3pPr marL="1143000" indent="-228600" defTabSz="955675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Arial Narrow" pitchFamily="34" charset="0"/>
                <a:ea typeface="맑은 고딕" pitchFamily="50" charset="-127"/>
              </a:defRPr>
            </a:lvl3pPr>
            <a:lvl4pPr marL="1600200" indent="-228600" defTabSz="955675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Arial Narrow" pitchFamily="34" charset="0"/>
                <a:ea typeface="맑은 고딕" pitchFamily="50" charset="-127"/>
              </a:defRPr>
            </a:lvl4pPr>
            <a:lvl5pPr marL="2057400" indent="-228600" defTabSz="955675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Arial Narrow" pitchFamily="34" charset="0"/>
                <a:ea typeface="맑은 고딕" pitchFamily="50" charset="-127"/>
              </a:defRPr>
            </a:lvl5pPr>
            <a:lvl6pPr marL="2514600" indent="-228600" defTabSz="955675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Narrow" pitchFamily="34" charset="0"/>
                <a:ea typeface="맑은 고딕" pitchFamily="50" charset="-127"/>
              </a:defRPr>
            </a:lvl6pPr>
            <a:lvl7pPr marL="2971800" indent="-228600" defTabSz="955675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Narrow" pitchFamily="34" charset="0"/>
                <a:ea typeface="맑은 고딕" pitchFamily="50" charset="-127"/>
              </a:defRPr>
            </a:lvl7pPr>
            <a:lvl8pPr marL="3429000" indent="-228600" defTabSz="955675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Narrow" pitchFamily="34" charset="0"/>
                <a:ea typeface="맑은 고딕" pitchFamily="50" charset="-127"/>
              </a:defRPr>
            </a:lvl8pPr>
            <a:lvl9pPr marL="3886200" indent="-228600" defTabSz="955675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Narrow" pitchFamily="34" charset="0"/>
                <a:ea typeface="맑은 고딕" pitchFamily="50" charset="-127"/>
              </a:defRPr>
            </a:lvl9pPr>
          </a:lstStyle>
          <a:p>
            <a:pPr eaLnBrk="1" fontAlgn="base">
              <a:spcBef>
                <a:spcPct val="0"/>
              </a:spcBef>
              <a:spcAft>
                <a:spcPct val="0"/>
              </a:spcAft>
            </a:pPr>
            <a:fld id="{DD029732-6243-400E-AFC3-0E910B66AD04}" type="slidenum">
              <a:rPr altLang="ko-KR" sz="1400" smtClean="0">
                <a:ea typeface="굴림" charset="-127"/>
              </a:rPr>
              <a:pPr eaLnBrk="1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altLang="ko-KR" sz="1400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4C9B2-B9C6-493D-8553-8BA647517BE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4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4C9B2-B9C6-493D-8553-8BA647517BE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08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4C9B2-B9C6-493D-8553-8BA647517BE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4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4C9B2-B9C6-493D-8553-8BA647517BE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1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4C9B2-B9C6-493D-8553-8BA647517BE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8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4C9B2-B9C6-493D-8553-8BA647517BE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04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4C9B2-B9C6-493D-8553-8BA647517BE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0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4C9B2-B9C6-493D-8553-8BA647517BE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3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726F-F884-4703-A3F8-DA2644356347}" type="datetime1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14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B7CA-7308-402B-952B-CE501810B63E}" type="datetime1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02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C744-7E61-4762-A798-680B756899F6}" type="datetime1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5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CFDE-2220-4554-9BB4-B1E7AC5351F9}" type="datetime1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89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AA5-9293-4877-9929-6918B4FD3D56}" type="datetime1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9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DABC-66E6-437C-9CB3-83DFD4B08838}" type="datetime1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2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A193-96A7-40B1-81FC-845B6607236A}" type="datetime1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76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962A-2178-428A-897B-C53CF80690B1}" type="datetime1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3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CB38-48DE-49AE-9F24-BCCAFE141FA0}" type="datetime1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8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A112-EC5F-4C11-898A-E8A0179F2432}" type="datetime1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75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5899-CFED-4654-9AAE-30D864F1073F}" type="datetime1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7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C029-772D-4705-ADED-2C736282E7E2}" type="datetime1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899A-05C0-4A7C-B92E-A29D03392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6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Dynamic-</a:t>
            </a:r>
            <a:r>
              <a:rPr lang="en-US" altLang="ko-KR" dirty="0" err="1" smtClean="0"/>
              <a:t>prelink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25" y="3107134"/>
            <a:ext cx="23431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xfrm>
            <a:off x="457200" y="652025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Char char="•"/>
              <a:defRPr sz="2400" b="1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CDEA3EE-B46B-469E-BC08-149D6C96019E}" type="slidenum">
              <a:rPr altLang="ko-KR" sz="2000" smtClean="0">
                <a:solidFill>
                  <a:srgbClr val="FFFFFF"/>
                </a:solidFill>
                <a:latin typeface="Arial" charset="0"/>
                <a:ea typeface="굴림" charset="-127"/>
              </a:rPr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ko-KR" altLang="en-US" sz="200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  <p:pic>
        <p:nvPicPr>
          <p:cNvPr id="23557" name="Picture 2" descr="D:\2013\논문\Worldcomp14\fig\gotcm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4097734"/>
            <a:ext cx="29654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3" descr="D:\2013\논문\Worldcomp14\fig\maincm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1505347"/>
            <a:ext cx="286385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4" descr="D:\2013\논문\Worldcomp14\fig\13resallcm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270772"/>
            <a:ext cx="4032250" cy="227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524750" y="3019822"/>
            <a:ext cx="300038" cy="354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3561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5723334"/>
            <a:ext cx="23431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637588" y="5609034"/>
            <a:ext cx="300037" cy="349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3563" name="Picture 3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742134"/>
            <a:ext cx="30384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62225" y="3664347"/>
            <a:ext cx="300038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3811588" y="3664347"/>
            <a:ext cx="504825" cy="471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566" name="TextBox 17"/>
          <p:cNvSpPr txBox="1">
            <a:spLocks noChangeArrowheads="1"/>
          </p:cNvSpPr>
          <p:nvPr/>
        </p:nvSpPr>
        <p:spPr bwMode="auto">
          <a:xfrm>
            <a:off x="5651500" y="3578622"/>
            <a:ext cx="359886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Char char="•"/>
              <a:defRPr sz="2400" b="1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100" dirty="0">
                <a:latin typeface="+mn-ea"/>
              </a:rPr>
              <a:t>Executing time before enter executable's main()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567" name="TextBox 18"/>
          <p:cNvSpPr txBox="1">
            <a:spLocks noChangeArrowheads="1"/>
          </p:cNvSpPr>
          <p:nvPr/>
        </p:nvSpPr>
        <p:spPr bwMode="auto">
          <a:xfrm>
            <a:off x="5545138" y="6305074"/>
            <a:ext cx="35988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Char char="•"/>
              <a:defRPr sz="2400" b="1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100" dirty="0">
                <a:latin typeface="+mn-ea"/>
              </a:rPr>
              <a:t>Executing time during symbol resolving in the GOT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568" name="TextBox 19"/>
          <p:cNvSpPr txBox="1">
            <a:spLocks noChangeArrowheads="1"/>
          </p:cNvSpPr>
          <p:nvPr/>
        </p:nvSpPr>
        <p:spPr bwMode="auto">
          <a:xfrm>
            <a:off x="182562" y="6494859"/>
            <a:ext cx="41735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Char char="•"/>
              <a:defRPr sz="2400" b="1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100" dirty="0">
                <a:latin typeface="+mn-ea"/>
              </a:rPr>
              <a:t>The whole executing time in the dynamic linker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569" name="내용 개체 틀 4"/>
          <p:cNvSpPr txBox="1">
            <a:spLocks noGrp="1"/>
          </p:cNvSpPr>
          <p:nvPr>
            <p:ph idx="1"/>
          </p:nvPr>
        </p:nvSpPr>
        <p:spPr>
          <a:xfrm>
            <a:off x="258763" y="1459309"/>
            <a:ext cx="5177333" cy="2205038"/>
          </a:xfrm>
        </p:spPr>
        <p:txBody>
          <a:bodyPr>
            <a:noAutofit/>
          </a:bodyPr>
          <a:lstStyle/>
          <a:p>
            <a:pPr algn="just"/>
            <a:r>
              <a:rPr lang="en-US" altLang="ko-KR" sz="1600" dirty="0" smtClean="0">
                <a:latin typeface="+mn-ea"/>
              </a:rPr>
              <a:t>Evaluation for the dynamic linker</a:t>
            </a:r>
          </a:p>
          <a:p>
            <a:pPr lvl="1" algn="just"/>
            <a:r>
              <a:rPr lang="en-US" altLang="ko-KR" sz="1200" b="0" dirty="0" smtClean="0">
                <a:latin typeface="+mn-ea"/>
              </a:rPr>
              <a:t>Increase </a:t>
            </a:r>
            <a:r>
              <a:rPr lang="en-US" altLang="ko-KR" sz="1200" dirty="0" smtClean="0">
                <a:latin typeface="+mn-ea"/>
              </a:rPr>
              <a:t>the performance </a:t>
            </a:r>
            <a:r>
              <a:rPr lang="en-US" altLang="ko-KR" sz="1200" b="0" dirty="0" smtClean="0">
                <a:latin typeface="+mn-ea"/>
              </a:rPr>
              <a:t>about 42% than ASLR</a:t>
            </a:r>
          </a:p>
          <a:p>
            <a:pPr marL="457200" lvl="1" indent="0" algn="just">
              <a:buNone/>
            </a:pPr>
            <a:r>
              <a:rPr lang="en-US" altLang="ko-KR" sz="1200" b="0" dirty="0" smtClean="0">
                <a:latin typeface="+mn-ea"/>
              </a:rPr>
              <a:t>( Original </a:t>
            </a:r>
            <a:r>
              <a:rPr lang="en-US" altLang="ko-KR" sz="1200" b="0" dirty="0" err="1" smtClean="0">
                <a:latin typeface="+mn-ea"/>
              </a:rPr>
              <a:t>prelink</a:t>
            </a:r>
            <a:r>
              <a:rPr lang="en-US" altLang="ko-KR" sz="1200" dirty="0" smtClean="0">
                <a:latin typeface="+mn-ea"/>
              </a:rPr>
              <a:t>: about 60% saved )</a:t>
            </a:r>
          </a:p>
          <a:p>
            <a:pPr lvl="1" algn="just"/>
            <a:r>
              <a:rPr lang="en-US" altLang="ko-KR" sz="1200" b="0" dirty="0" smtClean="0">
                <a:latin typeface="+mn-ea"/>
              </a:rPr>
              <a:t>ASLR &lt;&lt; dynamic-</a:t>
            </a:r>
            <a:r>
              <a:rPr lang="en-US" altLang="ko-KR" sz="1200" b="0" dirty="0" err="1" smtClean="0">
                <a:latin typeface="+mn-ea"/>
              </a:rPr>
              <a:t>prelink</a:t>
            </a:r>
            <a:r>
              <a:rPr lang="en-US" altLang="ko-KR" sz="1200" b="0" dirty="0" smtClean="0">
                <a:latin typeface="+mn-ea"/>
              </a:rPr>
              <a:t> &lt; </a:t>
            </a:r>
            <a:r>
              <a:rPr lang="en-US" altLang="ko-KR" sz="1200" b="0" dirty="0" err="1" smtClean="0">
                <a:latin typeface="+mn-ea"/>
              </a:rPr>
              <a:t>prelink</a:t>
            </a:r>
            <a:endParaRPr lang="en-US" altLang="ko-KR" sz="1200" b="0" dirty="0" smtClean="0">
              <a:latin typeface="+mn-ea"/>
            </a:endParaRPr>
          </a:p>
          <a:p>
            <a:pPr algn="just"/>
            <a:r>
              <a:rPr lang="en-US" altLang="ko-KR" sz="1600" dirty="0" smtClean="0">
                <a:latin typeface="+mn-ea"/>
              </a:rPr>
              <a:t>Analysis </a:t>
            </a:r>
            <a:endParaRPr lang="en-US" altLang="ko-KR" sz="1000" dirty="0" smtClean="0">
              <a:latin typeface="+mn-ea"/>
            </a:endParaRPr>
          </a:p>
          <a:p>
            <a:pPr lvl="1" algn="just"/>
            <a:r>
              <a:rPr lang="en-US" altLang="ko-KR" sz="1200" dirty="0" smtClean="0">
                <a:latin typeface="+mn-ea"/>
              </a:rPr>
              <a:t>The overhead of </a:t>
            </a:r>
            <a:r>
              <a:rPr lang="en-US" altLang="ko-KR" sz="1200" dirty="0">
                <a:latin typeface="+mn-ea"/>
              </a:rPr>
              <a:t>dynamic-</a:t>
            </a:r>
            <a:r>
              <a:rPr lang="en-US" altLang="ko-KR" sz="1200" dirty="0" err="1">
                <a:latin typeface="+mn-ea"/>
              </a:rPr>
              <a:t>prelink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</a:p>
          <a:p>
            <a:pPr lvl="2" algn="just"/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dynamic-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prelink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cache file </a:t>
            </a:r>
            <a:endParaRPr lang="en-US" altLang="ko-KR" sz="1200" b="0" dirty="0" smtClean="0">
              <a:solidFill>
                <a:srgbClr val="FF0000"/>
              </a:solidFill>
              <a:latin typeface="+mn-ea"/>
            </a:endParaRPr>
          </a:p>
          <a:p>
            <a:pPr lvl="1" algn="just"/>
            <a:r>
              <a:rPr lang="en-US" altLang="ko-KR" sz="1200" dirty="0" smtClean="0">
                <a:latin typeface="+mn-ea"/>
              </a:rPr>
              <a:t>Original </a:t>
            </a:r>
            <a:r>
              <a:rPr lang="en-US" altLang="ko-KR" sz="1200" dirty="0" err="1" smtClean="0">
                <a:latin typeface="+mn-ea"/>
              </a:rPr>
              <a:t>prelink</a:t>
            </a:r>
            <a:r>
              <a:rPr lang="en-US" altLang="ko-KR" sz="1200" dirty="0" smtClean="0">
                <a:latin typeface="+mn-ea"/>
              </a:rPr>
              <a:t> and </a:t>
            </a:r>
            <a:r>
              <a:rPr lang="en-US" altLang="ko-KR" sz="1200" dirty="0" err="1" smtClean="0">
                <a:latin typeface="+mn-ea"/>
              </a:rPr>
              <a:t>prelink</a:t>
            </a:r>
            <a:r>
              <a:rPr lang="en-US" altLang="ko-KR" sz="1200" dirty="0" smtClean="0">
                <a:latin typeface="+mn-ea"/>
              </a:rPr>
              <a:t> present the same performance except the overhead of cache file.</a:t>
            </a:r>
            <a:endParaRPr lang="en-US" altLang="ko-KR" sz="1200" b="0" dirty="0" smtClean="0">
              <a:latin typeface="+mn-ea"/>
            </a:endParaRPr>
          </a:p>
          <a:p>
            <a:pPr lvl="1" algn="just"/>
            <a:endParaRPr altLang="en-US" sz="1200" dirty="0" smtClean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Arial" charset="0"/>
                <a:ea typeface="굴림" charset="-127"/>
              </a:rPr>
              <a:t>Experimental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09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내용 개체 틀 2"/>
          <p:cNvSpPr txBox="1">
            <a:spLocks noGrp="1"/>
          </p:cNvSpPr>
          <p:nvPr>
            <p:ph idx="1"/>
          </p:nvPr>
        </p:nvSpPr>
        <p:spPr>
          <a:xfrm>
            <a:off x="258763" y="1552227"/>
            <a:ext cx="8345487" cy="1444725"/>
          </a:xfrm>
        </p:spPr>
        <p:txBody>
          <a:bodyPr/>
          <a:lstStyle/>
          <a:p>
            <a:r>
              <a:rPr lang="en-US" altLang="ko-KR" sz="1800" dirty="0" smtClean="0">
                <a:latin typeface="+mn-ea"/>
              </a:rPr>
              <a:t>Address layout</a:t>
            </a:r>
          </a:p>
          <a:p>
            <a:pPr lvl="1"/>
            <a:r>
              <a:rPr lang="en-US" altLang="ko-KR" sz="1600" b="0" dirty="0" smtClean="0">
                <a:latin typeface="+mn-ea"/>
              </a:rPr>
              <a:t>Dynamic-</a:t>
            </a:r>
            <a:r>
              <a:rPr lang="en-US" altLang="ko-KR" sz="1600" b="0" dirty="0" err="1" smtClean="0">
                <a:latin typeface="+mn-ea"/>
              </a:rPr>
              <a:t>prelink</a:t>
            </a:r>
            <a:r>
              <a:rPr lang="en-US" altLang="ko-KR" sz="1600" dirty="0" err="1" smtClean="0">
                <a:latin typeface="+mn-ea"/>
              </a:rPr>
              <a:t>ed</a:t>
            </a:r>
            <a:r>
              <a:rPr lang="en-US" altLang="ko-KR" sz="1600" b="0" dirty="0" smtClean="0">
                <a:latin typeface="+mn-ea"/>
              </a:rPr>
              <a:t> program </a:t>
            </a:r>
            <a:r>
              <a:rPr lang="en-US" altLang="ko-KR" sz="1600" dirty="0" smtClean="0">
                <a:latin typeface="+mn-ea"/>
              </a:rPr>
              <a:t>is loaded into</a:t>
            </a:r>
            <a:r>
              <a:rPr lang="en-US" altLang="ko-KR" sz="1600" b="0" dirty="0" smtClean="0">
                <a:latin typeface="+mn-ea"/>
              </a:rPr>
              <a:t> independent memory address.</a:t>
            </a:r>
          </a:p>
          <a:p>
            <a:pPr lvl="1"/>
            <a:r>
              <a:rPr lang="en-US" altLang="ko-KR" sz="1600" dirty="0">
                <a:latin typeface="+mn-ea"/>
              </a:rPr>
              <a:t>Dynamic-</a:t>
            </a:r>
            <a:r>
              <a:rPr lang="en-US" altLang="ko-KR" sz="1600" dirty="0" err="1">
                <a:latin typeface="+mn-ea"/>
              </a:rPr>
              <a:t>prelinked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programs do not disturb ASLR of common program. </a:t>
            </a:r>
          </a:p>
          <a:p>
            <a:pPr lvl="1"/>
            <a:endParaRPr altLang="en-US" sz="1600" b="0" dirty="0" smtClean="0">
              <a:latin typeface="+mn-ea"/>
            </a:endParaRPr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Char char="•"/>
              <a:defRPr sz="2400" b="1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151F7AE-D931-43E6-BD2F-EDA5F2ADB716}" type="slidenum">
              <a:rPr altLang="ko-KR" sz="2000" smtClean="0">
                <a:solidFill>
                  <a:srgbClr val="FFFFFF"/>
                </a:solidFill>
                <a:latin typeface="Arial" charset="0"/>
                <a:ea typeface="굴림" charset="-127"/>
              </a:rPr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ko-KR" altLang="en-US" sz="200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48756"/>
            <a:ext cx="397192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924944"/>
            <a:ext cx="3744912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395288" y="4582294"/>
            <a:ext cx="41735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Char char="•"/>
              <a:defRPr sz="2400" b="1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100" dirty="0">
                <a:latin typeface="+mn-ea"/>
              </a:rPr>
              <a:t>Fixed address layout of shared libraries of two dynamic-</a:t>
            </a:r>
            <a:r>
              <a:rPr lang="en-US" altLang="ko-KR" sz="1100" dirty="0" err="1">
                <a:latin typeface="+mn-ea"/>
              </a:rPr>
              <a:t>prelinked</a:t>
            </a:r>
            <a:r>
              <a:rPr lang="en-US" altLang="ko-KR" sz="1100" dirty="0">
                <a:latin typeface="+mn-ea"/>
              </a:rPr>
              <a:t> programs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4862513" y="4588644"/>
            <a:ext cx="417353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Char char="•"/>
              <a:defRPr sz="2400" b="1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100" dirty="0">
                <a:latin typeface="+mn-ea"/>
              </a:rPr>
              <a:t>The memory address layout of loaded programs using ASLR in running programs which dynamic-</a:t>
            </a:r>
            <a:r>
              <a:rPr lang="en-US" altLang="ko-KR" sz="1100" dirty="0" err="1">
                <a:latin typeface="+mn-ea"/>
              </a:rPr>
              <a:t>prelinking</a:t>
            </a:r>
            <a:r>
              <a:rPr lang="en-US" altLang="ko-KR" sz="1100" dirty="0">
                <a:latin typeface="+mn-ea"/>
              </a:rPr>
              <a:t> is applied </a:t>
            </a:r>
            <a:r>
              <a:rPr lang="en-US" altLang="ko-KR" sz="1100" dirty="0" smtClean="0">
                <a:latin typeface="+mn-ea"/>
              </a:rPr>
              <a:t>to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Arial" charset="0"/>
                <a:ea typeface="굴림" charset="-127"/>
              </a:rPr>
              <a:t>Experimental Results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81250" y="3460527"/>
            <a:ext cx="894606" cy="235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81250" y="4108599"/>
            <a:ext cx="894606" cy="235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29707" y="3460526"/>
            <a:ext cx="894606" cy="235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31794" y="4088431"/>
            <a:ext cx="894606" cy="235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1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내용 개체 틀 2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229600" cy="298092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Conclusion</a:t>
            </a:r>
            <a:endParaRPr lang="en-US" altLang="ko-KR" sz="2000" dirty="0" smtClean="0">
              <a:latin typeface="+mn-ea"/>
            </a:endParaRPr>
          </a:p>
          <a:p>
            <a:pPr lvl="1" algn="just"/>
            <a:r>
              <a:rPr lang="en-US" altLang="ko-KR" sz="1600" dirty="0">
                <a:latin typeface="+mn-ea"/>
              </a:rPr>
              <a:t>Each program is able to be </a:t>
            </a:r>
            <a:r>
              <a:rPr lang="en-US" altLang="ko-KR" sz="1600" dirty="0" err="1">
                <a:latin typeface="+mn-ea"/>
              </a:rPr>
              <a:t>prelinked</a:t>
            </a:r>
            <a:r>
              <a:rPr lang="en-US" altLang="ko-KR" sz="1600" dirty="0">
                <a:latin typeface="+mn-ea"/>
              </a:rPr>
              <a:t> by using the different address map</a:t>
            </a:r>
          </a:p>
          <a:p>
            <a:pPr lvl="1" algn="just"/>
            <a:r>
              <a:rPr lang="en-US" altLang="ko-KR" sz="1600" dirty="0" smtClean="0">
                <a:latin typeface="+mn-ea"/>
              </a:rPr>
              <a:t>Dynamic-</a:t>
            </a:r>
            <a:r>
              <a:rPr lang="en-US" altLang="ko-KR" sz="1600" dirty="0" err="1" smtClean="0">
                <a:latin typeface="+mn-ea"/>
              </a:rPr>
              <a:t>prelinked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programs do not disturb ASLR of common program. </a:t>
            </a:r>
          </a:p>
          <a:p>
            <a:pPr lvl="1"/>
            <a:r>
              <a:rPr lang="en-US" altLang="ko-KR" sz="1600" b="0" dirty="0" smtClean="0">
                <a:latin typeface="+mn-ea"/>
              </a:rPr>
              <a:t>Performance</a:t>
            </a:r>
          </a:p>
          <a:p>
            <a:pPr lvl="2"/>
            <a:r>
              <a:rPr lang="en-US" altLang="en-US" sz="1400" dirty="0" smtClean="0">
                <a:latin typeface="+mn-ea"/>
              </a:rPr>
              <a:t>ASLR &lt;&lt; Dynamic-</a:t>
            </a:r>
            <a:r>
              <a:rPr lang="en-US" altLang="en-US" sz="1400" dirty="0" err="1" smtClean="0">
                <a:latin typeface="+mn-ea"/>
              </a:rPr>
              <a:t>prelink</a:t>
            </a:r>
            <a:r>
              <a:rPr lang="en-US" altLang="en-US" sz="1400" dirty="0" smtClean="0">
                <a:latin typeface="+mn-ea"/>
              </a:rPr>
              <a:t> &lt; </a:t>
            </a:r>
            <a:r>
              <a:rPr lang="en-US" altLang="en-US" sz="1400" dirty="0" err="1" smtClean="0">
                <a:latin typeface="+mn-ea"/>
              </a:rPr>
              <a:t>prelink</a:t>
            </a:r>
            <a:endParaRPr lang="en-US" altLang="en-US" sz="1400" dirty="0" smtClean="0">
              <a:latin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Dynamic-</a:t>
            </a:r>
            <a:r>
              <a:rPr lang="en-US" altLang="ko-KR" sz="1600" dirty="0" err="1" smtClean="0">
                <a:latin typeface="+mn-ea"/>
              </a:rPr>
              <a:t>prelink</a:t>
            </a:r>
            <a:r>
              <a:rPr lang="en-US" altLang="ko-KR" sz="1600" dirty="0" smtClean="0">
                <a:latin typeface="+mn-ea"/>
              </a:rPr>
              <a:t> is the </a:t>
            </a:r>
            <a:r>
              <a:rPr lang="en-US" altLang="ko-KR" sz="1600" dirty="0">
                <a:latin typeface="+mn-ea"/>
              </a:rPr>
              <a:t>mechanism that ASLR and </a:t>
            </a:r>
            <a:r>
              <a:rPr lang="en-US" altLang="ko-KR" sz="1600" dirty="0" err="1">
                <a:latin typeface="+mn-ea"/>
              </a:rPr>
              <a:t>prelink</a:t>
            </a:r>
            <a:r>
              <a:rPr lang="en-US" altLang="ko-KR" sz="1600" dirty="0">
                <a:latin typeface="+mn-ea"/>
              </a:rPr>
              <a:t> are able to be operated together</a:t>
            </a:r>
            <a:endParaRPr lang="en-US" altLang="en-US" sz="1600" dirty="0" smtClean="0">
              <a:latin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A </a:t>
            </a:r>
            <a:r>
              <a:rPr lang="en-US" altLang="ko-KR" sz="1600" dirty="0">
                <a:latin typeface="+mn-ea"/>
              </a:rPr>
              <a:t>program is able to selectively switch loading mechanisms to ASLR or </a:t>
            </a:r>
            <a:r>
              <a:rPr lang="en-US" altLang="ko-KR" sz="1600" dirty="0" err="1">
                <a:latin typeface="+mn-ea"/>
              </a:rPr>
              <a:t>prelink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en-US" sz="16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Char char="•"/>
              <a:defRPr sz="2400" b="1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14CD18A-51F7-473C-8C7D-D819A52B4480}" type="slidenum">
              <a:rPr altLang="ko-KR" sz="2000" smtClean="0">
                <a:solidFill>
                  <a:srgbClr val="FFFFFF"/>
                </a:solidFill>
                <a:latin typeface="Arial" charset="0"/>
                <a:ea typeface="굴림" charset="-127"/>
              </a:rPr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ko-KR" altLang="en-US" sz="200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55953"/>
              </p:ext>
            </p:extLst>
          </p:nvPr>
        </p:nvGraphicFramePr>
        <p:xfrm>
          <a:off x="1043608" y="4365104"/>
          <a:ext cx="7056437" cy="16948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6080"/>
                <a:gridCol w="2520156"/>
                <a:gridCol w="3240201"/>
              </a:tblGrid>
              <a:tr h="31104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91433" marR="91433" marT="45713" marB="4571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Dynamic-</a:t>
                      </a:r>
                      <a:r>
                        <a:rPr lang="en-US" altLang="ko-KR" sz="1100" dirty="0" err="1" smtClean="0"/>
                        <a:t>prelink</a:t>
                      </a:r>
                      <a:r>
                        <a:rPr lang="en-US" altLang="ko-KR" sz="1100" baseline="0" dirty="0" smtClean="0"/>
                        <a:t> </a:t>
                      </a:r>
                      <a:endParaRPr lang="ko-KR" altLang="en-US" sz="1100" dirty="0"/>
                    </a:p>
                  </a:txBody>
                  <a:tcPr marL="91433" marR="91433" marT="45713" marB="4571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Prelink</a:t>
                      </a:r>
                      <a:r>
                        <a:rPr lang="en-US" altLang="ko-KR" sz="1100" dirty="0" smtClean="0"/>
                        <a:t> </a:t>
                      </a:r>
                      <a:endParaRPr lang="ko-KR" altLang="en-US" sz="1100" dirty="0"/>
                    </a:p>
                  </a:txBody>
                  <a:tcPr marL="91433" marR="91433" marT="45713" marB="45713" anchor="ctr"/>
                </a:tc>
              </a:tr>
              <a:tr h="3627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 smtClean="0"/>
                        <a:t>Performance</a:t>
                      </a:r>
                      <a:endParaRPr lang="ko-KR" altLang="en-US" sz="1100" b="1" dirty="0"/>
                    </a:p>
                  </a:txBody>
                  <a:tcPr marL="91433" marR="91433" marT="45713" marB="4571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/>
                        <a:t>Better 42% than ASLR</a:t>
                      </a:r>
                      <a:endParaRPr lang="ko-KR" altLang="en-US" sz="1100" dirty="0"/>
                    </a:p>
                  </a:txBody>
                  <a:tcPr marL="91433" marR="91433" marT="45713" marB="4571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/>
                        <a:t>Better 42% than ASLR</a:t>
                      </a:r>
                      <a:endParaRPr lang="ko-KR" altLang="en-US" sz="1100" dirty="0"/>
                    </a:p>
                  </a:txBody>
                  <a:tcPr marL="91433" marR="91433" marT="45713" marB="45713" anchor="ctr"/>
                </a:tc>
              </a:tr>
              <a:tr h="3062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 smtClean="0"/>
                        <a:t>ASLR</a:t>
                      </a:r>
                      <a:endParaRPr lang="ko-KR" altLang="en-US" sz="1100" b="1" dirty="0"/>
                    </a:p>
                  </a:txBody>
                  <a:tcPr marL="91433" marR="91433" marT="45713" marB="4571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n-ea"/>
                        </a:rPr>
                        <a:t>ASLR and </a:t>
                      </a:r>
                      <a:r>
                        <a:rPr lang="en-US" altLang="ko-KR" sz="1100" dirty="0" err="1" smtClean="0">
                          <a:latin typeface="+mn-ea"/>
                        </a:rPr>
                        <a:t>prelink</a:t>
                      </a:r>
                      <a:r>
                        <a:rPr lang="en-US" altLang="ko-KR" sz="1100" dirty="0" smtClean="0">
                          <a:latin typeface="+mn-ea"/>
                        </a:rPr>
                        <a:t> are</a:t>
                      </a:r>
                      <a:r>
                        <a:rPr lang="en-US" altLang="ko-KR" sz="1100" baseline="0" dirty="0" smtClean="0">
                          <a:latin typeface="+mn-ea"/>
                        </a:rPr>
                        <a:t> operated together</a:t>
                      </a:r>
                      <a:endParaRPr lang="ko-KR" altLang="en-US" sz="1100" dirty="0"/>
                    </a:p>
                  </a:txBody>
                  <a:tcPr marL="91433" marR="91433" marT="45713" marB="4571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n-ea"/>
                        </a:rPr>
                        <a:t>ASLR and </a:t>
                      </a:r>
                      <a:r>
                        <a:rPr lang="en-US" altLang="ko-KR" sz="1100" dirty="0" err="1" smtClean="0">
                          <a:latin typeface="+mn-ea"/>
                        </a:rPr>
                        <a:t>prelink</a:t>
                      </a:r>
                      <a:r>
                        <a:rPr lang="en-US" altLang="ko-KR" sz="1100" dirty="0" smtClean="0">
                          <a:latin typeface="+mn-ea"/>
                        </a:rPr>
                        <a:t> are</a:t>
                      </a:r>
                      <a:r>
                        <a:rPr lang="en-US" altLang="ko-KR" sz="1100" baseline="0" dirty="0" smtClean="0">
                          <a:latin typeface="+mn-ea"/>
                        </a:rPr>
                        <a:t> not operated together</a:t>
                      </a:r>
                      <a:endParaRPr lang="ko-KR" altLang="en-US" sz="1100" dirty="0"/>
                    </a:p>
                  </a:txBody>
                  <a:tcPr marL="91433" marR="91433" marT="45713" marB="45713" anchor="ctr"/>
                </a:tc>
              </a:tr>
              <a:tr h="315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 smtClean="0"/>
                        <a:t>Address layout</a:t>
                      </a:r>
                      <a:endParaRPr lang="ko-KR" altLang="en-US" sz="1100" b="1" dirty="0"/>
                    </a:p>
                  </a:txBody>
                  <a:tcPr marL="91433" marR="91433" marT="45713" marB="4571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Dynamic-</a:t>
                      </a:r>
                      <a:r>
                        <a:rPr lang="en-US" altLang="ko-KR" sz="1100" baseline="0" dirty="0" err="1" smtClean="0"/>
                        <a:t>prelinked</a:t>
                      </a:r>
                      <a:r>
                        <a:rPr lang="en-US" altLang="ko-KR" sz="1100" baseline="0" dirty="0" smtClean="0"/>
                        <a:t> programs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have </a:t>
                      </a:r>
                      <a:r>
                        <a:rPr lang="en-US" altLang="ko-KR" sz="1100" dirty="0" smtClean="0"/>
                        <a:t> different memory</a:t>
                      </a:r>
                      <a:r>
                        <a:rPr lang="en-US" altLang="ko-KR" sz="1100" baseline="0" dirty="0" smtClean="0"/>
                        <a:t> a</a:t>
                      </a:r>
                      <a:r>
                        <a:rPr lang="en-US" altLang="ko-KR" sz="1100" dirty="0" smtClean="0"/>
                        <a:t>ddress layout per each program</a:t>
                      </a:r>
                      <a:endParaRPr lang="ko-KR" altLang="en-US" sz="1100" dirty="0"/>
                    </a:p>
                  </a:txBody>
                  <a:tcPr marL="91433" marR="91433" marT="45713" marB="4571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all </a:t>
                      </a:r>
                      <a:r>
                        <a:rPr lang="en-US" altLang="ko-KR" sz="1100" dirty="0" err="1" smtClean="0"/>
                        <a:t>prelinked</a:t>
                      </a:r>
                      <a:r>
                        <a:rPr lang="en-US" altLang="ko-KR" sz="1100" dirty="0" smtClean="0"/>
                        <a:t> programs</a:t>
                      </a:r>
                      <a:r>
                        <a:rPr lang="en-US" altLang="ko-KR" sz="1100" baseline="0" dirty="0" smtClean="0"/>
                        <a:t> is loaded into the s</a:t>
                      </a:r>
                      <a:r>
                        <a:rPr lang="en-US" altLang="ko-KR" sz="1100" dirty="0" smtClean="0"/>
                        <a:t>ame</a:t>
                      </a:r>
                      <a:r>
                        <a:rPr lang="en-US" altLang="ko-KR" sz="1100" baseline="0" dirty="0" smtClean="0"/>
                        <a:t> memory address </a:t>
                      </a:r>
                      <a:endParaRPr lang="ko-KR" altLang="en-US" sz="1100" dirty="0"/>
                    </a:p>
                  </a:txBody>
                  <a:tcPr marL="91433" marR="91433" marT="45713" marB="45713" anchor="ctr"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Arial Narrow" pitchFamily="34" charset="0"/>
                <a:ea typeface="굴림" charset="-127"/>
              </a:rPr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98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[1] </a:t>
            </a:r>
            <a:r>
              <a:rPr lang="en-US" altLang="ko-KR" sz="1100" b="0" dirty="0" err="1" smtClean="0">
                <a:latin typeface="Arial Narrow" pitchFamily="34" charset="0"/>
                <a:ea typeface="굴림" charset="-127"/>
              </a:rPr>
              <a:t>Jelinek</a:t>
            </a: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, Jakub. </a:t>
            </a:r>
            <a:r>
              <a:rPr lang="en-US" altLang="ko-KR" sz="1100" b="0" dirty="0" err="1" smtClean="0">
                <a:latin typeface="Arial Narrow" pitchFamily="34" charset="0"/>
                <a:ea typeface="굴림" charset="-127"/>
              </a:rPr>
              <a:t>Prelink</a:t>
            </a: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. Technical report, Red Hat, Inc., 2004. available </a:t>
            </a:r>
            <a:r>
              <a:rPr lang="da-DK" altLang="ko-KR" sz="1100" b="0" dirty="0" smtClean="0">
                <a:latin typeface="Arial Narrow" pitchFamily="34" charset="0"/>
                <a:ea typeface="굴림" charset="-127"/>
              </a:rPr>
              <a:t>at http://people.redhat.com/jakub/prelink. pdf, 2003.</a:t>
            </a:r>
          </a:p>
          <a:p>
            <a:pPr marL="0" indent="0">
              <a:buFontTx/>
              <a:buNone/>
            </a:pP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[2] </a:t>
            </a:r>
            <a:r>
              <a:rPr lang="en-US" altLang="ko-KR" sz="1100" b="0" dirty="0" err="1" smtClean="0">
                <a:latin typeface="Arial Narrow" pitchFamily="34" charset="0"/>
                <a:ea typeface="굴림" charset="-127"/>
              </a:rPr>
              <a:t>Bojinov</a:t>
            </a: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, </a:t>
            </a:r>
            <a:r>
              <a:rPr lang="en-US" altLang="ko-KR" sz="1100" b="0" dirty="0" err="1" smtClean="0">
                <a:latin typeface="Arial Narrow" pitchFamily="34" charset="0"/>
                <a:ea typeface="굴림" charset="-127"/>
              </a:rPr>
              <a:t>Hristo</a:t>
            </a: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, et al. ”Address space randomization for mobile devices.” Proceedings of the fourth ACM conference on Wireless network security. ACM, 2011.</a:t>
            </a:r>
          </a:p>
          <a:p>
            <a:pPr marL="0" indent="0">
              <a:buFontTx/>
              <a:buNone/>
            </a:pP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[3] van </a:t>
            </a:r>
            <a:r>
              <a:rPr lang="en-US" altLang="ko-KR" sz="1100" b="0" dirty="0" err="1" smtClean="0">
                <a:latin typeface="Arial Narrow" pitchFamily="34" charset="0"/>
                <a:ea typeface="굴림" charset="-127"/>
              </a:rPr>
              <a:t>Veen</a:t>
            </a: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, Sander </a:t>
            </a:r>
            <a:r>
              <a:rPr lang="en-US" altLang="ko-KR" sz="1100" b="0" dirty="0" err="1" smtClean="0">
                <a:latin typeface="Arial Narrow" pitchFamily="34" charset="0"/>
                <a:ea typeface="굴림" charset="-127"/>
              </a:rPr>
              <a:t>Mathijs</a:t>
            </a: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. ”Concurrent Linking with the GNU Gold Linker.” (2013).</a:t>
            </a:r>
          </a:p>
          <a:p>
            <a:pPr marL="0" indent="0">
              <a:buFontTx/>
              <a:buNone/>
            </a:pP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[4] </a:t>
            </a:r>
            <a:r>
              <a:rPr lang="en-US" altLang="ko-KR" sz="1100" b="0" dirty="0" err="1" smtClean="0">
                <a:latin typeface="Arial Narrow" pitchFamily="34" charset="0"/>
                <a:ea typeface="굴림" charset="-127"/>
              </a:rPr>
              <a:t>Shacham</a:t>
            </a: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, </a:t>
            </a:r>
            <a:r>
              <a:rPr lang="en-US" altLang="ko-KR" sz="1100" b="0" dirty="0" err="1" smtClean="0">
                <a:latin typeface="Arial Narrow" pitchFamily="34" charset="0"/>
                <a:ea typeface="굴림" charset="-127"/>
              </a:rPr>
              <a:t>Hovav</a:t>
            </a: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, et al. ”On the effectiveness of address-space randomization.” Proceedings of the 11th ACM conference on Computer and communications security. ACM, 2004.</a:t>
            </a:r>
          </a:p>
          <a:p>
            <a:pPr marL="0" indent="0">
              <a:buFontTx/>
              <a:buNone/>
            </a:pP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[5] Spengler, Brad. ”</a:t>
            </a:r>
            <a:r>
              <a:rPr lang="en-US" altLang="ko-KR" sz="1100" b="0" dirty="0" err="1" smtClean="0">
                <a:latin typeface="Arial Narrow" pitchFamily="34" charset="0"/>
                <a:ea typeface="굴림" charset="-127"/>
              </a:rPr>
              <a:t>Pax</a:t>
            </a: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: The guaranteed end of arbitrary code execution.”(2003).</a:t>
            </a:r>
          </a:p>
          <a:p>
            <a:pPr marL="0" indent="0">
              <a:buFontTx/>
              <a:buNone/>
            </a:pP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[6] </a:t>
            </a:r>
            <a:r>
              <a:rPr lang="en-US" altLang="ko-KR" sz="1100" b="0" dirty="0" err="1" smtClean="0">
                <a:latin typeface="Arial Narrow" pitchFamily="34" charset="0"/>
                <a:ea typeface="굴림" charset="-127"/>
              </a:rPr>
              <a:t>Loosemore</a:t>
            </a: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, Sandra, et al. The GNU C </a:t>
            </a:r>
            <a:r>
              <a:rPr lang="en-US" altLang="ko-KR" sz="1100" b="0" dirty="0" err="1" smtClean="0">
                <a:latin typeface="Arial Narrow" pitchFamily="34" charset="0"/>
                <a:ea typeface="굴림" charset="-127"/>
              </a:rPr>
              <a:t>libraryreference</a:t>
            </a: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 manual. Free software foundation, 2001.</a:t>
            </a:r>
          </a:p>
          <a:p>
            <a:pPr marL="0" indent="0">
              <a:buFontTx/>
              <a:buNone/>
            </a:pP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[7] Chamberlain, Steve, and Ian Lance Taylor. ”Using </a:t>
            </a:r>
            <a:r>
              <a:rPr lang="en-US" altLang="ko-KR" sz="1100" b="0" dirty="0" err="1" smtClean="0">
                <a:latin typeface="Arial Narrow" pitchFamily="34" charset="0"/>
                <a:ea typeface="굴림" charset="-127"/>
              </a:rPr>
              <a:t>ld</a:t>
            </a: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: the GNU Linker.” (2003).</a:t>
            </a:r>
          </a:p>
          <a:p>
            <a:pPr marL="0" indent="0">
              <a:buFontTx/>
              <a:buNone/>
            </a:pP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[8] ”Apple OS X Mountain Lion Core Technologies Overview”. June 2012. Retrieved 3 December 2013.</a:t>
            </a:r>
          </a:p>
          <a:p>
            <a:pPr marL="0" indent="0">
              <a:buFontTx/>
              <a:buNone/>
            </a:pP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[9] Dai </a:t>
            </a:r>
            <a:r>
              <a:rPr lang="en-US" altLang="ko-KR" sz="1100" b="0" dirty="0" err="1" smtClean="0">
                <a:latin typeface="Arial Narrow" pitchFamily="34" charset="0"/>
                <a:ea typeface="굴림" charset="-127"/>
              </a:rPr>
              <a:t>Zovi</a:t>
            </a: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, Dino A. ”Apple iOS 4 security evaluation.” Black Hat USA (2011).</a:t>
            </a:r>
          </a:p>
          <a:p>
            <a:pPr marL="0" indent="0">
              <a:buFontTx/>
              <a:buNone/>
            </a:pP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[10] ”Android Security”. Android Developers. Retrieved 9 December 2013.</a:t>
            </a:r>
          </a:p>
          <a:p>
            <a:pPr marL="0" indent="0">
              <a:buFontTx/>
              <a:buNone/>
            </a:pP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[11] Windows, I. S. V. ”Software Security Defenses.” (2012).</a:t>
            </a:r>
          </a:p>
          <a:p>
            <a:pPr marL="0" indent="0">
              <a:buFontTx/>
              <a:buNone/>
            </a:pP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[12] Payer, Mathias. ”Too much PIE is bad for performance.” (2012).</a:t>
            </a:r>
          </a:p>
          <a:p>
            <a:pPr marL="0" indent="0">
              <a:buFontTx/>
              <a:buNone/>
            </a:pP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[13] Tool Interface Standards Committee. ”Executable and Linkable Format (ELF).” Specification, Unix System Laboratories (2001).</a:t>
            </a:r>
          </a:p>
          <a:p>
            <a:pPr marL="0" indent="0">
              <a:buFontTx/>
              <a:buNone/>
            </a:pP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[14] John Moser. </a:t>
            </a:r>
            <a:r>
              <a:rPr lang="en-US" altLang="ko-KR" sz="1100" b="0" dirty="0" err="1" smtClean="0">
                <a:latin typeface="Arial Narrow" pitchFamily="34" charset="0"/>
                <a:ea typeface="굴림" charset="-127"/>
              </a:rPr>
              <a:t>Prelink</a:t>
            </a: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 and address space randomization, 2006. http://lwn.net/Articles/190139/.</a:t>
            </a:r>
          </a:p>
          <a:p>
            <a:pPr marL="0" indent="0">
              <a:buFontTx/>
              <a:buNone/>
            </a:pPr>
            <a:r>
              <a:rPr lang="fr-FR" altLang="ko-KR" sz="1100" b="0" dirty="0" smtClean="0">
                <a:latin typeface="Arial Narrow" pitchFamily="34" charset="0"/>
                <a:ea typeface="굴림" charset="-127"/>
              </a:rPr>
              <a:t>[15] De Raadt, Theo. ”Exploit mitigation techniques.” (2005).</a:t>
            </a:r>
          </a:p>
          <a:p>
            <a:pPr marL="0" indent="0">
              <a:buFontTx/>
              <a:buNone/>
            </a:pP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[16] Xu, </a:t>
            </a:r>
            <a:r>
              <a:rPr lang="en-US" altLang="ko-KR" sz="1100" b="0" dirty="0" err="1" smtClean="0">
                <a:latin typeface="Arial Narrow" pitchFamily="34" charset="0"/>
                <a:ea typeface="굴림" charset="-127"/>
              </a:rPr>
              <a:t>Haizhi</a:t>
            </a:r>
            <a:r>
              <a:rPr lang="en-US" altLang="ko-KR" sz="1100" b="0" dirty="0" smtClean="0">
                <a:latin typeface="Arial Narrow" pitchFamily="34" charset="0"/>
                <a:ea typeface="굴림" charset="-127"/>
              </a:rPr>
              <a:t>, and Steve J. Chapin. ”Improving address space randomization with a dynamic offset randomization technique.” Proceedings of the 2006 ACM symposium on Applied computing. ACM, 2006.</a:t>
            </a:r>
            <a:endParaRPr altLang="ko-KR" sz="1100" dirty="0" smtClean="0">
              <a:latin typeface="Arial Narrow" pitchFamily="34" charset="0"/>
              <a:ea typeface="굴림" charset="-127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Char char="•"/>
              <a:defRPr sz="2400" b="1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2959652-62CF-4C8D-8CAC-32A72B4ADB2D}" type="slidenum">
              <a:rPr altLang="ko-KR" sz="2000" smtClean="0">
                <a:solidFill>
                  <a:srgbClr val="FFFFFF"/>
                </a:solidFill>
                <a:latin typeface="Arial" charset="0"/>
                <a:ea typeface="굴림" charset="-127"/>
              </a:rPr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ko-KR" altLang="en-US" sz="200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05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2276872"/>
            <a:ext cx="43924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/>
              <a:t>Q&amp;A</a:t>
            </a:r>
            <a:endParaRPr lang="ko-KR" altLang="en-US" sz="13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4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Program startup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864" y="1744216"/>
            <a:ext cx="8229600" cy="67667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Performance VS Security (fork &amp; exec)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0519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Performance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455192"/>
            <a:ext cx="118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Security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2879750"/>
            <a:ext cx="28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Enhance the performance of dynamic linker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+mn-ea"/>
              </a:rPr>
              <a:t>The element of  overhead</a:t>
            </a:r>
          </a:p>
          <a:p>
            <a:pPr lvl="1"/>
            <a:r>
              <a:rPr lang="en-US" altLang="ko-KR" sz="1400" dirty="0" smtClean="0">
                <a:latin typeface="+mn-ea"/>
              </a:rPr>
              <a:t>1. binary I/O</a:t>
            </a:r>
          </a:p>
          <a:p>
            <a:pPr lvl="1"/>
            <a:r>
              <a:rPr lang="en-US" altLang="ko-KR" sz="1400" dirty="0" smtClean="0">
                <a:latin typeface="+mn-ea"/>
              </a:rPr>
              <a:t>2. Relocation</a:t>
            </a:r>
          </a:p>
          <a:p>
            <a:pPr lvl="1"/>
            <a:r>
              <a:rPr lang="en-US" altLang="ko-KR" sz="1400" dirty="0" smtClean="0">
                <a:latin typeface="+mn-ea"/>
              </a:rPr>
              <a:t>3. symbol lookup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4455773"/>
            <a:ext cx="2736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Randomize the memory address layout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+mn-ea"/>
              </a:rPr>
              <a:t>increase the entropy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+mn-ea"/>
              </a:rPr>
              <a:t>Be hard to access into specific memory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056" y="2872177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n-ea"/>
              </a:rPr>
              <a:t>Prelink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- relocation skip</a:t>
            </a:r>
          </a:p>
          <a:p>
            <a:r>
              <a:rPr lang="en-US" altLang="ko-KR" sz="1400" dirty="0" smtClean="0">
                <a:latin typeface="+mn-ea"/>
              </a:rPr>
              <a:t>- symbol lookup skip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4456353"/>
            <a:ext cx="36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Address Space Layout Randomization</a:t>
            </a:r>
          </a:p>
          <a:p>
            <a:r>
              <a:rPr lang="en-US" altLang="ko-KR" sz="1400" dirty="0" smtClean="0">
                <a:latin typeface="+mn-ea"/>
              </a:rPr>
              <a:t>(ASLR)</a:t>
            </a:r>
          </a:p>
          <a:p>
            <a:r>
              <a:rPr lang="en-US" altLang="ko-KR" sz="1400" dirty="0" smtClean="0">
                <a:latin typeface="+mn-ea"/>
              </a:rPr>
              <a:t>- defense the brute force attack</a:t>
            </a:r>
          </a:p>
          <a:p>
            <a:r>
              <a:rPr lang="en-US" altLang="ko-KR" sz="1400" dirty="0" smtClean="0">
                <a:latin typeface="+mn-ea"/>
              </a:rPr>
              <a:t>- defense the Return-to-</a:t>
            </a:r>
            <a:r>
              <a:rPr lang="en-US" altLang="ko-KR" sz="1400" dirty="0" err="1" smtClean="0">
                <a:latin typeface="+mn-ea"/>
              </a:rPr>
              <a:t>libc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endParaRPr lang="ko-KR" altLang="en-US" sz="1400" dirty="0">
              <a:latin typeface="+mn-ea"/>
            </a:endParaRPr>
          </a:p>
        </p:txBody>
      </p:sp>
      <p:sp>
        <p:nvSpPr>
          <p:cNvPr id="11" name="위쪽/아래쪽 화살표 10"/>
          <p:cNvSpPr/>
          <p:nvPr/>
        </p:nvSpPr>
        <p:spPr>
          <a:xfrm>
            <a:off x="5292080" y="3682849"/>
            <a:ext cx="288032" cy="773504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5238074" y="3889581"/>
            <a:ext cx="396044" cy="36004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2120" y="389887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Can’t be operated together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2502845"/>
            <a:ext cx="126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Importance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249289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Method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724128" y="249289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</a:t>
            </a:r>
            <a:r>
              <a:rPr lang="en-US" altLang="ko-KR" sz="1400" dirty="0" smtClean="0"/>
              <a:t>echanism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55576" y="2872177"/>
            <a:ext cx="7776864" cy="7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4365104"/>
            <a:ext cx="77768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051720" y="249289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04048" y="249289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Dynamic linker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438075" y="1699914"/>
            <a:ext cx="8677275" cy="302523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ko-KR" sz="1800" dirty="0" smtClean="0">
                <a:latin typeface="+mn-ea"/>
              </a:rPr>
              <a:t>The effect on the performance of program startup in the dynamic linker </a:t>
            </a:r>
          </a:p>
          <a:p>
            <a:pPr lvl="1" algn="just"/>
            <a:r>
              <a:rPr lang="en-US" altLang="ko-KR" sz="1600" dirty="0" smtClean="0">
                <a:latin typeface="+mn-ea"/>
              </a:rPr>
              <a:t>b</a:t>
            </a:r>
            <a:r>
              <a:rPr lang="en-US" altLang="ko-KR" sz="1600" b="0" dirty="0" smtClean="0">
                <a:latin typeface="+mn-ea"/>
              </a:rPr>
              <a:t>efore main(): spend almost time in the dynamic linker</a:t>
            </a:r>
          </a:p>
          <a:p>
            <a:pPr lvl="2" algn="just"/>
            <a:r>
              <a:rPr lang="en-US" altLang="ko-KR" sz="1400" dirty="0" smtClean="0">
                <a:latin typeface="+mn-ea"/>
              </a:rPr>
              <a:t>A: relocation</a:t>
            </a:r>
          </a:p>
          <a:p>
            <a:pPr lvl="2" algn="just"/>
            <a:r>
              <a:rPr lang="en-US" altLang="ko-KR" sz="1400" b="0" dirty="0" smtClean="0">
                <a:latin typeface="+mn-ea"/>
              </a:rPr>
              <a:t>B: File I/O</a:t>
            </a:r>
          </a:p>
          <a:p>
            <a:pPr lvl="2" algn="just"/>
            <a:r>
              <a:rPr lang="en-US" altLang="ko-KR" sz="1400" dirty="0" smtClean="0">
                <a:latin typeface="+mn-ea"/>
              </a:rPr>
              <a:t>C: context in the dynamic linker before jump the context of libraries</a:t>
            </a:r>
          </a:p>
          <a:p>
            <a:pPr lvl="2" algn="just"/>
            <a:r>
              <a:rPr lang="en-US" altLang="ko-KR" sz="1400" b="0" dirty="0" smtClean="0">
                <a:latin typeface="+mn-ea"/>
              </a:rPr>
              <a:t>D: resolving GOT</a:t>
            </a:r>
          </a:p>
          <a:p>
            <a:pPr lvl="1" algn="just"/>
            <a:r>
              <a:rPr lang="en-US" altLang="ko-KR" sz="1600" dirty="0">
                <a:latin typeface="+mn-ea"/>
              </a:rPr>
              <a:t>a</a:t>
            </a:r>
            <a:r>
              <a:rPr lang="en-US" altLang="ko-KR" sz="1600" b="0" dirty="0" smtClean="0">
                <a:latin typeface="+mn-ea"/>
              </a:rPr>
              <a:t>fter main()</a:t>
            </a:r>
            <a:r>
              <a:rPr altLang="en-US" sz="1600" b="0" dirty="0" smtClean="0">
                <a:latin typeface="+mn-ea"/>
              </a:rPr>
              <a:t> </a:t>
            </a:r>
            <a:r>
              <a:rPr lang="en-US" altLang="ko-KR" sz="1600" b="0" dirty="0" smtClean="0">
                <a:latin typeface="+mn-ea"/>
              </a:rPr>
              <a:t>: resolve Global Offset Table(GOT) and find symbol</a:t>
            </a:r>
          </a:p>
          <a:p>
            <a:pPr lvl="1" algn="just"/>
            <a:endParaRPr lang="en-US" altLang="ko-KR" sz="1600" b="0" dirty="0" smtClean="0">
              <a:latin typeface="+mn-ea"/>
            </a:endParaRPr>
          </a:p>
          <a:p>
            <a:pPr algn="just"/>
            <a:r>
              <a:rPr lang="en-US" altLang="en-US" sz="1800" dirty="0" smtClean="0">
                <a:latin typeface="+mn-ea"/>
              </a:rPr>
              <a:t>Possibility to enhance the </a:t>
            </a:r>
            <a:r>
              <a:rPr lang="en-US" altLang="ko-KR" sz="1800" dirty="0" smtClean="0">
                <a:latin typeface="+mn-ea"/>
              </a:rPr>
              <a:t>overhead of dynamic linker</a:t>
            </a:r>
          </a:p>
          <a:p>
            <a:pPr lvl="1" algn="just"/>
            <a:r>
              <a:rPr lang="en-US" altLang="ko-KR" sz="1600" b="0" dirty="0" smtClean="0">
                <a:latin typeface="+mn-ea"/>
              </a:rPr>
              <a:t>Relocation &amp; caching symbol lookup ( A )</a:t>
            </a:r>
          </a:p>
          <a:p>
            <a:pPr lvl="1" algn="just"/>
            <a:r>
              <a:rPr lang="en-US" altLang="ko-KR" sz="1600" b="0" dirty="0" smtClean="0">
                <a:latin typeface="+mn-ea"/>
              </a:rPr>
              <a:t>Resolving GOT in the runtime ( D )</a:t>
            </a:r>
          </a:p>
        </p:txBody>
      </p:sp>
      <p:grpSp>
        <p:nvGrpSpPr>
          <p:cNvPr id="5" name="그룹 7"/>
          <p:cNvGrpSpPr>
            <a:grpSpLocks/>
          </p:cNvGrpSpPr>
          <p:nvPr/>
        </p:nvGrpSpPr>
        <p:grpSpPr bwMode="auto">
          <a:xfrm>
            <a:off x="342825" y="4797127"/>
            <a:ext cx="9629775" cy="1800225"/>
            <a:chOff x="162780" y="4900907"/>
            <a:chExt cx="9629800" cy="1800200"/>
          </a:xfrm>
        </p:grpSpPr>
        <p:cxnSp>
          <p:nvCxnSpPr>
            <p:cNvPr id="6" name="직선 연결선 5"/>
            <p:cNvCxnSpPr/>
            <p:nvPr/>
          </p:nvCxnSpPr>
          <p:spPr>
            <a:xfrm flipV="1">
              <a:off x="486631" y="6235975"/>
              <a:ext cx="8064521" cy="142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그룹 5"/>
            <p:cNvGrpSpPr>
              <a:grpSpLocks/>
            </p:cNvGrpSpPr>
            <p:nvPr/>
          </p:nvGrpSpPr>
          <p:grpSpPr bwMode="auto">
            <a:xfrm>
              <a:off x="162780" y="4900907"/>
              <a:ext cx="9629800" cy="1800200"/>
              <a:chOff x="162780" y="4900907"/>
              <a:chExt cx="9629800" cy="1800200"/>
            </a:xfrm>
          </p:grpSpPr>
          <p:cxnSp>
            <p:nvCxnSpPr>
              <p:cNvPr id="8" name="직선 연결선 7"/>
              <p:cNvCxnSpPr/>
              <p:nvPr/>
            </p:nvCxnSpPr>
            <p:spPr>
              <a:xfrm flipH="1">
                <a:off x="485043" y="5239039"/>
                <a:ext cx="1588" cy="1062023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37"/>
              <p:cNvSpPr txBox="1">
                <a:spLocks noChangeArrowheads="1"/>
              </p:cNvSpPr>
              <p:nvPr/>
            </p:nvSpPr>
            <p:spPr bwMode="auto">
              <a:xfrm>
                <a:off x="162780" y="6300998"/>
                <a:ext cx="9716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300"/>
                  </a:spcBef>
                  <a:buClr>
                    <a:srgbClr val="000000"/>
                  </a:buClr>
                  <a:buSzPct val="100000"/>
                  <a:buChar char="•"/>
                  <a:defRPr sz="2400" b="1">
                    <a:solidFill>
                      <a:srgbClr val="000000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–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–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00">
                    <a:solidFill>
                      <a:schemeClr val="tx1"/>
                    </a:solidFill>
                    <a:latin typeface="굴림" charset="-127"/>
                  </a:rPr>
                  <a:t>exec()</a:t>
                </a:r>
                <a:endParaRPr lang="ko-KR" altLang="en-US" sz="1000">
                  <a:solidFill>
                    <a:schemeClr val="tx1"/>
                  </a:solidFill>
                  <a:latin typeface="굴림" charset="-127"/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 flipH="1">
                <a:off x="1637571" y="5239039"/>
                <a:ext cx="1588" cy="101122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Box 39"/>
              <p:cNvSpPr txBox="1">
                <a:spLocks noChangeArrowheads="1"/>
              </p:cNvSpPr>
              <p:nvPr/>
            </p:nvSpPr>
            <p:spPr bwMode="auto">
              <a:xfrm>
                <a:off x="1134380" y="6306510"/>
                <a:ext cx="208721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300"/>
                  </a:spcBef>
                  <a:buClr>
                    <a:srgbClr val="000000"/>
                  </a:buClr>
                  <a:buSzPct val="100000"/>
                  <a:buChar char="•"/>
                  <a:defRPr sz="2400" b="1">
                    <a:solidFill>
                      <a:srgbClr val="000000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–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–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00">
                    <a:solidFill>
                      <a:schemeClr val="tx1"/>
                    </a:solidFill>
                    <a:latin typeface="굴림" charset="-127"/>
                  </a:rPr>
                  <a:t>entry of ld.so</a:t>
                </a:r>
                <a:endParaRPr lang="ko-KR" altLang="en-US" sz="1000">
                  <a:solidFill>
                    <a:schemeClr val="tx1"/>
                  </a:solidFill>
                  <a:latin typeface="굴림" charset="-127"/>
                </a:endParaRP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H="1">
                <a:off x="6246096" y="5239039"/>
                <a:ext cx="1587" cy="96042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" name="TextBox 41"/>
              <p:cNvSpPr txBox="1">
                <a:spLocks noChangeArrowheads="1"/>
              </p:cNvSpPr>
              <p:nvPr/>
            </p:nvSpPr>
            <p:spPr bwMode="auto">
              <a:xfrm>
                <a:off x="5813884" y="6306510"/>
                <a:ext cx="129614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300"/>
                  </a:spcBef>
                  <a:buClr>
                    <a:srgbClr val="000000"/>
                  </a:buClr>
                  <a:buSzPct val="100000"/>
                  <a:buChar char="•"/>
                  <a:defRPr sz="2400" b="1">
                    <a:solidFill>
                      <a:srgbClr val="000000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–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–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00">
                    <a:solidFill>
                      <a:schemeClr val="tx1"/>
                    </a:solidFill>
                    <a:latin typeface="굴림" charset="-127"/>
                  </a:rPr>
                  <a:t>entry of main()</a:t>
                </a:r>
                <a:endParaRPr lang="ko-KR" altLang="en-US" sz="1000">
                  <a:solidFill>
                    <a:schemeClr val="tx1"/>
                  </a:solidFill>
                  <a:latin typeface="굴림" charset="-127"/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>
                <a:off x="1639159" y="5426362"/>
                <a:ext cx="3436946" cy="635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782034" y="5064417"/>
                <a:ext cx="3024195" cy="27780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Dynamic linker</a:t>
                </a:r>
                <a:endParaRPr lang="ko-KR" alt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3172688" y="5072355"/>
                <a:ext cx="431801" cy="25240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 dirty="0"/>
                  <a:t>C</a:t>
                </a:r>
                <a:endParaRPr lang="ko-KR" altLang="en-US" b="1" dirty="0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2070960" y="5780370"/>
                <a:ext cx="0" cy="4556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3079025" y="5780370"/>
                <a:ext cx="0" cy="4556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3798164" y="5780370"/>
                <a:ext cx="0" cy="4556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806229" y="5780370"/>
                <a:ext cx="0" cy="4556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 flipV="1">
                <a:off x="2070960" y="5981979"/>
                <a:ext cx="1008065" cy="6350"/>
              </a:xfrm>
              <a:prstGeom prst="straightConnector1">
                <a:avLst/>
              </a:prstGeom>
              <a:ln>
                <a:prstDash val="sysDot"/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V="1">
                <a:off x="3798164" y="5981979"/>
                <a:ext cx="1008065" cy="6350"/>
              </a:xfrm>
              <a:prstGeom prst="straightConnector1">
                <a:avLst/>
              </a:prstGeom>
              <a:ln>
                <a:prstDash val="sysDot"/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모서리가 둥근 직사각형 22"/>
              <p:cNvSpPr/>
              <p:nvPr/>
            </p:nvSpPr>
            <p:spPr>
              <a:xfrm>
                <a:off x="4087090" y="5678771"/>
                <a:ext cx="360363" cy="25399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 dirty="0"/>
                  <a:t>A</a:t>
                </a:r>
                <a:endParaRPr lang="ko-KR" altLang="en-US" b="1" dirty="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2429736" y="5678771"/>
                <a:ext cx="360363" cy="25399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 dirty="0"/>
                  <a:t>B</a:t>
                </a:r>
                <a:endParaRPr lang="ko-KR" altLang="en-US" b="1" dirty="0"/>
              </a:p>
            </p:txBody>
          </p:sp>
          <p:cxnSp>
            <p:nvCxnSpPr>
              <p:cNvPr id="25" name="직선 화살표 연결선 24"/>
              <p:cNvCxnSpPr/>
              <p:nvPr/>
            </p:nvCxnSpPr>
            <p:spPr>
              <a:xfrm flipV="1">
                <a:off x="486631" y="5426362"/>
                <a:ext cx="1152528" cy="635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H="1">
                <a:off x="5147543" y="5232689"/>
                <a:ext cx="1587" cy="960425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V="1">
                <a:off x="5149130" y="5426362"/>
                <a:ext cx="1098553" cy="635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54919" y="5056480"/>
                <a:ext cx="1143003" cy="27622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solidFill>
                      <a:schemeClr val="accent1">
                        <a:lumMod val="75000"/>
                      </a:schemeClr>
                    </a:solidFill>
                  </a:rPr>
                  <a:t>Kernel</a:t>
                </a:r>
                <a:endParaRPr lang="ko-KR" altLang="en-US" sz="1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34830" y="4900907"/>
                <a:ext cx="2322519" cy="27622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Libraries </a:t>
                </a:r>
                <a:r>
                  <a:rPr lang="en-US" altLang="ko-KR" sz="12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init</a:t>
                </a:r>
                <a:r>
                  <a:rPr lang="en-US" altLang="ko-KR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 call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 flipH="1">
                <a:off x="8549564" y="5239039"/>
                <a:ext cx="1588" cy="10112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 flipV="1">
                <a:off x="6319121" y="5418425"/>
                <a:ext cx="2232031" cy="635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642972" y="4900907"/>
                <a:ext cx="1800230" cy="27622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solidFill>
                      <a:schemeClr val="accent4">
                        <a:lumMod val="75000"/>
                      </a:schemeClr>
                    </a:solidFill>
                  </a:rPr>
                  <a:t>Program running</a:t>
                </a:r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>
                <a:off x="6750922" y="5780370"/>
                <a:ext cx="0" cy="4556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7038260" y="5780370"/>
                <a:ext cx="0" cy="4556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V="1">
                <a:off x="6750922" y="5981979"/>
                <a:ext cx="287338" cy="6350"/>
              </a:xfrm>
              <a:prstGeom prst="straightConnector1">
                <a:avLst/>
              </a:prstGeom>
              <a:ln>
                <a:prstDash val="solid"/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7327186" y="5780370"/>
                <a:ext cx="0" cy="4556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7614524" y="5780370"/>
                <a:ext cx="0" cy="4556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 flipV="1">
                <a:off x="7327186" y="5981979"/>
                <a:ext cx="287339" cy="6350"/>
              </a:xfrm>
              <a:prstGeom prst="straightConnector1">
                <a:avLst/>
              </a:prstGeom>
              <a:ln>
                <a:prstDash val="solid"/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903450" y="5780370"/>
                <a:ext cx="0" cy="4556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8190788" y="5780370"/>
                <a:ext cx="0" cy="4556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V="1">
                <a:off x="7903450" y="5981979"/>
                <a:ext cx="287338" cy="6350"/>
              </a:xfrm>
              <a:prstGeom prst="straightConnector1">
                <a:avLst/>
              </a:prstGeom>
              <a:ln>
                <a:prstDash val="solid"/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" name="모서리가 둥근 직사각형 41"/>
              <p:cNvSpPr/>
              <p:nvPr/>
            </p:nvSpPr>
            <p:spPr>
              <a:xfrm>
                <a:off x="7111285" y="5275552"/>
                <a:ext cx="360364" cy="2524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 dirty="0"/>
                  <a:t>D</a:t>
                </a:r>
                <a:endParaRPr lang="ko-KR" altLang="en-US" b="1" dirty="0"/>
              </a:p>
            </p:txBody>
          </p:sp>
          <p:cxnSp>
            <p:nvCxnSpPr>
              <p:cNvPr id="43" name="직선 화살표 연결선 42"/>
              <p:cNvCxnSpPr/>
              <p:nvPr/>
            </p:nvCxnSpPr>
            <p:spPr>
              <a:xfrm flipV="1">
                <a:off x="6895384" y="5578760"/>
                <a:ext cx="142875" cy="303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 flipV="1">
                <a:off x="7327186" y="5578760"/>
                <a:ext cx="144463" cy="2524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/>
              <p:nvPr/>
            </p:nvCxnSpPr>
            <p:spPr>
              <a:xfrm flipH="1" flipV="1">
                <a:off x="7543086" y="5527960"/>
                <a:ext cx="360364" cy="2524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78"/>
              <p:cNvSpPr txBox="1">
                <a:spLocks noChangeArrowheads="1"/>
              </p:cNvSpPr>
              <p:nvPr/>
            </p:nvSpPr>
            <p:spPr bwMode="auto">
              <a:xfrm>
                <a:off x="4445732" y="6306510"/>
                <a:ext cx="172819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300"/>
                  </a:spcBef>
                  <a:buClr>
                    <a:srgbClr val="000000"/>
                  </a:buClr>
                  <a:buSzPct val="100000"/>
                  <a:buChar char="•"/>
                  <a:defRPr sz="2400" b="1">
                    <a:solidFill>
                      <a:srgbClr val="000000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–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–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00">
                    <a:solidFill>
                      <a:schemeClr val="tx1"/>
                    </a:solidFill>
                    <a:latin typeface="굴림" charset="-127"/>
                  </a:rPr>
                  <a:t>finish ld.so’s startup</a:t>
                </a:r>
                <a:endParaRPr lang="ko-KR" altLang="en-US" sz="1000">
                  <a:solidFill>
                    <a:schemeClr val="tx1"/>
                  </a:solidFill>
                  <a:latin typeface="굴림" charset="-127"/>
                </a:endParaRPr>
              </a:p>
            </p:txBody>
          </p:sp>
          <p:sp>
            <p:nvSpPr>
              <p:cNvPr id="47" name="TextBox 79"/>
              <p:cNvSpPr txBox="1">
                <a:spLocks noChangeArrowheads="1"/>
              </p:cNvSpPr>
              <p:nvPr/>
            </p:nvSpPr>
            <p:spPr bwMode="auto">
              <a:xfrm>
                <a:off x="7272300" y="6300997"/>
                <a:ext cx="252028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300"/>
                  </a:spcBef>
                  <a:buClr>
                    <a:srgbClr val="000000"/>
                  </a:buClr>
                  <a:buSzPct val="100000"/>
                  <a:buChar char="•"/>
                  <a:defRPr sz="2400" b="1">
                    <a:solidFill>
                      <a:srgbClr val="000000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–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–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Char char="•"/>
                  <a:defRPr sz="2000" b="1">
                    <a:solidFill>
                      <a:srgbClr val="000000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00">
                    <a:solidFill>
                      <a:schemeClr val="tx1"/>
                    </a:solidFill>
                    <a:latin typeface="굴림" charset="-127"/>
                  </a:rPr>
                  <a:t>finish executable’s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00">
                    <a:solidFill>
                      <a:schemeClr val="tx1"/>
                    </a:solidFill>
                    <a:latin typeface="굴림" charset="-127"/>
                  </a:rPr>
                  <a:t>launching</a:t>
                </a: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5560294" y="5240627"/>
                <a:ext cx="360363" cy="28733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 dirty="0"/>
                  <a:t>E</a:t>
                </a:r>
                <a:endParaRPr lang="ko-KR" altLang="en-US" b="1" dirty="0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3885623" y="4836417"/>
            <a:ext cx="1193216" cy="1731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804248" y="4840545"/>
            <a:ext cx="1674961" cy="1731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Prelink</a:t>
            </a:r>
            <a:endParaRPr lang="ko-KR" altLang="en-US" dirty="0"/>
          </a:p>
        </p:txBody>
      </p:sp>
      <p:pic>
        <p:nvPicPr>
          <p:cNvPr id="4" name="Picture 30" descr="D:\2013\논문\Worldcomp14\fig\4chc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548584"/>
            <a:ext cx="3455988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875734"/>
            <a:ext cx="4295548" cy="86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 noGrp="1"/>
          </p:cNvSpPr>
          <p:nvPr>
            <p:ph idx="1"/>
          </p:nvPr>
        </p:nvSpPr>
        <p:spPr>
          <a:xfrm>
            <a:off x="258763" y="1481534"/>
            <a:ext cx="5537200" cy="3067050"/>
          </a:xfrm>
        </p:spPr>
        <p:txBody>
          <a:bodyPr>
            <a:normAutofit lnSpcReduction="10000"/>
          </a:bodyPr>
          <a:lstStyle/>
          <a:p>
            <a:r>
              <a:rPr lang="en-US" altLang="ko-KR" sz="1600" dirty="0" err="1" smtClean="0">
                <a:latin typeface="+mn-ea"/>
              </a:rPr>
              <a:t>Prelink</a:t>
            </a:r>
            <a:r>
              <a:rPr lang="en-US" altLang="ko-KR" sz="1600" dirty="0" smtClean="0">
                <a:latin typeface="+mn-ea"/>
              </a:rPr>
              <a:t> ( introduced by Jakub </a:t>
            </a:r>
            <a:r>
              <a:rPr lang="en-US" altLang="ko-KR" sz="1600" dirty="0" err="1" smtClean="0">
                <a:latin typeface="+mn-ea"/>
              </a:rPr>
              <a:t>Jelnek</a:t>
            </a:r>
            <a:r>
              <a:rPr lang="en-US" altLang="ko-KR" sz="1600" dirty="0" smtClean="0">
                <a:latin typeface="+mn-ea"/>
              </a:rPr>
              <a:t> )</a:t>
            </a:r>
          </a:p>
          <a:p>
            <a:pPr lvl="1"/>
            <a:r>
              <a:rPr lang="en-US" altLang="ko-KR" sz="1400" b="0" dirty="0" smtClean="0">
                <a:latin typeface="+mn-ea"/>
              </a:rPr>
              <a:t>The mechanism </a:t>
            </a:r>
            <a:r>
              <a:rPr lang="en-US" altLang="ko-KR" sz="1400" dirty="0" smtClean="0">
                <a:latin typeface="+mn-ea"/>
              </a:rPr>
              <a:t>to reduce the p</a:t>
            </a:r>
            <a:r>
              <a:rPr lang="en-US" altLang="ko-KR" sz="1400" b="0" dirty="0" smtClean="0">
                <a:latin typeface="+mn-ea"/>
              </a:rPr>
              <a:t>rogram startup</a:t>
            </a:r>
          </a:p>
          <a:p>
            <a:pPr lvl="1" algn="just"/>
            <a:r>
              <a:rPr lang="en-US" altLang="ko-KR" sz="1400" b="0" dirty="0" smtClean="0">
                <a:latin typeface="+mn-ea"/>
              </a:rPr>
              <a:t>Idea</a:t>
            </a:r>
            <a:r>
              <a:rPr lang="en-US" altLang="ko-KR" sz="1600" b="0" dirty="0" smtClean="0">
                <a:latin typeface="+mn-ea"/>
              </a:rPr>
              <a:t> </a:t>
            </a:r>
            <a:endParaRPr lang="en-US" altLang="ko-KR" sz="1400" b="0" dirty="0" smtClean="0">
              <a:latin typeface="+mn-ea"/>
            </a:endParaRPr>
          </a:p>
          <a:p>
            <a:pPr lvl="2"/>
            <a:r>
              <a:rPr lang="en-US" altLang="ko-KR" sz="1400" b="0" dirty="0" smtClean="0">
                <a:latin typeface="+mn-ea"/>
              </a:rPr>
              <a:t>Fix the base address by modifying the binaries</a:t>
            </a:r>
          </a:p>
          <a:p>
            <a:pPr lvl="2"/>
            <a:r>
              <a:rPr lang="en-US" altLang="ko-KR" sz="1400" dirty="0" smtClean="0">
                <a:latin typeface="+mn-ea"/>
              </a:rPr>
              <a:t>Complete the r</a:t>
            </a:r>
            <a:r>
              <a:rPr lang="en-US" altLang="ko-KR" sz="1400" b="0" dirty="0" smtClean="0">
                <a:latin typeface="+mn-ea"/>
              </a:rPr>
              <a:t>elocation, resolving symbol  </a:t>
            </a:r>
            <a:r>
              <a:rPr lang="en-US" altLang="ko-KR" sz="1400" dirty="0" smtClean="0">
                <a:latin typeface="+mn-ea"/>
              </a:rPr>
              <a:t>before runtime</a:t>
            </a:r>
            <a:endParaRPr lang="en-US" altLang="ko-KR" sz="1400" b="0" dirty="0" smtClean="0">
              <a:latin typeface="+mn-ea"/>
            </a:endParaRPr>
          </a:p>
          <a:p>
            <a:pPr lvl="1"/>
            <a:r>
              <a:rPr lang="en-US" altLang="ko-KR" sz="1400" b="0" dirty="0" smtClean="0">
                <a:latin typeface="+mn-ea"/>
              </a:rPr>
              <a:t>Effect</a:t>
            </a:r>
            <a:r>
              <a:rPr altLang="en-US" sz="1400" b="0" dirty="0" smtClean="0">
                <a:latin typeface="+mn-ea"/>
              </a:rPr>
              <a:t> </a:t>
            </a:r>
            <a:endParaRPr lang="en-US" altLang="ko-KR" sz="1400" b="0" dirty="0" smtClean="0">
              <a:latin typeface="+mn-ea"/>
            </a:endParaRPr>
          </a:p>
          <a:p>
            <a:pPr lvl="2"/>
            <a:r>
              <a:rPr lang="en-US" altLang="ko-KR" sz="1400" dirty="0" smtClean="0">
                <a:latin typeface="+mn-ea"/>
              </a:rPr>
              <a:t>increase 60%</a:t>
            </a:r>
            <a:r>
              <a:rPr lang="en-US" altLang="ko-KR" sz="1400" b="0" dirty="0" smtClean="0">
                <a:latin typeface="+mn-ea"/>
              </a:rPr>
              <a:t> on average in dynamic linker (</a:t>
            </a:r>
            <a:r>
              <a:rPr lang="en-US" altLang="ko-KR" sz="1400" dirty="0" smtClean="0">
                <a:latin typeface="+mn-ea"/>
              </a:rPr>
              <a:t>Intel </a:t>
            </a:r>
            <a:r>
              <a:rPr lang="en-US" altLang="ko-KR" sz="1400" dirty="0">
                <a:latin typeface="+mn-ea"/>
              </a:rPr>
              <a:t>i3 </a:t>
            </a:r>
            <a:r>
              <a:rPr lang="en-US" altLang="ko-KR" sz="1400" dirty="0" smtClean="0">
                <a:latin typeface="+mn-ea"/>
              </a:rPr>
              <a:t>2core)</a:t>
            </a:r>
            <a:endParaRPr lang="en-US" altLang="ko-KR" sz="1400" b="0" dirty="0" smtClean="0">
              <a:latin typeface="+mn-ea"/>
            </a:endParaRPr>
          </a:p>
          <a:p>
            <a:pPr lvl="2"/>
            <a:r>
              <a:rPr lang="en-US" altLang="en-US" sz="1400" b="0" dirty="0" err="1" smtClean="0">
                <a:latin typeface="+mn-ea"/>
              </a:rPr>
              <a:t>Andorid</a:t>
            </a:r>
            <a:r>
              <a:rPr lang="en-US" altLang="en-US" sz="1400" b="0" dirty="0" smtClean="0">
                <a:latin typeface="+mn-ea"/>
              </a:rPr>
              <a:t> -&gt; </a:t>
            </a:r>
            <a:r>
              <a:rPr lang="en-US" altLang="ko-KR" sz="1400" b="0" dirty="0" smtClean="0">
                <a:latin typeface="+mn-ea"/>
              </a:rPr>
              <a:t>booting</a:t>
            </a:r>
            <a:r>
              <a:rPr lang="ko-KR" altLang="en-US" sz="1400" b="0" dirty="0" smtClean="0">
                <a:latin typeface="+mn-ea"/>
              </a:rPr>
              <a:t> </a:t>
            </a:r>
            <a:r>
              <a:rPr lang="en-US" altLang="ko-KR" sz="1400" b="0" dirty="0" smtClean="0">
                <a:latin typeface="+mn-ea"/>
              </a:rPr>
              <a:t>time 3 sec , 5% </a:t>
            </a:r>
            <a:r>
              <a:rPr lang="en-US" altLang="en-US" sz="1400" b="0" dirty="0" smtClean="0">
                <a:latin typeface="+mn-ea"/>
              </a:rPr>
              <a:t>save</a:t>
            </a:r>
            <a:r>
              <a:rPr lang="en-US" altLang="ko-KR" sz="1400" b="0" dirty="0" smtClean="0">
                <a:latin typeface="+mn-ea"/>
              </a:rPr>
              <a:t> (ref. ACM 2011 wireless network security)</a:t>
            </a:r>
          </a:p>
          <a:p>
            <a:pPr lvl="2"/>
            <a:r>
              <a:rPr lang="en-US" altLang="en-US" sz="1400" dirty="0" err="1" smtClean="0">
                <a:latin typeface="+mn-ea"/>
              </a:rPr>
              <a:t>GtK</a:t>
            </a:r>
            <a:r>
              <a:rPr lang="en-US" altLang="en-US" sz="1400" dirty="0" smtClean="0">
                <a:latin typeface="+mn-ea"/>
              </a:rPr>
              <a:t>+ applications of </a:t>
            </a:r>
            <a:r>
              <a:rPr lang="en-US" altLang="en-US" sz="1400" dirty="0" err="1" smtClean="0">
                <a:latin typeface="+mn-ea"/>
              </a:rPr>
              <a:t>linux</a:t>
            </a:r>
            <a:r>
              <a:rPr lang="en-US" altLang="en-US" sz="1400" dirty="0" smtClean="0">
                <a:latin typeface="+mn-ea"/>
              </a:rPr>
              <a:t> -&gt; 83% -89% </a:t>
            </a:r>
            <a:r>
              <a:rPr lang="en-US" altLang="en-US" sz="1400" b="0" dirty="0" smtClean="0">
                <a:latin typeface="+mn-ea"/>
              </a:rPr>
              <a:t>save (ref. </a:t>
            </a:r>
            <a:r>
              <a:rPr lang="en-US" altLang="en-US" sz="1400" b="0" dirty="0" err="1" smtClean="0">
                <a:latin typeface="+mn-ea"/>
              </a:rPr>
              <a:t>prelink</a:t>
            </a:r>
            <a:r>
              <a:rPr lang="en-US" altLang="en-US" sz="1400" b="0" dirty="0" smtClean="0">
                <a:latin typeface="+mn-ea"/>
              </a:rPr>
              <a:t> paper) </a:t>
            </a:r>
            <a:endParaRPr altLang="en-US" sz="1400" b="0" dirty="0" smtClean="0">
              <a:latin typeface="+mn-ea"/>
            </a:endParaRPr>
          </a:p>
          <a:p>
            <a:pPr lvl="2"/>
            <a:endParaRPr lang="en-US" altLang="ko-KR" sz="1200" b="0" dirty="0" smtClean="0">
              <a:latin typeface="+mn-ea"/>
            </a:endParaRPr>
          </a:p>
          <a:p>
            <a:pPr lvl="2">
              <a:buFontTx/>
              <a:buNone/>
            </a:pPr>
            <a:endParaRPr lang="en-US" altLang="ko-KR" sz="1200" b="0" dirty="0" smtClean="0">
              <a:latin typeface="+mn-ea"/>
            </a:endParaRPr>
          </a:p>
          <a:p>
            <a:pPr lvl="2"/>
            <a:endParaRPr lang="en-US" altLang="ko-KR" sz="1400" b="0" dirty="0" smtClean="0">
              <a:latin typeface="+mn-ea"/>
            </a:endParaRPr>
          </a:p>
          <a:p>
            <a:pPr lvl="1"/>
            <a:endParaRPr lang="en-US" altLang="ko-KR" sz="1400" b="0" dirty="0" smtClean="0">
              <a:latin typeface="+mn-ea"/>
            </a:endParaRPr>
          </a:p>
          <a:p>
            <a:pPr lvl="1">
              <a:buFontTx/>
              <a:buNone/>
            </a:pPr>
            <a:endParaRPr lang="en-US" altLang="ko-KR" sz="1400" b="0" dirty="0" smtClean="0">
              <a:latin typeface="+mn-ea"/>
            </a:endParaRPr>
          </a:p>
          <a:p>
            <a:pPr lvl="1"/>
            <a:endParaRPr lang="en-US" altLang="ko-KR" sz="1400" b="0" dirty="0" smtClean="0">
              <a:latin typeface="+mn-ea"/>
            </a:endParaRPr>
          </a:p>
          <a:p>
            <a:pPr lvl="1">
              <a:buFontTx/>
              <a:buNone/>
            </a:pPr>
            <a:endParaRPr lang="en-US" altLang="ko-KR" sz="1400" b="0" dirty="0" smtClean="0">
              <a:latin typeface="+mn-ea"/>
            </a:endParaRPr>
          </a:p>
          <a:p>
            <a:pPr lvl="1">
              <a:buFontTx/>
              <a:buNone/>
            </a:pPr>
            <a:endParaRPr lang="en-US" altLang="en-US" sz="1400" b="0" dirty="0" smtClean="0">
              <a:latin typeface="+mn-ea"/>
            </a:endParaRPr>
          </a:p>
          <a:p>
            <a:pPr lvl="1"/>
            <a:endParaRPr lang="en-US" altLang="en-US" sz="1400" b="0" dirty="0" smtClean="0">
              <a:latin typeface="+mn-ea"/>
            </a:endParaRPr>
          </a:p>
          <a:p>
            <a:pPr lvl="1"/>
            <a:endParaRPr lang="en-US" altLang="en-US" sz="1400" b="0" dirty="0" smtClean="0">
              <a:latin typeface="+mn-ea"/>
            </a:endParaRPr>
          </a:p>
          <a:p>
            <a:pPr lvl="1"/>
            <a:endParaRPr lang="en-US" altLang="en-US" sz="1400" b="0" dirty="0" smtClean="0">
              <a:latin typeface="+mn-ea"/>
            </a:endParaRPr>
          </a:p>
          <a:p>
            <a:pPr lvl="1"/>
            <a:endParaRPr lang="en-US" altLang="en-US" sz="1400" b="0" dirty="0" smtClean="0">
              <a:latin typeface="+mn-ea"/>
            </a:endParaRPr>
          </a:p>
        </p:txBody>
      </p:sp>
      <p:pic>
        <p:nvPicPr>
          <p:cNvPr id="7" name="Picture 28" descr="D:\2013\논문\Worldcomp14\fig\2chrelo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454547"/>
            <a:ext cx="2952750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D:\2013\논문\Worldcomp14\fig\3chlook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183334"/>
            <a:ext cx="295275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750" y="6423422"/>
            <a:ext cx="3671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100" b="1" dirty="0" smtClean="0">
                <a:latin typeface="+mn-ea"/>
              </a:rPr>
              <a:t>The effect of </a:t>
            </a:r>
            <a:r>
              <a:rPr lang="en-US" altLang="ko-KR" sz="1100" b="1" dirty="0" err="1" smtClean="0">
                <a:latin typeface="+mn-ea"/>
              </a:rPr>
              <a:t>prelink</a:t>
            </a:r>
            <a:r>
              <a:rPr lang="en-US" altLang="ko-KR" sz="1100" b="1" dirty="0" smtClean="0">
                <a:latin typeface="+mn-ea"/>
              </a:rPr>
              <a:t> on the dynamic linker during program startup 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" name="TextBox 46"/>
          <p:cNvSpPr txBox="1">
            <a:spLocks noChangeArrowheads="1"/>
          </p:cNvSpPr>
          <p:nvPr/>
        </p:nvSpPr>
        <p:spPr bwMode="auto">
          <a:xfrm>
            <a:off x="5857875" y="4927997"/>
            <a:ext cx="3322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Char char="•"/>
              <a:defRPr sz="2400" b="1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The effect on the dynamic linker according to the number of symbol and relocation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2612" y="6061690"/>
            <a:ext cx="300037" cy="354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668542" y="5898244"/>
            <a:ext cx="300038" cy="354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Latest trend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altLang="ko-KR" sz="2400" dirty="0" smtClean="0"/>
              <a:t>Latest </a:t>
            </a:r>
            <a:r>
              <a:rPr lang="en-US" altLang="ko-KR" sz="2400" dirty="0" err="1" smtClean="0"/>
              <a:t>OSes</a:t>
            </a:r>
            <a:r>
              <a:rPr lang="en-US" altLang="ko-KR" sz="2400" dirty="0" smtClean="0"/>
              <a:t> do not apply </a:t>
            </a:r>
            <a:r>
              <a:rPr lang="en-US" altLang="ko-KR" sz="2400" dirty="0" err="1" smtClean="0"/>
              <a:t>prelink</a:t>
            </a:r>
            <a:r>
              <a:rPr lang="en-US" altLang="ko-KR" sz="2400" dirty="0" smtClean="0"/>
              <a:t> due to the security</a:t>
            </a:r>
          </a:p>
          <a:p>
            <a:pPr lvl="1" algn="just"/>
            <a:r>
              <a:rPr lang="en-US" altLang="ko-KR" sz="2300" dirty="0" smtClean="0"/>
              <a:t>Android</a:t>
            </a:r>
          </a:p>
          <a:p>
            <a:pPr lvl="2" algn="just"/>
            <a:r>
              <a:rPr lang="en-US" altLang="ko-KR" sz="1700" dirty="0" smtClean="0"/>
              <a:t>Before Ice-cream(4.0) 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-&gt; </a:t>
            </a:r>
            <a:r>
              <a:rPr lang="en-US" altLang="ko-KR" sz="1700" dirty="0" err="1" smtClean="0"/>
              <a:t>prelinking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in the whole system</a:t>
            </a:r>
          </a:p>
          <a:p>
            <a:pPr lvl="2" algn="just"/>
            <a:r>
              <a:rPr lang="en-US" altLang="ko-KR" sz="1700" dirty="0" smtClean="0"/>
              <a:t>Ice-cream -&gt; partial ASLR</a:t>
            </a:r>
          </a:p>
          <a:p>
            <a:pPr lvl="2" algn="just"/>
            <a:r>
              <a:rPr lang="en-US" altLang="ko-KR" sz="1700" dirty="0" smtClean="0"/>
              <a:t>Jelly-bean -&gt; full ASLR</a:t>
            </a:r>
          </a:p>
          <a:p>
            <a:pPr lvl="1" algn="just"/>
            <a:r>
              <a:rPr lang="en-US" altLang="ko-KR" sz="2300" dirty="0" smtClean="0"/>
              <a:t>Windows</a:t>
            </a:r>
          </a:p>
          <a:p>
            <a:pPr lvl="2" algn="just"/>
            <a:r>
              <a:rPr lang="en-US" altLang="ko-KR" sz="1700" dirty="0" smtClean="0"/>
              <a:t>Before Vista -&gt; </a:t>
            </a:r>
            <a:r>
              <a:rPr lang="en-US" altLang="ko-KR" sz="1700" dirty="0" err="1" smtClean="0"/>
              <a:t>prelinking</a:t>
            </a:r>
            <a:endParaRPr lang="en-US" altLang="ko-KR" sz="1700" dirty="0" smtClean="0"/>
          </a:p>
          <a:p>
            <a:pPr lvl="2" algn="just"/>
            <a:r>
              <a:rPr lang="en-US" altLang="ko-KR" sz="1700" dirty="0" smtClean="0"/>
              <a:t>After Vista -&gt; ASLR</a:t>
            </a:r>
          </a:p>
          <a:p>
            <a:pPr lvl="1" algn="just"/>
            <a:r>
              <a:rPr lang="en-US" altLang="ko-KR" sz="2300" dirty="0" smtClean="0"/>
              <a:t>OS X, iOS</a:t>
            </a:r>
          </a:p>
          <a:p>
            <a:pPr lvl="2" algn="just"/>
            <a:r>
              <a:rPr lang="en-US" altLang="ko-KR" sz="1700" dirty="0" smtClean="0"/>
              <a:t>Before OS X 10.8, iOS 4.3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-&gt; preload ( similar </a:t>
            </a:r>
            <a:r>
              <a:rPr lang="en-US" altLang="ko-KR" sz="1700" dirty="0" err="1" smtClean="0"/>
              <a:t>prelink</a:t>
            </a:r>
            <a:r>
              <a:rPr lang="en-US" altLang="ko-KR" sz="1700" dirty="0" smtClean="0"/>
              <a:t> ) </a:t>
            </a:r>
          </a:p>
          <a:p>
            <a:pPr lvl="2" algn="just"/>
            <a:r>
              <a:rPr lang="en-US" altLang="ko-KR" sz="1700" dirty="0" smtClean="0"/>
              <a:t>After OS X 10.8, iOS 4.3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-&gt; ASLR</a:t>
            </a:r>
          </a:p>
          <a:p>
            <a:pPr lvl="1" algn="just"/>
            <a:r>
              <a:rPr lang="en-US" altLang="ko-KR" sz="2300" dirty="0" smtClean="0"/>
              <a:t>Linux </a:t>
            </a:r>
          </a:p>
          <a:p>
            <a:pPr lvl="2" algn="just"/>
            <a:r>
              <a:rPr lang="en-US" altLang="ko-KR" sz="1700" dirty="0" smtClean="0"/>
              <a:t>Apply </a:t>
            </a:r>
            <a:r>
              <a:rPr lang="en-US" altLang="ko-KR" sz="1700" dirty="0" err="1" smtClean="0"/>
              <a:t>PaX</a:t>
            </a:r>
            <a:r>
              <a:rPr lang="en-US" altLang="ko-KR" sz="1700" dirty="0" smtClean="0"/>
              <a:t> ASLR  </a:t>
            </a:r>
          </a:p>
        </p:txBody>
      </p:sp>
      <p:grpSp>
        <p:nvGrpSpPr>
          <p:cNvPr id="4" name="그룹 7"/>
          <p:cNvGrpSpPr>
            <a:grpSpLocks/>
          </p:cNvGrpSpPr>
          <p:nvPr/>
        </p:nvGrpSpPr>
        <p:grpSpPr bwMode="auto">
          <a:xfrm>
            <a:off x="539501" y="4247510"/>
            <a:ext cx="4032250" cy="1079500"/>
            <a:chOff x="4067175" y="1341438"/>
            <a:chExt cx="5064125" cy="1311275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175" y="1341438"/>
              <a:ext cx="5064125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067175" y="1605621"/>
              <a:ext cx="3516975" cy="6479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그룹 23"/>
          <p:cNvGrpSpPr>
            <a:grpSpLocks/>
          </p:cNvGrpSpPr>
          <p:nvPr/>
        </p:nvGrpSpPr>
        <p:grpSpPr bwMode="auto">
          <a:xfrm>
            <a:off x="539501" y="5471472"/>
            <a:ext cx="4032250" cy="1008063"/>
            <a:chOff x="323528" y="5223376"/>
            <a:chExt cx="4104456" cy="1089646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9" y="5223376"/>
              <a:ext cx="4104455" cy="108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323528" y="5501364"/>
              <a:ext cx="2853728" cy="1750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51" y="4247510"/>
            <a:ext cx="381635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39" y="5571485"/>
            <a:ext cx="71913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51" y="6038210"/>
            <a:ext cx="72072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43301" y="5520685"/>
            <a:ext cx="290353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 smtClean="0">
                <a:latin typeface="+mn-ea"/>
              </a:rPr>
              <a:t>ASLR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51239" y="5987410"/>
            <a:ext cx="311943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Fixed address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6525344"/>
            <a:ext cx="7560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Ref: https</a:t>
            </a:r>
            <a:r>
              <a:rPr lang="en-US" altLang="ko-KR" sz="1100" dirty="0"/>
              <a:t>://www.duosecurity.com/blog/a-look-at-aslr-in-android-ice-cream-sandwich-4-0</a:t>
            </a:r>
            <a:endParaRPr lang="ko-KR" altLang="en-US" sz="11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6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Prelink</a:t>
            </a:r>
            <a:r>
              <a:rPr lang="en-US" altLang="ko-KR" dirty="0" smtClean="0"/>
              <a:t> vulnerability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ko-KR" sz="1800" dirty="0" smtClean="0">
                <a:latin typeface="+mn-ea"/>
              </a:rPr>
              <a:t>Issue</a:t>
            </a:r>
          </a:p>
          <a:p>
            <a:pPr lvl="1" algn="just"/>
            <a:r>
              <a:rPr lang="en-US" altLang="ko-KR" sz="1600" dirty="0" smtClean="0">
                <a:latin typeface="+mn-ea"/>
              </a:rPr>
              <a:t>Fixed address of each binaries</a:t>
            </a:r>
          </a:p>
          <a:p>
            <a:pPr lvl="1" algn="just"/>
            <a:r>
              <a:rPr lang="en-US" altLang="ko-KR" sz="1600" dirty="0" smtClean="0">
                <a:latin typeface="+mn-ea"/>
              </a:rPr>
              <a:t>In </a:t>
            </a:r>
            <a:r>
              <a:rPr lang="en-US" altLang="ko-KR" sz="1600" dirty="0">
                <a:latin typeface="+mn-ea"/>
              </a:rPr>
              <a:t>all of the </a:t>
            </a:r>
            <a:r>
              <a:rPr lang="en-US" altLang="ko-KR" sz="1600" dirty="0" smtClean="0">
                <a:latin typeface="+mn-ea"/>
              </a:rPr>
              <a:t>process, </a:t>
            </a:r>
            <a:r>
              <a:rPr lang="en-US" altLang="ko-KR" sz="1600" dirty="0">
                <a:latin typeface="+mn-ea"/>
              </a:rPr>
              <a:t>a</a:t>
            </a:r>
            <a:r>
              <a:rPr lang="en-US" altLang="ko-KR" sz="1600" dirty="0" smtClean="0">
                <a:latin typeface="+mn-ea"/>
              </a:rPr>
              <a:t>lways load binaries into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the same address</a:t>
            </a:r>
          </a:p>
          <a:p>
            <a:pPr lvl="1" algn="just"/>
            <a:r>
              <a:rPr lang="en-US" altLang="ko-KR" sz="1600" dirty="0" err="1" smtClean="0">
                <a:latin typeface="+mn-ea"/>
              </a:rPr>
              <a:t>Prelinking</a:t>
            </a:r>
            <a:r>
              <a:rPr lang="en-US" altLang="ko-KR" sz="1600" dirty="0" smtClean="0">
                <a:latin typeface="+mn-ea"/>
              </a:rPr>
              <a:t> for One of the program influence all programs</a:t>
            </a:r>
          </a:p>
          <a:p>
            <a:pPr lvl="2" algn="just"/>
            <a:r>
              <a:rPr lang="en-US" altLang="ko-KR" sz="1200" dirty="0" smtClean="0">
                <a:latin typeface="+mn-ea"/>
              </a:rPr>
              <a:t>Ex&gt; libc.so is linked almost program, but </a:t>
            </a:r>
            <a:r>
              <a:rPr lang="en-US" altLang="ko-KR" sz="1200" dirty="0" err="1" smtClean="0">
                <a:latin typeface="+mn-ea"/>
              </a:rPr>
              <a:t>prelinked</a:t>
            </a:r>
            <a:r>
              <a:rPr lang="en-US" altLang="ko-KR" sz="1200" dirty="0" smtClean="0">
                <a:latin typeface="+mn-ea"/>
              </a:rPr>
              <a:t> libc.so is loaded into the same address</a:t>
            </a:r>
          </a:p>
          <a:p>
            <a:pPr lvl="1" algn="just"/>
            <a:r>
              <a:rPr lang="en-US" altLang="ko-KR" sz="1600" dirty="0" smtClean="0">
                <a:latin typeface="+mn-ea"/>
              </a:rPr>
              <a:t>Vulnerability</a:t>
            </a:r>
          </a:p>
          <a:p>
            <a:pPr lvl="2" algn="just"/>
            <a:r>
              <a:rPr lang="en-US" altLang="ko-KR" sz="1200" dirty="0" smtClean="0">
                <a:latin typeface="+mn-ea"/>
              </a:rPr>
              <a:t>Return-to-</a:t>
            </a:r>
            <a:r>
              <a:rPr lang="en-US" altLang="ko-KR" sz="1200" dirty="0" err="1" smtClean="0">
                <a:latin typeface="+mn-ea"/>
              </a:rPr>
              <a:t>libc</a:t>
            </a:r>
            <a:r>
              <a:rPr lang="en-US" altLang="ko-KR" sz="1200" dirty="0" smtClean="0">
                <a:latin typeface="+mn-ea"/>
              </a:rPr>
              <a:t> (RTL) : be easy to attack ROP program because the address map of libc.so is exposed in the all processes</a:t>
            </a:r>
          </a:p>
          <a:p>
            <a:pPr marL="914400" lvl="2" indent="0" algn="just">
              <a:buNone/>
            </a:pPr>
            <a:endParaRPr lang="en-US" altLang="ko-KR" sz="1000" dirty="0" smtClean="0">
              <a:latin typeface="+mn-ea"/>
            </a:endParaRPr>
          </a:p>
          <a:p>
            <a:pPr lvl="1" algn="just"/>
            <a:endParaRPr lang="en-US" altLang="ko-KR" sz="1600" dirty="0" smtClean="0"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6228184" y="2060848"/>
            <a:ext cx="2376264" cy="2880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876256" y="2780928"/>
            <a:ext cx="1224136" cy="157579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20272" y="220486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 Heap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328498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main()</a:t>
            </a:r>
          </a:p>
          <a:p>
            <a:r>
              <a:rPr lang="en-US" altLang="ko-KR" dirty="0" err="1" smtClean="0"/>
              <a:t>mmap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372200" y="2780928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6056" y="206084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Attack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8264" y="1628800"/>
            <a:ext cx="197971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Brute force attack</a:t>
            </a:r>
          </a:p>
          <a:p>
            <a:r>
              <a:rPr lang="en-US" altLang="ko-KR" sz="1600" dirty="0" smtClean="0">
                <a:solidFill>
                  <a:schemeClr val="tx2"/>
                </a:solidFill>
              </a:rPr>
              <a:t>Stack  overflow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4368" y="2492897"/>
            <a:ext cx="12596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NOP sled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128" y="3356992"/>
            <a:ext cx="125963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GOT attack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6" y="3933056"/>
            <a:ext cx="125963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RTL attack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940152" y="2492896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ko-KR" sz="2000" dirty="0" smtClean="0">
                <a:latin typeface="+mn-ea"/>
              </a:rPr>
              <a:t>Question </a:t>
            </a:r>
            <a:endParaRPr lang="en-US" altLang="ko-KR" sz="2000" dirty="0">
              <a:latin typeface="+mn-ea"/>
            </a:endParaRPr>
          </a:p>
          <a:p>
            <a:pPr lvl="1" algn="just"/>
            <a:r>
              <a:rPr lang="en-US" altLang="ko-KR" sz="1600" dirty="0" smtClean="0">
                <a:latin typeface="+mn-ea"/>
              </a:rPr>
              <a:t>Why can’t use ASLR and </a:t>
            </a:r>
            <a:r>
              <a:rPr lang="en-US" altLang="ko-KR" sz="1600" dirty="0" err="1" smtClean="0">
                <a:latin typeface="+mn-ea"/>
              </a:rPr>
              <a:t>prelink</a:t>
            </a:r>
            <a:r>
              <a:rPr lang="en-US" altLang="ko-KR" sz="1600" dirty="0" smtClean="0">
                <a:latin typeface="+mn-ea"/>
              </a:rPr>
              <a:t> together on the same system? </a:t>
            </a:r>
          </a:p>
          <a:p>
            <a:pPr marL="457200" lvl="1" indent="0" algn="just">
              <a:buNone/>
            </a:pPr>
            <a:r>
              <a:rPr lang="en-US" altLang="ko-KR" sz="1600" dirty="0" smtClean="0">
                <a:latin typeface="+mn-ea"/>
              </a:rPr>
              <a:t>	Answer &gt; </a:t>
            </a:r>
            <a:r>
              <a:rPr lang="en-US" altLang="ko-KR" sz="1600" dirty="0" err="1" smtClean="0">
                <a:latin typeface="+mn-ea"/>
              </a:rPr>
              <a:t>Prelink</a:t>
            </a:r>
            <a:r>
              <a:rPr lang="en-US" altLang="ko-KR" sz="1600" dirty="0" smtClean="0">
                <a:latin typeface="+mn-ea"/>
              </a:rPr>
              <a:t> fixes the program header of all shared libraries related specific 	program. </a:t>
            </a:r>
          </a:p>
          <a:p>
            <a:pPr lvl="1" algn="just"/>
            <a:r>
              <a:rPr lang="en-US" altLang="ko-KR" sz="1600" dirty="0" smtClean="0">
                <a:latin typeface="+mn-ea"/>
              </a:rPr>
              <a:t>One of </a:t>
            </a:r>
            <a:r>
              <a:rPr lang="en-US" altLang="ko-KR" sz="1600" dirty="0" err="1" smtClean="0">
                <a:latin typeface="+mn-ea"/>
              </a:rPr>
              <a:t>prelinked</a:t>
            </a:r>
            <a:r>
              <a:rPr lang="en-US" altLang="ko-KR" sz="1600" dirty="0" smtClean="0">
                <a:latin typeface="+mn-ea"/>
              </a:rPr>
              <a:t> program prevents operating ASLR of another program.</a:t>
            </a:r>
          </a:p>
          <a:p>
            <a:pPr marL="457200" lvl="1" indent="0" algn="just">
              <a:buNone/>
            </a:pPr>
            <a:endParaRPr lang="en-US" altLang="ko-KR" sz="2000" dirty="0" smtClean="0">
              <a:latin typeface="+mn-ea"/>
            </a:endParaRPr>
          </a:p>
          <a:p>
            <a:pPr algn="just"/>
            <a:r>
              <a:rPr lang="en-US" altLang="ko-KR" sz="2000" dirty="0" smtClean="0">
                <a:latin typeface="+mn-ea"/>
              </a:rPr>
              <a:t>Needs</a:t>
            </a:r>
          </a:p>
          <a:p>
            <a:pPr lvl="1" algn="just"/>
            <a:r>
              <a:rPr lang="en-US" altLang="ko-KR" sz="1600" dirty="0">
                <a:latin typeface="+mn-ea"/>
              </a:rPr>
              <a:t>T</a:t>
            </a:r>
            <a:r>
              <a:rPr lang="en-US" altLang="ko-KR" sz="1600" dirty="0" smtClean="0">
                <a:latin typeface="+mn-ea"/>
              </a:rPr>
              <a:t>he importance between the security and the performance is different according to the property of program.</a:t>
            </a:r>
          </a:p>
          <a:p>
            <a:pPr lvl="1" algn="just"/>
            <a:endParaRPr lang="en-US" altLang="ko-KR" sz="1600" dirty="0" smtClean="0">
              <a:latin typeface="+mn-ea"/>
            </a:endParaRPr>
          </a:p>
          <a:p>
            <a:pPr algn="just"/>
            <a:r>
              <a:rPr lang="en-US" altLang="ko-KR" sz="2000" dirty="0" smtClean="0">
                <a:latin typeface="+mn-ea"/>
              </a:rPr>
              <a:t>Improvement model</a:t>
            </a:r>
          </a:p>
          <a:p>
            <a:pPr lvl="1" algn="just"/>
            <a:r>
              <a:rPr lang="en-US" altLang="ko-KR" sz="1600" dirty="0" smtClean="0">
                <a:latin typeface="+mn-ea"/>
              </a:rPr>
              <a:t>Designs the mechanism that ASLR and </a:t>
            </a:r>
            <a:r>
              <a:rPr lang="en-US" altLang="ko-KR" sz="1600" dirty="0" err="1" smtClean="0">
                <a:latin typeface="+mn-ea"/>
              </a:rPr>
              <a:t>prelink</a:t>
            </a:r>
            <a:r>
              <a:rPr lang="en-US" altLang="ko-KR" sz="1600" dirty="0" smtClean="0">
                <a:latin typeface="+mn-ea"/>
              </a:rPr>
              <a:t> are able to be operated together.</a:t>
            </a:r>
          </a:p>
          <a:p>
            <a:pPr marL="457200" lvl="1" indent="0" algn="just">
              <a:buNone/>
            </a:pPr>
            <a:r>
              <a:rPr lang="en-US" altLang="ko-KR" sz="1600" dirty="0" smtClean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algn="just"/>
            <a:r>
              <a:rPr lang="en-US" altLang="ko-KR" sz="2000" dirty="0" smtClean="0">
                <a:latin typeface="+mn-ea"/>
              </a:rPr>
              <a:t>contribution</a:t>
            </a:r>
            <a:endParaRPr lang="en-US" altLang="ko-KR" sz="2000" dirty="0">
              <a:latin typeface="+mn-ea"/>
            </a:endParaRPr>
          </a:p>
          <a:p>
            <a:pPr lvl="1" algn="just"/>
            <a:r>
              <a:rPr lang="en-US" altLang="ko-KR" sz="1600" dirty="0" smtClean="0">
                <a:latin typeface="+mn-ea"/>
              </a:rPr>
              <a:t>Each program is able to be </a:t>
            </a:r>
            <a:r>
              <a:rPr lang="en-US" altLang="ko-KR" sz="1600" dirty="0" err="1" smtClean="0">
                <a:latin typeface="+mn-ea"/>
              </a:rPr>
              <a:t>prelinked</a:t>
            </a:r>
            <a:r>
              <a:rPr lang="en-US" altLang="ko-KR" sz="1600" dirty="0" smtClean="0">
                <a:latin typeface="+mn-ea"/>
              </a:rPr>
              <a:t> by using the different address map</a:t>
            </a:r>
          </a:p>
          <a:p>
            <a:pPr lvl="1" algn="just"/>
            <a:r>
              <a:rPr lang="en-US" altLang="ko-KR" sz="1600" dirty="0" err="1" smtClean="0">
                <a:latin typeface="+mn-ea"/>
              </a:rPr>
              <a:t>Prelinked</a:t>
            </a:r>
            <a:r>
              <a:rPr lang="en-US" altLang="ko-KR" sz="1600" dirty="0" smtClean="0">
                <a:latin typeface="+mn-ea"/>
              </a:rPr>
              <a:t> programs do not disturb ASLR of common program. </a:t>
            </a:r>
            <a:endParaRPr lang="en-US" altLang="ko-KR" sz="1600" dirty="0">
              <a:latin typeface="+mn-ea"/>
            </a:endParaRPr>
          </a:p>
          <a:p>
            <a:pPr lvl="1" algn="just"/>
            <a:r>
              <a:rPr lang="en-US" altLang="ko-KR" sz="1600" dirty="0" smtClean="0">
                <a:latin typeface="+mn-ea"/>
              </a:rPr>
              <a:t>A program is able to selectively switch loading mechanisms to ASLR or </a:t>
            </a:r>
            <a:r>
              <a:rPr lang="en-US" altLang="ko-KR" sz="1600" dirty="0" err="1" smtClean="0">
                <a:latin typeface="+mn-ea"/>
              </a:rPr>
              <a:t>prelink</a:t>
            </a:r>
            <a:endParaRPr lang="ko-KR" altLang="en-US" sz="1600" dirty="0">
              <a:latin typeface="+mn-ea"/>
            </a:endParaRPr>
          </a:p>
          <a:p>
            <a:pPr lvl="1" algn="just"/>
            <a:endParaRPr lang="en-US" altLang="ko-KR" sz="1800" dirty="0" smtClean="0">
              <a:latin typeface="+mn-ea"/>
            </a:endParaRPr>
          </a:p>
          <a:p>
            <a:pPr algn="just"/>
            <a:endParaRPr lang="en-US" altLang="ko-KR" sz="2200" dirty="0" smtClean="0">
              <a:latin typeface="+mn-ea"/>
            </a:endParaRPr>
          </a:p>
          <a:p>
            <a:pPr lvl="1" algn="just"/>
            <a:endParaRPr lang="ko-KR" altLang="en-US" sz="18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Dynamic-</a:t>
            </a:r>
            <a:r>
              <a:rPr lang="en-US" altLang="ko-KR" dirty="0" err="1" smtClean="0"/>
              <a:t>prelink</a:t>
            </a:r>
            <a:endParaRPr lang="ko-KR" altLang="en-US" dirty="0"/>
          </a:p>
        </p:txBody>
      </p:sp>
      <p:sp>
        <p:nvSpPr>
          <p:cNvPr id="4" name="내용 개체 틀 26"/>
          <p:cNvSpPr txBox="1">
            <a:spLocks noGrp="1"/>
          </p:cNvSpPr>
          <p:nvPr>
            <p:ph idx="1"/>
          </p:nvPr>
        </p:nvSpPr>
        <p:spPr>
          <a:xfrm>
            <a:off x="224792" y="1592607"/>
            <a:ext cx="8955720" cy="2665065"/>
          </a:xfrm>
        </p:spPr>
        <p:txBody>
          <a:bodyPr>
            <a:normAutofit/>
          </a:bodyPr>
          <a:lstStyle/>
          <a:p>
            <a:pPr algn="just"/>
            <a:r>
              <a:rPr lang="en-US" altLang="ko-KR" sz="1800" dirty="0" smtClean="0">
                <a:latin typeface="+mn-ea"/>
              </a:rPr>
              <a:t>Possibility</a:t>
            </a:r>
            <a:endParaRPr lang="en-US" altLang="en-US" sz="1800" dirty="0" smtClean="0">
              <a:latin typeface="+mn-ea"/>
            </a:endParaRPr>
          </a:p>
          <a:p>
            <a:pPr lvl="1" algn="just"/>
            <a:r>
              <a:rPr lang="en-US" altLang="ko-KR" sz="1600" dirty="0" smtClean="0">
                <a:latin typeface="+mn-ea"/>
              </a:rPr>
              <a:t>Almost shared libraries is composed to </a:t>
            </a:r>
            <a:r>
              <a:rPr lang="en-US" altLang="ko-KR" sz="1600" b="0" dirty="0" smtClean="0">
                <a:latin typeface="+mn-ea"/>
              </a:rPr>
              <a:t>Position Independent Code (PIC). </a:t>
            </a:r>
          </a:p>
          <a:p>
            <a:pPr lvl="1" algn="just"/>
            <a:r>
              <a:rPr lang="en-US" altLang="en-US" sz="1600" b="0" dirty="0" smtClean="0">
                <a:latin typeface="+mn-ea"/>
              </a:rPr>
              <a:t>The ratio of ELF’s a sections related relocation is small</a:t>
            </a:r>
            <a:r>
              <a:rPr lang="en-US" altLang="ko-KR" sz="1600" b="0" dirty="0" smtClean="0">
                <a:latin typeface="+mn-ea"/>
              </a:rPr>
              <a:t> (</a:t>
            </a:r>
            <a:r>
              <a:rPr lang="en-US" altLang="ko-KR" sz="1600" b="0" dirty="0" err="1" smtClean="0">
                <a:latin typeface="+mn-ea"/>
              </a:rPr>
              <a:t>libc</a:t>
            </a:r>
            <a:r>
              <a:rPr lang="en-US" altLang="ko-KR" sz="1600" b="0" dirty="0" smtClean="0">
                <a:latin typeface="+mn-ea"/>
              </a:rPr>
              <a:t> : 3.4%, </a:t>
            </a:r>
            <a:r>
              <a:rPr lang="en-US" altLang="ko-KR" sz="1600" b="0" dirty="0" err="1" smtClean="0">
                <a:latin typeface="+mn-ea"/>
              </a:rPr>
              <a:t>libstdc</a:t>
            </a:r>
            <a:r>
              <a:rPr lang="en-US" altLang="ko-KR" sz="1600" b="0" dirty="0" smtClean="0">
                <a:latin typeface="+mn-ea"/>
              </a:rPr>
              <a:t>++ : 11.5%)</a:t>
            </a:r>
          </a:p>
          <a:p>
            <a:pPr lvl="1" algn="just"/>
            <a:r>
              <a:rPr lang="en-US" altLang="ko-KR" sz="1600" dirty="0" smtClean="0">
                <a:latin typeface="+mn-ea"/>
              </a:rPr>
              <a:t>Create the cache file and write relocation file instead of modifying binaries</a:t>
            </a:r>
            <a:r>
              <a:rPr lang="en-US" altLang="ko-KR" sz="1600" b="0" dirty="0" smtClean="0">
                <a:latin typeface="+mn-ea"/>
              </a:rPr>
              <a:t>.</a:t>
            </a:r>
            <a:r>
              <a:rPr altLang="en-US" sz="1600" b="0" dirty="0" smtClean="0">
                <a:latin typeface="+mn-ea"/>
              </a:rPr>
              <a:t>  </a:t>
            </a:r>
            <a:r>
              <a:rPr lang="en-US" altLang="ko-KR" sz="1600" b="0" dirty="0" smtClean="0">
                <a:latin typeface="+mn-ea"/>
              </a:rPr>
              <a:t> </a:t>
            </a:r>
          </a:p>
          <a:p>
            <a:pPr lvl="1" algn="just"/>
            <a:r>
              <a:rPr lang="en-US" altLang="ko-KR" sz="1600" dirty="0" smtClean="0">
                <a:latin typeface="+mn-ea"/>
              </a:rPr>
              <a:t>Copy the data of cache file to the relocation section in the runtime.</a:t>
            </a:r>
            <a:endParaRPr lang="en-US" altLang="ko-KR" sz="1600" b="0" dirty="0" smtClean="0">
              <a:latin typeface="+mn-ea"/>
            </a:endParaRPr>
          </a:p>
          <a:p>
            <a:pPr lvl="1" algn="just"/>
            <a:endParaRPr lang="en-US" altLang="en-US" sz="1600" b="0" dirty="0" smtClean="0">
              <a:latin typeface="+mn-ea"/>
            </a:endParaRPr>
          </a:p>
          <a:p>
            <a:pPr algn="just"/>
            <a:endParaRPr altLang="en-US" sz="2000" b="0" dirty="0" smtClean="0">
              <a:latin typeface="+mn-ea"/>
            </a:endParaRPr>
          </a:p>
        </p:txBody>
      </p:sp>
      <p:pic>
        <p:nvPicPr>
          <p:cNvPr id="5" name="Picture 28" descr="D:\2013\논문\Worldcomp14\fig\5allstruc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069" y="3117305"/>
            <a:ext cx="3727355" cy="33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3863"/>
            <a:ext cx="3661179" cy="95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686693" y="4823247"/>
            <a:ext cx="35972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Char char="•"/>
              <a:defRPr sz="2400" b="1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The ratio of relocation section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36"/>
          <p:cNvSpPr txBox="1">
            <a:spLocks noChangeArrowheads="1"/>
          </p:cNvSpPr>
          <p:nvPr/>
        </p:nvSpPr>
        <p:spPr bwMode="auto">
          <a:xfrm>
            <a:off x="4556629" y="6543386"/>
            <a:ext cx="3903803" cy="26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Char char="•"/>
              <a:defRPr sz="2400" b="1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The structure of  dynamic-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prelink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899A-05C0-4A7C-B92E-A29D0339272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54419"/>
            <a:ext cx="4263455" cy="317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내용 개체 틀 2"/>
          <p:cNvSpPr txBox="1">
            <a:spLocks noGrp="1"/>
          </p:cNvSpPr>
          <p:nvPr>
            <p:ph idx="1"/>
          </p:nvPr>
        </p:nvSpPr>
        <p:spPr>
          <a:xfrm>
            <a:off x="250825" y="1484585"/>
            <a:ext cx="4897239" cy="5170487"/>
          </a:xfrm>
        </p:spPr>
        <p:txBody>
          <a:bodyPr/>
          <a:lstStyle/>
          <a:p>
            <a:r>
              <a:rPr lang="en-US" altLang="en-US" sz="1800" dirty="0" smtClean="0">
                <a:latin typeface="+mn-ea"/>
              </a:rPr>
              <a:t>Analyze relocation section 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Divide with ELF’s sections composed PIC</a:t>
            </a:r>
            <a:endParaRPr lang="en-US" altLang="ko-KR" sz="1600" b="0" dirty="0" smtClean="0">
              <a:latin typeface="+mn-ea"/>
            </a:endParaRPr>
          </a:p>
          <a:p>
            <a:pPr lvl="2"/>
            <a:r>
              <a:rPr lang="en-US" altLang="ko-KR" sz="1400" b="0" dirty="0" smtClean="0">
                <a:latin typeface="+mn-ea"/>
              </a:rPr>
              <a:t>The location-independent section</a:t>
            </a:r>
          </a:p>
          <a:p>
            <a:pPr lvl="2"/>
            <a:r>
              <a:rPr lang="en-US" altLang="ko-KR" sz="1400" b="0" dirty="0" smtClean="0">
                <a:solidFill>
                  <a:srgbClr val="FF0000"/>
                </a:solidFill>
                <a:latin typeface="+mn-ea"/>
              </a:rPr>
              <a:t>The location-sensitive section</a:t>
            </a:r>
          </a:p>
          <a:p>
            <a:pPr lvl="2"/>
            <a:r>
              <a:rPr lang="en-US" altLang="ko-KR" sz="1400" b="0" dirty="0" smtClean="0">
                <a:solidFill>
                  <a:srgbClr val="FF0000"/>
                </a:solidFill>
                <a:latin typeface="+mn-ea"/>
              </a:rPr>
              <a:t>The relocation section </a:t>
            </a:r>
          </a:p>
          <a:p>
            <a:pPr lvl="2"/>
            <a:endParaRPr lang="en-US" altLang="ko-KR" sz="1400" b="0" dirty="0" smtClean="0">
              <a:latin typeface="+mn-ea"/>
            </a:endParaRPr>
          </a:p>
          <a:p>
            <a:r>
              <a:rPr lang="en-US" altLang="ko-KR" sz="1800" dirty="0" smtClean="0">
                <a:latin typeface="+mn-ea"/>
              </a:rPr>
              <a:t>Dynamic-</a:t>
            </a:r>
            <a:r>
              <a:rPr lang="en-US" altLang="ko-KR" sz="1800" dirty="0" err="1" smtClean="0">
                <a:latin typeface="+mn-ea"/>
              </a:rPr>
              <a:t>prelink</a:t>
            </a:r>
            <a:r>
              <a:rPr lang="en-US" altLang="ko-KR" sz="1800" dirty="0" smtClean="0">
                <a:latin typeface="+mn-ea"/>
              </a:rPr>
              <a:t> cache file</a:t>
            </a:r>
          </a:p>
          <a:p>
            <a:pPr lvl="1"/>
            <a:r>
              <a:rPr lang="en-US" altLang="ko-KR" sz="1600" b="0" dirty="0" smtClean="0">
                <a:latin typeface="+mn-ea"/>
              </a:rPr>
              <a:t>The cache file to manage </a:t>
            </a:r>
            <a:r>
              <a:rPr lang="en-US" altLang="ko-KR" sz="1600" b="0" dirty="0" err="1" smtClean="0">
                <a:latin typeface="+mn-ea"/>
              </a:rPr>
              <a:t>prelinking</a:t>
            </a:r>
            <a:r>
              <a:rPr lang="en-US" altLang="ko-KR" sz="1600" b="0" dirty="0" smtClean="0">
                <a:latin typeface="+mn-ea"/>
              </a:rPr>
              <a:t> data</a:t>
            </a:r>
          </a:p>
          <a:p>
            <a:pPr lvl="1"/>
            <a:r>
              <a:rPr lang="en-US" altLang="ko-KR" sz="1600" b="0" dirty="0" smtClean="0">
                <a:latin typeface="+mn-ea"/>
              </a:rPr>
              <a:t>Format</a:t>
            </a:r>
          </a:p>
          <a:p>
            <a:pPr lvl="2"/>
            <a:r>
              <a:rPr lang="en-US" altLang="ko-KR" sz="1400" b="0" i="1" dirty="0" err="1" smtClean="0">
                <a:latin typeface="+mn-ea"/>
              </a:rPr>
              <a:t>app_cache_entry</a:t>
            </a:r>
            <a:r>
              <a:rPr lang="en-US" altLang="ko-KR" sz="1400" b="0" dirty="0" smtClean="0">
                <a:latin typeface="+mn-ea"/>
              </a:rPr>
              <a:t>: </a:t>
            </a:r>
          </a:p>
          <a:p>
            <a:pPr lvl="2"/>
            <a:r>
              <a:rPr lang="en-US" altLang="ko-KR" sz="1400" b="0" i="1" dirty="0" err="1" smtClean="0">
                <a:latin typeface="+mn-ea"/>
              </a:rPr>
              <a:t>app_cache_header</a:t>
            </a:r>
            <a:r>
              <a:rPr lang="en-US" altLang="ko-KR" sz="1400" b="0" dirty="0" smtClean="0">
                <a:latin typeface="+mn-ea"/>
              </a:rPr>
              <a:t>: </a:t>
            </a:r>
          </a:p>
          <a:p>
            <a:pPr lvl="2"/>
            <a:r>
              <a:rPr lang="en-US" altLang="ko-KR" sz="1400" b="0" i="1" dirty="0" err="1" smtClean="0">
                <a:latin typeface="+mn-ea"/>
              </a:rPr>
              <a:t>section_header</a:t>
            </a:r>
            <a:r>
              <a:rPr lang="en-US" altLang="ko-KR" sz="1400" b="0" dirty="0" smtClean="0">
                <a:latin typeface="+mn-ea"/>
              </a:rPr>
              <a:t>: </a:t>
            </a:r>
          </a:p>
          <a:p>
            <a:pPr lvl="2"/>
            <a:r>
              <a:rPr lang="en-US" altLang="ko-KR" sz="1400" b="0" i="1" dirty="0" smtClean="0">
                <a:latin typeface="+mn-ea"/>
              </a:rPr>
              <a:t>cached section</a:t>
            </a:r>
            <a:r>
              <a:rPr lang="en-US" altLang="ko-KR" sz="1400" b="0" dirty="0" smtClean="0">
                <a:latin typeface="+mn-ea"/>
              </a:rPr>
              <a:t>: </a:t>
            </a:r>
          </a:p>
          <a:p>
            <a:pPr lvl="2"/>
            <a:r>
              <a:rPr lang="en-US" altLang="ko-KR" sz="1400" b="0" i="1" dirty="0" smtClean="0">
                <a:latin typeface="+mn-ea"/>
              </a:rPr>
              <a:t>hash map</a:t>
            </a:r>
            <a:r>
              <a:rPr lang="en-US" altLang="ko-KR" sz="1400" b="0" dirty="0" smtClean="0">
                <a:latin typeface="+mn-ea"/>
              </a:rPr>
              <a:t>:</a:t>
            </a:r>
            <a:endParaRPr lang="en-US" altLang="ko-KR" sz="1600" dirty="0" smtClean="0">
              <a:latin typeface="+mn-ea"/>
            </a:endParaRPr>
          </a:p>
          <a:p>
            <a:pPr>
              <a:buFontTx/>
              <a:buNone/>
            </a:pPr>
            <a:endParaRPr altLang="en-US" sz="1800" dirty="0" smtClean="0">
              <a:latin typeface="+mn-ea"/>
            </a:endParaRPr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Char char="•"/>
              <a:defRPr sz="2400" b="1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0C3BDFA-68F6-4978-8123-C3CABC613D4A}" type="slidenum">
              <a:rPr altLang="ko-KR" sz="2000" smtClean="0">
                <a:solidFill>
                  <a:srgbClr val="FFFFFF"/>
                </a:solidFill>
                <a:latin typeface="Arial" charset="0"/>
                <a:ea typeface="굴림" charset="-127"/>
              </a:rPr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ko-KR" altLang="en-US" sz="200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16" y="776530"/>
            <a:ext cx="2160587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36"/>
          <p:cNvSpPr txBox="1">
            <a:spLocks noChangeArrowheads="1"/>
          </p:cNvSpPr>
          <p:nvPr/>
        </p:nvSpPr>
        <p:spPr bwMode="auto">
          <a:xfrm>
            <a:off x="6300192" y="3079993"/>
            <a:ext cx="2420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Char char="•"/>
              <a:defRPr sz="2400" b="1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Relocation section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488" name="TextBox 36"/>
          <p:cNvSpPr txBox="1">
            <a:spLocks noChangeArrowheads="1"/>
          </p:cNvSpPr>
          <p:nvPr/>
        </p:nvSpPr>
        <p:spPr bwMode="auto">
          <a:xfrm>
            <a:off x="5652120" y="6407421"/>
            <a:ext cx="2419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Char char="•"/>
              <a:defRPr sz="2400" b="1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000" b="1"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b="1"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Dynamic-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prelink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cache file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Arial" charset="0"/>
                <a:ea typeface="굴림" charset="-127"/>
              </a:rPr>
              <a:t>Method &amp;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41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1238</Words>
  <Application>Microsoft Office PowerPoint</Application>
  <PresentationFormat>화면 슬라이드 쇼(4:3)</PresentationFormat>
  <Paragraphs>233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Dynamic-prelink</vt:lpstr>
      <vt:lpstr>Program startup</vt:lpstr>
      <vt:lpstr>Dynamic linker</vt:lpstr>
      <vt:lpstr>Prelink</vt:lpstr>
      <vt:lpstr>Latest trend</vt:lpstr>
      <vt:lpstr>Prelink vulnerability </vt:lpstr>
      <vt:lpstr>Motivation</vt:lpstr>
      <vt:lpstr>Dynamic-prelink</vt:lpstr>
      <vt:lpstr>Method &amp; Analysis</vt:lpstr>
      <vt:lpstr>Experimental Results</vt:lpstr>
      <vt:lpstr>Experimental Results</vt:lpstr>
      <vt:lpstr>Conclusion</vt:lpstr>
      <vt:lpstr>Reference</vt:lpstr>
      <vt:lpstr>PowerPoint 프레젠테이션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Dynamic-prelink</dc:title>
  <dc:creator>윤형조/SLP개발팀(무선)/S4(선임)/삼성전자</dc:creator>
  <cp:lastModifiedBy>윤형조/SLP개발팀(무선)/S4(선임)/삼성전자</cp:lastModifiedBy>
  <cp:revision>164</cp:revision>
  <cp:lastPrinted>2014-07-19T05:10:03Z</cp:lastPrinted>
  <dcterms:created xsi:type="dcterms:W3CDTF">2014-07-06T02:42:06Z</dcterms:created>
  <dcterms:modified xsi:type="dcterms:W3CDTF">2014-07-28T01:09:08Z</dcterms:modified>
</cp:coreProperties>
</file>