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57" r:id="rId4"/>
    <p:sldId id="258" r:id="rId5"/>
    <p:sldId id="332" r:id="rId6"/>
    <p:sldId id="262" r:id="rId7"/>
    <p:sldId id="272" r:id="rId8"/>
    <p:sldId id="315" r:id="rId9"/>
    <p:sldId id="316" r:id="rId10"/>
    <p:sldId id="304" r:id="rId11"/>
    <p:sldId id="268" r:id="rId12"/>
    <p:sldId id="269" r:id="rId13"/>
    <p:sldId id="271" r:id="rId14"/>
    <p:sldId id="275" r:id="rId15"/>
    <p:sldId id="276" r:id="rId16"/>
    <p:sldId id="277" r:id="rId17"/>
    <p:sldId id="325" r:id="rId18"/>
    <p:sldId id="279" r:id="rId19"/>
    <p:sldId id="281" r:id="rId20"/>
    <p:sldId id="333" r:id="rId21"/>
    <p:sldId id="284" r:id="rId22"/>
    <p:sldId id="329" r:id="rId23"/>
    <p:sldId id="330" r:id="rId24"/>
    <p:sldId id="287" r:id="rId25"/>
    <p:sldId id="291" r:id="rId26"/>
    <p:sldId id="290" r:id="rId27"/>
    <p:sldId id="331" r:id="rId28"/>
    <p:sldId id="321" r:id="rId29"/>
    <p:sldId id="297" r:id="rId30"/>
    <p:sldId id="298" r:id="rId31"/>
    <p:sldId id="326" r:id="rId32"/>
    <p:sldId id="289" r:id="rId33"/>
    <p:sldId id="301" r:id="rId34"/>
    <p:sldId id="302" r:id="rId3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969696"/>
    <a:srgbClr val="FFCC99"/>
    <a:srgbClr val="FF5050"/>
    <a:srgbClr val="FFFFCC"/>
    <a:srgbClr val="FF9966"/>
    <a:srgbClr val="5F5F5F"/>
    <a:srgbClr val="00FFFF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8824" autoAdjust="0"/>
  </p:normalViewPr>
  <p:slideViewPr>
    <p:cSldViewPr>
      <p:cViewPr>
        <p:scale>
          <a:sx n="75" d="100"/>
          <a:sy n="75" d="100"/>
        </p:scale>
        <p:origin x="-1096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4BA9-19FA-4188-8A85-0D09BE626F2D}" type="datetimeFigureOut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59AB0-4597-43DD-88FD-A683A776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4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8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9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9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2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6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51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1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5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9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9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5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1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19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3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83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64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6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32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29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6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8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22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9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7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3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9AB0-4597-43DD-88FD-A683A77609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371-81F5-4261-8BA1-CCF0CEE5DB7E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0460-EF46-409E-B27B-9EA17C60135F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69BF-97A9-4A41-BB8F-1CA3A569C2B6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1673-21D5-46FE-9D50-668E68AE9143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520259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20D7-9FAA-4A6B-AFD3-6EC091C5272B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64B-FB7C-4B0C-9A21-C46C5F8BFCA4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D8AB-F6BA-4895-9DFF-4BD16BF2D991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78BA-920F-41CA-BB37-550FB2F7BCCD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D221-C9D0-4B5E-BC92-BA6DEE6FBD8C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935-F58A-4985-A573-7524F1A98E0D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5459-06E6-4D55-91C6-65FFD1E81564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507F4F84-CE7B-4FAF-A33F-102085F2E682}" type="datetime1">
              <a:rPr lang="ko-KR" altLang="en-US" smtClean="0"/>
              <a:t>3/18/13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rgbClr val="649B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angwoo Min\Downloads\jpg_2\Emblem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2" y="4653136"/>
            <a:ext cx="2026290" cy="20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1090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659A2A"/>
                </a:solidFill>
              </a:rPr>
              <a:t>SFS: Random Write Considered </a:t>
            </a:r>
            <a:r>
              <a:rPr lang="en-US" altLang="ko-KR" b="1" dirty="0">
                <a:solidFill>
                  <a:srgbClr val="649B2D"/>
                </a:solidFill>
              </a:rPr>
              <a:t>Harmful</a:t>
            </a:r>
            <a:r>
              <a:rPr lang="en-US" altLang="ko-KR" b="1" dirty="0">
                <a:solidFill>
                  <a:srgbClr val="659A2A"/>
                </a:solidFill>
              </a:rPr>
              <a:t> in Solid State </a:t>
            </a:r>
            <a:r>
              <a:rPr lang="en-US" altLang="ko-KR" b="1" dirty="0" smtClean="0">
                <a:solidFill>
                  <a:srgbClr val="659A2A"/>
                </a:solidFill>
              </a:rPr>
              <a:t>Drives</a:t>
            </a:r>
            <a:endParaRPr lang="ko-KR" altLang="en-US" b="1" dirty="0">
              <a:solidFill>
                <a:srgbClr val="659A2A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344816" cy="22444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u="sng" dirty="0">
                <a:solidFill>
                  <a:schemeClr val="tx1"/>
                </a:solidFill>
              </a:rPr>
              <a:t>Changwoo </a:t>
            </a:r>
            <a:r>
              <a:rPr lang="en-US" altLang="ko-KR" sz="2400" b="1" u="sng" dirty="0" smtClean="0">
                <a:solidFill>
                  <a:schemeClr val="tx1"/>
                </a:solidFill>
              </a:rPr>
              <a:t>Min</a:t>
            </a:r>
            <a:r>
              <a:rPr lang="en-US" altLang="ko-KR" sz="2400" baseline="30000" dirty="0" smtClean="0">
                <a:solidFill>
                  <a:schemeClr val="tx1"/>
                </a:solidFill>
              </a:rPr>
              <a:t>1,</a:t>
            </a:r>
            <a:r>
              <a:rPr lang="en-US" altLang="ko-KR" sz="2400" baseline="30000" dirty="0">
                <a:solidFill>
                  <a:schemeClr val="tx1"/>
                </a:solidFill>
              </a:rPr>
              <a:t> 2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Kangnyeon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Kim</a:t>
            </a:r>
            <a:r>
              <a:rPr lang="en-US" altLang="ko-KR" sz="2400" baseline="30000" dirty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Hyunjin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Cho</a:t>
            </a:r>
            <a:r>
              <a:rPr lang="en-US" altLang="ko-KR" sz="2400" baseline="30000" dirty="0">
                <a:solidFill>
                  <a:schemeClr val="tx1"/>
                </a:solidFill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>
                <a:solidFill>
                  <a:schemeClr val="tx1"/>
                </a:solidFill>
              </a:rPr>
              <a:t>Sang-Won </a:t>
            </a:r>
            <a:r>
              <a:rPr lang="en-US" altLang="ko-KR" sz="2400" dirty="0" smtClean="0">
                <a:solidFill>
                  <a:schemeClr val="tx1"/>
                </a:solidFill>
              </a:rPr>
              <a:t>Lee</a:t>
            </a:r>
            <a:r>
              <a:rPr lang="en-US" altLang="ko-KR" sz="2400" baseline="30000" dirty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>
                <a:solidFill>
                  <a:schemeClr val="tx1"/>
                </a:solidFill>
              </a:rPr>
              <a:t>Young Ik </a:t>
            </a:r>
            <a:r>
              <a:rPr lang="en-US" altLang="ko-KR" sz="2400" dirty="0" smtClean="0">
                <a:solidFill>
                  <a:schemeClr val="tx1"/>
                </a:solidFill>
              </a:rPr>
              <a:t>Eom</a:t>
            </a:r>
            <a:r>
              <a:rPr lang="en-US" altLang="ko-KR" sz="2400" baseline="30000" dirty="0">
                <a:solidFill>
                  <a:schemeClr val="tx1"/>
                </a:solidFill>
              </a:rPr>
              <a:t>1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baseline="300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Sungkyunkwan University, Korea</a:t>
            </a:r>
          </a:p>
          <a:p>
            <a:r>
              <a:rPr lang="en-US" altLang="ko-KR" sz="2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</a:rPr>
              <a:t>Samsung Electronics, Korea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5" name="Picture 5" descr="C:\Users\Changwoo Min\Downloads\2010-12-01_173536_gienterc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273792"/>
            <a:ext cx="1512168" cy="78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5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Eager </a:t>
            </a:r>
            <a:r>
              <a:rPr lang="en-US" altLang="ko-KR" i="1" dirty="0"/>
              <a:t>on writing</a:t>
            </a:r>
            <a:r>
              <a:rPr lang="en-US" altLang="ko-KR" dirty="0"/>
              <a:t> data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16024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To secure large empty chunk for bulk sequential write, segment cleaning is needed. </a:t>
            </a:r>
          </a:p>
          <a:p>
            <a:pPr lvl="1"/>
            <a:r>
              <a:rPr lang="en-US" altLang="ko-KR" dirty="0" smtClean="0"/>
              <a:t>Major source of overhead in any log-structured file system</a:t>
            </a:r>
          </a:p>
          <a:p>
            <a:pPr lvl="1"/>
            <a:r>
              <a:rPr lang="en-US" altLang="ko-KR" dirty="0" smtClean="0"/>
              <a:t>When hot data is </a:t>
            </a:r>
            <a:r>
              <a:rPr lang="en-US" altLang="ko-KR" dirty="0" err="1" smtClean="0"/>
              <a:t>colocated</a:t>
            </a:r>
            <a:r>
              <a:rPr lang="en-US" altLang="ko-KR" dirty="0" smtClean="0"/>
              <a:t> with cold data in the same segment, cleaning overhead significantly increases.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38424" y="3359643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26456" y="3359643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08560" y="3359643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96592" y="3359643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76996" y="3359643"/>
            <a:ext cx="28803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65028" y="3359643"/>
            <a:ext cx="288032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047132" y="3359643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35164" y="3359643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234546" y="4128754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522578" y="4128754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804682" y="4128754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92714" y="4128754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76996" y="4128754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65028" y="4128754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047132" y="4128754"/>
            <a:ext cx="28803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35164" y="4128754"/>
            <a:ext cx="288032" cy="4320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76996" y="4128754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13832" y="3359643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001864" y="3359643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283968" y="3359643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72000" y="3359643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3832" y="4128754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001864" y="4128754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283968" y="4128754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572000" y="4128754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내용 개체 틀 2"/>
          <p:cNvSpPr txBox="1">
            <a:spLocks/>
          </p:cNvSpPr>
          <p:nvPr/>
        </p:nvSpPr>
        <p:spPr>
          <a:xfrm>
            <a:off x="457200" y="5013176"/>
            <a:ext cx="8229600" cy="175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Traditional LFS writes data regardless of hot/cold and then tries to separate data </a:t>
            </a:r>
            <a:r>
              <a:rPr lang="en-US" altLang="ko-KR" i="1" dirty="0" smtClean="0"/>
              <a:t>lazily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on segment cleaning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If we can categorize hot/cold data when it is first written, there is much room for improvement.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i="1" dirty="0" smtClean="0">
                <a:sym typeface="Wingdings" pitchFamily="2" charset="2"/>
              </a:rPr>
              <a:t>Eager on writing data grouping</a:t>
            </a:r>
            <a:endParaRPr lang="en-US" altLang="ko-KR" i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152012" y="292494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Disk segment (4 blocks)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1240329" y="3359643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3723357" y="3359643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811630" y="3359643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4011389" y="3359643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4299421" y="3359643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3056087" y="3359643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4581525" y="3359643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3328879" y="3359643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38424" y="3359643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76996" y="3359643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3832" y="3359643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148065" y="3283280"/>
            <a:ext cx="353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 live blocks should be moved to secure an empty segment. 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722347" y="4128754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1234697" y="412875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4010379" y="4128754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519554" y="412875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4294985" y="4128754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1807586" y="412875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4570990" y="4128754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>
            <a:off x="2089690" y="412875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713832" y="4128754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34546" y="4128754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148065" y="4052391"/>
            <a:ext cx="353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need to move blocks to secure an empty segment. 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8264" y="6520259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64712" y="3293152"/>
            <a:ext cx="2517219" cy="5650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62224" y="4062263"/>
            <a:ext cx="1258609" cy="5650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5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4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SFS in a nutshell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 log-structured file system</a:t>
            </a:r>
          </a:p>
          <a:p>
            <a:endParaRPr lang="en-US" altLang="ko-KR" dirty="0"/>
          </a:p>
          <a:p>
            <a:r>
              <a:rPr lang="en-US" altLang="ko-KR" dirty="0" smtClean="0"/>
              <a:t>Segment size is multiple of erase block size</a:t>
            </a:r>
          </a:p>
          <a:p>
            <a:pPr lvl="1"/>
            <a:r>
              <a:rPr lang="en-US" altLang="ko-KR" dirty="0" smtClean="0"/>
              <a:t>Random write bandwidth = Sequential write bandwidth</a:t>
            </a:r>
          </a:p>
          <a:p>
            <a:endParaRPr lang="en-US" altLang="ko-KR" dirty="0"/>
          </a:p>
          <a:p>
            <a:r>
              <a:rPr lang="en-US" altLang="ko-KR" dirty="0" smtClean="0"/>
              <a:t>Eager on writing data grouping</a:t>
            </a:r>
          </a:p>
          <a:p>
            <a:pPr lvl="1"/>
            <a:r>
              <a:rPr lang="en-US" altLang="ko-KR" dirty="0" err="1" smtClean="0"/>
              <a:t>Colocate</a:t>
            </a:r>
            <a:r>
              <a:rPr lang="en-US" altLang="ko-KR" dirty="0" smtClean="0"/>
              <a:t> blocks with similar update likelihood, </a:t>
            </a:r>
            <a:r>
              <a:rPr lang="en-US" altLang="ko-KR" i="1" dirty="0" smtClean="0"/>
              <a:t>hotness</a:t>
            </a:r>
            <a:r>
              <a:rPr lang="en-US" altLang="ko-KR" dirty="0" smtClean="0"/>
              <a:t>, into the same segment when they are first written</a:t>
            </a:r>
          </a:p>
          <a:p>
            <a:pPr lvl="1"/>
            <a:r>
              <a:rPr lang="en-US" altLang="ko-KR" dirty="0" smtClean="0"/>
              <a:t>To form bimodal distribution of segment utilization</a:t>
            </a:r>
          </a:p>
          <a:p>
            <a:pPr lvl="1"/>
            <a:r>
              <a:rPr lang="en-US" altLang="ko-KR" dirty="0" smtClean="0"/>
              <a:t>Significantly reduces segment cleaning overhead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Cost-hotness segment cleaning</a:t>
            </a:r>
          </a:p>
          <a:p>
            <a:pPr lvl="1"/>
            <a:r>
              <a:rPr lang="en-US" altLang="ko-KR" dirty="0" smtClean="0"/>
              <a:t>Natural extension of cost-benefit policy</a:t>
            </a:r>
          </a:p>
          <a:p>
            <a:pPr lvl="1"/>
            <a:r>
              <a:rPr lang="en-US" altLang="ko-KR" dirty="0" smtClean="0"/>
              <a:t>Better victim segment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10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Segment Writing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5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i="1" dirty="0" smtClean="0"/>
              <a:t>On Writing</a:t>
            </a:r>
            <a:r>
              <a:rPr lang="en-US" altLang="ko-KR" dirty="0" smtClean="0"/>
              <a:t> Data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6267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Colocate</a:t>
            </a:r>
            <a:r>
              <a:rPr lang="en-US" altLang="ko-KR" dirty="0" smtClean="0"/>
              <a:t> blocks with similar update likelihood, </a:t>
            </a:r>
            <a:r>
              <a:rPr lang="en-US" altLang="ko-KR" i="1" dirty="0" smtClean="0"/>
              <a:t>hotness</a:t>
            </a:r>
            <a:r>
              <a:rPr lang="en-US" altLang="ko-KR" dirty="0" smtClean="0"/>
              <a:t>, into the same segment when they are first written.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8570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01" y="2466392"/>
            <a:ext cx="1690708" cy="35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Dirty Pages: </a:t>
            </a:r>
            <a:r>
              <a:rPr lang="en-US" altLang="ko-K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endParaRPr lang="ko-KR" altLang="en-US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9391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0214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3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037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4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1858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5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2682" y="2394170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6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201" y="3216059"/>
            <a:ext cx="1745246" cy="61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Calculate hotness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8570" y="3216059"/>
            <a:ext cx="490850" cy="5021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9391" y="3216059"/>
            <a:ext cx="490850" cy="5021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20214" y="3216059"/>
            <a:ext cx="490850" cy="502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3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1037" y="3216059"/>
            <a:ext cx="490850" cy="5021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4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1858" y="3216059"/>
            <a:ext cx="490850" cy="502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5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12682" y="3216059"/>
            <a:ext cx="490850" cy="50217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6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201" y="4281614"/>
            <a:ext cx="1745246" cy="61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Classify blocks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8570" y="4281614"/>
            <a:ext cx="490850" cy="5021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8484" y="4281614"/>
            <a:ext cx="490850" cy="502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3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9307" y="4281614"/>
            <a:ext cx="490850" cy="5021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4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0130" y="4281614"/>
            <a:ext cx="490850" cy="502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5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03675" y="4281614"/>
            <a:ext cx="490851" cy="5021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2682" y="4281614"/>
            <a:ext cx="490851" cy="50217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6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60882" y="4281614"/>
            <a:ext cx="490851" cy="50217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91704" y="4281614"/>
            <a:ext cx="490851" cy="50217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69278" y="3804184"/>
            <a:ext cx="2854435" cy="1121352"/>
            <a:chOff x="2369603" y="3335316"/>
            <a:chExt cx="3054373" cy="1179974"/>
          </a:xfrm>
        </p:grpSpPr>
        <p:sp>
          <p:nvSpPr>
            <p:cNvPr id="24" name="직사각형 23"/>
            <p:cNvSpPr/>
            <p:nvPr/>
          </p:nvSpPr>
          <p:spPr>
            <a:xfrm>
              <a:off x="2369603" y="3648066"/>
              <a:ext cx="3054373" cy="8672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80252" y="3335316"/>
              <a:ext cx="115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Hot group</a:t>
              </a:r>
              <a:endParaRPr lang="ko-KR" altLang="en-US" sz="16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28303" y="3804184"/>
            <a:ext cx="2854435" cy="1121352"/>
            <a:chOff x="5535892" y="3335316"/>
            <a:chExt cx="3054373" cy="1179974"/>
          </a:xfrm>
        </p:grpSpPr>
        <p:sp>
          <p:nvSpPr>
            <p:cNvPr id="25" name="직사각형 24"/>
            <p:cNvSpPr/>
            <p:nvPr/>
          </p:nvSpPr>
          <p:spPr>
            <a:xfrm>
              <a:off x="5535892" y="3648066"/>
              <a:ext cx="3054373" cy="867224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58184" y="3335316"/>
              <a:ext cx="124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Cold group</a:t>
              </a:r>
              <a:endParaRPr lang="ko-KR" alt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201" y="5280567"/>
            <a:ext cx="1745246" cy="61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Write large enough groups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58570" y="5351439"/>
            <a:ext cx="490850" cy="5021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49420" y="5351439"/>
            <a:ext cx="490850" cy="502178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3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40271" y="5351439"/>
            <a:ext cx="490850" cy="502178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4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31122" y="5351439"/>
            <a:ext cx="490850" cy="502178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5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8570" y="5351439"/>
            <a:ext cx="1963404" cy="502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20" idx="2"/>
          </p:cNvCxnSpPr>
          <p:nvPr/>
        </p:nvCxnSpPr>
        <p:spPr>
          <a:xfrm>
            <a:off x="2803995" y="4783792"/>
            <a:ext cx="0" cy="567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1" idx="2"/>
          </p:cNvCxnSpPr>
          <p:nvPr/>
        </p:nvCxnSpPr>
        <p:spPr>
          <a:xfrm flipH="1">
            <a:off x="3278484" y="4783792"/>
            <a:ext cx="245425" cy="567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2"/>
            <a:endCxn id="36" idx="0"/>
          </p:cNvCxnSpPr>
          <p:nvPr/>
        </p:nvCxnSpPr>
        <p:spPr>
          <a:xfrm flipH="1">
            <a:off x="3785697" y="4783792"/>
            <a:ext cx="469035" cy="567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2"/>
            <a:endCxn id="37" idx="0"/>
          </p:cNvCxnSpPr>
          <p:nvPr/>
        </p:nvCxnSpPr>
        <p:spPr>
          <a:xfrm flipH="1">
            <a:off x="4276547" y="4783792"/>
            <a:ext cx="709007" cy="567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31051" y="5447060"/>
            <a:ext cx="2263885" cy="321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Disk segment (4 blocks)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3289391" y="6162755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12682" y="6162755"/>
            <a:ext cx="490850" cy="50217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6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38201" y="3023018"/>
            <a:ext cx="768999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8201" y="6036085"/>
            <a:ext cx="768999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8201" y="6761453"/>
            <a:ext cx="768999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38201" y="2241853"/>
            <a:ext cx="768999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8201" y="6234975"/>
            <a:ext cx="1854326" cy="35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Dirty Pages: </a:t>
            </a:r>
            <a:r>
              <a:rPr lang="en-US" altLang="ko-K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t+1</a:t>
            </a:r>
            <a:endParaRPr lang="ko-KR" altLang="en-US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936" y="3157533"/>
            <a:ext cx="4824536" cy="619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How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to measure </a:t>
            </a:r>
            <a:r>
              <a:rPr lang="en-US" altLang="ko-KR" i="1" dirty="0" smtClean="0">
                <a:latin typeface="Tahoma" pitchFamily="34" charset="0"/>
                <a:cs typeface="Tahoma" pitchFamily="34" charset="0"/>
              </a:rPr>
              <a:t>hotness?</a:t>
            </a:r>
            <a:endParaRPr lang="ko-KR" altLang="en-US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95936" y="4223087"/>
            <a:ext cx="4824536" cy="619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How to determine </a:t>
            </a:r>
            <a:r>
              <a:rPr lang="en-US" altLang="ko-KR" i="1" dirty="0" smtClean="0">
                <a:latin typeface="Tahoma" pitchFamily="34" charset="0"/>
                <a:cs typeface="Tahoma" pitchFamily="34" charset="0"/>
              </a:rPr>
              <a:t>grouping criteria?</a:t>
            </a:r>
            <a:endParaRPr lang="ko-KR" altLang="en-US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9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43" grpId="0"/>
      <p:bldP spid="44" grpId="0" animBg="1"/>
      <p:bldP spid="45" grpId="0" animBg="1"/>
      <p:bldP spid="50" grpId="0"/>
      <p:bldP spid="51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Hotness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Hotness: update likelihood </a:t>
                </a:r>
              </a:p>
              <a:p>
                <a:pPr lvl="1"/>
                <a:r>
                  <a:rPr lang="en-US" altLang="ko-KR" dirty="0" smtClean="0"/>
                  <a:t>Frequently updated data </a:t>
                </a:r>
                <a:r>
                  <a:rPr lang="en-US" altLang="ko-KR" dirty="0" smtClean="0">
                    <a:sym typeface="Wingdings" pitchFamily="2" charset="2"/>
                  </a:rPr>
                  <a:t> hotness </a:t>
                </a:r>
                <a:r>
                  <a:rPr lang="en-US" altLang="ko-KR" b="1" dirty="0" smtClean="0">
                    <a:ea typeface="Tahoma" pitchFamily="34" charset="0"/>
                    <a:sym typeface="Wingdings" pitchFamily="2" charset="2"/>
                  </a:rPr>
                  <a:t>↑</a:t>
                </a:r>
              </a:p>
              <a:p>
                <a:pPr lvl="1"/>
                <a:r>
                  <a:rPr lang="en-US" altLang="ko-KR" dirty="0" smtClean="0">
                    <a:ea typeface="Tahoma" pitchFamily="34" charset="0"/>
                    <a:sym typeface="Wingdings" pitchFamily="2" charset="2"/>
                  </a:rPr>
                  <a:t>Recently </a:t>
                </a:r>
                <a:r>
                  <a:rPr lang="en-US" altLang="ko-KR" smtClean="0">
                    <a:ea typeface="Tahoma" pitchFamily="34" charset="0"/>
                    <a:sym typeface="Wingdings" pitchFamily="2" charset="2"/>
                  </a:rPr>
                  <a:t>updated data </a:t>
                </a:r>
                <a:r>
                  <a:rPr lang="en-US" altLang="ko-KR" b="1" dirty="0" smtClean="0">
                    <a:ea typeface="Tahoma" pitchFamily="34" charset="0"/>
                    <a:sym typeface="Wingdings" pitchFamily="2" charset="2"/>
                  </a:rPr>
                  <a:t> </a:t>
                </a:r>
                <a:r>
                  <a:rPr lang="en-US" altLang="ko-KR" dirty="0">
                    <a:sym typeface="Wingdings" pitchFamily="2" charset="2"/>
                  </a:rPr>
                  <a:t>hotness </a:t>
                </a:r>
                <a:r>
                  <a:rPr lang="en-US" altLang="ko-KR" b="1" dirty="0" smtClean="0">
                    <a:ea typeface="Tahoma" pitchFamily="34" charset="0"/>
                    <a:sym typeface="Wingdings" pitchFamily="2" charset="2"/>
                  </a:rPr>
                  <a:t>↑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US" altLang="ko-KR" b="0" i="1" smtClean="0">
                        <a:latin typeface="Cambria Math"/>
                        <a:ea typeface="Tahoma" pitchFamily="34" charset="0"/>
                        <a:sym typeface="Wingdings" pitchFamily="2" charset="2"/>
                      </a:rPr>
                      <m:t>h𝑜𝑡𝑛𝑒𝑠𝑠</m:t>
                    </m:r>
                    <m:r>
                      <a:rPr lang="en-US" altLang="ko-KR" b="0" i="1" smtClean="0">
                        <a:latin typeface="Cambria Math"/>
                        <a:ea typeface="Tahoma" pitchFamily="34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Tahoma" pitchFamily="34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Tahoma" pitchFamily="34" charset="0"/>
                            <a:sym typeface="Wingdings" pitchFamily="2" charset="2"/>
                          </a:rPr>
                          <m:t>𝑤𝑟𝑖𝑡𝑒</m:t>
                        </m:r>
                        <m:r>
                          <a:rPr lang="en-US" altLang="ko-KR" b="0" i="1" smtClean="0">
                            <a:latin typeface="Cambria Math"/>
                            <a:ea typeface="Tahoma" pitchFamily="34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Tahoma" pitchFamily="34" charset="0"/>
                            <a:sym typeface="Wingdings" pitchFamily="2" charset="2"/>
                          </a:rPr>
                          <m:t>𝑐𝑜𝑢𝑛𝑡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Tahoma" pitchFamily="34" charset="0"/>
                            <a:sym typeface="Wingdings" pitchFamily="2" charset="2"/>
                          </a:rPr>
                          <m:t>𝑎𝑔𝑒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05394"/>
                  </p:ext>
                </p:extLst>
              </p:nvPr>
            </p:nvGraphicFramePr>
            <p:xfrm>
              <a:off x="539552" y="4149080"/>
              <a:ext cx="8352928" cy="2448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4376"/>
                    <a:gridCol w="4968552"/>
                  </a:tblGrid>
                  <a:tr h="5452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File block hotness</a:t>
                          </a:r>
                          <a:r>
                            <a:rPr lang="en-US" altLang="ko-KR" sz="2000" baseline="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 </a:t>
                          </a:r>
                          <a:r>
                            <a:rPr lang="en-US" altLang="ko-KR" sz="2000" i="1" baseline="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H</a:t>
                          </a:r>
                          <a:r>
                            <a:rPr lang="en-US" altLang="ko-KR" sz="2000" i="1" baseline="-2500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b</a:t>
                          </a:r>
                          <a:endParaRPr lang="ko-KR" altLang="en-US" sz="2000" i="1" baseline="-25000" dirty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Segment hotness</a:t>
                          </a:r>
                          <a:r>
                            <a:rPr lang="en-US" altLang="ko-KR" sz="2000" baseline="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 </a:t>
                          </a:r>
                          <a:r>
                            <a:rPr lang="en-US" altLang="ko-KR" sz="2000" i="1" baseline="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H</a:t>
                          </a:r>
                          <a:r>
                            <a:rPr lang="en-US" altLang="ko-KR" sz="2000" i="1" baseline="-2500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s</a:t>
                          </a:r>
                          <a:endParaRPr lang="ko-KR" altLang="en-US" sz="2000" i="1" baseline="-25000" dirty="0" smtClean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</a:tr>
                  <a:tr h="1903023"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14:m/>
                          <a:endParaRPr lang="ko-KR" altLang="en-US" sz="1800" dirty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14:m/>
                          <a:endParaRPr lang="ko-KR" altLang="en-US" sz="1800" dirty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05394"/>
                  </p:ext>
                </p:extLst>
              </p:nvPr>
            </p:nvGraphicFramePr>
            <p:xfrm>
              <a:off x="539552" y="4149080"/>
              <a:ext cx="8352928" cy="2448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4376"/>
                    <a:gridCol w="4968552"/>
                  </a:tblGrid>
                  <a:tr h="5452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File block hotness</a:t>
                          </a:r>
                          <a:r>
                            <a:rPr lang="en-US" altLang="ko-KR" sz="2000" baseline="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 </a:t>
                          </a:r>
                          <a:r>
                            <a:rPr lang="en-US" altLang="ko-KR" sz="2000" i="1" baseline="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H</a:t>
                          </a:r>
                          <a:r>
                            <a:rPr lang="en-US" altLang="ko-KR" sz="2000" i="1" baseline="-2500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b</a:t>
                          </a:r>
                          <a:endParaRPr lang="ko-KR" altLang="en-US" sz="2000" i="1" baseline="-25000" dirty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Segment hotness</a:t>
                          </a:r>
                          <a:r>
                            <a:rPr lang="en-US" altLang="ko-KR" sz="2000" baseline="0" dirty="0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 </a:t>
                          </a:r>
                          <a:r>
                            <a:rPr lang="en-US" altLang="ko-KR" sz="2000" i="1" baseline="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H</a:t>
                          </a:r>
                          <a:r>
                            <a:rPr lang="en-US" altLang="ko-KR" sz="2000" i="1" baseline="-25000" dirty="0" err="1" smtClean="0"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s</a:t>
                          </a:r>
                          <a:endParaRPr lang="ko-KR" altLang="en-US" sz="2000" i="1" baseline="-25000" dirty="0" smtClean="0">
                            <a:latin typeface="Tahoma" pitchFamily="34" charset="0"/>
                            <a:cs typeface="Tahoma" pitchFamily="34" charset="0"/>
                          </a:endParaRPr>
                        </a:p>
                      </a:txBody>
                      <a:tcPr anchor="ctr"/>
                    </a:tc>
                  </a:tr>
                  <a:tr h="19030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0" t="-28846" r="-146847" b="-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8221" t="-28846" b="-3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51655"/>
            <a:ext cx="3725325" cy="22582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40556" y="6409927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-width partitioning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Determining Grouping Criteria</a:t>
            </a:r>
            <a:br>
              <a:rPr lang="en-US" altLang="ko-KR" dirty="0" smtClean="0"/>
            </a:br>
            <a:r>
              <a:rPr lang="en-US" altLang="ko-KR" sz="4000" dirty="0" smtClean="0"/>
              <a:t>: </a:t>
            </a:r>
            <a:r>
              <a:rPr lang="en-US" altLang="ko-KR" sz="4000" dirty="0"/>
              <a:t>Segment Quantization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33285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The effectiveness of block grouping is determined by the grouping criteria. </a:t>
            </a:r>
          </a:p>
          <a:p>
            <a:pPr lvl="1"/>
            <a:r>
              <a:rPr lang="en-US" altLang="ko-KR" dirty="0" smtClean="0"/>
              <a:t>Improper criteria may </a:t>
            </a:r>
            <a:r>
              <a:rPr lang="en-US" altLang="ko-KR" dirty="0" err="1" smtClean="0"/>
              <a:t>colocate</a:t>
            </a:r>
            <a:r>
              <a:rPr lang="en-US" altLang="ko-KR" dirty="0" smtClean="0"/>
              <a:t> blocks from different groups into the same segment, thus deteriorates the effectiveness of grouping.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Naïve solution does not work. 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314242" y="4238608"/>
            <a:ext cx="756000" cy="1872208"/>
            <a:chOff x="1314242" y="4238608"/>
            <a:chExt cx="756000" cy="1872208"/>
          </a:xfrm>
        </p:grpSpPr>
        <p:sp>
          <p:nvSpPr>
            <p:cNvPr id="4" name="직사각형 3"/>
            <p:cNvSpPr/>
            <p:nvPr/>
          </p:nvSpPr>
          <p:spPr>
            <a:xfrm>
              <a:off x="1314242" y="4238608"/>
              <a:ext cx="756000" cy="1872208"/>
            </a:xfrm>
            <a:prstGeom prst="rect">
              <a:avLst/>
            </a:prstGeom>
            <a:solidFill>
              <a:srgbClr val="FF5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4242" y="4495024"/>
              <a:ext cx="75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hot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8127" y="4238608"/>
            <a:ext cx="773885" cy="1872208"/>
            <a:chOff x="2088127" y="4238608"/>
            <a:chExt cx="773885" cy="1872208"/>
          </a:xfrm>
        </p:grpSpPr>
        <p:sp>
          <p:nvSpPr>
            <p:cNvPr id="19" name="직사각형 18"/>
            <p:cNvSpPr/>
            <p:nvPr/>
          </p:nvSpPr>
          <p:spPr>
            <a:xfrm>
              <a:off x="2088127" y="4238608"/>
              <a:ext cx="756000" cy="1872208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7744" y="5001867"/>
              <a:ext cx="59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warm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862012" y="4238608"/>
            <a:ext cx="756000" cy="1872208"/>
            <a:chOff x="2862012" y="4238608"/>
            <a:chExt cx="756000" cy="1872208"/>
          </a:xfrm>
        </p:grpSpPr>
        <p:sp>
          <p:nvSpPr>
            <p:cNvPr id="20" name="직사각형 19"/>
            <p:cNvSpPr/>
            <p:nvPr/>
          </p:nvSpPr>
          <p:spPr>
            <a:xfrm>
              <a:off x="2862012" y="4238608"/>
              <a:ext cx="756000" cy="1872208"/>
            </a:xfrm>
            <a:prstGeom prst="rect">
              <a:avLst/>
            </a:prstGeom>
            <a:solidFill>
              <a:srgbClr val="0066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2012" y="5564870"/>
              <a:ext cx="75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cold</a:t>
              </a:r>
            </a:p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63888" y="4238608"/>
            <a:ext cx="1008112" cy="1872208"/>
            <a:chOff x="3563888" y="4238608"/>
            <a:chExt cx="1008112" cy="1872208"/>
          </a:xfrm>
        </p:grpSpPr>
        <p:sp>
          <p:nvSpPr>
            <p:cNvPr id="21" name="직사각형 20"/>
            <p:cNvSpPr/>
            <p:nvPr/>
          </p:nvSpPr>
          <p:spPr>
            <a:xfrm>
              <a:off x="3635896" y="4238608"/>
              <a:ext cx="756000" cy="1872208"/>
            </a:xfrm>
            <a:prstGeom prst="rect">
              <a:avLst/>
            </a:prstGeom>
            <a:solidFill>
              <a:srgbClr val="96969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3888" y="5591113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read-only</a:t>
              </a:r>
            </a:p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60032" y="4151655"/>
            <a:ext cx="3725325" cy="2627604"/>
            <a:chOff x="827584" y="4151655"/>
            <a:chExt cx="3725325" cy="2627604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151655"/>
              <a:ext cx="3725325" cy="225827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440556" y="6409927"/>
              <a:ext cx="2563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equi</a:t>
              </a: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-height partitioning</a:t>
              </a:r>
              <a:endParaRPr lang="ko-KR" altLang="en-US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346690" y="4238608"/>
            <a:ext cx="3078000" cy="450000"/>
            <a:chOff x="5346690" y="4238608"/>
            <a:chExt cx="3078000" cy="450000"/>
          </a:xfrm>
        </p:grpSpPr>
        <p:sp>
          <p:nvSpPr>
            <p:cNvPr id="51" name="직사각형 50"/>
            <p:cNvSpPr/>
            <p:nvPr/>
          </p:nvSpPr>
          <p:spPr>
            <a:xfrm>
              <a:off x="5346690" y="4238608"/>
              <a:ext cx="3078000" cy="450000"/>
            </a:xfrm>
            <a:prstGeom prst="rect">
              <a:avLst/>
            </a:prstGeom>
            <a:solidFill>
              <a:srgbClr val="FF5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6176" y="4325109"/>
              <a:ext cx="890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hot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346690" y="4712677"/>
            <a:ext cx="3078000" cy="450000"/>
            <a:chOff x="5346690" y="4712677"/>
            <a:chExt cx="3078000" cy="450000"/>
          </a:xfrm>
        </p:grpSpPr>
        <p:sp>
          <p:nvSpPr>
            <p:cNvPr id="71" name="직사각형 70"/>
            <p:cNvSpPr/>
            <p:nvPr/>
          </p:nvSpPr>
          <p:spPr>
            <a:xfrm>
              <a:off x="5346690" y="4712677"/>
              <a:ext cx="3078000" cy="45000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87389" y="4799178"/>
              <a:ext cx="1117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warm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46690" y="5186746"/>
            <a:ext cx="3078000" cy="450000"/>
            <a:chOff x="5346690" y="5186746"/>
            <a:chExt cx="3078000" cy="450000"/>
          </a:xfrm>
        </p:grpSpPr>
        <p:sp>
          <p:nvSpPr>
            <p:cNvPr id="72" name="직사각형 71"/>
            <p:cNvSpPr/>
            <p:nvPr/>
          </p:nvSpPr>
          <p:spPr>
            <a:xfrm>
              <a:off x="5346690" y="5186746"/>
              <a:ext cx="3078000" cy="450000"/>
            </a:xfrm>
            <a:prstGeom prst="rect">
              <a:avLst/>
            </a:prstGeom>
            <a:solidFill>
              <a:srgbClr val="0066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64037" y="5273247"/>
              <a:ext cx="960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cold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46690" y="5660816"/>
            <a:ext cx="3078000" cy="450000"/>
            <a:chOff x="5346690" y="5660816"/>
            <a:chExt cx="3078000" cy="450000"/>
          </a:xfrm>
        </p:grpSpPr>
        <p:sp>
          <p:nvSpPr>
            <p:cNvPr id="73" name="직사각형 72"/>
            <p:cNvSpPr/>
            <p:nvPr/>
          </p:nvSpPr>
          <p:spPr>
            <a:xfrm>
              <a:off x="5346690" y="5660816"/>
              <a:ext cx="3078000" cy="450000"/>
            </a:xfrm>
            <a:prstGeom prst="rect">
              <a:avLst/>
            </a:prstGeom>
            <a:solidFill>
              <a:srgbClr val="96969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04248" y="5747317"/>
              <a:ext cx="1323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read-only group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위쪽/아래쪽 화살표 6"/>
          <p:cNvSpPr/>
          <p:nvPr/>
        </p:nvSpPr>
        <p:spPr>
          <a:xfrm>
            <a:off x="2110971" y="4639476"/>
            <a:ext cx="288000" cy="1456825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/아래쪽 화살표 35"/>
          <p:cNvSpPr/>
          <p:nvPr/>
        </p:nvSpPr>
        <p:spPr>
          <a:xfrm>
            <a:off x="6159691" y="5660817"/>
            <a:ext cx="227698" cy="450000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Iterative Segment Quantization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73630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Find </a:t>
            </a:r>
            <a:r>
              <a:rPr lang="en-US" altLang="ko-KR" i="1" dirty="0" smtClean="0"/>
              <a:t>natural hotness groups</a:t>
            </a:r>
            <a:r>
              <a:rPr lang="en-US" altLang="ko-KR" dirty="0" smtClean="0"/>
              <a:t> across segments in disk. </a:t>
            </a:r>
          </a:p>
          <a:p>
            <a:pPr lvl="1"/>
            <a:r>
              <a:rPr lang="en-US" altLang="ko-KR" dirty="0" smtClean="0"/>
              <a:t>Mean of segment hotness in each group is used as grouping criterion. </a:t>
            </a:r>
          </a:p>
          <a:p>
            <a:pPr lvl="1"/>
            <a:r>
              <a:rPr lang="en-US" altLang="ko-KR" dirty="0" smtClean="0"/>
              <a:t>Iterative refinement scheme inspired </a:t>
            </a:r>
            <a:r>
              <a:rPr lang="en-US" altLang="ko-KR" dirty="0"/>
              <a:t>by k-means clustering </a:t>
            </a:r>
            <a:r>
              <a:rPr lang="en-US" altLang="ko-KR" dirty="0" smtClean="0"/>
              <a:t>algorithm</a:t>
            </a:r>
          </a:p>
          <a:p>
            <a:r>
              <a:rPr lang="en-US" altLang="ko-KR" dirty="0" smtClean="0"/>
              <a:t>Runtime overhead is reasonable. </a:t>
            </a:r>
          </a:p>
          <a:p>
            <a:pPr lvl="1"/>
            <a:r>
              <a:rPr lang="en-US" altLang="ko-KR" dirty="0" smtClean="0"/>
              <a:t>32MB segment </a:t>
            </a:r>
            <a:r>
              <a:rPr lang="en-US" altLang="ko-KR" dirty="0" smtClean="0">
                <a:sym typeface="Wingdings" pitchFamily="2" charset="2"/>
              </a:rPr>
              <a:t> only 32 segments for 1GB disk space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For </a:t>
            </a:r>
            <a:r>
              <a:rPr lang="en-US" altLang="ko-KR" dirty="0">
                <a:sym typeface="Wingdings" pitchFamily="2" charset="2"/>
              </a:rPr>
              <a:t>faster </a:t>
            </a:r>
            <a:r>
              <a:rPr lang="en-US" altLang="ko-KR" dirty="0" smtClean="0">
                <a:sym typeface="Wingdings" pitchFamily="2" charset="2"/>
              </a:rPr>
              <a:t>convergence, the calculated centers are stored in meta data and loaded at mounting a file system.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67072"/>
            <a:ext cx="3725325" cy="22582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02169" y="4437112"/>
            <a:ext cx="1008111" cy="1080120"/>
          </a:xfrm>
          <a:prstGeom prst="rect">
            <a:avLst/>
          </a:prstGeom>
          <a:solidFill>
            <a:srgbClr val="FF5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94256" y="5517232"/>
            <a:ext cx="346690" cy="450000"/>
          </a:xfrm>
          <a:prstGeom prst="rect">
            <a:avLst/>
          </a:prstGeom>
          <a:solidFill>
            <a:srgbClr val="FFCC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38272" y="5957825"/>
            <a:ext cx="504057" cy="225000"/>
          </a:xfrm>
          <a:prstGeom prst="rect">
            <a:avLst/>
          </a:prstGeom>
          <a:solidFill>
            <a:srgbClr val="0066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42329" y="6104687"/>
            <a:ext cx="1656184" cy="146864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07703" y="5258754"/>
            <a:ext cx="144016" cy="137454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1719" y="5711297"/>
            <a:ext cx="144016" cy="137454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82385" y="6045370"/>
            <a:ext cx="144016" cy="137454"/>
          </a:xfrm>
          <a:prstGeom prst="ellipse">
            <a:avLst/>
          </a:prstGeom>
          <a:solidFill>
            <a:srgbClr val="00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43807" y="6114097"/>
            <a:ext cx="144016" cy="137454"/>
          </a:xfrm>
          <a:prstGeom prst="ellipse">
            <a:avLst/>
          </a:prstGeom>
          <a:solidFill>
            <a:srgbClr val="9696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27984" y="4149080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Randomly select initial center of groups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Assign each segment to the closest center.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Calculate a new center by averaging hotnesses in a group.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Repeat Step 2 and 3 until convergence has been reached or three times at most.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8313" y="4267072"/>
            <a:ext cx="3725325" cy="2258272"/>
            <a:chOff x="-3131526" y="4195064"/>
            <a:chExt cx="3725325" cy="2258272"/>
          </a:xfrm>
        </p:grpSpPr>
        <p:grpSp>
          <p:nvGrpSpPr>
            <p:cNvPr id="38" name="그룹 37"/>
            <p:cNvGrpSpPr/>
            <p:nvPr/>
          </p:nvGrpSpPr>
          <p:grpSpPr>
            <a:xfrm>
              <a:off x="-3131526" y="4195064"/>
              <a:ext cx="3725325" cy="2258272"/>
              <a:chOff x="-3131526" y="4195064"/>
              <a:chExt cx="3725325" cy="2258272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31526" y="4195064"/>
                <a:ext cx="3725325" cy="22582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-2640916" y="4365104"/>
                <a:ext cx="1008111" cy="1080120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-1848829" y="5445224"/>
                <a:ext cx="346690" cy="450000"/>
              </a:xfrm>
              <a:prstGeom prst="rect">
                <a:avLst/>
              </a:prstGeom>
              <a:solidFill>
                <a:srgbClr val="FFCC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-1704813" y="5885817"/>
                <a:ext cx="504057" cy="225000"/>
              </a:xfrm>
              <a:prstGeom prst="rect">
                <a:avLst/>
              </a:prstGeom>
              <a:solidFill>
                <a:srgbClr val="0066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-1200756" y="6032679"/>
                <a:ext cx="1656184" cy="146864"/>
              </a:xfrm>
              <a:prstGeom prst="rect">
                <a:avLst/>
              </a:prstGeom>
              <a:solidFill>
                <a:srgbClr val="96969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타원 33"/>
            <p:cNvSpPr/>
            <p:nvPr/>
          </p:nvSpPr>
          <p:spPr>
            <a:xfrm>
              <a:off x="-2136861" y="4509120"/>
              <a:ext cx="144016" cy="137454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-1776821" y="5505737"/>
              <a:ext cx="144016" cy="137454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-1475534" y="5977509"/>
              <a:ext cx="144016" cy="137454"/>
            </a:xfrm>
            <a:prstGeom prst="ellipse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-358105" y="6099858"/>
              <a:ext cx="144016" cy="137454"/>
            </a:xfrm>
            <a:prstGeom prst="ellipse">
              <a:avLst/>
            </a:prstGeom>
            <a:solidFill>
              <a:srgbClr val="9696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1559" y="4267072"/>
            <a:ext cx="3725325" cy="2258272"/>
            <a:chOff x="-3131526" y="4195064"/>
            <a:chExt cx="3725325" cy="2258272"/>
          </a:xfrm>
        </p:grpSpPr>
        <p:grpSp>
          <p:nvGrpSpPr>
            <p:cNvPr id="86" name="그룹 85"/>
            <p:cNvGrpSpPr/>
            <p:nvPr/>
          </p:nvGrpSpPr>
          <p:grpSpPr>
            <a:xfrm>
              <a:off x="-3131526" y="4195064"/>
              <a:ext cx="3725325" cy="2258272"/>
              <a:chOff x="-3131526" y="4195064"/>
              <a:chExt cx="3725325" cy="2258272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31526" y="4195064"/>
                <a:ext cx="3725325" cy="22582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2" name="직사각형 91"/>
              <p:cNvSpPr/>
              <p:nvPr/>
            </p:nvSpPr>
            <p:spPr>
              <a:xfrm>
                <a:off x="-2640916" y="4365104"/>
                <a:ext cx="1008111" cy="694056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-1848829" y="5059160"/>
                <a:ext cx="346690" cy="720080"/>
              </a:xfrm>
              <a:prstGeom prst="rect">
                <a:avLst/>
              </a:prstGeom>
              <a:solidFill>
                <a:srgbClr val="FFCC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-1704813" y="5779240"/>
                <a:ext cx="504057" cy="331577"/>
              </a:xfrm>
              <a:prstGeom prst="rect">
                <a:avLst/>
              </a:prstGeom>
              <a:solidFill>
                <a:srgbClr val="0066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-1200756" y="6032679"/>
                <a:ext cx="1656184" cy="146864"/>
              </a:xfrm>
              <a:prstGeom prst="rect">
                <a:avLst/>
              </a:prstGeom>
              <a:solidFill>
                <a:srgbClr val="96969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/>
          </p:nvSpPr>
          <p:spPr>
            <a:xfrm>
              <a:off x="-2136861" y="4509120"/>
              <a:ext cx="144016" cy="137454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-1776821" y="5505737"/>
              <a:ext cx="144016" cy="137454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-1475534" y="5977509"/>
              <a:ext cx="144016" cy="137454"/>
            </a:xfrm>
            <a:prstGeom prst="ellipse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-358105" y="6099858"/>
              <a:ext cx="144016" cy="137454"/>
            </a:xfrm>
            <a:prstGeom prst="ellipse">
              <a:avLst/>
            </a:prstGeom>
            <a:solidFill>
              <a:srgbClr val="9696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08312" y="4267072"/>
            <a:ext cx="3725325" cy="2258272"/>
            <a:chOff x="-3131526" y="4195064"/>
            <a:chExt cx="3725325" cy="2258272"/>
          </a:xfrm>
        </p:grpSpPr>
        <p:grpSp>
          <p:nvGrpSpPr>
            <p:cNvPr id="97" name="그룹 96"/>
            <p:cNvGrpSpPr/>
            <p:nvPr/>
          </p:nvGrpSpPr>
          <p:grpSpPr>
            <a:xfrm>
              <a:off x="-3131526" y="4195064"/>
              <a:ext cx="3725325" cy="2258272"/>
              <a:chOff x="-3131526" y="4195064"/>
              <a:chExt cx="3725325" cy="2258272"/>
            </a:xfrm>
          </p:grpSpPr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31526" y="4195064"/>
                <a:ext cx="3725325" cy="22582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" name="직사각형 102"/>
              <p:cNvSpPr/>
              <p:nvPr/>
            </p:nvSpPr>
            <p:spPr>
              <a:xfrm>
                <a:off x="-2640916" y="4365104"/>
                <a:ext cx="1008111" cy="694056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-1848829" y="5059160"/>
                <a:ext cx="346690" cy="720080"/>
              </a:xfrm>
              <a:prstGeom prst="rect">
                <a:avLst/>
              </a:prstGeom>
              <a:solidFill>
                <a:srgbClr val="FFCC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-1704813" y="5779240"/>
                <a:ext cx="504057" cy="331577"/>
              </a:xfrm>
              <a:prstGeom prst="rect">
                <a:avLst/>
              </a:prstGeom>
              <a:solidFill>
                <a:srgbClr val="0066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-1200756" y="6032679"/>
                <a:ext cx="1656184" cy="146864"/>
              </a:xfrm>
              <a:prstGeom prst="rect">
                <a:avLst/>
              </a:prstGeom>
              <a:solidFill>
                <a:srgbClr val="96969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타원 97"/>
            <p:cNvSpPr/>
            <p:nvPr/>
          </p:nvSpPr>
          <p:spPr>
            <a:xfrm>
              <a:off x="-2449164" y="4411088"/>
              <a:ext cx="144016" cy="137454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-1801092" y="5281746"/>
              <a:ext cx="144016" cy="137454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-1585068" y="5923256"/>
              <a:ext cx="144016" cy="137454"/>
            </a:xfrm>
            <a:prstGeom prst="ellipse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-358105" y="6099858"/>
              <a:ext cx="144016" cy="137454"/>
            </a:xfrm>
            <a:prstGeom prst="ellipse">
              <a:avLst/>
            </a:prstGeom>
            <a:solidFill>
              <a:srgbClr val="9696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08311" y="4267696"/>
            <a:ext cx="3725325" cy="2258272"/>
            <a:chOff x="-3131526" y="4195064"/>
            <a:chExt cx="3725325" cy="225827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-3131526" y="4195064"/>
              <a:ext cx="3725325" cy="2258272"/>
              <a:chOff x="-3131526" y="4195064"/>
              <a:chExt cx="3725325" cy="2258272"/>
            </a:xfrm>
          </p:grpSpPr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31526" y="4195064"/>
                <a:ext cx="3725325" cy="22582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4" name="직사각형 113"/>
              <p:cNvSpPr/>
              <p:nvPr/>
            </p:nvSpPr>
            <p:spPr>
              <a:xfrm>
                <a:off x="-2640916" y="4365104"/>
                <a:ext cx="1008111" cy="347028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-1848829" y="4712132"/>
                <a:ext cx="346690" cy="923092"/>
              </a:xfrm>
              <a:prstGeom prst="rect">
                <a:avLst/>
              </a:prstGeom>
              <a:solidFill>
                <a:srgbClr val="FFCC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-1704813" y="5635224"/>
                <a:ext cx="504057" cy="475593"/>
              </a:xfrm>
              <a:prstGeom prst="rect">
                <a:avLst/>
              </a:prstGeom>
              <a:solidFill>
                <a:srgbClr val="0066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-1200756" y="6032679"/>
                <a:ext cx="1656184" cy="146864"/>
              </a:xfrm>
              <a:prstGeom prst="rect">
                <a:avLst/>
              </a:prstGeom>
              <a:solidFill>
                <a:srgbClr val="96969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타원 108"/>
            <p:cNvSpPr/>
            <p:nvPr/>
          </p:nvSpPr>
          <p:spPr>
            <a:xfrm>
              <a:off x="-2449164" y="4411088"/>
              <a:ext cx="144016" cy="137454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-1801092" y="5281746"/>
              <a:ext cx="144016" cy="137454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-1585068" y="5923256"/>
              <a:ext cx="144016" cy="137454"/>
            </a:xfrm>
            <a:prstGeom prst="ellipse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-358105" y="6099858"/>
              <a:ext cx="144016" cy="137454"/>
            </a:xfrm>
            <a:prstGeom prst="ellipse">
              <a:avLst/>
            </a:prstGeom>
            <a:solidFill>
              <a:srgbClr val="9696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11559" y="4267072"/>
            <a:ext cx="3725325" cy="2258272"/>
            <a:chOff x="-3131526" y="4195064"/>
            <a:chExt cx="3725325" cy="2258272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3131526" y="4195064"/>
              <a:ext cx="3725325" cy="2258272"/>
              <a:chOff x="-3131526" y="4195064"/>
              <a:chExt cx="3725325" cy="2258272"/>
            </a:xfrm>
          </p:grpSpPr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131526" y="4195064"/>
                <a:ext cx="3725325" cy="225827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5" name="직사각형 124"/>
              <p:cNvSpPr/>
              <p:nvPr/>
            </p:nvSpPr>
            <p:spPr>
              <a:xfrm>
                <a:off x="-2640915" y="4365104"/>
                <a:ext cx="712800" cy="347028"/>
              </a:xfrm>
              <a:prstGeom prst="rec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-1936337" y="4656105"/>
                <a:ext cx="269624" cy="680795"/>
              </a:xfrm>
              <a:prstGeom prst="rect">
                <a:avLst/>
              </a:prstGeom>
              <a:solidFill>
                <a:srgbClr val="FFCC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-1801091" y="5347192"/>
                <a:ext cx="288032" cy="576064"/>
              </a:xfrm>
              <a:prstGeom prst="rect">
                <a:avLst/>
              </a:prstGeom>
              <a:solidFill>
                <a:srgbClr val="00669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-1572368" y="5923256"/>
                <a:ext cx="2027796" cy="256287"/>
              </a:xfrm>
              <a:prstGeom prst="rect">
                <a:avLst/>
              </a:prstGeom>
              <a:solidFill>
                <a:srgbClr val="96969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타원 119"/>
            <p:cNvSpPr/>
            <p:nvPr/>
          </p:nvSpPr>
          <p:spPr>
            <a:xfrm>
              <a:off x="-2449164" y="4411088"/>
              <a:ext cx="144016" cy="137454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-1801092" y="4777690"/>
              <a:ext cx="144016" cy="137454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-1716384" y="5614016"/>
              <a:ext cx="144016" cy="137454"/>
            </a:xfrm>
            <a:prstGeom prst="ellipse">
              <a:avLst/>
            </a:prstGeom>
            <a:solidFill>
              <a:srgbClr val="00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-936996" y="6067272"/>
              <a:ext cx="144016" cy="137454"/>
            </a:xfrm>
            <a:prstGeom prst="ellipse">
              <a:avLst/>
            </a:prstGeom>
            <a:solidFill>
              <a:srgbClr val="9696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7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747311" y="4825663"/>
            <a:ext cx="5202562" cy="1754326"/>
            <a:chOff x="3784945" y="1441267"/>
            <a:chExt cx="5202562" cy="1754326"/>
          </a:xfrm>
        </p:grpSpPr>
        <p:sp>
          <p:nvSpPr>
            <p:cNvPr id="41" name="TextBox 40"/>
            <p:cNvSpPr txBox="1"/>
            <p:nvPr/>
          </p:nvSpPr>
          <p:spPr>
            <a:xfrm>
              <a:off x="4716017" y="1441267"/>
              <a:ext cx="427149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ko-KR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Writing of the small groups will be deferred until the size of the group grows to completely fill a segment.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Eventually, the remaining small groups will be written at creating a check-point.</a:t>
              </a:r>
              <a:endParaRPr lang="en-US" altLang="ko-KR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16200000">
              <a:off x="3373360" y="1852934"/>
              <a:ext cx="1754243" cy="931073"/>
            </a:xfrm>
            <a:prstGeom prst="triangle">
              <a:avLst>
                <a:gd name="adj" fmla="val 760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Process of Segment Writing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7910" y="1484784"/>
            <a:ext cx="24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Segment Writing</a:t>
            </a:r>
            <a:endParaRPr lang="ko-KR" altLang="en-US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444945" y="3122960"/>
            <a:ext cx="2340000" cy="738089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5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ko-KR" sz="14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Classify dirty blocks </a:t>
            </a:r>
            <a:r>
              <a:rPr lang="en-US" altLang="ko-KR" sz="1450" dirty="0">
                <a:latin typeface="Tahoma" pitchFamily="34" charset="0"/>
                <a:ea typeface="Tahoma" pitchFamily="34" charset="0"/>
                <a:cs typeface="Tahoma" pitchFamily="34" charset="0"/>
              </a:rPr>
              <a:t>according to </a:t>
            </a:r>
            <a:r>
              <a:rPr lang="en-US" altLang="ko-KR" sz="145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hotness</a:t>
            </a:r>
            <a:endParaRPr lang="ko-KR" altLang="en-US" sz="145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97850" y="4221089"/>
            <a:ext cx="4634190" cy="553351"/>
            <a:chOff x="323528" y="4206006"/>
            <a:chExt cx="4634190" cy="553351"/>
          </a:xfrm>
        </p:grpSpPr>
        <p:grpSp>
          <p:nvGrpSpPr>
            <p:cNvPr id="7" name="그룹 6"/>
            <p:cNvGrpSpPr/>
            <p:nvPr/>
          </p:nvGrpSpPr>
          <p:grpSpPr>
            <a:xfrm>
              <a:off x="1508258" y="4206006"/>
              <a:ext cx="1080000" cy="553351"/>
              <a:chOff x="1050140" y="3628089"/>
              <a:chExt cx="1088446" cy="553351"/>
            </a:xfrm>
          </p:grpSpPr>
          <p:sp>
            <p:nvSpPr>
              <p:cNvPr id="20" name="순서도: 처리 19"/>
              <p:cNvSpPr/>
              <p:nvPr/>
            </p:nvSpPr>
            <p:spPr>
              <a:xfrm>
                <a:off x="1122711" y="3706334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순서도: 처리 20"/>
              <p:cNvSpPr/>
              <p:nvPr/>
            </p:nvSpPr>
            <p:spPr>
              <a:xfrm>
                <a:off x="1086752" y="3669407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1050140" y="3628089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i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warm</a:t>
                </a:r>
              </a:p>
              <a:p>
                <a:pPr algn="ctr"/>
                <a:r>
                  <a:rPr lang="en-US" altLang="ko-KR" sz="1450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blocks</a:t>
                </a:r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23528" y="4206006"/>
              <a:ext cx="1080000" cy="553351"/>
              <a:chOff x="1050140" y="3628089"/>
              <a:chExt cx="1088446" cy="553351"/>
            </a:xfrm>
          </p:grpSpPr>
          <p:sp>
            <p:nvSpPr>
              <p:cNvPr id="17" name="순서도: 처리 16"/>
              <p:cNvSpPr/>
              <p:nvPr/>
            </p:nvSpPr>
            <p:spPr>
              <a:xfrm>
                <a:off x="1122711" y="3706334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1086752" y="3669407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1050140" y="3628089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i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hot</a:t>
                </a:r>
              </a:p>
              <a:p>
                <a:pPr algn="ctr"/>
                <a:r>
                  <a:rPr lang="en-US" altLang="ko-KR" sz="1450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blocks</a:t>
                </a:r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877718" y="4206006"/>
              <a:ext cx="1080000" cy="553351"/>
              <a:chOff x="1050140" y="3628089"/>
              <a:chExt cx="1088446" cy="553351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1122711" y="3706334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" name="순서도: 처리 14"/>
              <p:cNvSpPr/>
              <p:nvPr/>
            </p:nvSpPr>
            <p:spPr>
              <a:xfrm>
                <a:off x="1086752" y="3669407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1050140" y="3628089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i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read-only</a:t>
                </a:r>
              </a:p>
              <a:p>
                <a:pPr algn="ctr"/>
                <a:r>
                  <a:rPr lang="en-US" altLang="ko-KR" sz="1450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blocks</a:t>
                </a:r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692988" y="4206006"/>
              <a:ext cx="1080000" cy="553351"/>
              <a:chOff x="1050140" y="3628089"/>
              <a:chExt cx="1088446" cy="553351"/>
            </a:xfrm>
          </p:grpSpPr>
          <p:sp>
            <p:nvSpPr>
              <p:cNvPr id="11" name="순서도: 처리 10"/>
              <p:cNvSpPr/>
              <p:nvPr/>
            </p:nvSpPr>
            <p:spPr>
              <a:xfrm>
                <a:off x="1122711" y="3706334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1086752" y="3669407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1050140" y="3628089"/>
                <a:ext cx="1015875" cy="475106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50" i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cold</a:t>
                </a:r>
              </a:p>
              <a:p>
                <a:pPr algn="ctr"/>
                <a:r>
                  <a:rPr lang="en-US" altLang="ko-KR" sz="1450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blocks</a:t>
                </a:r>
                <a:endParaRPr lang="ko-KR" altLang="en-US" sz="1450" dirty="0" smtClean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23" name="순서도: 처리 22"/>
          <p:cNvSpPr/>
          <p:nvPr/>
        </p:nvSpPr>
        <p:spPr>
          <a:xfrm>
            <a:off x="1444945" y="5085184"/>
            <a:ext cx="2340000" cy="73516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Only groups large enough to completely fill a segment are written. </a:t>
            </a:r>
            <a:endParaRPr lang="ko-KR" altLang="en-US" sz="1450" i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4" name="꺾인 연결선 23"/>
          <p:cNvCxnSpPr>
            <a:stCxn id="5" idx="2"/>
            <a:endCxn id="19" idx="0"/>
          </p:cNvCxnSpPr>
          <p:nvPr/>
        </p:nvCxnSpPr>
        <p:spPr>
          <a:xfrm rot="5400000">
            <a:off x="1528376" y="3134520"/>
            <a:ext cx="360040" cy="18130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5" idx="2"/>
            <a:endCxn id="16" idx="0"/>
          </p:cNvCxnSpPr>
          <p:nvPr/>
        </p:nvCxnSpPr>
        <p:spPr>
          <a:xfrm rot="16200000" flipH="1">
            <a:off x="3305470" y="3170523"/>
            <a:ext cx="360040" cy="1741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  <a:endCxn id="22" idx="0"/>
          </p:cNvCxnSpPr>
          <p:nvPr/>
        </p:nvCxnSpPr>
        <p:spPr>
          <a:xfrm rot="5400000">
            <a:off x="2120741" y="3726885"/>
            <a:ext cx="360040" cy="6283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13" idx="0"/>
          </p:cNvCxnSpPr>
          <p:nvPr/>
        </p:nvCxnSpPr>
        <p:spPr>
          <a:xfrm rot="16200000" flipH="1">
            <a:off x="2713105" y="3762888"/>
            <a:ext cx="360040" cy="556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9" idx="2"/>
            <a:endCxn id="23" idx="0"/>
          </p:cNvCxnSpPr>
          <p:nvPr/>
        </p:nvCxnSpPr>
        <p:spPr>
          <a:xfrm rot="16200000" flipH="1">
            <a:off x="1513901" y="3984139"/>
            <a:ext cx="388989" cy="181309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23" idx="0"/>
          </p:cNvCxnSpPr>
          <p:nvPr/>
        </p:nvCxnSpPr>
        <p:spPr>
          <a:xfrm rot="5400000">
            <a:off x="3290997" y="4020144"/>
            <a:ext cx="388989" cy="174109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2"/>
            <a:endCxn id="23" idx="0"/>
          </p:cNvCxnSpPr>
          <p:nvPr/>
        </p:nvCxnSpPr>
        <p:spPr>
          <a:xfrm rot="5400000">
            <a:off x="2698632" y="4612509"/>
            <a:ext cx="388989" cy="55636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23" idx="0"/>
          </p:cNvCxnSpPr>
          <p:nvPr/>
        </p:nvCxnSpPr>
        <p:spPr>
          <a:xfrm rot="16200000" flipH="1">
            <a:off x="2106266" y="4576504"/>
            <a:ext cx="388989" cy="62836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444945" y="2370764"/>
            <a:ext cx="2340000" cy="52969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5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altLang="ko-KR" sz="14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Iterative segment quantization</a:t>
            </a:r>
            <a:endParaRPr lang="ko-KR" altLang="en-US" sz="1450" i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3" name="직선 화살표 연결선 32"/>
          <p:cNvCxnSpPr>
            <a:stCxn id="32" idx="2"/>
            <a:endCxn id="5" idx="0"/>
          </p:cNvCxnSpPr>
          <p:nvPr/>
        </p:nvCxnSpPr>
        <p:spPr>
          <a:xfrm>
            <a:off x="2614945" y="2900457"/>
            <a:ext cx="0" cy="2225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  <a:endCxn id="32" idx="0"/>
          </p:cNvCxnSpPr>
          <p:nvPr/>
        </p:nvCxnSpPr>
        <p:spPr>
          <a:xfrm>
            <a:off x="2614945" y="1888480"/>
            <a:ext cx="0" cy="4822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95838" y="1888480"/>
            <a:ext cx="1438214" cy="315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</a:t>
            </a:r>
            <a:r>
              <a:rPr lang="ko-KR" altLang="en-US" sz="145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4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ko-KR" altLang="en-US" sz="145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747310" y="1672374"/>
            <a:ext cx="5202562" cy="1483677"/>
            <a:chOff x="3784944" y="1441267"/>
            <a:chExt cx="5202562" cy="1483677"/>
          </a:xfrm>
        </p:grpSpPr>
        <p:sp>
          <p:nvSpPr>
            <p:cNvPr id="76" name="TextBox 75"/>
            <p:cNvSpPr txBox="1"/>
            <p:nvPr/>
          </p:nvSpPr>
          <p:spPr>
            <a:xfrm>
              <a:off x="4716016" y="1441267"/>
              <a:ext cx="427149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Segment writing is invoked in four case: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every five seconds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flush daemon to reduce dirty pages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segment cleaning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ko-KR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sync</a:t>
              </a:r>
              <a:r>
                <a:rPr lang="en-US" altLang="ko-KR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or </a:t>
              </a:r>
              <a:r>
                <a:rPr lang="en-US" altLang="ko-KR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fsync</a:t>
              </a:r>
              <a:endParaRPr lang="ko-KR" altLang="en-US" i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6200000">
              <a:off x="3508684" y="1717610"/>
              <a:ext cx="1483594" cy="931073"/>
            </a:xfrm>
            <a:prstGeom prst="triangle">
              <a:avLst>
                <a:gd name="adj" fmla="val 760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/>
              <a:t>Segment Cleaning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15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5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Cost-hotness 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27373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Natural extension of cost-benefit policy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 cost-benefit policy, the age of the youngest block in a segment is used to estimate update likelihood of the segment. </a:t>
                </a:r>
              </a:p>
              <a:p>
                <a:pPr lvl="1"/>
                <a:r>
                  <a:rPr lang="en-US" altLang="ko-KR" dirty="0"/>
                  <a:t>cost-benefit </a:t>
                </a:r>
                <a14:m>
                  <m:oMath xmlns:m="http://schemas.openxmlformats.org/officeDocument/2006/math" xmlns=""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𝑓𝑟𝑒𝑒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𝑠𝑝𝑎𝑐𝑒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𝑔𝑒𝑛𝑒𝑟𝑎𝑡𝑒𝑑</m:t>
                        </m:r>
                        <m:r>
                          <a:rPr lang="en-US" altLang="ko-KR" i="1">
                            <a:latin typeface="Cambria Math"/>
                          </a:rPr>
                          <m:t> ∗ </m:t>
                        </m:r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𝒂𝒈𝒆</m:t>
                        </m:r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𝒐𝒇</m:t>
                        </m:r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𝒅𝒂𝒕𝒂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𝑐𝑜𝑠𝑡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endParaRPr lang="ko-KR" altLang="en-US" dirty="0"/>
              </a:p>
              <a:p>
                <a:r>
                  <a:rPr lang="en-US" altLang="ko-KR" dirty="0"/>
                  <a:t>In cost-hotness policy, we use segment hotness instead of the age, since segment hotness directly represents the update likelihood of segment.</a:t>
                </a:r>
              </a:p>
              <a:p>
                <a:pPr lvl="1"/>
                <a:r>
                  <a:rPr lang="en-US" altLang="ko-KR" dirty="0"/>
                  <a:t>cost-hotness </a:t>
                </a:r>
                <a14:m>
                  <m:oMath xmlns:m="http://schemas.openxmlformats.org/officeDocument/2006/math" xmlns="">
                    <m:r>
                      <a:rPr lang="en-US" altLang="ko-KR" i="1">
                        <a:latin typeface="Cambria Math"/>
                        <a:ea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Tahoma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𝑓𝑟𝑒𝑒</m:t>
                        </m:r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𝑠𝑝𝑎𝑐𝑒</m:t>
                        </m:r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𝑔𝑒𝑛𝑒𝑟𝑎𝑡𝑒𝑑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𝑐𝑜𝑠𝑡</m:t>
                        </m:r>
                        <m:r>
                          <a:rPr lang="en-US" altLang="ko-KR" i="1">
                            <a:latin typeface="Cambria Math"/>
                            <a:ea typeface="Tahoma" pitchFamily="34" charset="0"/>
                          </a:rPr>
                          <m:t> ∗ </m:t>
                        </m:r>
                        <m:r>
                          <a:rPr lang="en-US" altLang="ko-KR" b="1" i="1">
                            <a:solidFill>
                              <a:srgbClr val="92D050"/>
                            </a:solidFill>
                            <a:latin typeface="Cambria Math"/>
                            <a:ea typeface="Tahoma" pitchFamily="34" charset="0"/>
                          </a:rPr>
                          <m:t>𝒔𝒆𝒈𝒎𝒆𝒏𝒕</m:t>
                        </m:r>
                        <m:r>
                          <a:rPr lang="en-US" altLang="ko-KR" b="1" i="1">
                            <a:solidFill>
                              <a:srgbClr val="92D050"/>
                            </a:solidFill>
                            <a:latin typeface="Cambria Math"/>
                            <a:ea typeface="Tahoma" pitchFamily="34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92D050"/>
                            </a:solidFill>
                            <a:latin typeface="Cambria Math"/>
                            <a:ea typeface="Tahoma" pitchFamily="34" charset="0"/>
                          </a:rPr>
                          <m:t>𝒉𝒐𝒕𝒏𝒆𝒔𝒔</m:t>
                        </m:r>
                      </m:den>
                    </m:f>
                  </m:oMath>
                </a14:m>
                <a:r>
                  <a:rPr lang="en-US" altLang="ko-KR" sz="3600" dirty="0"/>
                  <a:t> </a:t>
                </a:r>
              </a:p>
              <a:p>
                <a:pPr lvl="1"/>
                <a:r>
                  <a:rPr lang="en-US" altLang="ko-KR" dirty="0"/>
                  <a:t>Segment cleaner selects a victim segment with maximum cost-hotness value.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27373"/>
                <a:ext cx="8229600" cy="4525963"/>
              </a:xfrm>
              <a:blipFill rotWithShape="1">
                <a:blip r:embed="rId2"/>
                <a:stretch>
                  <a:fillRect l="-815" t="-2153" r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05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Writing Blocks under Segment Cleaning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37626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Live blocks under segment cleaning are handled similarly to typical writing scenario. </a:t>
            </a:r>
          </a:p>
          <a:p>
            <a:pPr lvl="1"/>
            <a:r>
              <a:rPr lang="en-US" altLang="ko-KR" dirty="0"/>
              <a:t>Their writing can also be </a:t>
            </a:r>
            <a:r>
              <a:rPr lang="en-US" altLang="ko-KR" dirty="0" smtClean="0"/>
              <a:t>deferred for continuous re-grouping </a:t>
            </a:r>
          </a:p>
          <a:p>
            <a:pPr lvl="1"/>
            <a:r>
              <a:rPr lang="en-US" altLang="ko-KR" dirty="0" smtClean="0"/>
              <a:t>Continuous re-grouping to form bimodal segment distribution.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Scenario of Data Loss in System Crash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16224"/>
            <a:ext cx="8229600" cy="13247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There are possibility of data loss for the live blocks under segment cleaning in system crash or sudden power off. </a:t>
            </a: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9576" y="355332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741214" y="355332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072852" y="3553327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404489" y="3553327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98282" y="475133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86314" y="4751337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968418" y="475133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6450" y="4751337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395107" y="475133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971488" y="475133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398282" y="4751337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80625" y="4674974"/>
            <a:ext cx="95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disk segment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3848" y="355332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34757" y="355332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865666" y="3553327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196575" y="3553327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527484" y="3553327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858395" y="3553327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0625" y="3476964"/>
            <a:ext cx="74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dirty pages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08139" y="475133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496171" y="4751337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778275" y="475133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066307" y="4751337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204964" y="475133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781345" y="475133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208139" y="4751337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3491869" y="4751270"/>
            <a:ext cx="295188" cy="432048"/>
            <a:chOff x="3565514" y="5805264"/>
            <a:chExt cx="295188" cy="432048"/>
          </a:xfrm>
        </p:grpSpPr>
        <p:sp>
          <p:nvSpPr>
            <p:cNvPr id="48" name="직사각형 47"/>
            <p:cNvSpPr/>
            <p:nvPr/>
          </p:nvSpPr>
          <p:spPr>
            <a:xfrm>
              <a:off x="3565514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72670" y="5805264"/>
              <a:ext cx="288032" cy="4320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67193" y="4751270"/>
            <a:ext cx="290000" cy="432048"/>
            <a:chOff x="4140838" y="5805264"/>
            <a:chExt cx="290000" cy="432048"/>
          </a:xfrm>
        </p:grpSpPr>
        <p:sp>
          <p:nvSpPr>
            <p:cNvPr id="49" name="직사각형 48"/>
            <p:cNvSpPr/>
            <p:nvPr/>
          </p:nvSpPr>
          <p:spPr>
            <a:xfrm>
              <a:off x="4140838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142806" y="5805264"/>
              <a:ext cx="288032" cy="432048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395536" y="3212976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95536" y="4386942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5536" y="5611078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763688" y="5629630"/>
            <a:ext cx="205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Segment cleaning. Live blocks are read into the page cache. 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588033" y="474486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876065" y="4744867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158169" y="474486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6446201" y="4744867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584858" y="474486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6161239" y="4744867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871763" y="4744800"/>
            <a:ext cx="295188" cy="432048"/>
            <a:chOff x="3565514" y="5805264"/>
            <a:chExt cx="295188" cy="432048"/>
          </a:xfrm>
        </p:grpSpPr>
        <p:sp>
          <p:nvSpPr>
            <p:cNvPr id="116" name="직사각형 115"/>
            <p:cNvSpPr/>
            <p:nvPr/>
          </p:nvSpPr>
          <p:spPr>
            <a:xfrm>
              <a:off x="3565514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72670" y="5805264"/>
              <a:ext cx="288032" cy="43204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447087" y="4744800"/>
            <a:ext cx="290000" cy="432048"/>
            <a:chOff x="4140838" y="5805264"/>
            <a:chExt cx="290000" cy="432048"/>
          </a:xfrm>
        </p:grpSpPr>
        <p:sp>
          <p:nvSpPr>
            <p:cNvPr id="119" name="직사각형 118"/>
            <p:cNvSpPr/>
            <p:nvPr/>
          </p:nvSpPr>
          <p:spPr>
            <a:xfrm>
              <a:off x="4140838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142806" y="5805264"/>
              <a:ext cx="288032" cy="432048"/>
            </a:xfrm>
            <a:prstGeom prst="rect">
              <a:avLst/>
            </a:prstGeom>
            <a:solidFill>
              <a:srgbClr val="00206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5580112" y="3546857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5911021" y="3546857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6241930" y="3546857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572839" y="3546857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6903748" y="3546857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7234659" y="3546857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591955" y="4746232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879987" y="4746232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164593" y="4746232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598" y="4746232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588033" y="4744867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580112" y="3547646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5911021" y="3547646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241389" y="3547646"/>
            <a:ext cx="33145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6572839" y="3547646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73553" y="5629630"/>
            <a:ext cx="2230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Hot blocks are written.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48264" y="5629630"/>
            <a:ext cx="2230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System Crash!!</a:t>
            </a:r>
          </a:p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 Block 2, 4 will be lost since they do not have on-disk copy. 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" name="곱셈 기호 134"/>
          <p:cNvSpPr/>
          <p:nvPr/>
        </p:nvSpPr>
        <p:spPr>
          <a:xfrm>
            <a:off x="6529962" y="3356992"/>
            <a:ext cx="1354406" cy="811777"/>
          </a:xfrm>
          <a:prstGeom prst="mathMultiply">
            <a:avLst>
              <a:gd name="adj1" fmla="val 13865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5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94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85" grpId="0" animBg="1"/>
      <p:bldP spid="86" grpId="0" animBg="1"/>
      <p:bldP spid="87" grpId="0" animBg="1"/>
      <p:bldP spid="88" grpId="0" animBg="1"/>
      <p:bldP spid="114" grpId="0" animBg="1"/>
      <p:bldP spid="128" grpId="0" animBg="1"/>
      <p:bldP spid="129" grpId="0" animBg="1"/>
      <p:bldP spid="130" grpId="0" animBg="1"/>
      <p:bldP spid="131" grpId="0" animBg="1"/>
      <p:bldP spid="132" grpId="0"/>
      <p:bldP spid="134" grpId="0"/>
      <p:bldP spid="1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Prevent Data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87220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Segment Allocation Scheme</a:t>
            </a:r>
          </a:p>
          <a:p>
            <a:pPr lvl="1"/>
            <a:r>
              <a:rPr lang="en-US" altLang="ko-KR" dirty="0" smtClean="0"/>
              <a:t>Allocate a segment in </a:t>
            </a:r>
            <a:r>
              <a:rPr lang="en-US" altLang="ko-KR" i="1" dirty="0" smtClean="0"/>
              <a:t>Least Recently Freed </a:t>
            </a:r>
            <a:r>
              <a:rPr lang="en-US" altLang="ko-KR" dirty="0" smtClean="0"/>
              <a:t>(LRF) order. </a:t>
            </a:r>
          </a:p>
          <a:p>
            <a:r>
              <a:rPr lang="en-US" altLang="ko-KR" dirty="0" smtClean="0"/>
              <a:t>Check if writing a normal block could cause data loss of blocks under cleaning. </a:t>
            </a:r>
          </a:p>
          <a:p>
            <a:r>
              <a:rPr lang="en-US" altLang="ko-KR" dirty="0" smtClean="0"/>
              <a:t>This guarantees that live blocks under cleaning are never overwritten before they are written elsewhere.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625" y="5315278"/>
            <a:ext cx="95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disk segment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8397" y="4376002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59306" y="4376002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90215" y="4376002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21124" y="4376002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92361" y="4376002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23272" y="4376002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625" y="4299639"/>
            <a:ext cx="74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dirty pages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7303" y="5391641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05335" y="5391641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87439" y="5391641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5471" y="5391641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14128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890509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17303" y="5391641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01033" y="539157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176357" y="539157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4145147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536" y="5243270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6771088"/>
            <a:ext cx="82809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780664" y="5391641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068696" y="5391641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3350800" y="5391641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638832" y="5391641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777489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3353870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780664" y="5391641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064394" y="5391574"/>
            <a:ext cx="295188" cy="432048"/>
            <a:chOff x="3565514" y="5805264"/>
            <a:chExt cx="295188" cy="432048"/>
          </a:xfrm>
        </p:grpSpPr>
        <p:sp>
          <p:nvSpPr>
            <p:cNvPr id="78" name="직사각형 77"/>
            <p:cNvSpPr/>
            <p:nvPr/>
          </p:nvSpPr>
          <p:spPr>
            <a:xfrm>
              <a:off x="3565514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572670" y="5805264"/>
              <a:ext cx="288032" cy="4320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639718" y="5391574"/>
            <a:ext cx="290000" cy="432048"/>
            <a:chOff x="4140838" y="5805264"/>
            <a:chExt cx="290000" cy="432048"/>
          </a:xfrm>
        </p:grpSpPr>
        <p:sp>
          <p:nvSpPr>
            <p:cNvPr id="81" name="직사각형 80"/>
            <p:cNvSpPr/>
            <p:nvPr/>
          </p:nvSpPr>
          <p:spPr>
            <a:xfrm>
              <a:off x="4140838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42806" y="5805264"/>
              <a:ext cx="288032" cy="432048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259632" y="5834985"/>
            <a:ext cx="1204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ko-KR" sz="14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currently allocated segment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77489" y="5834984"/>
            <a:ext cx="1703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ko-KR" sz="14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t+1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segment that will be allocated next time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59600" y="4299639"/>
            <a:ext cx="885660" cy="5847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 rot="4317945">
            <a:off x="3048154" y="4944046"/>
            <a:ext cx="438269" cy="43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29101" y="4250808"/>
            <a:ext cx="2004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Check if live blocks under cleaning is originated from </a:t>
            </a:r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ko-KR" sz="14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t+1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56411" y="5391641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944443" y="5391641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226547" y="5391641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514579" y="5391641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5653236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6229617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940141" y="539157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515465" y="5391574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7119772" y="5391641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407804" y="5391641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689908" y="5391641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977940" y="5391641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7116597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7692978" y="5391641"/>
            <a:ext cx="288032" cy="43204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7403502" y="5391574"/>
            <a:ext cx="295188" cy="432048"/>
            <a:chOff x="3565514" y="5805264"/>
            <a:chExt cx="295188" cy="432048"/>
          </a:xfrm>
        </p:grpSpPr>
        <p:sp>
          <p:nvSpPr>
            <p:cNvPr id="106" name="직사각형 105"/>
            <p:cNvSpPr/>
            <p:nvPr/>
          </p:nvSpPr>
          <p:spPr>
            <a:xfrm>
              <a:off x="3565514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572670" y="5805264"/>
              <a:ext cx="288032" cy="432048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978826" y="5391574"/>
            <a:ext cx="290000" cy="432048"/>
            <a:chOff x="4140838" y="5805264"/>
            <a:chExt cx="290000" cy="432048"/>
          </a:xfrm>
        </p:grpSpPr>
        <p:sp>
          <p:nvSpPr>
            <p:cNvPr id="109" name="직사각형 108"/>
            <p:cNvSpPr/>
            <p:nvPr/>
          </p:nvSpPr>
          <p:spPr>
            <a:xfrm>
              <a:off x="4140838" y="5805264"/>
              <a:ext cx="288032" cy="43204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142806" y="5805264"/>
              <a:ext cx="288032" cy="432048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598740" y="5834985"/>
            <a:ext cx="1204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ko-KR" sz="14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currently allocated segment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16597" y="5834984"/>
            <a:ext cx="1703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ko-KR" sz="14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t+1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segment that will be allocated next time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13534" y="4376002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944443" y="4376002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275352" y="4376002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606261" y="4376002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77498" y="4376002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408409" y="4376002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944737" y="4299639"/>
            <a:ext cx="885660" cy="5847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000032" y="3212976"/>
            <a:ext cx="2004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If so, write the live blocks under cleaning first regardless of grouping. 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077498" y="4372606"/>
            <a:ext cx="290629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5666299" y="5398616"/>
            <a:ext cx="28803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944443" y="5395295"/>
            <a:ext cx="28803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232475" y="5398616"/>
            <a:ext cx="28803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6518817" y="5398616"/>
            <a:ext cx="28803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7128976" y="5398616"/>
            <a:ext cx="28803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7414151" y="5398616"/>
            <a:ext cx="288032" cy="43204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656411" y="5391641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19772" y="5391641"/>
            <a:ext cx="11462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911021" y="3547646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7368127" y="4372606"/>
            <a:ext cx="338038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5611847" y="4372606"/>
            <a:ext cx="299173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5941585" y="4372606"/>
            <a:ext cx="290890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6264163" y="4372606"/>
            <a:ext cx="342098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6606261" y="4372606"/>
            <a:ext cx="288032" cy="43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05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1" grpId="0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95" grpId="0" animBg="1"/>
      <p:bldP spid="104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5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Intel i5 Quad Core, 4GB RAM</a:t>
            </a:r>
          </a:p>
          <a:p>
            <a:pPr lvl="1"/>
            <a:r>
              <a:rPr lang="en-US" altLang="ko-KR" dirty="0"/>
              <a:t>Linux </a:t>
            </a:r>
            <a:r>
              <a:rPr lang="en-US" altLang="ko-KR"/>
              <a:t>Kernel </a:t>
            </a:r>
            <a:r>
              <a:rPr lang="en-US" altLang="ko-KR" smtClean="0"/>
              <a:t>2.6.37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SSD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Configuration</a:t>
            </a:r>
            <a:endParaRPr lang="en-US" altLang="ko-KR" dirty="0"/>
          </a:p>
          <a:p>
            <a:pPr lvl="1"/>
            <a:r>
              <a:rPr lang="en-US" altLang="ko-KR" dirty="0"/>
              <a:t>4 data groups</a:t>
            </a:r>
          </a:p>
          <a:p>
            <a:pPr lvl="1"/>
            <a:r>
              <a:rPr lang="en-US" altLang="ko-KR" dirty="0"/>
              <a:t>Segment size: 32MB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73534"/>
              </p:ext>
            </p:extLst>
          </p:nvPr>
        </p:nvGraphicFramePr>
        <p:xfrm>
          <a:off x="827584" y="3250664"/>
          <a:ext cx="8064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1512168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SSD-H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SSD-M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SSD-L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Interface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SATA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SATA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USB 3.0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Flash Memory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SLC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MLC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MLC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Max. Sequential Writes (MB/s)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170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87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38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Random 4KB Writes (MB/s)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5.3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0.6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0.002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Price ($/GB)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2.3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1.4</a:t>
                      </a:r>
                      <a:endParaRPr lang="ko-KR" altLang="en-US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1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Synthetic Workload</a:t>
            </a:r>
          </a:p>
          <a:p>
            <a:pPr lvl="1"/>
            <a:r>
              <a:rPr lang="en-US" altLang="ko-KR" dirty="0" smtClean="0"/>
              <a:t>Zipfian Random Write</a:t>
            </a:r>
          </a:p>
          <a:p>
            <a:pPr lvl="1"/>
            <a:r>
              <a:rPr lang="en-US" altLang="ko-KR" dirty="0" smtClean="0"/>
              <a:t>Uniform Random Write</a:t>
            </a:r>
          </a:p>
          <a:p>
            <a:pPr lvl="2"/>
            <a:r>
              <a:rPr lang="en-US" altLang="ko-KR" dirty="0" smtClean="0"/>
              <a:t>No skewness </a:t>
            </a:r>
            <a:r>
              <a:rPr lang="en-US" altLang="ko-KR" dirty="0" smtClean="0">
                <a:sym typeface="Wingdings" pitchFamily="2" charset="2"/>
              </a:rPr>
              <a:t> worst-case scenario of SFS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Real-world Workload</a:t>
            </a:r>
          </a:p>
          <a:p>
            <a:pPr lvl="1"/>
            <a:r>
              <a:rPr lang="en-US" altLang="ko-KR" dirty="0" smtClean="0"/>
              <a:t>TPC-C benchmark </a:t>
            </a:r>
          </a:p>
          <a:p>
            <a:pPr lvl="1"/>
            <a:r>
              <a:rPr lang="en-US" altLang="ko-KR" dirty="0" smtClean="0"/>
              <a:t>Research Workload (RES) </a:t>
            </a:r>
            <a:r>
              <a:rPr lang="en-US" altLang="ko-KR" sz="2000" dirty="0" smtClean="0"/>
              <a:t>[Roseli2000]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Collected for 113 days on a system consisting of 13 desktop machines of research group. 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Replaying workload</a:t>
            </a:r>
          </a:p>
          <a:p>
            <a:pPr lvl="1"/>
            <a:r>
              <a:rPr lang="en-US" altLang="ko-KR" dirty="0" smtClean="0"/>
              <a:t>To measure the maximum write performance, we replayed write requests in the workloads as fast as possible in a single thread and measured throughput at the application level. </a:t>
            </a:r>
          </a:p>
          <a:p>
            <a:pPr lvl="1"/>
            <a:r>
              <a:rPr lang="en-US" altLang="ko-KR" dirty="0" smtClean="0"/>
              <a:t>Native Command Queuing (NCQ) is enabled. 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73" y="1475084"/>
            <a:ext cx="3040515" cy="216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42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Throughput vs. Disk Utilization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18005" y="6576144"/>
            <a:ext cx="76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SSD-M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85" y="1484784"/>
            <a:ext cx="2457023" cy="218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65" y="1485372"/>
            <a:ext cx="2466774" cy="218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1384" y="3674638"/>
            <a:ext cx="245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Zipfian Random Write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0065" y="3678741"/>
            <a:ext cx="245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TPC-C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035922" y="2322936"/>
            <a:ext cx="258990" cy="75068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953391" y="198564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18010" y="2239263"/>
            <a:ext cx="258990" cy="83846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341190" y="191435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1.9x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06886" y="2641783"/>
            <a:ext cx="258990" cy="4192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3424408" y="229771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1.7x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12154" y="2176706"/>
            <a:ext cx="577402" cy="907023"/>
            <a:chOff x="3443474" y="4990482"/>
            <a:chExt cx="577402" cy="90702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620294" y="5365826"/>
              <a:ext cx="258990" cy="53167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3474" y="499048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2.5x</a:t>
              </a:r>
              <a:endParaRPr lang="ko-KR" altLang="en-US" sz="1400" b="1" dirty="0">
                <a:latin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05" y="4319849"/>
            <a:ext cx="2451003" cy="218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97404" y="6509703"/>
            <a:ext cx="247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Uniform Random Write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36" y="4299148"/>
            <a:ext cx="2451003" cy="218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969818" y="6492517"/>
            <a:ext cx="245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34677" y="5234164"/>
            <a:ext cx="258990" cy="6507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853411" y="491330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1.4x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05641" y="5559560"/>
            <a:ext cx="258990" cy="3253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24375" y="523416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1.2x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13108" y="4828146"/>
            <a:ext cx="258990" cy="1063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331843" y="451797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1.9x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4073" y="5572109"/>
            <a:ext cx="258990" cy="3253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6902807" y="526059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1.2x</a:t>
            </a:r>
            <a:endParaRPr lang="ko-KR" altLang="en-US" sz="14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8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Segment Utilization Distribution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31805" y="6574507"/>
            <a:ext cx="186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Disk utilization is 70%.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46945" y="1458537"/>
            <a:ext cx="2514229" cy="2521048"/>
            <a:chOff x="946945" y="1123976"/>
            <a:chExt cx="2514229" cy="2521048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45" y="1123976"/>
              <a:ext cx="2514229" cy="228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59632" y="3337247"/>
              <a:ext cx="20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Zipfian Random Write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18013" y="1458537"/>
            <a:ext cx="2514229" cy="2521048"/>
            <a:chOff x="4218013" y="1123976"/>
            <a:chExt cx="2514229" cy="2521048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013" y="1123976"/>
              <a:ext cx="2514229" cy="228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120119" y="3337247"/>
              <a:ext cx="66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TPC-C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46946" y="4144094"/>
            <a:ext cx="2514228" cy="2525266"/>
            <a:chOff x="946946" y="3953549"/>
            <a:chExt cx="2514228" cy="252526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46" y="3953549"/>
              <a:ext cx="2514228" cy="228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81498" y="6171038"/>
              <a:ext cx="2179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Uniform Random Write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18013" y="4170253"/>
            <a:ext cx="2514228" cy="2493373"/>
            <a:chOff x="4218013" y="3979708"/>
            <a:chExt cx="2514228" cy="24933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013" y="3979708"/>
              <a:ext cx="2514228" cy="228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220072" y="6165304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RES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067418" y="2794163"/>
            <a:ext cx="2411464" cy="1210901"/>
            <a:chOff x="6067418" y="2409704"/>
            <a:chExt cx="2411464" cy="1210901"/>
          </a:xfrm>
        </p:grpSpPr>
        <p:sp>
          <p:nvSpPr>
            <p:cNvPr id="17" name="설명선 2 16"/>
            <p:cNvSpPr/>
            <p:nvPr/>
          </p:nvSpPr>
          <p:spPr>
            <a:xfrm>
              <a:off x="6931803" y="2409704"/>
              <a:ext cx="1547079" cy="42449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0124"/>
                <a:gd name="adj6" fmla="val -2964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nearly </a:t>
              </a:r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full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오른쪽 화살표 30"/>
            <p:cNvSpPr>
              <a:spLocks noChangeAspect="1"/>
            </p:cNvSpPr>
            <p:nvPr/>
          </p:nvSpPr>
          <p:spPr>
            <a:xfrm>
              <a:off x="6067418" y="3222282"/>
              <a:ext cx="551524" cy="39832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376849" y="2276872"/>
            <a:ext cx="2690386" cy="1728192"/>
            <a:chOff x="2376849" y="2276872"/>
            <a:chExt cx="2690386" cy="1728192"/>
          </a:xfrm>
        </p:grpSpPr>
        <p:sp>
          <p:nvSpPr>
            <p:cNvPr id="34" name="설명선 2 33"/>
            <p:cNvSpPr/>
            <p:nvPr/>
          </p:nvSpPr>
          <p:spPr>
            <a:xfrm>
              <a:off x="2376849" y="2276872"/>
              <a:ext cx="1547079" cy="424491"/>
            </a:xfrm>
            <a:prstGeom prst="borderCallout2">
              <a:avLst>
                <a:gd name="adj1" fmla="val 18750"/>
                <a:gd name="adj2" fmla="val 97564"/>
                <a:gd name="adj3" fmla="val 18750"/>
                <a:gd name="adj4" fmla="val 112214"/>
                <a:gd name="adj5" fmla="val 345862"/>
                <a:gd name="adj6" fmla="val 14464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nearly </a:t>
              </a:r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empty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0" name="왼쪽 화살표 29"/>
            <p:cNvSpPr>
              <a:spLocks noChangeAspect="1"/>
            </p:cNvSpPr>
            <p:nvPr/>
          </p:nvSpPr>
          <p:spPr>
            <a:xfrm>
              <a:off x="4515711" y="3606741"/>
              <a:ext cx="551524" cy="398323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위쪽 화살표 34"/>
          <p:cNvSpPr/>
          <p:nvPr/>
        </p:nvSpPr>
        <p:spPr>
          <a:xfrm>
            <a:off x="1271130" y="2060848"/>
            <a:ext cx="180000" cy="1368000"/>
          </a:xfrm>
          <a:prstGeom prst="upArrow">
            <a:avLst>
              <a:gd name="adj1" fmla="val 50000"/>
              <a:gd name="adj2" fmla="val 10644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위쪽 화살표 41"/>
          <p:cNvSpPr/>
          <p:nvPr/>
        </p:nvSpPr>
        <p:spPr>
          <a:xfrm>
            <a:off x="4554337" y="2060848"/>
            <a:ext cx="180000" cy="1368000"/>
          </a:xfrm>
          <a:prstGeom prst="upArrow">
            <a:avLst>
              <a:gd name="adj1" fmla="val 50000"/>
              <a:gd name="adj2" fmla="val 10644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4525392" y="4869160"/>
            <a:ext cx="180000" cy="1223984"/>
          </a:xfrm>
          <a:prstGeom prst="upArrow">
            <a:avLst>
              <a:gd name="adj1" fmla="val 50000"/>
              <a:gd name="adj2" fmla="val 10644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1361130" y="5517232"/>
            <a:ext cx="180000" cy="575912"/>
          </a:xfrm>
          <a:prstGeom prst="upArrow">
            <a:avLst>
              <a:gd name="adj1" fmla="val 50000"/>
              <a:gd name="adj2" fmla="val 10644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Other </a:t>
            </a:r>
            <a:r>
              <a:rPr lang="en-US" altLang="ko-KR" dirty="0"/>
              <a:t>File Systems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3548" y="3469070"/>
            <a:ext cx="2808312" cy="8640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File System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3548" y="5229200"/>
            <a:ext cx="2808312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FTL Simulator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1331640" y="2604974"/>
            <a:ext cx="1152128" cy="7200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2410" y="2132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workload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4725144"/>
            <a:ext cx="316835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139952" y="2268740"/>
            <a:ext cx="4752528" cy="159230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Ext4</a:t>
            </a:r>
          </a:p>
          <a:p>
            <a:pPr lvl="1"/>
            <a:r>
              <a:rPr lang="en-US" altLang="ko-KR" dirty="0"/>
              <a:t>In-place-update file system </a:t>
            </a:r>
            <a:endParaRPr lang="en-US" altLang="ko-KR" dirty="0" smtClean="0"/>
          </a:p>
          <a:p>
            <a:r>
              <a:rPr lang="en-US" altLang="ko-KR" dirty="0" smtClean="0"/>
              <a:t>Btrfs </a:t>
            </a:r>
          </a:p>
          <a:p>
            <a:pPr lvl="1"/>
            <a:r>
              <a:rPr lang="en-US" altLang="ko-KR" dirty="0" smtClean="0"/>
              <a:t>No overwrite file system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Measured Throughput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1331640" y="4434764"/>
            <a:ext cx="1152128" cy="7200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4526544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blktrace</a:t>
            </a:r>
            <a:endParaRPr lang="ko-KR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139952" y="4509120"/>
            <a:ext cx="4752528" cy="1787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Coarse grained hybrid mapping FTL</a:t>
            </a:r>
          </a:p>
          <a:p>
            <a:pPr marL="742950" lvl="2" indent="-342900"/>
            <a:r>
              <a:rPr lang="en-US" altLang="ko-KR" dirty="0"/>
              <a:t>FAST FTL [Lee’07]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Full page mapping </a:t>
            </a:r>
            <a:r>
              <a:rPr lang="en-US" altLang="ko-KR" dirty="0" smtClean="0"/>
              <a:t>FTL</a:t>
            </a:r>
          </a:p>
          <a:p>
            <a:pPr marL="0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Measured </a:t>
            </a:r>
            <a:r>
              <a:rPr lang="en-US" altLang="ko-KR" dirty="0"/>
              <a:t>Write Amplification and Block Erase Count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3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Flash-based Solid State Drives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Solid State Drive (SSD)</a:t>
            </a:r>
          </a:p>
          <a:p>
            <a:pPr lvl="1"/>
            <a:r>
              <a:rPr lang="en-US" altLang="ko-KR" dirty="0" smtClean="0"/>
              <a:t>A purely electronic device built on NAND flash memory</a:t>
            </a:r>
          </a:p>
          <a:p>
            <a:pPr lvl="1"/>
            <a:r>
              <a:rPr lang="en-US" altLang="ko-KR" dirty="0" smtClean="0"/>
              <a:t>No mechanical parts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Technical merits</a:t>
            </a:r>
          </a:p>
          <a:p>
            <a:pPr lvl="1"/>
            <a:r>
              <a:rPr lang="en-US" altLang="ko-KR" dirty="0" smtClean="0"/>
              <a:t>Low access latency</a:t>
            </a:r>
          </a:p>
          <a:p>
            <a:pPr lvl="1"/>
            <a:r>
              <a:rPr lang="en-US" altLang="ko-KR" dirty="0" smtClean="0"/>
              <a:t>Low power consumption</a:t>
            </a:r>
          </a:p>
          <a:p>
            <a:pPr lvl="1"/>
            <a:r>
              <a:rPr lang="en-US" altLang="ko-KR" dirty="0" smtClean="0"/>
              <a:t>Shock resistance</a:t>
            </a:r>
          </a:p>
          <a:p>
            <a:pPr lvl="1"/>
            <a:r>
              <a:rPr lang="en-US" altLang="ko-KR" dirty="0" smtClean="0"/>
              <a:t>Potentially uniform random access speed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Remaining two problems limiting wider deployment of </a:t>
            </a:r>
            <a:r>
              <a:rPr lang="en-US" altLang="ko-KR" dirty="0" smtClean="0"/>
              <a:t>SSDs</a:t>
            </a:r>
          </a:p>
          <a:p>
            <a:pPr lvl="1"/>
            <a:r>
              <a:rPr lang="en-US" altLang="ko-KR" dirty="0" smtClean="0"/>
              <a:t>Limited life span</a:t>
            </a:r>
          </a:p>
          <a:p>
            <a:pPr lvl="1"/>
            <a:r>
              <a:rPr lang="en-US" altLang="ko-KR" dirty="0" smtClean="0"/>
              <a:t>Random write performance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2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75794" cy="415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Throughput under Different File Systems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6237312"/>
            <a:ext cx="3226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Disk utilization is 85%. / SSD-M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8622" y="3432492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1.6x</a:t>
            </a:r>
            <a:endParaRPr lang="ko-KR" altLang="en-US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5939" y="3988937"/>
            <a:ext cx="41969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7.3x</a:t>
            </a:r>
            <a:endParaRPr lang="ko-KR" altLang="en-US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9292" y="3374436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1.5x</a:t>
            </a:r>
            <a:endParaRPr lang="ko-KR" altLang="en-US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668" y="3853306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1.3x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5896" y="4003451"/>
            <a:ext cx="461665" cy="7463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10.6x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4338" y="386782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1.3x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3175" y="3640869"/>
            <a:ext cx="461665" cy="3792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4993" y="3936368"/>
            <a:ext cx="461665" cy="7463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14.6x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8359" y="324200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1.6x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0748" y="3616558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1.4x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2976" y="4270405"/>
            <a:ext cx="461665" cy="5267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48x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6904" y="3871621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2.4x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3423" y="288196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1.7x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9" y="369421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4.2x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8607" y="2542086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1.3x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2289559"/>
            <a:ext cx="4320000" cy="2612182"/>
            <a:chOff x="107504" y="2289559"/>
            <a:chExt cx="4320000" cy="26121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289559"/>
              <a:ext cx="4320000" cy="2287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7504" y="4593964"/>
              <a:ext cx="431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Coarse Grained Hybrid Mapping FTL: FAST FTL</a:t>
              </a:r>
              <a:endParaRPr lang="ko-KR" altLang="en-US" sz="14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9592" y="3427222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1.4x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8438" y="2912222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6.7x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2621" y="3149914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4.3x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4685" y="333543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1.1x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3531" y="265886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6.4x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714" y="3058130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2.5x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9778" y="3415287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8624" y="3137361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4.9x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2807" y="333543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2.6x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10507" y="3509561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29353" y="3375054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5.4x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08360" y="2289559"/>
            <a:ext cx="4320000" cy="2605766"/>
            <a:chOff x="4716496" y="2276872"/>
            <a:chExt cx="4320000" cy="2605766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45" y="2276872"/>
              <a:ext cx="4281051" cy="226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4716496" y="4574861"/>
              <a:ext cx="4281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Full page mapping FTL</a:t>
              </a:r>
              <a:endParaRPr lang="ko-KR" altLang="en-US" sz="14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52831" y="3325104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1.3x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70606" y="2665319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7.5x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11492" y="3105686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2.6x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59480" y="3171149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1.1x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85168" y="2673232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2.7x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02315" y="313641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1.3x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50303" y="3344927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75991" y="3171149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2.4x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1679" y="3312356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1.5x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60540" y="3450484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8315" y="335952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2.8x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00415" y="3359528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3.3x</a:t>
              </a:r>
              <a:endParaRPr lang="ko-KR" altLang="en-US" sz="1050" b="1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Erase Count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4064" y="6402814"/>
            <a:ext cx="2421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Disk utilization is 85%.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04303" y="2951837"/>
            <a:ext cx="607264" cy="848515"/>
            <a:chOff x="3704303" y="2951837"/>
            <a:chExt cx="607264" cy="848515"/>
          </a:xfrm>
        </p:grpSpPr>
        <p:sp>
          <p:nvSpPr>
            <p:cNvPr id="14" name="TextBox 13"/>
            <p:cNvSpPr txBox="1"/>
            <p:nvPr/>
          </p:nvSpPr>
          <p:spPr>
            <a:xfrm>
              <a:off x="3704303" y="3414669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05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39120" y="2951837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6.1x</a:t>
              </a:r>
              <a:endParaRPr lang="ko-KR" altLang="en-US" sz="105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5318" y="3229145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3.1x</a:t>
              </a:r>
              <a:endParaRPr lang="ko-KR" altLang="en-US" sz="105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63536" y="3375054"/>
            <a:ext cx="346249" cy="3856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5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5.2x</a:t>
            </a:r>
            <a:endParaRPr lang="ko-KR" altLang="en-US" sz="105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316426" y="2913556"/>
            <a:ext cx="612603" cy="837246"/>
            <a:chOff x="8324562" y="2900869"/>
            <a:chExt cx="612603" cy="837246"/>
          </a:xfrm>
        </p:grpSpPr>
        <p:sp>
          <p:nvSpPr>
            <p:cNvPr id="58" name="TextBox 57"/>
            <p:cNvSpPr txBox="1"/>
            <p:nvPr/>
          </p:nvSpPr>
          <p:spPr>
            <a:xfrm>
              <a:off x="8324562" y="3336402"/>
              <a:ext cx="353943" cy="4017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1.2x</a:t>
              </a:r>
              <a:endParaRPr lang="ko-KR" altLang="en-US" sz="11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65856" y="2900869"/>
              <a:ext cx="346249" cy="3856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3.8x</a:t>
              </a:r>
              <a:endParaRPr lang="ko-KR" altLang="en-US" sz="105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83222" y="3214935"/>
              <a:ext cx="353943" cy="4017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1.8x</a:t>
              </a:r>
              <a:endParaRPr lang="ko-KR" altLang="en-US" sz="11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Design Decisions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Random write on SSDs causes performance degradation and shortens the lifespan of SSDs.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present a new file system for SSD, SFS. </a:t>
            </a:r>
          </a:p>
          <a:p>
            <a:pPr lvl="1"/>
            <a:r>
              <a:rPr lang="en-US" altLang="ko-KR" dirty="0" smtClean="0"/>
              <a:t>Log-structured file system</a:t>
            </a:r>
          </a:p>
          <a:p>
            <a:pPr lvl="1"/>
            <a:r>
              <a:rPr lang="en-US" altLang="ko-KR" dirty="0" smtClean="0"/>
              <a:t>On writing data grouping</a:t>
            </a:r>
          </a:p>
          <a:p>
            <a:pPr lvl="1"/>
            <a:r>
              <a:rPr lang="en-US" altLang="ko-KR" dirty="0" smtClean="0"/>
              <a:t>Cost-hotness policy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show that SFS considerably outperforms existing file systems and prolongs the lifespan of SSD  by drastically reducing block erase count inside SSD. </a:t>
            </a:r>
          </a:p>
          <a:p>
            <a:endParaRPr lang="en-US" altLang="ko-KR" dirty="0"/>
          </a:p>
          <a:p>
            <a:r>
              <a:rPr lang="en-US" altLang="ko-KR" dirty="0" smtClean="0"/>
              <a:t>Is SFS also beneficial to HDDs?</a:t>
            </a:r>
          </a:p>
          <a:p>
            <a:pPr lvl="1"/>
            <a:r>
              <a:rPr lang="en-US" altLang="ko-KR" dirty="0" smtClean="0"/>
              <a:t>Preliminary experiment results are available on our poster!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Thank you!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Questions?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lifespan of SSDs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39341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Limited program/erase (P/E) cycles of NAND flash memory</a:t>
            </a:r>
          </a:p>
          <a:p>
            <a:pPr lvl="1"/>
            <a:r>
              <a:rPr lang="en-US" altLang="ko-KR" dirty="0"/>
              <a:t>Single-level Cell (SLC): 100K ~ 1M</a:t>
            </a:r>
            <a:endParaRPr lang="ko-KR" altLang="en-US" dirty="0"/>
          </a:p>
          <a:p>
            <a:pPr lvl="1"/>
            <a:r>
              <a:rPr lang="en-US" altLang="ko-KR" dirty="0" smtClean="0"/>
              <a:t>Multi-level Cell (MLC): 5K ~ 10K</a:t>
            </a:r>
          </a:p>
          <a:p>
            <a:pPr lvl="1"/>
            <a:r>
              <a:rPr lang="en-US" altLang="ko-KR" dirty="0" smtClean="0"/>
              <a:t>Triple-level Cell (TLC): 1K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As bit density increases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 cost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decreases, lifespan decreases</a:t>
            </a:r>
          </a:p>
          <a:p>
            <a:endParaRPr lang="en-US" altLang="ko-KR" dirty="0"/>
          </a:p>
          <a:p>
            <a:r>
              <a:rPr lang="en-US" altLang="ko-KR" dirty="0" smtClean="0"/>
              <a:t>Starting to be used in laptops, desktops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data centers. </a:t>
            </a:r>
          </a:p>
          <a:p>
            <a:pPr lvl="1"/>
            <a:r>
              <a:rPr lang="en-US" altLang="ko-KR" dirty="0" smtClean="0"/>
              <a:t>Contain write intensive workloads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6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Random Write Considered Harmful in SSDs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500263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Random write is slow.</a:t>
            </a:r>
          </a:p>
          <a:p>
            <a:pPr lvl="1"/>
            <a:r>
              <a:rPr lang="en-US" altLang="ko-KR" dirty="0"/>
              <a:t>Even in modern SSDs, the disparity with sequential write bandwidth is more than ten-fold. </a:t>
            </a:r>
          </a:p>
          <a:p>
            <a:endParaRPr lang="en-US" altLang="ko-KR" dirty="0"/>
          </a:p>
          <a:p>
            <a:r>
              <a:rPr lang="en-US" altLang="ko-KR" dirty="0"/>
              <a:t>Random </a:t>
            </a:r>
            <a:r>
              <a:rPr lang="en-US" altLang="ko-KR" dirty="0" smtClean="0"/>
              <a:t>writes shortens </a:t>
            </a:r>
            <a:r>
              <a:rPr lang="en-US" altLang="ko-KR" dirty="0"/>
              <a:t>the l</a:t>
            </a:r>
            <a:r>
              <a:rPr lang="en-US" altLang="ko-KR" dirty="0" smtClean="0"/>
              <a:t>ifespan </a:t>
            </a:r>
            <a:r>
              <a:rPr lang="en-US" altLang="ko-KR" dirty="0"/>
              <a:t>of SSDs.</a:t>
            </a:r>
          </a:p>
          <a:p>
            <a:pPr lvl="1"/>
            <a:r>
              <a:rPr lang="en-US" altLang="ko-KR" dirty="0"/>
              <a:t>Random write causes internal </a:t>
            </a:r>
            <a:r>
              <a:rPr lang="en-US" altLang="ko-KR" dirty="0" smtClean="0"/>
              <a:t>fragmentation of SSDs.</a:t>
            </a:r>
            <a:endParaRPr lang="en-US" altLang="ko-KR" dirty="0"/>
          </a:p>
          <a:p>
            <a:pPr lvl="1"/>
            <a:r>
              <a:rPr lang="en-US" altLang="ko-KR" dirty="0"/>
              <a:t>Internal fragmentation increases garbage collection cost inside SSDs. </a:t>
            </a:r>
          </a:p>
          <a:p>
            <a:pPr lvl="1"/>
            <a:r>
              <a:rPr lang="en-US" altLang="ko-KR" dirty="0"/>
              <a:t>Increased garbage collection overhead incurs more block erases per write and </a:t>
            </a:r>
            <a:r>
              <a:rPr lang="en-US" altLang="ko-KR" dirty="0" smtClean="0"/>
              <a:t>degrades performance.</a:t>
            </a:r>
            <a:endParaRPr lang="en-US" altLang="ko-KR" dirty="0"/>
          </a:p>
          <a:p>
            <a:pPr lvl="1"/>
            <a:r>
              <a:rPr lang="en-US" altLang="ko-KR" dirty="0"/>
              <a:t>Therefore, the lifespan of SSDs can be drastically reduced by random writes.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Optimization Factors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8178"/>
            <a:ext cx="5266928" cy="463711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SSD H/W</a:t>
            </a:r>
          </a:p>
          <a:p>
            <a:pPr lvl="1"/>
            <a:r>
              <a:rPr lang="en-US" altLang="ko-KR" dirty="0" smtClean="0"/>
              <a:t>Larger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over-provisioned space </a:t>
            </a:r>
            <a:r>
              <a:rPr lang="en-US" altLang="ko-KR" dirty="0" smtClean="0">
                <a:sym typeface="Wingdings" pitchFamily="2" charset="2"/>
              </a:rPr>
              <a:t> lower garbage collection cost inside SSDs</a:t>
            </a:r>
            <a:endParaRPr lang="en-US" altLang="ko-KR" dirty="0" smtClean="0"/>
          </a:p>
          <a:p>
            <a:pPr lvl="1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Higher cost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Flash Translation Layer (FTL)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More efficient address mapping schemes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Purely based on LBA requested from file system 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Less effective for the no-overwrite file systems</a:t>
            </a:r>
          </a:p>
          <a:p>
            <a:pPr lvl="1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Lack of information</a:t>
            </a:r>
          </a:p>
          <a:p>
            <a:pPr lvl="1">
              <a:buFont typeface="Wingdings"/>
              <a:buChar char="è"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Applications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SSD-aware storage schemes (e.g. DBMS)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Quite effective for specific applications</a:t>
            </a:r>
          </a:p>
          <a:p>
            <a:pPr lvl="1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Lack of generality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4168" y="3415010"/>
            <a:ext cx="280831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SSD H/W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84168" y="2758230"/>
            <a:ext cx="280831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Flash Translation Layer</a:t>
            </a:r>
          </a:p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(FTL)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1957433"/>
            <a:ext cx="2808312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 System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1300652"/>
            <a:ext cx="280831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940152" y="2649048"/>
            <a:ext cx="316835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 took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file system level approach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to </a:t>
            </a:r>
            <a:r>
              <a:rPr lang="en-US" altLang="ko-KR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directly exploit file block level statistics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ko-KR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 our optimizations to general applications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3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dirty="0" smtClean="0"/>
              <a:t>Design Decisions</a:t>
            </a:r>
          </a:p>
          <a:p>
            <a:pPr lvl="1"/>
            <a:r>
              <a:rPr lang="en-US" altLang="ko-KR" dirty="0" smtClean="0"/>
              <a:t>Log-structured </a:t>
            </a:r>
            <a:r>
              <a:rPr lang="en-US" altLang="ko-KR" dirty="0"/>
              <a:t>File </a:t>
            </a:r>
            <a:r>
              <a:rPr lang="en-US" altLang="ko-KR" dirty="0" smtClean="0"/>
              <a:t>System</a:t>
            </a:r>
          </a:p>
          <a:p>
            <a:pPr lvl="1"/>
            <a:r>
              <a:rPr lang="en-US" altLang="ko-KR" dirty="0"/>
              <a:t>Eager </a:t>
            </a:r>
            <a:r>
              <a:rPr lang="en-US" altLang="ko-KR" i="1" dirty="0"/>
              <a:t>on writing</a:t>
            </a:r>
            <a:r>
              <a:rPr lang="en-US" altLang="ko-KR" dirty="0"/>
              <a:t> data grouping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Writing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Segment Cleaning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5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Performance Characteristics of SSDs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3664" y="2348880"/>
            <a:ext cx="4258816" cy="312494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If the request </a:t>
            </a:r>
            <a:r>
              <a:rPr lang="en-US" altLang="ko-KR" dirty="0" smtClean="0"/>
              <a:t>size</a:t>
            </a:r>
            <a:r>
              <a:rPr lang="ko-KR" altLang="en-US" smtClean="0"/>
              <a:t> </a:t>
            </a:r>
            <a:r>
              <a:rPr lang="en-US" altLang="ko-KR" smtClean="0"/>
              <a:t>of </a:t>
            </a:r>
            <a:r>
              <a:rPr lang="en-US" altLang="ko-KR" dirty="0"/>
              <a:t>the random write are same as erase block size, such write requests invalidate whole erase block inside SSDs.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Since all pages in an erase block are invalidated together, there is no internal fragmentation.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" y="2449767"/>
            <a:ext cx="3917533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" y="2449767"/>
            <a:ext cx="392521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3450807" y="2929323"/>
            <a:ext cx="180021" cy="288032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6398" y="2449767"/>
            <a:ext cx="3917532" cy="2520000"/>
            <a:chOff x="4794668" y="1624732"/>
            <a:chExt cx="3917532" cy="252000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668" y="1624732"/>
              <a:ext cx="3917532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이등변 삼각형 9"/>
            <p:cNvSpPr/>
            <p:nvPr/>
          </p:nvSpPr>
          <p:spPr>
            <a:xfrm rot="10800000">
              <a:off x="7962663" y="2120156"/>
              <a:ext cx="180021" cy="288032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/>
          <p:cNvSpPr/>
          <p:nvPr/>
        </p:nvSpPr>
        <p:spPr>
          <a:xfrm rot="10800000">
            <a:off x="3656228" y="3502251"/>
            <a:ext cx="180021" cy="288032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6398" y="2449767"/>
            <a:ext cx="3925218" cy="2520000"/>
            <a:chOff x="4806950" y="1624732"/>
            <a:chExt cx="3925218" cy="252000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50" y="1624732"/>
              <a:ext cx="3925218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이등변 삼각형 13"/>
            <p:cNvSpPr/>
            <p:nvPr/>
          </p:nvSpPr>
          <p:spPr>
            <a:xfrm rot="10800000">
              <a:off x="7979570" y="2132856"/>
              <a:ext cx="180021" cy="288032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8195469" y="2668088"/>
              <a:ext cx="180021" cy="288032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이등변 삼각형 15"/>
          <p:cNvSpPr/>
          <p:nvPr/>
        </p:nvSpPr>
        <p:spPr>
          <a:xfrm rot="10800000">
            <a:off x="3449017" y="3810651"/>
            <a:ext cx="180021" cy="288032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409528" y="2869565"/>
            <a:ext cx="489415" cy="15241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5877272"/>
            <a:ext cx="9144000" cy="10527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random write performance becomes same as sequential write performance when the request size is same as erase block size. </a:t>
            </a:r>
          </a:p>
        </p:txBody>
      </p:sp>
    </p:spTree>
    <p:extLst>
      <p:ext uri="{BB962C8B-B14F-4D97-AF65-F5344CB8AC3E}">
        <p14:creationId xmlns:p14="http://schemas.microsoft.com/office/powerpoint/2010/main" val="16847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Log-structured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i="1" dirty="0" smtClean="0"/>
              <a:t>How can we utilize the performance characteristics of SSD in designing a file system?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Log-structured File System </a:t>
            </a:r>
          </a:p>
          <a:p>
            <a:pPr lvl="1"/>
            <a:r>
              <a:rPr lang="en-US" altLang="ko-KR" dirty="0" smtClean="0"/>
              <a:t>It transforms the random writes at file system level into the sequential writes at SSD level.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If segment size is equal to the erase block size of a SSD, </a:t>
            </a:r>
            <a:r>
              <a:rPr lang="en-US" altLang="ko-KR" dirty="0"/>
              <a:t>the file system will always send erase block sized </a:t>
            </a:r>
            <a:r>
              <a:rPr lang="en-US" altLang="ko-KR" dirty="0" smtClean="0"/>
              <a:t>write</a:t>
            </a:r>
            <a:r>
              <a:rPr lang="ko-KR" altLang="en-US" smtClean="0"/>
              <a:t> </a:t>
            </a:r>
            <a:r>
              <a:rPr lang="en-US" altLang="ko-KR" smtClean="0"/>
              <a:t>requests </a:t>
            </a:r>
            <a:r>
              <a:rPr lang="en-US" altLang="ko-KR" dirty="0"/>
              <a:t>to the SSD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So, write performance is mainly determined by sequential write performance of a SSD. 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1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2171</Words>
  <Application>Microsoft Macintosh PowerPoint</Application>
  <PresentationFormat>On-screen Show (4:3)</PresentationFormat>
  <Paragraphs>608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테마</vt:lpstr>
      <vt:lpstr>SFS: Random Write Considered Harmful in Solid State Drives</vt:lpstr>
      <vt:lpstr>Outline</vt:lpstr>
      <vt:lpstr>Flash-based Solid State Drives</vt:lpstr>
      <vt:lpstr>Limited lifespan of SSDs</vt:lpstr>
      <vt:lpstr>Random Write Considered Harmful in SSDs</vt:lpstr>
      <vt:lpstr>Optimization Factors</vt:lpstr>
      <vt:lpstr>Outline</vt:lpstr>
      <vt:lpstr>Performance Characteristics of SSDs</vt:lpstr>
      <vt:lpstr>Log-structured File System</vt:lpstr>
      <vt:lpstr>Eager on writing data grouping</vt:lpstr>
      <vt:lpstr>Outline</vt:lpstr>
      <vt:lpstr>SFS in a nutshell</vt:lpstr>
      <vt:lpstr>Outline</vt:lpstr>
      <vt:lpstr>On Writing Data Grouping</vt:lpstr>
      <vt:lpstr>Measuring Hotness</vt:lpstr>
      <vt:lpstr>Determining Grouping Criteria : Segment Quantization</vt:lpstr>
      <vt:lpstr>Iterative Segment Quantization</vt:lpstr>
      <vt:lpstr>Process of Segment Writing</vt:lpstr>
      <vt:lpstr>Outline</vt:lpstr>
      <vt:lpstr>Cost-hotness Policy</vt:lpstr>
      <vt:lpstr>Writing Blocks under Segment Cleaning</vt:lpstr>
      <vt:lpstr>Scenario of Data Loss in System Crash</vt:lpstr>
      <vt:lpstr>How to Prevent Data Loss</vt:lpstr>
      <vt:lpstr>Outline</vt:lpstr>
      <vt:lpstr>Evaluation</vt:lpstr>
      <vt:lpstr>Workload</vt:lpstr>
      <vt:lpstr>Throughput vs. Disk Utilization</vt:lpstr>
      <vt:lpstr>Segment Utilization Distribution</vt:lpstr>
      <vt:lpstr>Comparison with Other File Systems</vt:lpstr>
      <vt:lpstr>Throughput under Different File Systems</vt:lpstr>
      <vt:lpstr>Block Erase Count</vt:lpstr>
      <vt:lpstr>Outline</vt:lpstr>
      <vt:lpstr>Conclusion</vt:lpstr>
      <vt:lpstr>Thank you!  Questions?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SFS: Random Write Considered Harmful in Solid State Drives</dc:title>
  <dc:creator>Microsoft Corporation</dc:creator>
  <cp:lastModifiedBy>Changwoo Min</cp:lastModifiedBy>
  <cp:revision>313</cp:revision>
  <cp:lastPrinted>2012-02-10T07:42:48Z</cp:lastPrinted>
  <dcterms:created xsi:type="dcterms:W3CDTF">2006-10-05T04:04:58Z</dcterms:created>
  <dcterms:modified xsi:type="dcterms:W3CDTF">2013-03-18T12:47:01Z</dcterms:modified>
</cp:coreProperties>
</file>