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5.xml" ContentType="application/vnd.openxmlformats-officedocument.presentationml.tags+xml"/>
  <Override PartName="/ppt/notesSlides/notesSlide15.xml" ContentType="application/vnd.openxmlformats-officedocument.presentationml.notesSlide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0.xml" ContentType="application/vnd.openxmlformats-officedocument.presentationml.tags+xml"/>
  <Override PartName="/ppt/notesSlides/notesSlide22.xml" ContentType="application/vnd.openxmlformats-officedocument.presentationml.notesSlide+xml"/>
  <Override PartName="/ppt/tags/tag11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2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3.xml" ContentType="application/vnd.openxmlformats-officedocument.presentationml.tags+xml"/>
  <Override PartName="/ppt/notesSlides/notesSlide29.xml" ContentType="application/vnd.openxmlformats-officedocument.presentationml.notesSlide+xml"/>
  <Override PartName="/ppt/tags/tag1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5.xml" ContentType="application/vnd.openxmlformats-officedocument.presentationml.tags+xml"/>
  <Override PartName="/ppt/notesSlides/notesSlide32.xml" ContentType="application/vnd.openxmlformats-officedocument.presentationml.notesSlide+xml"/>
  <Override PartName="/ppt/tags/tag16.xml" ContentType="application/vnd.openxmlformats-officedocument.presentationml.tags+xml"/>
  <Override PartName="/ppt/notesSlides/notesSlide33.xml" ContentType="application/vnd.openxmlformats-officedocument.presentationml.notesSlide+xml"/>
  <Override PartName="/ppt/tags/tag17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8.xml" ContentType="application/vnd.openxmlformats-officedocument.presentationml.tags+xml"/>
  <Override PartName="/ppt/notesSlides/notesSlide36.xml" ContentType="application/vnd.openxmlformats-officedocument.presentationml.notesSlide+xml"/>
  <Override PartName="/ppt/tags/tag19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2.xml" ContentType="application/vnd.openxmlformats-officedocument.drawingml.chartshapes+xml"/>
  <Override PartName="/ppt/tags/tag21.xml" ContentType="application/vnd.openxmlformats-officedocument.presentationml.tags+xml"/>
  <Override PartName="/ppt/notesSlides/notesSlide4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tags/tag22.xml" ContentType="application/vnd.openxmlformats-officedocument.presentationml.tags+xml"/>
  <Override PartName="/ppt/notesSlides/notesSlide4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3.xml" ContentType="application/vnd.openxmlformats-officedocument.drawingml.chartshapes+xml"/>
  <Override PartName="/ppt/tags/tag23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24.xml" ContentType="application/vnd.openxmlformats-officedocument.presentationml.tags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5"/>
  </p:notesMasterIdLst>
  <p:sldIdLst>
    <p:sldId id="329" r:id="rId5"/>
    <p:sldId id="258" r:id="rId6"/>
    <p:sldId id="265" r:id="rId7"/>
    <p:sldId id="259" r:id="rId8"/>
    <p:sldId id="262" r:id="rId9"/>
    <p:sldId id="264" r:id="rId10"/>
    <p:sldId id="263" r:id="rId11"/>
    <p:sldId id="315" r:id="rId12"/>
    <p:sldId id="268" r:id="rId13"/>
    <p:sldId id="284" r:id="rId14"/>
    <p:sldId id="266" r:id="rId15"/>
    <p:sldId id="269" r:id="rId16"/>
    <p:sldId id="270" r:id="rId17"/>
    <p:sldId id="267" r:id="rId18"/>
    <p:sldId id="271" r:id="rId19"/>
    <p:sldId id="320" r:id="rId20"/>
    <p:sldId id="316" r:id="rId21"/>
    <p:sldId id="317" r:id="rId22"/>
    <p:sldId id="318" r:id="rId23"/>
    <p:sldId id="272" r:id="rId24"/>
    <p:sldId id="274" r:id="rId25"/>
    <p:sldId id="277" r:id="rId26"/>
    <p:sldId id="276" r:id="rId27"/>
    <p:sldId id="275" r:id="rId28"/>
    <p:sldId id="279" r:id="rId29"/>
    <p:sldId id="280" r:id="rId30"/>
    <p:sldId id="281" r:id="rId31"/>
    <p:sldId id="282" r:id="rId32"/>
    <p:sldId id="283" r:id="rId33"/>
    <p:sldId id="322" r:id="rId34"/>
    <p:sldId id="323" r:id="rId35"/>
    <p:sldId id="324" r:id="rId36"/>
    <p:sldId id="326" r:id="rId37"/>
    <p:sldId id="327" r:id="rId38"/>
    <p:sldId id="285" r:id="rId39"/>
    <p:sldId id="290" r:id="rId40"/>
    <p:sldId id="287" r:id="rId41"/>
    <p:sldId id="292" r:id="rId42"/>
    <p:sldId id="295" r:id="rId43"/>
    <p:sldId id="291" r:id="rId44"/>
    <p:sldId id="294" r:id="rId45"/>
    <p:sldId id="300" r:id="rId46"/>
    <p:sldId id="296" r:id="rId47"/>
    <p:sldId id="299" r:id="rId48"/>
    <p:sldId id="302" r:id="rId49"/>
    <p:sldId id="305" r:id="rId50"/>
    <p:sldId id="306" r:id="rId51"/>
    <p:sldId id="311" r:id="rId52"/>
    <p:sldId id="313" r:id="rId53"/>
    <p:sldId id="3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dhava Krishnan Ramanathan" initials="MKR" lastIdx="2" clrIdx="0">
    <p:extLst>
      <p:ext uri="{19B8F6BF-5375-455C-9EA6-DF929625EA0E}">
        <p15:presenceInfo xmlns:p15="http://schemas.microsoft.com/office/powerpoint/2012/main" userId="S::madhavakrishnan@vt.edu::cf6cf020-0ee3-4410-8999-84bb2fe1f7b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8721A"/>
    <a:srgbClr val="14662F"/>
    <a:srgbClr val="020202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5976" autoAdjust="0"/>
  </p:normalViewPr>
  <p:slideViewPr>
    <p:cSldViewPr snapToGrid="0">
      <p:cViewPr varScale="1">
        <p:scale>
          <a:sx n="51" d="100"/>
          <a:sy n="51" d="100"/>
        </p:scale>
        <p:origin x="13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3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Readers-Writer Lock </a:t>
            </a:r>
            <a:r>
              <a:rPr lang="en-US" sz="20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B+Tree</a:t>
            </a:r>
            <a:endParaRPr lang="en-US" sz="20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01933833644522"/>
          <c:y val="0.12203370784612082"/>
          <c:w val="0.83294407840755857"/>
          <c:h val="0.73070340481068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TIPS</c:v>
                </c:pt>
              </c:strCache>
            </c:strRef>
          </c:tx>
          <c:spPr>
            <a:solidFill>
              <a:srgbClr val="14662F">
                <a:tint val="66000"/>
                <a:satMod val="160000"/>
              </a:srgb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2.5292669999999999</c:v>
                </c:pt>
                <c:pt idx="1">
                  <c:v>4.909529</c:v>
                </c:pt>
                <c:pt idx="2">
                  <c:v>4.8066199999999997</c:v>
                </c:pt>
                <c:pt idx="3">
                  <c:v>9.1522079999999999</c:v>
                </c:pt>
                <c:pt idx="4">
                  <c:v>4.1270949999999997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2B-4095-91FA-A23EA8ABAF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PRONTO</c:v>
                </c:pt>
              </c:strCache>
            </c:strRef>
          </c:tx>
          <c:spPr>
            <a:solidFill>
              <a:srgbClr val="CC0000">
                <a:tint val="66000"/>
                <a:satMod val="16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0.14264399999999999</c:v>
                </c:pt>
                <c:pt idx="1">
                  <c:v>0.95207799999999998</c:v>
                </c:pt>
                <c:pt idx="2">
                  <c:v>1.0848009999999999</c:v>
                </c:pt>
                <c:pt idx="3">
                  <c:v>0.841306</c:v>
                </c:pt>
                <c:pt idx="4">
                  <c:v>6.1975000000000002E-2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2B-4095-91FA-A23EA8ABA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964032"/>
        <c:axId val="528974848"/>
      </c:barChart>
      <c:catAx>
        <c:axId val="52896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</a:rPr>
                  <a:t>YCSB Workload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74848"/>
        <c:crosses val="autoZero"/>
        <c:auto val="1"/>
        <c:lblAlgn val="ctr"/>
        <c:lblOffset val="100"/>
        <c:noMultiLvlLbl val="0"/>
      </c:catAx>
      <c:valAx>
        <c:axId val="5289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</a:rPr>
                  <a:t>Throughput (Mops/Sec)</a:t>
                </a:r>
              </a:p>
            </c:rich>
          </c:tx>
          <c:layout>
            <c:manualLayout>
              <c:xMode val="edge"/>
              <c:yMode val="edge"/>
              <c:x val="2.094571382250536E-2"/>
              <c:y val="0.24707042814965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640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218388423584341"/>
          <c:y val="0.13225363733829443"/>
          <c:w val="0.15545183120789316"/>
          <c:h val="0.11994225497658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Lock-Free BST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01933833644522"/>
          <c:y val="0.12203370784612082"/>
          <c:w val="0.83294407840755857"/>
          <c:h val="0.73070340481068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TIPS</c:v>
                </c:pt>
              </c:strCache>
            </c:strRef>
          </c:tx>
          <c:spPr>
            <a:solidFill>
              <a:srgbClr val="14662F">
                <a:tint val="66000"/>
                <a:satMod val="160000"/>
              </a:srgb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1.7572970000000001</c:v>
                </c:pt>
                <c:pt idx="1">
                  <c:v>4.1693239999999996</c:v>
                </c:pt>
                <c:pt idx="2">
                  <c:v>3.6601569999999999</c:v>
                </c:pt>
                <c:pt idx="3">
                  <c:v>5.3051370000000002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2B-4095-91FA-A23EA8ABAF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NVTraverse</c:v>
                </c:pt>
              </c:strCache>
            </c:strRef>
          </c:tx>
          <c:spPr>
            <a:solidFill>
              <a:srgbClr val="CC0000">
                <a:tint val="66000"/>
                <a:satMod val="16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0.75629999999999997</c:v>
                </c:pt>
                <c:pt idx="1">
                  <c:v>1.700189</c:v>
                </c:pt>
                <c:pt idx="2">
                  <c:v>1.64602</c:v>
                </c:pt>
                <c:pt idx="3">
                  <c:v>1.8759049999999999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2B-4095-91FA-A23EA8ABAF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964032"/>
        <c:axId val="528974848"/>
      </c:barChart>
      <c:catAx>
        <c:axId val="52896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 dirty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</a:rPr>
                  <a:t>YCSB Workload </a:t>
                </a:r>
              </a:p>
            </c:rich>
          </c:tx>
          <c:layout>
            <c:manualLayout>
              <c:xMode val="edge"/>
              <c:yMode val="edge"/>
              <c:x val="0.38001172038935055"/>
              <c:y val="0.924439587851275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74848"/>
        <c:crosses val="autoZero"/>
        <c:auto val="1"/>
        <c:lblAlgn val="ctr"/>
        <c:lblOffset val="100"/>
        <c:noMultiLvlLbl val="0"/>
      </c:catAx>
      <c:valAx>
        <c:axId val="52897484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solidFill>
                      <a:schemeClr val="tx2">
                        <a:lumMod val="10000"/>
                      </a:schemeClr>
                    </a:solidFill>
                    <a:effectLst/>
                    <a:latin typeface="Georgia" panose="02040502050405020303" pitchFamily="18" charset="0"/>
                  </a:rPr>
                  <a:t>Throughput (Mops/Sec)</a:t>
                </a:r>
                <a:endParaRPr lang="en-US" sz="1400" dirty="0">
                  <a:solidFill>
                    <a:schemeClr val="tx2">
                      <a:lumMod val="10000"/>
                    </a:schemeClr>
                  </a:solidFill>
                  <a:effectLst/>
                  <a:latin typeface="Georgia" panose="02040502050405020303" pitchFamily="18" charset="0"/>
                </a:endParaRPr>
              </a:p>
            </c:rich>
          </c:tx>
          <c:layout>
            <c:manualLayout>
              <c:xMode val="edge"/>
              <c:yMode val="edge"/>
              <c:x val="1.892996293564177E-2"/>
              <c:y val="0.243513062289062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640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3862233779965811"/>
          <c:y val="7.3456861786757047E-2"/>
          <c:w val="0.16137766220034183"/>
          <c:h val="0.11994219235255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Adaptive Radix Tree (ART)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01933833644522"/>
          <c:y val="0.12203370784612082"/>
          <c:w val="0.83294407840755857"/>
          <c:h val="0.73070340481068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TIPS</c:v>
                </c:pt>
              </c:strCache>
            </c:strRef>
          </c:tx>
          <c:spPr>
            <a:solidFill>
              <a:srgbClr val="14662F">
                <a:tint val="66000"/>
                <a:satMod val="160000"/>
              </a:srgb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1.7553350000000001</c:v>
                </c:pt>
                <c:pt idx="1">
                  <c:v>5.3320600000000002</c:v>
                </c:pt>
                <c:pt idx="2">
                  <c:v>7.2535769999999999</c:v>
                </c:pt>
                <c:pt idx="3">
                  <c:v>12.618162</c:v>
                </c:pt>
                <c:pt idx="4">
                  <c:v>0.49893399999999999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2B-4095-91FA-A23EA8ABAF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RECIPE-ART</c:v>
                </c:pt>
              </c:strCache>
            </c:strRef>
          </c:tx>
          <c:spPr>
            <a:solidFill>
              <a:srgbClr val="CC0000">
                <a:tint val="66000"/>
                <a:satMod val="16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1.150741</c:v>
                </c:pt>
                <c:pt idx="1">
                  <c:v>5.5272249999999996</c:v>
                </c:pt>
                <c:pt idx="2">
                  <c:v>5.4409460000000003</c:v>
                </c:pt>
                <c:pt idx="3">
                  <c:v>5.6039139999999996</c:v>
                </c:pt>
                <c:pt idx="4">
                  <c:v>0.579874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2B-4095-91FA-A23EA8ABAF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WOART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0.15697800000000001</c:v>
                </c:pt>
                <c:pt idx="1">
                  <c:v>0.52883100000000005</c:v>
                </c:pt>
                <c:pt idx="2">
                  <c:v>4.9391860000000003</c:v>
                </c:pt>
                <c:pt idx="3">
                  <c:v>0.48302600000000001</c:v>
                </c:pt>
                <c:pt idx="4">
                  <c:v>0.12023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5D-476F-9ADF-B52FA10861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964032"/>
        <c:axId val="528974848"/>
      </c:barChart>
      <c:catAx>
        <c:axId val="52896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  <a:ea typeface="+mn-ea"/>
                    <a:cs typeface="+mn-cs"/>
                  </a:defRPr>
                </a:pPr>
                <a:r>
                  <a:rPr lang="en-US" sz="1400" baseline="0" dirty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</a:rPr>
                  <a:t>YCSB Workload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2">
                      <a:lumMod val="10000"/>
                    </a:schemeClr>
                  </a:solidFill>
                  <a:latin typeface="Georgia" panose="020405020504050203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74848"/>
        <c:crosses val="autoZero"/>
        <c:auto val="1"/>
        <c:lblAlgn val="ctr"/>
        <c:lblOffset val="100"/>
        <c:noMultiLvlLbl val="0"/>
      </c:catAx>
      <c:valAx>
        <c:axId val="5289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861F41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solidFill>
                      <a:schemeClr val="tx2">
                        <a:lumMod val="10000"/>
                      </a:schemeClr>
                    </a:solidFill>
                    <a:effectLst/>
                    <a:latin typeface="Georgia" panose="02040502050405020303" pitchFamily="18" charset="0"/>
                  </a:rPr>
                  <a:t>Throughput (Mops/Sec)</a:t>
                </a:r>
                <a:endParaRPr lang="en-US" sz="1400" dirty="0">
                  <a:solidFill>
                    <a:schemeClr val="tx2">
                      <a:lumMod val="10000"/>
                    </a:schemeClr>
                  </a:solidFill>
                  <a:effectLst/>
                  <a:latin typeface="Georgia" panose="02040502050405020303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861F41">
                        <a:lumMod val="65000"/>
                        <a:lumOff val="35000"/>
                      </a:srgbClr>
                    </a:solidFill>
                  </a:defRPr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2.094571382250536E-2"/>
              <c:y val="0.24707042814965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861F41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640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9362626015842974"/>
          <c:y val="7.8121333361680465E-4"/>
          <c:w val="0.15545183120789316"/>
          <c:h val="0.11994225497658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201933833644522"/>
          <c:y val="0.12203370784612082"/>
          <c:w val="0.83294407840755857"/>
          <c:h val="0.730703404810680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TIPS</c:v>
                </c:pt>
              </c:strCache>
            </c:strRef>
          </c:tx>
          <c:spPr>
            <a:solidFill>
              <a:srgbClr val="14662F">
                <a:tint val="66000"/>
                <a:satMod val="160000"/>
              </a:srgbClr>
            </a:solidFill>
            <a:ln>
              <a:solidFill>
                <a:schemeClr val="bg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2.5292669999999999</c:v>
                </c:pt>
                <c:pt idx="1">
                  <c:v>4.909529</c:v>
                </c:pt>
                <c:pt idx="2">
                  <c:v>4.8066199999999997</c:v>
                </c:pt>
                <c:pt idx="3">
                  <c:v>9.1522079999999999</c:v>
                </c:pt>
                <c:pt idx="4">
                  <c:v>4.1270949999999997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2B-4095-91FA-A23EA8ABAF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FastFair</c:v>
                </c:pt>
              </c:strCache>
            </c:strRef>
          </c:tx>
          <c:spPr>
            <a:solidFill>
              <a:srgbClr val="CC0000">
                <a:tint val="66000"/>
                <a:satMod val="16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1.7971280000000001</c:v>
                </c:pt>
                <c:pt idx="1">
                  <c:v>4.6336709999999997</c:v>
                </c:pt>
                <c:pt idx="2">
                  <c:v>6.7940519999999998</c:v>
                </c:pt>
                <c:pt idx="3">
                  <c:v>5.4271209999999996</c:v>
                </c:pt>
                <c:pt idx="4">
                  <c:v>3.3278850000000002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2B-4095-91FA-A23EA8ABAF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BzTree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0.42252200000000001</c:v>
                </c:pt>
                <c:pt idx="1">
                  <c:v>1.9209700000000001</c:v>
                </c:pt>
                <c:pt idx="2">
                  <c:v>2.6556579999999999</c:v>
                </c:pt>
                <c:pt idx="3">
                  <c:v>2.1941380000000001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1F9-4DE3-89E1-47E481684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8964032"/>
        <c:axId val="528974848"/>
      </c:barChart>
      <c:catAx>
        <c:axId val="528964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</a:rPr>
                  <a:t>YCSB Workloads</a:t>
                </a:r>
                <a:r>
                  <a:rPr lang="en-US" sz="1400" baseline="0" dirty="0">
                    <a:solidFill>
                      <a:schemeClr val="tx2">
                        <a:lumMod val="10000"/>
                      </a:schemeClr>
                    </a:solidFill>
                    <a:latin typeface="Georgia" panose="02040502050405020303" pitchFamily="18" charset="0"/>
                  </a:rPr>
                  <a:t> </a:t>
                </a:r>
                <a:endParaRPr lang="en-US" sz="1400" dirty="0">
                  <a:solidFill>
                    <a:schemeClr val="tx2">
                      <a:lumMod val="10000"/>
                    </a:schemeClr>
                  </a:solidFill>
                  <a:latin typeface="Georgia" panose="02040502050405020303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74848"/>
        <c:crosses val="autoZero"/>
        <c:auto val="1"/>
        <c:lblAlgn val="ctr"/>
        <c:lblOffset val="100"/>
        <c:noMultiLvlLbl val="0"/>
      </c:catAx>
      <c:valAx>
        <c:axId val="528974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srgbClr val="861F41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baseline="0" dirty="0">
                    <a:solidFill>
                      <a:schemeClr val="tx2">
                        <a:lumMod val="10000"/>
                      </a:schemeClr>
                    </a:solidFill>
                    <a:effectLst/>
                    <a:latin typeface="Georgia" panose="02040502050405020303" pitchFamily="18" charset="0"/>
                  </a:rPr>
                  <a:t>Throughput (Mops/Sec)</a:t>
                </a:r>
                <a:endParaRPr lang="en-US" sz="1400" dirty="0">
                  <a:solidFill>
                    <a:schemeClr val="tx2">
                      <a:lumMod val="10000"/>
                    </a:schemeClr>
                  </a:solidFill>
                  <a:effectLst/>
                  <a:latin typeface="Georgia" panose="02040502050405020303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861F41">
                        <a:lumMod val="65000"/>
                        <a:lumOff val="35000"/>
                      </a:srgbClr>
                    </a:solidFill>
                  </a:defRPr>
                </a:pPr>
                <a:endParaRPr lang="en-US" dirty="0"/>
              </a:p>
            </c:rich>
          </c:tx>
          <c:layout>
            <c:manualLayout>
              <c:xMode val="edge"/>
              <c:yMode val="edge"/>
              <c:x val="2.094571382250536E-2"/>
              <c:y val="0.247070428149657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srgbClr val="861F41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ea typeface="+mn-ea"/>
                <a:cs typeface="+mn-cs"/>
              </a:defRPr>
            </a:pPr>
            <a:endParaRPr lang="en-US"/>
          </a:p>
        </c:txPr>
        <c:crossAx val="52896403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187680631163545"/>
          <c:y val="1.6413130672447165E-3"/>
          <c:w val="0.15545183120789316"/>
          <c:h val="0.11994225497658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0.20428</cdr:x>
      <cdr:y>0.6671</cdr:y>
    </cdr:from>
    <cdr:to>
      <cdr:x>0.22227</cdr:x>
      <cdr:y>0.84385</cdr:y>
    </cdr:to>
    <cdr:sp macro="" textlink="">
      <cdr:nvSpPr>
        <cdr:cNvPr id="2" name="Arrow: Up-Down 1">
          <a:extLst xmlns:a="http://schemas.openxmlformats.org/drawingml/2006/main">
            <a:ext uri="{FF2B5EF4-FFF2-40B4-BE49-F238E27FC236}">
              <a16:creationId xmlns:a16="http://schemas.microsoft.com/office/drawing/2014/main" id="{029C0FB8-3E1D-4ADF-9D21-B3BA858A202C}"/>
            </a:ext>
          </a:extLst>
        </cdr:cNvPr>
        <cdr:cNvSpPr/>
      </cdr:nvSpPr>
      <cdr:spPr>
        <a:xfrm xmlns:a="http://schemas.openxmlformats.org/drawingml/2006/main" flipH="1">
          <a:off x="1238611" y="2754589"/>
          <a:ext cx="109059" cy="729842"/>
        </a:xfrm>
        <a:prstGeom xmlns:a="http://schemas.openxmlformats.org/drawingml/2006/main" prst="upDownArrow">
          <a:avLst/>
        </a:prstGeom>
        <a:gradFill xmlns:a="http://schemas.openxmlformats.org/drawingml/2006/main" flip="none" rotWithShape="1">
          <a:gsLst>
            <a:gs pos="0">
              <a:schemeClr val="accent6">
                <a:tint val="100000"/>
                <a:shade val="100000"/>
                <a:satMod val="130000"/>
                <a:tint val="66000"/>
                <a:satMod val="160000"/>
              </a:schemeClr>
            </a:gs>
            <a:gs pos="50000">
              <a:schemeClr val="accent6">
                <a:tint val="100000"/>
                <a:shade val="100000"/>
                <a:satMod val="130000"/>
                <a:tint val="44500"/>
                <a:satMod val="160000"/>
              </a:schemeClr>
            </a:gs>
            <a:gs pos="100000">
              <a:schemeClr val="accent6">
                <a:tint val="100000"/>
                <a:shade val="100000"/>
                <a:satMod val="130000"/>
                <a:tint val="23500"/>
                <a:satMod val="160000"/>
              </a:schemeClr>
            </a:gs>
          </a:gsLst>
          <a:lin ang="16200000" scaled="1"/>
          <a:tileRect/>
        </a:gradFill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0.17938</cdr:x>
      <cdr:y>0.59803</cdr:y>
    </cdr:from>
    <cdr:to>
      <cdr:x>0.27208</cdr:x>
      <cdr:y>0.66507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3D1150C3-AD07-4F57-B8FD-79E35128D5C1}"/>
            </a:ext>
          </a:extLst>
        </cdr:cNvPr>
        <cdr:cNvSpPr txBox="1"/>
      </cdr:nvSpPr>
      <cdr:spPr>
        <a:xfrm xmlns:a="http://schemas.openxmlformats.org/drawingml/2006/main">
          <a:off x="1087611" y="2469363"/>
          <a:ext cx="562062" cy="276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FF0000"/>
              </a:solidFill>
              <a:latin typeface="Garamond" panose="02020404030301010803" pitchFamily="18" charset="0"/>
            </a:rPr>
            <a:t>14X</a:t>
          </a:r>
        </a:p>
      </cdr:txBody>
    </cdr:sp>
  </cdr:relSizeAnchor>
  <cdr:relSizeAnchor xmlns:cdr="http://schemas.openxmlformats.org/drawingml/2006/chartDrawing">
    <cdr:from>
      <cdr:x>0.53772</cdr:x>
      <cdr:y>0.5</cdr:y>
    </cdr:from>
    <cdr:to>
      <cdr:x>0.55855</cdr:x>
      <cdr:y>0.77286</cdr:y>
    </cdr:to>
    <cdr:sp macro="" textlink="">
      <cdr:nvSpPr>
        <cdr:cNvPr id="6" name="Arrow: Up-Down 5">
          <a:extLst xmlns:a="http://schemas.openxmlformats.org/drawingml/2006/main">
            <a:ext uri="{FF2B5EF4-FFF2-40B4-BE49-F238E27FC236}">
              <a16:creationId xmlns:a16="http://schemas.microsoft.com/office/drawing/2014/main" id="{13191318-A657-4E59-A51A-5B131706573F}"/>
            </a:ext>
          </a:extLst>
        </cdr:cNvPr>
        <cdr:cNvSpPr/>
      </cdr:nvSpPr>
      <cdr:spPr>
        <a:xfrm xmlns:a="http://schemas.openxmlformats.org/drawingml/2006/main" flipH="1">
          <a:off x="3260359" y="2064594"/>
          <a:ext cx="126301" cy="1126689"/>
        </a:xfrm>
        <a:prstGeom xmlns:a="http://schemas.openxmlformats.org/drawingml/2006/main" prst="upDownArrow">
          <a:avLst/>
        </a:prstGeom>
        <a:gradFill xmlns:a="http://schemas.openxmlformats.org/drawingml/2006/main" flip="none" rotWithShape="1">
          <a:gsLst>
            <a:gs pos="0">
              <a:schemeClr val="accent6">
                <a:tint val="100000"/>
                <a:shade val="100000"/>
                <a:satMod val="130000"/>
                <a:tint val="66000"/>
                <a:satMod val="160000"/>
              </a:schemeClr>
            </a:gs>
            <a:gs pos="50000">
              <a:schemeClr val="accent6">
                <a:tint val="100000"/>
                <a:shade val="100000"/>
                <a:satMod val="130000"/>
                <a:tint val="44500"/>
                <a:satMod val="160000"/>
              </a:schemeClr>
            </a:gs>
            <a:gs pos="100000">
              <a:schemeClr val="accent6">
                <a:tint val="100000"/>
                <a:shade val="100000"/>
                <a:satMod val="130000"/>
                <a:tint val="23500"/>
                <a:satMod val="160000"/>
              </a:schemeClr>
            </a:gs>
          </a:gsLst>
          <a:lin ang="16200000" scaled="1"/>
          <a:tileRect/>
        </a:gradFill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0.51522</cdr:x>
      <cdr:y>0.43296</cdr:y>
    </cdr:from>
    <cdr:to>
      <cdr:x>0.60792</cdr:x>
      <cdr:y>0.5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7A568BD9-8C65-456A-B1A3-D4898DAA87D2}"/>
            </a:ext>
          </a:extLst>
        </cdr:cNvPr>
        <cdr:cNvSpPr txBox="1"/>
      </cdr:nvSpPr>
      <cdr:spPr>
        <a:xfrm xmlns:a="http://schemas.openxmlformats.org/drawingml/2006/main">
          <a:off x="3123925" y="1787756"/>
          <a:ext cx="562062" cy="27683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>
              <a:solidFill>
                <a:srgbClr val="FF0000"/>
              </a:solidFill>
              <a:latin typeface="Garamond" panose="02020404030301010803" pitchFamily="18" charset="0"/>
            </a:rPr>
            <a:t>4X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0.23175</cdr:x>
      <cdr:y>0.59079</cdr:y>
    </cdr:from>
    <cdr:to>
      <cdr:x>0.24588</cdr:x>
      <cdr:y>0.73936</cdr:y>
    </cdr:to>
    <cdr:sp macro="" textlink="">
      <cdr:nvSpPr>
        <cdr:cNvPr id="2" name="Arrow: Up-Down 1">
          <a:extLst xmlns:a="http://schemas.openxmlformats.org/drawingml/2006/main">
            <a:ext uri="{FF2B5EF4-FFF2-40B4-BE49-F238E27FC236}">
              <a16:creationId xmlns:a16="http://schemas.microsoft.com/office/drawing/2014/main" id="{029C0FB8-3E1D-4ADF-9D21-B3BA858A202C}"/>
            </a:ext>
          </a:extLst>
        </cdr:cNvPr>
        <cdr:cNvSpPr/>
      </cdr:nvSpPr>
      <cdr:spPr>
        <a:xfrm xmlns:a="http://schemas.openxmlformats.org/drawingml/2006/main" flipH="1">
          <a:off x="1641209" y="2859932"/>
          <a:ext cx="100041" cy="719208"/>
        </a:xfrm>
        <a:prstGeom xmlns:a="http://schemas.openxmlformats.org/drawingml/2006/main" prst="upDownArrow">
          <a:avLst/>
        </a:prstGeom>
        <a:gradFill xmlns:a="http://schemas.openxmlformats.org/drawingml/2006/main" flip="none" rotWithShape="1">
          <a:gsLst>
            <a:gs pos="0">
              <a:schemeClr val="accent6">
                <a:tint val="100000"/>
                <a:shade val="100000"/>
                <a:satMod val="130000"/>
                <a:tint val="66000"/>
                <a:satMod val="160000"/>
              </a:schemeClr>
            </a:gs>
            <a:gs pos="50000">
              <a:schemeClr val="accent6">
                <a:tint val="100000"/>
                <a:shade val="100000"/>
                <a:satMod val="130000"/>
                <a:tint val="44500"/>
                <a:satMod val="160000"/>
              </a:schemeClr>
            </a:gs>
            <a:gs pos="100000">
              <a:schemeClr val="accent6">
                <a:tint val="100000"/>
                <a:shade val="100000"/>
                <a:satMod val="130000"/>
                <a:tint val="23500"/>
                <a:satMod val="160000"/>
              </a:schemeClr>
            </a:gs>
          </a:gsLst>
          <a:lin ang="16200000" scaled="1"/>
          <a:tileRect/>
        </a:gradFill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0.19861</cdr:x>
      <cdr:y>0.51809</cdr:y>
    </cdr:from>
    <cdr:to>
      <cdr:x>0.29131</cdr:x>
      <cdr:y>0.58513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3D1150C3-AD07-4F57-B8FD-79E35128D5C1}"/>
            </a:ext>
          </a:extLst>
        </cdr:cNvPr>
        <cdr:cNvSpPr txBox="1"/>
      </cdr:nvSpPr>
      <cdr:spPr>
        <a:xfrm xmlns:a="http://schemas.openxmlformats.org/drawingml/2006/main">
          <a:off x="1406509" y="2507990"/>
          <a:ext cx="656477" cy="3245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FF0000"/>
              </a:solidFill>
              <a:latin typeface="Garamond" panose="02020404030301010803" pitchFamily="18" charset="0"/>
            </a:rPr>
            <a:t>~2X</a:t>
          </a:r>
        </a:p>
      </cdr:txBody>
    </cdr:sp>
  </cdr:relSizeAnchor>
  <cdr:relSizeAnchor xmlns:cdr="http://schemas.openxmlformats.org/drawingml/2006/chartDrawing">
    <cdr:from>
      <cdr:x>0.64634</cdr:x>
      <cdr:y>0.31147</cdr:y>
    </cdr:from>
    <cdr:to>
      <cdr:x>0.66717</cdr:x>
      <cdr:y>0.61928</cdr:y>
    </cdr:to>
    <cdr:sp macro="" textlink="">
      <cdr:nvSpPr>
        <cdr:cNvPr id="6" name="Arrow: Up-Down 5">
          <a:extLst xmlns:a="http://schemas.openxmlformats.org/drawingml/2006/main">
            <a:ext uri="{FF2B5EF4-FFF2-40B4-BE49-F238E27FC236}">
              <a16:creationId xmlns:a16="http://schemas.microsoft.com/office/drawing/2014/main" id="{13191318-A657-4E59-A51A-5B131706573F}"/>
            </a:ext>
          </a:extLst>
        </cdr:cNvPr>
        <cdr:cNvSpPr/>
      </cdr:nvSpPr>
      <cdr:spPr>
        <a:xfrm xmlns:a="http://schemas.openxmlformats.org/drawingml/2006/main" flipH="1">
          <a:off x="4577221" y="1507787"/>
          <a:ext cx="147513" cy="1490063"/>
        </a:xfrm>
        <a:prstGeom xmlns:a="http://schemas.openxmlformats.org/drawingml/2006/main" prst="upDownArrow">
          <a:avLst/>
        </a:prstGeom>
        <a:gradFill xmlns:a="http://schemas.openxmlformats.org/drawingml/2006/main" flip="none" rotWithShape="1">
          <a:gsLst>
            <a:gs pos="0">
              <a:schemeClr val="accent6">
                <a:tint val="100000"/>
                <a:shade val="100000"/>
                <a:satMod val="130000"/>
                <a:tint val="66000"/>
                <a:satMod val="160000"/>
              </a:schemeClr>
            </a:gs>
            <a:gs pos="50000">
              <a:schemeClr val="accent6">
                <a:tint val="100000"/>
                <a:shade val="100000"/>
                <a:satMod val="130000"/>
                <a:tint val="44500"/>
                <a:satMod val="160000"/>
              </a:schemeClr>
            </a:gs>
            <a:gs pos="100000">
              <a:schemeClr val="accent6">
                <a:tint val="100000"/>
                <a:shade val="100000"/>
                <a:satMod val="130000"/>
                <a:tint val="23500"/>
                <a:satMod val="160000"/>
              </a:schemeClr>
            </a:gs>
          </a:gsLst>
          <a:lin ang="16200000" scaled="1"/>
          <a:tileRect/>
        </a:gradFill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0.62082</cdr:x>
      <cdr:y>0.2501</cdr:y>
    </cdr:from>
    <cdr:to>
      <cdr:x>0.71352</cdr:x>
      <cdr:y>0.31714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7A568BD9-8C65-456A-B1A3-D4898DAA87D2}"/>
            </a:ext>
          </a:extLst>
        </cdr:cNvPr>
        <cdr:cNvSpPr txBox="1"/>
      </cdr:nvSpPr>
      <cdr:spPr>
        <a:xfrm xmlns:a="http://schemas.openxmlformats.org/drawingml/2006/main">
          <a:off x="4396496" y="1210691"/>
          <a:ext cx="656477" cy="3245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>
              <a:solidFill>
                <a:srgbClr val="FF0000"/>
              </a:solidFill>
              <a:latin typeface="Garamond" panose="02020404030301010803" pitchFamily="18" charset="0"/>
            </a:rPr>
            <a:t>~3X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0.22513</cdr:x>
      <cdr:y>0.66077</cdr:y>
    </cdr:from>
    <cdr:to>
      <cdr:x>0.24428</cdr:x>
      <cdr:y>0.82785</cdr:y>
    </cdr:to>
    <cdr:sp macro="" textlink="">
      <cdr:nvSpPr>
        <cdr:cNvPr id="2" name="Arrow: Up-Down 1">
          <a:extLst xmlns:a="http://schemas.openxmlformats.org/drawingml/2006/main">
            <a:ext uri="{FF2B5EF4-FFF2-40B4-BE49-F238E27FC236}">
              <a16:creationId xmlns:a16="http://schemas.microsoft.com/office/drawing/2014/main" id="{029C0FB8-3E1D-4ADF-9D21-B3BA858A202C}"/>
            </a:ext>
          </a:extLst>
        </cdr:cNvPr>
        <cdr:cNvSpPr/>
      </cdr:nvSpPr>
      <cdr:spPr>
        <a:xfrm xmlns:a="http://schemas.openxmlformats.org/drawingml/2006/main" flipH="1">
          <a:off x="1829882" y="3580485"/>
          <a:ext cx="155642" cy="905379"/>
        </a:xfrm>
        <a:prstGeom xmlns:a="http://schemas.openxmlformats.org/drawingml/2006/main" prst="upDownArrow">
          <a:avLst/>
        </a:prstGeom>
        <a:gradFill xmlns:a="http://schemas.openxmlformats.org/drawingml/2006/main" flip="none" rotWithShape="1">
          <a:gsLst>
            <a:gs pos="0">
              <a:schemeClr val="accent6">
                <a:tint val="100000"/>
                <a:shade val="100000"/>
                <a:satMod val="130000"/>
                <a:tint val="66000"/>
                <a:satMod val="160000"/>
              </a:schemeClr>
            </a:gs>
            <a:gs pos="50000">
              <a:schemeClr val="accent6">
                <a:tint val="100000"/>
                <a:shade val="100000"/>
                <a:satMod val="130000"/>
                <a:tint val="44500"/>
                <a:satMod val="160000"/>
              </a:schemeClr>
            </a:gs>
            <a:gs pos="100000">
              <a:schemeClr val="accent6">
                <a:tint val="100000"/>
                <a:shade val="100000"/>
                <a:satMod val="130000"/>
                <a:tint val="23500"/>
                <a:satMod val="160000"/>
              </a:schemeClr>
            </a:gs>
          </a:gsLst>
          <a:lin ang="16200000" scaled="1"/>
          <a:tileRect/>
        </a:gradFill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0.21409</cdr:x>
      <cdr:y>0.60162</cdr:y>
    </cdr:from>
    <cdr:to>
      <cdr:x>0.30679</cdr:x>
      <cdr:y>0.66866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3D1150C3-AD07-4F57-B8FD-79E35128D5C1}"/>
            </a:ext>
          </a:extLst>
        </cdr:cNvPr>
        <cdr:cNvSpPr txBox="1"/>
      </cdr:nvSpPr>
      <cdr:spPr>
        <a:xfrm xmlns:a="http://schemas.openxmlformats.org/drawingml/2006/main">
          <a:off x="1740103" y="3259980"/>
          <a:ext cx="753465" cy="3632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600" b="1" dirty="0">
              <a:solidFill>
                <a:srgbClr val="FF0000"/>
              </a:solidFill>
              <a:latin typeface="Garamond" panose="02020404030301010803" pitchFamily="18" charset="0"/>
            </a:rPr>
            <a:t>5X</a:t>
          </a:r>
        </a:p>
      </cdr:txBody>
    </cdr:sp>
  </cdr:relSizeAnchor>
  <cdr:relSizeAnchor xmlns:cdr="http://schemas.openxmlformats.org/drawingml/2006/chartDrawing">
    <cdr:from>
      <cdr:x>0.1871</cdr:x>
      <cdr:y>0.66077</cdr:y>
    </cdr:from>
    <cdr:to>
      <cdr:x>0.1988</cdr:x>
      <cdr:y>0.72054</cdr:y>
    </cdr:to>
    <cdr:sp macro="" textlink="">
      <cdr:nvSpPr>
        <cdr:cNvPr id="8" name="Arrow: Up-Down 7">
          <a:extLst xmlns:a="http://schemas.openxmlformats.org/drawingml/2006/main">
            <a:ext uri="{FF2B5EF4-FFF2-40B4-BE49-F238E27FC236}">
              <a16:creationId xmlns:a16="http://schemas.microsoft.com/office/drawing/2014/main" id="{E2178B79-24D0-4E62-A213-A057DF19151C}"/>
            </a:ext>
          </a:extLst>
        </cdr:cNvPr>
        <cdr:cNvSpPr/>
      </cdr:nvSpPr>
      <cdr:spPr>
        <a:xfrm xmlns:a="http://schemas.openxmlformats.org/drawingml/2006/main" flipH="1">
          <a:off x="1520758" y="3580485"/>
          <a:ext cx="95115" cy="323881"/>
        </a:xfrm>
        <a:prstGeom xmlns:a="http://schemas.openxmlformats.org/drawingml/2006/main" prst="upDownArrow">
          <a:avLst/>
        </a:prstGeom>
        <a:gradFill xmlns:a="http://schemas.openxmlformats.org/drawingml/2006/main" flip="none" rotWithShape="1">
          <a:gsLst>
            <a:gs pos="0">
              <a:schemeClr val="accent6">
                <a:tint val="100000"/>
                <a:shade val="100000"/>
                <a:satMod val="130000"/>
                <a:tint val="66000"/>
                <a:satMod val="160000"/>
              </a:schemeClr>
            </a:gs>
            <a:gs pos="50000">
              <a:schemeClr val="accent6">
                <a:tint val="100000"/>
                <a:shade val="100000"/>
                <a:satMod val="130000"/>
                <a:tint val="44500"/>
                <a:satMod val="160000"/>
              </a:schemeClr>
            </a:gs>
            <a:gs pos="100000">
              <a:schemeClr val="accent6">
                <a:tint val="100000"/>
                <a:shade val="100000"/>
                <a:satMod val="130000"/>
                <a:tint val="23500"/>
                <a:satMod val="160000"/>
              </a:schemeClr>
            </a:gs>
          </a:gsLst>
          <a:lin ang="16200000" scaled="1"/>
          <a:tileRect/>
        </a:gradFill>
      </cdr:spPr>
      <cdr:style>
        <a:lnRef xmlns:a="http://schemas.openxmlformats.org/drawingml/2006/main" idx="1">
          <a:schemeClr val="accent6"/>
        </a:lnRef>
        <a:fillRef xmlns:a="http://schemas.openxmlformats.org/drawingml/2006/main" idx="3">
          <a:schemeClr val="accent6"/>
        </a:fillRef>
        <a:effectRef xmlns:a="http://schemas.openxmlformats.org/drawingml/2006/main" idx="2">
          <a:schemeClr val="accent6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0.1605</cdr:x>
      <cdr:y>0.60381</cdr:y>
    </cdr:from>
    <cdr:to>
      <cdr:x>0.2532</cdr:x>
      <cdr:y>0.67085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844E7D3F-0317-4BEA-A051-F7A3E3D4E26D}"/>
            </a:ext>
          </a:extLst>
        </cdr:cNvPr>
        <cdr:cNvSpPr txBox="1"/>
      </cdr:nvSpPr>
      <cdr:spPr>
        <a:xfrm xmlns:a="http://schemas.openxmlformats.org/drawingml/2006/main">
          <a:off x="1304520" y="3271869"/>
          <a:ext cx="753465" cy="3632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>
              <a:solidFill>
                <a:srgbClr val="FF0000"/>
              </a:solidFill>
              <a:latin typeface="Garamond" panose="02020404030301010803" pitchFamily="18" charset="0"/>
            </a:rPr>
            <a:t>1.2X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E4C24-9E56-4645-8014-11C9534BBD1E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720A4-79F0-4FC9-8DE8-4363A844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4115bb13_2_8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endParaRPr dirty="0"/>
          </a:p>
        </p:txBody>
      </p:sp>
      <p:sp>
        <p:nvSpPr>
          <p:cNvPr id="190" name="Google Shape;190;g6f4115bb13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98809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. 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89372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53855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597465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The figure here shows the overall architecture of the TIPS framework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TIPS frontend consists of the DRAM cache which contains the recently written key-value pairs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and per-thread operational logs to guarantee crash consistency for the writes happening on the DRAM-cache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The backend consists of the user defined index which we call the plugged-in index,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for the illustration purpose, let us consider </a:t>
            </a:r>
            <a:r>
              <a:rPr lang="en-US" sz="1400" dirty="0" err="1"/>
              <a:t>B+tree</a:t>
            </a:r>
            <a:r>
              <a:rPr lang="en-US" sz="1400" dirty="0"/>
              <a:t> as the user defined index In all our examples 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Lastly, the backend also has an UNDO log and Mem Log to guarantee crash consistent updates to the plugged-in index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00411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9896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42603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Now that we have seen how the writes are handled in the frontend, let me illustrate how the frontend writes are propagated to the user-defined </a:t>
            </a:r>
            <a:r>
              <a:rPr lang="en-US" sz="1400" dirty="0" err="1"/>
              <a:t>B+tree</a:t>
            </a:r>
            <a:r>
              <a:rPr lang="en-US" sz="1400" dirty="0"/>
              <a:t> on the NVMM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[click]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To propagate the updates to the user defined </a:t>
            </a:r>
            <a:r>
              <a:rPr lang="en-US" sz="1400" dirty="0" err="1"/>
              <a:t>B+tree</a:t>
            </a:r>
            <a:r>
              <a:rPr lang="en-US" sz="1400" dirty="0"/>
              <a:t> TIPS employs a separate background combiner thread to combine all the </a:t>
            </a:r>
            <a:r>
              <a:rPr lang="en-US" sz="1400" dirty="0" err="1"/>
              <a:t>Olog</a:t>
            </a:r>
            <a:r>
              <a:rPr lang="en-US" sz="1400" dirty="0"/>
              <a:t> entries in a per-worker queue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lang="en-US" sz="1400" dirty="0"/>
              <a:t>[click]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Then then the combiner thread spawns multiple background workers which then sort and replay the </a:t>
            </a:r>
            <a:r>
              <a:rPr lang="en-US" sz="1400" dirty="0" err="1"/>
              <a:t>Olog</a:t>
            </a:r>
            <a:r>
              <a:rPr lang="en-US" sz="1400" dirty="0"/>
              <a:t> entries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Note that Unlike the writes to the frontend the backend  writes to the </a:t>
            </a:r>
            <a:r>
              <a:rPr lang="en-US" sz="1400" dirty="0" err="1"/>
              <a:t>B+tree</a:t>
            </a:r>
            <a:r>
              <a:rPr lang="en-US" sz="1400" dirty="0"/>
              <a:t> or for that matter writes to any plugged-in index 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will follow the concurrency model of the supported by the plugged-in index which may or may not be concurrent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For example, say if the </a:t>
            </a:r>
            <a:r>
              <a:rPr lang="en-US" sz="1400" dirty="0" err="1"/>
              <a:t>B+tree</a:t>
            </a:r>
            <a:r>
              <a:rPr lang="en-US" sz="1400" dirty="0"/>
              <a:t> in our example uses an </a:t>
            </a:r>
            <a:r>
              <a:rPr lang="en-US" sz="1400" dirty="0" err="1"/>
              <a:t>raders</a:t>
            </a:r>
            <a:r>
              <a:rPr lang="en-US" sz="1400" dirty="0"/>
              <a:t>-writer lock then the background writes can only be sequential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Alternatively say if our </a:t>
            </a:r>
            <a:r>
              <a:rPr lang="en-US" sz="1400" dirty="0" err="1"/>
              <a:t>B+tree</a:t>
            </a:r>
            <a:r>
              <a:rPr lang="en-US" sz="1400" dirty="0"/>
              <a:t> supports lock-free writes then the background writes can be concurrent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[click]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Now lets consider a worker trying to insert into the </a:t>
            </a:r>
            <a:r>
              <a:rPr lang="en-US" sz="1400" dirty="0" err="1"/>
              <a:t>B+tree</a:t>
            </a:r>
            <a:r>
              <a:rPr lang="en-US" sz="1400" dirty="0"/>
              <a:t>, once it gets to the leaf node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[click]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It first logs the leaf node in the UNDO log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[click] and then it inserts into leaf node, here undo logging is necessary to guarantee crash consistency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[click]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Also note that the address of leaf node A will also be logged in the </a:t>
            </a:r>
            <a:r>
              <a:rPr lang="en-US" sz="1400" dirty="0" err="1"/>
              <a:t>Mlog</a:t>
            </a:r>
            <a:r>
              <a:rPr lang="en-US" sz="1400" dirty="0"/>
              <a:t> during its allocation time, which will be used by TIPS during the recovery process to identify and fix the persistent memory leaks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[click]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r>
              <a:rPr lang="en-US" sz="1400" dirty="0"/>
              <a:t>Finally the worker proceeds to DRAM-cache to invalidate the corresponding DRAM-cache entry and then continues its replay cycle </a:t>
            </a:r>
          </a:p>
          <a:p>
            <a:pPr marL="457200" marR="0" lvl="0" indent="-317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Char char="★"/>
              <a:tabLst/>
              <a:defRPr/>
            </a:pPr>
            <a:endParaRPr lang="en-US" sz="14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16023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33722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481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928011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386222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86264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6107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59631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948078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29556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399524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27662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0817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574374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824775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396746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5483029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36695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19496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4384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89506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14723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4443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4833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5007608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124805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7243949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1253688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754416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0525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264763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398432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1592057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307497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693729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621388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948838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9361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398037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497027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4115bb1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4115bb1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09230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ty background">
  <p:cSld name="empty background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15606" y="-643262"/>
            <a:ext cx="12223215" cy="814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14733" y="1182933"/>
            <a:ext cx="12206733" cy="5674800"/>
            <a:chOff x="-11050" y="887200"/>
            <a:chExt cx="9155050" cy="4256100"/>
          </a:xfrm>
        </p:grpSpPr>
        <p:cxnSp>
          <p:nvCxnSpPr>
            <p:cNvPr id="31" name="Google Shape;31;p5"/>
            <p:cNvCxnSpPr/>
            <p:nvPr/>
          </p:nvCxnSpPr>
          <p:spPr>
            <a:xfrm>
              <a:off x="-11050" y="887200"/>
              <a:ext cx="8060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sp>
          <p:nvSpPr>
            <p:cNvPr id="32" name="Google Shape;32;p5"/>
            <p:cNvSpPr/>
            <p:nvPr/>
          </p:nvSpPr>
          <p:spPr>
            <a:xfrm>
              <a:off x="0" y="4593700"/>
              <a:ext cx="9144000" cy="549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FFFFFF"/>
                </a:solidFill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0" y="4593700"/>
              <a:ext cx="549600" cy="54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cxnSp>
          <p:nvCxnSpPr>
            <p:cNvPr id="34" name="Google Shape;34;p5"/>
            <p:cNvCxnSpPr/>
            <p:nvPr/>
          </p:nvCxnSpPr>
          <p:spPr>
            <a:xfrm>
              <a:off x="-11050" y="887200"/>
              <a:ext cx="552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5"/>
          <p:cNvSpPr/>
          <p:nvPr/>
        </p:nvSpPr>
        <p:spPr>
          <a:xfrm>
            <a:off x="10728800" y="6124933"/>
            <a:ext cx="1463200" cy="732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32800" y="1600200"/>
            <a:ext cx="9996000" cy="39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▪"/>
              <a:defRPr/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400">
                <a:solidFill>
                  <a:srgbClr val="FFFFFF"/>
                </a:solidFill>
              </a:defRPr>
            </a:lvl1pPr>
            <a:lvl2pPr lvl="1" rtl="0">
              <a:buNone/>
              <a:defRPr sz="2400">
                <a:solidFill>
                  <a:srgbClr val="FFFFFF"/>
                </a:solidFill>
              </a:defRPr>
            </a:lvl2pPr>
            <a:lvl3pPr lvl="2" rtl="0">
              <a:buNone/>
              <a:defRPr sz="2400">
                <a:solidFill>
                  <a:srgbClr val="FFFFFF"/>
                </a:solidFill>
              </a:defRPr>
            </a:lvl3pPr>
            <a:lvl4pPr lvl="3" rtl="0">
              <a:buNone/>
              <a:defRPr sz="2400">
                <a:solidFill>
                  <a:srgbClr val="FFFFFF"/>
                </a:solidFill>
              </a:defRPr>
            </a:lvl4pPr>
            <a:lvl5pPr lvl="4" rtl="0">
              <a:buNone/>
              <a:defRPr sz="2400">
                <a:solidFill>
                  <a:srgbClr val="FFFFFF"/>
                </a:solidFill>
              </a:defRPr>
            </a:lvl5pPr>
            <a:lvl6pPr lvl="5" rtl="0">
              <a:buNone/>
              <a:defRPr sz="2400">
                <a:solidFill>
                  <a:srgbClr val="FFFFFF"/>
                </a:solidFill>
              </a:defRPr>
            </a:lvl6pPr>
            <a:lvl7pPr lvl="6" rtl="0">
              <a:buNone/>
              <a:defRPr sz="2400">
                <a:solidFill>
                  <a:srgbClr val="FFFFFF"/>
                </a:solidFill>
              </a:defRPr>
            </a:lvl7pPr>
            <a:lvl8pPr lvl="7" rtl="0">
              <a:buNone/>
              <a:defRPr sz="2400">
                <a:solidFill>
                  <a:srgbClr val="FFFFFF"/>
                </a:solidFill>
              </a:defRPr>
            </a:lvl8pPr>
            <a:lvl9pPr lvl="8" rtl="0">
              <a:buNone/>
              <a:defRPr sz="24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792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jp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9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9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9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9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.jpg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chart" Target="../charts/char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chart" Target="../charts/char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chart" Target="../charts/chart3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chart" Target="../charts/chart4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9.jp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9"/>
          <p:cNvPicPr preferRelativeResize="0"/>
          <p:nvPr/>
        </p:nvPicPr>
        <p:blipFill rotWithShape="1">
          <a:blip r:embed="rId3">
            <a:alphaModFix/>
          </a:blip>
          <a:srcRect l="12349"/>
          <a:stretch/>
        </p:blipFill>
        <p:spPr>
          <a:xfrm>
            <a:off x="0" y="0"/>
            <a:ext cx="90163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0" y="0"/>
            <a:ext cx="9016400" cy="6858000"/>
          </a:xfrm>
          <a:prstGeom prst="rect">
            <a:avLst/>
          </a:prstGeom>
          <a:solidFill>
            <a:schemeClr val="dk1">
              <a:alpha val="89803"/>
            </a:scheme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867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9" descr="pasted-image.pd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2313" y="1857688"/>
            <a:ext cx="229812" cy="22981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9"/>
          <p:cNvSpPr/>
          <p:nvPr/>
        </p:nvSpPr>
        <p:spPr>
          <a:xfrm>
            <a:off x="570450" y="1754205"/>
            <a:ext cx="7885653" cy="1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Arial"/>
              <a:buNone/>
            </a:pPr>
            <a:r>
              <a:rPr lang="en" sz="4800" b="1" dirty="0">
                <a:solidFill>
                  <a:schemeClr val="lt1"/>
                </a:solidFill>
                <a:latin typeface="Garamond" panose="02020404030301010803" pitchFamily="18" charset="0"/>
                <a:ea typeface="Calibri"/>
                <a:cs typeface="Calibri"/>
                <a:sym typeface="Calibri"/>
              </a:rPr>
              <a:t>Making Volatile Indexes Persistent Using TIPS</a:t>
            </a:r>
            <a:endParaRPr sz="5467" dirty="0">
              <a:solidFill>
                <a:schemeClr val="lt1"/>
              </a:solidFill>
              <a:latin typeface="Garamond" panose="02020404030301010803" pitchFamily="18" charset="0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1308683" y="3678100"/>
            <a:ext cx="7628283" cy="1361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</a:pPr>
            <a:r>
              <a:rPr lang="en" sz="3200" b="1" dirty="0">
                <a:solidFill>
                  <a:schemeClr val="accent2"/>
                </a:solidFill>
                <a:latin typeface="Garamond" panose="02020404030301010803" pitchFamily="18" charset="0"/>
              </a:rPr>
              <a:t>R. Madhava Krishnan</a:t>
            </a:r>
            <a:r>
              <a:rPr lang="en" sz="2800" b="1" dirty="0">
                <a:solidFill>
                  <a:schemeClr val="accent2"/>
                </a:solidFill>
                <a:latin typeface="Garamond" panose="02020404030301010803" pitchFamily="18" charset="0"/>
              </a:rPr>
              <a:t>,</a:t>
            </a:r>
            <a:r>
              <a:rPr lang="en" sz="28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</a:pPr>
            <a:r>
              <a:rPr lang="en" sz="2800" dirty="0">
                <a:solidFill>
                  <a:schemeClr val="bg1"/>
                </a:solidFill>
                <a:latin typeface="Garamond" panose="02020404030301010803" pitchFamily="18" charset="0"/>
              </a:rPr>
              <a:t>Wook-hee Kim, Hee Won Lee</a:t>
            </a:r>
            <a:r>
              <a:rPr lang="en" sz="1800" baseline="56000" dirty="0">
                <a:solidFill>
                  <a:schemeClr val="bg1"/>
                </a:solidFill>
                <a:latin typeface="Garamond" panose="02020404030301010803" pitchFamily="18" charset="0"/>
              </a:rPr>
              <a:t>+*</a:t>
            </a:r>
            <a:r>
              <a:rPr lang="en" sz="2800" dirty="0">
                <a:solidFill>
                  <a:schemeClr val="bg1"/>
                </a:solidFill>
                <a:latin typeface="Garamond" panose="02020404030301010803" pitchFamily="18" charset="0"/>
              </a:rPr>
              <a:t>, Minsung Jang</a:t>
            </a:r>
            <a:r>
              <a:rPr lang="en" sz="1800" baseline="56000" dirty="0">
                <a:solidFill>
                  <a:schemeClr val="bg1"/>
                </a:solidFill>
                <a:latin typeface="Garamond" panose="02020404030301010803" pitchFamily="18" charset="0"/>
              </a:rPr>
              <a:t>†*</a:t>
            </a:r>
            <a:r>
              <a:rPr lang="en" sz="2800" dirty="0">
                <a:solidFill>
                  <a:schemeClr val="bg1"/>
                </a:solidFill>
                <a:latin typeface="Garamond" panose="02020404030301010803" pitchFamily="18" charset="0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Arial"/>
              <a:buNone/>
            </a:pPr>
            <a:r>
              <a:rPr lang="en" sz="2800" dirty="0">
                <a:solidFill>
                  <a:schemeClr val="bg1"/>
                </a:solidFill>
                <a:latin typeface="Garamond" panose="02020404030301010803" pitchFamily="18" charset="0"/>
              </a:rPr>
              <a:t>Sumit Monga, Ajith Mathew, Changwoo Min</a:t>
            </a:r>
            <a:endParaRPr sz="2800" baseline="30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92345" y="2743199"/>
            <a:ext cx="260604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11871867" y="3314000"/>
            <a:ext cx="230000" cy="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b="1" dirty="0">
              <a:solidFill>
                <a:srgbClr val="E69138"/>
              </a:solidFill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11066600" y="4762867"/>
            <a:ext cx="366800" cy="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 b="1" dirty="0">
              <a:solidFill>
                <a:schemeClr val="accent2"/>
              </a:solidFill>
            </a:endParaRPr>
          </a:p>
        </p:txBody>
      </p:sp>
      <p:pic>
        <p:nvPicPr>
          <p:cNvPr id="12" name="Google Shape;194;p29" descr="pasted-image.pdf">
            <a:extLst>
              <a:ext uri="{FF2B5EF4-FFF2-40B4-BE49-F238E27FC236}">
                <a16:creationId xmlns:a16="http://schemas.microsoft.com/office/drawing/2014/main" id="{3C9F0A91-2E39-496E-8BFE-00AB2AEE0BD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 flipV="1">
            <a:off x="7290958" y="2862059"/>
            <a:ext cx="241602" cy="2707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00827-8150-4AAF-9967-3AB8F7067961}"/>
              </a:ext>
            </a:extLst>
          </p:cNvPr>
          <p:cNvSpPr txBox="1"/>
          <p:nvPr/>
        </p:nvSpPr>
        <p:spPr>
          <a:xfrm>
            <a:off x="4630723" y="6452558"/>
            <a:ext cx="430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Garamond" panose="02020404030301010803" pitchFamily="18" charset="0"/>
              </a:rPr>
              <a:t>*</a:t>
            </a:r>
            <a:r>
              <a:rPr lang="en-US" sz="1000" b="1" dirty="0">
                <a:solidFill>
                  <a:schemeClr val="bg1"/>
                </a:solidFill>
                <a:latin typeface="Garamond" panose="02020404030301010803" pitchFamily="18" charset="0"/>
              </a:rPr>
              <a:t> </a:t>
            </a:r>
            <a:r>
              <a:rPr lang="en-US" sz="1000" b="0" i="0" u="none" strike="noStrike" baseline="0" dirty="0">
                <a:solidFill>
                  <a:schemeClr val="bg1"/>
                </a:solidFill>
                <a:latin typeface="Garamond" panose="02020404030301010803" pitchFamily="18" charset="0"/>
              </a:rPr>
              <a:t>The authors contributed to this work while they were at AT&amp;T Labs Research </a:t>
            </a:r>
            <a:r>
              <a:rPr lang="en-US" sz="1000" b="0" i="0" u="none" strike="noStrike" baseline="0" dirty="0">
                <a:latin typeface="Garamond" panose="02020404030301010803" pitchFamily="18" charset="0"/>
              </a:rPr>
              <a:t>.</a:t>
            </a:r>
            <a:endParaRPr lang="en-US" sz="1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351C3-A7DF-4F3F-A1FF-49B31F70F20D}"/>
              </a:ext>
            </a:extLst>
          </p:cNvPr>
          <p:cNvSpPr txBox="1"/>
          <p:nvPr/>
        </p:nvSpPr>
        <p:spPr>
          <a:xfrm>
            <a:off x="9609429" y="4078467"/>
            <a:ext cx="167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baseline="30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+ </a:t>
            </a:r>
            <a:r>
              <a:rPr lang="en-US" i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Consultant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6C4E0C-DD3C-4423-AA39-147C6AC375D1}"/>
              </a:ext>
            </a:extLst>
          </p:cNvPr>
          <p:cNvSpPr txBox="1"/>
          <p:nvPr/>
        </p:nvSpPr>
        <p:spPr>
          <a:xfrm>
            <a:off x="9609429" y="4494573"/>
            <a:ext cx="2492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" sz="2000" b="1" i="1" baseline="56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† </a:t>
            </a:r>
            <a:r>
              <a:rPr lang="en-US" sz="2000" i="1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Perspecta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 Labs </a:t>
            </a:r>
          </a:p>
        </p:txBody>
      </p:sp>
    </p:spTree>
    <p:extLst>
      <p:ext uri="{BB962C8B-B14F-4D97-AF65-F5344CB8AC3E}">
        <p14:creationId xmlns:p14="http://schemas.microsoft.com/office/powerpoint/2010/main" val="378508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903569" y="1447096"/>
            <a:ext cx="9733670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1) Achieve an Index-agnostic Conversion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239" y="917116"/>
            <a:ext cx="886700" cy="8867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5E2698-547F-4D0B-93FC-57D7C2424D3A}"/>
              </a:ext>
            </a:extLst>
          </p:cNvPr>
          <p:cNvSpPr/>
          <p:nvPr/>
        </p:nvSpPr>
        <p:spPr>
          <a:xfrm>
            <a:off x="903568" y="2749004"/>
            <a:ext cx="9733671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2) Support Strong Consistency and Correct Recovery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06D7363-960E-4E3E-A6B1-E0120240DC59}"/>
              </a:ext>
            </a:extLst>
          </p:cNvPr>
          <p:cNvSpPr/>
          <p:nvPr/>
        </p:nvSpPr>
        <p:spPr>
          <a:xfrm>
            <a:off x="903568" y="4050912"/>
            <a:ext cx="9733671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3) High-Performance and Multi-core Scalability</a:t>
            </a:r>
          </a:p>
        </p:txBody>
      </p:sp>
    </p:spTree>
    <p:extLst>
      <p:ext uri="{BB962C8B-B14F-4D97-AF65-F5344CB8AC3E}">
        <p14:creationId xmlns:p14="http://schemas.microsoft.com/office/powerpoint/2010/main" val="1470470663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1006679" y="1254150"/>
            <a:ext cx="921111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1) Achieve an Index-agnostic Conversion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2021747" y="2530891"/>
            <a:ext cx="8196044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No restrictions on concurrency control of the volatile index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1397485" y="2728031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2021747" y="3605657"/>
            <a:ext cx="8196044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Does not require an in-depth knowledge on the volatile index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05715F5-58A4-48F7-89D6-4CE6578FC888}"/>
              </a:ext>
            </a:extLst>
          </p:cNvPr>
          <p:cNvSpPr/>
          <p:nvPr/>
        </p:nvSpPr>
        <p:spPr>
          <a:xfrm>
            <a:off x="1397486" y="3802797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2021747" y="4680423"/>
            <a:ext cx="8196044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Uniform programming model to hide the complexities 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DDED162-0253-4DD6-8A41-2EFF32A752DD}"/>
              </a:ext>
            </a:extLst>
          </p:cNvPr>
          <p:cNvSpPr/>
          <p:nvPr/>
        </p:nvSpPr>
        <p:spPr>
          <a:xfrm>
            <a:off x="1397485" y="4877563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50" y="741594"/>
            <a:ext cx="886700" cy="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79112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1006679" y="1254150"/>
            <a:ext cx="921111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2) Support Strong Consistency and Correct Recovery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2021747" y="2530891"/>
            <a:ext cx="8196044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Supporting Durable Linearizability (DL) for Correctness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1397485" y="2744354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2021747" y="3605657"/>
            <a:ext cx="8196044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Guarantee fast and memory leak free recovery  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05715F5-58A4-48F7-89D6-4CE6578FC888}"/>
              </a:ext>
            </a:extLst>
          </p:cNvPr>
          <p:cNvSpPr/>
          <p:nvPr/>
        </p:nvSpPr>
        <p:spPr>
          <a:xfrm>
            <a:off x="1397486" y="3802797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2021747" y="4680423"/>
            <a:ext cx="8196044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Index-agnostic crash consistency with low overhead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DDED162-0253-4DD6-8A41-2EFF32A752DD}"/>
              </a:ext>
            </a:extLst>
          </p:cNvPr>
          <p:cNvSpPr/>
          <p:nvPr/>
        </p:nvSpPr>
        <p:spPr>
          <a:xfrm>
            <a:off x="1397485" y="4877563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50" y="741594"/>
            <a:ext cx="886700" cy="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06322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1006679" y="1254150"/>
            <a:ext cx="921111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3) High-Performance and Multi-core Scalability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2021746" y="2530891"/>
            <a:ext cx="8934273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and scale on-par with NVMM-optimized indexes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1397485" y="2728031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2021745" y="3605657"/>
            <a:ext cx="8934275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Preserve and leverage the original characteristics of volatile index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105715F5-58A4-48F7-89D6-4CE6578FC888}"/>
              </a:ext>
            </a:extLst>
          </p:cNvPr>
          <p:cNvSpPr/>
          <p:nvPr/>
        </p:nvSpPr>
        <p:spPr>
          <a:xfrm>
            <a:off x="1397486" y="3802797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2021746" y="4680423"/>
            <a:ext cx="8934275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better or on-par with index-specific conversion techniques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FDDED162-0253-4DD6-8A41-2EFF32A752DD}"/>
              </a:ext>
            </a:extLst>
          </p:cNvPr>
          <p:cNvSpPr/>
          <p:nvPr/>
        </p:nvSpPr>
        <p:spPr>
          <a:xfrm>
            <a:off x="1397485" y="4877563"/>
            <a:ext cx="424323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50" y="741594"/>
            <a:ext cx="886700" cy="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8227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TIPS Architecture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48A1-7C21-472B-89D9-F710B37E951E}"/>
              </a:ext>
            </a:extLst>
          </p:cNvPr>
          <p:cNvSpPr txBox="1"/>
          <p:nvPr/>
        </p:nvSpPr>
        <p:spPr>
          <a:xfrm>
            <a:off x="717792" y="1031519"/>
            <a:ext cx="5438012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3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3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TIPS-Frontend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(DRAM + NVMM)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DRAM-cache, an open-chaining hash table containing the recently written key-value pair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 to guarantee immediate durability for the writes on DRAM-cache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TIPS-Backend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(NVMM)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defined index (plugged-in index) on NVMM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ULog to guarantee crash consistent writes to the plugged-in index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MLog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guarantee correct recovery 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401E10-A3BD-4044-A176-4D12772BAF8F}"/>
              </a:ext>
            </a:extLst>
          </p:cNvPr>
          <p:cNvSpPr/>
          <p:nvPr/>
        </p:nvSpPr>
        <p:spPr>
          <a:xfrm>
            <a:off x="870739" y="1090822"/>
            <a:ext cx="3952931" cy="553673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DRAM-NVMM Tiering 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2B7882A3-7BD2-4290-8B5A-8AB5A55DA0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633" y="1537160"/>
            <a:ext cx="5910020" cy="286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04609"/>
      </p:ext>
    </p:extLst>
  </p:cSld>
  <p:clrMapOvr>
    <a:masterClrMapping/>
  </p:clrMapOvr>
  <p:transition spd="slow">
    <p:sndAc>
      <p:endSnd/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41193" y="204623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How are the Application Writes Handled?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E6EE2B-F0A5-46C1-9858-E37504F7181A}"/>
              </a:ext>
            </a:extLst>
          </p:cNvPr>
          <p:cNvSpPr/>
          <p:nvPr/>
        </p:nvSpPr>
        <p:spPr>
          <a:xfrm>
            <a:off x="2269223" y="1383734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6345A-119C-44E0-99C4-F5485CF524BF}"/>
              </a:ext>
            </a:extLst>
          </p:cNvPr>
          <p:cNvSpPr/>
          <p:nvPr/>
        </p:nvSpPr>
        <p:spPr>
          <a:xfrm>
            <a:off x="2269223" y="1887076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0C337-4EA2-4E18-9E47-B2E87DA4B9CD}"/>
              </a:ext>
            </a:extLst>
          </p:cNvPr>
          <p:cNvSpPr/>
          <p:nvPr/>
        </p:nvSpPr>
        <p:spPr>
          <a:xfrm>
            <a:off x="2269223" y="2390418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2EAE07-259D-4BA4-B7C7-756447A31279}"/>
              </a:ext>
            </a:extLst>
          </p:cNvPr>
          <p:cNvCxnSpPr>
            <a:stCxn id="7" idx="3"/>
          </p:cNvCxnSpPr>
          <p:nvPr/>
        </p:nvCxnSpPr>
        <p:spPr>
          <a:xfrm flipV="1">
            <a:off x="2957120" y="2138745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99DCF-01EE-47D7-BDA3-9CCCE00E87B6}"/>
              </a:ext>
            </a:extLst>
          </p:cNvPr>
          <p:cNvCxnSpPr>
            <a:stCxn id="2" idx="3"/>
          </p:cNvCxnSpPr>
          <p:nvPr/>
        </p:nvCxnSpPr>
        <p:spPr>
          <a:xfrm flipV="1">
            <a:off x="2957120" y="1635403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8B8110-80EE-4A81-BB31-8D925447FE71}"/>
              </a:ext>
            </a:extLst>
          </p:cNvPr>
          <p:cNvCxnSpPr>
            <a:stCxn id="8" idx="3"/>
          </p:cNvCxnSpPr>
          <p:nvPr/>
        </p:nvCxnSpPr>
        <p:spPr>
          <a:xfrm flipV="1">
            <a:off x="2957120" y="2642087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8E458-E7DE-4BDA-913D-609D4F95695F}"/>
              </a:ext>
            </a:extLst>
          </p:cNvPr>
          <p:cNvSpPr/>
          <p:nvPr/>
        </p:nvSpPr>
        <p:spPr>
          <a:xfrm>
            <a:off x="4088956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BA61A-4C64-4B9B-8988-E62CADDE9747}"/>
              </a:ext>
            </a:extLst>
          </p:cNvPr>
          <p:cNvSpPr/>
          <p:nvPr/>
        </p:nvSpPr>
        <p:spPr>
          <a:xfrm>
            <a:off x="3519185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2850B-E5BA-495B-9410-A698682F835B}"/>
              </a:ext>
            </a:extLst>
          </p:cNvPr>
          <p:cNvSpPr/>
          <p:nvPr/>
        </p:nvSpPr>
        <p:spPr>
          <a:xfrm>
            <a:off x="3526891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99DD1E-A4ED-478B-9E28-A93E4BF789A4}"/>
              </a:ext>
            </a:extLst>
          </p:cNvPr>
          <p:cNvSpPr/>
          <p:nvPr/>
        </p:nvSpPr>
        <p:spPr>
          <a:xfrm>
            <a:off x="4085458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45950-8BCD-4BD5-80B8-0CB2A5444469}"/>
              </a:ext>
            </a:extLst>
          </p:cNvPr>
          <p:cNvSpPr/>
          <p:nvPr/>
        </p:nvSpPr>
        <p:spPr>
          <a:xfrm>
            <a:off x="3526892" y="2474008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FADDD3-26E7-4C00-97C9-17862678D987}"/>
              </a:ext>
            </a:extLst>
          </p:cNvPr>
          <p:cNvSpPr/>
          <p:nvPr/>
        </p:nvSpPr>
        <p:spPr>
          <a:xfrm>
            <a:off x="4085458" y="2473540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3B89E-4BE7-4B24-A49B-544B3634C272}"/>
              </a:ext>
            </a:extLst>
          </p:cNvPr>
          <p:cNvSpPr/>
          <p:nvPr/>
        </p:nvSpPr>
        <p:spPr>
          <a:xfrm>
            <a:off x="1043750" y="3657601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005E0-3609-4E9B-A1EB-A0CF23D1C0F0}"/>
              </a:ext>
            </a:extLst>
          </p:cNvPr>
          <p:cNvSpPr/>
          <p:nvPr/>
        </p:nvSpPr>
        <p:spPr>
          <a:xfrm>
            <a:off x="1463200" y="3656967"/>
            <a:ext cx="1644242" cy="4005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50300-B566-4F0A-9605-EECE67913102}"/>
              </a:ext>
            </a:extLst>
          </p:cNvPr>
          <p:cNvSpPr/>
          <p:nvPr/>
        </p:nvSpPr>
        <p:spPr>
          <a:xfrm>
            <a:off x="3107442" y="3657601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F060C-52E7-4E24-8544-F6DDC5E25653}"/>
              </a:ext>
            </a:extLst>
          </p:cNvPr>
          <p:cNvSpPr/>
          <p:nvPr/>
        </p:nvSpPr>
        <p:spPr>
          <a:xfrm>
            <a:off x="3947041" y="3657598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68434-9157-4383-B805-03ACB81C2E3C}"/>
              </a:ext>
            </a:extLst>
          </p:cNvPr>
          <p:cNvSpPr/>
          <p:nvPr/>
        </p:nvSpPr>
        <p:spPr>
          <a:xfrm>
            <a:off x="4370664" y="3656364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FA4D63-7321-4106-ABC7-9679B2B023A8}"/>
              </a:ext>
            </a:extLst>
          </p:cNvPr>
          <p:cNvSpPr/>
          <p:nvPr/>
        </p:nvSpPr>
        <p:spPr>
          <a:xfrm>
            <a:off x="6014906" y="3656364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0A874-F9A2-46A0-B565-3CB3EBB07090}"/>
              </a:ext>
            </a:extLst>
          </p:cNvPr>
          <p:cNvSpPr/>
          <p:nvPr/>
        </p:nvSpPr>
        <p:spPr>
          <a:xfrm>
            <a:off x="6885288" y="365741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AB9596-5F40-40C9-A250-DD567A867EA3}"/>
              </a:ext>
            </a:extLst>
          </p:cNvPr>
          <p:cNvSpPr/>
          <p:nvPr/>
        </p:nvSpPr>
        <p:spPr>
          <a:xfrm>
            <a:off x="7299382" y="3656363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82F01C-D9A7-4771-A3C0-3BD8CD0E3D65}"/>
              </a:ext>
            </a:extLst>
          </p:cNvPr>
          <p:cNvSpPr/>
          <p:nvPr/>
        </p:nvSpPr>
        <p:spPr>
          <a:xfrm>
            <a:off x="8943624" y="3656363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224F1-BD3A-4182-A73F-94CFC7795336}"/>
              </a:ext>
            </a:extLst>
          </p:cNvPr>
          <p:cNvSpPr txBox="1"/>
          <p:nvPr/>
        </p:nvSpPr>
        <p:spPr>
          <a:xfrm>
            <a:off x="5637402" y="294034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52738-731A-4D9E-AB11-5A53EA981240}"/>
              </a:ext>
            </a:extLst>
          </p:cNvPr>
          <p:cNvSpPr txBox="1"/>
          <p:nvPr/>
        </p:nvSpPr>
        <p:spPr>
          <a:xfrm>
            <a:off x="1836931" y="3274386"/>
            <a:ext cx="400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Operational Log (OLog)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91C34-5779-41DB-A464-AC14A62F2859}"/>
              </a:ext>
            </a:extLst>
          </p:cNvPr>
          <p:cNvSpPr txBox="1"/>
          <p:nvPr/>
        </p:nvSpPr>
        <p:spPr>
          <a:xfrm>
            <a:off x="2799490" y="1066923"/>
            <a:ext cx="20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DRAM-cache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1A5F8-08B8-4142-9541-7AC985062371}"/>
              </a:ext>
            </a:extLst>
          </p:cNvPr>
          <p:cNvSpPr txBox="1"/>
          <p:nvPr/>
        </p:nvSpPr>
        <p:spPr>
          <a:xfrm>
            <a:off x="1467373" y="3593131"/>
            <a:ext cx="152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87D3A-E2D5-4D55-BA32-7E630728FCCC}"/>
              </a:ext>
            </a:extLst>
          </p:cNvPr>
          <p:cNvSpPr txBox="1"/>
          <p:nvPr/>
        </p:nvSpPr>
        <p:spPr>
          <a:xfrm>
            <a:off x="5253892" y="797942"/>
            <a:ext cx="326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TIPS-Frontend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4B204F-2CD9-4091-90AD-FA0FF5ABAECF}"/>
              </a:ext>
            </a:extLst>
          </p:cNvPr>
          <p:cNvSpPr/>
          <p:nvPr/>
        </p:nvSpPr>
        <p:spPr>
          <a:xfrm>
            <a:off x="9392510" y="1183873"/>
            <a:ext cx="687897" cy="285413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28A79F-6DD5-4F35-85E0-E338A58C321B}"/>
              </a:ext>
            </a:extLst>
          </p:cNvPr>
          <p:cNvSpPr/>
          <p:nvPr/>
        </p:nvSpPr>
        <p:spPr>
          <a:xfrm>
            <a:off x="9392510" y="1538308"/>
            <a:ext cx="687897" cy="2854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EF144C9-E98F-4604-9230-5EF242C133F3}"/>
              </a:ext>
            </a:extLst>
          </p:cNvPr>
          <p:cNvSpPr txBox="1"/>
          <p:nvPr/>
        </p:nvSpPr>
        <p:spPr>
          <a:xfrm>
            <a:off x="305298" y="927139"/>
            <a:ext cx="2100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Request: Insert (K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0A3074-CBA5-4042-8DCF-F90AD2A2C328}"/>
              </a:ext>
            </a:extLst>
          </p:cNvPr>
          <p:cNvCxnSpPr>
            <a:cxnSpLocks/>
          </p:cNvCxnSpPr>
          <p:nvPr/>
        </p:nvCxnSpPr>
        <p:spPr>
          <a:xfrm>
            <a:off x="9392510" y="1973306"/>
            <a:ext cx="687897" cy="174929"/>
          </a:xfrm>
          <a:prstGeom prst="curvedConnector3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B7B30B-C047-4FF9-A813-E683DCDE3A5F}"/>
              </a:ext>
            </a:extLst>
          </p:cNvPr>
          <p:cNvSpPr txBox="1"/>
          <p:nvPr/>
        </p:nvSpPr>
        <p:spPr>
          <a:xfrm>
            <a:off x="10079623" y="114191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021C8-DF87-41D6-A3D7-5EE287F18FF7}"/>
              </a:ext>
            </a:extLst>
          </p:cNvPr>
          <p:cNvSpPr txBox="1"/>
          <p:nvPr/>
        </p:nvSpPr>
        <p:spPr>
          <a:xfrm>
            <a:off x="10079623" y="151124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14B4FE-627A-44A4-A59E-027B1AC12AD3}"/>
              </a:ext>
            </a:extLst>
          </p:cNvPr>
          <p:cNvSpPr txBox="1"/>
          <p:nvPr/>
        </p:nvSpPr>
        <p:spPr>
          <a:xfrm>
            <a:off x="9998257" y="1917805"/>
            <a:ext cx="2102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Thread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EEB8CCA3-F27C-40F3-B8C7-151506DC381E}"/>
              </a:ext>
            </a:extLst>
          </p:cNvPr>
          <p:cNvCxnSpPr/>
          <p:nvPr/>
        </p:nvCxnSpPr>
        <p:spPr>
          <a:xfrm>
            <a:off x="1136027" y="3213221"/>
            <a:ext cx="729842" cy="411511"/>
          </a:xfrm>
          <a:prstGeom prst="curvedConnector3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688B034-FB63-4D76-B9CB-2697EA0ABAF4}"/>
              </a:ext>
            </a:extLst>
          </p:cNvPr>
          <p:cNvSpPr/>
          <p:nvPr/>
        </p:nvSpPr>
        <p:spPr>
          <a:xfrm>
            <a:off x="1865868" y="4285959"/>
            <a:ext cx="7404517" cy="80896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(1) Commit and persist the write in OLog 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(Durability Point)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0ACCB79D-1CAA-4418-8E8B-E35893DB4A83}"/>
              </a:ext>
            </a:extLst>
          </p:cNvPr>
          <p:cNvCxnSpPr>
            <a:cxnSpLocks/>
          </p:cNvCxnSpPr>
          <p:nvPr/>
        </p:nvCxnSpPr>
        <p:spPr>
          <a:xfrm>
            <a:off x="2854906" y="1569341"/>
            <a:ext cx="729842" cy="411511"/>
          </a:xfrm>
          <a:prstGeom prst="curvedConnector3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low confidence">
            <a:extLst>
              <a:ext uri="{FF2B5EF4-FFF2-40B4-BE49-F238E27FC236}">
                <a16:creationId xmlns:a16="http://schemas.microsoft.com/office/drawing/2014/main" id="{98D5447C-0D96-4FE4-96B3-9888062D1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65" y="1805149"/>
            <a:ext cx="215703" cy="314567"/>
          </a:xfrm>
          <a:prstGeom prst="rect">
            <a:avLst/>
          </a:prstGeom>
        </p:spPr>
      </p:pic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F126295-F9C2-4415-9765-88C255ECA846}"/>
              </a:ext>
            </a:extLst>
          </p:cNvPr>
          <p:cNvSpPr/>
          <p:nvPr/>
        </p:nvSpPr>
        <p:spPr>
          <a:xfrm>
            <a:off x="4787484" y="2523705"/>
            <a:ext cx="6471762" cy="74010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(2) Update the DRAM-cache to make the write visible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(Linearization Point)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12EACED-0280-4353-9141-E1236BD4A17D}"/>
              </a:ext>
            </a:extLst>
          </p:cNvPr>
          <p:cNvSpPr/>
          <p:nvPr/>
        </p:nvSpPr>
        <p:spPr>
          <a:xfrm>
            <a:off x="4977547" y="1775096"/>
            <a:ext cx="3815482" cy="571144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Durable Linearizability </a:t>
            </a:r>
            <a:endParaRPr lang="en-US" sz="2400" i="1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7E69BBBF-2FB4-40C9-8291-E8BAF8980116}"/>
              </a:ext>
            </a:extLst>
          </p:cNvPr>
          <p:cNvCxnSpPr>
            <a:cxnSpLocks/>
          </p:cNvCxnSpPr>
          <p:nvPr/>
        </p:nvCxnSpPr>
        <p:spPr>
          <a:xfrm>
            <a:off x="1299072" y="1477227"/>
            <a:ext cx="729842" cy="411511"/>
          </a:xfrm>
          <a:prstGeom prst="curvedConnector3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502B00B-0D9B-4331-9D0C-92186D5A6580}"/>
              </a:ext>
            </a:extLst>
          </p:cNvPr>
          <p:cNvSpPr/>
          <p:nvPr/>
        </p:nvSpPr>
        <p:spPr>
          <a:xfrm>
            <a:off x="544945" y="5251097"/>
            <a:ext cx="11185237" cy="1051005"/>
          </a:xfrm>
          <a:prstGeom prst="round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dirty="0">
                <a:solidFill>
                  <a:srgbClr val="DBDBDB">
                    <a:lumMod val="10000"/>
                  </a:srgbClr>
                </a:solidFill>
                <a:latin typeface="Georgia" panose="02040502050405020303" pitchFamily="18" charset="0"/>
              </a:rPr>
              <a:t>Writes always happen at the fast TIPS-Frontend; Parallel disjoint writes regardless of concurrency model supported by the plugged-in index </a:t>
            </a:r>
            <a:endParaRPr lang="en-US" sz="2400" i="1" dirty="0">
              <a:solidFill>
                <a:srgbClr val="DBDBDB">
                  <a:lumMod val="10000"/>
                </a:srgbClr>
              </a:solidFill>
              <a:latin typeface="Georgia" panose="02040502050405020303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B5AEC55-0AA9-494B-9AD5-EEBC69B33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9246" y="4398554"/>
            <a:ext cx="886700" cy="88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6339650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44" grpId="0"/>
      <p:bldP spid="56" grpId="0" animBg="1"/>
      <p:bldP spid="71" grpId="0" animBg="1"/>
      <p:bldP spid="73" grpId="0" animBg="1"/>
      <p:bldP spid="7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838899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Achieve an Index-agnostic Conversion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1355540" y="248133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No restrictions on concurrency control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989901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135554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No in-depth knowledge required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135554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Hiding  the programming  complexities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1039984"/>
            <a:ext cx="579574" cy="579574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C8108AD-B98E-45CE-AB89-A59E289533AA}"/>
              </a:ext>
            </a:extLst>
          </p:cNvPr>
          <p:cNvSpPr/>
          <p:nvPr/>
        </p:nvSpPr>
        <p:spPr>
          <a:xfrm>
            <a:off x="985771" y="3904451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04E6F88-8DF1-4A2F-B28E-634DAD3E6293}"/>
              </a:ext>
            </a:extLst>
          </p:cNvPr>
          <p:cNvSpPr/>
          <p:nvPr/>
        </p:nvSpPr>
        <p:spPr>
          <a:xfrm>
            <a:off x="1019327" y="5156295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0E110E-C764-4A69-96B1-84A51FD3CFF5}"/>
              </a:ext>
            </a:extLst>
          </p:cNvPr>
          <p:cNvSpPr/>
          <p:nvPr/>
        </p:nvSpPr>
        <p:spPr>
          <a:xfrm>
            <a:off x="4632121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Strong Consistency and Correct Recovery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9458A9-D69F-4E24-834F-8297302337CE}"/>
              </a:ext>
            </a:extLst>
          </p:cNvPr>
          <p:cNvSpPr/>
          <p:nvPr/>
        </p:nvSpPr>
        <p:spPr>
          <a:xfrm>
            <a:off x="8425343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High-Performance and Multi-core Scalability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9B7FB3-629A-4B37-8D7D-C412EEF8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69" y="1113026"/>
            <a:ext cx="579574" cy="579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11B8FD-ACBE-4EC4-8FC3-D8DB43BB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07" y="1089290"/>
            <a:ext cx="579574" cy="5795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49D345-16F0-4163-96B8-104CD5552C1C}"/>
              </a:ext>
            </a:extLst>
          </p:cNvPr>
          <p:cNvSpPr/>
          <p:nvPr/>
        </p:nvSpPr>
        <p:spPr>
          <a:xfrm>
            <a:off x="5114488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Durable Linearizability (DL)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600822A-672F-4E9A-8073-AF59C43B6E8B}"/>
              </a:ext>
            </a:extLst>
          </p:cNvPr>
          <p:cNvSpPr/>
          <p:nvPr/>
        </p:nvSpPr>
        <p:spPr>
          <a:xfrm>
            <a:off x="4764652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92CDB7-7F6A-49ED-AEDB-F2F7804C15AD}"/>
              </a:ext>
            </a:extLst>
          </p:cNvPr>
          <p:cNvSpPr/>
          <p:nvPr/>
        </p:nvSpPr>
        <p:spPr>
          <a:xfrm>
            <a:off x="5142435" y="372381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Guarantee correct recovery 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736E3B7-FA7E-47B4-938A-5D43E8A60FFF}"/>
              </a:ext>
            </a:extLst>
          </p:cNvPr>
          <p:cNvSpPr/>
          <p:nvPr/>
        </p:nvSpPr>
        <p:spPr>
          <a:xfrm>
            <a:off x="4760652" y="3904450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202055-263C-448D-99BF-4BF5295299BC}"/>
              </a:ext>
            </a:extLst>
          </p:cNvPr>
          <p:cNvSpPr/>
          <p:nvPr/>
        </p:nvSpPr>
        <p:spPr>
          <a:xfrm>
            <a:off x="5114488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Index-agnostic crash consistency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500A995E-55BF-4336-B22D-2650EB03AD27}"/>
              </a:ext>
            </a:extLst>
          </p:cNvPr>
          <p:cNvSpPr/>
          <p:nvPr/>
        </p:nvSpPr>
        <p:spPr>
          <a:xfrm>
            <a:off x="4758183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11D3C-0671-412A-83F2-9824FF87CDF3}"/>
              </a:ext>
            </a:extLst>
          </p:cNvPr>
          <p:cNvSpPr/>
          <p:nvPr/>
        </p:nvSpPr>
        <p:spPr>
          <a:xfrm>
            <a:off x="8907710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and scale on-par with NVMM-optimized indexes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A1ABDE-9431-4A0B-8F94-717B1108E94B}"/>
              </a:ext>
            </a:extLst>
          </p:cNvPr>
          <p:cNvSpPr/>
          <p:nvPr/>
        </p:nvSpPr>
        <p:spPr>
          <a:xfrm>
            <a:off x="890771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Preserve the  characteristics of volatile index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7EC542-E2B0-41D8-B612-A54EE620E914}"/>
              </a:ext>
            </a:extLst>
          </p:cNvPr>
          <p:cNvSpPr/>
          <p:nvPr/>
        </p:nvSpPr>
        <p:spPr>
          <a:xfrm>
            <a:off x="890771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better than other conversion techniques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1047EB6-3D03-466A-9D8C-A227A17F146B}"/>
              </a:ext>
            </a:extLst>
          </p:cNvPr>
          <p:cNvSpPr/>
          <p:nvPr/>
        </p:nvSpPr>
        <p:spPr>
          <a:xfrm>
            <a:off x="8521007" y="2652606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8029785-92A2-4F64-B8E5-22A0C15371EF}"/>
              </a:ext>
            </a:extLst>
          </p:cNvPr>
          <p:cNvSpPr/>
          <p:nvPr/>
        </p:nvSpPr>
        <p:spPr>
          <a:xfrm>
            <a:off x="8521006" y="3904449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3B03C42-B8FA-4868-8936-5881190E635F}"/>
              </a:ext>
            </a:extLst>
          </p:cNvPr>
          <p:cNvSpPr/>
          <p:nvPr/>
        </p:nvSpPr>
        <p:spPr>
          <a:xfrm>
            <a:off x="8521006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34" name="Picture 33" descr="Shape, arrow&#10;&#10;Description automatically generated">
            <a:extLst>
              <a:ext uri="{FF2B5EF4-FFF2-40B4-BE49-F238E27FC236}">
                <a16:creationId xmlns:a16="http://schemas.microsoft.com/office/drawing/2014/main" id="{72949DB1-D093-456C-8EA3-6E6E27C1F7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513" y="2550253"/>
            <a:ext cx="544323" cy="503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9508137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41193" y="204623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How are the Application Writes Handled?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E6EE2B-F0A5-46C1-9858-E37504F7181A}"/>
              </a:ext>
            </a:extLst>
          </p:cNvPr>
          <p:cNvSpPr/>
          <p:nvPr/>
        </p:nvSpPr>
        <p:spPr>
          <a:xfrm>
            <a:off x="2269223" y="1383734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6345A-119C-44E0-99C4-F5485CF524BF}"/>
              </a:ext>
            </a:extLst>
          </p:cNvPr>
          <p:cNvSpPr/>
          <p:nvPr/>
        </p:nvSpPr>
        <p:spPr>
          <a:xfrm>
            <a:off x="2269223" y="1887076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0C337-4EA2-4E18-9E47-B2E87DA4B9CD}"/>
              </a:ext>
            </a:extLst>
          </p:cNvPr>
          <p:cNvSpPr/>
          <p:nvPr/>
        </p:nvSpPr>
        <p:spPr>
          <a:xfrm>
            <a:off x="2269223" y="2390418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2EAE07-259D-4BA4-B7C7-756447A31279}"/>
              </a:ext>
            </a:extLst>
          </p:cNvPr>
          <p:cNvCxnSpPr>
            <a:stCxn id="7" idx="3"/>
          </p:cNvCxnSpPr>
          <p:nvPr/>
        </p:nvCxnSpPr>
        <p:spPr>
          <a:xfrm flipV="1">
            <a:off x="2957120" y="2138745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99DCF-01EE-47D7-BDA3-9CCCE00E87B6}"/>
              </a:ext>
            </a:extLst>
          </p:cNvPr>
          <p:cNvCxnSpPr>
            <a:stCxn id="2" idx="3"/>
          </p:cNvCxnSpPr>
          <p:nvPr/>
        </p:nvCxnSpPr>
        <p:spPr>
          <a:xfrm flipV="1">
            <a:off x="2957120" y="1635403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8B8110-80EE-4A81-BB31-8D925447FE71}"/>
              </a:ext>
            </a:extLst>
          </p:cNvPr>
          <p:cNvCxnSpPr>
            <a:stCxn id="8" idx="3"/>
          </p:cNvCxnSpPr>
          <p:nvPr/>
        </p:nvCxnSpPr>
        <p:spPr>
          <a:xfrm flipV="1">
            <a:off x="2957120" y="2642087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8E458-E7DE-4BDA-913D-609D4F95695F}"/>
              </a:ext>
            </a:extLst>
          </p:cNvPr>
          <p:cNvSpPr/>
          <p:nvPr/>
        </p:nvSpPr>
        <p:spPr>
          <a:xfrm>
            <a:off x="4088956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BA61A-4C64-4B9B-8988-E62CADDE9747}"/>
              </a:ext>
            </a:extLst>
          </p:cNvPr>
          <p:cNvSpPr/>
          <p:nvPr/>
        </p:nvSpPr>
        <p:spPr>
          <a:xfrm>
            <a:off x="3519185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2850B-E5BA-495B-9410-A698682F835B}"/>
              </a:ext>
            </a:extLst>
          </p:cNvPr>
          <p:cNvSpPr/>
          <p:nvPr/>
        </p:nvSpPr>
        <p:spPr>
          <a:xfrm>
            <a:off x="3526891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99DD1E-A4ED-478B-9E28-A93E4BF789A4}"/>
              </a:ext>
            </a:extLst>
          </p:cNvPr>
          <p:cNvSpPr/>
          <p:nvPr/>
        </p:nvSpPr>
        <p:spPr>
          <a:xfrm>
            <a:off x="4085458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45950-8BCD-4BD5-80B8-0CB2A5444469}"/>
              </a:ext>
            </a:extLst>
          </p:cNvPr>
          <p:cNvSpPr/>
          <p:nvPr/>
        </p:nvSpPr>
        <p:spPr>
          <a:xfrm>
            <a:off x="3526892" y="2474008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FADDD3-26E7-4C00-97C9-17862678D987}"/>
              </a:ext>
            </a:extLst>
          </p:cNvPr>
          <p:cNvSpPr/>
          <p:nvPr/>
        </p:nvSpPr>
        <p:spPr>
          <a:xfrm>
            <a:off x="4085458" y="2473540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3B89E-4BE7-4B24-A49B-544B3634C272}"/>
              </a:ext>
            </a:extLst>
          </p:cNvPr>
          <p:cNvSpPr/>
          <p:nvPr/>
        </p:nvSpPr>
        <p:spPr>
          <a:xfrm>
            <a:off x="879825" y="2943989"/>
            <a:ext cx="419450" cy="3969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005E0-3609-4E9B-A1EB-A0CF23D1C0F0}"/>
              </a:ext>
            </a:extLst>
          </p:cNvPr>
          <p:cNvSpPr/>
          <p:nvPr/>
        </p:nvSpPr>
        <p:spPr>
          <a:xfrm>
            <a:off x="1294281" y="2943989"/>
            <a:ext cx="1644242" cy="39692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F060C-52E7-4E24-8544-F6DDC5E25653}"/>
              </a:ext>
            </a:extLst>
          </p:cNvPr>
          <p:cNvSpPr/>
          <p:nvPr/>
        </p:nvSpPr>
        <p:spPr>
          <a:xfrm>
            <a:off x="3669506" y="2941650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68434-9157-4383-B805-03ACB81C2E3C}"/>
              </a:ext>
            </a:extLst>
          </p:cNvPr>
          <p:cNvSpPr/>
          <p:nvPr/>
        </p:nvSpPr>
        <p:spPr>
          <a:xfrm>
            <a:off x="4085458" y="2940341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FA4D63-7321-4106-ABC7-9679B2B023A8}"/>
              </a:ext>
            </a:extLst>
          </p:cNvPr>
          <p:cNvSpPr/>
          <p:nvPr/>
        </p:nvSpPr>
        <p:spPr>
          <a:xfrm>
            <a:off x="5733199" y="2941653"/>
            <a:ext cx="419450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0A874-F9A2-46A0-B565-3CB3EBB07090}"/>
              </a:ext>
            </a:extLst>
          </p:cNvPr>
          <p:cNvSpPr/>
          <p:nvPr/>
        </p:nvSpPr>
        <p:spPr>
          <a:xfrm>
            <a:off x="6465838" y="294398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AB9596-5F40-40C9-A250-DD567A867EA3}"/>
              </a:ext>
            </a:extLst>
          </p:cNvPr>
          <p:cNvSpPr/>
          <p:nvPr/>
        </p:nvSpPr>
        <p:spPr>
          <a:xfrm>
            <a:off x="6891603" y="2943992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82F01C-D9A7-4771-A3C0-3BD8CD0E3D65}"/>
              </a:ext>
            </a:extLst>
          </p:cNvPr>
          <p:cNvSpPr/>
          <p:nvPr/>
        </p:nvSpPr>
        <p:spPr>
          <a:xfrm>
            <a:off x="8542160" y="294398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52738-731A-4D9E-AB11-5A53EA981240}"/>
              </a:ext>
            </a:extLst>
          </p:cNvPr>
          <p:cNvSpPr txBox="1"/>
          <p:nvPr/>
        </p:nvSpPr>
        <p:spPr>
          <a:xfrm>
            <a:off x="5834340" y="2509937"/>
            <a:ext cx="39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Operational Log (OLog)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91C34-5779-41DB-A464-AC14A62F2859}"/>
              </a:ext>
            </a:extLst>
          </p:cNvPr>
          <p:cNvSpPr txBox="1"/>
          <p:nvPr/>
        </p:nvSpPr>
        <p:spPr>
          <a:xfrm>
            <a:off x="2799490" y="1112585"/>
            <a:ext cx="20014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DRAM-cache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1A5F8-08B8-4142-9541-7AC985062371}"/>
              </a:ext>
            </a:extLst>
          </p:cNvPr>
          <p:cNvSpPr txBox="1"/>
          <p:nvPr/>
        </p:nvSpPr>
        <p:spPr>
          <a:xfrm>
            <a:off x="1291334" y="2879017"/>
            <a:ext cx="152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87D3A-E2D5-4D55-BA32-7E630728FCCC}"/>
              </a:ext>
            </a:extLst>
          </p:cNvPr>
          <p:cNvSpPr txBox="1"/>
          <p:nvPr/>
        </p:nvSpPr>
        <p:spPr>
          <a:xfrm>
            <a:off x="59924" y="974970"/>
            <a:ext cx="326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TIPS-Frontend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4B204F-2CD9-4091-90AD-FA0FF5ABAECF}"/>
              </a:ext>
            </a:extLst>
          </p:cNvPr>
          <p:cNvSpPr/>
          <p:nvPr/>
        </p:nvSpPr>
        <p:spPr>
          <a:xfrm>
            <a:off x="8961610" y="1143017"/>
            <a:ext cx="687897" cy="285413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28A79F-6DD5-4F35-85E0-E338A58C321B}"/>
              </a:ext>
            </a:extLst>
          </p:cNvPr>
          <p:cNvSpPr/>
          <p:nvPr/>
        </p:nvSpPr>
        <p:spPr>
          <a:xfrm>
            <a:off x="8980036" y="1553381"/>
            <a:ext cx="687897" cy="2854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0A3074-CBA5-4042-8DCF-F90AD2A2C328}"/>
              </a:ext>
            </a:extLst>
          </p:cNvPr>
          <p:cNvCxnSpPr>
            <a:cxnSpLocks/>
          </p:cNvCxnSpPr>
          <p:nvPr/>
        </p:nvCxnSpPr>
        <p:spPr>
          <a:xfrm>
            <a:off x="9047777" y="1939290"/>
            <a:ext cx="687897" cy="174929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B7B30B-C047-4FF9-A813-E683DCDE3A5F}"/>
              </a:ext>
            </a:extLst>
          </p:cNvPr>
          <p:cNvSpPr txBox="1"/>
          <p:nvPr/>
        </p:nvSpPr>
        <p:spPr>
          <a:xfrm>
            <a:off x="9636639" y="112477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021C8-DF87-41D6-A3D7-5EE287F18FF7}"/>
              </a:ext>
            </a:extLst>
          </p:cNvPr>
          <p:cNvSpPr txBox="1"/>
          <p:nvPr/>
        </p:nvSpPr>
        <p:spPr>
          <a:xfrm>
            <a:off x="9658871" y="152757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14B4FE-627A-44A4-A59E-027B1AC12AD3}"/>
              </a:ext>
            </a:extLst>
          </p:cNvPr>
          <p:cNvSpPr txBox="1"/>
          <p:nvPr/>
        </p:nvSpPr>
        <p:spPr>
          <a:xfrm>
            <a:off x="9637959" y="1882301"/>
            <a:ext cx="246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Combiner Thread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D469B-9779-48D3-9E60-A6750AD88F61}"/>
              </a:ext>
            </a:extLst>
          </p:cNvPr>
          <p:cNvSpPr/>
          <p:nvPr/>
        </p:nvSpPr>
        <p:spPr>
          <a:xfrm>
            <a:off x="9272502" y="293599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A31B8A-9732-4539-B2A8-D72A430C3F58}"/>
              </a:ext>
            </a:extLst>
          </p:cNvPr>
          <p:cNvSpPr/>
          <p:nvPr/>
        </p:nvSpPr>
        <p:spPr>
          <a:xfrm>
            <a:off x="9699306" y="2935826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FEA59-71E3-46D8-9E7E-221D14A752D4}"/>
              </a:ext>
            </a:extLst>
          </p:cNvPr>
          <p:cNvSpPr/>
          <p:nvPr/>
        </p:nvSpPr>
        <p:spPr>
          <a:xfrm>
            <a:off x="11341754" y="2935824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6B45A1-7EA3-4C8B-9441-2E423826E6B7}"/>
              </a:ext>
            </a:extLst>
          </p:cNvPr>
          <p:cNvCxnSpPr/>
          <p:nvPr/>
        </p:nvCxnSpPr>
        <p:spPr>
          <a:xfrm flipV="1">
            <a:off x="4644025" y="2160914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CD007C-6A78-41CB-9446-EAA88F601129}"/>
              </a:ext>
            </a:extLst>
          </p:cNvPr>
          <p:cNvSpPr/>
          <p:nvPr/>
        </p:nvSpPr>
        <p:spPr>
          <a:xfrm>
            <a:off x="5199094" y="1995674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7877F1-6F56-4200-9039-1C9DD0AD08E7}"/>
              </a:ext>
            </a:extLst>
          </p:cNvPr>
          <p:cNvSpPr/>
          <p:nvPr/>
        </p:nvSpPr>
        <p:spPr>
          <a:xfrm>
            <a:off x="5768498" y="1995674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E9B057-981E-49F5-9682-E71438E48DA0}"/>
              </a:ext>
            </a:extLst>
          </p:cNvPr>
          <p:cNvCxnSpPr>
            <a:cxnSpLocks/>
          </p:cNvCxnSpPr>
          <p:nvPr/>
        </p:nvCxnSpPr>
        <p:spPr>
          <a:xfrm>
            <a:off x="542958" y="3603071"/>
            <a:ext cx="11518085" cy="0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3058E8-B528-4268-8D79-F56CD5649435}"/>
              </a:ext>
            </a:extLst>
          </p:cNvPr>
          <p:cNvCxnSpPr>
            <a:cxnSpLocks/>
          </p:cNvCxnSpPr>
          <p:nvPr/>
        </p:nvCxnSpPr>
        <p:spPr>
          <a:xfrm>
            <a:off x="2052645" y="3344009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FAD968-3B54-4E29-A6D9-4374FCCF1D40}"/>
              </a:ext>
            </a:extLst>
          </p:cNvPr>
          <p:cNvCxnSpPr>
            <a:cxnSpLocks/>
          </p:cNvCxnSpPr>
          <p:nvPr/>
        </p:nvCxnSpPr>
        <p:spPr>
          <a:xfrm>
            <a:off x="4897930" y="3336573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BB5426-30C3-4FBE-89FE-104EA0A2BDF0}"/>
              </a:ext>
            </a:extLst>
          </p:cNvPr>
          <p:cNvCxnSpPr>
            <a:cxnSpLocks/>
          </p:cNvCxnSpPr>
          <p:nvPr/>
        </p:nvCxnSpPr>
        <p:spPr>
          <a:xfrm>
            <a:off x="7775334" y="3320985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E57C4CD-E207-45A3-AED8-F35557DFBA2D}"/>
              </a:ext>
            </a:extLst>
          </p:cNvPr>
          <p:cNvCxnSpPr>
            <a:cxnSpLocks/>
          </p:cNvCxnSpPr>
          <p:nvPr/>
        </p:nvCxnSpPr>
        <p:spPr>
          <a:xfrm>
            <a:off x="10619202" y="3320985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BBA29C-BE8D-4301-BCDE-C904A89A75AF}"/>
              </a:ext>
            </a:extLst>
          </p:cNvPr>
          <p:cNvSpPr txBox="1"/>
          <p:nvPr/>
        </p:nvSpPr>
        <p:spPr>
          <a:xfrm>
            <a:off x="9147628" y="3302339"/>
            <a:ext cx="291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OLog Entries  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DE64F01-03E2-40E5-A600-83836CAD58F0}"/>
              </a:ext>
            </a:extLst>
          </p:cNvPr>
          <p:cNvSpPr/>
          <p:nvPr/>
        </p:nvSpPr>
        <p:spPr>
          <a:xfrm>
            <a:off x="2813957" y="3832074"/>
            <a:ext cx="1208015" cy="306187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B96E4BD-4F72-4993-8458-5E0446354A19}"/>
              </a:ext>
            </a:extLst>
          </p:cNvPr>
          <p:cNvSpPr/>
          <p:nvPr/>
        </p:nvSpPr>
        <p:spPr>
          <a:xfrm>
            <a:off x="7499738" y="3832074"/>
            <a:ext cx="1208015" cy="306187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A69E8F-DBDF-489D-A571-3154F2D6EAEA}"/>
              </a:ext>
            </a:extLst>
          </p:cNvPr>
          <p:cNvSpPr txBox="1"/>
          <p:nvPr/>
        </p:nvSpPr>
        <p:spPr>
          <a:xfrm>
            <a:off x="1011021" y="3817547"/>
            <a:ext cx="262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Per-worker Queue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2CAFD6EE-B9BD-4A78-9296-D9D8F906AC7F}"/>
              </a:ext>
            </a:extLst>
          </p:cNvPr>
          <p:cNvCxnSpPr>
            <a:cxnSpLocks/>
          </p:cNvCxnSpPr>
          <p:nvPr/>
        </p:nvCxnSpPr>
        <p:spPr>
          <a:xfrm>
            <a:off x="2269223" y="3344009"/>
            <a:ext cx="750814" cy="488065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02C3A5BC-7B31-4443-AB75-0D824C0C6B7C}"/>
              </a:ext>
            </a:extLst>
          </p:cNvPr>
          <p:cNvCxnSpPr/>
          <p:nvPr/>
        </p:nvCxnSpPr>
        <p:spPr>
          <a:xfrm rot="10800000" flipV="1">
            <a:off x="3808603" y="3344008"/>
            <a:ext cx="754043" cy="488065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E7DD481D-C4E3-451E-A704-B3F98E959FED}"/>
              </a:ext>
            </a:extLst>
          </p:cNvPr>
          <p:cNvCxnSpPr/>
          <p:nvPr/>
        </p:nvCxnSpPr>
        <p:spPr>
          <a:xfrm rot="16200000" flipH="1">
            <a:off x="7288650" y="3345390"/>
            <a:ext cx="488066" cy="485301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0D0D684D-3A51-4CB3-9761-89604E462480}"/>
              </a:ext>
            </a:extLst>
          </p:cNvPr>
          <p:cNvCxnSpPr/>
          <p:nvPr/>
        </p:nvCxnSpPr>
        <p:spPr>
          <a:xfrm rot="10800000" flipV="1">
            <a:off x="8607106" y="3320984"/>
            <a:ext cx="1092201" cy="511090"/>
          </a:xfrm>
          <a:prstGeom prst="curvedConnector3">
            <a:avLst/>
          </a:prstGeom>
          <a:ln w="28575">
            <a:solidFill>
              <a:srgbClr val="CC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D1FD21-AFA9-4CD6-8903-73B4C96299DE}"/>
              </a:ext>
            </a:extLst>
          </p:cNvPr>
          <p:cNvSpPr/>
          <p:nvPr/>
        </p:nvSpPr>
        <p:spPr>
          <a:xfrm>
            <a:off x="4650699" y="4169834"/>
            <a:ext cx="365596" cy="3619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8C522C-9A9F-4D40-88DC-9E412DD1932C}"/>
              </a:ext>
            </a:extLst>
          </p:cNvPr>
          <p:cNvSpPr/>
          <p:nvPr/>
        </p:nvSpPr>
        <p:spPr>
          <a:xfrm>
            <a:off x="5016295" y="4165212"/>
            <a:ext cx="850437" cy="3619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F0FD0CF-500F-4CF5-8E67-E936D9DBD6EA}"/>
              </a:ext>
            </a:extLst>
          </p:cNvPr>
          <p:cNvSpPr/>
          <p:nvPr/>
        </p:nvSpPr>
        <p:spPr>
          <a:xfrm>
            <a:off x="5866732" y="4169834"/>
            <a:ext cx="365596" cy="36196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6B95D8-1436-423C-83BE-6168CA43EEA9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049530" y="4531796"/>
            <a:ext cx="328138" cy="38803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DBDC0D7-7EF5-4998-AFA2-A0CF9BA4B706}"/>
              </a:ext>
            </a:extLst>
          </p:cNvPr>
          <p:cNvCxnSpPr>
            <a:cxnSpLocks/>
          </p:cNvCxnSpPr>
          <p:nvPr/>
        </p:nvCxnSpPr>
        <p:spPr>
          <a:xfrm flipH="1">
            <a:off x="4505359" y="4541850"/>
            <a:ext cx="338181" cy="37831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9E24321-E7F0-4E00-AA6A-11AE4653D3AB}"/>
              </a:ext>
            </a:extLst>
          </p:cNvPr>
          <p:cNvSpPr/>
          <p:nvPr/>
        </p:nvSpPr>
        <p:spPr>
          <a:xfrm>
            <a:off x="4047493" y="4922789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FA70E-0944-437B-94CC-8BDE5FC9334E}"/>
              </a:ext>
            </a:extLst>
          </p:cNvPr>
          <p:cNvSpPr/>
          <p:nvPr/>
        </p:nvSpPr>
        <p:spPr>
          <a:xfrm>
            <a:off x="3685714" y="4922789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6F6370-D2D5-44A0-90A9-C28D5D085643}"/>
              </a:ext>
            </a:extLst>
          </p:cNvPr>
          <p:cNvSpPr/>
          <p:nvPr/>
        </p:nvSpPr>
        <p:spPr>
          <a:xfrm>
            <a:off x="4898141" y="4922788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04B4A13-19E0-415F-B687-0654055565C5}"/>
              </a:ext>
            </a:extLst>
          </p:cNvPr>
          <p:cNvSpPr/>
          <p:nvPr/>
        </p:nvSpPr>
        <p:spPr>
          <a:xfrm>
            <a:off x="5806797" y="4922787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5DC623-A464-4B8B-B8E7-87850FE2F804}"/>
              </a:ext>
            </a:extLst>
          </p:cNvPr>
          <p:cNvSpPr/>
          <p:nvPr/>
        </p:nvSpPr>
        <p:spPr>
          <a:xfrm>
            <a:off x="6172393" y="4922787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CF9D05-365C-4F5B-841E-94DD9DC70B35}"/>
              </a:ext>
            </a:extLst>
          </p:cNvPr>
          <p:cNvSpPr/>
          <p:nvPr/>
        </p:nvSpPr>
        <p:spPr>
          <a:xfrm>
            <a:off x="7022830" y="4922787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59DFCCD-CA35-42CA-A204-F401050C2FD4}"/>
              </a:ext>
            </a:extLst>
          </p:cNvPr>
          <p:cNvCxnSpPr>
            <a:cxnSpLocks/>
          </p:cNvCxnSpPr>
          <p:nvPr/>
        </p:nvCxnSpPr>
        <p:spPr>
          <a:xfrm flipH="1">
            <a:off x="3708725" y="5248054"/>
            <a:ext cx="338181" cy="37831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0752E3C-0A7B-4789-BDDB-2F9CF00FFE02}"/>
              </a:ext>
            </a:extLst>
          </p:cNvPr>
          <p:cNvCxnSpPr>
            <a:cxnSpLocks/>
          </p:cNvCxnSpPr>
          <p:nvPr/>
        </p:nvCxnSpPr>
        <p:spPr>
          <a:xfrm>
            <a:off x="4907579" y="5251017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CC189C0-A365-46DC-B56B-2C96E850A3BD}"/>
              </a:ext>
            </a:extLst>
          </p:cNvPr>
          <p:cNvCxnSpPr>
            <a:cxnSpLocks/>
          </p:cNvCxnSpPr>
          <p:nvPr/>
        </p:nvCxnSpPr>
        <p:spPr>
          <a:xfrm>
            <a:off x="7022830" y="5256008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8EF830-1462-4160-AC3C-F277C9ADFC1C}"/>
              </a:ext>
            </a:extLst>
          </p:cNvPr>
          <p:cNvSpPr/>
          <p:nvPr/>
        </p:nvSpPr>
        <p:spPr>
          <a:xfrm>
            <a:off x="2957120" y="5620969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0865AD-8429-441C-B363-F5B9956A3609}"/>
              </a:ext>
            </a:extLst>
          </p:cNvPr>
          <p:cNvSpPr/>
          <p:nvPr/>
        </p:nvSpPr>
        <p:spPr>
          <a:xfrm>
            <a:off x="3323222" y="5618334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597A9B-3CCD-4DD0-864A-A51D2BC3A4AC}"/>
              </a:ext>
            </a:extLst>
          </p:cNvPr>
          <p:cNvSpPr/>
          <p:nvPr/>
        </p:nvSpPr>
        <p:spPr>
          <a:xfrm>
            <a:off x="4175023" y="561833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0BB360-3A18-4A8D-8537-DD6293E0BFA9}"/>
              </a:ext>
            </a:extLst>
          </p:cNvPr>
          <p:cNvCxnSpPr>
            <a:stCxn id="136" idx="3"/>
          </p:cNvCxnSpPr>
          <p:nvPr/>
        </p:nvCxnSpPr>
        <p:spPr>
          <a:xfrm flipV="1">
            <a:off x="4540619" y="5780966"/>
            <a:ext cx="302921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A8067A-AD55-408F-916C-280C07156C2C}"/>
              </a:ext>
            </a:extLst>
          </p:cNvPr>
          <p:cNvSpPr/>
          <p:nvPr/>
        </p:nvSpPr>
        <p:spPr>
          <a:xfrm>
            <a:off x="4831685" y="5621065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574A4DB-A15C-4D1A-B3F4-49B925AE6C6B}"/>
              </a:ext>
            </a:extLst>
          </p:cNvPr>
          <p:cNvSpPr/>
          <p:nvPr/>
        </p:nvSpPr>
        <p:spPr>
          <a:xfrm>
            <a:off x="5190364" y="5618333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317918-C2F6-4A6A-80E8-3A5F0ABDB8F3}"/>
              </a:ext>
            </a:extLst>
          </p:cNvPr>
          <p:cNvSpPr/>
          <p:nvPr/>
        </p:nvSpPr>
        <p:spPr>
          <a:xfrm>
            <a:off x="6040801" y="561833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D998DD-4FB6-4E55-B1BD-D5889800314F}"/>
              </a:ext>
            </a:extLst>
          </p:cNvPr>
          <p:cNvSpPr/>
          <p:nvPr/>
        </p:nvSpPr>
        <p:spPr>
          <a:xfrm>
            <a:off x="7196057" y="5633928"/>
            <a:ext cx="850437" cy="32390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BFF9EC7-41F5-4206-8092-4103417120AE}"/>
              </a:ext>
            </a:extLst>
          </p:cNvPr>
          <p:cNvSpPr/>
          <p:nvPr/>
        </p:nvSpPr>
        <p:spPr>
          <a:xfrm>
            <a:off x="6828591" y="5633332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362D910-AC1A-41AC-AED9-398FB64B9E86}"/>
              </a:ext>
            </a:extLst>
          </p:cNvPr>
          <p:cNvSpPr/>
          <p:nvPr/>
        </p:nvSpPr>
        <p:spPr>
          <a:xfrm>
            <a:off x="8037707" y="5634883"/>
            <a:ext cx="365596" cy="32294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E02BCB6-F32C-4E3D-87EB-9E1C2B347B17}"/>
              </a:ext>
            </a:extLst>
          </p:cNvPr>
          <p:cNvCxnSpPr>
            <a:stCxn id="141" idx="3"/>
            <a:endCxn id="143" idx="1"/>
          </p:cNvCxnSpPr>
          <p:nvPr/>
        </p:nvCxnSpPr>
        <p:spPr>
          <a:xfrm>
            <a:off x="6406397" y="5780967"/>
            <a:ext cx="422194" cy="14999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50D6F4-78B9-47DD-BF0B-EC89C2DF90EB}"/>
              </a:ext>
            </a:extLst>
          </p:cNvPr>
          <p:cNvSpPr txBox="1"/>
          <p:nvPr/>
        </p:nvSpPr>
        <p:spPr>
          <a:xfrm>
            <a:off x="4292915" y="3750306"/>
            <a:ext cx="30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 (</a:t>
            </a:r>
            <a:r>
              <a:rPr lang="en-US" dirty="0" err="1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B+Tree</a:t>
            </a:r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A37E00E-5117-4229-BC1F-CDCC9D6D223D}"/>
              </a:ext>
            </a:extLst>
          </p:cNvPr>
          <p:cNvSpPr/>
          <p:nvPr/>
        </p:nvSpPr>
        <p:spPr>
          <a:xfrm>
            <a:off x="10151301" y="5841788"/>
            <a:ext cx="10912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Leaf 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00E3BA-FDCF-47C6-AA47-AFC457CD2893}"/>
              </a:ext>
            </a:extLst>
          </p:cNvPr>
          <p:cNvSpPr txBox="1"/>
          <p:nvPr/>
        </p:nvSpPr>
        <p:spPr>
          <a:xfrm>
            <a:off x="16725" y="3538343"/>
            <a:ext cx="266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TIPS-Backend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2BF2DC-FF1D-4165-83ED-CE6949FB9832}"/>
              </a:ext>
            </a:extLst>
          </p:cNvPr>
          <p:cNvSpPr/>
          <p:nvPr/>
        </p:nvSpPr>
        <p:spPr>
          <a:xfrm>
            <a:off x="829346" y="5882897"/>
            <a:ext cx="1059788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CC07DF-95DB-4F45-B9AE-8ED31AE279BB}"/>
              </a:ext>
            </a:extLst>
          </p:cNvPr>
          <p:cNvSpPr/>
          <p:nvPr/>
        </p:nvSpPr>
        <p:spPr>
          <a:xfrm>
            <a:off x="1889134" y="5882897"/>
            <a:ext cx="338569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8D095C-8C6F-4585-A769-8773B7302C06}"/>
              </a:ext>
            </a:extLst>
          </p:cNvPr>
          <p:cNvSpPr/>
          <p:nvPr/>
        </p:nvSpPr>
        <p:spPr>
          <a:xfrm>
            <a:off x="489842" y="5882897"/>
            <a:ext cx="338569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BD2BD5-F0C1-4FCE-AB9D-DF4117814C27}"/>
              </a:ext>
            </a:extLst>
          </p:cNvPr>
          <p:cNvSpPr/>
          <p:nvPr/>
        </p:nvSpPr>
        <p:spPr>
          <a:xfrm>
            <a:off x="11242575" y="5841788"/>
            <a:ext cx="3453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A28FCF-565D-4A6D-A119-9147B3DF8577}"/>
              </a:ext>
            </a:extLst>
          </p:cNvPr>
          <p:cNvSpPr/>
          <p:nvPr/>
        </p:nvSpPr>
        <p:spPr>
          <a:xfrm>
            <a:off x="9810976" y="5841788"/>
            <a:ext cx="3453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435CC0-8060-40F6-8772-5E1E0443ACEE}"/>
              </a:ext>
            </a:extLst>
          </p:cNvPr>
          <p:cNvSpPr txBox="1"/>
          <p:nvPr/>
        </p:nvSpPr>
        <p:spPr>
          <a:xfrm>
            <a:off x="386259" y="6269209"/>
            <a:ext cx="194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364D38-CD3F-483B-B579-94ACB97FF2D6}"/>
              </a:ext>
            </a:extLst>
          </p:cNvPr>
          <p:cNvSpPr txBox="1"/>
          <p:nvPr/>
        </p:nvSpPr>
        <p:spPr>
          <a:xfrm>
            <a:off x="9764212" y="6210896"/>
            <a:ext cx="1945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Log (MLOG)</a:t>
            </a:r>
          </a:p>
        </p:txBody>
      </p: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63C09E20-6FE9-4755-A4E4-B6A36F92139B}"/>
              </a:ext>
            </a:extLst>
          </p:cNvPr>
          <p:cNvCxnSpPr>
            <a:stCxn id="94" idx="2"/>
          </p:cNvCxnSpPr>
          <p:nvPr/>
        </p:nvCxnSpPr>
        <p:spPr>
          <a:xfrm rot="5400000">
            <a:off x="7205134" y="3635931"/>
            <a:ext cx="396283" cy="1400942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B7167B9F-3E5E-4C51-8838-66B9139EE24E}"/>
              </a:ext>
            </a:extLst>
          </p:cNvPr>
          <p:cNvCxnSpPr>
            <a:cxnSpLocks/>
            <a:stCxn id="84" idx="2"/>
          </p:cNvCxnSpPr>
          <p:nvPr/>
        </p:nvCxnSpPr>
        <p:spPr>
          <a:xfrm rot="16200000" flipH="1">
            <a:off x="3688326" y="3867899"/>
            <a:ext cx="403588" cy="94431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EAB274C-2D32-4678-8DDB-4654AC3FD4A2}"/>
              </a:ext>
            </a:extLst>
          </p:cNvPr>
          <p:cNvSpPr txBox="1"/>
          <p:nvPr/>
        </p:nvSpPr>
        <p:spPr>
          <a:xfrm>
            <a:off x="7347966" y="4494839"/>
            <a:ext cx="487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and Replay the OLog Entries 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(follows the original concurrency model of </a:t>
            </a:r>
            <a:r>
              <a:rPr lang="en-US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B+Tree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76C837-C409-4F50-9C19-02478CA3334E}"/>
              </a:ext>
            </a:extLst>
          </p:cNvPr>
          <p:cNvSpPr txBox="1"/>
          <p:nvPr/>
        </p:nvSpPr>
        <p:spPr>
          <a:xfrm>
            <a:off x="3041722" y="5882897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49A8469-00C9-4453-B128-38F0FE23511E}"/>
              </a:ext>
            </a:extLst>
          </p:cNvPr>
          <p:cNvSpPr txBox="1"/>
          <p:nvPr/>
        </p:nvSpPr>
        <p:spPr>
          <a:xfrm>
            <a:off x="5014483" y="5917345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B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B882640-31B4-4431-B69A-3A018CF647A9}"/>
              </a:ext>
            </a:extLst>
          </p:cNvPr>
          <p:cNvSpPr txBox="1"/>
          <p:nvPr/>
        </p:nvSpPr>
        <p:spPr>
          <a:xfrm>
            <a:off x="6957911" y="5891089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C</a:t>
            </a:r>
          </a:p>
        </p:txBody>
      </p:sp>
      <p:cxnSp>
        <p:nvCxnSpPr>
          <p:cNvPr id="161" name="Connector: Curved 160">
            <a:extLst>
              <a:ext uri="{FF2B5EF4-FFF2-40B4-BE49-F238E27FC236}">
                <a16:creationId xmlns:a16="http://schemas.microsoft.com/office/drawing/2014/main" id="{9B2FA4E1-0E89-48C2-BB5A-9FDE9D0D715D}"/>
              </a:ext>
            </a:extLst>
          </p:cNvPr>
          <p:cNvCxnSpPr/>
          <p:nvPr/>
        </p:nvCxnSpPr>
        <p:spPr>
          <a:xfrm>
            <a:off x="2813957" y="5085420"/>
            <a:ext cx="705228" cy="532913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6D559707-A970-4E38-BE87-F10F96CA1CA9}"/>
              </a:ext>
            </a:extLst>
          </p:cNvPr>
          <p:cNvCxnSpPr>
            <a:cxnSpLocks/>
          </p:cNvCxnSpPr>
          <p:nvPr/>
        </p:nvCxnSpPr>
        <p:spPr>
          <a:xfrm>
            <a:off x="489842" y="5504176"/>
            <a:ext cx="819437" cy="366256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CFB170FE-04D3-4E7C-AE89-23C79BBED4C8}"/>
              </a:ext>
            </a:extLst>
          </p:cNvPr>
          <p:cNvSpPr txBox="1"/>
          <p:nvPr/>
        </p:nvSpPr>
        <p:spPr>
          <a:xfrm>
            <a:off x="828412" y="5840218"/>
            <a:ext cx="10521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</a:t>
            </a: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  <a:p>
            <a:endParaRPr lang="en-US" dirty="0"/>
          </a:p>
        </p:txBody>
      </p:sp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56039718-CA1F-439A-956D-08624AA3B23A}"/>
              </a:ext>
            </a:extLst>
          </p:cNvPr>
          <p:cNvCxnSpPr/>
          <p:nvPr/>
        </p:nvCxnSpPr>
        <p:spPr>
          <a:xfrm>
            <a:off x="3006432" y="5077116"/>
            <a:ext cx="705228" cy="532913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60E70394-B375-4451-A8CA-D736827AE293}"/>
              </a:ext>
            </a:extLst>
          </p:cNvPr>
          <p:cNvSpPr txBox="1"/>
          <p:nvPr/>
        </p:nvSpPr>
        <p:spPr>
          <a:xfrm>
            <a:off x="3298142" y="5634471"/>
            <a:ext cx="64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sz="14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D2722879-B78C-469D-843E-43013A97EA75}"/>
              </a:ext>
            </a:extLst>
          </p:cNvPr>
          <p:cNvSpPr/>
          <p:nvPr/>
        </p:nvSpPr>
        <p:spPr>
          <a:xfrm>
            <a:off x="8914623" y="3789053"/>
            <a:ext cx="3232909" cy="798869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Background combiner thread walks through all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OLogs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 and combines entries in the per-worker queue </a:t>
            </a: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D5B38392-F2BD-4134-AF0E-104FF119D66D}"/>
              </a:ext>
            </a:extLst>
          </p:cNvPr>
          <p:cNvSpPr/>
          <p:nvPr/>
        </p:nvSpPr>
        <p:spPr>
          <a:xfrm>
            <a:off x="8914623" y="3750306"/>
            <a:ext cx="3232909" cy="798869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Background worker thread sorts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Olog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 entries in the order of commit-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 and replay the entries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8C82A66D-D745-44DB-AFB6-DD52EDAFBCAB}"/>
              </a:ext>
            </a:extLst>
          </p:cNvPr>
          <p:cNvSpPr/>
          <p:nvPr/>
        </p:nvSpPr>
        <p:spPr>
          <a:xfrm>
            <a:off x="62588" y="5051912"/>
            <a:ext cx="2717076" cy="45504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UNDO Log Leaf Node A before modifying it 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F780870C-85AB-4434-908B-A853023B3134}"/>
              </a:ext>
            </a:extLst>
          </p:cNvPr>
          <p:cNvSpPr/>
          <p:nvPr/>
        </p:nvSpPr>
        <p:spPr>
          <a:xfrm>
            <a:off x="9378043" y="5390811"/>
            <a:ext cx="2717076" cy="45504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Leaf Node A will be recorded in Mem Log during its allocation</a:t>
            </a: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DB67A7B8-ACB2-41B4-8A4C-50682AD641BA}"/>
              </a:ext>
            </a:extLst>
          </p:cNvPr>
          <p:cNvSpPr/>
          <p:nvPr/>
        </p:nvSpPr>
        <p:spPr>
          <a:xfrm>
            <a:off x="1083140" y="4431337"/>
            <a:ext cx="2717076" cy="45504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Insert the (K</a:t>
            </a:r>
            <a:r>
              <a:rPr lang="en-US" sz="1400" baseline="-25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2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, V</a:t>
            </a:r>
            <a:r>
              <a:rPr lang="en-US" sz="1400" baseline="-25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2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) in the Leaf Node A</a:t>
            </a:r>
          </a:p>
        </p:txBody>
      </p: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C5D0E0BA-33D8-41EC-A5DF-F90E960EC3B3}"/>
              </a:ext>
            </a:extLst>
          </p:cNvPr>
          <p:cNvCxnSpPr>
            <a:cxnSpLocks/>
          </p:cNvCxnSpPr>
          <p:nvPr/>
        </p:nvCxnSpPr>
        <p:spPr>
          <a:xfrm>
            <a:off x="9047777" y="2242960"/>
            <a:ext cx="687897" cy="17492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E54662E-BBB6-4E7A-9107-7CE6B305EF4C}"/>
              </a:ext>
            </a:extLst>
          </p:cNvPr>
          <p:cNvSpPr txBox="1"/>
          <p:nvPr/>
        </p:nvSpPr>
        <p:spPr>
          <a:xfrm>
            <a:off x="9604402" y="2184328"/>
            <a:ext cx="246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Worker Thread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57F66C0-30B0-4BD1-B92D-6E103EBC4C18}"/>
              </a:ext>
            </a:extLst>
          </p:cNvPr>
          <p:cNvCxnSpPr>
            <a:cxnSpLocks/>
          </p:cNvCxnSpPr>
          <p:nvPr/>
        </p:nvCxnSpPr>
        <p:spPr>
          <a:xfrm>
            <a:off x="3523060" y="2398345"/>
            <a:ext cx="1316649" cy="39769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BFF8B35-14EC-4E84-8400-69D03434344B}"/>
              </a:ext>
            </a:extLst>
          </p:cNvPr>
          <p:cNvCxnSpPr/>
          <p:nvPr/>
        </p:nvCxnSpPr>
        <p:spPr>
          <a:xfrm flipH="1">
            <a:off x="3444024" y="2345179"/>
            <a:ext cx="1248055" cy="47786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531C505F-7959-4559-BA5A-C1841180F6B3}"/>
              </a:ext>
            </a:extLst>
          </p:cNvPr>
          <p:cNvSpPr/>
          <p:nvPr/>
        </p:nvSpPr>
        <p:spPr>
          <a:xfrm>
            <a:off x="2116982" y="1671988"/>
            <a:ext cx="4351866" cy="704299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  <a:cs typeface="Calibri" panose="020F0502020204030204" pitchFamily="34" charset="0"/>
              </a:rPr>
              <a:t>Invalidate the corresponding DRAM-cache entry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27DCE59-F30C-412E-9879-4EFE5F17DDB6}"/>
              </a:ext>
            </a:extLst>
          </p:cNvPr>
          <p:cNvSpPr/>
          <p:nvPr/>
        </p:nvSpPr>
        <p:spPr>
          <a:xfrm>
            <a:off x="2926535" y="2943989"/>
            <a:ext cx="419450" cy="3969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7670871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25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 animBg="1"/>
      <p:bldP spid="94" grpId="0" animBg="1"/>
      <p:bldP spid="87" grpId="0"/>
      <p:bldP spid="158" grpId="0"/>
      <p:bldP spid="167" grpId="0"/>
      <p:bldP spid="171" grpId="0"/>
      <p:bldP spid="172" grpId="0" animBg="1"/>
      <p:bldP spid="172" grpId="1" animBg="1"/>
      <p:bldP spid="178" grpId="0" animBg="1"/>
      <p:bldP spid="178" grpId="1" animBg="1"/>
      <p:bldP spid="179" grpId="0" animBg="1"/>
      <p:bldP spid="179" grpId="1" animBg="1"/>
      <p:bldP spid="180" grpId="0" animBg="1"/>
      <p:bldP spid="180" grpId="1" animBg="1"/>
      <p:bldP spid="181" grpId="0" animBg="1"/>
      <p:bldP spid="181" grpId="1" animBg="1"/>
      <p:bldP spid="1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41193" y="204623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How are the Application Reads Handled?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E6EE2B-F0A5-46C1-9858-E37504F7181A}"/>
              </a:ext>
            </a:extLst>
          </p:cNvPr>
          <p:cNvSpPr/>
          <p:nvPr/>
        </p:nvSpPr>
        <p:spPr>
          <a:xfrm>
            <a:off x="2269223" y="1383734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6345A-119C-44E0-99C4-F5485CF524BF}"/>
              </a:ext>
            </a:extLst>
          </p:cNvPr>
          <p:cNvSpPr/>
          <p:nvPr/>
        </p:nvSpPr>
        <p:spPr>
          <a:xfrm>
            <a:off x="2269223" y="1887076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0C337-4EA2-4E18-9E47-B2E87DA4B9CD}"/>
              </a:ext>
            </a:extLst>
          </p:cNvPr>
          <p:cNvSpPr/>
          <p:nvPr/>
        </p:nvSpPr>
        <p:spPr>
          <a:xfrm>
            <a:off x="2269223" y="2390418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2EAE07-259D-4BA4-B7C7-756447A31279}"/>
              </a:ext>
            </a:extLst>
          </p:cNvPr>
          <p:cNvCxnSpPr>
            <a:stCxn id="7" idx="3"/>
          </p:cNvCxnSpPr>
          <p:nvPr/>
        </p:nvCxnSpPr>
        <p:spPr>
          <a:xfrm flipV="1">
            <a:off x="2957120" y="2138745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99DCF-01EE-47D7-BDA3-9CCCE00E87B6}"/>
              </a:ext>
            </a:extLst>
          </p:cNvPr>
          <p:cNvCxnSpPr>
            <a:stCxn id="2" idx="3"/>
          </p:cNvCxnSpPr>
          <p:nvPr/>
        </p:nvCxnSpPr>
        <p:spPr>
          <a:xfrm flipV="1">
            <a:off x="2957120" y="1635403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8E458-E7DE-4BDA-913D-609D4F95695F}"/>
              </a:ext>
            </a:extLst>
          </p:cNvPr>
          <p:cNvSpPr/>
          <p:nvPr/>
        </p:nvSpPr>
        <p:spPr>
          <a:xfrm>
            <a:off x="4088956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BA61A-4C64-4B9B-8988-E62CADDE9747}"/>
              </a:ext>
            </a:extLst>
          </p:cNvPr>
          <p:cNvSpPr/>
          <p:nvPr/>
        </p:nvSpPr>
        <p:spPr>
          <a:xfrm>
            <a:off x="3519185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2850B-E5BA-495B-9410-A698682F835B}"/>
              </a:ext>
            </a:extLst>
          </p:cNvPr>
          <p:cNvSpPr/>
          <p:nvPr/>
        </p:nvSpPr>
        <p:spPr>
          <a:xfrm>
            <a:off x="3526891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99DD1E-A4ED-478B-9E28-A93E4BF789A4}"/>
              </a:ext>
            </a:extLst>
          </p:cNvPr>
          <p:cNvSpPr/>
          <p:nvPr/>
        </p:nvSpPr>
        <p:spPr>
          <a:xfrm>
            <a:off x="4085458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3B89E-4BE7-4B24-A49B-544B3634C272}"/>
              </a:ext>
            </a:extLst>
          </p:cNvPr>
          <p:cNvSpPr/>
          <p:nvPr/>
        </p:nvSpPr>
        <p:spPr>
          <a:xfrm>
            <a:off x="879825" y="2940341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005E0-3609-4E9B-A1EB-A0CF23D1C0F0}"/>
              </a:ext>
            </a:extLst>
          </p:cNvPr>
          <p:cNvSpPr/>
          <p:nvPr/>
        </p:nvSpPr>
        <p:spPr>
          <a:xfrm>
            <a:off x="1294281" y="2940341"/>
            <a:ext cx="1644242" cy="4005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50300-B566-4F0A-9605-EECE67913102}"/>
              </a:ext>
            </a:extLst>
          </p:cNvPr>
          <p:cNvSpPr/>
          <p:nvPr/>
        </p:nvSpPr>
        <p:spPr>
          <a:xfrm>
            <a:off x="2938138" y="2943988"/>
            <a:ext cx="419450" cy="39240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F060C-52E7-4E24-8544-F6DDC5E25653}"/>
              </a:ext>
            </a:extLst>
          </p:cNvPr>
          <p:cNvSpPr/>
          <p:nvPr/>
        </p:nvSpPr>
        <p:spPr>
          <a:xfrm>
            <a:off x="3658787" y="2944535"/>
            <a:ext cx="419450" cy="3920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68434-9157-4383-B805-03ACB81C2E3C}"/>
              </a:ext>
            </a:extLst>
          </p:cNvPr>
          <p:cNvSpPr/>
          <p:nvPr/>
        </p:nvSpPr>
        <p:spPr>
          <a:xfrm>
            <a:off x="4085458" y="2943988"/>
            <a:ext cx="1644242" cy="39203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50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0A874-F9A2-46A0-B565-3CB3EBB07090}"/>
              </a:ext>
            </a:extLst>
          </p:cNvPr>
          <p:cNvSpPr/>
          <p:nvPr/>
        </p:nvSpPr>
        <p:spPr>
          <a:xfrm>
            <a:off x="6465838" y="294398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AB9596-5F40-40C9-A250-DD567A867EA3}"/>
              </a:ext>
            </a:extLst>
          </p:cNvPr>
          <p:cNvSpPr/>
          <p:nvPr/>
        </p:nvSpPr>
        <p:spPr>
          <a:xfrm>
            <a:off x="6891603" y="2943992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82F01C-D9A7-4771-A3C0-3BD8CD0E3D65}"/>
              </a:ext>
            </a:extLst>
          </p:cNvPr>
          <p:cNvSpPr/>
          <p:nvPr/>
        </p:nvSpPr>
        <p:spPr>
          <a:xfrm>
            <a:off x="8542160" y="294398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52738-731A-4D9E-AB11-5A53EA981240}"/>
              </a:ext>
            </a:extLst>
          </p:cNvPr>
          <p:cNvSpPr txBox="1"/>
          <p:nvPr/>
        </p:nvSpPr>
        <p:spPr>
          <a:xfrm>
            <a:off x="5098824" y="2555122"/>
            <a:ext cx="39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Operational Log (OLog)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91C34-5779-41DB-A464-AC14A62F2859}"/>
              </a:ext>
            </a:extLst>
          </p:cNvPr>
          <p:cNvSpPr txBox="1"/>
          <p:nvPr/>
        </p:nvSpPr>
        <p:spPr>
          <a:xfrm>
            <a:off x="2741874" y="1020722"/>
            <a:ext cx="20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DRAM-cache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1A5F8-08B8-4142-9541-7AC985062371}"/>
              </a:ext>
            </a:extLst>
          </p:cNvPr>
          <p:cNvSpPr txBox="1"/>
          <p:nvPr/>
        </p:nvSpPr>
        <p:spPr>
          <a:xfrm>
            <a:off x="1291334" y="2879017"/>
            <a:ext cx="152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87D3A-E2D5-4D55-BA32-7E630728FCCC}"/>
              </a:ext>
            </a:extLst>
          </p:cNvPr>
          <p:cNvSpPr txBox="1"/>
          <p:nvPr/>
        </p:nvSpPr>
        <p:spPr>
          <a:xfrm>
            <a:off x="10324536" y="855860"/>
            <a:ext cx="326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TIPS-Frontend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4B204F-2CD9-4091-90AD-FA0FF5ABAECF}"/>
              </a:ext>
            </a:extLst>
          </p:cNvPr>
          <p:cNvSpPr/>
          <p:nvPr/>
        </p:nvSpPr>
        <p:spPr>
          <a:xfrm>
            <a:off x="8961610" y="1143017"/>
            <a:ext cx="687897" cy="285413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28A79F-6DD5-4F35-85E0-E338A58C321B}"/>
              </a:ext>
            </a:extLst>
          </p:cNvPr>
          <p:cNvSpPr/>
          <p:nvPr/>
        </p:nvSpPr>
        <p:spPr>
          <a:xfrm>
            <a:off x="8980036" y="1553381"/>
            <a:ext cx="687897" cy="2854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0A3074-CBA5-4042-8DCF-F90AD2A2C328}"/>
              </a:ext>
            </a:extLst>
          </p:cNvPr>
          <p:cNvCxnSpPr>
            <a:cxnSpLocks/>
          </p:cNvCxnSpPr>
          <p:nvPr/>
        </p:nvCxnSpPr>
        <p:spPr>
          <a:xfrm>
            <a:off x="9047777" y="1939290"/>
            <a:ext cx="687897" cy="174929"/>
          </a:xfrm>
          <a:prstGeom prst="curvedConnector3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B7B30B-C047-4FF9-A813-E683DCDE3A5F}"/>
              </a:ext>
            </a:extLst>
          </p:cNvPr>
          <p:cNvSpPr txBox="1"/>
          <p:nvPr/>
        </p:nvSpPr>
        <p:spPr>
          <a:xfrm>
            <a:off x="9636639" y="112477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021C8-DF87-41D6-A3D7-5EE287F18FF7}"/>
              </a:ext>
            </a:extLst>
          </p:cNvPr>
          <p:cNvSpPr txBox="1"/>
          <p:nvPr/>
        </p:nvSpPr>
        <p:spPr>
          <a:xfrm>
            <a:off x="9658871" y="152757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14B4FE-627A-44A4-A59E-027B1AC12AD3}"/>
              </a:ext>
            </a:extLst>
          </p:cNvPr>
          <p:cNvSpPr txBox="1"/>
          <p:nvPr/>
        </p:nvSpPr>
        <p:spPr>
          <a:xfrm>
            <a:off x="9637959" y="1882301"/>
            <a:ext cx="246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Thread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D469B-9779-48D3-9E60-A6750AD88F61}"/>
              </a:ext>
            </a:extLst>
          </p:cNvPr>
          <p:cNvSpPr/>
          <p:nvPr/>
        </p:nvSpPr>
        <p:spPr>
          <a:xfrm>
            <a:off x="9272502" y="293599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A31B8A-9732-4539-B2A8-D72A430C3F58}"/>
              </a:ext>
            </a:extLst>
          </p:cNvPr>
          <p:cNvSpPr/>
          <p:nvPr/>
        </p:nvSpPr>
        <p:spPr>
          <a:xfrm>
            <a:off x="9699306" y="2935826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2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FEA59-71E3-46D8-9E7E-221D14A752D4}"/>
              </a:ext>
            </a:extLst>
          </p:cNvPr>
          <p:cNvSpPr/>
          <p:nvPr/>
        </p:nvSpPr>
        <p:spPr>
          <a:xfrm>
            <a:off x="11341754" y="2935824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6B45A1-7EA3-4C8B-9441-2E423826E6B7}"/>
              </a:ext>
            </a:extLst>
          </p:cNvPr>
          <p:cNvCxnSpPr/>
          <p:nvPr/>
        </p:nvCxnSpPr>
        <p:spPr>
          <a:xfrm flipV="1">
            <a:off x="4644025" y="2160914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CD007C-6A78-41CB-9446-EAA88F601129}"/>
              </a:ext>
            </a:extLst>
          </p:cNvPr>
          <p:cNvSpPr/>
          <p:nvPr/>
        </p:nvSpPr>
        <p:spPr>
          <a:xfrm>
            <a:off x="5199094" y="1995674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7877F1-6F56-4200-9039-1C9DD0AD08E7}"/>
              </a:ext>
            </a:extLst>
          </p:cNvPr>
          <p:cNvSpPr/>
          <p:nvPr/>
        </p:nvSpPr>
        <p:spPr>
          <a:xfrm>
            <a:off x="5768498" y="1995674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E9B057-981E-49F5-9682-E71438E48DA0}"/>
              </a:ext>
            </a:extLst>
          </p:cNvPr>
          <p:cNvCxnSpPr>
            <a:cxnSpLocks/>
          </p:cNvCxnSpPr>
          <p:nvPr/>
        </p:nvCxnSpPr>
        <p:spPr>
          <a:xfrm>
            <a:off x="542958" y="3603071"/>
            <a:ext cx="11518085" cy="0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3058E8-B528-4268-8D79-F56CD5649435}"/>
              </a:ext>
            </a:extLst>
          </p:cNvPr>
          <p:cNvCxnSpPr>
            <a:cxnSpLocks/>
          </p:cNvCxnSpPr>
          <p:nvPr/>
        </p:nvCxnSpPr>
        <p:spPr>
          <a:xfrm>
            <a:off x="2052645" y="3344009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FAD968-3B54-4E29-A6D9-4374FCCF1D40}"/>
              </a:ext>
            </a:extLst>
          </p:cNvPr>
          <p:cNvCxnSpPr>
            <a:cxnSpLocks/>
          </p:cNvCxnSpPr>
          <p:nvPr/>
        </p:nvCxnSpPr>
        <p:spPr>
          <a:xfrm>
            <a:off x="4897930" y="3336573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BB5426-30C3-4FBE-89FE-104EA0A2BDF0}"/>
              </a:ext>
            </a:extLst>
          </p:cNvPr>
          <p:cNvCxnSpPr>
            <a:cxnSpLocks/>
          </p:cNvCxnSpPr>
          <p:nvPr/>
        </p:nvCxnSpPr>
        <p:spPr>
          <a:xfrm>
            <a:off x="7775334" y="3320985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E57C4CD-E207-45A3-AED8-F35557DFBA2D}"/>
              </a:ext>
            </a:extLst>
          </p:cNvPr>
          <p:cNvCxnSpPr>
            <a:cxnSpLocks/>
          </p:cNvCxnSpPr>
          <p:nvPr/>
        </p:nvCxnSpPr>
        <p:spPr>
          <a:xfrm>
            <a:off x="10619202" y="3320985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BBA29C-BE8D-4301-BCDE-C904A89A75AF}"/>
              </a:ext>
            </a:extLst>
          </p:cNvPr>
          <p:cNvSpPr txBox="1"/>
          <p:nvPr/>
        </p:nvSpPr>
        <p:spPr>
          <a:xfrm>
            <a:off x="9667933" y="3320984"/>
            <a:ext cx="291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OLog Entries 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D1FD21-AFA9-4CD6-8903-73B4C96299DE}"/>
              </a:ext>
            </a:extLst>
          </p:cNvPr>
          <p:cNvSpPr/>
          <p:nvPr/>
        </p:nvSpPr>
        <p:spPr>
          <a:xfrm>
            <a:off x="4650699" y="4169834"/>
            <a:ext cx="36559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8C522C-9A9F-4D40-88DC-9E412DD1932C}"/>
              </a:ext>
            </a:extLst>
          </p:cNvPr>
          <p:cNvSpPr/>
          <p:nvPr/>
        </p:nvSpPr>
        <p:spPr>
          <a:xfrm>
            <a:off x="5016295" y="4165211"/>
            <a:ext cx="850437" cy="37657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F0FD0CF-500F-4CF5-8E67-E936D9DBD6EA}"/>
              </a:ext>
            </a:extLst>
          </p:cNvPr>
          <p:cNvSpPr/>
          <p:nvPr/>
        </p:nvSpPr>
        <p:spPr>
          <a:xfrm>
            <a:off x="5866732" y="4165211"/>
            <a:ext cx="365596" cy="37429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6B95D8-1436-423C-83BE-6168CA43EEA9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049530" y="4539502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DBDC0D7-7EF5-4998-AFA2-A0CF9BA4B706}"/>
              </a:ext>
            </a:extLst>
          </p:cNvPr>
          <p:cNvCxnSpPr>
            <a:cxnSpLocks/>
          </p:cNvCxnSpPr>
          <p:nvPr/>
        </p:nvCxnSpPr>
        <p:spPr>
          <a:xfrm flipH="1">
            <a:off x="4505359" y="4541850"/>
            <a:ext cx="338181" cy="37831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9E24321-E7F0-4E00-AA6A-11AE4653D3AB}"/>
              </a:ext>
            </a:extLst>
          </p:cNvPr>
          <p:cNvSpPr/>
          <p:nvPr/>
        </p:nvSpPr>
        <p:spPr>
          <a:xfrm>
            <a:off x="4047493" y="4922789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FA70E-0944-437B-94CC-8BDE5FC9334E}"/>
              </a:ext>
            </a:extLst>
          </p:cNvPr>
          <p:cNvSpPr/>
          <p:nvPr/>
        </p:nvSpPr>
        <p:spPr>
          <a:xfrm>
            <a:off x="3685714" y="4922789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6F6370-D2D5-44A0-90A9-C28D5D085643}"/>
              </a:ext>
            </a:extLst>
          </p:cNvPr>
          <p:cNvSpPr/>
          <p:nvPr/>
        </p:nvSpPr>
        <p:spPr>
          <a:xfrm>
            <a:off x="4898141" y="4922788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04B4A13-19E0-415F-B687-0654055565C5}"/>
              </a:ext>
            </a:extLst>
          </p:cNvPr>
          <p:cNvSpPr/>
          <p:nvPr/>
        </p:nvSpPr>
        <p:spPr>
          <a:xfrm>
            <a:off x="5806797" y="4922787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5DC623-A464-4B8B-B8E7-87850FE2F804}"/>
              </a:ext>
            </a:extLst>
          </p:cNvPr>
          <p:cNvSpPr/>
          <p:nvPr/>
        </p:nvSpPr>
        <p:spPr>
          <a:xfrm>
            <a:off x="6172393" y="4922787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CF9D05-365C-4F5B-841E-94DD9DC70B35}"/>
              </a:ext>
            </a:extLst>
          </p:cNvPr>
          <p:cNvSpPr/>
          <p:nvPr/>
        </p:nvSpPr>
        <p:spPr>
          <a:xfrm>
            <a:off x="7022830" y="4922787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59DFCCD-CA35-42CA-A204-F401050C2FD4}"/>
              </a:ext>
            </a:extLst>
          </p:cNvPr>
          <p:cNvCxnSpPr>
            <a:cxnSpLocks/>
          </p:cNvCxnSpPr>
          <p:nvPr/>
        </p:nvCxnSpPr>
        <p:spPr>
          <a:xfrm flipH="1">
            <a:off x="3708725" y="5248054"/>
            <a:ext cx="338181" cy="37831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0752E3C-0A7B-4789-BDDB-2F9CF00FFE02}"/>
              </a:ext>
            </a:extLst>
          </p:cNvPr>
          <p:cNvCxnSpPr>
            <a:cxnSpLocks/>
          </p:cNvCxnSpPr>
          <p:nvPr/>
        </p:nvCxnSpPr>
        <p:spPr>
          <a:xfrm>
            <a:off x="4907579" y="5251017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CC189C0-A365-46DC-B56B-2C96E850A3BD}"/>
              </a:ext>
            </a:extLst>
          </p:cNvPr>
          <p:cNvCxnSpPr>
            <a:cxnSpLocks/>
          </p:cNvCxnSpPr>
          <p:nvPr/>
        </p:nvCxnSpPr>
        <p:spPr>
          <a:xfrm>
            <a:off x="7022830" y="5256008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8EF830-1462-4160-AC3C-F277C9ADFC1C}"/>
              </a:ext>
            </a:extLst>
          </p:cNvPr>
          <p:cNvSpPr/>
          <p:nvPr/>
        </p:nvSpPr>
        <p:spPr>
          <a:xfrm>
            <a:off x="2957120" y="5620969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0865AD-8429-441C-B363-F5B9956A3609}"/>
              </a:ext>
            </a:extLst>
          </p:cNvPr>
          <p:cNvSpPr/>
          <p:nvPr/>
        </p:nvSpPr>
        <p:spPr>
          <a:xfrm>
            <a:off x="3323222" y="5618334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597A9B-3CCD-4DD0-864A-A51D2BC3A4AC}"/>
              </a:ext>
            </a:extLst>
          </p:cNvPr>
          <p:cNvSpPr/>
          <p:nvPr/>
        </p:nvSpPr>
        <p:spPr>
          <a:xfrm>
            <a:off x="4175023" y="561833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0BB360-3A18-4A8D-8537-DD6293E0BFA9}"/>
              </a:ext>
            </a:extLst>
          </p:cNvPr>
          <p:cNvCxnSpPr>
            <a:stCxn id="136" idx="3"/>
          </p:cNvCxnSpPr>
          <p:nvPr/>
        </p:nvCxnSpPr>
        <p:spPr>
          <a:xfrm flipV="1">
            <a:off x="4540619" y="5780966"/>
            <a:ext cx="302921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A8067A-AD55-408F-916C-280C07156C2C}"/>
              </a:ext>
            </a:extLst>
          </p:cNvPr>
          <p:cNvSpPr/>
          <p:nvPr/>
        </p:nvSpPr>
        <p:spPr>
          <a:xfrm>
            <a:off x="4831685" y="5621065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574A4DB-A15C-4D1A-B3F4-49B925AE6C6B}"/>
              </a:ext>
            </a:extLst>
          </p:cNvPr>
          <p:cNvSpPr/>
          <p:nvPr/>
        </p:nvSpPr>
        <p:spPr>
          <a:xfrm>
            <a:off x="5190364" y="5618333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317918-C2F6-4A6A-80E8-3A5F0ABDB8F3}"/>
              </a:ext>
            </a:extLst>
          </p:cNvPr>
          <p:cNvSpPr/>
          <p:nvPr/>
        </p:nvSpPr>
        <p:spPr>
          <a:xfrm>
            <a:off x="6040801" y="561833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D998DD-4FB6-4E55-B1BD-D5889800314F}"/>
              </a:ext>
            </a:extLst>
          </p:cNvPr>
          <p:cNvSpPr/>
          <p:nvPr/>
        </p:nvSpPr>
        <p:spPr>
          <a:xfrm>
            <a:off x="7196057" y="5633927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BFF9EC7-41F5-4206-8092-4103417120AE}"/>
              </a:ext>
            </a:extLst>
          </p:cNvPr>
          <p:cNvSpPr/>
          <p:nvPr/>
        </p:nvSpPr>
        <p:spPr>
          <a:xfrm>
            <a:off x="6828591" y="5633332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362D910-AC1A-41AC-AED9-398FB64B9E86}"/>
              </a:ext>
            </a:extLst>
          </p:cNvPr>
          <p:cNvSpPr/>
          <p:nvPr/>
        </p:nvSpPr>
        <p:spPr>
          <a:xfrm>
            <a:off x="8037707" y="563488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E02BCB6-F32C-4E3D-87EB-9E1C2B347B17}"/>
              </a:ext>
            </a:extLst>
          </p:cNvPr>
          <p:cNvCxnSpPr>
            <a:stCxn id="141" idx="3"/>
            <a:endCxn id="143" idx="1"/>
          </p:cNvCxnSpPr>
          <p:nvPr/>
        </p:nvCxnSpPr>
        <p:spPr>
          <a:xfrm>
            <a:off x="6406397" y="5780967"/>
            <a:ext cx="422194" cy="14999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50D6F4-78B9-47DD-BF0B-EC89C2DF90EB}"/>
              </a:ext>
            </a:extLst>
          </p:cNvPr>
          <p:cNvSpPr txBox="1"/>
          <p:nvPr/>
        </p:nvSpPr>
        <p:spPr>
          <a:xfrm>
            <a:off x="4292915" y="3750306"/>
            <a:ext cx="30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 (</a:t>
            </a:r>
            <a:r>
              <a:rPr lang="en-US" dirty="0" err="1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B+Tree</a:t>
            </a:r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A37E00E-5117-4229-BC1F-CDCC9D6D223D}"/>
              </a:ext>
            </a:extLst>
          </p:cNvPr>
          <p:cNvSpPr/>
          <p:nvPr/>
        </p:nvSpPr>
        <p:spPr>
          <a:xfrm>
            <a:off x="10151301" y="5841788"/>
            <a:ext cx="10912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Leaf 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00E3BA-FDCF-47C6-AA47-AFC457CD2893}"/>
              </a:ext>
            </a:extLst>
          </p:cNvPr>
          <p:cNvSpPr txBox="1"/>
          <p:nvPr/>
        </p:nvSpPr>
        <p:spPr>
          <a:xfrm>
            <a:off x="10538371" y="3687548"/>
            <a:ext cx="266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TIPS-Backend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2BF2DC-FF1D-4165-83ED-CE6949FB9832}"/>
              </a:ext>
            </a:extLst>
          </p:cNvPr>
          <p:cNvSpPr/>
          <p:nvPr/>
        </p:nvSpPr>
        <p:spPr>
          <a:xfrm>
            <a:off x="829346" y="5882897"/>
            <a:ext cx="1059788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CC07DF-95DB-4F45-B9AE-8ED31AE279BB}"/>
              </a:ext>
            </a:extLst>
          </p:cNvPr>
          <p:cNvSpPr/>
          <p:nvPr/>
        </p:nvSpPr>
        <p:spPr>
          <a:xfrm>
            <a:off x="1889134" y="5882897"/>
            <a:ext cx="338569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8D095C-8C6F-4585-A769-8773B7302C06}"/>
              </a:ext>
            </a:extLst>
          </p:cNvPr>
          <p:cNvSpPr/>
          <p:nvPr/>
        </p:nvSpPr>
        <p:spPr>
          <a:xfrm>
            <a:off x="489842" y="5882897"/>
            <a:ext cx="338569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BD2BD5-F0C1-4FCE-AB9D-DF4117814C27}"/>
              </a:ext>
            </a:extLst>
          </p:cNvPr>
          <p:cNvSpPr/>
          <p:nvPr/>
        </p:nvSpPr>
        <p:spPr>
          <a:xfrm>
            <a:off x="11242575" y="5841788"/>
            <a:ext cx="3453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A28FCF-565D-4A6D-A119-9147B3DF8577}"/>
              </a:ext>
            </a:extLst>
          </p:cNvPr>
          <p:cNvSpPr/>
          <p:nvPr/>
        </p:nvSpPr>
        <p:spPr>
          <a:xfrm>
            <a:off x="9810976" y="5841788"/>
            <a:ext cx="3453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435CC0-8060-40F6-8772-5E1E0443ACEE}"/>
              </a:ext>
            </a:extLst>
          </p:cNvPr>
          <p:cNvSpPr txBox="1"/>
          <p:nvPr/>
        </p:nvSpPr>
        <p:spPr>
          <a:xfrm>
            <a:off x="386259" y="6269209"/>
            <a:ext cx="194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364D38-CD3F-483B-B579-94ACB97FF2D6}"/>
              </a:ext>
            </a:extLst>
          </p:cNvPr>
          <p:cNvSpPr txBox="1"/>
          <p:nvPr/>
        </p:nvSpPr>
        <p:spPr>
          <a:xfrm>
            <a:off x="9764212" y="6210896"/>
            <a:ext cx="194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Log (MLOG)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76C837-C409-4F50-9C19-02478CA3334E}"/>
              </a:ext>
            </a:extLst>
          </p:cNvPr>
          <p:cNvSpPr txBox="1"/>
          <p:nvPr/>
        </p:nvSpPr>
        <p:spPr>
          <a:xfrm>
            <a:off x="3041722" y="5882897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49A8469-00C9-4453-B128-38F0FE23511E}"/>
              </a:ext>
            </a:extLst>
          </p:cNvPr>
          <p:cNvSpPr txBox="1"/>
          <p:nvPr/>
        </p:nvSpPr>
        <p:spPr>
          <a:xfrm>
            <a:off x="5014483" y="5917345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B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B882640-31B4-4431-B69A-3A018CF647A9}"/>
              </a:ext>
            </a:extLst>
          </p:cNvPr>
          <p:cNvSpPr txBox="1"/>
          <p:nvPr/>
        </p:nvSpPr>
        <p:spPr>
          <a:xfrm>
            <a:off x="6957911" y="5891089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B170FE-04D3-4E7C-AE89-23C79BBED4C8}"/>
              </a:ext>
            </a:extLst>
          </p:cNvPr>
          <p:cNvSpPr txBox="1"/>
          <p:nvPr/>
        </p:nvSpPr>
        <p:spPr>
          <a:xfrm>
            <a:off x="828412" y="5840218"/>
            <a:ext cx="10521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</a:t>
            </a: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  <a:p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0E70394-B375-4451-A8CA-D736827AE293}"/>
              </a:ext>
            </a:extLst>
          </p:cNvPr>
          <p:cNvSpPr txBox="1"/>
          <p:nvPr/>
        </p:nvSpPr>
        <p:spPr>
          <a:xfrm>
            <a:off x="3298142" y="5634471"/>
            <a:ext cx="64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="1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sz="1400" b="1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682AC-F55F-40AD-80DA-40A673F57839}"/>
              </a:ext>
            </a:extLst>
          </p:cNvPr>
          <p:cNvSpPr txBox="1"/>
          <p:nvPr/>
        </p:nvSpPr>
        <p:spPr>
          <a:xfrm>
            <a:off x="275253" y="1152775"/>
            <a:ext cx="2001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Request: Lookup (K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C40E3A7-3813-4018-A6A0-B4946A2049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036" y="1691485"/>
            <a:ext cx="453392" cy="372506"/>
          </a:xfrm>
          <a:prstGeom prst="curvedConnector3">
            <a:avLst>
              <a:gd name="adj1" fmla="val 6665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E03334-D579-451A-9DBE-BE376852D66D}"/>
              </a:ext>
            </a:extLst>
          </p:cNvPr>
          <p:cNvSpPr/>
          <p:nvPr/>
        </p:nvSpPr>
        <p:spPr>
          <a:xfrm>
            <a:off x="4999781" y="1266391"/>
            <a:ext cx="3527254" cy="56732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Lookup DRAM-cache for the target key (Lock-free reads)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E1ACF9E-76CC-4A4B-A781-E8F780AEEF0F}"/>
              </a:ext>
            </a:extLst>
          </p:cNvPr>
          <p:cNvSpPr/>
          <p:nvPr/>
        </p:nvSpPr>
        <p:spPr>
          <a:xfrm>
            <a:off x="1999900" y="3601560"/>
            <a:ext cx="8155677" cy="1075438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DRAM-cache hit: Returns the latest key from the Frontend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ABD21AC-7212-4B1D-9D0E-BDFFA80FE7D3}"/>
              </a:ext>
            </a:extLst>
          </p:cNvPr>
          <p:cNvSpPr/>
          <p:nvPr/>
        </p:nvSpPr>
        <p:spPr>
          <a:xfrm>
            <a:off x="5735109" y="2944352"/>
            <a:ext cx="419450" cy="3920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93D40EED-9555-478B-AF95-D8AF438FE8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75358" y="1725794"/>
            <a:ext cx="453392" cy="372506"/>
          </a:xfrm>
          <a:prstGeom prst="curvedConnector3">
            <a:avLst>
              <a:gd name="adj1" fmla="val 6665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D1D66577-A23C-4748-9DFC-43522BA10B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42681" y="1535441"/>
            <a:ext cx="453392" cy="372506"/>
          </a:xfrm>
          <a:prstGeom prst="curvedConnector3">
            <a:avLst>
              <a:gd name="adj1" fmla="val 6665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72F491AA-2D25-41DC-9D0A-3E9087705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825" y="3756742"/>
            <a:ext cx="886700" cy="88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3941457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41193" y="204623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How are the Application Reads Handled?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E6EE2B-F0A5-46C1-9858-E37504F7181A}"/>
              </a:ext>
            </a:extLst>
          </p:cNvPr>
          <p:cNvSpPr/>
          <p:nvPr/>
        </p:nvSpPr>
        <p:spPr>
          <a:xfrm>
            <a:off x="2269223" y="1383734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6345A-119C-44E0-99C4-F5485CF524BF}"/>
              </a:ext>
            </a:extLst>
          </p:cNvPr>
          <p:cNvSpPr/>
          <p:nvPr/>
        </p:nvSpPr>
        <p:spPr>
          <a:xfrm>
            <a:off x="2269223" y="1887076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30C337-4EA2-4E18-9E47-B2E87DA4B9CD}"/>
              </a:ext>
            </a:extLst>
          </p:cNvPr>
          <p:cNvSpPr/>
          <p:nvPr/>
        </p:nvSpPr>
        <p:spPr>
          <a:xfrm>
            <a:off x="2269223" y="2390418"/>
            <a:ext cx="687897" cy="503339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2EAE07-259D-4BA4-B7C7-756447A31279}"/>
              </a:ext>
            </a:extLst>
          </p:cNvPr>
          <p:cNvCxnSpPr>
            <a:stCxn id="7" idx="3"/>
          </p:cNvCxnSpPr>
          <p:nvPr/>
        </p:nvCxnSpPr>
        <p:spPr>
          <a:xfrm flipV="1">
            <a:off x="2957120" y="2138745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599DCF-01EE-47D7-BDA3-9CCCE00E87B6}"/>
              </a:ext>
            </a:extLst>
          </p:cNvPr>
          <p:cNvCxnSpPr>
            <a:stCxn id="2" idx="3"/>
          </p:cNvCxnSpPr>
          <p:nvPr/>
        </p:nvCxnSpPr>
        <p:spPr>
          <a:xfrm flipV="1">
            <a:off x="2957120" y="1635403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28E458-E7DE-4BDA-913D-609D4F95695F}"/>
              </a:ext>
            </a:extLst>
          </p:cNvPr>
          <p:cNvSpPr/>
          <p:nvPr/>
        </p:nvSpPr>
        <p:spPr>
          <a:xfrm>
            <a:off x="4088956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4BA61A-4C64-4B9B-8988-E62CADDE9747}"/>
              </a:ext>
            </a:extLst>
          </p:cNvPr>
          <p:cNvSpPr/>
          <p:nvPr/>
        </p:nvSpPr>
        <p:spPr>
          <a:xfrm>
            <a:off x="3519185" y="1469286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2850B-E5BA-495B-9410-A698682F835B}"/>
              </a:ext>
            </a:extLst>
          </p:cNvPr>
          <p:cNvSpPr/>
          <p:nvPr/>
        </p:nvSpPr>
        <p:spPr>
          <a:xfrm>
            <a:off x="3526891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99DD1E-A4ED-478B-9E28-A93E4BF789A4}"/>
              </a:ext>
            </a:extLst>
          </p:cNvPr>
          <p:cNvSpPr/>
          <p:nvPr/>
        </p:nvSpPr>
        <p:spPr>
          <a:xfrm>
            <a:off x="4085458" y="1971413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D3B89E-4BE7-4B24-A49B-544B3634C272}"/>
              </a:ext>
            </a:extLst>
          </p:cNvPr>
          <p:cNvSpPr/>
          <p:nvPr/>
        </p:nvSpPr>
        <p:spPr>
          <a:xfrm>
            <a:off x="879825" y="2940341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005E0-3609-4E9B-A1EB-A0CF23D1C0F0}"/>
              </a:ext>
            </a:extLst>
          </p:cNvPr>
          <p:cNvSpPr/>
          <p:nvPr/>
        </p:nvSpPr>
        <p:spPr>
          <a:xfrm>
            <a:off x="1294281" y="2940341"/>
            <a:ext cx="1644242" cy="40057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D50300-B566-4F0A-9605-EECE67913102}"/>
              </a:ext>
            </a:extLst>
          </p:cNvPr>
          <p:cNvSpPr/>
          <p:nvPr/>
        </p:nvSpPr>
        <p:spPr>
          <a:xfrm>
            <a:off x="2938523" y="293599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0F060C-52E7-4E24-8544-F6DDC5E25653}"/>
              </a:ext>
            </a:extLst>
          </p:cNvPr>
          <p:cNvSpPr/>
          <p:nvPr/>
        </p:nvSpPr>
        <p:spPr>
          <a:xfrm>
            <a:off x="3658787" y="293599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68434-9157-4383-B805-03ACB81C2E3C}"/>
              </a:ext>
            </a:extLst>
          </p:cNvPr>
          <p:cNvSpPr/>
          <p:nvPr/>
        </p:nvSpPr>
        <p:spPr>
          <a:xfrm>
            <a:off x="4085458" y="2940341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50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FA4D63-7321-4106-ABC7-9679B2B023A8}"/>
              </a:ext>
            </a:extLst>
          </p:cNvPr>
          <p:cNvSpPr/>
          <p:nvPr/>
        </p:nvSpPr>
        <p:spPr>
          <a:xfrm>
            <a:off x="5736921" y="293599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90A874-F9A2-46A0-B565-3CB3EBB07090}"/>
              </a:ext>
            </a:extLst>
          </p:cNvPr>
          <p:cNvSpPr/>
          <p:nvPr/>
        </p:nvSpPr>
        <p:spPr>
          <a:xfrm>
            <a:off x="6465838" y="294398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AB9596-5F40-40C9-A250-DD567A867EA3}"/>
              </a:ext>
            </a:extLst>
          </p:cNvPr>
          <p:cNvSpPr/>
          <p:nvPr/>
        </p:nvSpPr>
        <p:spPr>
          <a:xfrm>
            <a:off x="6891603" y="2943992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0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82F01C-D9A7-4771-A3C0-3BD8CD0E3D65}"/>
              </a:ext>
            </a:extLst>
          </p:cNvPr>
          <p:cNvSpPr/>
          <p:nvPr/>
        </p:nvSpPr>
        <p:spPr>
          <a:xfrm>
            <a:off x="8542160" y="294398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4224F1-BD3A-4182-A73F-94CFC7795336}"/>
              </a:ext>
            </a:extLst>
          </p:cNvPr>
          <p:cNvSpPr txBox="1"/>
          <p:nvPr/>
        </p:nvSpPr>
        <p:spPr>
          <a:xfrm>
            <a:off x="5637402" y="294034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52738-731A-4D9E-AB11-5A53EA981240}"/>
              </a:ext>
            </a:extLst>
          </p:cNvPr>
          <p:cNvSpPr txBox="1"/>
          <p:nvPr/>
        </p:nvSpPr>
        <p:spPr>
          <a:xfrm>
            <a:off x="5098824" y="2555122"/>
            <a:ext cx="3992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Operational Log (OLog)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291C34-5779-41DB-A464-AC14A62F2859}"/>
              </a:ext>
            </a:extLst>
          </p:cNvPr>
          <p:cNvSpPr txBox="1"/>
          <p:nvPr/>
        </p:nvSpPr>
        <p:spPr>
          <a:xfrm>
            <a:off x="2793065" y="1048375"/>
            <a:ext cx="200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DRAM-cache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F1A5F8-08B8-4142-9541-7AC985062371}"/>
              </a:ext>
            </a:extLst>
          </p:cNvPr>
          <p:cNvSpPr txBox="1"/>
          <p:nvPr/>
        </p:nvSpPr>
        <p:spPr>
          <a:xfrm>
            <a:off x="1291334" y="2879017"/>
            <a:ext cx="1522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400" baseline="-25000" dirty="0">
                <a:solidFill>
                  <a:srgbClr val="DBDBDB">
                    <a:lumMod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587D3A-E2D5-4D55-BA32-7E630728FCCC}"/>
              </a:ext>
            </a:extLst>
          </p:cNvPr>
          <p:cNvSpPr txBox="1"/>
          <p:nvPr/>
        </p:nvSpPr>
        <p:spPr>
          <a:xfrm>
            <a:off x="5080939" y="799469"/>
            <a:ext cx="3262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TIPS-Frontend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E4B204F-2CD9-4091-90AD-FA0FF5ABAECF}"/>
              </a:ext>
            </a:extLst>
          </p:cNvPr>
          <p:cNvSpPr/>
          <p:nvPr/>
        </p:nvSpPr>
        <p:spPr>
          <a:xfrm>
            <a:off x="8961610" y="1143017"/>
            <a:ext cx="687897" cy="285413"/>
          </a:xfrm>
          <a:prstGeom prst="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28A79F-6DD5-4F35-85E0-E338A58C321B}"/>
              </a:ext>
            </a:extLst>
          </p:cNvPr>
          <p:cNvSpPr/>
          <p:nvPr/>
        </p:nvSpPr>
        <p:spPr>
          <a:xfrm>
            <a:off x="8980036" y="1553381"/>
            <a:ext cx="687897" cy="28541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9A0A3074-CBA5-4042-8DCF-F90AD2A2C328}"/>
              </a:ext>
            </a:extLst>
          </p:cNvPr>
          <p:cNvCxnSpPr>
            <a:cxnSpLocks/>
          </p:cNvCxnSpPr>
          <p:nvPr/>
        </p:nvCxnSpPr>
        <p:spPr>
          <a:xfrm>
            <a:off x="9047777" y="1939290"/>
            <a:ext cx="687897" cy="174929"/>
          </a:xfrm>
          <a:prstGeom prst="curvedConnector3">
            <a:avLst/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EB7B30B-C047-4FF9-A813-E683DCDE3A5F}"/>
              </a:ext>
            </a:extLst>
          </p:cNvPr>
          <p:cNvSpPr txBox="1"/>
          <p:nvPr/>
        </p:nvSpPr>
        <p:spPr>
          <a:xfrm>
            <a:off x="9636639" y="112477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5021C8-DF87-41D6-A3D7-5EE287F18FF7}"/>
              </a:ext>
            </a:extLst>
          </p:cNvPr>
          <p:cNvSpPr txBox="1"/>
          <p:nvPr/>
        </p:nvSpPr>
        <p:spPr>
          <a:xfrm>
            <a:off x="9658871" y="152757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NVMM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714B4FE-627A-44A4-A59E-027B1AC12AD3}"/>
              </a:ext>
            </a:extLst>
          </p:cNvPr>
          <p:cNvSpPr txBox="1"/>
          <p:nvPr/>
        </p:nvSpPr>
        <p:spPr>
          <a:xfrm>
            <a:off x="9637959" y="1882301"/>
            <a:ext cx="2467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Thread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9D469B-9779-48D3-9E60-A6750AD88F61}"/>
              </a:ext>
            </a:extLst>
          </p:cNvPr>
          <p:cNvSpPr/>
          <p:nvPr/>
        </p:nvSpPr>
        <p:spPr>
          <a:xfrm>
            <a:off x="9272502" y="2935999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A31B8A-9732-4539-B2A8-D72A430C3F58}"/>
              </a:ext>
            </a:extLst>
          </p:cNvPr>
          <p:cNvSpPr/>
          <p:nvPr/>
        </p:nvSpPr>
        <p:spPr>
          <a:xfrm>
            <a:off x="9699306" y="2935826"/>
            <a:ext cx="1644242" cy="40057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40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FEA59-71E3-46D8-9E7E-221D14A752D4}"/>
              </a:ext>
            </a:extLst>
          </p:cNvPr>
          <p:cNvSpPr/>
          <p:nvPr/>
        </p:nvSpPr>
        <p:spPr>
          <a:xfrm>
            <a:off x="11341754" y="2935824"/>
            <a:ext cx="419450" cy="40057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6B45A1-7EA3-4C8B-9441-2E423826E6B7}"/>
              </a:ext>
            </a:extLst>
          </p:cNvPr>
          <p:cNvCxnSpPr/>
          <p:nvPr/>
        </p:nvCxnSpPr>
        <p:spPr>
          <a:xfrm flipV="1">
            <a:off x="4644025" y="2160914"/>
            <a:ext cx="562065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0CD007C-6A78-41CB-9446-EAA88F601129}"/>
              </a:ext>
            </a:extLst>
          </p:cNvPr>
          <p:cNvSpPr/>
          <p:nvPr/>
        </p:nvSpPr>
        <p:spPr>
          <a:xfrm>
            <a:off x="5199094" y="1995674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7877F1-6F56-4200-9039-1C9DD0AD08E7}"/>
              </a:ext>
            </a:extLst>
          </p:cNvPr>
          <p:cNvSpPr/>
          <p:nvPr/>
        </p:nvSpPr>
        <p:spPr>
          <a:xfrm>
            <a:off x="5768498" y="1995674"/>
            <a:ext cx="562065" cy="314568"/>
          </a:xfrm>
          <a:prstGeom prst="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5E9B057-981E-49F5-9682-E71438E48DA0}"/>
              </a:ext>
            </a:extLst>
          </p:cNvPr>
          <p:cNvCxnSpPr>
            <a:cxnSpLocks/>
          </p:cNvCxnSpPr>
          <p:nvPr/>
        </p:nvCxnSpPr>
        <p:spPr>
          <a:xfrm>
            <a:off x="542958" y="3603071"/>
            <a:ext cx="11518085" cy="0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3058E8-B528-4268-8D79-F56CD5649435}"/>
              </a:ext>
            </a:extLst>
          </p:cNvPr>
          <p:cNvCxnSpPr>
            <a:cxnSpLocks/>
          </p:cNvCxnSpPr>
          <p:nvPr/>
        </p:nvCxnSpPr>
        <p:spPr>
          <a:xfrm>
            <a:off x="2052645" y="3344009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0FAD968-3B54-4E29-A6D9-4374FCCF1D40}"/>
              </a:ext>
            </a:extLst>
          </p:cNvPr>
          <p:cNvCxnSpPr>
            <a:cxnSpLocks/>
          </p:cNvCxnSpPr>
          <p:nvPr/>
        </p:nvCxnSpPr>
        <p:spPr>
          <a:xfrm>
            <a:off x="4897930" y="3336573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7BB5426-30C3-4FBE-89FE-104EA0A2BDF0}"/>
              </a:ext>
            </a:extLst>
          </p:cNvPr>
          <p:cNvCxnSpPr>
            <a:cxnSpLocks/>
          </p:cNvCxnSpPr>
          <p:nvPr/>
        </p:nvCxnSpPr>
        <p:spPr>
          <a:xfrm>
            <a:off x="7775334" y="3320985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E57C4CD-E207-45A3-AED8-F35557DFBA2D}"/>
              </a:ext>
            </a:extLst>
          </p:cNvPr>
          <p:cNvCxnSpPr>
            <a:cxnSpLocks/>
          </p:cNvCxnSpPr>
          <p:nvPr/>
        </p:nvCxnSpPr>
        <p:spPr>
          <a:xfrm>
            <a:off x="10619202" y="3320985"/>
            <a:ext cx="0" cy="282086"/>
          </a:xfrm>
          <a:prstGeom prst="line">
            <a:avLst/>
          </a:prstGeom>
          <a:ln w="12700">
            <a:solidFill>
              <a:srgbClr val="02020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6BBA29C-BE8D-4301-BCDE-C904A89A75AF}"/>
              </a:ext>
            </a:extLst>
          </p:cNvPr>
          <p:cNvSpPr txBox="1"/>
          <p:nvPr/>
        </p:nvSpPr>
        <p:spPr>
          <a:xfrm>
            <a:off x="9667933" y="3320984"/>
            <a:ext cx="291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 OLog Entries  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D1FD21-AFA9-4CD6-8903-73B4C96299DE}"/>
              </a:ext>
            </a:extLst>
          </p:cNvPr>
          <p:cNvSpPr/>
          <p:nvPr/>
        </p:nvSpPr>
        <p:spPr>
          <a:xfrm>
            <a:off x="4650699" y="4169834"/>
            <a:ext cx="36559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8C522C-9A9F-4D40-88DC-9E412DD1932C}"/>
              </a:ext>
            </a:extLst>
          </p:cNvPr>
          <p:cNvSpPr/>
          <p:nvPr/>
        </p:nvSpPr>
        <p:spPr>
          <a:xfrm>
            <a:off x="5016295" y="4165212"/>
            <a:ext cx="85043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F0FD0CF-500F-4CF5-8E67-E936D9DBD6EA}"/>
              </a:ext>
            </a:extLst>
          </p:cNvPr>
          <p:cNvSpPr/>
          <p:nvPr/>
        </p:nvSpPr>
        <p:spPr>
          <a:xfrm>
            <a:off x="5866732" y="4170170"/>
            <a:ext cx="365596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16B95D8-1436-423C-83BE-6168CA43EEA9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6049530" y="4539502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DBDC0D7-7EF5-4998-AFA2-A0CF9BA4B706}"/>
              </a:ext>
            </a:extLst>
          </p:cNvPr>
          <p:cNvCxnSpPr>
            <a:cxnSpLocks/>
          </p:cNvCxnSpPr>
          <p:nvPr/>
        </p:nvCxnSpPr>
        <p:spPr>
          <a:xfrm flipH="1">
            <a:off x="4505359" y="4541850"/>
            <a:ext cx="338181" cy="37831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9E24321-E7F0-4E00-AA6A-11AE4653D3AB}"/>
              </a:ext>
            </a:extLst>
          </p:cNvPr>
          <p:cNvSpPr/>
          <p:nvPr/>
        </p:nvSpPr>
        <p:spPr>
          <a:xfrm>
            <a:off x="4047493" y="4922789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FFA70E-0944-437B-94CC-8BDE5FC9334E}"/>
              </a:ext>
            </a:extLst>
          </p:cNvPr>
          <p:cNvSpPr/>
          <p:nvPr/>
        </p:nvSpPr>
        <p:spPr>
          <a:xfrm>
            <a:off x="3685714" y="4922789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76F6370-D2D5-44A0-90A9-C28D5D085643}"/>
              </a:ext>
            </a:extLst>
          </p:cNvPr>
          <p:cNvSpPr/>
          <p:nvPr/>
        </p:nvSpPr>
        <p:spPr>
          <a:xfrm>
            <a:off x="4898141" y="4922788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04B4A13-19E0-415F-B687-0654055565C5}"/>
              </a:ext>
            </a:extLst>
          </p:cNvPr>
          <p:cNvSpPr/>
          <p:nvPr/>
        </p:nvSpPr>
        <p:spPr>
          <a:xfrm>
            <a:off x="5806797" y="4922787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5DC623-A464-4B8B-B8E7-87850FE2F804}"/>
              </a:ext>
            </a:extLst>
          </p:cNvPr>
          <p:cNvSpPr/>
          <p:nvPr/>
        </p:nvSpPr>
        <p:spPr>
          <a:xfrm>
            <a:off x="6172393" y="4922787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0CF9D05-365C-4F5B-841E-94DD9DC70B35}"/>
              </a:ext>
            </a:extLst>
          </p:cNvPr>
          <p:cNvSpPr/>
          <p:nvPr/>
        </p:nvSpPr>
        <p:spPr>
          <a:xfrm>
            <a:off x="7022830" y="4922787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659DFCCD-CA35-42CA-A204-F401050C2FD4}"/>
              </a:ext>
            </a:extLst>
          </p:cNvPr>
          <p:cNvCxnSpPr>
            <a:cxnSpLocks/>
          </p:cNvCxnSpPr>
          <p:nvPr/>
        </p:nvCxnSpPr>
        <p:spPr>
          <a:xfrm flipH="1">
            <a:off x="3708725" y="5248054"/>
            <a:ext cx="338181" cy="378312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0752E3C-0A7B-4789-BDDB-2F9CF00FFE02}"/>
              </a:ext>
            </a:extLst>
          </p:cNvPr>
          <p:cNvCxnSpPr>
            <a:cxnSpLocks/>
          </p:cNvCxnSpPr>
          <p:nvPr/>
        </p:nvCxnSpPr>
        <p:spPr>
          <a:xfrm>
            <a:off x="4907579" y="5251017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CC189C0-A365-46DC-B56B-2C96E850A3BD}"/>
              </a:ext>
            </a:extLst>
          </p:cNvPr>
          <p:cNvCxnSpPr>
            <a:cxnSpLocks/>
          </p:cNvCxnSpPr>
          <p:nvPr/>
        </p:nvCxnSpPr>
        <p:spPr>
          <a:xfrm>
            <a:off x="7022830" y="5256008"/>
            <a:ext cx="328138" cy="38066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8EF830-1462-4160-AC3C-F277C9ADFC1C}"/>
              </a:ext>
            </a:extLst>
          </p:cNvPr>
          <p:cNvSpPr/>
          <p:nvPr/>
        </p:nvSpPr>
        <p:spPr>
          <a:xfrm>
            <a:off x="2957120" y="5620969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80865AD-8429-441C-B363-F5B9956A3609}"/>
              </a:ext>
            </a:extLst>
          </p:cNvPr>
          <p:cNvSpPr/>
          <p:nvPr/>
        </p:nvSpPr>
        <p:spPr>
          <a:xfrm>
            <a:off x="3323222" y="5618334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597A9B-3CCD-4DD0-864A-A51D2BC3A4AC}"/>
              </a:ext>
            </a:extLst>
          </p:cNvPr>
          <p:cNvSpPr/>
          <p:nvPr/>
        </p:nvSpPr>
        <p:spPr>
          <a:xfrm>
            <a:off x="4175023" y="561833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70BB360-3A18-4A8D-8537-DD6293E0BFA9}"/>
              </a:ext>
            </a:extLst>
          </p:cNvPr>
          <p:cNvCxnSpPr>
            <a:stCxn id="136" idx="3"/>
          </p:cNvCxnSpPr>
          <p:nvPr/>
        </p:nvCxnSpPr>
        <p:spPr>
          <a:xfrm flipV="1">
            <a:off x="4540619" y="5780966"/>
            <a:ext cx="302921" cy="1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A8067A-AD55-408F-916C-280C07156C2C}"/>
              </a:ext>
            </a:extLst>
          </p:cNvPr>
          <p:cNvSpPr/>
          <p:nvPr/>
        </p:nvSpPr>
        <p:spPr>
          <a:xfrm>
            <a:off x="4831685" y="5621065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574A4DB-A15C-4D1A-B3F4-49B925AE6C6B}"/>
              </a:ext>
            </a:extLst>
          </p:cNvPr>
          <p:cNvSpPr/>
          <p:nvPr/>
        </p:nvSpPr>
        <p:spPr>
          <a:xfrm>
            <a:off x="5190364" y="5618333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317918-C2F6-4A6A-80E8-3A5F0ABDB8F3}"/>
              </a:ext>
            </a:extLst>
          </p:cNvPr>
          <p:cNvSpPr/>
          <p:nvPr/>
        </p:nvSpPr>
        <p:spPr>
          <a:xfrm>
            <a:off x="6040801" y="561833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4D998DD-4FB6-4E55-B1BD-D5889800314F}"/>
              </a:ext>
            </a:extLst>
          </p:cNvPr>
          <p:cNvSpPr/>
          <p:nvPr/>
        </p:nvSpPr>
        <p:spPr>
          <a:xfrm>
            <a:off x="7196057" y="5633927"/>
            <a:ext cx="850437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BFF9EC7-41F5-4206-8092-4103417120AE}"/>
              </a:ext>
            </a:extLst>
          </p:cNvPr>
          <p:cNvSpPr/>
          <p:nvPr/>
        </p:nvSpPr>
        <p:spPr>
          <a:xfrm>
            <a:off x="6828591" y="5633332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362D910-AC1A-41AC-AED9-398FB64B9E86}"/>
              </a:ext>
            </a:extLst>
          </p:cNvPr>
          <p:cNvSpPr/>
          <p:nvPr/>
        </p:nvSpPr>
        <p:spPr>
          <a:xfrm>
            <a:off x="8037707" y="5634883"/>
            <a:ext cx="365596" cy="32526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E02BCB6-F32C-4E3D-87EB-9E1C2B347B17}"/>
              </a:ext>
            </a:extLst>
          </p:cNvPr>
          <p:cNvCxnSpPr>
            <a:stCxn id="141" idx="3"/>
            <a:endCxn id="143" idx="1"/>
          </p:cNvCxnSpPr>
          <p:nvPr/>
        </p:nvCxnSpPr>
        <p:spPr>
          <a:xfrm>
            <a:off x="6406397" y="5780967"/>
            <a:ext cx="422194" cy="14999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150D6F4-78B9-47DD-BF0B-EC89C2DF90EB}"/>
              </a:ext>
            </a:extLst>
          </p:cNvPr>
          <p:cNvSpPr txBox="1"/>
          <p:nvPr/>
        </p:nvSpPr>
        <p:spPr>
          <a:xfrm>
            <a:off x="4292915" y="3750306"/>
            <a:ext cx="304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 (</a:t>
            </a:r>
            <a:r>
              <a:rPr lang="en-US" dirty="0" err="1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B+Tree</a:t>
            </a:r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A37E00E-5117-4229-BC1F-CDCC9D6D223D}"/>
              </a:ext>
            </a:extLst>
          </p:cNvPr>
          <p:cNvSpPr/>
          <p:nvPr/>
        </p:nvSpPr>
        <p:spPr>
          <a:xfrm>
            <a:off x="10151301" y="5841788"/>
            <a:ext cx="10912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Leaf 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D00E3BA-FDCF-47C6-AA47-AFC457CD2893}"/>
              </a:ext>
            </a:extLst>
          </p:cNvPr>
          <p:cNvSpPr txBox="1"/>
          <p:nvPr/>
        </p:nvSpPr>
        <p:spPr>
          <a:xfrm>
            <a:off x="10395571" y="3786773"/>
            <a:ext cx="266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TIPS-Backend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D2BF2DC-FF1D-4165-83ED-CE6949FB9832}"/>
              </a:ext>
            </a:extLst>
          </p:cNvPr>
          <p:cNvSpPr/>
          <p:nvPr/>
        </p:nvSpPr>
        <p:spPr>
          <a:xfrm>
            <a:off x="829346" y="5882897"/>
            <a:ext cx="1059788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CC07DF-95DB-4F45-B9AE-8ED31AE279BB}"/>
              </a:ext>
            </a:extLst>
          </p:cNvPr>
          <p:cNvSpPr/>
          <p:nvPr/>
        </p:nvSpPr>
        <p:spPr>
          <a:xfrm>
            <a:off x="1889134" y="5882897"/>
            <a:ext cx="338569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38D095C-8C6F-4585-A769-8773B7302C06}"/>
              </a:ext>
            </a:extLst>
          </p:cNvPr>
          <p:cNvSpPr/>
          <p:nvPr/>
        </p:nvSpPr>
        <p:spPr>
          <a:xfrm>
            <a:off x="489842" y="5882897"/>
            <a:ext cx="338569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BD2BD5-F0C1-4FCE-AB9D-DF4117814C27}"/>
              </a:ext>
            </a:extLst>
          </p:cNvPr>
          <p:cNvSpPr/>
          <p:nvPr/>
        </p:nvSpPr>
        <p:spPr>
          <a:xfrm>
            <a:off x="11242575" y="5841788"/>
            <a:ext cx="3453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A28FCF-565D-4A6D-A119-9147B3DF8577}"/>
              </a:ext>
            </a:extLst>
          </p:cNvPr>
          <p:cNvSpPr/>
          <p:nvPr/>
        </p:nvSpPr>
        <p:spPr>
          <a:xfrm>
            <a:off x="9810976" y="5841788"/>
            <a:ext cx="345374" cy="4088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6350">
            <a:solidFill>
              <a:srgbClr val="0202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435CC0-8060-40F6-8772-5E1E0443ACEE}"/>
              </a:ext>
            </a:extLst>
          </p:cNvPr>
          <p:cNvSpPr txBox="1"/>
          <p:nvPr/>
        </p:nvSpPr>
        <p:spPr>
          <a:xfrm>
            <a:off x="386259" y="6269209"/>
            <a:ext cx="194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364D38-CD3F-483B-B579-94ACB97FF2D6}"/>
              </a:ext>
            </a:extLst>
          </p:cNvPr>
          <p:cNvSpPr txBox="1"/>
          <p:nvPr/>
        </p:nvSpPr>
        <p:spPr>
          <a:xfrm>
            <a:off x="9764212" y="6210896"/>
            <a:ext cx="194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Log (MLOG)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476C837-C409-4F50-9C19-02478CA3334E}"/>
              </a:ext>
            </a:extLst>
          </p:cNvPr>
          <p:cNvSpPr txBox="1"/>
          <p:nvPr/>
        </p:nvSpPr>
        <p:spPr>
          <a:xfrm>
            <a:off x="3041722" y="5882897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49A8469-00C9-4453-B128-38F0FE23511E}"/>
              </a:ext>
            </a:extLst>
          </p:cNvPr>
          <p:cNvSpPr txBox="1"/>
          <p:nvPr/>
        </p:nvSpPr>
        <p:spPr>
          <a:xfrm>
            <a:off x="5014483" y="5917345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B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B882640-31B4-4431-B69A-3A018CF647A9}"/>
              </a:ext>
            </a:extLst>
          </p:cNvPr>
          <p:cNvSpPr txBox="1"/>
          <p:nvPr/>
        </p:nvSpPr>
        <p:spPr>
          <a:xfrm>
            <a:off x="6957911" y="5891089"/>
            <a:ext cx="162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 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FB170FE-04D3-4E7C-AE89-23C79BBED4C8}"/>
              </a:ext>
            </a:extLst>
          </p:cNvPr>
          <p:cNvSpPr txBox="1"/>
          <p:nvPr/>
        </p:nvSpPr>
        <p:spPr>
          <a:xfrm>
            <a:off x="828412" y="5840218"/>
            <a:ext cx="10521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Leaf Node</a:t>
            </a:r>
          </a:p>
          <a:p>
            <a:pPr algn="ctr"/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</a:p>
          <a:p>
            <a:endParaRPr 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0E70394-B375-4451-A8CA-D736827AE293}"/>
              </a:ext>
            </a:extLst>
          </p:cNvPr>
          <p:cNvSpPr txBox="1"/>
          <p:nvPr/>
        </p:nvSpPr>
        <p:spPr>
          <a:xfrm>
            <a:off x="3298142" y="5634471"/>
            <a:ext cx="641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="1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sz="1400" b="1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682AC-F55F-40AD-80DA-40A673F57839}"/>
              </a:ext>
            </a:extLst>
          </p:cNvPr>
          <p:cNvSpPr txBox="1"/>
          <p:nvPr/>
        </p:nvSpPr>
        <p:spPr>
          <a:xfrm>
            <a:off x="406560" y="1171915"/>
            <a:ext cx="2419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Application Request: Lookup (K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C40E3A7-3813-4018-A6A0-B4946A2049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553" y="1782966"/>
            <a:ext cx="453392" cy="372506"/>
          </a:xfrm>
          <a:prstGeom prst="curvedConnector3">
            <a:avLst>
              <a:gd name="adj1" fmla="val 6665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E03334-D579-451A-9DBE-BE376852D66D}"/>
              </a:ext>
            </a:extLst>
          </p:cNvPr>
          <p:cNvSpPr/>
          <p:nvPr/>
        </p:nvSpPr>
        <p:spPr>
          <a:xfrm>
            <a:off x="3013490" y="1321045"/>
            <a:ext cx="5738395" cy="66982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Lookup DRAM-cache for the target key (Lock-free reads)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E1ACF9E-76CC-4A4B-A781-E8F780AEEF0F}"/>
              </a:ext>
            </a:extLst>
          </p:cNvPr>
          <p:cNvSpPr/>
          <p:nvPr/>
        </p:nvSpPr>
        <p:spPr>
          <a:xfrm>
            <a:off x="3005967" y="2340873"/>
            <a:ext cx="4090490" cy="56732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DRAM-cache miss: Traverse the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B+Tree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C1FE2CCB-3707-4006-B368-03F3BD75DC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64064" y="5211440"/>
            <a:ext cx="453392" cy="372506"/>
          </a:xfrm>
          <a:prstGeom prst="curvedConnector3">
            <a:avLst>
              <a:gd name="adj1" fmla="val 6665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4EDC63F-612F-4CFA-AA6E-284036083667}"/>
              </a:ext>
            </a:extLst>
          </p:cNvPr>
          <p:cNvSpPr/>
          <p:nvPr/>
        </p:nvSpPr>
        <p:spPr>
          <a:xfrm>
            <a:off x="77274" y="4279275"/>
            <a:ext cx="3515227" cy="829631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Retrieves the Key from the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B+Tree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Follows the read concurrency model of the 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B+Tree</a:t>
            </a:r>
            <a:endParaRPr lang="en-US" sz="1600" dirty="0">
              <a:solidFill>
                <a:schemeClr val="tx2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A327C62E-F64E-4790-AE89-30872C8BA0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401008" y="2322959"/>
            <a:ext cx="453392" cy="372506"/>
          </a:xfrm>
          <a:prstGeom prst="curvedConnector3">
            <a:avLst>
              <a:gd name="adj1" fmla="val 66652"/>
            </a:avLst>
          </a:prstGeom>
          <a:ln w="28575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CD6F75FD-88FF-4DF6-9AD7-21AB06F63FD2}"/>
              </a:ext>
            </a:extLst>
          </p:cNvPr>
          <p:cNvSpPr/>
          <p:nvPr/>
        </p:nvSpPr>
        <p:spPr>
          <a:xfrm>
            <a:off x="2094554" y="3462360"/>
            <a:ext cx="8155677" cy="1075438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DRAM-cache miss: Returns the latest key from the TIPS-Backend 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A11CFEB2-85BB-4B8B-BB48-7447E9972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898" y="3371236"/>
            <a:ext cx="886700" cy="88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7843577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18" grpId="0" animBg="1"/>
      <p:bldP spid="118" grpId="1" animBg="1"/>
      <p:bldP spid="93" grpId="0" animBg="1"/>
      <p:bldP spid="93" grpId="1" animBg="1"/>
      <p:bldP spid="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81833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  <a:endParaRPr sz="41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214633"/>
            <a:ext cx="9996000" cy="506033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TIPS is a framework to make volatile indexes persistent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100" i="1" dirty="0">
                <a:latin typeface="Calibri"/>
                <a:ea typeface="Calibri"/>
                <a:cs typeface="Calibri"/>
                <a:sym typeface="Calibri"/>
              </a:rPr>
              <a:t>TIPS neither places restrictions on the concurrency model nor requires in-depth knowledge on the volatile index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1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TIPS </a:t>
            </a:r>
            <a:r>
              <a:rPr lang="en-US" sz="2100" i="1" dirty="0">
                <a:latin typeface="Calibri"/>
                <a:ea typeface="Calibri"/>
                <a:cs typeface="Calibri"/>
                <a:sym typeface="Calibri"/>
              </a:rPr>
              <a:t>guarantees durable linearizability and memory leak free recovery </a:t>
            </a:r>
            <a:endParaRPr lang="en-US" sz="2100"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100" i="1" dirty="0">
                <a:latin typeface="Calibri"/>
                <a:ea typeface="Calibri"/>
                <a:cs typeface="Calibri"/>
                <a:sym typeface="Calibri"/>
              </a:rPr>
              <a:t>At its core, TIPS adopts novel </a:t>
            </a:r>
            <a:r>
              <a:rPr lang="en-US" sz="2100" b="1" i="1" dirty="0">
                <a:latin typeface="Calibri"/>
                <a:ea typeface="Calibri"/>
                <a:cs typeface="Calibri"/>
                <a:sym typeface="Calibri"/>
              </a:rPr>
              <a:t>DRAM-NVMM tiering </a:t>
            </a:r>
            <a:r>
              <a:rPr lang="en-US" sz="2100" i="1" dirty="0">
                <a:latin typeface="Calibri"/>
                <a:ea typeface="Calibri"/>
                <a:cs typeface="Calibri"/>
                <a:sym typeface="Calibri"/>
              </a:rPr>
              <a:t>approach 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18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r>
              <a:rPr lang="en-US" sz="1800" b="1" i="1" dirty="0">
                <a:latin typeface="Calibri"/>
                <a:ea typeface="Calibri"/>
                <a:cs typeface="Calibri"/>
                <a:sym typeface="Calibri"/>
              </a:rPr>
              <a:t>ered concurrency model </a:t>
            </a:r>
            <a:r>
              <a:rPr lang="en-US" sz="1800" i="1" dirty="0">
                <a:latin typeface="Calibri"/>
                <a:ea typeface="Calibri"/>
                <a:cs typeface="Calibri"/>
                <a:sym typeface="Calibri"/>
              </a:rPr>
              <a:t>for high-performance and scalability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18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UNO Logging </a:t>
            </a:r>
            <a:r>
              <a:rPr lang="en-US" sz="18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crash consistency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100" i="1" dirty="0">
                <a:latin typeface="Calibri"/>
                <a:ea typeface="Calibri"/>
                <a:cs typeface="Calibri"/>
                <a:sym typeface="Calibri"/>
              </a:rPr>
              <a:t>We converted 7 volatile indexes with different concurrency models and Redis key-value store using TIPS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1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TIPS outperforms other conversion techniques by at least 3X and NVMM-optimized indexes by  at least  </a:t>
            </a:r>
            <a:r>
              <a:rPr lang="en-US" sz="2100" b="1" i="1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100" b="1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2100" b="1"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029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Tiered Concurrency Model 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799" y="1071017"/>
            <a:ext cx="10130943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1130" lvl="0" indent="-457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Wingdings" panose="05000000000000000000" pitchFamily="2" charset="2"/>
              <a:buChar char="Ø"/>
            </a:pPr>
            <a:r>
              <a:rPr lang="en-US" sz="2700" b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Two different levels of concurrency in the TIPS architecture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TIPS-Frontend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200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Concurrency model of DRAM-cache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DRAM-cache supports concurrent reads and disjoint concurrent writes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All writes and reads hitting DRAM-cache will  follow this concurrency model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TIPS-Backend 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200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Concurrency model of the plugged-in index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Reads missing DRAM-cache and scans will follow this concurrency model 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30329"/>
      </p:ext>
    </p:extLst>
  </p:cSld>
  <p:clrMapOvr>
    <a:masterClrMapping/>
  </p:clrMapOvr>
  <p:transition spd="slow">
    <p:sndAc>
      <p:endSnd/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Key Benefits of Tiered Concurrency Model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b="1" dirty="0">
                <a:solidFill>
                  <a:srgbClr val="1466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restrictions on concurrency model of the plugged-in index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Allows plugged-in index to co-exist with the DRAM-cache</a:t>
            </a: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b="1" dirty="0">
                <a:solidFill>
                  <a:srgbClr val="08721A"/>
                </a:solidFill>
                <a:latin typeface="Calibri"/>
                <a:ea typeface="Calibri"/>
                <a:cs typeface="Calibri"/>
                <a:sym typeface="Calibri"/>
              </a:rPr>
              <a:t>Good write scalability with a fast and highly concurrent frontend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Even the index with blocking concurrency (e.g., Mutex) can benefit</a:t>
            </a: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b="1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Relying on plugged-in index i.e., TIPS-Backend for read performance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Reduces the DRAM footprint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Provides high-capacity scaling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Leverage the original characteristics of the plugged-in index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642410"/>
      </p:ext>
    </p:extLst>
  </p:cSld>
  <p:clrMapOvr>
    <a:masterClrMapping/>
  </p:clrMapOvr>
  <p:transition spd="slow">
    <p:sndAc>
      <p:endSnd/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838899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Achieve an Index-agnostic Conversion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1355540" y="248133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No restrictions on concurrency control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989901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135554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No in-depth knowledge required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135554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Hiding  the programming  complexities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1039984"/>
            <a:ext cx="579574" cy="579574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C8108AD-B98E-45CE-AB89-A59E289533AA}"/>
              </a:ext>
            </a:extLst>
          </p:cNvPr>
          <p:cNvSpPr/>
          <p:nvPr/>
        </p:nvSpPr>
        <p:spPr>
          <a:xfrm>
            <a:off x="985771" y="3904451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04E6F88-8DF1-4A2F-B28E-634DAD3E6293}"/>
              </a:ext>
            </a:extLst>
          </p:cNvPr>
          <p:cNvSpPr/>
          <p:nvPr/>
        </p:nvSpPr>
        <p:spPr>
          <a:xfrm>
            <a:off x="1019327" y="5156295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0E110E-C764-4A69-96B1-84A51FD3CFF5}"/>
              </a:ext>
            </a:extLst>
          </p:cNvPr>
          <p:cNvSpPr/>
          <p:nvPr/>
        </p:nvSpPr>
        <p:spPr>
          <a:xfrm>
            <a:off x="4632121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Strong Consistency and Correct Recovery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9458A9-D69F-4E24-834F-8297302337CE}"/>
              </a:ext>
            </a:extLst>
          </p:cNvPr>
          <p:cNvSpPr/>
          <p:nvPr/>
        </p:nvSpPr>
        <p:spPr>
          <a:xfrm>
            <a:off x="8425343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High-Performance and Multi-core Scalability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9B7FB3-629A-4B37-8D7D-C412EEF8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69" y="1113026"/>
            <a:ext cx="579574" cy="579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11B8FD-ACBE-4EC4-8FC3-D8DB43BB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07" y="1089290"/>
            <a:ext cx="579574" cy="5795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49D345-16F0-4163-96B8-104CD5552C1C}"/>
              </a:ext>
            </a:extLst>
          </p:cNvPr>
          <p:cNvSpPr/>
          <p:nvPr/>
        </p:nvSpPr>
        <p:spPr>
          <a:xfrm>
            <a:off x="5114488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Durable Linearizability (DL)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600822A-672F-4E9A-8073-AF59C43B6E8B}"/>
              </a:ext>
            </a:extLst>
          </p:cNvPr>
          <p:cNvSpPr/>
          <p:nvPr/>
        </p:nvSpPr>
        <p:spPr>
          <a:xfrm>
            <a:off x="4764652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92CDB7-7F6A-49ED-AEDB-F2F7804C15AD}"/>
              </a:ext>
            </a:extLst>
          </p:cNvPr>
          <p:cNvSpPr/>
          <p:nvPr/>
        </p:nvSpPr>
        <p:spPr>
          <a:xfrm>
            <a:off x="5142435" y="372381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Guarantee correct recovery 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736E3B7-FA7E-47B4-938A-5D43E8A60FFF}"/>
              </a:ext>
            </a:extLst>
          </p:cNvPr>
          <p:cNvSpPr/>
          <p:nvPr/>
        </p:nvSpPr>
        <p:spPr>
          <a:xfrm>
            <a:off x="4760652" y="3904450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202055-263C-448D-99BF-4BF5295299BC}"/>
              </a:ext>
            </a:extLst>
          </p:cNvPr>
          <p:cNvSpPr/>
          <p:nvPr/>
        </p:nvSpPr>
        <p:spPr>
          <a:xfrm>
            <a:off x="5114488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Index-agnostic crash consistency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500A995E-55BF-4336-B22D-2650EB03AD27}"/>
              </a:ext>
            </a:extLst>
          </p:cNvPr>
          <p:cNvSpPr/>
          <p:nvPr/>
        </p:nvSpPr>
        <p:spPr>
          <a:xfrm>
            <a:off x="4758183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11D3C-0671-412A-83F2-9824FF87CDF3}"/>
              </a:ext>
            </a:extLst>
          </p:cNvPr>
          <p:cNvSpPr/>
          <p:nvPr/>
        </p:nvSpPr>
        <p:spPr>
          <a:xfrm>
            <a:off x="8907710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and scale on-par with NVMM-optimized indexes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A1ABDE-9431-4A0B-8F94-717B1108E94B}"/>
              </a:ext>
            </a:extLst>
          </p:cNvPr>
          <p:cNvSpPr/>
          <p:nvPr/>
        </p:nvSpPr>
        <p:spPr>
          <a:xfrm>
            <a:off x="8907710" y="3720245"/>
            <a:ext cx="1821090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Preserve and leverage the  characteristics of volatile index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7EC542-E2B0-41D8-B612-A54EE620E914}"/>
              </a:ext>
            </a:extLst>
          </p:cNvPr>
          <p:cNvSpPr/>
          <p:nvPr/>
        </p:nvSpPr>
        <p:spPr>
          <a:xfrm>
            <a:off x="890771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better than other conversion techniques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1047EB6-3D03-466A-9D8C-A227A17F146B}"/>
              </a:ext>
            </a:extLst>
          </p:cNvPr>
          <p:cNvSpPr/>
          <p:nvPr/>
        </p:nvSpPr>
        <p:spPr>
          <a:xfrm>
            <a:off x="8521007" y="2652606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8029785-92A2-4F64-B8E5-22A0C15371EF}"/>
              </a:ext>
            </a:extLst>
          </p:cNvPr>
          <p:cNvSpPr/>
          <p:nvPr/>
        </p:nvSpPr>
        <p:spPr>
          <a:xfrm>
            <a:off x="8521006" y="3904449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3B03C42-B8FA-4868-8936-5881190E635F}"/>
              </a:ext>
            </a:extLst>
          </p:cNvPr>
          <p:cNvSpPr/>
          <p:nvPr/>
        </p:nvSpPr>
        <p:spPr>
          <a:xfrm>
            <a:off x="8521006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144AA45B-715A-47CE-AD33-65A51F772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2550253"/>
            <a:ext cx="544323" cy="503340"/>
          </a:xfrm>
          <a:prstGeom prst="rect">
            <a:avLst/>
          </a:prstGeom>
        </p:spPr>
      </p:pic>
      <p:pic>
        <p:nvPicPr>
          <p:cNvPr id="38" name="Picture 37" descr="Shape, arrow&#10;&#10;Description automatically generated">
            <a:extLst>
              <a:ext uri="{FF2B5EF4-FFF2-40B4-BE49-F238E27FC236}">
                <a16:creationId xmlns:a16="http://schemas.microsoft.com/office/drawing/2014/main" id="{53A543CE-74A7-431B-ADE4-D110B7D5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64" y="3763444"/>
            <a:ext cx="544323" cy="503340"/>
          </a:xfrm>
          <a:prstGeom prst="rect">
            <a:avLst/>
          </a:prstGeom>
        </p:spPr>
      </p:pic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DE5676B7-E605-402F-A11F-24F9AF4AF7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39" y="2550253"/>
            <a:ext cx="539029" cy="4984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0504646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623237" y="167173"/>
            <a:ext cx="10462678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Converting a Volatile Hash Table Using TIPS</a:t>
            </a:r>
            <a:endParaRPr sz="36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4559010" y="6467911"/>
            <a:ext cx="1463200" cy="35344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40C475C-8487-4A2F-A03E-474B66767240}"/>
              </a:ext>
            </a:extLst>
          </p:cNvPr>
          <p:cNvSpPr txBox="1"/>
          <p:nvPr/>
        </p:nvSpPr>
        <p:spPr>
          <a:xfrm>
            <a:off x="464592" y="1635077"/>
            <a:ext cx="5267653" cy="457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hash_insert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*hash, 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key, 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*node, 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pthread_rwlock_wrlock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(&amp;hash-&gt;lock);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Find a node in a collision list</a:t>
            </a:r>
            <a:endParaRPr lang="en-US" sz="1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get_bucket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node       = hash-&gt;buckets[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]-&gt;head;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&amp;hash-&gt;buckets[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]-&gt;head;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 &amp;&amp; node-&gt;key &lt; key)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&amp;node-&gt;next;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node = node-&gt;next;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Case 1: update an existing key</a:t>
            </a:r>
            <a:endParaRPr lang="en-US" sz="1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(node-&gt;key == key)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node-&gt;value = value;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dirty="0" err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unlock_out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Case 2: add a new key</a:t>
            </a:r>
            <a:endParaRPr lang="en-US" sz="1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malloc (</a:t>
            </a:r>
            <a:r>
              <a:rPr lang="en-US" sz="1100" b="1" dirty="0" err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-&gt;key   = key;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-&gt;value = value;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-&gt;next  = node;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10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then</a:t>
            </a:r>
            <a:r>
              <a:rPr lang="en-US" sz="1100" dirty="0">
                <a:solidFill>
                  <a:srgbClr val="888888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then the node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err="1">
                <a:solidFill>
                  <a:srgbClr val="99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unlock_out</a:t>
            </a:r>
            <a:r>
              <a:rPr lang="en-US" sz="1100" b="1" dirty="0">
                <a:solidFill>
                  <a:srgbClr val="99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pthread_rwlock_unlock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(&amp;hash-&gt;lock);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DB0335-0391-4906-A2F5-B13E3C490F1C}"/>
              </a:ext>
            </a:extLst>
          </p:cNvPr>
          <p:cNvSpPr/>
          <p:nvPr/>
        </p:nvSpPr>
        <p:spPr>
          <a:xfrm>
            <a:off x="668152" y="930562"/>
            <a:ext cx="3769877" cy="469783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Volatile open-chaining hash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8711D-013F-4C23-99D8-3124AF0DF492}"/>
              </a:ext>
            </a:extLst>
          </p:cNvPr>
          <p:cNvSpPr txBox="1"/>
          <p:nvPr/>
        </p:nvSpPr>
        <p:spPr>
          <a:xfrm>
            <a:off x="4438029" y="958792"/>
            <a:ext cx="23639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Applying TIPS Plug-in APIs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4B9F4-8AEA-46C1-90EB-99CCB692CE80}"/>
              </a:ext>
            </a:extLst>
          </p:cNvPr>
          <p:cNvSpPr txBox="1"/>
          <p:nvPr/>
        </p:nvSpPr>
        <p:spPr>
          <a:xfrm>
            <a:off x="6022210" y="1528268"/>
            <a:ext cx="5267653" cy="5796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hash_insert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*hash, 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key, 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*node, 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333399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pthread_rwlock_wrlock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(&amp;hash-&gt;lock);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Find a node in a collision list</a:t>
            </a:r>
            <a:endParaRPr lang="en-US" sz="1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get_bucket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(key);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node       = hash-&gt;buckets[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]-&gt;head;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&amp;hash-&gt;buckets[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bucket_idx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]-&gt;head;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 &amp;&amp; node-&gt;key &lt; key)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&amp;node-&gt;next;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node = node-&gt;next;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chemeClr val="bg2">
                    <a:lumMod val="75000"/>
                  </a:schemeClr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Case 1: update an existing key</a:t>
            </a:r>
            <a:endParaRPr lang="en-US" sz="1400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(node-&gt;key == key) {</a:t>
            </a:r>
            <a:endParaRPr lang="en-US" sz="1100" dirty="0">
              <a:solidFill>
                <a:srgbClr val="333333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// Before modifying the value, backup the old value</a:t>
            </a:r>
            <a:endParaRPr lang="en-US" sz="1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tips_ulog_add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(&amp;node-&gt;value, </a:t>
            </a:r>
            <a:r>
              <a:rPr lang="en-US" sz="11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(node-&gt;value))</a:t>
            </a:r>
            <a:endParaRPr lang="en-US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node-&gt;value = value;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b="1" dirty="0" err="1">
                <a:solidFill>
                  <a:srgbClr val="0088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unlock_out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Case 2: add a new key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// Allocate a new node using </a:t>
            </a:r>
            <a:r>
              <a:rPr lang="en-US" sz="1100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tips_alloc</a:t>
            </a:r>
            <a:endParaRPr lang="en-US" sz="1100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tips_alloc</a:t>
            </a:r>
            <a:r>
              <a:rPr lang="en-US" sz="11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11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</a:t>
            </a:r>
            <a:r>
              <a:rPr lang="en-US" sz="11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en-US" sz="14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-&gt;key   = key;</a:t>
            </a:r>
            <a:endParaRPr lang="en-US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-&gt;value = value;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-&gt;next  = node;</a:t>
            </a:r>
          </a:p>
          <a:p>
            <a:pPr marL="0" marR="0" lvl="0" indent="0" algn="l" defTabSz="914400" rtl="0" eaLnBrk="1" fontAlgn="auto" latinLnBrk="0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Before modifying the value, backup the old value</a:t>
            </a:r>
          </a:p>
          <a:p>
            <a:pPr marL="0" marR="0" lvl="0" indent="0" algn="l" defTabSz="914400" rtl="0" eaLnBrk="1" fontAlgn="auto" latinLnBrk="0" hangingPunct="1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US" sz="1100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tips_ulog_add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pprev_next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(*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pprev_next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sz="14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*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pprev_next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new_node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10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then update then the node</a:t>
            </a: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b="1" dirty="0" err="1">
                <a:solidFill>
                  <a:srgbClr val="99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unlock_out</a:t>
            </a:r>
            <a:r>
              <a:rPr lang="en-US" sz="1100" b="1" dirty="0">
                <a:solidFill>
                  <a:srgbClr val="9977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pthread_rwlock_unlock</a:t>
            </a: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(&amp;hash-&gt;lock);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22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100" dirty="0">
                <a:solidFill>
                  <a:srgbClr val="333333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AD44E8-43C9-4132-BE50-BB2C671D2A03}"/>
              </a:ext>
            </a:extLst>
          </p:cNvPr>
          <p:cNvSpPr/>
          <p:nvPr/>
        </p:nvSpPr>
        <p:spPr>
          <a:xfrm>
            <a:off x="6096000" y="935200"/>
            <a:ext cx="4834855" cy="46978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Non-Volatile open-chaining hash table using TIPS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4FA8800-A0E1-4475-AF1C-6D4582DDFE16}"/>
              </a:ext>
            </a:extLst>
          </p:cNvPr>
          <p:cNvSpPr/>
          <p:nvPr/>
        </p:nvSpPr>
        <p:spPr>
          <a:xfrm>
            <a:off x="4520301" y="1122633"/>
            <a:ext cx="1540618" cy="198479"/>
          </a:xfrm>
          <a:prstGeom prst="rightArrow">
            <a:avLst/>
          </a:prstGeom>
          <a:solidFill>
            <a:srgbClr val="FF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65B62-1512-43A4-9FC5-682BB30A0893}"/>
              </a:ext>
            </a:extLst>
          </p:cNvPr>
          <p:cNvSpPr/>
          <p:nvPr/>
        </p:nvSpPr>
        <p:spPr>
          <a:xfrm>
            <a:off x="1093362" y="3975031"/>
            <a:ext cx="2005056" cy="128748"/>
          </a:xfrm>
          <a:prstGeom prst="rect">
            <a:avLst/>
          </a:prstGeom>
          <a:noFill/>
          <a:ln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C9A0E-6754-4B10-8805-DA9EBF34BC8C}"/>
              </a:ext>
            </a:extLst>
          </p:cNvPr>
          <p:cNvSpPr/>
          <p:nvPr/>
        </p:nvSpPr>
        <p:spPr>
          <a:xfrm>
            <a:off x="831274" y="4591678"/>
            <a:ext cx="3325091" cy="128748"/>
          </a:xfrm>
          <a:prstGeom prst="rect">
            <a:avLst/>
          </a:prstGeom>
          <a:noFill/>
          <a:ln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AAD9A-B92D-4ACE-95A5-7CEBEBAC71BF}"/>
              </a:ext>
            </a:extLst>
          </p:cNvPr>
          <p:cNvCxnSpPr>
            <a:cxnSpLocks/>
          </p:cNvCxnSpPr>
          <p:nvPr/>
        </p:nvCxnSpPr>
        <p:spPr>
          <a:xfrm>
            <a:off x="3098418" y="4028241"/>
            <a:ext cx="3616418" cy="59220"/>
          </a:xfrm>
          <a:prstGeom prst="straightConnector1">
            <a:avLst/>
          </a:prstGeom>
          <a:ln w="19050">
            <a:solidFill>
              <a:srgbClr val="08721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107845-0984-4773-9257-C5FC02E1E02B}"/>
              </a:ext>
            </a:extLst>
          </p:cNvPr>
          <p:cNvCxnSpPr>
            <a:cxnSpLocks/>
          </p:cNvCxnSpPr>
          <p:nvPr/>
        </p:nvCxnSpPr>
        <p:spPr>
          <a:xfrm>
            <a:off x="4196941" y="4656052"/>
            <a:ext cx="2166914" cy="322879"/>
          </a:xfrm>
          <a:prstGeom prst="straightConnector1">
            <a:avLst/>
          </a:prstGeom>
          <a:ln w="19050">
            <a:solidFill>
              <a:srgbClr val="08721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E34D01F-43AD-4849-B055-81DDE1B1516E}"/>
              </a:ext>
            </a:extLst>
          </p:cNvPr>
          <p:cNvSpPr/>
          <p:nvPr/>
        </p:nvSpPr>
        <p:spPr>
          <a:xfrm>
            <a:off x="791150" y="5208325"/>
            <a:ext cx="2087418" cy="128748"/>
          </a:xfrm>
          <a:prstGeom prst="rect">
            <a:avLst/>
          </a:prstGeom>
          <a:noFill/>
          <a:ln>
            <a:solidFill>
              <a:srgbClr val="CC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B3C94C-96EF-44A5-90A5-73B38A68F87B}"/>
              </a:ext>
            </a:extLst>
          </p:cNvPr>
          <p:cNvCxnSpPr>
            <a:cxnSpLocks/>
          </p:cNvCxnSpPr>
          <p:nvPr/>
        </p:nvCxnSpPr>
        <p:spPr>
          <a:xfrm>
            <a:off x="2878568" y="5273959"/>
            <a:ext cx="3485287" cy="493178"/>
          </a:xfrm>
          <a:prstGeom prst="straightConnector1">
            <a:avLst/>
          </a:prstGeom>
          <a:ln w="19050">
            <a:solidFill>
              <a:srgbClr val="08721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02B99D8-A942-4E12-9964-7C283533D595}"/>
              </a:ext>
            </a:extLst>
          </p:cNvPr>
          <p:cNvSpPr/>
          <p:nvPr/>
        </p:nvSpPr>
        <p:spPr>
          <a:xfrm>
            <a:off x="831274" y="2399071"/>
            <a:ext cx="4202842" cy="1071743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0FF574-5F96-455C-9BD5-4530FB69EAE1}"/>
              </a:ext>
            </a:extLst>
          </p:cNvPr>
          <p:cNvSpPr/>
          <p:nvPr/>
        </p:nvSpPr>
        <p:spPr>
          <a:xfrm>
            <a:off x="816840" y="3608968"/>
            <a:ext cx="4202842" cy="724206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C48FF-3336-453B-B955-CF0AB29ADBA1}"/>
              </a:ext>
            </a:extLst>
          </p:cNvPr>
          <p:cNvSpPr/>
          <p:nvPr/>
        </p:nvSpPr>
        <p:spPr>
          <a:xfrm>
            <a:off x="816840" y="4390551"/>
            <a:ext cx="4202842" cy="1071743"/>
          </a:xfrm>
          <a:prstGeom prst="rect">
            <a:avLst/>
          </a:prstGeom>
          <a:noFill/>
          <a:ln w="28575">
            <a:solidFill>
              <a:srgbClr val="CC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82815F-62A4-4C1A-ABD8-F95F8C996C72}"/>
              </a:ext>
            </a:extLst>
          </p:cNvPr>
          <p:cNvSpPr/>
          <p:nvPr/>
        </p:nvSpPr>
        <p:spPr>
          <a:xfrm>
            <a:off x="6404431" y="1779639"/>
            <a:ext cx="4526424" cy="737419"/>
          </a:xfrm>
          <a:prstGeom prst="round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20202"/>
                </a:solidFill>
                <a:latin typeface="Georgia" panose="02040502050405020303" pitchFamily="18" charset="0"/>
              </a:rPr>
              <a:t>Replace the memory allocation/free with </a:t>
            </a:r>
            <a:r>
              <a:rPr lang="en-US" dirty="0" err="1">
                <a:solidFill>
                  <a:srgbClr val="020202"/>
                </a:solidFill>
                <a:latin typeface="Georgia" panose="02040502050405020303" pitchFamily="18" charset="0"/>
              </a:rPr>
              <a:t>tips_alloc</a:t>
            </a:r>
            <a:r>
              <a:rPr lang="en-US" dirty="0">
                <a:solidFill>
                  <a:srgbClr val="020202"/>
                </a:solidFill>
                <a:latin typeface="Georgia" panose="02040502050405020303" pitchFamily="18" charset="0"/>
              </a:rPr>
              <a:t> or </a:t>
            </a:r>
            <a:r>
              <a:rPr lang="en-US" dirty="0" err="1">
                <a:solidFill>
                  <a:srgbClr val="020202"/>
                </a:solidFill>
                <a:latin typeface="Georgia" panose="02040502050405020303" pitchFamily="18" charset="0"/>
              </a:rPr>
              <a:t>tips_free</a:t>
            </a:r>
            <a:endParaRPr lang="en-US" dirty="0">
              <a:solidFill>
                <a:srgbClr val="020202"/>
              </a:solidFill>
              <a:latin typeface="Georgia" panose="02040502050405020303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D408B2F-7894-423C-84E7-A46CBF5178EC}"/>
              </a:ext>
            </a:extLst>
          </p:cNvPr>
          <p:cNvSpPr/>
          <p:nvPr/>
        </p:nvSpPr>
        <p:spPr>
          <a:xfrm>
            <a:off x="6404431" y="2640343"/>
            <a:ext cx="4526424" cy="737419"/>
          </a:xfrm>
          <a:prstGeom prst="round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20202"/>
                </a:solidFill>
                <a:latin typeface="Georgia" panose="02040502050405020303" pitchFamily="18" charset="0"/>
              </a:rPr>
              <a:t>Add </a:t>
            </a:r>
            <a:r>
              <a:rPr lang="en-US" dirty="0" err="1">
                <a:solidFill>
                  <a:srgbClr val="020202"/>
                </a:solidFill>
                <a:latin typeface="Georgia" panose="02040502050405020303" pitchFamily="18" charset="0"/>
              </a:rPr>
              <a:t>tips_undo_add</a:t>
            </a:r>
            <a:r>
              <a:rPr lang="en-US" dirty="0">
                <a:solidFill>
                  <a:srgbClr val="020202"/>
                </a:solidFill>
                <a:latin typeface="Georgia" panose="02040502050405020303" pitchFamily="18" charset="0"/>
              </a:rPr>
              <a:t> before modifying the NVMM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2D99E8-FF43-4AD9-AC1B-8DEC15D622D5}"/>
              </a:ext>
            </a:extLst>
          </p:cNvPr>
          <p:cNvSpPr/>
          <p:nvPr/>
        </p:nvSpPr>
        <p:spPr>
          <a:xfrm>
            <a:off x="6528619" y="3830360"/>
            <a:ext cx="4670323" cy="502814"/>
          </a:xfrm>
          <a:prstGeom prst="rect">
            <a:avLst/>
          </a:prstGeom>
          <a:noFill/>
          <a:ln w="28575">
            <a:solidFill>
              <a:srgbClr val="08721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BD4A5-D25E-4C12-BAE7-6E2E663C82CB}"/>
              </a:ext>
            </a:extLst>
          </p:cNvPr>
          <p:cNvSpPr/>
          <p:nvPr/>
        </p:nvSpPr>
        <p:spPr>
          <a:xfrm>
            <a:off x="6379278" y="5515730"/>
            <a:ext cx="4670323" cy="502814"/>
          </a:xfrm>
          <a:prstGeom prst="rect">
            <a:avLst/>
          </a:prstGeom>
          <a:noFill/>
          <a:ln w="28575">
            <a:solidFill>
              <a:srgbClr val="08721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7C4A78-B9D8-47D3-8E8F-2E719B18A85D}"/>
              </a:ext>
            </a:extLst>
          </p:cNvPr>
          <p:cNvSpPr/>
          <p:nvPr/>
        </p:nvSpPr>
        <p:spPr>
          <a:xfrm>
            <a:off x="6379278" y="4819150"/>
            <a:ext cx="4670323" cy="283546"/>
          </a:xfrm>
          <a:prstGeom prst="rect">
            <a:avLst/>
          </a:prstGeom>
          <a:noFill/>
          <a:ln w="28575">
            <a:solidFill>
              <a:srgbClr val="08721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179341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8" grpId="0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22" grpId="0" animBg="1"/>
      <p:bldP spid="7" grpId="0" animBg="1"/>
      <p:bldP spid="24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Plug-in Programming Model 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6"/>
            <a:ext cx="9996000" cy="53337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D9D495B-418C-4E65-8E46-BA839F8E9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20543"/>
              </p:ext>
            </p:extLst>
          </p:nvPr>
        </p:nvGraphicFramePr>
        <p:xfrm>
          <a:off x="1311407" y="1584379"/>
          <a:ext cx="8838785" cy="4074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713646">
                  <a:extLst>
                    <a:ext uri="{9D8B030D-6E8A-4147-A177-3AD203B41FA5}">
                      <a16:colId xmlns:a16="http://schemas.microsoft.com/office/drawing/2014/main" val="147802755"/>
                    </a:ext>
                  </a:extLst>
                </a:gridCol>
                <a:gridCol w="4125139">
                  <a:extLst>
                    <a:ext uri="{9D8B030D-6E8A-4147-A177-3AD203B41FA5}">
                      <a16:colId xmlns:a16="http://schemas.microsoft.com/office/drawing/2014/main" val="3824327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TIPS Facade APIs</a:t>
                      </a:r>
                      <a:endPara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API Description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628473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bool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tips_insert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*ds,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key_t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k,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val_t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v,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fn_insert_t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*f)</a:t>
                      </a:r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Insert a key into the TIPS enabled index 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71584"/>
                  </a:ext>
                </a:extLst>
              </a:tr>
              <a:tr h="4855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bool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tips_update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*ds,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key_t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k,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val_t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v,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fn_update_t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*f)</a:t>
                      </a:r>
                    </a:p>
                    <a:p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a key in the TIPS enabled Index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35387"/>
                  </a:ext>
                </a:extLst>
              </a:tr>
              <a:tr h="4855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bool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tips_delete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*ds,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key_t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k,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fn_delete_t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*f)</a:t>
                      </a:r>
                    </a:p>
                    <a:p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Delete a key in the TIPS enabled index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66747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val_t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tips_lookup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*ds,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key_t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k,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fn_lookup_t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*f)</a:t>
                      </a:r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Lookup a key in the TIPS enabled index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38257"/>
                  </a:ext>
                </a:extLst>
              </a:tr>
              <a:tr h="4855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val_t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tips_scan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*ds,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key_t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k, int range,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fn_scan_t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*f)</a:t>
                      </a:r>
                    </a:p>
                    <a:p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Scan a key range in the TIPS enabled index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05848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TIPS Plug-in APIs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API Description 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979090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bool 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tips_ulog_add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addr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sz="135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size_t</a:t>
                      </a:r>
                      <a:r>
                        <a:rPr lang="en-US" sz="135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size)</a:t>
                      </a:r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Add the given address into the UNDO Log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54821"/>
                  </a:ext>
                </a:extLst>
              </a:tr>
              <a:tr h="35610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void *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tips_alloc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size_t</a:t>
                      </a:r>
                      <a:r>
                        <a:rPr 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size)</a:t>
                      </a:r>
                      <a:endParaRPr 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Allocate a block of memory from the NVMM heap 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49598"/>
                  </a:ext>
                </a:extLst>
              </a:tr>
              <a:tr h="4131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void </a:t>
                      </a:r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tips_free</a:t>
                      </a: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(void *</a:t>
                      </a:r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addr</a:t>
                      </a: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en-US" sz="1350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Free the allocated memory from the NVMM heap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38676"/>
                  </a:ext>
                </a:extLst>
              </a:tr>
            </a:tbl>
          </a:graphicData>
        </a:graphic>
      </p:graphicFrame>
      <p:sp>
        <p:nvSpPr>
          <p:cNvPr id="3" name="Arrow: Bent 2">
            <a:extLst>
              <a:ext uri="{FF2B5EF4-FFF2-40B4-BE49-F238E27FC236}">
                <a16:creationId xmlns:a16="http://schemas.microsoft.com/office/drawing/2014/main" id="{50A03E83-FB94-4409-9FCE-A57B1E915DE7}"/>
              </a:ext>
            </a:extLst>
          </p:cNvPr>
          <p:cNvSpPr/>
          <p:nvPr/>
        </p:nvSpPr>
        <p:spPr>
          <a:xfrm>
            <a:off x="4525304" y="1199461"/>
            <a:ext cx="1563329" cy="522248"/>
          </a:xfrm>
          <a:prstGeom prst="ben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ECD86-7B56-4110-9142-4CA8CA2073F3}"/>
              </a:ext>
            </a:extLst>
          </p:cNvPr>
          <p:cNvSpPr txBox="1"/>
          <p:nvPr/>
        </p:nvSpPr>
        <p:spPr>
          <a:xfrm>
            <a:off x="6096000" y="1151474"/>
            <a:ext cx="42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Georgia" panose="02040502050405020303" pitchFamily="18" charset="0"/>
              </a:rPr>
              <a:t>To access the plugged-in index 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E6329047-E6CE-4307-8860-14DD09246DA9}"/>
              </a:ext>
            </a:extLst>
          </p:cNvPr>
          <p:cNvSpPr/>
          <p:nvPr/>
        </p:nvSpPr>
        <p:spPr>
          <a:xfrm flipV="1">
            <a:off x="4748981" y="4142587"/>
            <a:ext cx="608052" cy="1948305"/>
          </a:xfrm>
          <a:prstGeom prst="bentArrow">
            <a:avLst>
              <a:gd name="adj1" fmla="val 16892"/>
              <a:gd name="adj2" fmla="val 25000"/>
              <a:gd name="adj3" fmla="val 25000"/>
              <a:gd name="adj4" fmla="val 4375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B7261-0667-458A-844A-16FF141B36C2}"/>
              </a:ext>
            </a:extLst>
          </p:cNvPr>
          <p:cNvSpPr txBox="1"/>
          <p:nvPr/>
        </p:nvSpPr>
        <p:spPr>
          <a:xfrm>
            <a:off x="5471651" y="5755601"/>
            <a:ext cx="428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20202"/>
                </a:solidFill>
                <a:latin typeface="Georgia" panose="02040502050405020303" pitchFamily="18" charset="0"/>
              </a:rPr>
              <a:t>To modify the plugged-in index </a:t>
            </a:r>
          </a:p>
        </p:txBody>
      </p:sp>
    </p:spTree>
    <p:extLst>
      <p:ext uri="{BB962C8B-B14F-4D97-AF65-F5344CB8AC3E}">
        <p14:creationId xmlns:p14="http://schemas.microsoft.com/office/powerpoint/2010/main" val="1847953525"/>
      </p:ext>
    </p:extLst>
  </p:cSld>
  <p:clrMapOvr>
    <a:masterClrMapping/>
  </p:clrMapOvr>
  <p:transition spd="slow">
    <p:sndAc>
      <p:endSnd/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838899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Achieve an Index-agnostic Conversion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1355540" y="248133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No restrictions on concurrency control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989901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135554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No in-depth knowledge required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135554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Hiding  the programming  complexities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1039984"/>
            <a:ext cx="579574" cy="579574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C8108AD-B98E-45CE-AB89-A59E289533AA}"/>
              </a:ext>
            </a:extLst>
          </p:cNvPr>
          <p:cNvSpPr/>
          <p:nvPr/>
        </p:nvSpPr>
        <p:spPr>
          <a:xfrm>
            <a:off x="985771" y="3904451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04E6F88-8DF1-4A2F-B28E-634DAD3E6293}"/>
              </a:ext>
            </a:extLst>
          </p:cNvPr>
          <p:cNvSpPr/>
          <p:nvPr/>
        </p:nvSpPr>
        <p:spPr>
          <a:xfrm>
            <a:off x="1019327" y="5156295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0E110E-C764-4A69-96B1-84A51FD3CFF5}"/>
              </a:ext>
            </a:extLst>
          </p:cNvPr>
          <p:cNvSpPr/>
          <p:nvPr/>
        </p:nvSpPr>
        <p:spPr>
          <a:xfrm>
            <a:off x="4632121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Strong Consistency and Correct Recovery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9458A9-D69F-4E24-834F-8297302337CE}"/>
              </a:ext>
            </a:extLst>
          </p:cNvPr>
          <p:cNvSpPr/>
          <p:nvPr/>
        </p:nvSpPr>
        <p:spPr>
          <a:xfrm>
            <a:off x="8425343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High-Performance and Multi-core Scalability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9B7FB3-629A-4B37-8D7D-C412EEF8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69" y="1113026"/>
            <a:ext cx="579574" cy="579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11B8FD-ACBE-4EC4-8FC3-D8DB43BB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07" y="1089290"/>
            <a:ext cx="579574" cy="5795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49D345-16F0-4163-96B8-104CD5552C1C}"/>
              </a:ext>
            </a:extLst>
          </p:cNvPr>
          <p:cNvSpPr/>
          <p:nvPr/>
        </p:nvSpPr>
        <p:spPr>
          <a:xfrm>
            <a:off x="5114488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Durable Linearizability (DL)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600822A-672F-4E9A-8073-AF59C43B6E8B}"/>
              </a:ext>
            </a:extLst>
          </p:cNvPr>
          <p:cNvSpPr/>
          <p:nvPr/>
        </p:nvSpPr>
        <p:spPr>
          <a:xfrm>
            <a:off x="4764652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92CDB7-7F6A-49ED-AEDB-F2F7804C15AD}"/>
              </a:ext>
            </a:extLst>
          </p:cNvPr>
          <p:cNvSpPr/>
          <p:nvPr/>
        </p:nvSpPr>
        <p:spPr>
          <a:xfrm>
            <a:off x="5142435" y="372381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Guarantee correct recovery 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736E3B7-FA7E-47B4-938A-5D43E8A60FFF}"/>
              </a:ext>
            </a:extLst>
          </p:cNvPr>
          <p:cNvSpPr/>
          <p:nvPr/>
        </p:nvSpPr>
        <p:spPr>
          <a:xfrm>
            <a:off x="4760652" y="3904450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202055-263C-448D-99BF-4BF5295299BC}"/>
              </a:ext>
            </a:extLst>
          </p:cNvPr>
          <p:cNvSpPr/>
          <p:nvPr/>
        </p:nvSpPr>
        <p:spPr>
          <a:xfrm>
            <a:off x="5114488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Index-agnostic crash consistency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500A995E-55BF-4336-B22D-2650EB03AD27}"/>
              </a:ext>
            </a:extLst>
          </p:cNvPr>
          <p:cNvSpPr/>
          <p:nvPr/>
        </p:nvSpPr>
        <p:spPr>
          <a:xfrm>
            <a:off x="4758183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11D3C-0671-412A-83F2-9824FF87CDF3}"/>
              </a:ext>
            </a:extLst>
          </p:cNvPr>
          <p:cNvSpPr/>
          <p:nvPr/>
        </p:nvSpPr>
        <p:spPr>
          <a:xfrm>
            <a:off x="8907710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on-par with NVMM-optimized indexes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A1ABDE-9431-4A0B-8F94-717B1108E94B}"/>
              </a:ext>
            </a:extLst>
          </p:cNvPr>
          <p:cNvSpPr/>
          <p:nvPr/>
        </p:nvSpPr>
        <p:spPr>
          <a:xfrm>
            <a:off x="890771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Preserve the characteristics of volatile index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7EC542-E2B0-41D8-B612-A54EE620E914}"/>
              </a:ext>
            </a:extLst>
          </p:cNvPr>
          <p:cNvSpPr/>
          <p:nvPr/>
        </p:nvSpPr>
        <p:spPr>
          <a:xfrm>
            <a:off x="890771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better than other conversion techniques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1047EB6-3D03-466A-9D8C-A227A17F146B}"/>
              </a:ext>
            </a:extLst>
          </p:cNvPr>
          <p:cNvSpPr/>
          <p:nvPr/>
        </p:nvSpPr>
        <p:spPr>
          <a:xfrm>
            <a:off x="8521007" y="2652606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8029785-92A2-4F64-B8E5-22A0C15371EF}"/>
              </a:ext>
            </a:extLst>
          </p:cNvPr>
          <p:cNvSpPr/>
          <p:nvPr/>
        </p:nvSpPr>
        <p:spPr>
          <a:xfrm>
            <a:off x="8521006" y="3904449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3B03C42-B8FA-4868-8936-5881190E635F}"/>
              </a:ext>
            </a:extLst>
          </p:cNvPr>
          <p:cNvSpPr/>
          <p:nvPr/>
        </p:nvSpPr>
        <p:spPr>
          <a:xfrm>
            <a:off x="8521006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144AA45B-715A-47CE-AD33-65A51F772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2550253"/>
            <a:ext cx="544323" cy="503340"/>
          </a:xfrm>
          <a:prstGeom prst="rect">
            <a:avLst/>
          </a:prstGeom>
        </p:spPr>
      </p:pic>
      <p:pic>
        <p:nvPicPr>
          <p:cNvPr id="38" name="Picture 37" descr="Shape, arrow&#10;&#10;Description automatically generated">
            <a:extLst>
              <a:ext uri="{FF2B5EF4-FFF2-40B4-BE49-F238E27FC236}">
                <a16:creationId xmlns:a16="http://schemas.microsoft.com/office/drawing/2014/main" id="{53A543CE-74A7-431B-ADE4-D110B7D5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64" y="3763444"/>
            <a:ext cx="544323" cy="503340"/>
          </a:xfrm>
          <a:prstGeom prst="rect">
            <a:avLst/>
          </a:prstGeom>
        </p:spPr>
      </p:pic>
      <p:pic>
        <p:nvPicPr>
          <p:cNvPr id="34" name="Picture 33" descr="Shape, arrow&#10;&#10;Description automatically generated">
            <a:extLst>
              <a:ext uri="{FF2B5EF4-FFF2-40B4-BE49-F238E27FC236}">
                <a16:creationId xmlns:a16="http://schemas.microsoft.com/office/drawing/2014/main" id="{E993E1FA-0139-4BB3-9316-58D4D4E9B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1" y="5082475"/>
            <a:ext cx="544323" cy="503340"/>
          </a:xfrm>
          <a:prstGeom prst="rect">
            <a:avLst/>
          </a:prstGeom>
        </p:spPr>
      </p:pic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ECB50664-EDB4-4006-AF90-1A2219468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3816364"/>
            <a:ext cx="544323" cy="503340"/>
          </a:xfrm>
          <a:prstGeom prst="rect">
            <a:avLst/>
          </a:prstGeom>
        </p:spPr>
      </p:pic>
      <p:pic>
        <p:nvPicPr>
          <p:cNvPr id="36" name="Picture 35" descr="Shape, arrow&#10;&#10;Description automatically generated">
            <a:extLst>
              <a:ext uri="{FF2B5EF4-FFF2-40B4-BE49-F238E27FC236}">
                <a16:creationId xmlns:a16="http://schemas.microsoft.com/office/drawing/2014/main" id="{57E64FB3-AB2C-4502-AC38-7DE2736BF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578" y="2501431"/>
            <a:ext cx="544323" cy="503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9801229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Why TIPS-Backend Scalability is Important?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TIPS-Frontend is fast and scalable with concurrent DRAM-cache and per-thread operational logging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Backend writes are inherently slower because of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writes happening in the NVMM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additional logging operations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Slower backend can easily bottleneck the frontend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b="1" dirty="0">
                <a:solidFill>
                  <a:srgbClr val="08721A"/>
                </a:solidFill>
                <a:latin typeface="Calibri"/>
                <a:ea typeface="Calibri"/>
                <a:cs typeface="Calibri"/>
                <a:sym typeface="Calibri"/>
              </a:rPr>
              <a:t>Fast backend writes can easily keep up with the frontend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12704"/>
      </p:ext>
    </p:extLst>
  </p:cSld>
  <p:clrMapOvr>
    <a:masterClrMapping/>
  </p:clrMapOvr>
  <p:transition spd="slow">
    <p:sndAc>
      <p:endSnd/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How TIPS Makes its Backend Scalable?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 introduce two techniques 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rgbClr val="08721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988B87-611B-4B0A-8E55-33399CCEE6F0}"/>
              </a:ext>
            </a:extLst>
          </p:cNvPr>
          <p:cNvSpPr/>
          <p:nvPr/>
        </p:nvSpPr>
        <p:spPr>
          <a:xfrm>
            <a:off x="1463200" y="2199527"/>
            <a:ext cx="8964316" cy="947955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UNO Logging Protocol to Reduce the UNDO Logging Overhead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A24632-B0F2-4C9D-BD60-8CC1528A7104}"/>
              </a:ext>
            </a:extLst>
          </p:cNvPr>
          <p:cNvSpPr/>
          <p:nvPr/>
        </p:nvSpPr>
        <p:spPr>
          <a:xfrm>
            <a:off x="1463200" y="3837965"/>
            <a:ext cx="8964316" cy="898562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Adaptive Scaling for Concurrent Background Writes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A151A5-CB7A-4EE4-A707-0B89B156E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516" y="2885813"/>
            <a:ext cx="983800" cy="983800"/>
          </a:xfrm>
          <a:prstGeom prst="rect">
            <a:avLst/>
          </a:prstGeom>
        </p:spPr>
      </p:pic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EF86585-FD69-4221-AE72-DF630358CD62}"/>
              </a:ext>
            </a:extLst>
          </p:cNvPr>
          <p:cNvSpPr/>
          <p:nvPr/>
        </p:nvSpPr>
        <p:spPr>
          <a:xfrm>
            <a:off x="906011" y="2567031"/>
            <a:ext cx="394283" cy="218114"/>
          </a:xfrm>
          <a:prstGeom prst="homePlate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144C35E-AB6F-4B5A-8E1E-DB41A3830175}"/>
              </a:ext>
            </a:extLst>
          </p:cNvPr>
          <p:cNvSpPr/>
          <p:nvPr/>
        </p:nvSpPr>
        <p:spPr>
          <a:xfrm>
            <a:off x="906011" y="4202884"/>
            <a:ext cx="394283" cy="218114"/>
          </a:xfrm>
          <a:prstGeom prst="homePlate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55481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UNO Logging Protocol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All three logs (OLog, ULog,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MLog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 in TIPS works synergistically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TIPS selectively logs the addresses required for the correct recovery in the UNDO log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UNDO logging will be performed only when the requested address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 not present in the OLog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is not previously UNDO-logged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This decision is made using two timestamp information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Time at which the requested address is allocated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alloc-ts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Time of last OLog reclamation (reclaim-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)  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4532184"/>
      </p:ext>
    </p:extLst>
  </p:cSld>
  <p:clrMapOvr>
    <a:masterClrMapping/>
  </p:clrMapOvr>
  <p:transition spd="slow">
    <p:sndAc>
      <p:endSnd/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77820" y="369945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CASE 1: When the Address is not in Any of the Logs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D6838-EA34-4C94-8145-24BAD8C8F586}"/>
              </a:ext>
            </a:extLst>
          </p:cNvPr>
          <p:cNvSpPr/>
          <p:nvPr/>
        </p:nvSpPr>
        <p:spPr>
          <a:xfrm>
            <a:off x="2785145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6CB9-84D4-4A49-9AB1-BFAE14F2FD73}"/>
              </a:ext>
            </a:extLst>
          </p:cNvPr>
          <p:cNvSpPr/>
          <p:nvPr/>
        </p:nvSpPr>
        <p:spPr>
          <a:xfrm>
            <a:off x="2281806" y="1971413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DA14B-9C1D-4AC2-B3FB-2D50F11D4465}"/>
              </a:ext>
            </a:extLst>
          </p:cNvPr>
          <p:cNvSpPr/>
          <p:nvPr/>
        </p:nvSpPr>
        <p:spPr>
          <a:xfrm>
            <a:off x="4060272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60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28016-F5D3-47A1-9A56-BFD4E01059FA}"/>
              </a:ext>
            </a:extLst>
          </p:cNvPr>
          <p:cNvSpPr/>
          <p:nvPr/>
        </p:nvSpPr>
        <p:spPr>
          <a:xfrm>
            <a:off x="5335399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D249-384F-4F57-A66E-3AC530844014}"/>
              </a:ext>
            </a:extLst>
          </p:cNvPr>
          <p:cNvSpPr/>
          <p:nvPr/>
        </p:nvSpPr>
        <p:spPr>
          <a:xfrm>
            <a:off x="6610526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BFE70-BA15-49AE-B669-1024664EB15A}"/>
              </a:ext>
            </a:extLst>
          </p:cNvPr>
          <p:cNvSpPr/>
          <p:nvPr/>
        </p:nvSpPr>
        <p:spPr>
          <a:xfrm>
            <a:off x="7885653" y="1971412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CE3E-B445-42B5-A36A-48977DB31720}"/>
              </a:ext>
            </a:extLst>
          </p:cNvPr>
          <p:cNvSpPr txBox="1"/>
          <p:nvPr/>
        </p:nvSpPr>
        <p:spPr>
          <a:xfrm>
            <a:off x="8388992" y="1107880"/>
            <a:ext cx="46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Timestamp of last OLog reclamation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AF50D-969F-4ACE-9651-03F551AE46C0}"/>
              </a:ext>
            </a:extLst>
          </p:cNvPr>
          <p:cNvSpPr/>
          <p:nvPr/>
        </p:nvSpPr>
        <p:spPr>
          <a:xfrm>
            <a:off x="2288690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691FA-0729-447A-85D0-EEBF594E86EE}"/>
              </a:ext>
            </a:extLst>
          </p:cNvPr>
          <p:cNvCxnSpPr/>
          <p:nvPr/>
        </p:nvCxnSpPr>
        <p:spPr>
          <a:xfrm>
            <a:off x="3422708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BBE6A-C18D-421A-8762-06165B2382F2}"/>
              </a:ext>
            </a:extLst>
          </p:cNvPr>
          <p:cNvSpPr/>
          <p:nvPr/>
        </p:nvSpPr>
        <p:spPr>
          <a:xfrm>
            <a:off x="3926048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52349-D835-4576-8EEC-ACD72C3A9F2F}"/>
              </a:ext>
            </a:extLst>
          </p:cNvPr>
          <p:cNvCxnSpPr/>
          <p:nvPr/>
        </p:nvCxnSpPr>
        <p:spPr>
          <a:xfrm>
            <a:off x="5060066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15EB-C8B0-4781-8759-8C19499121C7}"/>
              </a:ext>
            </a:extLst>
          </p:cNvPr>
          <p:cNvSpPr/>
          <p:nvPr/>
        </p:nvSpPr>
        <p:spPr>
          <a:xfrm>
            <a:off x="5563406" y="4177720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C4013-FEA5-4C6C-92A8-618FDA61993C}"/>
              </a:ext>
            </a:extLst>
          </p:cNvPr>
          <p:cNvCxnSpPr/>
          <p:nvPr/>
        </p:nvCxnSpPr>
        <p:spPr>
          <a:xfrm>
            <a:off x="6697424" y="4388843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678D3-E889-42EE-AECC-CF246F8C5981}"/>
              </a:ext>
            </a:extLst>
          </p:cNvPr>
          <p:cNvSpPr/>
          <p:nvPr/>
        </p:nvSpPr>
        <p:spPr>
          <a:xfrm>
            <a:off x="718631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1935-15DD-46FC-840F-77160B813993}"/>
              </a:ext>
            </a:extLst>
          </p:cNvPr>
          <p:cNvSpPr txBox="1"/>
          <p:nvPr/>
        </p:nvSpPr>
        <p:spPr>
          <a:xfrm>
            <a:off x="2350262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7C19-708C-45C3-BD8F-DDF539BA0F0C}"/>
              </a:ext>
            </a:extLst>
          </p:cNvPr>
          <p:cNvSpPr txBox="1"/>
          <p:nvPr/>
        </p:nvSpPr>
        <p:spPr>
          <a:xfrm>
            <a:off x="4047434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F82D-3E0E-413C-8A14-F3A7F4C18A52}"/>
              </a:ext>
            </a:extLst>
          </p:cNvPr>
          <p:cNvSpPr txBox="1"/>
          <p:nvPr/>
        </p:nvSpPr>
        <p:spPr>
          <a:xfrm>
            <a:off x="5616875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6A747-F089-4168-A082-92B108F5ECC3}"/>
              </a:ext>
            </a:extLst>
          </p:cNvPr>
          <p:cNvSpPr txBox="1"/>
          <p:nvPr/>
        </p:nvSpPr>
        <p:spPr>
          <a:xfrm>
            <a:off x="7161963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2F6E5-3387-4560-ACC2-E90F6DECC0FE}"/>
              </a:ext>
            </a:extLst>
          </p:cNvPr>
          <p:cNvSpPr txBox="1"/>
          <p:nvPr/>
        </p:nvSpPr>
        <p:spPr>
          <a:xfrm>
            <a:off x="2405346" y="3884105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BF279-073B-4AB6-B880-546ADDF1A196}"/>
              </a:ext>
            </a:extLst>
          </p:cNvPr>
          <p:cNvSpPr txBox="1"/>
          <p:nvPr/>
        </p:nvSpPr>
        <p:spPr>
          <a:xfrm>
            <a:off x="3994810" y="388541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4DDEA-D6E3-464A-B580-5D0AE9E62E7C}"/>
              </a:ext>
            </a:extLst>
          </p:cNvPr>
          <p:cNvSpPr txBox="1"/>
          <p:nvPr/>
        </p:nvSpPr>
        <p:spPr>
          <a:xfrm>
            <a:off x="5598666" y="3884105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A22-7877-4C86-A592-41F1739B9F97}"/>
              </a:ext>
            </a:extLst>
          </p:cNvPr>
          <p:cNvSpPr txBox="1"/>
          <p:nvPr/>
        </p:nvSpPr>
        <p:spPr>
          <a:xfrm>
            <a:off x="7281191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27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EBCB6-02D4-47B8-941C-70AEA65B5ACC}"/>
              </a:ext>
            </a:extLst>
          </p:cNvPr>
          <p:cNvSpPr/>
          <p:nvPr/>
        </p:nvSpPr>
        <p:spPr>
          <a:xfrm>
            <a:off x="8823675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50C48-4A2F-4298-99BD-F7BA2753F37E}"/>
              </a:ext>
            </a:extLst>
          </p:cNvPr>
          <p:cNvSpPr txBox="1"/>
          <p:nvPr/>
        </p:nvSpPr>
        <p:spPr>
          <a:xfrm>
            <a:off x="8844488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54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021B3-2295-40B2-B12A-93C2909348B1}"/>
              </a:ext>
            </a:extLst>
          </p:cNvPr>
          <p:cNvSpPr/>
          <p:nvPr/>
        </p:nvSpPr>
        <p:spPr>
          <a:xfrm>
            <a:off x="2855699" y="1803817"/>
            <a:ext cx="1134018" cy="900394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36CFBD-4D2D-4578-B911-D9251B1BDAD4}"/>
              </a:ext>
            </a:extLst>
          </p:cNvPr>
          <p:cNvCxnSpPr/>
          <p:nvPr/>
        </p:nvCxnSpPr>
        <p:spPr>
          <a:xfrm rot="16200000" flipH="1">
            <a:off x="8469081" y="3780749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3A8B6-666D-43C5-BF35-A8705F2F803A}"/>
              </a:ext>
            </a:extLst>
          </p:cNvPr>
          <p:cNvSpPr/>
          <p:nvPr/>
        </p:nvSpPr>
        <p:spPr>
          <a:xfrm>
            <a:off x="5335398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42EE5-0D71-4228-BF9E-F9DDC3F53233}"/>
              </a:ext>
            </a:extLst>
          </p:cNvPr>
          <p:cNvSpPr/>
          <p:nvPr/>
        </p:nvSpPr>
        <p:spPr>
          <a:xfrm>
            <a:off x="4067156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3749F2-4DAF-4B96-BD74-C80124F70D37}"/>
              </a:ext>
            </a:extLst>
          </p:cNvPr>
          <p:cNvSpPr/>
          <p:nvPr/>
        </p:nvSpPr>
        <p:spPr>
          <a:xfrm>
            <a:off x="2792029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C85EB-BA0E-498A-A6CE-583A18443685}"/>
              </a:ext>
            </a:extLst>
          </p:cNvPr>
          <p:cNvSpPr/>
          <p:nvPr/>
        </p:nvSpPr>
        <p:spPr>
          <a:xfrm>
            <a:off x="230167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166C-74EF-4042-9D00-0438E07DA11D}"/>
              </a:ext>
            </a:extLst>
          </p:cNvPr>
          <p:cNvSpPr/>
          <p:nvPr/>
        </p:nvSpPr>
        <p:spPr>
          <a:xfrm>
            <a:off x="660443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044E7-6029-4AE5-B311-B972B40A2414}"/>
              </a:ext>
            </a:extLst>
          </p:cNvPr>
          <p:cNvSpPr txBox="1"/>
          <p:nvPr/>
        </p:nvSpPr>
        <p:spPr>
          <a:xfrm>
            <a:off x="8945381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A62894-27EC-4505-A290-D0696D9D1680}"/>
              </a:ext>
            </a:extLst>
          </p:cNvPr>
          <p:cNvSpPr/>
          <p:nvPr/>
        </p:nvSpPr>
        <p:spPr>
          <a:xfrm>
            <a:off x="1526796" y="2684475"/>
            <a:ext cx="8498048" cy="106822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alloc-ts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 &lt; reclaim-</a:t>
            </a:r>
            <a:r>
              <a:rPr lang="en-US" sz="2400" dirty="0" err="1">
                <a:solidFill>
                  <a:srgbClr val="C00000"/>
                </a:solidFill>
                <a:latin typeface="Georgia" panose="02040502050405020303" pitchFamily="18" charset="0"/>
              </a:rPr>
              <a:t>ts</a:t>
            </a:r>
            <a:r>
              <a:rPr lang="en-US" sz="2400" dirty="0">
                <a:solidFill>
                  <a:srgbClr val="C00000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The logic to create Node D will not be in the OLog as Node D is allocated before the last OLog reclamation  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670C7E-CAE4-4490-B23D-1881B88C10BC}"/>
              </a:ext>
            </a:extLst>
          </p:cNvPr>
          <p:cNvSpPr txBox="1"/>
          <p:nvPr/>
        </p:nvSpPr>
        <p:spPr>
          <a:xfrm>
            <a:off x="8388992" y="1355858"/>
            <a:ext cx="336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Timestamp of address allocation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16DB0B4D-C082-44EF-B3DC-09A2F7FA8F41}"/>
              </a:ext>
            </a:extLst>
          </p:cNvPr>
          <p:cNvCxnSpPr/>
          <p:nvPr/>
        </p:nvCxnSpPr>
        <p:spPr>
          <a:xfrm>
            <a:off x="8531010" y="1698297"/>
            <a:ext cx="585329" cy="8018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69A06E3-DF1E-43F4-A1B9-38FAF7ACE547}"/>
              </a:ext>
            </a:extLst>
          </p:cNvPr>
          <p:cNvSpPr txBox="1"/>
          <p:nvPr/>
        </p:nvSpPr>
        <p:spPr>
          <a:xfrm>
            <a:off x="9056628" y="1614672"/>
            <a:ext cx="2891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 Worker Thread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66515B-D5D1-47C6-ABD8-769555B64817}"/>
              </a:ext>
            </a:extLst>
          </p:cNvPr>
          <p:cNvSpPr txBox="1"/>
          <p:nvPr/>
        </p:nvSpPr>
        <p:spPr>
          <a:xfrm>
            <a:off x="6571830" y="1653245"/>
            <a:ext cx="2110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C449605-BA55-4598-8A0D-957AB6A3BD7E}"/>
              </a:ext>
            </a:extLst>
          </p:cNvPr>
          <p:cNvSpPr txBox="1"/>
          <p:nvPr/>
        </p:nvSpPr>
        <p:spPr>
          <a:xfrm>
            <a:off x="579339" y="1869255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EA7D69-98B8-4AD7-BA97-D692168DD1AB}"/>
              </a:ext>
            </a:extLst>
          </p:cNvPr>
          <p:cNvSpPr txBox="1"/>
          <p:nvPr/>
        </p:nvSpPr>
        <p:spPr>
          <a:xfrm>
            <a:off x="391131" y="4078407"/>
            <a:ext cx="173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(Linked List)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B4F89E-9472-4024-BD89-064184887326}"/>
              </a:ext>
            </a:extLst>
          </p:cNvPr>
          <p:cNvSpPr txBox="1"/>
          <p:nvPr/>
        </p:nvSpPr>
        <p:spPr>
          <a:xfrm>
            <a:off x="334159" y="519968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913D782-38D3-4AFB-82AF-96A0240F5616}"/>
              </a:ext>
            </a:extLst>
          </p:cNvPr>
          <p:cNvCxnSpPr>
            <a:cxnSpLocks/>
          </p:cNvCxnSpPr>
          <p:nvPr/>
        </p:nvCxnSpPr>
        <p:spPr>
          <a:xfrm rot="5400000">
            <a:off x="8127848" y="3880165"/>
            <a:ext cx="430219" cy="193212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18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15" grpId="0" animBg="1"/>
      <p:bldP spid="49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214633"/>
            <a:ext cx="9996000" cy="47159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chemeClr val="accent2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  </a:t>
            </a:r>
            <a:endParaRPr sz="30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A0F1C-73D8-4D1B-A26D-AD144669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b="1" dirty="0">
                <a:latin typeface="Garamond" panose="02020404030301010803" pitchFamily="18" charset="0"/>
              </a:rPr>
              <a:t>Talk Outline </a:t>
            </a:r>
          </a:p>
        </p:txBody>
      </p:sp>
    </p:spTree>
    <p:extLst>
      <p:ext uri="{BB962C8B-B14F-4D97-AF65-F5344CB8AC3E}">
        <p14:creationId xmlns:p14="http://schemas.microsoft.com/office/powerpoint/2010/main" val="2306018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CASE 1: When the Address is not in Any Log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471055" y="1071017"/>
            <a:ext cx="10257745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D6838-EA34-4C94-8145-24BAD8C8F586}"/>
              </a:ext>
            </a:extLst>
          </p:cNvPr>
          <p:cNvSpPr/>
          <p:nvPr/>
        </p:nvSpPr>
        <p:spPr>
          <a:xfrm>
            <a:off x="2785145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6CB9-84D4-4A49-9AB1-BFAE14F2FD73}"/>
              </a:ext>
            </a:extLst>
          </p:cNvPr>
          <p:cNvSpPr/>
          <p:nvPr/>
        </p:nvSpPr>
        <p:spPr>
          <a:xfrm>
            <a:off x="2281806" y="1971413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DA14B-9C1D-4AC2-B3FB-2D50F11D4465}"/>
              </a:ext>
            </a:extLst>
          </p:cNvPr>
          <p:cNvSpPr/>
          <p:nvPr/>
        </p:nvSpPr>
        <p:spPr>
          <a:xfrm>
            <a:off x="4060272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60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28016-F5D3-47A1-9A56-BFD4E01059FA}"/>
              </a:ext>
            </a:extLst>
          </p:cNvPr>
          <p:cNvSpPr/>
          <p:nvPr/>
        </p:nvSpPr>
        <p:spPr>
          <a:xfrm>
            <a:off x="5335399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D249-384F-4F57-A66E-3AC530844014}"/>
              </a:ext>
            </a:extLst>
          </p:cNvPr>
          <p:cNvSpPr/>
          <p:nvPr/>
        </p:nvSpPr>
        <p:spPr>
          <a:xfrm>
            <a:off x="6610526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BFE70-BA15-49AE-B669-1024664EB15A}"/>
              </a:ext>
            </a:extLst>
          </p:cNvPr>
          <p:cNvSpPr/>
          <p:nvPr/>
        </p:nvSpPr>
        <p:spPr>
          <a:xfrm>
            <a:off x="7885653" y="1971412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CE3E-B445-42B5-A36A-48977DB31720}"/>
              </a:ext>
            </a:extLst>
          </p:cNvPr>
          <p:cNvSpPr txBox="1"/>
          <p:nvPr/>
        </p:nvSpPr>
        <p:spPr>
          <a:xfrm>
            <a:off x="6553267" y="1663635"/>
            <a:ext cx="1578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AF50D-969F-4ACE-9651-03F551AE46C0}"/>
              </a:ext>
            </a:extLst>
          </p:cNvPr>
          <p:cNvSpPr/>
          <p:nvPr/>
        </p:nvSpPr>
        <p:spPr>
          <a:xfrm>
            <a:off x="2288690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691FA-0729-447A-85D0-EEBF594E86EE}"/>
              </a:ext>
            </a:extLst>
          </p:cNvPr>
          <p:cNvCxnSpPr/>
          <p:nvPr/>
        </p:nvCxnSpPr>
        <p:spPr>
          <a:xfrm>
            <a:off x="3422708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BBE6A-C18D-421A-8762-06165B2382F2}"/>
              </a:ext>
            </a:extLst>
          </p:cNvPr>
          <p:cNvSpPr/>
          <p:nvPr/>
        </p:nvSpPr>
        <p:spPr>
          <a:xfrm>
            <a:off x="3926048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52349-D835-4576-8EEC-ACD72C3A9F2F}"/>
              </a:ext>
            </a:extLst>
          </p:cNvPr>
          <p:cNvCxnSpPr/>
          <p:nvPr/>
        </p:nvCxnSpPr>
        <p:spPr>
          <a:xfrm>
            <a:off x="5060066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15EB-C8B0-4781-8759-8C19499121C7}"/>
              </a:ext>
            </a:extLst>
          </p:cNvPr>
          <p:cNvSpPr/>
          <p:nvPr/>
        </p:nvSpPr>
        <p:spPr>
          <a:xfrm>
            <a:off x="5563406" y="4177720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C4013-FEA5-4C6C-92A8-618FDA61993C}"/>
              </a:ext>
            </a:extLst>
          </p:cNvPr>
          <p:cNvCxnSpPr/>
          <p:nvPr/>
        </p:nvCxnSpPr>
        <p:spPr>
          <a:xfrm>
            <a:off x="6697424" y="4388843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678D3-E889-42EE-AECC-CF246F8C5981}"/>
              </a:ext>
            </a:extLst>
          </p:cNvPr>
          <p:cNvSpPr/>
          <p:nvPr/>
        </p:nvSpPr>
        <p:spPr>
          <a:xfrm>
            <a:off x="718631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1935-15DD-46FC-840F-77160B813993}"/>
              </a:ext>
            </a:extLst>
          </p:cNvPr>
          <p:cNvSpPr txBox="1"/>
          <p:nvPr/>
        </p:nvSpPr>
        <p:spPr>
          <a:xfrm>
            <a:off x="2350262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7C19-708C-45C3-BD8F-DDF539BA0F0C}"/>
              </a:ext>
            </a:extLst>
          </p:cNvPr>
          <p:cNvSpPr txBox="1"/>
          <p:nvPr/>
        </p:nvSpPr>
        <p:spPr>
          <a:xfrm>
            <a:off x="4047434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F82D-3E0E-413C-8A14-F3A7F4C18A52}"/>
              </a:ext>
            </a:extLst>
          </p:cNvPr>
          <p:cNvSpPr txBox="1"/>
          <p:nvPr/>
        </p:nvSpPr>
        <p:spPr>
          <a:xfrm>
            <a:off x="5616875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6A747-F089-4168-A082-92B108F5ECC3}"/>
              </a:ext>
            </a:extLst>
          </p:cNvPr>
          <p:cNvSpPr txBox="1"/>
          <p:nvPr/>
        </p:nvSpPr>
        <p:spPr>
          <a:xfrm>
            <a:off x="7161963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2F6E5-3387-4560-ACC2-E90F6DECC0FE}"/>
              </a:ext>
            </a:extLst>
          </p:cNvPr>
          <p:cNvSpPr txBox="1"/>
          <p:nvPr/>
        </p:nvSpPr>
        <p:spPr>
          <a:xfrm>
            <a:off x="2405346" y="3884105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BF279-073B-4AB6-B880-546ADDF1A196}"/>
              </a:ext>
            </a:extLst>
          </p:cNvPr>
          <p:cNvSpPr txBox="1"/>
          <p:nvPr/>
        </p:nvSpPr>
        <p:spPr>
          <a:xfrm>
            <a:off x="3994810" y="388541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4DDEA-D6E3-464A-B580-5D0AE9E62E7C}"/>
              </a:ext>
            </a:extLst>
          </p:cNvPr>
          <p:cNvSpPr txBox="1"/>
          <p:nvPr/>
        </p:nvSpPr>
        <p:spPr>
          <a:xfrm>
            <a:off x="5598666" y="3884105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A22-7877-4C86-A592-41F1739B9F97}"/>
              </a:ext>
            </a:extLst>
          </p:cNvPr>
          <p:cNvSpPr txBox="1"/>
          <p:nvPr/>
        </p:nvSpPr>
        <p:spPr>
          <a:xfrm>
            <a:off x="7281191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27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A4FF9-0F2A-4D28-9A43-185633ED87E4}"/>
              </a:ext>
            </a:extLst>
          </p:cNvPr>
          <p:cNvCxnSpPr/>
          <p:nvPr/>
        </p:nvCxnSpPr>
        <p:spPr>
          <a:xfrm>
            <a:off x="832033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EBCB6-02D4-47B8-941C-70AEA65B5ACC}"/>
              </a:ext>
            </a:extLst>
          </p:cNvPr>
          <p:cNvSpPr/>
          <p:nvPr/>
        </p:nvSpPr>
        <p:spPr>
          <a:xfrm>
            <a:off x="8823675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50C48-4A2F-4298-99BD-F7BA2753F37E}"/>
              </a:ext>
            </a:extLst>
          </p:cNvPr>
          <p:cNvSpPr txBox="1"/>
          <p:nvPr/>
        </p:nvSpPr>
        <p:spPr>
          <a:xfrm>
            <a:off x="8844488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54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021B3-2295-40B2-B12A-93C2909348B1}"/>
              </a:ext>
            </a:extLst>
          </p:cNvPr>
          <p:cNvSpPr/>
          <p:nvPr/>
        </p:nvSpPr>
        <p:spPr>
          <a:xfrm>
            <a:off x="2855699" y="1803817"/>
            <a:ext cx="1134018" cy="900394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36CFBD-4D2D-4578-B911-D9251B1BDAD4}"/>
              </a:ext>
            </a:extLst>
          </p:cNvPr>
          <p:cNvCxnSpPr/>
          <p:nvPr/>
        </p:nvCxnSpPr>
        <p:spPr>
          <a:xfrm rot="16200000" flipH="1">
            <a:off x="1926262" y="4787326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3A8B6-666D-43C5-BF35-A8705F2F803A}"/>
              </a:ext>
            </a:extLst>
          </p:cNvPr>
          <p:cNvSpPr/>
          <p:nvPr/>
        </p:nvSpPr>
        <p:spPr>
          <a:xfrm>
            <a:off x="5335398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42EE5-0D71-4228-BF9E-F9DDC3F53233}"/>
              </a:ext>
            </a:extLst>
          </p:cNvPr>
          <p:cNvSpPr/>
          <p:nvPr/>
        </p:nvSpPr>
        <p:spPr>
          <a:xfrm>
            <a:off x="4067156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3749F2-4DAF-4B96-BD74-C80124F70D37}"/>
              </a:ext>
            </a:extLst>
          </p:cNvPr>
          <p:cNvSpPr/>
          <p:nvPr/>
        </p:nvSpPr>
        <p:spPr>
          <a:xfrm>
            <a:off x="2792029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C85EB-BA0E-498A-A6CE-583A18443685}"/>
              </a:ext>
            </a:extLst>
          </p:cNvPr>
          <p:cNvSpPr/>
          <p:nvPr/>
        </p:nvSpPr>
        <p:spPr>
          <a:xfrm>
            <a:off x="230167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166C-74EF-4042-9D00-0438E07DA11D}"/>
              </a:ext>
            </a:extLst>
          </p:cNvPr>
          <p:cNvSpPr/>
          <p:nvPr/>
        </p:nvSpPr>
        <p:spPr>
          <a:xfrm>
            <a:off x="660443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044E7-6029-4AE5-B311-B972B40A2414}"/>
              </a:ext>
            </a:extLst>
          </p:cNvPr>
          <p:cNvSpPr txBox="1"/>
          <p:nvPr/>
        </p:nvSpPr>
        <p:spPr>
          <a:xfrm>
            <a:off x="8945381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A62894-27EC-4505-A290-D0696D9D1680}"/>
              </a:ext>
            </a:extLst>
          </p:cNvPr>
          <p:cNvSpPr/>
          <p:nvPr/>
        </p:nvSpPr>
        <p:spPr>
          <a:xfrm>
            <a:off x="1526796" y="2684475"/>
            <a:ext cx="8498048" cy="106822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20202"/>
                </a:solidFill>
                <a:latin typeface="Georgia" panose="02040502050405020303" pitchFamily="18" charset="0"/>
              </a:rPr>
              <a:t>Check the ULog if Node D is already recorded as result of any previous writes </a:t>
            </a:r>
            <a:endParaRPr lang="en-US" sz="2000" dirty="0">
              <a:solidFill>
                <a:srgbClr val="020202"/>
              </a:solidFill>
              <a:latin typeface="Georgia" panose="02040502050405020303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AB91FD4-62B5-42B3-8647-579B69AE8016}"/>
              </a:ext>
            </a:extLst>
          </p:cNvPr>
          <p:cNvSpPr/>
          <p:nvPr/>
        </p:nvSpPr>
        <p:spPr>
          <a:xfrm>
            <a:off x="3164115" y="2826092"/>
            <a:ext cx="4806867" cy="90039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Node D is not in ULog so back it up 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4B5856A-1DFD-4131-95EF-D1DD93FA2DA0}"/>
              </a:ext>
            </a:extLst>
          </p:cNvPr>
          <p:cNvCxnSpPr/>
          <p:nvPr/>
        </p:nvCxnSpPr>
        <p:spPr>
          <a:xfrm rot="16200000" flipH="1">
            <a:off x="3089651" y="4774916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8621F87D-B0B2-4A84-89D3-CEAA02BAC8A2}"/>
              </a:ext>
            </a:extLst>
          </p:cNvPr>
          <p:cNvCxnSpPr>
            <a:cxnSpLocks/>
          </p:cNvCxnSpPr>
          <p:nvPr/>
        </p:nvCxnSpPr>
        <p:spPr>
          <a:xfrm rot="5400000">
            <a:off x="8286526" y="3849835"/>
            <a:ext cx="351695" cy="284073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F40D67-B862-4DC8-95AF-11F79782E9EA}"/>
              </a:ext>
            </a:extLst>
          </p:cNvPr>
          <p:cNvSpPr txBox="1"/>
          <p:nvPr/>
        </p:nvSpPr>
        <p:spPr>
          <a:xfrm>
            <a:off x="2951720" y="525456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C0BCA51-8093-45A6-9E19-1468BF1737DE}"/>
              </a:ext>
            </a:extLst>
          </p:cNvPr>
          <p:cNvSpPr/>
          <p:nvPr/>
        </p:nvSpPr>
        <p:spPr>
          <a:xfrm>
            <a:off x="3324863" y="2828529"/>
            <a:ext cx="4806867" cy="900393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Modify Node 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63C0C2-9732-4186-9928-65F6B61C2846}"/>
              </a:ext>
            </a:extLst>
          </p:cNvPr>
          <p:cNvSpPr txBox="1"/>
          <p:nvPr/>
        </p:nvSpPr>
        <p:spPr>
          <a:xfrm>
            <a:off x="579339" y="1920063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A11C5E-8CCC-4A38-8D7C-F9F4530A2796}"/>
              </a:ext>
            </a:extLst>
          </p:cNvPr>
          <p:cNvSpPr txBox="1"/>
          <p:nvPr/>
        </p:nvSpPr>
        <p:spPr>
          <a:xfrm>
            <a:off x="604115" y="4060083"/>
            <a:ext cx="173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(Linked List)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6C7EC3-35DD-489E-8F49-9C900C7C21F9}"/>
              </a:ext>
            </a:extLst>
          </p:cNvPr>
          <p:cNvSpPr txBox="1"/>
          <p:nvPr/>
        </p:nvSpPr>
        <p:spPr>
          <a:xfrm>
            <a:off x="419913" y="519968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134778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40" grpId="1" animBg="1"/>
      <p:bldP spid="6" grpId="0"/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CASE 1: When the Address is not in Any Log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522518" y="1071017"/>
            <a:ext cx="10206282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D6838-EA34-4C94-8145-24BAD8C8F586}"/>
              </a:ext>
            </a:extLst>
          </p:cNvPr>
          <p:cNvSpPr/>
          <p:nvPr/>
        </p:nvSpPr>
        <p:spPr>
          <a:xfrm>
            <a:off x="2785145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6CB9-84D4-4A49-9AB1-BFAE14F2FD73}"/>
              </a:ext>
            </a:extLst>
          </p:cNvPr>
          <p:cNvSpPr/>
          <p:nvPr/>
        </p:nvSpPr>
        <p:spPr>
          <a:xfrm>
            <a:off x="2281806" y="1971413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DA14B-9C1D-4AC2-B3FB-2D50F11D4465}"/>
              </a:ext>
            </a:extLst>
          </p:cNvPr>
          <p:cNvSpPr/>
          <p:nvPr/>
        </p:nvSpPr>
        <p:spPr>
          <a:xfrm>
            <a:off x="4060272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60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28016-F5D3-47A1-9A56-BFD4E01059FA}"/>
              </a:ext>
            </a:extLst>
          </p:cNvPr>
          <p:cNvSpPr/>
          <p:nvPr/>
        </p:nvSpPr>
        <p:spPr>
          <a:xfrm>
            <a:off x="5335399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date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D249-384F-4F57-A66E-3AC530844014}"/>
              </a:ext>
            </a:extLst>
          </p:cNvPr>
          <p:cNvSpPr/>
          <p:nvPr/>
        </p:nvSpPr>
        <p:spPr>
          <a:xfrm>
            <a:off x="6610526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BFE70-BA15-49AE-B669-1024664EB15A}"/>
              </a:ext>
            </a:extLst>
          </p:cNvPr>
          <p:cNvSpPr/>
          <p:nvPr/>
        </p:nvSpPr>
        <p:spPr>
          <a:xfrm>
            <a:off x="7885653" y="1971412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CE3E-B445-42B5-A36A-48977DB31720}"/>
              </a:ext>
            </a:extLst>
          </p:cNvPr>
          <p:cNvSpPr txBox="1"/>
          <p:nvPr/>
        </p:nvSpPr>
        <p:spPr>
          <a:xfrm>
            <a:off x="6599220" y="1647345"/>
            <a:ext cx="1883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AF50D-969F-4ACE-9651-03F551AE46C0}"/>
              </a:ext>
            </a:extLst>
          </p:cNvPr>
          <p:cNvSpPr/>
          <p:nvPr/>
        </p:nvSpPr>
        <p:spPr>
          <a:xfrm>
            <a:off x="2288690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691FA-0729-447A-85D0-EEBF594E86EE}"/>
              </a:ext>
            </a:extLst>
          </p:cNvPr>
          <p:cNvCxnSpPr/>
          <p:nvPr/>
        </p:nvCxnSpPr>
        <p:spPr>
          <a:xfrm>
            <a:off x="3422708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BBE6A-C18D-421A-8762-06165B2382F2}"/>
              </a:ext>
            </a:extLst>
          </p:cNvPr>
          <p:cNvSpPr/>
          <p:nvPr/>
        </p:nvSpPr>
        <p:spPr>
          <a:xfrm>
            <a:off x="3926048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52349-D835-4576-8EEC-ACD72C3A9F2F}"/>
              </a:ext>
            </a:extLst>
          </p:cNvPr>
          <p:cNvCxnSpPr/>
          <p:nvPr/>
        </p:nvCxnSpPr>
        <p:spPr>
          <a:xfrm>
            <a:off x="5060066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15EB-C8B0-4781-8759-8C19499121C7}"/>
              </a:ext>
            </a:extLst>
          </p:cNvPr>
          <p:cNvSpPr/>
          <p:nvPr/>
        </p:nvSpPr>
        <p:spPr>
          <a:xfrm>
            <a:off x="5563406" y="4177720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C4013-FEA5-4C6C-92A8-618FDA61993C}"/>
              </a:ext>
            </a:extLst>
          </p:cNvPr>
          <p:cNvCxnSpPr/>
          <p:nvPr/>
        </p:nvCxnSpPr>
        <p:spPr>
          <a:xfrm>
            <a:off x="6697424" y="4388843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678D3-E889-42EE-AECC-CF246F8C5981}"/>
              </a:ext>
            </a:extLst>
          </p:cNvPr>
          <p:cNvSpPr/>
          <p:nvPr/>
        </p:nvSpPr>
        <p:spPr>
          <a:xfrm>
            <a:off x="718631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1935-15DD-46FC-840F-77160B813993}"/>
              </a:ext>
            </a:extLst>
          </p:cNvPr>
          <p:cNvSpPr txBox="1"/>
          <p:nvPr/>
        </p:nvSpPr>
        <p:spPr>
          <a:xfrm>
            <a:off x="2350262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7C19-708C-45C3-BD8F-DDF539BA0F0C}"/>
              </a:ext>
            </a:extLst>
          </p:cNvPr>
          <p:cNvSpPr txBox="1"/>
          <p:nvPr/>
        </p:nvSpPr>
        <p:spPr>
          <a:xfrm>
            <a:off x="4047434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F82D-3E0E-413C-8A14-F3A7F4C18A52}"/>
              </a:ext>
            </a:extLst>
          </p:cNvPr>
          <p:cNvSpPr txBox="1"/>
          <p:nvPr/>
        </p:nvSpPr>
        <p:spPr>
          <a:xfrm>
            <a:off x="5616875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6A747-F089-4168-A082-92B108F5ECC3}"/>
              </a:ext>
            </a:extLst>
          </p:cNvPr>
          <p:cNvSpPr txBox="1"/>
          <p:nvPr/>
        </p:nvSpPr>
        <p:spPr>
          <a:xfrm>
            <a:off x="7161963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2F6E5-3387-4560-ACC2-E90F6DECC0FE}"/>
              </a:ext>
            </a:extLst>
          </p:cNvPr>
          <p:cNvSpPr txBox="1"/>
          <p:nvPr/>
        </p:nvSpPr>
        <p:spPr>
          <a:xfrm>
            <a:off x="2405346" y="3884105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BF279-073B-4AB6-B880-546ADDF1A196}"/>
              </a:ext>
            </a:extLst>
          </p:cNvPr>
          <p:cNvSpPr txBox="1"/>
          <p:nvPr/>
        </p:nvSpPr>
        <p:spPr>
          <a:xfrm>
            <a:off x="3994810" y="388541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4DDEA-D6E3-464A-B580-5D0AE9E62E7C}"/>
              </a:ext>
            </a:extLst>
          </p:cNvPr>
          <p:cNvSpPr txBox="1"/>
          <p:nvPr/>
        </p:nvSpPr>
        <p:spPr>
          <a:xfrm>
            <a:off x="5598666" y="3884105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A22-7877-4C86-A592-41F1739B9F97}"/>
              </a:ext>
            </a:extLst>
          </p:cNvPr>
          <p:cNvSpPr txBox="1"/>
          <p:nvPr/>
        </p:nvSpPr>
        <p:spPr>
          <a:xfrm>
            <a:off x="7281191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27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A4FF9-0F2A-4D28-9A43-185633ED87E4}"/>
              </a:ext>
            </a:extLst>
          </p:cNvPr>
          <p:cNvCxnSpPr/>
          <p:nvPr/>
        </p:nvCxnSpPr>
        <p:spPr>
          <a:xfrm>
            <a:off x="832033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EBCB6-02D4-47B8-941C-70AEA65B5ACC}"/>
              </a:ext>
            </a:extLst>
          </p:cNvPr>
          <p:cNvSpPr/>
          <p:nvPr/>
        </p:nvSpPr>
        <p:spPr>
          <a:xfrm>
            <a:off x="8823675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50C48-4A2F-4298-99BD-F7BA2753F37E}"/>
              </a:ext>
            </a:extLst>
          </p:cNvPr>
          <p:cNvSpPr txBox="1"/>
          <p:nvPr/>
        </p:nvSpPr>
        <p:spPr>
          <a:xfrm>
            <a:off x="8844488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54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021B3-2295-40B2-B12A-93C2909348B1}"/>
              </a:ext>
            </a:extLst>
          </p:cNvPr>
          <p:cNvSpPr/>
          <p:nvPr/>
        </p:nvSpPr>
        <p:spPr>
          <a:xfrm>
            <a:off x="2855699" y="1803817"/>
            <a:ext cx="1134018" cy="900394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3A8B6-666D-43C5-BF35-A8705F2F803A}"/>
              </a:ext>
            </a:extLst>
          </p:cNvPr>
          <p:cNvSpPr/>
          <p:nvPr/>
        </p:nvSpPr>
        <p:spPr>
          <a:xfrm>
            <a:off x="5335398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42EE5-0D71-4228-BF9E-F9DDC3F53233}"/>
              </a:ext>
            </a:extLst>
          </p:cNvPr>
          <p:cNvSpPr/>
          <p:nvPr/>
        </p:nvSpPr>
        <p:spPr>
          <a:xfrm>
            <a:off x="4067156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3749F2-4DAF-4B96-BD74-C80124F70D37}"/>
              </a:ext>
            </a:extLst>
          </p:cNvPr>
          <p:cNvSpPr/>
          <p:nvPr/>
        </p:nvSpPr>
        <p:spPr>
          <a:xfrm>
            <a:off x="2792029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C85EB-BA0E-498A-A6CE-583A18443685}"/>
              </a:ext>
            </a:extLst>
          </p:cNvPr>
          <p:cNvSpPr/>
          <p:nvPr/>
        </p:nvSpPr>
        <p:spPr>
          <a:xfrm>
            <a:off x="230167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166C-74EF-4042-9D00-0438E07DA11D}"/>
              </a:ext>
            </a:extLst>
          </p:cNvPr>
          <p:cNvSpPr/>
          <p:nvPr/>
        </p:nvSpPr>
        <p:spPr>
          <a:xfrm>
            <a:off x="660443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044E7-6029-4AE5-B311-B972B40A2414}"/>
              </a:ext>
            </a:extLst>
          </p:cNvPr>
          <p:cNvSpPr txBox="1"/>
          <p:nvPr/>
        </p:nvSpPr>
        <p:spPr>
          <a:xfrm>
            <a:off x="8945381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A62894-27EC-4505-A290-D0696D9D1680}"/>
              </a:ext>
            </a:extLst>
          </p:cNvPr>
          <p:cNvSpPr/>
          <p:nvPr/>
        </p:nvSpPr>
        <p:spPr>
          <a:xfrm>
            <a:off x="1526796" y="2684475"/>
            <a:ext cx="8498048" cy="1068220"/>
          </a:xfrm>
          <a:prstGeom prst="roundRect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20202"/>
                </a:solidFill>
                <a:latin typeface="Georgia" panose="02040502050405020303" pitchFamily="18" charset="0"/>
              </a:rPr>
              <a:t>Node D is neither in OLog or ULog, so UNDO logging is necessary  in this case </a:t>
            </a:r>
            <a:endParaRPr lang="en-US" sz="2000" dirty="0">
              <a:solidFill>
                <a:srgbClr val="020202"/>
              </a:solidFill>
              <a:latin typeface="Georgia" panose="020405020504050203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0DA237-EA94-44AC-880D-D09D511FF178}"/>
              </a:ext>
            </a:extLst>
          </p:cNvPr>
          <p:cNvSpPr txBox="1"/>
          <p:nvPr/>
        </p:nvSpPr>
        <p:spPr>
          <a:xfrm>
            <a:off x="542992" y="4100531"/>
            <a:ext cx="173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(Linked List)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74A00B-CF18-44AB-83A7-EB737CABC5ED}"/>
              </a:ext>
            </a:extLst>
          </p:cNvPr>
          <p:cNvSpPr txBox="1"/>
          <p:nvPr/>
        </p:nvSpPr>
        <p:spPr>
          <a:xfrm>
            <a:off x="522518" y="5199689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0F2F69-215C-4522-A15F-E39F2EC1DE15}"/>
              </a:ext>
            </a:extLst>
          </p:cNvPr>
          <p:cNvSpPr txBox="1"/>
          <p:nvPr/>
        </p:nvSpPr>
        <p:spPr>
          <a:xfrm>
            <a:off x="579339" y="1920063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</a:t>
            </a:r>
          </a:p>
        </p:txBody>
      </p:sp>
    </p:spTree>
    <p:extLst>
      <p:ext uri="{BB962C8B-B14F-4D97-AF65-F5344CB8AC3E}">
        <p14:creationId xmlns:p14="http://schemas.microsoft.com/office/powerpoint/2010/main" val="3468508312"/>
      </p:ext>
    </p:extLst>
  </p:cSld>
  <p:clrMapOvr>
    <a:masterClrMapping/>
  </p:clrMapOvr>
  <p:transition spd="slow">
    <p:sndAc>
      <p:endSnd/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CASE 2: When the Address is in OLog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D6838-EA34-4C94-8145-24BAD8C8F586}"/>
              </a:ext>
            </a:extLst>
          </p:cNvPr>
          <p:cNvSpPr/>
          <p:nvPr/>
        </p:nvSpPr>
        <p:spPr>
          <a:xfrm>
            <a:off x="2785145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6CB9-84D4-4A49-9AB1-BFAE14F2FD73}"/>
              </a:ext>
            </a:extLst>
          </p:cNvPr>
          <p:cNvSpPr/>
          <p:nvPr/>
        </p:nvSpPr>
        <p:spPr>
          <a:xfrm>
            <a:off x="2281806" y="1971413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DA14B-9C1D-4AC2-B3FB-2D50F11D4465}"/>
              </a:ext>
            </a:extLst>
          </p:cNvPr>
          <p:cNvSpPr/>
          <p:nvPr/>
        </p:nvSpPr>
        <p:spPr>
          <a:xfrm>
            <a:off x="4060272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28016-F5D3-47A1-9A56-BFD4E01059FA}"/>
              </a:ext>
            </a:extLst>
          </p:cNvPr>
          <p:cNvSpPr/>
          <p:nvPr/>
        </p:nvSpPr>
        <p:spPr>
          <a:xfrm>
            <a:off x="5335399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date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D249-384F-4F57-A66E-3AC530844014}"/>
              </a:ext>
            </a:extLst>
          </p:cNvPr>
          <p:cNvSpPr/>
          <p:nvPr/>
        </p:nvSpPr>
        <p:spPr>
          <a:xfrm>
            <a:off x="6610526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BFE70-BA15-49AE-B669-1024664EB15A}"/>
              </a:ext>
            </a:extLst>
          </p:cNvPr>
          <p:cNvSpPr/>
          <p:nvPr/>
        </p:nvSpPr>
        <p:spPr>
          <a:xfrm>
            <a:off x="7885653" y="1971412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CE3E-B445-42B5-A36A-48977DB31720}"/>
              </a:ext>
            </a:extLst>
          </p:cNvPr>
          <p:cNvSpPr txBox="1"/>
          <p:nvPr/>
        </p:nvSpPr>
        <p:spPr>
          <a:xfrm>
            <a:off x="6604430" y="1655328"/>
            <a:ext cx="186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AF50D-969F-4ACE-9651-03F551AE46C0}"/>
              </a:ext>
            </a:extLst>
          </p:cNvPr>
          <p:cNvSpPr/>
          <p:nvPr/>
        </p:nvSpPr>
        <p:spPr>
          <a:xfrm>
            <a:off x="2288690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691FA-0729-447A-85D0-EEBF594E86EE}"/>
              </a:ext>
            </a:extLst>
          </p:cNvPr>
          <p:cNvCxnSpPr/>
          <p:nvPr/>
        </p:nvCxnSpPr>
        <p:spPr>
          <a:xfrm>
            <a:off x="3422708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BBE6A-C18D-421A-8762-06165B2382F2}"/>
              </a:ext>
            </a:extLst>
          </p:cNvPr>
          <p:cNvSpPr/>
          <p:nvPr/>
        </p:nvSpPr>
        <p:spPr>
          <a:xfrm>
            <a:off x="3926048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52349-D835-4576-8EEC-ACD72C3A9F2F}"/>
              </a:ext>
            </a:extLst>
          </p:cNvPr>
          <p:cNvCxnSpPr/>
          <p:nvPr/>
        </p:nvCxnSpPr>
        <p:spPr>
          <a:xfrm>
            <a:off x="5060066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15EB-C8B0-4781-8759-8C19499121C7}"/>
              </a:ext>
            </a:extLst>
          </p:cNvPr>
          <p:cNvSpPr/>
          <p:nvPr/>
        </p:nvSpPr>
        <p:spPr>
          <a:xfrm>
            <a:off x="5563406" y="4177720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C4013-FEA5-4C6C-92A8-618FDA61993C}"/>
              </a:ext>
            </a:extLst>
          </p:cNvPr>
          <p:cNvCxnSpPr/>
          <p:nvPr/>
        </p:nvCxnSpPr>
        <p:spPr>
          <a:xfrm>
            <a:off x="6697424" y="4388843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678D3-E889-42EE-AECC-CF246F8C5981}"/>
              </a:ext>
            </a:extLst>
          </p:cNvPr>
          <p:cNvSpPr/>
          <p:nvPr/>
        </p:nvSpPr>
        <p:spPr>
          <a:xfrm>
            <a:off x="718631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1935-15DD-46FC-840F-77160B813993}"/>
              </a:ext>
            </a:extLst>
          </p:cNvPr>
          <p:cNvSpPr txBox="1"/>
          <p:nvPr/>
        </p:nvSpPr>
        <p:spPr>
          <a:xfrm>
            <a:off x="2350262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7C19-708C-45C3-BD8F-DDF539BA0F0C}"/>
              </a:ext>
            </a:extLst>
          </p:cNvPr>
          <p:cNvSpPr txBox="1"/>
          <p:nvPr/>
        </p:nvSpPr>
        <p:spPr>
          <a:xfrm>
            <a:off x="4047434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F82D-3E0E-413C-8A14-F3A7F4C18A52}"/>
              </a:ext>
            </a:extLst>
          </p:cNvPr>
          <p:cNvSpPr txBox="1"/>
          <p:nvPr/>
        </p:nvSpPr>
        <p:spPr>
          <a:xfrm>
            <a:off x="5616875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6A747-F089-4168-A082-92B108F5ECC3}"/>
              </a:ext>
            </a:extLst>
          </p:cNvPr>
          <p:cNvSpPr txBox="1"/>
          <p:nvPr/>
        </p:nvSpPr>
        <p:spPr>
          <a:xfrm>
            <a:off x="7161963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2F6E5-3387-4560-ACC2-E90F6DECC0FE}"/>
              </a:ext>
            </a:extLst>
          </p:cNvPr>
          <p:cNvSpPr txBox="1"/>
          <p:nvPr/>
        </p:nvSpPr>
        <p:spPr>
          <a:xfrm>
            <a:off x="2405346" y="3884105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BF279-073B-4AB6-B880-546ADDF1A196}"/>
              </a:ext>
            </a:extLst>
          </p:cNvPr>
          <p:cNvSpPr txBox="1"/>
          <p:nvPr/>
        </p:nvSpPr>
        <p:spPr>
          <a:xfrm>
            <a:off x="3994810" y="388541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4DDEA-D6E3-464A-B580-5D0AE9E62E7C}"/>
              </a:ext>
            </a:extLst>
          </p:cNvPr>
          <p:cNvSpPr txBox="1"/>
          <p:nvPr/>
        </p:nvSpPr>
        <p:spPr>
          <a:xfrm>
            <a:off x="5598666" y="3884105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A22-7877-4C86-A592-41F1739B9F97}"/>
              </a:ext>
            </a:extLst>
          </p:cNvPr>
          <p:cNvSpPr txBox="1"/>
          <p:nvPr/>
        </p:nvSpPr>
        <p:spPr>
          <a:xfrm>
            <a:off x="7281191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27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A4FF9-0F2A-4D28-9A43-185633ED87E4}"/>
              </a:ext>
            </a:extLst>
          </p:cNvPr>
          <p:cNvCxnSpPr/>
          <p:nvPr/>
        </p:nvCxnSpPr>
        <p:spPr>
          <a:xfrm>
            <a:off x="832033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EBCB6-02D4-47B8-941C-70AEA65B5ACC}"/>
              </a:ext>
            </a:extLst>
          </p:cNvPr>
          <p:cNvSpPr/>
          <p:nvPr/>
        </p:nvSpPr>
        <p:spPr>
          <a:xfrm>
            <a:off x="8823675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50C48-4A2F-4298-99BD-F7BA2753F37E}"/>
              </a:ext>
            </a:extLst>
          </p:cNvPr>
          <p:cNvSpPr txBox="1"/>
          <p:nvPr/>
        </p:nvSpPr>
        <p:spPr>
          <a:xfrm>
            <a:off x="8844488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54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021B3-2295-40B2-B12A-93C2909348B1}"/>
              </a:ext>
            </a:extLst>
          </p:cNvPr>
          <p:cNvSpPr/>
          <p:nvPr/>
        </p:nvSpPr>
        <p:spPr>
          <a:xfrm>
            <a:off x="4130826" y="1730996"/>
            <a:ext cx="1134018" cy="900394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436CFBD-4D2D-4578-B911-D9251B1BDAD4}"/>
              </a:ext>
            </a:extLst>
          </p:cNvPr>
          <p:cNvCxnSpPr/>
          <p:nvPr/>
        </p:nvCxnSpPr>
        <p:spPr>
          <a:xfrm rot="16200000" flipH="1">
            <a:off x="9516219" y="3796738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3A8B6-666D-43C5-BF35-A8705F2F803A}"/>
              </a:ext>
            </a:extLst>
          </p:cNvPr>
          <p:cNvSpPr/>
          <p:nvPr/>
        </p:nvSpPr>
        <p:spPr>
          <a:xfrm>
            <a:off x="5335398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42EE5-0D71-4228-BF9E-F9DDC3F53233}"/>
              </a:ext>
            </a:extLst>
          </p:cNvPr>
          <p:cNvSpPr/>
          <p:nvPr/>
        </p:nvSpPr>
        <p:spPr>
          <a:xfrm>
            <a:off x="4067156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3749F2-4DAF-4B96-BD74-C80124F70D37}"/>
              </a:ext>
            </a:extLst>
          </p:cNvPr>
          <p:cNvSpPr/>
          <p:nvPr/>
        </p:nvSpPr>
        <p:spPr>
          <a:xfrm>
            <a:off x="2792029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C85EB-BA0E-498A-A6CE-583A18443685}"/>
              </a:ext>
            </a:extLst>
          </p:cNvPr>
          <p:cNvSpPr/>
          <p:nvPr/>
        </p:nvSpPr>
        <p:spPr>
          <a:xfrm>
            <a:off x="230167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166C-74EF-4042-9D00-0438E07DA11D}"/>
              </a:ext>
            </a:extLst>
          </p:cNvPr>
          <p:cNvSpPr/>
          <p:nvPr/>
        </p:nvSpPr>
        <p:spPr>
          <a:xfrm>
            <a:off x="660443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044E7-6029-4AE5-B311-B972B40A2414}"/>
              </a:ext>
            </a:extLst>
          </p:cNvPr>
          <p:cNvSpPr txBox="1"/>
          <p:nvPr/>
        </p:nvSpPr>
        <p:spPr>
          <a:xfrm>
            <a:off x="8945381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A62894-27EC-4505-A290-D0696D9D1680}"/>
              </a:ext>
            </a:extLst>
          </p:cNvPr>
          <p:cNvSpPr/>
          <p:nvPr/>
        </p:nvSpPr>
        <p:spPr>
          <a:xfrm>
            <a:off x="1052945" y="2666442"/>
            <a:ext cx="8903309" cy="1068220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8721A"/>
                </a:solidFill>
                <a:latin typeface="Georgia" panose="02040502050405020303" pitchFamily="18" charset="0"/>
              </a:rPr>
              <a:t>alloc-ts</a:t>
            </a:r>
            <a:r>
              <a:rPr lang="en-US" sz="2400" dirty="0">
                <a:solidFill>
                  <a:srgbClr val="08721A"/>
                </a:solidFill>
                <a:latin typeface="Georgia" panose="02040502050405020303" pitchFamily="18" charset="0"/>
              </a:rPr>
              <a:t> &gt; reclaim-</a:t>
            </a:r>
            <a:r>
              <a:rPr lang="en-US" sz="2400" dirty="0" err="1">
                <a:solidFill>
                  <a:srgbClr val="08721A"/>
                </a:solidFill>
                <a:latin typeface="Georgia" panose="02040502050405020303" pitchFamily="18" charset="0"/>
              </a:rPr>
              <a:t>ts</a:t>
            </a:r>
            <a:r>
              <a:rPr lang="en-US" sz="2400" dirty="0">
                <a:solidFill>
                  <a:srgbClr val="08721A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The logic to create Node E will be in the OLog as it is allocated after the last OLog reclamation  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05CBAC-908A-46BD-8C24-4E261B4B3AB1}"/>
              </a:ext>
            </a:extLst>
          </p:cNvPr>
          <p:cNvCxnSpPr/>
          <p:nvPr/>
        </p:nvCxnSpPr>
        <p:spPr>
          <a:xfrm>
            <a:off x="995625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BD0306A-90C8-42BB-B9E0-65DE6FF81546}"/>
              </a:ext>
            </a:extLst>
          </p:cNvPr>
          <p:cNvSpPr/>
          <p:nvPr/>
        </p:nvSpPr>
        <p:spPr>
          <a:xfrm>
            <a:off x="1045815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07FC9-74EE-4104-901E-AC4D24521561}"/>
              </a:ext>
            </a:extLst>
          </p:cNvPr>
          <p:cNvSpPr txBox="1"/>
          <p:nvPr/>
        </p:nvSpPr>
        <p:spPr>
          <a:xfrm>
            <a:off x="10466351" y="3884103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99 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34751D33-DD21-444B-B81F-10D8B1FC7D69}"/>
              </a:ext>
            </a:extLst>
          </p:cNvPr>
          <p:cNvCxnSpPr/>
          <p:nvPr/>
        </p:nvCxnSpPr>
        <p:spPr>
          <a:xfrm rot="16200000" flipH="1">
            <a:off x="10061803" y="3882037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59AB00-E5A0-4A17-96BE-8360F94BFC12}"/>
              </a:ext>
            </a:extLst>
          </p:cNvPr>
          <p:cNvSpPr txBox="1"/>
          <p:nvPr/>
        </p:nvSpPr>
        <p:spPr>
          <a:xfrm>
            <a:off x="10551737" y="4574618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F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C026B9D-755A-4EB4-9C66-DE1723EB2192}"/>
              </a:ext>
            </a:extLst>
          </p:cNvPr>
          <p:cNvSpPr/>
          <p:nvPr/>
        </p:nvSpPr>
        <p:spPr>
          <a:xfrm>
            <a:off x="3810023" y="3814245"/>
            <a:ext cx="3389152" cy="592977"/>
          </a:xfrm>
          <a:prstGeom prst="round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20202"/>
                </a:solidFill>
                <a:latin typeface="Georgia" panose="02040502050405020303" pitchFamily="18" charset="0"/>
              </a:rPr>
              <a:t>Skip the UNDO Logging for Node E and modify it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39AE54-28F4-4159-9C81-73BCBDC016BA}"/>
              </a:ext>
            </a:extLst>
          </p:cNvPr>
          <p:cNvSpPr txBox="1"/>
          <p:nvPr/>
        </p:nvSpPr>
        <p:spPr>
          <a:xfrm>
            <a:off x="473926" y="521072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509C84-B716-4AA8-8B19-FCC45DB2C9EA}"/>
              </a:ext>
            </a:extLst>
          </p:cNvPr>
          <p:cNvSpPr txBox="1"/>
          <p:nvPr/>
        </p:nvSpPr>
        <p:spPr>
          <a:xfrm>
            <a:off x="579339" y="1920063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B8BA2A-3F4C-46BA-83D6-51386D87AD7C}"/>
              </a:ext>
            </a:extLst>
          </p:cNvPr>
          <p:cNvSpPr txBox="1"/>
          <p:nvPr/>
        </p:nvSpPr>
        <p:spPr>
          <a:xfrm>
            <a:off x="542992" y="4100531"/>
            <a:ext cx="173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(Linked List)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3965188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 animBg="1"/>
      <p:bldP spid="41" grpId="0" animBg="1"/>
      <p:bldP spid="42" grpId="0"/>
      <p:bldP spid="47" grpId="0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CASE 3: When the Address is in ULog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D6838-EA34-4C94-8145-24BAD8C8F586}"/>
              </a:ext>
            </a:extLst>
          </p:cNvPr>
          <p:cNvSpPr/>
          <p:nvPr/>
        </p:nvSpPr>
        <p:spPr>
          <a:xfrm>
            <a:off x="2785145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6CB9-84D4-4A49-9AB1-BFAE14F2FD73}"/>
              </a:ext>
            </a:extLst>
          </p:cNvPr>
          <p:cNvSpPr/>
          <p:nvPr/>
        </p:nvSpPr>
        <p:spPr>
          <a:xfrm>
            <a:off x="2281806" y="1971413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DA14B-9C1D-4AC2-B3FB-2D50F11D4465}"/>
              </a:ext>
            </a:extLst>
          </p:cNvPr>
          <p:cNvSpPr/>
          <p:nvPr/>
        </p:nvSpPr>
        <p:spPr>
          <a:xfrm>
            <a:off x="4060272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28016-F5D3-47A1-9A56-BFD4E01059FA}"/>
              </a:ext>
            </a:extLst>
          </p:cNvPr>
          <p:cNvSpPr/>
          <p:nvPr/>
        </p:nvSpPr>
        <p:spPr>
          <a:xfrm>
            <a:off x="5335399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date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D249-384F-4F57-A66E-3AC530844014}"/>
              </a:ext>
            </a:extLst>
          </p:cNvPr>
          <p:cNvSpPr/>
          <p:nvPr/>
        </p:nvSpPr>
        <p:spPr>
          <a:xfrm>
            <a:off x="6610526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BFE70-BA15-49AE-B669-1024664EB15A}"/>
              </a:ext>
            </a:extLst>
          </p:cNvPr>
          <p:cNvSpPr/>
          <p:nvPr/>
        </p:nvSpPr>
        <p:spPr>
          <a:xfrm>
            <a:off x="7885653" y="1971412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CE3E-B445-42B5-A36A-48977DB31720}"/>
              </a:ext>
            </a:extLst>
          </p:cNvPr>
          <p:cNvSpPr txBox="1"/>
          <p:nvPr/>
        </p:nvSpPr>
        <p:spPr>
          <a:xfrm>
            <a:off x="6604915" y="1660845"/>
            <a:ext cx="1421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AF50D-969F-4ACE-9651-03F551AE46C0}"/>
              </a:ext>
            </a:extLst>
          </p:cNvPr>
          <p:cNvSpPr/>
          <p:nvPr/>
        </p:nvSpPr>
        <p:spPr>
          <a:xfrm>
            <a:off x="2288690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691FA-0729-447A-85D0-EEBF594E86EE}"/>
              </a:ext>
            </a:extLst>
          </p:cNvPr>
          <p:cNvCxnSpPr/>
          <p:nvPr/>
        </p:nvCxnSpPr>
        <p:spPr>
          <a:xfrm>
            <a:off x="3422708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BBE6A-C18D-421A-8762-06165B2382F2}"/>
              </a:ext>
            </a:extLst>
          </p:cNvPr>
          <p:cNvSpPr/>
          <p:nvPr/>
        </p:nvSpPr>
        <p:spPr>
          <a:xfrm>
            <a:off x="3926048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52349-D835-4576-8EEC-ACD72C3A9F2F}"/>
              </a:ext>
            </a:extLst>
          </p:cNvPr>
          <p:cNvCxnSpPr/>
          <p:nvPr/>
        </p:nvCxnSpPr>
        <p:spPr>
          <a:xfrm>
            <a:off x="5060066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15EB-C8B0-4781-8759-8C19499121C7}"/>
              </a:ext>
            </a:extLst>
          </p:cNvPr>
          <p:cNvSpPr/>
          <p:nvPr/>
        </p:nvSpPr>
        <p:spPr>
          <a:xfrm>
            <a:off x="5563406" y="4177720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C4013-FEA5-4C6C-92A8-618FDA61993C}"/>
              </a:ext>
            </a:extLst>
          </p:cNvPr>
          <p:cNvCxnSpPr/>
          <p:nvPr/>
        </p:nvCxnSpPr>
        <p:spPr>
          <a:xfrm>
            <a:off x="6697424" y="4388843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678D3-E889-42EE-AECC-CF246F8C5981}"/>
              </a:ext>
            </a:extLst>
          </p:cNvPr>
          <p:cNvSpPr/>
          <p:nvPr/>
        </p:nvSpPr>
        <p:spPr>
          <a:xfrm>
            <a:off x="718631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1935-15DD-46FC-840F-77160B813993}"/>
              </a:ext>
            </a:extLst>
          </p:cNvPr>
          <p:cNvSpPr txBox="1"/>
          <p:nvPr/>
        </p:nvSpPr>
        <p:spPr>
          <a:xfrm>
            <a:off x="2350262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7C19-708C-45C3-BD8F-DDF539BA0F0C}"/>
              </a:ext>
            </a:extLst>
          </p:cNvPr>
          <p:cNvSpPr txBox="1"/>
          <p:nvPr/>
        </p:nvSpPr>
        <p:spPr>
          <a:xfrm>
            <a:off x="4047434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F82D-3E0E-413C-8A14-F3A7F4C18A52}"/>
              </a:ext>
            </a:extLst>
          </p:cNvPr>
          <p:cNvSpPr txBox="1"/>
          <p:nvPr/>
        </p:nvSpPr>
        <p:spPr>
          <a:xfrm>
            <a:off x="5616875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6A747-F089-4168-A082-92B108F5ECC3}"/>
              </a:ext>
            </a:extLst>
          </p:cNvPr>
          <p:cNvSpPr txBox="1"/>
          <p:nvPr/>
        </p:nvSpPr>
        <p:spPr>
          <a:xfrm>
            <a:off x="7161963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2F6E5-3387-4560-ACC2-E90F6DECC0FE}"/>
              </a:ext>
            </a:extLst>
          </p:cNvPr>
          <p:cNvSpPr txBox="1"/>
          <p:nvPr/>
        </p:nvSpPr>
        <p:spPr>
          <a:xfrm>
            <a:off x="2405346" y="3884105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BF279-073B-4AB6-B880-546ADDF1A196}"/>
              </a:ext>
            </a:extLst>
          </p:cNvPr>
          <p:cNvSpPr txBox="1"/>
          <p:nvPr/>
        </p:nvSpPr>
        <p:spPr>
          <a:xfrm>
            <a:off x="3994810" y="388541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4DDEA-D6E3-464A-B580-5D0AE9E62E7C}"/>
              </a:ext>
            </a:extLst>
          </p:cNvPr>
          <p:cNvSpPr txBox="1"/>
          <p:nvPr/>
        </p:nvSpPr>
        <p:spPr>
          <a:xfrm>
            <a:off x="5598666" y="3884105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A22-7877-4C86-A592-41F1739B9F97}"/>
              </a:ext>
            </a:extLst>
          </p:cNvPr>
          <p:cNvSpPr txBox="1"/>
          <p:nvPr/>
        </p:nvSpPr>
        <p:spPr>
          <a:xfrm>
            <a:off x="7281191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27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A4FF9-0F2A-4D28-9A43-185633ED87E4}"/>
              </a:ext>
            </a:extLst>
          </p:cNvPr>
          <p:cNvCxnSpPr/>
          <p:nvPr/>
        </p:nvCxnSpPr>
        <p:spPr>
          <a:xfrm>
            <a:off x="832033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EBCB6-02D4-47B8-941C-70AEA65B5ACC}"/>
              </a:ext>
            </a:extLst>
          </p:cNvPr>
          <p:cNvSpPr/>
          <p:nvPr/>
        </p:nvSpPr>
        <p:spPr>
          <a:xfrm>
            <a:off x="8823675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50C48-4A2F-4298-99BD-F7BA2753F37E}"/>
              </a:ext>
            </a:extLst>
          </p:cNvPr>
          <p:cNvSpPr txBox="1"/>
          <p:nvPr/>
        </p:nvSpPr>
        <p:spPr>
          <a:xfrm>
            <a:off x="8844488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54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B021B3-2295-40B2-B12A-93C2909348B1}"/>
              </a:ext>
            </a:extLst>
          </p:cNvPr>
          <p:cNvSpPr/>
          <p:nvPr/>
        </p:nvSpPr>
        <p:spPr>
          <a:xfrm>
            <a:off x="5405953" y="1772884"/>
            <a:ext cx="1134018" cy="900394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3A8B6-666D-43C5-BF35-A8705F2F803A}"/>
              </a:ext>
            </a:extLst>
          </p:cNvPr>
          <p:cNvSpPr/>
          <p:nvPr/>
        </p:nvSpPr>
        <p:spPr>
          <a:xfrm>
            <a:off x="5335398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42EE5-0D71-4228-BF9E-F9DDC3F53233}"/>
              </a:ext>
            </a:extLst>
          </p:cNvPr>
          <p:cNvSpPr/>
          <p:nvPr/>
        </p:nvSpPr>
        <p:spPr>
          <a:xfrm>
            <a:off x="4067156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3749F2-4DAF-4B96-BD74-C80124F70D37}"/>
              </a:ext>
            </a:extLst>
          </p:cNvPr>
          <p:cNvSpPr/>
          <p:nvPr/>
        </p:nvSpPr>
        <p:spPr>
          <a:xfrm>
            <a:off x="2792029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C85EB-BA0E-498A-A6CE-583A18443685}"/>
              </a:ext>
            </a:extLst>
          </p:cNvPr>
          <p:cNvSpPr/>
          <p:nvPr/>
        </p:nvSpPr>
        <p:spPr>
          <a:xfrm>
            <a:off x="230167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166C-74EF-4042-9D00-0438E07DA11D}"/>
              </a:ext>
            </a:extLst>
          </p:cNvPr>
          <p:cNvSpPr/>
          <p:nvPr/>
        </p:nvSpPr>
        <p:spPr>
          <a:xfrm>
            <a:off x="660443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044E7-6029-4AE5-B311-B972B40A2414}"/>
              </a:ext>
            </a:extLst>
          </p:cNvPr>
          <p:cNvSpPr txBox="1"/>
          <p:nvPr/>
        </p:nvSpPr>
        <p:spPr>
          <a:xfrm>
            <a:off x="8945381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9A62894-27EC-4505-A290-D0696D9D1680}"/>
              </a:ext>
            </a:extLst>
          </p:cNvPr>
          <p:cNvSpPr/>
          <p:nvPr/>
        </p:nvSpPr>
        <p:spPr>
          <a:xfrm>
            <a:off x="2154165" y="2762861"/>
            <a:ext cx="7382311" cy="829650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CC0000"/>
                </a:solidFill>
                <a:latin typeface="Georgia" panose="02040502050405020303" pitchFamily="18" charset="0"/>
              </a:rPr>
              <a:t>alloc-ts</a:t>
            </a:r>
            <a:r>
              <a:rPr lang="en-US" sz="2000" dirty="0">
                <a:solidFill>
                  <a:srgbClr val="CC0000"/>
                </a:solidFill>
                <a:latin typeface="Georgia" panose="02040502050405020303" pitchFamily="18" charset="0"/>
              </a:rPr>
              <a:t> &lt; reclaim-</a:t>
            </a:r>
            <a:r>
              <a:rPr lang="en-US" sz="2000" dirty="0" err="1">
                <a:solidFill>
                  <a:srgbClr val="CC0000"/>
                </a:solidFill>
                <a:latin typeface="Georgia" panose="02040502050405020303" pitchFamily="18" charset="0"/>
              </a:rPr>
              <a:t>ts</a:t>
            </a:r>
            <a:r>
              <a:rPr lang="en-US" sz="2000" dirty="0">
                <a:solidFill>
                  <a:srgbClr val="CC0000"/>
                </a:solidFill>
                <a:latin typeface="Georgia" panose="02040502050405020303" pitchFamily="18" charset="0"/>
              </a:rPr>
              <a:t> </a:t>
            </a:r>
          </a:p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The logic to create Node D will not be in the OLog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05CBAC-908A-46BD-8C24-4E261B4B3AB1}"/>
              </a:ext>
            </a:extLst>
          </p:cNvPr>
          <p:cNvCxnSpPr/>
          <p:nvPr/>
        </p:nvCxnSpPr>
        <p:spPr>
          <a:xfrm>
            <a:off x="995625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BD0306A-90C8-42BB-B9E0-65DE6FF81546}"/>
              </a:ext>
            </a:extLst>
          </p:cNvPr>
          <p:cNvSpPr/>
          <p:nvPr/>
        </p:nvSpPr>
        <p:spPr>
          <a:xfrm>
            <a:off x="1045815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07FC9-74EE-4104-901E-AC4D24521561}"/>
              </a:ext>
            </a:extLst>
          </p:cNvPr>
          <p:cNvSpPr txBox="1"/>
          <p:nvPr/>
        </p:nvSpPr>
        <p:spPr>
          <a:xfrm>
            <a:off x="10466351" y="3884103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99 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34751D33-DD21-444B-B81F-10D8B1FC7D69}"/>
              </a:ext>
            </a:extLst>
          </p:cNvPr>
          <p:cNvCxnSpPr/>
          <p:nvPr/>
        </p:nvCxnSpPr>
        <p:spPr>
          <a:xfrm rot="16200000" flipH="1">
            <a:off x="6977322" y="3949809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1832126-631E-4B69-BAEF-F80930A51E4E}"/>
              </a:ext>
            </a:extLst>
          </p:cNvPr>
          <p:cNvSpPr/>
          <p:nvPr/>
        </p:nvSpPr>
        <p:spPr>
          <a:xfrm>
            <a:off x="2154164" y="2982968"/>
            <a:ext cx="7382311" cy="775293"/>
          </a:xfrm>
          <a:prstGeom prst="round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Node D is already backed up in the so skip the UNDO Logging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E866F3D-2862-4BDD-B8A5-1048264E54D9}"/>
              </a:ext>
            </a:extLst>
          </p:cNvPr>
          <p:cNvSpPr/>
          <p:nvPr/>
        </p:nvSpPr>
        <p:spPr>
          <a:xfrm>
            <a:off x="2854590" y="5012424"/>
            <a:ext cx="1134018" cy="704886"/>
          </a:xfrm>
          <a:prstGeom prst="ellipse">
            <a:avLst/>
          </a:prstGeom>
          <a:noFill/>
          <a:ln>
            <a:solidFill>
              <a:srgbClr val="08721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E833C4-5742-41A2-A692-38B83E3DBE68}"/>
              </a:ext>
            </a:extLst>
          </p:cNvPr>
          <p:cNvSpPr txBox="1"/>
          <p:nvPr/>
        </p:nvSpPr>
        <p:spPr>
          <a:xfrm>
            <a:off x="542992" y="4100531"/>
            <a:ext cx="173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(Linked List)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4784F0-9965-4E58-97BF-961B98445F76}"/>
              </a:ext>
            </a:extLst>
          </p:cNvPr>
          <p:cNvSpPr txBox="1"/>
          <p:nvPr/>
        </p:nvSpPr>
        <p:spPr>
          <a:xfrm>
            <a:off x="579339" y="1920063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0F0EF35-8C6B-4569-ADA8-29BBF353CED6}"/>
              </a:ext>
            </a:extLst>
          </p:cNvPr>
          <p:cNvSpPr txBox="1"/>
          <p:nvPr/>
        </p:nvSpPr>
        <p:spPr>
          <a:xfrm>
            <a:off x="473926" y="521072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96217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 animBg="1"/>
      <p:bldP spid="37" grpId="1" animBg="1"/>
      <p:bldP spid="50" grpId="0" animBg="1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CASE 3: When the Address is in ULog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BD6838-EA34-4C94-8145-24BAD8C8F586}"/>
              </a:ext>
            </a:extLst>
          </p:cNvPr>
          <p:cNvSpPr/>
          <p:nvPr/>
        </p:nvSpPr>
        <p:spPr>
          <a:xfrm>
            <a:off x="2785145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f)</a:t>
            </a:r>
          </a:p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Commit-</a:t>
            </a:r>
            <a:r>
              <a:rPr lang="en-US" sz="12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41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7C6CB9-84D4-4A49-9AB1-BFAE14F2FD73}"/>
              </a:ext>
            </a:extLst>
          </p:cNvPr>
          <p:cNvSpPr/>
          <p:nvPr/>
        </p:nvSpPr>
        <p:spPr>
          <a:xfrm>
            <a:off x="2281806" y="1971413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DA14B-9C1D-4AC2-B3FB-2D50F11D4465}"/>
              </a:ext>
            </a:extLst>
          </p:cNvPr>
          <p:cNvSpPr/>
          <p:nvPr/>
        </p:nvSpPr>
        <p:spPr>
          <a:xfrm>
            <a:off x="4060272" y="1971413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63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028016-F5D3-47A1-9A56-BFD4E01059FA}"/>
              </a:ext>
            </a:extLst>
          </p:cNvPr>
          <p:cNvSpPr/>
          <p:nvPr/>
        </p:nvSpPr>
        <p:spPr>
          <a:xfrm>
            <a:off x="5335399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date (K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72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DED249-384F-4F57-A66E-3AC530844014}"/>
              </a:ext>
            </a:extLst>
          </p:cNvPr>
          <p:cNvSpPr/>
          <p:nvPr/>
        </p:nvSpPr>
        <p:spPr>
          <a:xfrm>
            <a:off x="6610526" y="1971412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Insert (K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</a:t>
            </a:r>
            <a:r>
              <a:rPr lang="en-US" sz="1200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f)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Commit-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90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BFE70-BA15-49AE-B669-1024664EB15A}"/>
              </a:ext>
            </a:extLst>
          </p:cNvPr>
          <p:cNvSpPr/>
          <p:nvPr/>
        </p:nvSpPr>
        <p:spPr>
          <a:xfrm>
            <a:off x="7885653" y="1971412"/>
            <a:ext cx="503339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DCE3E-B445-42B5-A36A-48977DB31720}"/>
              </a:ext>
            </a:extLst>
          </p:cNvPr>
          <p:cNvSpPr txBox="1"/>
          <p:nvPr/>
        </p:nvSpPr>
        <p:spPr>
          <a:xfrm>
            <a:off x="6621201" y="1650832"/>
            <a:ext cx="1551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reclaim-</a:t>
            </a:r>
            <a:r>
              <a:rPr lang="en-US" sz="16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ts</a:t>
            </a:r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EAF50D-969F-4ACE-9651-03F551AE46C0}"/>
              </a:ext>
            </a:extLst>
          </p:cNvPr>
          <p:cNvSpPr/>
          <p:nvPr/>
        </p:nvSpPr>
        <p:spPr>
          <a:xfrm>
            <a:off x="2288690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C4691FA-0729-447A-85D0-EEBF594E86EE}"/>
              </a:ext>
            </a:extLst>
          </p:cNvPr>
          <p:cNvCxnSpPr/>
          <p:nvPr/>
        </p:nvCxnSpPr>
        <p:spPr>
          <a:xfrm>
            <a:off x="3422708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92BBE6A-C18D-421A-8762-06165B2382F2}"/>
              </a:ext>
            </a:extLst>
          </p:cNvPr>
          <p:cNvSpPr/>
          <p:nvPr/>
        </p:nvSpPr>
        <p:spPr>
          <a:xfrm>
            <a:off x="3926048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52349-D835-4576-8EEC-ACD72C3A9F2F}"/>
              </a:ext>
            </a:extLst>
          </p:cNvPr>
          <p:cNvCxnSpPr/>
          <p:nvPr/>
        </p:nvCxnSpPr>
        <p:spPr>
          <a:xfrm>
            <a:off x="5060066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AEB15EB-C8B0-4781-8759-8C19499121C7}"/>
              </a:ext>
            </a:extLst>
          </p:cNvPr>
          <p:cNvSpPr/>
          <p:nvPr/>
        </p:nvSpPr>
        <p:spPr>
          <a:xfrm>
            <a:off x="5563406" y="4177720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C4013-FEA5-4C6C-92A8-618FDA61993C}"/>
              </a:ext>
            </a:extLst>
          </p:cNvPr>
          <p:cNvCxnSpPr/>
          <p:nvPr/>
        </p:nvCxnSpPr>
        <p:spPr>
          <a:xfrm>
            <a:off x="6697424" y="4388843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678D3-E889-42EE-AECC-CF246F8C5981}"/>
              </a:ext>
            </a:extLst>
          </p:cNvPr>
          <p:cNvSpPr/>
          <p:nvPr/>
        </p:nvSpPr>
        <p:spPr>
          <a:xfrm>
            <a:off x="718631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D31935-15DD-46FC-840F-77160B813993}"/>
              </a:ext>
            </a:extLst>
          </p:cNvPr>
          <p:cNvSpPr txBox="1"/>
          <p:nvPr/>
        </p:nvSpPr>
        <p:spPr>
          <a:xfrm>
            <a:off x="2350262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07C19-708C-45C3-BD8F-DDF539BA0F0C}"/>
              </a:ext>
            </a:extLst>
          </p:cNvPr>
          <p:cNvSpPr txBox="1"/>
          <p:nvPr/>
        </p:nvSpPr>
        <p:spPr>
          <a:xfrm>
            <a:off x="4047434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3F82D-3E0E-413C-8A14-F3A7F4C18A52}"/>
              </a:ext>
            </a:extLst>
          </p:cNvPr>
          <p:cNvSpPr txBox="1"/>
          <p:nvPr/>
        </p:nvSpPr>
        <p:spPr>
          <a:xfrm>
            <a:off x="5616875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B6A747-F089-4168-A082-92B108F5ECC3}"/>
              </a:ext>
            </a:extLst>
          </p:cNvPr>
          <p:cNvSpPr txBox="1"/>
          <p:nvPr/>
        </p:nvSpPr>
        <p:spPr>
          <a:xfrm>
            <a:off x="7161963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2F6E5-3387-4560-ACC2-E90F6DECC0FE}"/>
              </a:ext>
            </a:extLst>
          </p:cNvPr>
          <p:cNvSpPr txBox="1"/>
          <p:nvPr/>
        </p:nvSpPr>
        <p:spPr>
          <a:xfrm>
            <a:off x="2405346" y="3884105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BF279-073B-4AB6-B880-546ADDF1A196}"/>
              </a:ext>
            </a:extLst>
          </p:cNvPr>
          <p:cNvSpPr txBox="1"/>
          <p:nvPr/>
        </p:nvSpPr>
        <p:spPr>
          <a:xfrm>
            <a:off x="3994810" y="388541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14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64DDEA-D6E3-464A-B580-5D0AE9E62E7C}"/>
              </a:ext>
            </a:extLst>
          </p:cNvPr>
          <p:cNvSpPr txBox="1"/>
          <p:nvPr/>
        </p:nvSpPr>
        <p:spPr>
          <a:xfrm>
            <a:off x="5598666" y="3884105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19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E18A22-7877-4C86-A592-41F1739B9F97}"/>
              </a:ext>
            </a:extLst>
          </p:cNvPr>
          <p:cNvSpPr txBox="1"/>
          <p:nvPr/>
        </p:nvSpPr>
        <p:spPr>
          <a:xfrm>
            <a:off x="7281191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27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5A4FF9-0F2A-4D28-9A43-185633ED87E4}"/>
              </a:ext>
            </a:extLst>
          </p:cNvPr>
          <p:cNvCxnSpPr/>
          <p:nvPr/>
        </p:nvCxnSpPr>
        <p:spPr>
          <a:xfrm>
            <a:off x="832033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9AEBCB6-02D4-47B8-941C-70AEA65B5ACC}"/>
              </a:ext>
            </a:extLst>
          </p:cNvPr>
          <p:cNvSpPr/>
          <p:nvPr/>
        </p:nvSpPr>
        <p:spPr>
          <a:xfrm>
            <a:off x="8823675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50C48-4A2F-4298-99BD-F7BA2753F37E}"/>
              </a:ext>
            </a:extLst>
          </p:cNvPr>
          <p:cNvSpPr txBox="1"/>
          <p:nvPr/>
        </p:nvSpPr>
        <p:spPr>
          <a:xfrm>
            <a:off x="8844488" y="3884104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54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3A8B6-666D-43C5-BF35-A8705F2F803A}"/>
              </a:ext>
            </a:extLst>
          </p:cNvPr>
          <p:cNvSpPr/>
          <p:nvPr/>
        </p:nvSpPr>
        <p:spPr>
          <a:xfrm>
            <a:off x="5335398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842EE5-0D71-4228-BF9E-F9DDC3F53233}"/>
              </a:ext>
            </a:extLst>
          </p:cNvPr>
          <p:cNvSpPr/>
          <p:nvPr/>
        </p:nvSpPr>
        <p:spPr>
          <a:xfrm>
            <a:off x="4067156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73749F2-4DAF-4B96-BD74-C80124F70D37}"/>
              </a:ext>
            </a:extLst>
          </p:cNvPr>
          <p:cNvSpPr/>
          <p:nvPr/>
        </p:nvSpPr>
        <p:spPr>
          <a:xfrm>
            <a:off x="2792029" y="5132686"/>
            <a:ext cx="1275127" cy="503339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Node 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C85EB-BA0E-498A-A6CE-583A18443685}"/>
              </a:ext>
            </a:extLst>
          </p:cNvPr>
          <p:cNvSpPr/>
          <p:nvPr/>
        </p:nvSpPr>
        <p:spPr>
          <a:xfrm>
            <a:off x="230167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05166C-74EF-4042-9D00-0438E07DA11D}"/>
              </a:ext>
            </a:extLst>
          </p:cNvPr>
          <p:cNvSpPr/>
          <p:nvPr/>
        </p:nvSpPr>
        <p:spPr>
          <a:xfrm>
            <a:off x="6604430" y="5132686"/>
            <a:ext cx="503339" cy="50333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7044E7-6029-4AE5-B311-B972B40A2414}"/>
              </a:ext>
            </a:extLst>
          </p:cNvPr>
          <p:cNvSpPr txBox="1"/>
          <p:nvPr/>
        </p:nvSpPr>
        <p:spPr>
          <a:xfrm>
            <a:off x="8945381" y="4592974"/>
            <a:ext cx="1010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 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05CBAC-908A-46BD-8C24-4E261B4B3AB1}"/>
              </a:ext>
            </a:extLst>
          </p:cNvPr>
          <p:cNvCxnSpPr/>
          <p:nvPr/>
        </p:nvCxnSpPr>
        <p:spPr>
          <a:xfrm>
            <a:off x="9956255" y="4383249"/>
            <a:ext cx="503340" cy="0"/>
          </a:xfrm>
          <a:prstGeom prst="straightConnector1">
            <a:avLst/>
          </a:prstGeom>
          <a:ln>
            <a:solidFill>
              <a:schemeClr val="tx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BD0306A-90C8-42BB-B9E0-65DE6FF81546}"/>
              </a:ext>
            </a:extLst>
          </p:cNvPr>
          <p:cNvSpPr/>
          <p:nvPr/>
        </p:nvSpPr>
        <p:spPr>
          <a:xfrm>
            <a:off x="10458157" y="4173524"/>
            <a:ext cx="1134018" cy="4194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75000"/>
                  <a:tint val="66000"/>
                  <a:satMod val="160000"/>
                </a:schemeClr>
              </a:gs>
              <a:gs pos="50000">
                <a:schemeClr val="accent2">
                  <a:lumMod val="75000"/>
                  <a:tint val="44500"/>
                  <a:satMod val="160000"/>
                </a:schemeClr>
              </a:gs>
              <a:gs pos="100000">
                <a:schemeClr val="accent2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635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BDBDB">
                    <a:lumMod val="1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V</a:t>
            </a:r>
            <a:r>
              <a:rPr lang="en-US" baseline="-25000" dirty="0">
                <a:solidFill>
                  <a:srgbClr val="DBDBDB">
                    <a:lumMod val="1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DBDBDB">
                  <a:lumMod val="1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B07FC9-74EE-4104-901E-AC4D24521561}"/>
              </a:ext>
            </a:extLst>
          </p:cNvPr>
          <p:cNvSpPr txBox="1"/>
          <p:nvPr/>
        </p:nvSpPr>
        <p:spPr>
          <a:xfrm>
            <a:off x="10466351" y="3884103"/>
            <a:ext cx="106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alloc-ts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99 </a:t>
            </a:r>
          </a:p>
        </p:txBody>
      </p: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02594074-1764-436C-B7C9-96B69BAF3552}"/>
              </a:ext>
            </a:extLst>
          </p:cNvPr>
          <p:cNvCxnSpPr/>
          <p:nvPr/>
        </p:nvCxnSpPr>
        <p:spPr>
          <a:xfrm rot="16200000" flipH="1">
            <a:off x="6977322" y="3949809"/>
            <a:ext cx="499145" cy="251670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FB5C6C3-75D5-44D0-A79E-7BBF53DCB546}"/>
              </a:ext>
            </a:extLst>
          </p:cNvPr>
          <p:cNvSpPr/>
          <p:nvPr/>
        </p:nvSpPr>
        <p:spPr>
          <a:xfrm>
            <a:off x="2854590" y="5012424"/>
            <a:ext cx="1134018" cy="704886"/>
          </a:xfrm>
          <a:prstGeom prst="ellipse">
            <a:avLst/>
          </a:prstGeom>
          <a:noFill/>
          <a:ln>
            <a:solidFill>
              <a:srgbClr val="08721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D80558-98C0-4A48-AE4C-7AA3401F832A}"/>
              </a:ext>
            </a:extLst>
          </p:cNvPr>
          <p:cNvSpPr/>
          <p:nvPr/>
        </p:nvSpPr>
        <p:spPr>
          <a:xfrm>
            <a:off x="5405953" y="1772884"/>
            <a:ext cx="1134018" cy="900394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52A8496-9463-4790-8464-CB01C7C8EC96}"/>
              </a:ext>
            </a:extLst>
          </p:cNvPr>
          <p:cNvSpPr/>
          <p:nvPr/>
        </p:nvSpPr>
        <p:spPr>
          <a:xfrm>
            <a:off x="915519" y="2689178"/>
            <a:ext cx="9630562" cy="1143596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3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Using ULog in synergy with OLog can reduce the overhead significantly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4B7B87C-7376-435F-B15F-441F10E0DDDD}"/>
              </a:ext>
            </a:extLst>
          </p:cNvPr>
          <p:cNvSpPr/>
          <p:nvPr/>
        </p:nvSpPr>
        <p:spPr>
          <a:xfrm>
            <a:off x="4154949" y="2878611"/>
            <a:ext cx="3982373" cy="867504"/>
          </a:xfrm>
          <a:prstGeom prst="roundRect">
            <a:avLst/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Modify Node D </a:t>
            </a:r>
          </a:p>
          <a:p>
            <a:pPr algn="ctr"/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V</a:t>
            </a:r>
            <a:r>
              <a:rPr lang="en-US" sz="2000" baseline="-25000" dirty="0">
                <a:solidFill>
                  <a:srgbClr val="020202"/>
                </a:solidFill>
                <a:latin typeface="Georgia" panose="02040502050405020303" pitchFamily="18" charset="0"/>
              </a:rPr>
              <a:t>3</a:t>
            </a:r>
            <a:r>
              <a:rPr lang="en-US" sz="2000" dirty="0">
                <a:solidFill>
                  <a:srgbClr val="020202"/>
                </a:solidFill>
                <a:latin typeface="Georgia" panose="02040502050405020303" pitchFamily="18" charset="0"/>
              </a:rPr>
              <a:t> -&gt; V</a:t>
            </a:r>
            <a:r>
              <a:rPr lang="en-US" sz="2000" baseline="-25000" dirty="0">
                <a:solidFill>
                  <a:srgbClr val="020202"/>
                </a:solidFill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A74852-B779-406B-8AD1-3FFCD81D9177}"/>
              </a:ext>
            </a:extLst>
          </p:cNvPr>
          <p:cNvSpPr txBox="1"/>
          <p:nvPr/>
        </p:nvSpPr>
        <p:spPr>
          <a:xfrm>
            <a:off x="542992" y="4100531"/>
            <a:ext cx="173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Plugged-in index</a:t>
            </a:r>
          </a:p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(Linked List)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7E9BCB-0733-4BED-A535-B7AF6BA42DF1}"/>
              </a:ext>
            </a:extLst>
          </p:cNvPr>
          <p:cNvSpPr txBox="1"/>
          <p:nvPr/>
        </p:nvSpPr>
        <p:spPr>
          <a:xfrm>
            <a:off x="579339" y="1920063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Per-thread OLog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FEC5F4-83D3-4A68-A567-1187AB81C542}"/>
              </a:ext>
            </a:extLst>
          </p:cNvPr>
          <p:cNvSpPr txBox="1"/>
          <p:nvPr/>
        </p:nvSpPr>
        <p:spPr>
          <a:xfrm>
            <a:off x="473926" y="5210723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UNDO Log (ULog)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7C3BC3-9D36-4754-85F6-E7923000BD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902" y="1648385"/>
            <a:ext cx="886700" cy="88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1100107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Benefits of UNO Logging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b="1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Makes the backend writes fast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Number of UNDO logging  is significantly reduced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b="1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Prevents persistent memory leaks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Addresses in the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MLog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can be freed upon recovery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b="1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Reduces crash consistency overhead in the write critical path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Using OLog requires only 2-3 persist barriers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600" b="1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UNO logging is index-agnostic 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applicable to any index irrespective of type or concurrency control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1968505"/>
      </p:ext>
    </p:extLst>
  </p:cSld>
  <p:clrMapOvr>
    <a:masterClrMapping/>
  </p:clrMapOvr>
  <p:transition spd="slow">
    <p:sndAc>
      <p:endSnd/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36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838899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Achieve an Index-agnostic Conversion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1355540" y="248133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No restrictions on concurrency control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989901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135554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No in-depth knowledge required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135554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Hiding  the programming  complexities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1039984"/>
            <a:ext cx="579574" cy="579574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C8108AD-B98E-45CE-AB89-A59E289533AA}"/>
              </a:ext>
            </a:extLst>
          </p:cNvPr>
          <p:cNvSpPr/>
          <p:nvPr/>
        </p:nvSpPr>
        <p:spPr>
          <a:xfrm>
            <a:off x="985771" y="3904451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04E6F88-8DF1-4A2F-B28E-634DAD3E6293}"/>
              </a:ext>
            </a:extLst>
          </p:cNvPr>
          <p:cNvSpPr/>
          <p:nvPr/>
        </p:nvSpPr>
        <p:spPr>
          <a:xfrm>
            <a:off x="1019327" y="5156295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0E110E-C764-4A69-96B1-84A51FD3CFF5}"/>
              </a:ext>
            </a:extLst>
          </p:cNvPr>
          <p:cNvSpPr/>
          <p:nvPr/>
        </p:nvSpPr>
        <p:spPr>
          <a:xfrm>
            <a:off x="4632121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Strong Consistency and Correct Recovery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9458A9-D69F-4E24-834F-8297302337CE}"/>
              </a:ext>
            </a:extLst>
          </p:cNvPr>
          <p:cNvSpPr/>
          <p:nvPr/>
        </p:nvSpPr>
        <p:spPr>
          <a:xfrm>
            <a:off x="8425343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High-Performance and Multi-core Scalability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9B7FB3-629A-4B37-8D7D-C412EEF8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69" y="1113026"/>
            <a:ext cx="579574" cy="579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11B8FD-ACBE-4EC4-8FC3-D8DB43BB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07" y="1089290"/>
            <a:ext cx="579574" cy="5795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49D345-16F0-4163-96B8-104CD5552C1C}"/>
              </a:ext>
            </a:extLst>
          </p:cNvPr>
          <p:cNvSpPr/>
          <p:nvPr/>
        </p:nvSpPr>
        <p:spPr>
          <a:xfrm>
            <a:off x="5114488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Durable Linearizability (DL)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600822A-672F-4E9A-8073-AF59C43B6E8B}"/>
              </a:ext>
            </a:extLst>
          </p:cNvPr>
          <p:cNvSpPr/>
          <p:nvPr/>
        </p:nvSpPr>
        <p:spPr>
          <a:xfrm>
            <a:off x="4764652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92CDB7-7F6A-49ED-AEDB-F2F7804C15AD}"/>
              </a:ext>
            </a:extLst>
          </p:cNvPr>
          <p:cNvSpPr/>
          <p:nvPr/>
        </p:nvSpPr>
        <p:spPr>
          <a:xfrm>
            <a:off x="5142435" y="372381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Guarantee correct recovery 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736E3B7-FA7E-47B4-938A-5D43E8A60FFF}"/>
              </a:ext>
            </a:extLst>
          </p:cNvPr>
          <p:cNvSpPr/>
          <p:nvPr/>
        </p:nvSpPr>
        <p:spPr>
          <a:xfrm>
            <a:off x="4760652" y="3904450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202055-263C-448D-99BF-4BF5295299BC}"/>
              </a:ext>
            </a:extLst>
          </p:cNvPr>
          <p:cNvSpPr/>
          <p:nvPr/>
        </p:nvSpPr>
        <p:spPr>
          <a:xfrm>
            <a:off x="5114488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Index-agnostic crash consistency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500A995E-55BF-4336-B22D-2650EB03AD27}"/>
              </a:ext>
            </a:extLst>
          </p:cNvPr>
          <p:cNvSpPr/>
          <p:nvPr/>
        </p:nvSpPr>
        <p:spPr>
          <a:xfrm>
            <a:off x="4758183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11D3C-0671-412A-83F2-9824FF87CDF3}"/>
              </a:ext>
            </a:extLst>
          </p:cNvPr>
          <p:cNvSpPr/>
          <p:nvPr/>
        </p:nvSpPr>
        <p:spPr>
          <a:xfrm>
            <a:off x="8907710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on-par with NVMM-optimized indexes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A1ABDE-9431-4A0B-8F94-717B1108E94B}"/>
              </a:ext>
            </a:extLst>
          </p:cNvPr>
          <p:cNvSpPr/>
          <p:nvPr/>
        </p:nvSpPr>
        <p:spPr>
          <a:xfrm>
            <a:off x="890771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Preserve the characteristics of volatile index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7EC542-E2B0-41D8-B612-A54EE620E914}"/>
              </a:ext>
            </a:extLst>
          </p:cNvPr>
          <p:cNvSpPr/>
          <p:nvPr/>
        </p:nvSpPr>
        <p:spPr>
          <a:xfrm>
            <a:off x="890771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better than other conversion techniques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1047EB6-3D03-466A-9D8C-A227A17F146B}"/>
              </a:ext>
            </a:extLst>
          </p:cNvPr>
          <p:cNvSpPr/>
          <p:nvPr/>
        </p:nvSpPr>
        <p:spPr>
          <a:xfrm>
            <a:off x="8521007" y="2652606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8029785-92A2-4F64-B8E5-22A0C15371EF}"/>
              </a:ext>
            </a:extLst>
          </p:cNvPr>
          <p:cNvSpPr/>
          <p:nvPr/>
        </p:nvSpPr>
        <p:spPr>
          <a:xfrm>
            <a:off x="8521006" y="3904449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3B03C42-B8FA-4868-8936-5881190E635F}"/>
              </a:ext>
            </a:extLst>
          </p:cNvPr>
          <p:cNvSpPr/>
          <p:nvPr/>
        </p:nvSpPr>
        <p:spPr>
          <a:xfrm>
            <a:off x="8521006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144AA45B-715A-47CE-AD33-65A51F772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2550253"/>
            <a:ext cx="544323" cy="503340"/>
          </a:xfrm>
          <a:prstGeom prst="rect">
            <a:avLst/>
          </a:prstGeom>
        </p:spPr>
      </p:pic>
      <p:pic>
        <p:nvPicPr>
          <p:cNvPr id="38" name="Picture 37" descr="Shape, arrow&#10;&#10;Description automatically generated">
            <a:extLst>
              <a:ext uri="{FF2B5EF4-FFF2-40B4-BE49-F238E27FC236}">
                <a16:creationId xmlns:a16="http://schemas.microsoft.com/office/drawing/2014/main" id="{53A543CE-74A7-431B-ADE4-D110B7D5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64" y="3763444"/>
            <a:ext cx="544323" cy="503340"/>
          </a:xfrm>
          <a:prstGeom prst="rect">
            <a:avLst/>
          </a:prstGeom>
        </p:spPr>
      </p:pic>
      <p:pic>
        <p:nvPicPr>
          <p:cNvPr id="34" name="Picture 33" descr="Shape, arrow&#10;&#10;Description automatically generated">
            <a:extLst>
              <a:ext uri="{FF2B5EF4-FFF2-40B4-BE49-F238E27FC236}">
                <a16:creationId xmlns:a16="http://schemas.microsoft.com/office/drawing/2014/main" id="{E993E1FA-0139-4BB3-9316-58D4D4E9B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1" y="5082475"/>
            <a:ext cx="544323" cy="503340"/>
          </a:xfrm>
          <a:prstGeom prst="rect">
            <a:avLst/>
          </a:prstGeom>
        </p:spPr>
      </p:pic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ECB50664-EDB4-4006-AF90-1A2219468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3816364"/>
            <a:ext cx="544323" cy="503340"/>
          </a:xfrm>
          <a:prstGeom prst="rect">
            <a:avLst/>
          </a:prstGeom>
        </p:spPr>
      </p:pic>
      <p:pic>
        <p:nvPicPr>
          <p:cNvPr id="36" name="Picture 35" descr="Shape, arrow&#10;&#10;Description automatically generated">
            <a:extLst>
              <a:ext uri="{FF2B5EF4-FFF2-40B4-BE49-F238E27FC236}">
                <a16:creationId xmlns:a16="http://schemas.microsoft.com/office/drawing/2014/main" id="{F164E5DD-1C45-481A-BCC5-11A428749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75" y="3813450"/>
            <a:ext cx="544323" cy="503340"/>
          </a:xfrm>
          <a:prstGeom prst="rect">
            <a:avLst/>
          </a:prstGeom>
        </p:spPr>
      </p:pic>
      <p:pic>
        <p:nvPicPr>
          <p:cNvPr id="39" name="Picture 38" descr="Shape, arrow&#10;&#10;Description automatically generated">
            <a:extLst>
              <a:ext uri="{FF2B5EF4-FFF2-40B4-BE49-F238E27FC236}">
                <a16:creationId xmlns:a16="http://schemas.microsoft.com/office/drawing/2014/main" id="{E4B9DA08-ED4D-4A99-83FB-62E00A9703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91" y="4980124"/>
            <a:ext cx="544323" cy="503340"/>
          </a:xfrm>
          <a:prstGeom prst="rect">
            <a:avLst/>
          </a:prstGeom>
        </p:spPr>
      </p:pic>
      <p:pic>
        <p:nvPicPr>
          <p:cNvPr id="40" name="Picture 39" descr="Shape, arrow&#10;&#10;Description automatically generated">
            <a:extLst>
              <a:ext uri="{FF2B5EF4-FFF2-40B4-BE49-F238E27FC236}">
                <a16:creationId xmlns:a16="http://schemas.microsoft.com/office/drawing/2014/main" id="{E6D458BB-9BD2-4732-B995-E9514469B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75" y="2516756"/>
            <a:ext cx="544323" cy="503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6786285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799" y="434749"/>
            <a:ext cx="10316802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Adaptive Scaling for Concurrent Background Writes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5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merely making backend concurrent enough for performance?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5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 to determine the number of concurrent workers?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Maintain 1 worker for every foreground writer?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Idle workers waste CPU cycles and hardware resources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Limits the application from using NUMA socket cores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Need to consider the concurrency control of the plugged-in index as well 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D0BF6A-56F4-4992-8DA2-4CC19B5D6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386" y="1284478"/>
            <a:ext cx="706414" cy="89419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873C1C-5B27-4B3F-819F-965EE0DEEEE9}"/>
              </a:ext>
            </a:extLst>
          </p:cNvPr>
          <p:cNvSpPr/>
          <p:nvPr/>
        </p:nvSpPr>
        <p:spPr>
          <a:xfrm>
            <a:off x="1409042" y="4512220"/>
            <a:ext cx="8964316" cy="732800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Adaptive Scaling dynamically decides the number of workers.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25DE8-EE56-4D8F-969E-D394E1091E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2" y="3961502"/>
            <a:ext cx="1101436" cy="11014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66355394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799" y="434749"/>
            <a:ext cx="10316802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Adaptive Scaling for Concurrent Background Writes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799" y="1071017"/>
            <a:ext cx="10526328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500" dirty="0">
                <a:solidFill>
                  <a:srgbClr val="08721A"/>
                </a:solidFill>
                <a:latin typeface="Calibri"/>
                <a:ea typeface="Calibri"/>
                <a:cs typeface="Calibri"/>
                <a:sym typeface="Calibri"/>
              </a:rPr>
              <a:t>Key idea is to monitor the frontend and backend write throughput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Try maintaining the throughput ratio = ~1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Scale up the workers when frontend is faster (i.e., throughput ratio &lt; 1)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Scale down when the backend is faster (i.e., throughput ratio &gt; 1) </a:t>
            </a:r>
            <a:endParaRPr lang="en-US" sz="22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500" dirty="0">
                <a:solidFill>
                  <a:srgbClr val="08721A"/>
                </a:solidFill>
                <a:latin typeface="Calibri"/>
                <a:ea typeface="Calibri"/>
                <a:cs typeface="Calibri"/>
                <a:sym typeface="Calibri"/>
              </a:rPr>
              <a:t>Memorize the best performing worker count while scaling up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once upper bound is reached fall back to the best performing worker count </a:t>
            </a:r>
          </a:p>
          <a:p>
            <a:pPr lvl="0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500" dirty="0">
                <a:solidFill>
                  <a:srgbClr val="08721A"/>
                </a:solidFill>
                <a:latin typeface="Calibri"/>
                <a:ea typeface="Calibri"/>
                <a:cs typeface="Calibri"/>
                <a:sym typeface="Calibri"/>
              </a:rPr>
              <a:t>Adaptive scaling decides the worker count based on the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nature of the workload, e.g., Write-intensive or read-intensive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write scalability of the plugged-in index</a:t>
            </a: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Cambria Math" panose="02040503050406030204" pitchFamily="18" charset="0"/>
              <a:sym typeface="Calibri"/>
            </a:endParaRPr>
          </a:p>
          <a:p>
            <a:pPr marL="143930" indent="0">
              <a:lnSpc>
                <a:spcPct val="115000"/>
              </a:lnSpc>
              <a:spcBef>
                <a:spcPts val="800"/>
              </a:spcBef>
              <a:buSzPts val="1900"/>
              <a:buNone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5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9617177"/>
      </p:ext>
    </p:extLst>
  </p:cSld>
  <p:clrMapOvr>
    <a:masterClrMapping/>
  </p:clrMapOvr>
  <p:transition spd="slow">
    <p:sndAc>
      <p:endSnd/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214633"/>
            <a:ext cx="9996000" cy="47159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r>
              <a:rPr lang="en-US" sz="3067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  </a:t>
            </a:r>
            <a:endParaRPr sz="30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A0F1C-73D8-4D1B-A26D-AD144669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b="1" dirty="0">
                <a:latin typeface="Garamond" panose="02020404030301010803" pitchFamily="18" charset="0"/>
              </a:rPr>
              <a:t>Talk Outline </a:t>
            </a:r>
          </a:p>
        </p:txBody>
      </p:sp>
    </p:spTree>
    <p:extLst>
      <p:ext uri="{BB962C8B-B14F-4D97-AF65-F5344CB8AC3E}">
        <p14:creationId xmlns:p14="http://schemas.microsoft.com/office/powerpoint/2010/main" val="379505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" sz="41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Maturing an Index is Hard!</a:t>
            </a:r>
            <a:endParaRPr sz="41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Indexes are at the core of many storage systems!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Numerous Non-Volatile Main Memory (NVMM) optimized indexes are proposed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Maturing and hardening an index is a demanding task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Recently proposed NVMM-optimized indexes have critical limitations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Weaker consistency guarantee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 handling persistent memory leaks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Poor concurrency support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 supporting variable length keys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endParaRPr lang="en-US" sz="2700" dirty="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721237-B967-4C93-8703-9E89E3AF22BE}"/>
              </a:ext>
            </a:extLst>
          </p:cNvPr>
          <p:cNvSpPr/>
          <p:nvPr/>
        </p:nvSpPr>
        <p:spPr>
          <a:xfrm>
            <a:off x="650663" y="1803817"/>
            <a:ext cx="10667860" cy="1409351"/>
          </a:xfrm>
          <a:prstGeom prst="roundRect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Current NVMM-optimized indexes can not be adopted into real-world applications without further maturing </a:t>
            </a:r>
          </a:p>
        </p:txBody>
      </p:sp>
      <p:pic>
        <p:nvPicPr>
          <p:cNvPr id="7" name="Picture 6" descr="A person holding a yellow sign&#10;&#10;Description automatically generated with low confidence">
            <a:extLst>
              <a:ext uri="{FF2B5EF4-FFF2-40B4-BE49-F238E27FC236}">
                <a16:creationId xmlns:a16="http://schemas.microsoft.com/office/drawing/2014/main" id="{5D8DAE94-BA2F-4521-B033-E731B4C0C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323" y="3429000"/>
            <a:ext cx="914400" cy="1485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82697638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Evaluation Questions	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393990"/>
            <a:ext cx="9996000" cy="444474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 much LoC are required to convert an index using TIPS?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 does TIPS perform against the prior index-specific conversion techniques?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How does TIPS perform against the NVMM-optimized indexes?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E066AD-AFE6-4BD2-96C2-A2C40E667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26" y="4445136"/>
            <a:ext cx="990474" cy="1253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70A49-E433-462E-920C-ED200D082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9615" y="4445136"/>
            <a:ext cx="990474" cy="125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22229"/>
      </p:ext>
    </p:extLst>
  </p:cSld>
  <p:clrMapOvr>
    <a:masterClrMapping/>
  </p:clrMapOvr>
  <p:transition spd="slow">
    <p:sndAc>
      <p:endSnd/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Evaluation Settings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816690" y="1082179"/>
            <a:ext cx="9996000" cy="49746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 socket server with Intel DCPMM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512GB NVMM and 64GB DRAM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2.4 GHZ 64 core Intel Xeon Gold CPU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 evaluate 7 Indexes with different concurrency model 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YCSB with 32M keys for both integer and string type keys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EFFA3F3-7EBE-4F09-97C3-74AA8D82E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397103"/>
              </p:ext>
            </p:extLst>
          </p:nvPr>
        </p:nvGraphicFramePr>
        <p:xfrm>
          <a:off x="1293033" y="3697587"/>
          <a:ext cx="8127999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71415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41085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20185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Workload Name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Read/Write/Scan Ratio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Workload Nature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1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Workload A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50/50/0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Write intensive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9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Workload B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95/5/0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Read intensive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1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Workload C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100/0/0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Read only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30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Workload D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95/5/0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Read Latest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81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Workload E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0/5/95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Short Range Scan </a:t>
                      </a:r>
                      <a:endParaRPr lang="en-US" sz="15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3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63527"/>
      </p:ext>
    </p:extLst>
  </p:cSld>
  <p:clrMapOvr>
    <a:masterClrMapping/>
  </p:clrMapOvr>
  <p:transition spd="slow">
    <p:sndAc>
      <p:endSnd/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Evaluation Settings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DRAM-cache size is set to 25% (300 MB)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Compared against the state-of-the-art index conversion techniques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PRONTO [ASPLOS-20]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NVTraverse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[PLDI-20]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RECIPE [SOSP-19]</a:t>
            </a: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And against NVMM-optimized indexes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Hash Indexes- CCEH [FAST-19],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LevelHashing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[OSDI-18],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B+Tree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Indexes-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FastFair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[Fast-18 ], 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BzTree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[VLDB-18] 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Radix Tree Indexes- WOART [FAST-17]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5142768"/>
      </p:ext>
    </p:extLst>
  </p:cSld>
  <p:clrMapOvr>
    <a:masterClrMapping/>
  </p:clrMapOvr>
  <p:transition spd="slow">
    <p:sndAc>
      <p:endSnd/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LoC Required for Conversion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43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DF816F9-98B9-4457-981A-3D658419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70657"/>
              </p:ext>
            </p:extLst>
          </p:nvPr>
        </p:nvGraphicFramePr>
        <p:xfrm>
          <a:off x="1293033" y="1254150"/>
          <a:ext cx="9060931" cy="354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6961">
                  <a:extLst>
                    <a:ext uri="{9D8B030D-6E8A-4147-A177-3AD203B41FA5}">
                      <a16:colId xmlns:a16="http://schemas.microsoft.com/office/drawing/2014/main" val="799269216"/>
                    </a:ext>
                  </a:extLst>
                </a:gridCol>
                <a:gridCol w="3768524">
                  <a:extLst>
                    <a:ext uri="{9D8B030D-6E8A-4147-A177-3AD203B41FA5}">
                      <a16:colId xmlns:a16="http://schemas.microsoft.com/office/drawing/2014/main" val="3165240149"/>
                    </a:ext>
                  </a:extLst>
                </a:gridCol>
                <a:gridCol w="1765446">
                  <a:extLst>
                    <a:ext uri="{9D8B030D-6E8A-4147-A177-3AD203B41FA5}">
                      <a16:colId xmlns:a16="http://schemas.microsoft.com/office/drawing/2014/main" val="1881311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eorgia" panose="02040502050405020303" pitchFamily="18" charset="0"/>
                        </a:rPr>
                        <a:t>Indexes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Georgia" panose="02040502050405020303" pitchFamily="18" charset="0"/>
                        </a:rPr>
                        <a:t>Concurrency Control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Georgia" panose="02040502050405020303" pitchFamily="18" charset="0"/>
                        </a:rPr>
                        <a:t>LoC  change/ original LoC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765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Table (HT)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Readers-Writer Lock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98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Lock-Free Hash Table (LFHT)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Non-blocking reads and writes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42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Binary Search Tree (BST)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Readers-Writer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93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Lock-Free Binary Search Tree (LFBST)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Non-blocking reads and writes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5/194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97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B+Tree</a:t>
                      </a:r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Readers-Writer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8/711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4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Adaptive Radix Tree (ART)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Non-blocking reads and blocking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9/1.5k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7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Cache-Line Extensible Hash Table (CLHT)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Non-blocking reads and blocking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8/2.8k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36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Redis Key-value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Blocking reads and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18/10k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31402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938748-7CC4-4254-B70E-0B231AC468B2}"/>
              </a:ext>
            </a:extLst>
          </p:cNvPr>
          <p:cNvSpPr/>
          <p:nvPr/>
        </p:nvSpPr>
        <p:spPr>
          <a:xfrm>
            <a:off x="840509" y="4978400"/>
            <a:ext cx="10113818" cy="1078451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TIPS has better applicability and requires minimal code changes in the original codebase</a:t>
            </a:r>
          </a:p>
        </p:txBody>
      </p:sp>
      <p:pic>
        <p:nvPicPr>
          <p:cNvPr id="5" name="Picture 4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7047CC86-B1E9-4D6E-964E-C84ABB6FA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30527" y="4582888"/>
            <a:ext cx="840675" cy="1010938"/>
          </a:xfrm>
          <a:prstGeom prst="rect">
            <a:avLst/>
          </a:prstGeom>
        </p:spPr>
      </p:pic>
      <p:pic>
        <p:nvPicPr>
          <p:cNvPr id="7" name="Picture 6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0FE63FDC-67A8-4BDC-81D5-8783EA703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4" y="4525962"/>
            <a:ext cx="752475" cy="904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2132032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TIPS vs PRONTO for Blocking Indexes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44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D1EDBF-197A-4A24-A64E-B2D6E1DCA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556733"/>
              </p:ext>
            </p:extLst>
          </p:nvPr>
        </p:nvGraphicFramePr>
        <p:xfrm>
          <a:off x="732800" y="1364406"/>
          <a:ext cx="6063293" cy="4129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67A67F-4F90-4F1B-8738-AF82D57D1D76}"/>
              </a:ext>
            </a:extLst>
          </p:cNvPr>
          <p:cNvSpPr txBox="1"/>
          <p:nvPr/>
        </p:nvSpPr>
        <p:spPr>
          <a:xfrm>
            <a:off x="6972032" y="1669409"/>
            <a:ext cx="50166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outperforms PRONTO by up to 14X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872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can support concurrent reads/writes with its DRAM-cache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PRONTO suffers from high synchronization overhead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Blocking during snapshots</a:t>
            </a:r>
          </a:p>
        </p:txBody>
      </p:sp>
      <p:pic>
        <p:nvPicPr>
          <p:cNvPr id="3" name="Picture 2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22CB97C1-10E5-4BDE-B3E9-7129E10D9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53" y="5604413"/>
            <a:ext cx="752475" cy="904875"/>
          </a:xfrm>
          <a:prstGeom prst="rect">
            <a:avLst/>
          </a:prstGeom>
        </p:spPr>
      </p:pic>
      <p:pic>
        <p:nvPicPr>
          <p:cNvPr id="11" name="Picture 10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4378B065-BABA-4C72-AA54-F58688B99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06248" y="5499857"/>
            <a:ext cx="752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37000"/>
      </p:ext>
    </p:extLst>
  </p:cSld>
  <p:clrMapOvr>
    <a:masterClrMapping/>
  </p:clrMapOvr>
  <p:transition spd="slow">
    <p:sndAc>
      <p:endSnd/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TIPS vs </a:t>
            </a:r>
            <a:r>
              <a:rPr lang="en-US" sz="4000" b="1" dirty="0" err="1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NVTraverse</a:t>
            </a: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 for Lock-Free Indexes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AD6F1A-A796-4046-9349-2FAD6A99C2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4526520"/>
              </p:ext>
            </p:extLst>
          </p:nvPr>
        </p:nvGraphicFramePr>
        <p:xfrm>
          <a:off x="632298" y="1186068"/>
          <a:ext cx="7480570" cy="49388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D44FBF-F0E7-475C-831B-1C5AA6C2CCAC}"/>
              </a:ext>
            </a:extLst>
          </p:cNvPr>
          <p:cNvSpPr txBox="1"/>
          <p:nvPr/>
        </p:nvSpPr>
        <p:spPr>
          <a:xfrm>
            <a:off x="8213370" y="1721796"/>
            <a:ext cx="3839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P_barriers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clwb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sfence</a:t>
            </a:r>
            <a:endParaRPr lang="en-US" sz="2400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NVTraverse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incurs 6 and 17 p-barriers for reads and writes 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872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incurs 3 p-barriers in the write critical path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872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p-barriers required for reads in TIPS</a:t>
            </a:r>
          </a:p>
        </p:txBody>
      </p:sp>
      <p:pic>
        <p:nvPicPr>
          <p:cNvPr id="12" name="Picture 11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AB966A84-8722-4703-81B0-4C52750E57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4" y="5335109"/>
            <a:ext cx="752475" cy="904875"/>
          </a:xfrm>
          <a:prstGeom prst="rect">
            <a:avLst/>
          </a:prstGeom>
        </p:spPr>
      </p:pic>
      <p:pic>
        <p:nvPicPr>
          <p:cNvPr id="13" name="Picture 12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2A4C69C0-D2AB-4DD0-9CCA-2ADB7818B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13778" y="5334545"/>
            <a:ext cx="7524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410"/>
      </p:ext>
    </p:extLst>
  </p:cSld>
  <p:clrMapOvr>
    <a:masterClrMapping/>
  </p:clrMapOvr>
  <p:transition spd="slow">
    <p:sndAc>
      <p:endSnd/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799" y="453268"/>
            <a:ext cx="10316801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TIPS vs RECIPE for Fine-grained Locking Indexes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B3B7CCC-41D3-4BAD-93B9-2682A30AA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242787"/>
              </p:ext>
            </p:extLst>
          </p:nvPr>
        </p:nvGraphicFramePr>
        <p:xfrm>
          <a:off x="972766" y="1186068"/>
          <a:ext cx="9295359" cy="4985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52811F6A-50F2-423F-A8F3-248D44FDB003}"/>
              </a:ext>
            </a:extLst>
          </p:cNvPr>
          <p:cNvSpPr/>
          <p:nvPr/>
        </p:nvSpPr>
        <p:spPr>
          <a:xfrm>
            <a:off x="2043248" y="2674980"/>
            <a:ext cx="3313785" cy="744081"/>
          </a:xfrm>
          <a:prstGeom prst="wedgeEllipseCallout">
            <a:avLst>
              <a:gd name="adj1" fmla="val 11274"/>
              <a:gd name="adj2" fmla="val 140547"/>
            </a:avLst>
          </a:prstGeom>
          <a:gradFill flip="none" rotWithShape="1">
            <a:gsLst>
              <a:gs pos="0">
                <a:srgbClr val="08721A">
                  <a:tint val="66000"/>
                  <a:satMod val="160000"/>
                </a:srgbClr>
              </a:gs>
              <a:gs pos="50000">
                <a:srgbClr val="08721A">
                  <a:tint val="44500"/>
                  <a:satMod val="160000"/>
                </a:srgbClr>
              </a:gs>
              <a:gs pos="100000">
                <a:srgbClr val="08721A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 enabled ART supports Durable Linearizability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DBF7081-9FDD-47A6-97AB-7329C6FB7C95}"/>
              </a:ext>
            </a:extLst>
          </p:cNvPr>
          <p:cNvSpPr/>
          <p:nvPr/>
        </p:nvSpPr>
        <p:spPr>
          <a:xfrm>
            <a:off x="7415015" y="2505338"/>
            <a:ext cx="3634585" cy="744081"/>
          </a:xfrm>
          <a:prstGeom prst="wedgeEllipseCallout">
            <a:avLst>
              <a:gd name="adj1" fmla="val -47513"/>
              <a:gd name="adj2" fmla="val 147226"/>
            </a:avLst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RECIPE-ART supports only a Buffered  Durable Linearizability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EDCBBB19-824F-4EC0-977F-9958F1246131}"/>
              </a:ext>
            </a:extLst>
          </p:cNvPr>
          <p:cNvSpPr/>
          <p:nvPr/>
        </p:nvSpPr>
        <p:spPr>
          <a:xfrm>
            <a:off x="5909249" y="3191893"/>
            <a:ext cx="1473770" cy="744081"/>
          </a:xfrm>
          <a:prstGeom prst="wedgeEllipseCallout">
            <a:avLst>
              <a:gd name="adj1" fmla="val -25096"/>
              <a:gd name="adj2" fmla="val 89395"/>
            </a:avLst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WOART is single threaded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822351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799" y="453268"/>
            <a:ext cx="10316801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TIPS vs NVMM-optimized </a:t>
            </a:r>
            <a:r>
              <a:rPr lang="en-US" sz="3600" b="1" dirty="0" err="1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B+Tree</a:t>
            </a:r>
            <a:r>
              <a:rPr lang="en-US" sz="36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 Indexes 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47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ACFA439-7158-4E66-9099-EA5FD33BE3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731756"/>
              </p:ext>
            </p:extLst>
          </p:nvPr>
        </p:nvGraphicFramePr>
        <p:xfrm>
          <a:off x="518292" y="1186068"/>
          <a:ext cx="8192108" cy="4764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BC733EA9-D331-4D79-888B-1CB267EBE524}"/>
              </a:ext>
            </a:extLst>
          </p:cNvPr>
          <p:cNvSpPr/>
          <p:nvPr/>
        </p:nvSpPr>
        <p:spPr>
          <a:xfrm>
            <a:off x="6096000" y="2089196"/>
            <a:ext cx="4127306" cy="856034"/>
          </a:xfrm>
          <a:prstGeom prst="wedgeEllipseCallout">
            <a:avLst>
              <a:gd name="adj1" fmla="val -19501"/>
              <a:gd name="adj2" fmla="val 124109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TIPS-B+Tree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larger fanout (128) hence a better range query performance 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C763DE5-877F-4271-9C56-C9A441206AAC}"/>
              </a:ext>
            </a:extLst>
          </p:cNvPr>
          <p:cNvSpPr/>
          <p:nvPr/>
        </p:nvSpPr>
        <p:spPr>
          <a:xfrm>
            <a:off x="2105814" y="1803817"/>
            <a:ext cx="3251219" cy="856034"/>
          </a:xfrm>
          <a:prstGeom prst="wedgeEllipseCallout">
            <a:avLst>
              <a:gd name="adj1" fmla="val 31929"/>
              <a:gd name="adj2" fmla="val 84091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FastFair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 smaller fanout (16) and is designed for </a:t>
            </a:r>
            <a:r>
              <a:rPr lang="en-US" sz="1400" dirty="0" err="1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cacheline</a:t>
            </a:r>
            <a:r>
              <a:rPr lang="en-US" sz="14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efficiency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C4650E7-5CF3-4132-8632-C9B287E2A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14683"/>
              </p:ext>
            </p:extLst>
          </p:nvPr>
        </p:nvGraphicFramePr>
        <p:xfrm>
          <a:off x="8654478" y="2933513"/>
          <a:ext cx="3083522" cy="2346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1761">
                  <a:extLst>
                    <a:ext uri="{9D8B030D-6E8A-4147-A177-3AD203B41FA5}">
                      <a16:colId xmlns:a16="http://schemas.microsoft.com/office/drawing/2014/main" val="4098015100"/>
                    </a:ext>
                  </a:extLst>
                </a:gridCol>
                <a:gridCol w="1541761">
                  <a:extLst>
                    <a:ext uri="{9D8B030D-6E8A-4147-A177-3AD203B41FA5}">
                      <a16:colId xmlns:a16="http://schemas.microsoft.com/office/drawing/2014/main" val="2171712739"/>
                    </a:ext>
                  </a:extLst>
                </a:gridCol>
              </a:tblGrid>
              <a:tr h="402431">
                <a:tc>
                  <a:txBody>
                    <a:bodyPr/>
                    <a:lstStyle/>
                    <a:p>
                      <a:r>
                        <a:rPr lang="en-US" sz="1600" dirty="0"/>
                        <a:t>Index 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Concurrency Control </a:t>
                      </a:r>
                      <a:endParaRPr lang="en-US" sz="1600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17549"/>
                  </a:ext>
                </a:extLst>
              </a:tr>
              <a:tr h="508334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FastFair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Non-blocking reads and blocking 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950610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BzTree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Lock-free reads and writes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74099"/>
                  </a:ext>
                </a:extLst>
              </a:tr>
              <a:tr h="36007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TIPS-B+Tree</a:t>
                      </a:r>
                      <a:endParaRPr lang="en-US" dirty="0">
                        <a:solidFill>
                          <a:schemeClr val="tx2">
                            <a:lumMod val="1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Readers-Writer Lock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1049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364BE08-B19F-4B75-A3E9-D6D65706A263}"/>
              </a:ext>
            </a:extLst>
          </p:cNvPr>
          <p:cNvSpPr/>
          <p:nvPr/>
        </p:nvSpPr>
        <p:spPr>
          <a:xfrm rot="16200000">
            <a:off x="6878913" y="3819248"/>
            <a:ext cx="1226243" cy="65846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64C714-10D4-4BC2-BCB1-038242AE7AC6}"/>
              </a:ext>
            </a:extLst>
          </p:cNvPr>
          <p:cNvSpPr/>
          <p:nvPr/>
        </p:nvSpPr>
        <p:spPr>
          <a:xfrm rot="16200000">
            <a:off x="4202047" y="3063417"/>
            <a:ext cx="1226243" cy="658466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8451527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2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Three Main Goals of TIPS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r>
              <a:rPr lang="en-US" sz="2400" b="0" dirty="0">
                <a:effectLst/>
              </a:rPr>
              <a:t>  </a:t>
            </a: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48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64C7C9-FC2A-4959-B2E5-1D93116602B2}"/>
              </a:ext>
            </a:extLst>
          </p:cNvPr>
          <p:cNvSpPr/>
          <p:nvPr/>
        </p:nvSpPr>
        <p:spPr>
          <a:xfrm>
            <a:off x="838899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Achieve an Index-agnostic Conversion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7D6025-2DAA-4296-8E26-3AB808C1AB49}"/>
              </a:ext>
            </a:extLst>
          </p:cNvPr>
          <p:cNvSpPr/>
          <p:nvPr/>
        </p:nvSpPr>
        <p:spPr>
          <a:xfrm>
            <a:off x="1355540" y="248133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No restrictions on concurrency control</a:t>
            </a: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306215D6-B99F-490D-BCBD-E15CFF04BA33}"/>
              </a:ext>
            </a:extLst>
          </p:cNvPr>
          <p:cNvSpPr/>
          <p:nvPr/>
        </p:nvSpPr>
        <p:spPr>
          <a:xfrm>
            <a:off x="989901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89F115-7572-400B-8DF4-25C76B6CAEE8}"/>
              </a:ext>
            </a:extLst>
          </p:cNvPr>
          <p:cNvSpPr/>
          <p:nvPr/>
        </p:nvSpPr>
        <p:spPr>
          <a:xfrm>
            <a:off x="135554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No in-depth knowledge required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2B31AB-1028-4B43-A91F-FD2AAFAEC667}"/>
              </a:ext>
            </a:extLst>
          </p:cNvPr>
          <p:cNvSpPr/>
          <p:nvPr/>
        </p:nvSpPr>
        <p:spPr>
          <a:xfrm>
            <a:off x="135554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Hiding  the programming  complexities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A2AC67-9A67-4C3A-B0BD-2E39842D8B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1" y="1039984"/>
            <a:ext cx="579574" cy="579574"/>
          </a:xfrm>
          <a:prstGeom prst="rect">
            <a:avLst/>
          </a:prstGeom>
        </p:spPr>
      </p:pic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5C8108AD-B98E-45CE-AB89-A59E289533AA}"/>
              </a:ext>
            </a:extLst>
          </p:cNvPr>
          <p:cNvSpPr/>
          <p:nvPr/>
        </p:nvSpPr>
        <p:spPr>
          <a:xfrm>
            <a:off x="985771" y="3904451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F04E6F88-8DF1-4A2F-B28E-634DAD3E6293}"/>
              </a:ext>
            </a:extLst>
          </p:cNvPr>
          <p:cNvSpPr/>
          <p:nvPr/>
        </p:nvSpPr>
        <p:spPr>
          <a:xfrm>
            <a:off x="1019327" y="5156295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0E110E-C764-4A69-96B1-84A51FD3CFF5}"/>
              </a:ext>
            </a:extLst>
          </p:cNvPr>
          <p:cNvSpPr/>
          <p:nvPr/>
        </p:nvSpPr>
        <p:spPr>
          <a:xfrm>
            <a:off x="4632121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Strong Consistency and Correct Recovery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9458A9-D69F-4E24-834F-8297302337CE}"/>
              </a:ext>
            </a:extLst>
          </p:cNvPr>
          <p:cNvSpPr/>
          <p:nvPr/>
        </p:nvSpPr>
        <p:spPr>
          <a:xfrm>
            <a:off x="8425343" y="1232637"/>
            <a:ext cx="2642532" cy="872455"/>
          </a:xfrm>
          <a:prstGeom prst="round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High-Performance and Multi-core Scalability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9B7FB3-629A-4B37-8D7D-C412EEF86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169" y="1113026"/>
            <a:ext cx="579574" cy="5795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11B8FD-ACBE-4EC4-8FC3-D8DB43BBDC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907" y="1089290"/>
            <a:ext cx="579574" cy="579574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849D345-16F0-4163-96B8-104CD5552C1C}"/>
              </a:ext>
            </a:extLst>
          </p:cNvPr>
          <p:cNvSpPr/>
          <p:nvPr/>
        </p:nvSpPr>
        <p:spPr>
          <a:xfrm>
            <a:off x="5114488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Support Durable Linearizability (DL)</a:t>
            </a: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A600822A-672F-4E9A-8073-AF59C43B6E8B}"/>
              </a:ext>
            </a:extLst>
          </p:cNvPr>
          <p:cNvSpPr/>
          <p:nvPr/>
        </p:nvSpPr>
        <p:spPr>
          <a:xfrm>
            <a:off x="4764652" y="2652607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92CDB7-7F6A-49ED-AEDB-F2F7804C15AD}"/>
              </a:ext>
            </a:extLst>
          </p:cNvPr>
          <p:cNvSpPr/>
          <p:nvPr/>
        </p:nvSpPr>
        <p:spPr>
          <a:xfrm>
            <a:off x="5142435" y="372381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Guarantee correct recovery  </a:t>
            </a:r>
          </a:p>
        </p:txBody>
      </p:sp>
      <p:sp>
        <p:nvSpPr>
          <p:cNvPr id="25" name="Arrow: Chevron 24">
            <a:extLst>
              <a:ext uri="{FF2B5EF4-FFF2-40B4-BE49-F238E27FC236}">
                <a16:creationId xmlns:a16="http://schemas.microsoft.com/office/drawing/2014/main" id="{8736E3B7-FA7E-47B4-938A-5D43E8A60FFF}"/>
              </a:ext>
            </a:extLst>
          </p:cNvPr>
          <p:cNvSpPr/>
          <p:nvPr/>
        </p:nvSpPr>
        <p:spPr>
          <a:xfrm>
            <a:off x="4760652" y="3904450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202055-263C-448D-99BF-4BF5295299BC}"/>
              </a:ext>
            </a:extLst>
          </p:cNvPr>
          <p:cNvSpPr/>
          <p:nvPr/>
        </p:nvSpPr>
        <p:spPr>
          <a:xfrm>
            <a:off x="5114488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Index-agnostic crash consistency</a:t>
            </a: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500A995E-55BF-4336-B22D-2650EB03AD27}"/>
              </a:ext>
            </a:extLst>
          </p:cNvPr>
          <p:cNvSpPr/>
          <p:nvPr/>
        </p:nvSpPr>
        <p:spPr>
          <a:xfrm>
            <a:off x="4758183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611D3C-0671-412A-83F2-9824FF87CDF3}"/>
              </a:ext>
            </a:extLst>
          </p:cNvPr>
          <p:cNvSpPr/>
          <p:nvPr/>
        </p:nvSpPr>
        <p:spPr>
          <a:xfrm>
            <a:off x="8907710" y="2481334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on-par with NVMM-optimized indexes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0A1ABDE-9431-4A0B-8F94-717B1108E94B}"/>
              </a:ext>
            </a:extLst>
          </p:cNvPr>
          <p:cNvSpPr/>
          <p:nvPr/>
        </p:nvSpPr>
        <p:spPr>
          <a:xfrm>
            <a:off x="8907710" y="372024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Preserve the characteristics of volatile index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7EC542-E2B0-41D8-B612-A54EE620E914}"/>
              </a:ext>
            </a:extLst>
          </p:cNvPr>
          <p:cNvSpPr/>
          <p:nvPr/>
        </p:nvSpPr>
        <p:spPr>
          <a:xfrm>
            <a:off x="8907710" y="4959155"/>
            <a:ext cx="1677798" cy="721453"/>
          </a:xfrm>
          <a:prstGeom prst="round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Perform better than other conversion techniques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1047EB6-3D03-466A-9D8C-A227A17F146B}"/>
              </a:ext>
            </a:extLst>
          </p:cNvPr>
          <p:cNvSpPr/>
          <p:nvPr/>
        </p:nvSpPr>
        <p:spPr>
          <a:xfrm>
            <a:off x="8521007" y="2652606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68029785-92A2-4F64-B8E5-22A0C15371EF}"/>
              </a:ext>
            </a:extLst>
          </p:cNvPr>
          <p:cNvSpPr/>
          <p:nvPr/>
        </p:nvSpPr>
        <p:spPr>
          <a:xfrm>
            <a:off x="8521006" y="3904449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F3B03C42-B8FA-4868-8936-5881190E635F}"/>
              </a:ext>
            </a:extLst>
          </p:cNvPr>
          <p:cNvSpPr/>
          <p:nvPr/>
        </p:nvSpPr>
        <p:spPr>
          <a:xfrm>
            <a:off x="8521006" y="5156293"/>
            <a:ext cx="243411" cy="327171"/>
          </a:xfrm>
          <a:prstGeom prst="chevron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144AA45B-715A-47CE-AD33-65A51F7722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2550253"/>
            <a:ext cx="544323" cy="503340"/>
          </a:xfrm>
          <a:prstGeom prst="rect">
            <a:avLst/>
          </a:prstGeom>
        </p:spPr>
      </p:pic>
      <p:pic>
        <p:nvPicPr>
          <p:cNvPr id="38" name="Picture 37" descr="Shape, arrow&#10;&#10;Description automatically generated">
            <a:extLst>
              <a:ext uri="{FF2B5EF4-FFF2-40B4-BE49-F238E27FC236}">
                <a16:creationId xmlns:a16="http://schemas.microsoft.com/office/drawing/2014/main" id="{53A543CE-74A7-431B-ADE4-D110B7D5C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364" y="3763444"/>
            <a:ext cx="544323" cy="503340"/>
          </a:xfrm>
          <a:prstGeom prst="rect">
            <a:avLst/>
          </a:prstGeom>
        </p:spPr>
      </p:pic>
      <p:pic>
        <p:nvPicPr>
          <p:cNvPr id="34" name="Picture 33" descr="Shape, arrow&#10;&#10;Description automatically generated">
            <a:extLst>
              <a:ext uri="{FF2B5EF4-FFF2-40B4-BE49-F238E27FC236}">
                <a16:creationId xmlns:a16="http://schemas.microsoft.com/office/drawing/2014/main" id="{E993E1FA-0139-4BB3-9316-58D4D4E9B1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61" y="5082475"/>
            <a:ext cx="544323" cy="503340"/>
          </a:xfrm>
          <a:prstGeom prst="rect">
            <a:avLst/>
          </a:prstGeom>
        </p:spPr>
      </p:pic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ECB50664-EDB4-4006-AF90-1A2219468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46" y="3816364"/>
            <a:ext cx="544323" cy="503340"/>
          </a:xfrm>
          <a:prstGeom prst="rect">
            <a:avLst/>
          </a:prstGeom>
        </p:spPr>
      </p:pic>
      <p:pic>
        <p:nvPicPr>
          <p:cNvPr id="36" name="Picture 35" descr="Shape, arrow&#10;&#10;Description automatically generated">
            <a:extLst>
              <a:ext uri="{FF2B5EF4-FFF2-40B4-BE49-F238E27FC236}">
                <a16:creationId xmlns:a16="http://schemas.microsoft.com/office/drawing/2014/main" id="{F164E5DD-1C45-481A-BCC5-11A428749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75" y="3813450"/>
            <a:ext cx="544323" cy="503340"/>
          </a:xfrm>
          <a:prstGeom prst="rect">
            <a:avLst/>
          </a:prstGeom>
        </p:spPr>
      </p:pic>
      <p:pic>
        <p:nvPicPr>
          <p:cNvPr id="39" name="Picture 38" descr="Shape, arrow&#10;&#10;Description automatically generated">
            <a:extLst>
              <a:ext uri="{FF2B5EF4-FFF2-40B4-BE49-F238E27FC236}">
                <a16:creationId xmlns:a16="http://schemas.microsoft.com/office/drawing/2014/main" id="{E4B9DA08-ED4D-4A99-83FB-62E00A9703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91" y="4980124"/>
            <a:ext cx="544323" cy="503340"/>
          </a:xfrm>
          <a:prstGeom prst="rect">
            <a:avLst/>
          </a:prstGeom>
        </p:spPr>
      </p:pic>
      <p:pic>
        <p:nvPicPr>
          <p:cNvPr id="40" name="Picture 39" descr="Shape, arrow&#10;&#10;Description automatically generated">
            <a:extLst>
              <a:ext uri="{FF2B5EF4-FFF2-40B4-BE49-F238E27FC236}">
                <a16:creationId xmlns:a16="http://schemas.microsoft.com/office/drawing/2014/main" id="{0993DEE6-4F68-43BB-977E-5558E39595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071" y="2512378"/>
            <a:ext cx="544323" cy="503340"/>
          </a:xfrm>
          <a:prstGeom prst="rect">
            <a:avLst/>
          </a:prstGeom>
        </p:spPr>
      </p:pic>
      <p:pic>
        <p:nvPicPr>
          <p:cNvPr id="41" name="Picture 40" descr="Shape, arrow&#10;&#10;Description automatically generated">
            <a:extLst>
              <a:ext uri="{FF2B5EF4-FFF2-40B4-BE49-F238E27FC236}">
                <a16:creationId xmlns:a16="http://schemas.microsoft.com/office/drawing/2014/main" id="{09BBF917-85AB-418E-8233-2E672F6B03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90" y="2539666"/>
            <a:ext cx="544323" cy="503340"/>
          </a:xfrm>
          <a:prstGeom prst="rect">
            <a:avLst/>
          </a:prstGeom>
        </p:spPr>
      </p:pic>
      <p:pic>
        <p:nvPicPr>
          <p:cNvPr id="44" name="Picture 43" descr="Shape, arrow&#10;&#10;Description automatically generated">
            <a:extLst>
              <a:ext uri="{FF2B5EF4-FFF2-40B4-BE49-F238E27FC236}">
                <a16:creationId xmlns:a16="http://schemas.microsoft.com/office/drawing/2014/main" id="{42B14170-887C-43E3-88D8-C25D47240D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071" y="5087642"/>
            <a:ext cx="544323" cy="5033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2156759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Discussion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Index conversion techniques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PRONTO [ASPLOS-20],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NVTraverse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[PLDI-20], RECIPE [SOSP-19], Link-and-persist [ATC-18]</a:t>
            </a: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Future directions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Extend the TIPS programming model to support primitive data structures e.g., stack, queue 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Extend TIPS to support the conversion of distributed index  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49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487500"/>
      </p:ext>
    </p:extLst>
  </p:cSld>
  <p:clrMapOvr>
    <a:masterClrMapping/>
  </p:clrMapOvr>
  <p:transition spd="slow">
    <p:sndAc>
      <p:endSnd/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Many Well-engineered DRAM Indexes</a:t>
            </a:r>
            <a:endParaRPr sz="41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There are decades of research on in-memory DRAM indexes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Leveraging the optimized DRAM indexes has several benefits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 large pool of well-engineered indexes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Paves way for real-world applications to use NVMM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Manual Porting of legacy volatile applications are complex and error prone [pmemcached-HotStorage17]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4E3FC3-D76E-4B5C-BD2D-6AF4FDBD02DB}"/>
              </a:ext>
            </a:extLst>
          </p:cNvPr>
          <p:cNvSpPr/>
          <p:nvPr/>
        </p:nvSpPr>
        <p:spPr>
          <a:xfrm>
            <a:off x="1322384" y="4446166"/>
            <a:ext cx="8987685" cy="140935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It is critical to provide a systematic path to convert DRAM-based indexes for the NVMM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A2756-2D18-492F-858E-B4AF1251F8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536" y="4155085"/>
            <a:ext cx="886700" cy="8867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3348544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Current Index conversion techniques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Limited applicability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Weak consistency guarantee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 address persistent memory leak </a:t>
            </a:r>
          </a:p>
          <a:p>
            <a:pPr indent="-465655">
              <a:lnSpc>
                <a:spcPct val="115000"/>
              </a:lnSpc>
              <a:spcBef>
                <a:spcPts val="800"/>
              </a:spcBef>
              <a:buSzPts val="1900"/>
              <a:buFont typeface="Calibri"/>
              <a:buChar char="➢"/>
            </a:pPr>
            <a:r>
              <a:rPr lang="en-US" sz="2400" b="1" dirty="0">
                <a:solidFill>
                  <a:srgbClr val="14662F"/>
                </a:solidFill>
                <a:latin typeface="Calibri"/>
                <a:ea typeface="Calibri"/>
                <a:cs typeface="Calibri"/>
                <a:sym typeface="Calibri"/>
              </a:rPr>
              <a:t>TIPS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 restrictions on concurrency model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Offers strong consistency i.e., Durable Linearizability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Fast and correct recovery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 addition to providing an outstanding performance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50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38;p64">
            <a:extLst>
              <a:ext uri="{FF2B5EF4-FFF2-40B4-BE49-F238E27FC236}">
                <a16:creationId xmlns:a16="http://schemas.microsoft.com/office/drawing/2014/main" id="{9E8B903E-B9D7-4848-BA36-0A35CA365F4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0638" y="1186068"/>
            <a:ext cx="2046525" cy="2242932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660483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 </a:t>
            </a:r>
            <a:b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Review of Existing Conversion Techniques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Different conversion techniques are proposed based on the concurrency control 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 err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NVTraverse</a:t>
            </a: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[PLDI-20] for lock-free indexes, e.g., Atomic CAS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PRONTO [ASPLOS-20] for blocking indexes, e.g., Mutex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7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RECIPE [SOSP-19] for fine-grained and lock-free indexes </a:t>
            </a:r>
          </a:p>
          <a:p>
            <a:pPr marL="14393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</a:pPr>
            <a:endParaRPr lang="en-US" sz="27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A8DFEA-400B-4FA9-86BD-8BAF72AAD254}"/>
              </a:ext>
            </a:extLst>
          </p:cNvPr>
          <p:cNvSpPr/>
          <p:nvPr/>
        </p:nvSpPr>
        <p:spPr>
          <a:xfrm>
            <a:off x="1375794" y="4200787"/>
            <a:ext cx="9051721" cy="1359017"/>
          </a:xfrm>
          <a:prstGeom prst="roundRect">
            <a:avLst/>
          </a:prstGeom>
          <a:gradFill flip="none" rotWithShape="1">
            <a:gsLst>
              <a:gs pos="0">
                <a:srgbClr val="CC0000">
                  <a:tint val="66000"/>
                  <a:satMod val="160000"/>
                </a:srgbClr>
              </a:gs>
              <a:gs pos="50000">
                <a:srgbClr val="CC0000">
                  <a:tint val="44500"/>
                  <a:satMod val="160000"/>
                </a:srgbClr>
              </a:gs>
              <a:gs pos="100000">
                <a:srgbClr val="CC000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Existing Conversion Techniques Have Limited Applicability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33EA7-BF63-49AC-9316-8CDD676E7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105" y="5593555"/>
            <a:ext cx="920496" cy="9265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3657704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 </a:t>
            </a:r>
            <a:b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Review of Existing Conversion Techniques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RECIPE supports only Buffered Durable Linearizability (BDL)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Durable Linearizability (DL) is the correctness criteria for NVMM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Supporting BDL can result in data loss upon crash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Additional burden to reason about the consistency 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270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Other limitations include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 handling persistent memory leaks [RECIPE,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NVTraverse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In-depth knowledge on the volatile index [RECIPE,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NVTraverse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Can not scale beyond the DRAM capacity [PRONTO]</a:t>
            </a:r>
          </a:p>
          <a:p>
            <a:pPr lvl="1" indent="-465655">
              <a:lnSpc>
                <a:spcPct val="115000"/>
              </a:lnSpc>
              <a:spcBef>
                <a:spcPts val="800"/>
              </a:spcBef>
              <a:buSzPts val="19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High crash consistency overhead [PRONTO, </a:t>
            </a:r>
            <a:r>
              <a:rPr lang="en-US" sz="2400" dirty="0" err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NVTraverse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943245"/>
      </p:ext>
    </p:extLst>
  </p:cSld>
  <p:clrMapOvr>
    <a:masterClrMapping/>
  </p:clrMapOvr>
  <p:transition spd="slow">
    <p:sndAc>
      <p:endSnd/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732800" y="453268"/>
            <a:ext cx="9996000" cy="732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 </a:t>
            </a:r>
            <a:b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</a:br>
            <a:r>
              <a:rPr lang="en-US" sz="4000" b="1" dirty="0">
                <a:solidFill>
                  <a:schemeClr val="tx2">
                    <a:lumMod val="10000"/>
                  </a:schemeClr>
                </a:solidFill>
                <a:latin typeface="Garamond" panose="02020404030301010803" pitchFamily="18" charset="0"/>
                <a:cs typeface="Segoe UI" panose="020B0502040204020203" pitchFamily="34" charset="0"/>
              </a:rPr>
              <a:t>Review of Existing Conversion Techniques</a:t>
            </a:r>
            <a:endParaRPr sz="4000" b="1" dirty="0">
              <a:solidFill>
                <a:schemeClr val="tx2">
                  <a:lumMod val="10000"/>
                </a:schemeClr>
              </a:solidFill>
              <a:latin typeface="Garamond" panose="02020404030301010803" pitchFamily="18" charset="0"/>
              <a:cs typeface="Segoe UI" panose="020B0502040204020203" pitchFamily="34" charset="0"/>
            </a:endParaRPr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071017"/>
            <a:ext cx="9996000" cy="498583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53515" lvl="1" indent="0">
              <a:lnSpc>
                <a:spcPct val="115000"/>
              </a:lnSpc>
              <a:spcBef>
                <a:spcPts val="800"/>
              </a:spcBef>
              <a:buSzPts val="1900"/>
              <a:buNone/>
            </a:pPr>
            <a:endParaRPr lang="en-US" sz="2400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468F70-64C4-4056-B4FE-45BE5C4BA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80700"/>
              </p:ext>
            </p:extLst>
          </p:nvPr>
        </p:nvGraphicFramePr>
        <p:xfrm>
          <a:off x="545280" y="1242938"/>
          <a:ext cx="11000174" cy="373553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978">
                  <a:extLst>
                    <a:ext uri="{9D8B030D-6E8A-4147-A177-3AD203B41FA5}">
                      <a16:colId xmlns:a16="http://schemas.microsoft.com/office/drawing/2014/main" val="1035046517"/>
                    </a:ext>
                  </a:extLst>
                </a:gridCol>
                <a:gridCol w="1221978">
                  <a:extLst>
                    <a:ext uri="{9D8B030D-6E8A-4147-A177-3AD203B41FA5}">
                      <a16:colId xmlns:a16="http://schemas.microsoft.com/office/drawing/2014/main" val="651829454"/>
                    </a:ext>
                  </a:extLst>
                </a:gridCol>
                <a:gridCol w="1221978">
                  <a:extLst>
                    <a:ext uri="{9D8B030D-6E8A-4147-A177-3AD203B41FA5}">
                      <a16:colId xmlns:a16="http://schemas.microsoft.com/office/drawing/2014/main" val="2257067474"/>
                    </a:ext>
                  </a:extLst>
                </a:gridCol>
                <a:gridCol w="1221978">
                  <a:extLst>
                    <a:ext uri="{9D8B030D-6E8A-4147-A177-3AD203B41FA5}">
                      <a16:colId xmlns:a16="http://schemas.microsoft.com/office/drawing/2014/main" val="2506092214"/>
                    </a:ext>
                  </a:extLst>
                </a:gridCol>
                <a:gridCol w="1221978">
                  <a:extLst>
                    <a:ext uri="{9D8B030D-6E8A-4147-A177-3AD203B41FA5}">
                      <a16:colId xmlns:a16="http://schemas.microsoft.com/office/drawing/2014/main" val="1445588171"/>
                    </a:ext>
                  </a:extLst>
                </a:gridCol>
                <a:gridCol w="1221978">
                  <a:extLst>
                    <a:ext uri="{9D8B030D-6E8A-4147-A177-3AD203B41FA5}">
                      <a16:colId xmlns:a16="http://schemas.microsoft.com/office/drawing/2014/main" val="3480448701"/>
                    </a:ext>
                  </a:extLst>
                </a:gridCol>
                <a:gridCol w="1364543">
                  <a:extLst>
                    <a:ext uri="{9D8B030D-6E8A-4147-A177-3AD203B41FA5}">
                      <a16:colId xmlns:a16="http://schemas.microsoft.com/office/drawing/2014/main" val="480081689"/>
                    </a:ext>
                  </a:extLst>
                </a:gridCol>
                <a:gridCol w="1434255">
                  <a:extLst>
                    <a:ext uri="{9D8B030D-6E8A-4147-A177-3AD203B41FA5}">
                      <a16:colId xmlns:a16="http://schemas.microsoft.com/office/drawing/2014/main" val="4251569709"/>
                    </a:ext>
                  </a:extLst>
                </a:gridCol>
                <a:gridCol w="869508">
                  <a:extLst>
                    <a:ext uri="{9D8B030D-6E8A-4147-A177-3AD203B41FA5}">
                      <a16:colId xmlns:a16="http://schemas.microsoft.com/office/drawing/2014/main" val="1391862826"/>
                    </a:ext>
                  </a:extLst>
                </a:gridCol>
              </a:tblGrid>
              <a:tr h="8590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Concurrency Supported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Concurrency Supported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Applicability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Conversion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Crash Consistency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Consistency Guarantee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 Leak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588828"/>
                  </a:ext>
                </a:extLst>
              </a:tr>
              <a:tr h="859098">
                <a:tc>
                  <a:txBody>
                    <a:bodyPr/>
                    <a:lstStyle/>
                    <a:p>
                      <a:r>
                        <a:rPr lang="en-US" sz="135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PRONTO [ASPLOS-20]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Blocking Reads 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Blocking Writes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Very limited</a:t>
                      </a:r>
                    </a:p>
                    <a:p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(blocking indexes only)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Index-agnostic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8721A">
                            <a:tint val="66000"/>
                            <a:satMod val="160000"/>
                          </a:srgbClr>
                        </a:gs>
                        <a:gs pos="50000">
                          <a:srgbClr val="08721A">
                            <a:tint val="44500"/>
                            <a:satMod val="160000"/>
                          </a:srgbClr>
                        </a:gs>
                        <a:gs pos="100000">
                          <a:srgbClr val="08721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Operational logging and snapshots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8721A">
                            <a:tint val="66000"/>
                            <a:satMod val="160000"/>
                          </a:srgbClr>
                        </a:gs>
                        <a:gs pos="50000">
                          <a:srgbClr val="08721A">
                            <a:tint val="44500"/>
                            <a:satMod val="160000"/>
                          </a:srgbClr>
                        </a:gs>
                        <a:gs pos="100000">
                          <a:srgbClr val="08721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High 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Durable</a:t>
                      </a:r>
                    </a:p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Linearizability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4662F">
                            <a:tint val="66000"/>
                            <a:satMod val="160000"/>
                          </a:srgbClr>
                        </a:gs>
                        <a:gs pos="50000">
                          <a:srgbClr val="14662F">
                            <a:tint val="44500"/>
                            <a:satMod val="160000"/>
                          </a:srgbClr>
                        </a:gs>
                        <a:gs pos="100000">
                          <a:srgbClr val="14662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No, uses only DRAM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4662F">
                            <a:tint val="66000"/>
                            <a:satMod val="160000"/>
                          </a:srgbClr>
                        </a:gs>
                        <a:gs pos="50000">
                          <a:srgbClr val="14662F">
                            <a:tint val="44500"/>
                            <a:satMod val="160000"/>
                          </a:srgbClr>
                        </a:gs>
                        <a:gs pos="100000">
                          <a:srgbClr val="14662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53699017"/>
                  </a:ext>
                </a:extLst>
              </a:tr>
              <a:tr h="859098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NVTraverse</a:t>
                      </a: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 [PLDI-20]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Non-blocking Reads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Non-blocking Writes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Very limited </a:t>
                      </a:r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(lock-free indexes only)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Index-specific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Lock-free updates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None 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08721A">
                            <a:tint val="66000"/>
                            <a:satMod val="160000"/>
                          </a:srgbClr>
                        </a:gs>
                        <a:gs pos="50000">
                          <a:srgbClr val="08721A">
                            <a:tint val="44500"/>
                            <a:satMod val="160000"/>
                          </a:srgbClr>
                        </a:gs>
                        <a:gs pos="100000">
                          <a:srgbClr val="08721A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Durable</a:t>
                      </a:r>
                    </a:p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Linearizability </a:t>
                      </a:r>
                    </a:p>
                    <a:p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14662F">
                            <a:tint val="66000"/>
                            <a:satMod val="160000"/>
                          </a:srgbClr>
                        </a:gs>
                        <a:gs pos="50000">
                          <a:srgbClr val="14662F">
                            <a:tint val="44500"/>
                            <a:satMod val="160000"/>
                          </a:srgbClr>
                        </a:gs>
                        <a:gs pos="100000">
                          <a:srgbClr val="14662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46357"/>
                  </a:ext>
                </a:extLst>
              </a:tr>
              <a:tr h="110966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RECIPE </a:t>
                      </a:r>
                    </a:p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[SOSP-19]</a:t>
                      </a:r>
                    </a:p>
                  </a:txBody>
                  <a:tcPr>
                    <a:solidFill>
                      <a:schemeClr val="bg2">
                        <a:lumMod val="75000"/>
                        <a:tint val="66000"/>
                        <a:satMod val="1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Non-blocking Reads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Blocking &amp; Non-blocking writes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Limited</a:t>
                      </a:r>
                    </a:p>
                    <a:p>
                      <a:r>
                        <a:rPr lang="en-US" sz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(can’t support blocking indexes)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Index-specific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Index-specific helper mechanism</a:t>
                      </a:r>
                    </a:p>
                    <a:p>
                      <a:endParaRPr lang="en-US" sz="1400" dirty="0">
                        <a:solidFill>
                          <a:schemeClr val="tx2">
                            <a:lumMod val="10000"/>
                          </a:schemeClr>
                        </a:solidFill>
                        <a:latin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>
                    <a:gradFill flip="none" rotWithShape="1">
                      <a:gsLst>
                        <a:gs pos="0">
                          <a:srgbClr val="14662F">
                            <a:tint val="66000"/>
                            <a:satMod val="160000"/>
                          </a:srgbClr>
                        </a:gs>
                        <a:gs pos="50000">
                          <a:srgbClr val="14662F">
                            <a:tint val="44500"/>
                            <a:satMod val="160000"/>
                          </a:srgbClr>
                        </a:gs>
                        <a:gs pos="100000">
                          <a:srgbClr val="14662F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Buffered Durable</a:t>
                      </a:r>
                    </a:p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Linearizability 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Georgia" panose="02040502050405020303" pitchFamily="18" charset="0"/>
                          <a:cs typeface="Calibri" panose="020F0502020204030204" pitchFamily="34" charset="0"/>
                        </a:rPr>
                        <a:t>Yes </a:t>
                      </a:r>
                    </a:p>
                  </a:txBody>
                  <a:tcPr>
                    <a:solidFill>
                      <a:srgbClr val="FF0000">
                        <a:tint val="66000"/>
                        <a:satMod val="1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69142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58DA55-6C2C-4F0C-BC3E-EC10D3398F49}"/>
              </a:ext>
            </a:extLst>
          </p:cNvPr>
          <p:cNvSpPr/>
          <p:nvPr/>
        </p:nvSpPr>
        <p:spPr>
          <a:xfrm>
            <a:off x="1463200" y="5202929"/>
            <a:ext cx="8951053" cy="1037198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There is no one size fits all technique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3C3AC5-9AAB-4B57-B2DA-6AE29AA58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826" y="5593555"/>
            <a:ext cx="920496" cy="9265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C5D61E-EA75-4047-A8E2-EE28D50CDD08}"/>
              </a:ext>
            </a:extLst>
          </p:cNvPr>
          <p:cNvSpPr/>
          <p:nvPr/>
        </p:nvSpPr>
        <p:spPr>
          <a:xfrm>
            <a:off x="639040" y="1929167"/>
            <a:ext cx="10812653" cy="1499833"/>
          </a:xfrm>
          <a:prstGeom prst="roundRect">
            <a:avLst/>
          </a:prstGeom>
          <a:gradFill flip="none" rotWithShape="1">
            <a:gsLst>
              <a:gs pos="0">
                <a:srgbClr val="14662F">
                  <a:tint val="66000"/>
                  <a:satMod val="160000"/>
                </a:srgbClr>
              </a:gs>
              <a:gs pos="50000">
                <a:srgbClr val="14662F">
                  <a:tint val="44500"/>
                  <a:satMod val="160000"/>
                </a:srgbClr>
              </a:gs>
              <a:gs pos="100000">
                <a:srgbClr val="14662F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We</a:t>
            </a:r>
            <a:r>
              <a:rPr lang="en-US" sz="28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solidFill>
                  <a:schemeClr val="tx2">
                    <a:lumMod val="10000"/>
                  </a:schemeClr>
                </a:solidFill>
                <a:latin typeface="Georgia" panose="02040502050405020303" pitchFamily="18" charset="0"/>
              </a:rPr>
              <a:t>propose TIPS to solve these problems and make the overall conversion process simple, intuitive and less error prone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013610"/>
      </p:ext>
    </p:extLst>
  </p:cSld>
  <p:clrMapOvr>
    <a:masterClrMapping/>
  </p:clrMapOvr>
  <p:transition spd="slow"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732800" y="1214633"/>
            <a:ext cx="9996000" cy="471596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latin typeface="Calibri"/>
                <a:ea typeface="Calibri"/>
                <a:cs typeface="Calibri"/>
                <a:sym typeface="Calibri"/>
              </a:rPr>
              <a:t>Evaluation</a:t>
            </a:r>
          </a:p>
          <a:p>
            <a:pPr marL="609585" lvl="0" indent="-46565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➢"/>
            </a:pP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  </a:t>
            </a:r>
            <a:endParaRPr sz="3067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5357033" y="6124933"/>
            <a:ext cx="1463200" cy="73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48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67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867" dirty="0"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49601" y="237068"/>
            <a:ext cx="821601" cy="4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A0F1C-73D8-4D1B-A26D-AD144669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b="1" dirty="0">
                <a:latin typeface="Garamond" panose="02020404030301010803" pitchFamily="18" charset="0"/>
              </a:rPr>
              <a:t>Talk Outline </a:t>
            </a:r>
          </a:p>
        </p:txBody>
      </p:sp>
    </p:spTree>
    <p:extLst>
      <p:ext uri="{BB962C8B-B14F-4D97-AF65-F5344CB8AC3E}">
        <p14:creationId xmlns:p14="http://schemas.microsoft.com/office/powerpoint/2010/main" val="3906921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6.8|7.1|8.2|9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9|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.7|12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5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7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9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13.1|2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1|37.1|8.5|4.2|8.5|1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4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5|5.1|6.5"/>
</p:tagLst>
</file>

<file path=ppt/theme/theme1.xml><?xml version="1.0" encoding="utf-8"?>
<a:theme xmlns:a="http://schemas.openxmlformats.org/drawingml/2006/main" name="Office Theme">
  <a:themeElements>
    <a:clrScheme name="Theme Colors 2">
      <a:dk1>
        <a:srgbClr val="861F41"/>
      </a:dk1>
      <a:lt1>
        <a:srgbClr val="FFFFFF"/>
      </a:lt1>
      <a:dk2>
        <a:srgbClr val="75787B"/>
      </a:dk2>
      <a:lt2>
        <a:srgbClr val="DBDBDB"/>
      </a:lt2>
      <a:accent1>
        <a:srgbClr val="861F41"/>
      </a:accent1>
      <a:accent2>
        <a:srgbClr val="E87731"/>
      </a:accent2>
      <a:accent3>
        <a:srgbClr val="A5A5A5"/>
      </a:accent3>
      <a:accent4>
        <a:srgbClr val="417C79"/>
      </a:accent4>
      <a:accent5>
        <a:srgbClr val="E5E1E6"/>
      </a:accent5>
      <a:accent6>
        <a:srgbClr val="003C7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 Colors 2">
    <a:dk1>
      <a:srgbClr val="861F41"/>
    </a:dk1>
    <a:lt1>
      <a:srgbClr val="FFFFFF"/>
    </a:lt1>
    <a:dk2>
      <a:srgbClr val="75787B"/>
    </a:dk2>
    <a:lt2>
      <a:srgbClr val="DBDBDB"/>
    </a:lt2>
    <a:accent1>
      <a:srgbClr val="861F41"/>
    </a:accent1>
    <a:accent2>
      <a:srgbClr val="E87731"/>
    </a:accent2>
    <a:accent3>
      <a:srgbClr val="A5A5A5"/>
    </a:accent3>
    <a:accent4>
      <a:srgbClr val="417C79"/>
    </a:accent4>
    <a:accent5>
      <a:srgbClr val="E5E1E6"/>
    </a:accent5>
    <a:accent6>
      <a:srgbClr val="003C71"/>
    </a:accent6>
    <a:hlink>
      <a:srgbClr val="0000FF"/>
    </a:hlink>
    <a:folHlink>
      <a:srgbClr val="FF00FF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Theme Colors 2">
    <a:dk1>
      <a:srgbClr val="861F41"/>
    </a:dk1>
    <a:lt1>
      <a:srgbClr val="FFFFFF"/>
    </a:lt1>
    <a:dk2>
      <a:srgbClr val="75787B"/>
    </a:dk2>
    <a:lt2>
      <a:srgbClr val="DBDBDB"/>
    </a:lt2>
    <a:accent1>
      <a:srgbClr val="861F41"/>
    </a:accent1>
    <a:accent2>
      <a:srgbClr val="E87731"/>
    </a:accent2>
    <a:accent3>
      <a:srgbClr val="A5A5A5"/>
    </a:accent3>
    <a:accent4>
      <a:srgbClr val="417C79"/>
    </a:accent4>
    <a:accent5>
      <a:srgbClr val="E5E1E6"/>
    </a:accent5>
    <a:accent6>
      <a:srgbClr val="003C71"/>
    </a:accent6>
    <a:hlink>
      <a:srgbClr val="0000FF"/>
    </a:hlink>
    <a:folHlink>
      <a:srgbClr val="FF00FF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Theme Colors 2">
    <a:dk1>
      <a:srgbClr val="861F41"/>
    </a:dk1>
    <a:lt1>
      <a:srgbClr val="FFFFFF"/>
    </a:lt1>
    <a:dk2>
      <a:srgbClr val="75787B"/>
    </a:dk2>
    <a:lt2>
      <a:srgbClr val="DBDBDB"/>
    </a:lt2>
    <a:accent1>
      <a:srgbClr val="861F41"/>
    </a:accent1>
    <a:accent2>
      <a:srgbClr val="E87731"/>
    </a:accent2>
    <a:accent3>
      <a:srgbClr val="A5A5A5"/>
    </a:accent3>
    <a:accent4>
      <a:srgbClr val="417C79"/>
    </a:accent4>
    <a:accent5>
      <a:srgbClr val="E5E1E6"/>
    </a:accent5>
    <a:accent6>
      <a:srgbClr val="003C71"/>
    </a:accent6>
    <a:hlink>
      <a:srgbClr val="0000FF"/>
    </a:hlink>
    <a:folHlink>
      <a:srgbClr val="FF00FF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83A904558A249807814536EBFB104" ma:contentTypeVersion="2" ma:contentTypeDescription="Create a new document." ma:contentTypeScope="" ma:versionID="8c389033cb47b27835377f4907c40bc5">
  <xsd:schema xmlns:xsd="http://www.w3.org/2001/XMLSchema" xmlns:xs="http://www.w3.org/2001/XMLSchema" xmlns:p="http://schemas.microsoft.com/office/2006/metadata/properties" xmlns:ns3="22225dcf-7010-467e-8ff8-bb8a7c313026" targetNamespace="http://schemas.microsoft.com/office/2006/metadata/properties" ma:root="true" ma:fieldsID="8a7582c45b49899e1feb2a58b6693587" ns3:_="">
    <xsd:import namespace="22225dcf-7010-467e-8ff8-bb8a7c3130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25dcf-7010-467e-8ff8-bb8a7c3130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F764C9-0020-4BC3-8CCE-0A678ABB91AF}">
  <ds:schemaRefs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22225dcf-7010-467e-8ff8-bb8a7c313026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EC5365D-4A1F-4ADB-BBCF-3A280BBCB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25dcf-7010-467e-8ff8-bb8a7c3130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1FD9E1-17A7-4C9F-82E2-06EA283F8A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12464</TotalTime>
  <Words>4982</Words>
  <Application>Microsoft Office PowerPoint</Application>
  <PresentationFormat>Widescreen</PresentationFormat>
  <Paragraphs>982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Cambria Math</vt:lpstr>
      <vt:lpstr>Courier New</vt:lpstr>
      <vt:lpstr>Garamond</vt:lpstr>
      <vt:lpstr>Georgia</vt:lpstr>
      <vt:lpstr>Wingdings</vt:lpstr>
      <vt:lpstr>Office Theme</vt:lpstr>
      <vt:lpstr>PowerPoint Presentation</vt:lpstr>
      <vt:lpstr>Executive Summary</vt:lpstr>
      <vt:lpstr>Talk Outline </vt:lpstr>
      <vt:lpstr>Maturing an Index is Hard!</vt:lpstr>
      <vt:lpstr>Many Well-engineered DRAM Indexes</vt:lpstr>
      <vt:lpstr>  Review of Existing Conversion Techniques</vt:lpstr>
      <vt:lpstr>  Review of Existing Conversion Techniques</vt:lpstr>
      <vt:lpstr>  Review of Existing Conversion Techniques</vt:lpstr>
      <vt:lpstr>Talk Outline </vt:lpstr>
      <vt:lpstr>Three Main Goals of TIPS</vt:lpstr>
      <vt:lpstr>Three Main Goals of TIPS</vt:lpstr>
      <vt:lpstr>Three Main Goals of TIPS</vt:lpstr>
      <vt:lpstr>Three Main Goals of TIPS</vt:lpstr>
      <vt:lpstr>TIPS Architecture</vt:lpstr>
      <vt:lpstr>How are the Application Writes Handled?</vt:lpstr>
      <vt:lpstr>Three Main Goals of TIPS</vt:lpstr>
      <vt:lpstr>How are the Application Writes Handled?</vt:lpstr>
      <vt:lpstr>How are the Application Reads Handled?</vt:lpstr>
      <vt:lpstr>How are the Application Reads Handled?</vt:lpstr>
      <vt:lpstr>Tiered Concurrency Model </vt:lpstr>
      <vt:lpstr>Key Benefits of Tiered Concurrency Model </vt:lpstr>
      <vt:lpstr>Three Main Goals of TIPS</vt:lpstr>
      <vt:lpstr>Converting a Volatile Hash Table Using TIPS</vt:lpstr>
      <vt:lpstr>Plug-in Programming Model </vt:lpstr>
      <vt:lpstr>Three Main Goals of TIPS</vt:lpstr>
      <vt:lpstr>Why TIPS-Backend Scalability is Important?</vt:lpstr>
      <vt:lpstr>How TIPS Makes its Backend Scalable?</vt:lpstr>
      <vt:lpstr>UNO Logging Protocol</vt:lpstr>
      <vt:lpstr>CASE 1: When the Address is not in Any of the Logs</vt:lpstr>
      <vt:lpstr>CASE 1: When the Address is not in Any Log</vt:lpstr>
      <vt:lpstr>CASE 1: When the Address is not in Any Log</vt:lpstr>
      <vt:lpstr>CASE 2: When the Address is in OLog</vt:lpstr>
      <vt:lpstr>CASE 3: When the Address is in ULog</vt:lpstr>
      <vt:lpstr>CASE 3: When the Address is in ULog</vt:lpstr>
      <vt:lpstr>Benefits of UNO Logging </vt:lpstr>
      <vt:lpstr>Three Main Goals of TIPS</vt:lpstr>
      <vt:lpstr>Adaptive Scaling for Concurrent Background Writes </vt:lpstr>
      <vt:lpstr>Adaptive Scaling for Concurrent Background Writes </vt:lpstr>
      <vt:lpstr>Talk Outline </vt:lpstr>
      <vt:lpstr>Evaluation Questions </vt:lpstr>
      <vt:lpstr>Evaluation Settings </vt:lpstr>
      <vt:lpstr>Evaluation Settings </vt:lpstr>
      <vt:lpstr>LoC Required for Conversion </vt:lpstr>
      <vt:lpstr>TIPS vs PRONTO for Blocking Indexes</vt:lpstr>
      <vt:lpstr>TIPS vs NVTraverse for Lock-Free Indexes</vt:lpstr>
      <vt:lpstr>TIPS vs RECIPE for Fine-grained Locking Indexes</vt:lpstr>
      <vt:lpstr>TIPS vs NVMM-optimized B+Tree Indexes </vt:lpstr>
      <vt:lpstr>Three Main Goals of TIPS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Madhava Krishnan Ramanathan</dc:creator>
  <cp:lastModifiedBy>Madhava Krishnan Ramanathan</cp:lastModifiedBy>
  <cp:revision>50</cp:revision>
  <dcterms:created xsi:type="dcterms:W3CDTF">2021-02-18T18:52:30Z</dcterms:created>
  <dcterms:modified xsi:type="dcterms:W3CDTF">2021-02-28T22:34:15Z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0x0101008EC83A904558A249807814536EBFB104</vt:lpwstr>
  </property>
</Properties>
</file>