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90" r:id="rId2"/>
    <p:sldId id="391" r:id="rId3"/>
    <p:sldId id="392" r:id="rId4"/>
    <p:sldId id="393" r:id="rId5"/>
    <p:sldId id="398" r:id="rId6"/>
    <p:sldId id="399" r:id="rId7"/>
    <p:sldId id="400" r:id="rId8"/>
    <p:sldId id="401" r:id="rId9"/>
    <p:sldId id="402" r:id="rId10"/>
    <p:sldId id="403" r:id="rId11"/>
    <p:sldId id="405" r:id="rId12"/>
    <p:sldId id="407" r:id="rId13"/>
    <p:sldId id="409" r:id="rId14"/>
    <p:sldId id="423" r:id="rId15"/>
    <p:sldId id="410" r:id="rId16"/>
    <p:sldId id="411" r:id="rId17"/>
    <p:sldId id="412" r:id="rId18"/>
    <p:sldId id="414" r:id="rId19"/>
    <p:sldId id="418" r:id="rId20"/>
    <p:sldId id="419" r:id="rId21"/>
    <p:sldId id="421" r:id="rId22"/>
    <p:sldId id="420" r:id="rId23"/>
    <p:sldId id="422" r:id="rId24"/>
    <p:sldId id="424" r:id="rId25"/>
    <p:sldId id="468" r:id="rId26"/>
    <p:sldId id="425" r:id="rId27"/>
    <p:sldId id="426" r:id="rId28"/>
    <p:sldId id="427" r:id="rId29"/>
    <p:sldId id="428" r:id="rId30"/>
    <p:sldId id="430" r:id="rId31"/>
    <p:sldId id="431" r:id="rId32"/>
    <p:sldId id="433" r:id="rId33"/>
    <p:sldId id="432" r:id="rId34"/>
    <p:sldId id="469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3" r:id="rId47"/>
    <p:sldId id="454" r:id="rId48"/>
    <p:sldId id="455" r:id="rId49"/>
    <p:sldId id="457" r:id="rId50"/>
    <p:sldId id="458" r:id="rId51"/>
    <p:sldId id="465" r:id="rId52"/>
    <p:sldId id="466" r:id="rId53"/>
    <p:sldId id="467" r:id="rId54"/>
    <p:sldId id="43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A3"/>
    <a:srgbClr val="FFF96C"/>
    <a:srgbClr val="528425"/>
    <a:srgbClr val="558926"/>
    <a:srgbClr val="09710A"/>
    <a:srgbClr val="216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9849" autoAdjust="0"/>
  </p:normalViewPr>
  <p:slideViewPr>
    <p:cSldViewPr snapToGrid="0" snapToObjects="1">
      <p:cViewPr varScale="1">
        <p:scale>
          <a:sx n="122" d="100"/>
          <a:sy n="122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1DFE-7A74-F341-B2E9-B8396771156B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9E38-FF30-734D-B70A-BB29B7FB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9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BECFA-3A52-014C-BFFE-5011E2BC72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2995D-1DC6-9749-9316-6D6961BB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everyone. </a:t>
            </a:r>
          </a:p>
          <a:p>
            <a:r>
              <a:rPr lang="en-US" dirty="0" smtClean="0"/>
              <a:t>I am Changwoo</a:t>
            </a:r>
            <a:r>
              <a:rPr lang="en-US" baseline="0" dirty="0" smtClean="0"/>
              <a:t> Min from Sungkyunkwan University in Korea. </a:t>
            </a:r>
          </a:p>
          <a:p>
            <a:r>
              <a:rPr lang="en-US" baseline="0" dirty="0" smtClean="0"/>
              <a:t>I am very honored to present our work on, “Can lock-free and combining techniques co-exist? A novel approach on concurrent queue”. </a:t>
            </a:r>
          </a:p>
          <a:p>
            <a:r>
              <a:rPr lang="en-US" baseline="0" dirty="0" smtClean="0"/>
              <a:t>This talk is about a practical and scalable concurrent FIFO queue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Enqueue operation in LECD queue is</a:t>
            </a:r>
            <a:r>
              <a:rPr lang="en-US" baseline="0" dirty="0" smtClean="0"/>
              <a:t> performed in a lock-free manner by using SWAP atomic instruction. </a:t>
            </a:r>
          </a:p>
          <a:p>
            <a:r>
              <a:rPr lang="en-US" baseline="0" dirty="0" smtClean="0"/>
              <a:t>&lt;CLICK&gt; We first set the next of a new node to NULL, </a:t>
            </a:r>
          </a:p>
          <a:p>
            <a:r>
              <a:rPr lang="en-US" baseline="0" dirty="0" smtClean="0"/>
              <a:t>&lt;CLICK&gt; and then update Tail to the new node by using the SWAP atomic instruction.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a result of the SWAP atomic instruction, we can atomically read the old tail. </a:t>
            </a:r>
          </a:p>
          <a:p>
            <a:r>
              <a:rPr lang="en-US" baseline="0" dirty="0" smtClean="0"/>
              <a:t>&lt;CLICK&gt; finally, we update old tail’s next to the new node.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SWAP atomic </a:t>
            </a:r>
            <a:r>
              <a:rPr lang="en-US" baseline="0" dirty="0" err="1" smtClean="0"/>
              <a:t>instcution</a:t>
            </a:r>
            <a:r>
              <a:rPr lang="en-US" baseline="0" dirty="0" smtClean="0"/>
              <a:t> always succeeds unlike CAS, the retry loop or contention management such as backoff schemes are not needed. </a:t>
            </a:r>
          </a:p>
          <a:p>
            <a:r>
              <a:rPr lang="en-US" baseline="0" dirty="0" smtClean="0"/>
              <a:t>Therefore, manual parameter tuning is not needed.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Moreover, SWAP is also supported in most hardware architectures, including Intel x86, ARM and SPARC, so our algorithm can work on various hardware architectures. </a:t>
            </a:r>
          </a:p>
          <a:p>
            <a:r>
              <a:rPr lang="en-US" baseline="0" dirty="0" smtClean="0"/>
              <a:t>Finally, except for the SWAP, since concurrent threads are independent &lt;CLICK&gt;, we can enjoy the advantages of parallel execution.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4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As I said earlier, combining</a:t>
            </a:r>
            <a:r>
              <a:rPr lang="en-US" sz="1200" baseline="0" dirty="0" smtClean="0">
                <a:solidFill>
                  <a:schemeClr val="tx1"/>
                </a:solidFill>
              </a:rPr>
              <a:t> techniques are used in our dequeue operation.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To manage dequeue request from concurrent threads, we manages a request list.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&lt;CLICK&gt; A last request in the list is a dummy request and initial dummy request is set to COMBINE.</a:t>
            </a:r>
          </a:p>
          <a:p>
            <a:endParaRPr lang="en-US" sz="1200" baseline="0" dirty="0" smtClean="0">
              <a:solidFill>
                <a:schemeClr val="tx1"/>
              </a:solidFill>
            </a:endParaRP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&lt;CLICK&gt;  A </a:t>
            </a:r>
            <a:r>
              <a:rPr lang="en-US" sz="1200" baseline="0" dirty="0" err="1" smtClean="0">
                <a:solidFill>
                  <a:schemeClr val="tx1"/>
                </a:solidFill>
              </a:rPr>
              <a:t>dequeuing</a:t>
            </a:r>
            <a:r>
              <a:rPr lang="en-US" sz="1200" baseline="0" dirty="0" smtClean="0">
                <a:solidFill>
                  <a:schemeClr val="tx1"/>
                </a:solidFill>
              </a:rPr>
              <a:t> thread first appends a new dummy request in WAIT and then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&lt;CLICK&gt; depending on the status of the previous request, it takes different role.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If the status is in COMBINE, it takes the role of the combiner and performs a batch operation for the pending requests.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If the status is in WAIT, it waits for the completion of dequeue by the combiner until the status is changed to DONE. </a:t>
            </a:r>
          </a:p>
          <a:p>
            <a:endParaRPr lang="en-US" sz="1200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chemeClr val="tx1"/>
                </a:solidFill>
              </a:rPr>
              <a:t>&lt;CLICK&gt; </a:t>
            </a:r>
            <a:r>
              <a:rPr lang="en-US" sz="1200" dirty="0" smtClean="0">
                <a:solidFill>
                  <a:schemeClr val="tx1"/>
                </a:solidFill>
              </a:rPr>
              <a:t>At the end of combining operation, the status of the last dummy request is set to </a:t>
            </a:r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COMBINE</a:t>
            </a:r>
            <a:r>
              <a:rPr lang="en-US" sz="1200" dirty="0" smtClean="0">
                <a:solidFill>
                  <a:schemeClr val="tx1"/>
                </a:solidFill>
              </a:rPr>
              <a:t> for a subsequent </a:t>
            </a:r>
            <a:r>
              <a:rPr lang="en-US" sz="1200" dirty="0" err="1" smtClean="0">
                <a:solidFill>
                  <a:schemeClr val="tx1"/>
                </a:solidFill>
              </a:rPr>
              <a:t>dequeuer</a:t>
            </a:r>
            <a:r>
              <a:rPr lang="en-US" sz="1200" dirty="0" smtClean="0">
                <a:solidFill>
                  <a:schemeClr val="tx1"/>
                </a:solidFill>
              </a:rPr>
              <a:t> to take the role of the combiner. </a:t>
            </a:r>
          </a:p>
          <a:p>
            <a:endParaRPr lang="en-US" sz="1200" baseline="0" dirty="0" smtClean="0">
              <a:solidFill>
                <a:schemeClr val="tx1"/>
              </a:solidFill>
            </a:endParaRP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From now on, I will explain how to efficiently add a request in the list and how the combiner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append a new dummy request, we use</a:t>
            </a:r>
            <a:r>
              <a:rPr lang="en-US" baseline="0" dirty="0" smtClean="0"/>
              <a:t> the same technique used in the enqueue operation. </a:t>
            </a:r>
          </a:p>
          <a:p>
            <a:r>
              <a:rPr lang="en-US" baseline="0" dirty="0" smtClean="0"/>
              <a:t>We manage </a:t>
            </a:r>
            <a:r>
              <a:rPr lang="en-US" baseline="0" dirty="0" err="1" smtClean="0"/>
              <a:t>RequestTail</a:t>
            </a:r>
            <a:r>
              <a:rPr lang="en-US" baseline="0" dirty="0" smtClean="0"/>
              <a:t> which points to the end of a request list.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RequestTail</a:t>
            </a:r>
            <a:r>
              <a:rPr lang="en-US" baseline="0" dirty="0" smtClean="0"/>
              <a:t> is updated by using SWAP atomic instruction as we did in the enqueue operation.</a:t>
            </a:r>
          </a:p>
          <a:p>
            <a:r>
              <a:rPr lang="en-US" baseline="0" dirty="0" smtClean="0"/>
              <a:t>&lt;CLICK&gt; We first set the next of a new request to NULL, </a:t>
            </a:r>
          </a:p>
          <a:p>
            <a:r>
              <a:rPr lang="en-US" baseline="0" dirty="0" smtClean="0"/>
              <a:t>&lt;CLICK&gt; and then update </a:t>
            </a:r>
            <a:r>
              <a:rPr lang="en-US" baseline="0" dirty="0" err="1" smtClean="0"/>
              <a:t>RequestTail</a:t>
            </a:r>
            <a:r>
              <a:rPr lang="en-US" baseline="0" dirty="0" smtClean="0"/>
              <a:t> to the new request by using the SWAP atomic instruction.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a result of SWAP atomic instruction, we can atomically read the previous tail request. </a:t>
            </a:r>
          </a:p>
          <a:p>
            <a:r>
              <a:rPr lang="en-US" baseline="0" dirty="0" smtClean="0"/>
              <a:t>&lt;CLICK&gt; Finally, we update previous tail’s next to the new request.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this process also have the same advantages with the enqueue operation. </a:t>
            </a:r>
          </a:p>
          <a:p>
            <a:r>
              <a:rPr lang="en-US" baseline="0" dirty="0" smtClean="0"/>
              <a:t>No backoff parameter tuning is needed.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&lt;CLICK&gt; As I said earlier, after appending a new dummy request, a thread behaves differently depending on the status of the previous request.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 smtClean="0">
                <a:solidFill>
                  <a:schemeClr val="tx1"/>
                </a:solidFill>
              </a:rPr>
              <a:t>If a thread takes</a:t>
            </a:r>
            <a:r>
              <a:rPr lang="en-US" sz="1200" i="0" baseline="0" dirty="0" smtClean="0">
                <a:solidFill>
                  <a:schemeClr val="tx1"/>
                </a:solidFill>
              </a:rPr>
              <a:t> the role of combiner, the combiner thread process pending requests &lt;CLICK&gt; and changes the status to DONE for the waiting threads to proceed.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 smtClean="0">
                <a:solidFill>
                  <a:schemeClr val="tx1"/>
                </a:solidFill>
              </a:rPr>
              <a:t>After processing the requests, if the queue does not become empty, </a:t>
            </a:r>
            <a:r>
              <a:rPr lang="en-US" sz="1200" i="0" baseline="0" dirty="0" smtClean="0">
                <a:solidFill>
                  <a:schemeClr val="tx1"/>
                </a:solidFill>
              </a:rPr>
              <a:t>&lt;CLICK&gt; </a:t>
            </a:r>
            <a:r>
              <a:rPr lang="en-US" sz="1200" i="0" baseline="0" smtClean="0">
                <a:solidFill>
                  <a:schemeClr val="tx1"/>
                </a:solidFill>
              </a:rPr>
              <a:t>the combiner </a:t>
            </a:r>
            <a:r>
              <a:rPr lang="en-US" sz="1200" i="0" smtClean="0">
                <a:solidFill>
                  <a:schemeClr val="tx1"/>
                </a:solidFill>
              </a:rPr>
              <a:t>updates </a:t>
            </a:r>
            <a:r>
              <a:rPr lang="en-US" sz="1200" i="0" dirty="0" smtClean="0">
                <a:solidFill>
                  <a:schemeClr val="tx1"/>
                </a:solidFill>
                <a:latin typeface="Courier"/>
                <a:cs typeface="Courier"/>
              </a:rPr>
              <a:t>Head</a:t>
            </a:r>
            <a:r>
              <a:rPr lang="en-US" sz="1200" i="0" dirty="0" smtClean="0">
                <a:solidFill>
                  <a:schemeClr val="tx1"/>
                </a:solidFill>
              </a:rPr>
              <a:t>’s </a:t>
            </a:r>
            <a:r>
              <a:rPr lang="en-US" sz="1200" i="0" dirty="0" smtClean="0">
                <a:solidFill>
                  <a:schemeClr val="tx1"/>
                </a:solidFill>
                <a:latin typeface="Courier"/>
                <a:cs typeface="Courier"/>
              </a:rPr>
              <a:t>next</a:t>
            </a:r>
            <a:r>
              <a:rPr lang="en-US" sz="1200" i="0" dirty="0" smtClean="0">
                <a:solidFill>
                  <a:schemeClr val="tx1"/>
                </a:solidFill>
              </a:rPr>
              <a:t> to the </a:t>
            </a:r>
            <a:r>
              <a:rPr lang="en-US" sz="1200" i="0" dirty="0" smtClean="0">
                <a:solidFill>
                  <a:schemeClr val="tx1"/>
                </a:solidFill>
                <a:latin typeface="Courier"/>
                <a:cs typeface="Courier"/>
              </a:rPr>
              <a:t>next</a:t>
            </a:r>
            <a:r>
              <a:rPr lang="en-US" sz="1200" i="0" dirty="0" smtClean="0">
                <a:solidFill>
                  <a:schemeClr val="tx1"/>
                </a:solidFill>
              </a:rPr>
              <a:t> of the last dequeued node. &lt;CLICK&gt;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baseline="0" dirty="0" smtClean="0">
                <a:solidFill>
                  <a:schemeClr val="tx1"/>
                </a:solidFill>
              </a:rPr>
              <a:t>Before finishing the combining operation, the combiner change </a:t>
            </a:r>
            <a:r>
              <a:rPr lang="en-US" sz="1200" i="0" dirty="0" smtClean="0">
                <a:solidFill>
                  <a:schemeClr val="tx1"/>
                </a:solidFill>
              </a:rPr>
              <a:t>the </a:t>
            </a:r>
            <a:r>
              <a:rPr lang="en-US" sz="1200" i="0" dirty="0" smtClean="0">
                <a:solidFill>
                  <a:schemeClr val="tx1"/>
                </a:solidFill>
                <a:latin typeface="Courier"/>
                <a:cs typeface="Courier"/>
              </a:rPr>
              <a:t>status</a:t>
            </a:r>
            <a:r>
              <a:rPr lang="en-US" sz="1200" i="0" dirty="0" smtClean="0">
                <a:solidFill>
                  <a:schemeClr val="tx1"/>
                </a:solidFill>
              </a:rPr>
              <a:t> of the last dummy request to </a:t>
            </a:r>
            <a:r>
              <a:rPr lang="en-US" sz="1200" i="0" dirty="0" smtClean="0">
                <a:solidFill>
                  <a:schemeClr val="tx1"/>
                </a:solidFill>
                <a:latin typeface="Courier"/>
                <a:cs typeface="Courier"/>
              </a:rPr>
              <a:t>COMBINE</a:t>
            </a:r>
            <a:r>
              <a:rPr lang="en-US" sz="1200" i="0" dirty="0" smtClean="0">
                <a:solidFill>
                  <a:schemeClr val="tx1"/>
                </a:solidFill>
              </a:rPr>
              <a:t> </a:t>
            </a:r>
            <a:r>
              <a:rPr lang="en-US" sz="1200" i="0" baseline="0" dirty="0" smtClean="0">
                <a:solidFill>
                  <a:schemeClr val="tx1"/>
                </a:solidFill>
              </a:rPr>
              <a:t>&lt;CLICK&gt; </a:t>
            </a:r>
            <a:r>
              <a:rPr lang="en-US" sz="1200" i="0" dirty="0" smtClean="0">
                <a:solidFill>
                  <a:schemeClr val="tx1"/>
                </a:solidFill>
              </a:rPr>
              <a:t>for a subsequent </a:t>
            </a:r>
            <a:r>
              <a:rPr lang="en-US" sz="1200" i="0" dirty="0" err="1" smtClean="0">
                <a:solidFill>
                  <a:schemeClr val="tx1"/>
                </a:solidFill>
              </a:rPr>
              <a:t>dequeuer</a:t>
            </a:r>
            <a:r>
              <a:rPr lang="en-US" sz="1200" i="0" dirty="0" smtClean="0">
                <a:solidFill>
                  <a:schemeClr val="tx1"/>
                </a:solidFill>
              </a:rPr>
              <a:t> to take the role of the combiner.  &lt;CLICK-AND-WAIT&gt;</a:t>
            </a:r>
          </a:p>
          <a:p>
            <a:endParaRPr lang="en-US" sz="1200" i="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Non-Uniform</a:t>
            </a:r>
            <a:r>
              <a:rPr lang="en-US" baseline="0" dirty="0" smtClean="0"/>
              <a:t> Memory Access or NUMA architectures, &lt;CLICK&gt; remote memory accesses take longer than local memory accesses. </a:t>
            </a:r>
          </a:p>
          <a:p>
            <a:r>
              <a:rPr lang="en-US" baseline="0" dirty="0" smtClean="0"/>
              <a:t>In typical Intel x86 systems, remote memory accesses take about 1.7x longer than local memory accesses. </a:t>
            </a:r>
          </a:p>
          <a:p>
            <a:endParaRPr lang="en-US" baseline="0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exploit such performance characteristics of NUMA architectures, we manages request list for each NUMA cluster. </a:t>
            </a:r>
          </a:p>
          <a:p>
            <a:r>
              <a:rPr lang="en-US" baseline="0" dirty="0" smtClean="0"/>
              <a:t>Since each request list for each NUMA cluster can have an active combiner, concurrent combiners from different clusters are coordinated by a global combining lock &lt;CLICK&gt;. </a:t>
            </a:r>
          </a:p>
          <a:p>
            <a:r>
              <a:rPr lang="en-US" baseline="0" dirty="0" smtClean="0"/>
              <a:t>Though our NUMA-aware optimization has additional locking overhead, no cross-cluster traffic is generated while accessing per-cluster request lists. </a:t>
            </a:r>
          </a:p>
          <a:p>
            <a:r>
              <a:rPr lang="en-US" baseline="0" dirty="0" smtClean="0"/>
              <a:t>Due to the reduced cross-cluster traffic, we can expect additional performance improvement.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our enqueue</a:t>
            </a:r>
            <a:r>
              <a:rPr lang="en-US" baseline="0" dirty="0" smtClean="0"/>
              <a:t> operation is based on SWAP atomic instruction to maximize the advantages of parallel execution. </a:t>
            </a:r>
          </a:p>
          <a:p>
            <a:r>
              <a:rPr lang="en-US" baseline="0" dirty="0" smtClean="0"/>
              <a:t>Since SWAP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always succeeds unlike CAS, there is nether backoff schemes nor backoff parameter tuning.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dequeue operation, we first add a new dummy request by using SWAP as we did in enqueue operation. </a:t>
            </a:r>
          </a:p>
          <a:p>
            <a:r>
              <a:rPr lang="en-US" baseline="0" dirty="0" smtClean="0"/>
              <a:t>In NUMA architecture, combining operations are per-cluster to reduce costly cross-cluster traffic.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Interestingly, there are synergistic interactions between enqueue and dequeue operations. </a:t>
            </a:r>
          </a:p>
          <a:p>
            <a:r>
              <a:rPr lang="en-US" baseline="0" dirty="0" smtClean="0"/>
              <a:t>Since lock-free concurrent enqueue operations execute in parallel, threads can spend the most time executing dequeue operations. </a:t>
            </a:r>
          </a:p>
          <a:p>
            <a:r>
              <a:rPr lang="en-US" baseline="0" dirty="0" smtClean="0"/>
              <a:t>Thus, this contributes to increasing the degree of parallelism. </a:t>
            </a:r>
          </a:p>
          <a:p>
            <a:r>
              <a:rPr lang="en-US" baseline="0" dirty="0" smtClean="0"/>
              <a:t>Also, the higher degree of combining makes the combining operation more efficient. </a:t>
            </a:r>
          </a:p>
          <a:p>
            <a:r>
              <a:rPr lang="en-US" baseline="0" dirty="0" smtClean="0"/>
              <a:t>Our experimental results show how the enqueue and dequeue </a:t>
            </a:r>
            <a:r>
              <a:rPr lang="en-US" baseline="0" smtClean="0"/>
              <a:t>operations interact.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9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move on to the evaluation.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9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compare LECD queue with best performing queues reported in the recent literature.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lock-free queues, we first evaluated Michael-Scott queue which is most widely used. </a:t>
            </a:r>
          </a:p>
          <a:p>
            <a:r>
              <a:rPr lang="en-US" baseline="0" dirty="0" smtClean="0"/>
              <a:t>And we also evaluated LCRQ and LCRQ+H proposed this year. </a:t>
            </a:r>
          </a:p>
          <a:p>
            <a:r>
              <a:rPr lang="en-US" baseline="0" dirty="0" smtClean="0"/>
              <a:t>LCRQ is a Intel x86 dependent queue which relies on </a:t>
            </a:r>
            <a:r>
              <a:rPr lang="en-US" baseline="0" dirty="0" err="1" smtClean="0"/>
              <a:t>fetach</a:t>
            </a:r>
            <a:r>
              <a:rPr lang="en-US" baseline="0" dirty="0" smtClean="0"/>
              <a:t>-and-add and CAS2 atomic instructions. </a:t>
            </a:r>
          </a:p>
          <a:p>
            <a:r>
              <a:rPr lang="en-US" baseline="0" dirty="0" smtClean="0"/>
              <a:t>LCRQ+H is a NUMA-aware optimized version of LCRQ which requires manual parameter tuning for a particular workload and machine combination.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LCRQ+H, if a thread is running on different cluster to the currently scheduled cluster, the thread voluntarily yields for the fixed amount of time and then preempts the scheduled cluster. 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MS queue and LCRQ+H, we manually found the best performing parameters for each benchmark.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backoff parameters for MS queue and the fixed yielding time for LCRQ+H.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combining based queue, we evaluated H queue which is a best performing combining based queue and which is constructed from the two-lock queue by replacing the locks to H-Synch combining constructions.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me conclude this talk. </a:t>
            </a:r>
          </a:p>
          <a:p>
            <a:r>
              <a:rPr lang="en-US" baseline="0" dirty="0" smtClean="0"/>
              <a:t>We revisited the more than 25 years old problem and proposed LECD queue, which synergistically uses both lock-free and combining techniques. </a:t>
            </a:r>
          </a:p>
          <a:p>
            <a:r>
              <a:rPr lang="en-US" baseline="0" dirty="0" smtClean="0"/>
              <a:t>LECD queue requires neither manual parameter tuning nor dedicated memory manage schemes. </a:t>
            </a:r>
          </a:p>
          <a:p>
            <a:r>
              <a:rPr lang="en-US" baseline="0" dirty="0" smtClean="0"/>
              <a:t>Therefore, our algorithm is quite practical. </a:t>
            </a:r>
          </a:p>
          <a:p>
            <a:r>
              <a:rPr lang="en-US" baseline="0" dirty="0" smtClean="0"/>
              <a:t>In term of scalability</a:t>
            </a:r>
            <a:r>
              <a:rPr lang="en-US" baseline="0" smtClean="0"/>
              <a:t>, we </a:t>
            </a:r>
            <a:r>
              <a:rPr lang="en-US" baseline="0" dirty="0" smtClean="0"/>
              <a:t>achieved very encouraging results comparing to most widely used MS queue, H queue which is the best performing combining based queue, and LCQ+H which is parameter tuned Intel x86 dependent queue. </a:t>
            </a:r>
          </a:p>
          <a:p>
            <a:r>
              <a:rPr lang="en-US" baseline="0" dirty="0" smtClean="0"/>
              <a:t>We believe that integrating lock-free and combining techniques can guide the design of future concurrent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everyone. </a:t>
            </a:r>
          </a:p>
          <a:p>
            <a:r>
              <a:rPr lang="en-US" dirty="0" smtClean="0"/>
              <a:t>I am Changwoo</a:t>
            </a:r>
            <a:r>
              <a:rPr lang="en-US" baseline="0" dirty="0" smtClean="0"/>
              <a:t> Min from Sungkyunkwan University in Korea. </a:t>
            </a:r>
          </a:p>
          <a:p>
            <a:r>
              <a:rPr lang="en-US" baseline="0" dirty="0" smtClean="0"/>
              <a:t>I am very honored to present our work on, “Can lock-free and combining techniques co-exist? A novel approach on concurrent queue”. </a:t>
            </a:r>
          </a:p>
          <a:p>
            <a:r>
              <a:rPr lang="en-US" baseline="0" dirty="0" smtClean="0"/>
              <a:t>This talk is about a practical and scalable concurrent FIFO queue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Queue algorithms support &lt;CLICK&gt; enqueue operation and dequeue operation. </a:t>
            </a:r>
          </a:p>
          <a:p>
            <a:r>
              <a:rPr lang="en-US" dirty="0" smtClean="0"/>
              <a:t>Eventually, the</a:t>
            </a:r>
            <a:r>
              <a:rPr lang="en-US" baseline="0" dirty="0" smtClean="0"/>
              <a:t> two operations update three control variables, Head, Tail and Tail’s next.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Essentially, concurrent</a:t>
            </a:r>
            <a:r>
              <a:rPr lang="en-US" baseline="0" dirty="0" smtClean="0"/>
              <a:t> queue algorithm is a method to concurrently update the three shared variables while preserving FIFO queue semantics. </a:t>
            </a:r>
          </a:p>
          <a:p>
            <a:r>
              <a:rPr lang="en-US" baseline="0" dirty="0" smtClean="0"/>
              <a:t>&lt;CLICK&gt; Scalability can be achieved by preventing the three control variables from being contended hot spots. </a:t>
            </a:r>
          </a:p>
          <a:p>
            <a:r>
              <a:rPr lang="en-US" baseline="0" dirty="0" smtClean="0"/>
              <a:t>&lt;CLICK&gt; Since concurrent queues are one of the most widely used concurrent data structure and essential building block of libraries and runtimes such as java concurrency package and Boost C++ library, they should be scalable and practical.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find out efficient way to concurrently update the three shared variables, our community has devoted more than a quarter of century. </a:t>
            </a:r>
          </a:p>
          <a:p>
            <a:r>
              <a:rPr lang="en-US" baseline="0" dirty="0" smtClean="0"/>
              <a:t>Previous studies on concurrent queues can be largely classified into lock-free approaches and combining approaches. </a:t>
            </a:r>
          </a:p>
          <a:p>
            <a:r>
              <a:rPr lang="en-US" dirty="0" smtClean="0"/>
              <a:t>These two approaches started from</a:t>
            </a:r>
            <a:r>
              <a:rPr lang="en-US" baseline="0" dirty="0" smtClean="0"/>
              <a:t> quite opposite intuition  and thus have quite opposite pros and cons.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Among lock-free queues, &lt;CLICK&gt; Michael-Scott queue is most widely used in practice. </a:t>
            </a:r>
          </a:p>
          <a:p>
            <a:r>
              <a:rPr lang="en-US" baseline="0" dirty="0" smtClean="0"/>
              <a:t>&lt;CLICK&gt; The most recent literature is LCRQ which is proposed this year and which relies on Intel x86 dependent atomic instructions. </a:t>
            </a:r>
          </a:p>
          <a:p>
            <a:r>
              <a:rPr lang="en-US" baseline="0" dirty="0" smtClean="0"/>
              <a:t>Among combining approaches, &lt;CLICK&gt; FC queue, which is based on flat combining, and &lt;CLICK&gt; H Queue, which is based on H Sync, are representative.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The key intuition of lock-free approach is to maximize parallel execution to improve scalability. </a:t>
            </a:r>
          </a:p>
          <a:p>
            <a:r>
              <a:rPr lang="en-US" baseline="0" dirty="0" smtClean="0"/>
              <a:t>To maximize parallel execution without using locks, they rely on hardware atomic instructions, such as compare-and-swap or CAS. 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&lt;CLICK&gt; In contrast, combining approaches take opposite direction. </a:t>
            </a:r>
          </a:p>
          <a:p>
            <a:r>
              <a:rPr lang="en-US" baseline="0" dirty="0" smtClean="0"/>
              <a:t>The high synchronization cost under high degree of parallelism could result in lower scalability.</a:t>
            </a:r>
          </a:p>
          <a:p>
            <a:r>
              <a:rPr lang="en-US" baseline="0" dirty="0" smtClean="0"/>
              <a:t>Therefore, in combining approaches, one designated thread, or a combiner, performs batch processing of requests from other concurrent threads.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take look into each approach a little bit detail.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Michael-Scott</a:t>
            </a:r>
            <a:r>
              <a:rPr lang="en-US" baseline="0" dirty="0" smtClean="0"/>
              <a:t> queue or MS queue updates </a:t>
            </a:r>
            <a:r>
              <a:rPr lang="en-US" dirty="0" smtClean="0"/>
              <a:t>the shared variables</a:t>
            </a:r>
            <a:r>
              <a:rPr lang="en-US" dirty="0" smtClean="0">
                <a:sym typeface="Wingdings"/>
              </a:rPr>
              <a:t> by using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CAS</a:t>
            </a:r>
            <a:r>
              <a:rPr lang="en-US" dirty="0" smtClean="0">
                <a:sym typeface="Wingdings"/>
              </a:rPr>
              <a:t> atomic instruction.</a:t>
            </a:r>
            <a:endParaRPr lang="en-US" sz="800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&lt;CLICK&gt;</a:t>
            </a:r>
            <a:r>
              <a:rPr lang="en-US" baseline="0" dirty="0" smtClean="0"/>
              <a:t> </a:t>
            </a:r>
            <a:r>
              <a:rPr lang="en-US" dirty="0" smtClean="0"/>
              <a:t>However, in the </a:t>
            </a:r>
            <a:r>
              <a:rPr lang="en-US" dirty="0" smtClean="0">
                <a:latin typeface="Courier"/>
                <a:cs typeface="Courier"/>
              </a:rPr>
              <a:t>CAS operations</a:t>
            </a:r>
            <a:r>
              <a:rPr lang="en-US" dirty="0" smtClean="0"/>
              <a:t>, only one thread will succeed and all the others will fail and retry until they succeed.</a:t>
            </a:r>
          </a:p>
          <a:p>
            <a:r>
              <a:rPr lang="en-US" dirty="0" smtClean="0"/>
              <a:t>Since</a:t>
            </a:r>
            <a:r>
              <a:rPr lang="en-US" baseline="0" dirty="0" smtClean="0"/>
              <a:t> </a:t>
            </a:r>
            <a:r>
              <a:rPr lang="en-US" dirty="0" smtClean="0"/>
              <a:t>the failing threads use not only computational resources but also the memory bus, which is a shared resource in cache-coherent multiprocessors, they also slow down the succeeding thread. </a:t>
            </a:r>
          </a:p>
          <a:p>
            <a:endParaRPr lang="en-US" dirty="0" smtClean="0"/>
          </a:p>
          <a:p>
            <a:r>
              <a:rPr lang="en-US" b="0" dirty="0" smtClean="0"/>
              <a:t>&lt;</a:t>
            </a:r>
            <a:r>
              <a:rPr lang="en-US" dirty="0" smtClean="0"/>
              <a:t>CLICK&gt; To mitigate such negative impact of the useless parallelism, exponential</a:t>
            </a:r>
            <a:r>
              <a:rPr lang="en-US" baseline="0" dirty="0" smtClean="0"/>
              <a:t> backoff scheme is most widely used. </a:t>
            </a:r>
          </a:p>
          <a:p>
            <a:r>
              <a:rPr lang="en-US" baseline="0" dirty="0" smtClean="0"/>
              <a:t>It spreads out CAS retries over time. 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it requires manual tuning of the backoff parameters for a particular workload and machine combination. </a:t>
            </a:r>
          </a:p>
          <a:p>
            <a:r>
              <a:rPr lang="en-US" baseline="0" dirty="0" smtClean="0"/>
              <a:t>Due to the difficulty of such manual parameter tuning, neither Java concurrency package nor Boost C++ library supports the exponential backoff scheme.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After the MS queue, research focus has been on how to reduce CAS retries per operation.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&lt;CLICK&gt; A combining technique is essentially a universal construction, which is used to construct a concurrent data structure</a:t>
            </a:r>
            <a:r>
              <a:rPr lang="en-US" sz="1200" baseline="0" dirty="0" smtClean="0">
                <a:solidFill>
                  <a:srgbClr val="000000"/>
                </a:solidFill>
              </a:rPr>
              <a:t> from a sequential implementation.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In most research, combining-based queues are constructed from the two-lock queue presented by </a:t>
            </a:r>
            <a:r>
              <a:rPr lang="en-US" sz="1200" i="0" dirty="0" smtClean="0">
                <a:solidFill>
                  <a:srgbClr val="000000"/>
                </a:solidFill>
              </a:rPr>
              <a:t>Michael and Scott.</a:t>
            </a:r>
          </a:p>
          <a:p>
            <a:endParaRPr lang="en-US" sz="1200" i="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&lt;CLICK&gt; Among concurrent threads</a:t>
            </a:r>
            <a:r>
              <a:rPr lang="en-US" sz="1200" baseline="0" dirty="0" smtClean="0">
                <a:solidFill>
                  <a:srgbClr val="000000"/>
                </a:solidFill>
              </a:rPr>
              <a:t> which are accessing a sequential data structure, for example queue,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&lt;CLICK&gt; one thread is designated as a combiner and the others</a:t>
            </a:r>
            <a:r>
              <a:rPr lang="en-US" sz="1200" baseline="0" dirty="0" smtClean="0">
                <a:solidFill>
                  <a:srgbClr val="000000"/>
                </a:solidFill>
              </a:rPr>
              <a:t> wait for the completion of the requested operation by the combiner in the form of spinning. </a:t>
            </a:r>
          </a:p>
          <a:p>
            <a:r>
              <a:rPr lang="en-US" sz="1200" baseline="0" dirty="0" smtClean="0">
                <a:solidFill>
                  <a:srgbClr val="000000"/>
                </a:solidFill>
              </a:rPr>
              <a:t>&lt;CLICK&gt; The combiner performs batch processing of the requests for pending threads and itself. </a:t>
            </a:r>
          </a:p>
          <a:p>
            <a:endParaRPr lang="en-US" sz="1200" baseline="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&lt;CLICK&gt; The combining techniques could outperform lock-free techniques when the synchronization cost overshadows the benefits of parallel execution.</a:t>
            </a:r>
          </a:p>
          <a:p>
            <a:r>
              <a:rPr lang="en-US" sz="1200" b="0" dirty="0" smtClean="0">
                <a:solidFill>
                  <a:srgbClr val="000000"/>
                </a:solidFill>
              </a:rPr>
              <a:t>However, they completely lose opportunities to exploit the advantages of parallel execution.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&lt;CLICK&gt; Research</a:t>
            </a:r>
            <a:r>
              <a:rPr lang="en-US" sz="1200" baseline="0" dirty="0" smtClean="0">
                <a:solidFill>
                  <a:srgbClr val="000000"/>
                </a:solidFill>
              </a:rPr>
              <a:t> focus on this approach has been on how to minimize the overhead of manipulating requests.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</a:t>
            </a:r>
          </a:p>
          <a:p>
            <a:r>
              <a:rPr lang="en-US" dirty="0" smtClean="0"/>
              <a:t>&lt;CLICK&gt; While the lock-free approaches can take advantage of parallel execution, they</a:t>
            </a:r>
            <a:r>
              <a:rPr lang="en-US" baseline="0" dirty="0" smtClean="0"/>
              <a:t> suffer from manual parameter tuning for particular workload and machine combination to avoid contended hot spots.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In contrast, while the combining approaches can reduce synchronization cost by single threaded execution of a combiner, they completely lose opportunities to exploit the advantages of parallel execution.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Our approach is to synergistically use both of lock-free and combining techniques in designing a concurrent queue. </a:t>
            </a:r>
          </a:p>
          <a:p>
            <a:r>
              <a:rPr lang="en-US" baseline="0" dirty="0" smtClean="0"/>
              <a:t>We propose LECD queue, which stands for lock-free enqueue and combining dequeue. </a:t>
            </a:r>
          </a:p>
          <a:p>
            <a:r>
              <a:rPr lang="en-US" baseline="0" dirty="0" smtClean="0"/>
              <a:t>In our LECD queue, enqueue operations are performed in a lock-free manner and dequeue operations are performed in a combining manner.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explain LECD queue in detail.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995D-1DC6-9749-9316-6D6961BB3A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BFAB-7E73-654C-BD64-D98601727DCE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F3D3-534B-B74D-BC9A-1AF25404ECF7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778D-E379-9F4C-843E-1A98CB4C98C7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1A8F-E2BB-6848-A0E4-7A19436D021C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FDC4-4634-3640-96E2-0E06EA29C497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FD24-43B8-9344-80A7-A6AFFCDCD856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673A-D456-504B-94B6-AFB3026F5243}" type="datetime1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9BC8-737F-3942-94CD-48C8B4E67FB8}" type="datetime1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966-C4CD-CF42-90AA-0314C2A561E0}" type="datetime1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6D24-334A-C447-854A-745CC60C69B9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E363-946C-5440-829A-C0F40F31ADF6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8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9644"/>
            <a:ext cx="8229600" cy="483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9260-C52E-044F-80DB-BED2CC1D1C5F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740E-9B3D-4D46-A962-323DE03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52842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ites.google.com/site/multics6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53662"/>
            <a:ext cx="7772400" cy="244487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i="1" dirty="0" smtClean="0"/>
              <a:t>Tiny Little Things </a:t>
            </a:r>
            <a:br>
              <a:rPr lang="en-US" sz="4000" i="1" dirty="0" smtClean="0"/>
            </a:br>
            <a:r>
              <a:rPr lang="en-US" sz="4000" i="1" dirty="0" smtClean="0"/>
              <a:t>for</a:t>
            </a:r>
            <a:br>
              <a:rPr lang="en-US" sz="4000" i="1" dirty="0" smtClean="0"/>
            </a:br>
            <a:r>
              <a:rPr lang="en-US" sz="4000" i="1" dirty="0" smtClean="0"/>
              <a:t>Manycore Scalability</a:t>
            </a:r>
            <a:br>
              <a:rPr lang="en-US" sz="4000" i="1" dirty="0" smtClean="0"/>
            </a:br>
            <a:r>
              <a:rPr lang="en-US" sz="800" i="1" dirty="0" smtClean="0"/>
              <a:t>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3100" i="1" dirty="0" smtClean="0"/>
              <a:t>: Scalable Locking and Lockless Data Structures</a:t>
            </a:r>
            <a:endParaRPr lang="en-US" sz="3100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84280"/>
            <a:ext cx="6400800" cy="22456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Changwoo Min </a:t>
            </a:r>
          </a:p>
          <a:p>
            <a:r>
              <a:rPr lang="en-US" sz="1400" dirty="0">
                <a:solidFill>
                  <a:schemeClr val="tx1"/>
                </a:solidFill>
              </a:rPr>
              <a:t>multics69@</a:t>
            </a:r>
            <a:r>
              <a:rPr lang="en-US" sz="1400" dirty="0" smtClean="0">
                <a:solidFill>
                  <a:schemeClr val="tx1"/>
                </a:solidFill>
              </a:rPr>
              <a:t>skku.edu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https://sites.google.com/site/multics69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Sungkyunkwan University, Korea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August 19, 2014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01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93"/>
            <a:ext cx="8229600" cy="1143000"/>
          </a:xfrm>
        </p:spPr>
        <p:txBody>
          <a:bodyPr/>
          <a:lstStyle/>
          <a:p>
            <a:r>
              <a:rPr lang="en-US" dirty="0" smtClean="0"/>
              <a:t>Does this </a:t>
            </a:r>
            <a:r>
              <a:rPr lang="en-US" i="1" dirty="0" smtClean="0"/>
              <a:t>really</a:t>
            </a:r>
            <a:r>
              <a:rPr lang="en-US" dirty="0" smtClean="0"/>
              <a:t> matter?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17633" y="3192279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0" y="1474801"/>
            <a:ext cx="5471160" cy="3840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332" y="5860310"/>
            <a:ext cx="601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 performance saturation but </a:t>
            </a:r>
            <a:r>
              <a:rPr lang="en-US" sz="2000" b="1" i="1" dirty="0" smtClean="0"/>
              <a:t>performance collapse</a:t>
            </a:r>
            <a:endParaRPr lang="en-US" sz="2000" b="1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11375" y="4237123"/>
            <a:ext cx="1784493" cy="1593725"/>
            <a:chOff x="5111375" y="4289178"/>
            <a:chExt cx="1784493" cy="1593725"/>
          </a:xfrm>
        </p:grpSpPr>
        <p:sp>
          <p:nvSpPr>
            <p:cNvPr id="9" name="TextBox 8"/>
            <p:cNvSpPr txBox="1"/>
            <p:nvPr/>
          </p:nvSpPr>
          <p:spPr>
            <a:xfrm>
              <a:off x="5184978" y="5236572"/>
              <a:ext cx="1637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One contended </a:t>
              </a:r>
            </a:p>
            <a:p>
              <a:pPr algn="ctr"/>
              <a:r>
                <a:rPr lang="en-US" dirty="0" smtClean="0"/>
                <a:t>cache line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111375" y="5242404"/>
              <a:ext cx="1784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975416" y="4289178"/>
              <a:ext cx="10410" cy="9473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22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0764"/>
            <a:ext cx="8229600" cy="1143000"/>
          </a:xfrm>
        </p:spPr>
        <p:txBody>
          <a:bodyPr/>
          <a:lstStyle/>
          <a:p>
            <a:r>
              <a:rPr lang="en-US" dirty="0" smtClean="0"/>
              <a:t>Memory Access is NOT Scalable.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11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14941" y="1081473"/>
            <a:ext cx="3428643" cy="2820024"/>
            <a:chOff x="962211" y="1150920"/>
            <a:chExt cx="3428643" cy="2820024"/>
          </a:xfrm>
        </p:grpSpPr>
        <p:pic>
          <p:nvPicPr>
            <p:cNvPr id="12" name="Picture 6" descr="http://www.1024cores.net/_/rsrc/1293128000988/home/lock-free-algorithms/first-things-first/rmw_lo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11" y="1443412"/>
              <a:ext cx="3078338" cy="252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045491" y="1150920"/>
              <a:ext cx="334536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 smtClean="0"/>
                <a:t>1. Read</a:t>
              </a:r>
              <a:r>
                <a:rPr lang="ko-KR" altLang="en-US" b="1" i="1" dirty="0" smtClean="0"/>
                <a:t> </a:t>
              </a:r>
              <a:r>
                <a:rPr lang="en-US" altLang="ko-KR" b="1" i="1" dirty="0" smtClean="0"/>
                <a:t>operations are scalable. </a:t>
              </a:r>
              <a:endParaRPr lang="ko-KR" altLang="en-US" b="1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6731" y="1928802"/>
              <a:ext cx="909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00FF"/>
                  </a:solidFill>
                </a:rPr>
                <a:t>Read private</a:t>
              </a:r>
              <a:endParaRPr 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6731" y="2190412"/>
              <a:ext cx="895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Read shared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394092" y="2070018"/>
              <a:ext cx="468068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94092" y="2347346"/>
              <a:ext cx="24945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147" y="1805926"/>
              <a:ext cx="260096" cy="26009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147" y="3312207"/>
              <a:ext cx="260096" cy="26009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792540" y="1091884"/>
            <a:ext cx="4057532" cy="2866239"/>
            <a:chOff x="4792540" y="1161331"/>
            <a:chExt cx="4057532" cy="2866239"/>
          </a:xfrm>
        </p:grpSpPr>
        <p:pic>
          <p:nvPicPr>
            <p:cNvPr id="11" name="Picture 2" descr="http://www.1024cores.net/_/rsrc/1293127890996/home/lock-free-algorithms/first-things-first/rmw_stor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540" y="1443412"/>
              <a:ext cx="3109225" cy="258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835010" y="1161331"/>
              <a:ext cx="4015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 smtClean="0"/>
                <a:t>2. Write operations are NOT scalable. </a:t>
              </a:r>
              <a:endParaRPr lang="ko-KR" altLang="en-US" b="1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5295" y="2238136"/>
              <a:ext cx="9454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00FF"/>
                  </a:solidFill>
                </a:rPr>
                <a:t>Write private</a:t>
              </a:r>
              <a:endParaRPr 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17648" y="3041096"/>
              <a:ext cx="9313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Write shared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033886" y="2379352"/>
              <a:ext cx="468068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2"/>
            </p:cNvCxnSpPr>
            <p:nvPr/>
          </p:nvCxnSpPr>
          <p:spPr>
            <a:xfrm>
              <a:off x="7283340" y="3302706"/>
              <a:ext cx="0" cy="24470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776" y="1809922"/>
              <a:ext cx="260096" cy="26009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7776" y="3316203"/>
              <a:ext cx="260096" cy="26009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03129" y="3890340"/>
            <a:ext cx="5318463" cy="2831665"/>
            <a:chOff x="303129" y="3890340"/>
            <a:chExt cx="5318463" cy="2831665"/>
          </a:xfrm>
        </p:grpSpPr>
        <p:sp>
          <p:nvSpPr>
            <p:cNvPr id="35" name="TextBox 34"/>
            <p:cNvSpPr txBox="1"/>
            <p:nvPr/>
          </p:nvSpPr>
          <p:spPr>
            <a:xfrm>
              <a:off x="695371" y="3890340"/>
              <a:ext cx="492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 smtClean="0"/>
                <a:t>3. Write operations interfere read operations. </a:t>
              </a:r>
              <a:endParaRPr lang="ko-KR" altLang="en-US" b="1" i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3129" y="4206485"/>
              <a:ext cx="3866629" cy="2515520"/>
              <a:chOff x="688299" y="4206485"/>
              <a:chExt cx="3866629" cy="251552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299" y="4206485"/>
                <a:ext cx="3866629" cy="251552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863" y="6216381"/>
                <a:ext cx="260096" cy="260096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863" y="4348875"/>
                <a:ext cx="260096" cy="260096"/>
              </a:xfrm>
              <a:prstGeom prst="rect">
                <a:avLst/>
              </a:prstGeom>
            </p:spPr>
          </p:pic>
        </p:grpSp>
      </p:grpSp>
      <p:sp>
        <p:nvSpPr>
          <p:cNvPr id="18" name="TextBox 17"/>
          <p:cNvSpPr txBox="1"/>
          <p:nvPr/>
        </p:nvSpPr>
        <p:spPr>
          <a:xfrm>
            <a:off x="962211" y="3757404"/>
            <a:ext cx="6939554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586041" y="4734637"/>
            <a:ext cx="3705017" cy="109258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 single contended cache line can cause contention meltdown!!!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273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645"/>
            <a:ext cx="8229600" cy="1573277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Cache coherent traffic dominates!!!</a:t>
            </a:r>
          </a:p>
          <a:p>
            <a:pPr marL="285750" indent="-285750"/>
            <a:r>
              <a:rPr lang="en-US" dirty="0"/>
              <a:t>Writing a cache line in </a:t>
            </a:r>
            <a:r>
              <a:rPr lang="en-US" dirty="0" smtClean="0"/>
              <a:t>a popular MESI </a:t>
            </a:r>
            <a:r>
              <a:rPr lang="en-US" dirty="0"/>
              <a:t>protocol:</a:t>
            </a:r>
          </a:p>
          <a:p>
            <a:pPr lvl="1">
              <a:buFont typeface="Arial"/>
              <a:buChar char="•"/>
            </a:pPr>
            <a:r>
              <a:rPr lang="en-US" dirty="0"/>
              <a:t>Writer’s cache: Shared </a:t>
            </a:r>
            <a:r>
              <a:rPr lang="en-US" dirty="0">
                <a:sym typeface="Wingdings"/>
              </a:rPr>
              <a:t> Exclusive</a:t>
            </a:r>
          </a:p>
          <a:p>
            <a:pPr lvl="1">
              <a:buFont typeface="Arial"/>
              <a:buChar char="•"/>
            </a:pPr>
            <a:r>
              <a:rPr lang="en-US" dirty="0">
                <a:sym typeface="Wingdings"/>
              </a:rPr>
              <a:t>All readers’ cache line: Shared  Invalidate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File:Diagrama MES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76" y="2956616"/>
            <a:ext cx="1898709" cy="23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20" y="2987845"/>
            <a:ext cx="3167994" cy="21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6055" y="5517630"/>
            <a:ext cx="8661815" cy="776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ym typeface="Wingdings"/>
              </a:rPr>
              <a:t>Minimize core-to-core communication by minimizing contended cache </a:t>
            </a:r>
            <a:r>
              <a:rPr lang="en-US" sz="2000" b="1" i="1" dirty="0" smtClean="0">
                <a:sym typeface="Wingdings"/>
              </a:rPr>
              <a:t>lines!!!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5505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More Background</a:t>
            </a:r>
          </a:p>
          <a:p>
            <a:r>
              <a:rPr lang="en-US" b="1" dirty="0" smtClean="0"/>
              <a:t>Scalable Locking Techniques</a:t>
            </a:r>
          </a:p>
          <a:p>
            <a:pPr lvl="1"/>
            <a:r>
              <a:rPr lang="en-US" sz="2000" b="1" dirty="0" smtClean="0"/>
              <a:t>Ticket Lock, MCS Queue Lock, …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Lockless Data Structures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71149" y="3563686"/>
            <a:ext cx="3458016" cy="14610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79271" y="3283242"/>
            <a:ext cx="445359" cy="572626"/>
            <a:chOff x="4290357" y="2420154"/>
            <a:chExt cx="452438" cy="58172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3745" y="3022303"/>
            <a:ext cx="165790" cy="487680"/>
            <a:chOff x="936881" y="3920476"/>
            <a:chExt cx="165790" cy="487680"/>
          </a:xfrm>
        </p:grpSpPr>
        <p:sp>
          <p:nvSpPr>
            <p:cNvPr id="11" name="Freeform 10"/>
            <p:cNvSpPr/>
            <p:nvPr/>
          </p:nvSpPr>
          <p:spPr bwMode="auto">
            <a:xfrm>
              <a:off x="936881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998814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060747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4" name="Freeform 13"/>
          <p:cNvSpPr/>
          <p:nvPr/>
        </p:nvSpPr>
        <p:spPr bwMode="auto">
          <a:xfrm>
            <a:off x="1012783" y="3627718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1149" y="1103024"/>
            <a:ext cx="3458016" cy="18193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79271" y="822581"/>
            <a:ext cx="445359" cy="572626"/>
            <a:chOff x="4290357" y="2420154"/>
            <a:chExt cx="452438" cy="581728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9855" y="1331175"/>
            <a:ext cx="2357434" cy="1378013"/>
            <a:chOff x="682839" y="2079940"/>
            <a:chExt cx="2357434" cy="1378013"/>
          </a:xfrm>
        </p:grpSpPr>
        <p:sp>
          <p:nvSpPr>
            <p:cNvPr id="23" name="Oval 22"/>
            <p:cNvSpPr/>
            <p:nvPr/>
          </p:nvSpPr>
          <p:spPr>
            <a:xfrm>
              <a:off x="1432075" y="2079940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2839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47598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" name="Oval 25"/>
            <p:cNvSpPr/>
            <p:nvPr/>
          </p:nvSpPr>
          <p:spPr>
            <a:xfrm>
              <a:off x="1893141" y="3219758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7" name="Oval 26"/>
            <p:cNvSpPr/>
            <p:nvPr/>
          </p:nvSpPr>
          <p:spPr>
            <a:xfrm>
              <a:off x="2802055" y="321469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8" name="Straight Connector 27"/>
            <p:cNvCxnSpPr>
              <a:stCxn id="23" idx="3"/>
              <a:endCxn id="24" idx="7"/>
            </p:cNvCxnSpPr>
            <p:nvPr/>
          </p:nvCxnSpPr>
          <p:spPr>
            <a:xfrm flipH="1">
              <a:off x="886171" y="2283253"/>
              <a:ext cx="580790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>
              <a:stCxn id="23" idx="5"/>
              <a:endCxn id="25" idx="1"/>
            </p:cNvCxnSpPr>
            <p:nvPr/>
          </p:nvCxnSpPr>
          <p:spPr>
            <a:xfrm>
              <a:off x="1635407" y="2283252"/>
              <a:ext cx="747077" cy="39895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stCxn id="25" idx="3"/>
              <a:endCxn id="26" idx="7"/>
            </p:cNvCxnSpPr>
            <p:nvPr/>
          </p:nvCxnSpPr>
          <p:spPr>
            <a:xfrm flipH="1">
              <a:off x="2096473" y="2850632"/>
              <a:ext cx="286011" cy="40400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stCxn id="25" idx="5"/>
              <a:endCxn id="27" idx="1"/>
            </p:cNvCxnSpPr>
            <p:nvPr/>
          </p:nvCxnSpPr>
          <p:spPr>
            <a:xfrm>
              <a:off x="2550930" y="2850632"/>
              <a:ext cx="286011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62513" y="4206554"/>
            <a:ext cx="2412118" cy="362843"/>
            <a:chOff x="763075" y="4400375"/>
            <a:chExt cx="2412118" cy="362843"/>
          </a:xfrm>
        </p:grpSpPr>
        <p:sp>
          <p:nvSpPr>
            <p:cNvPr id="33" name="Rectangle 32"/>
            <p:cNvSpPr/>
            <p:nvPr/>
          </p:nvSpPr>
          <p:spPr>
            <a:xfrm>
              <a:off x="763075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70293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511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3" idx="3"/>
              <a:endCxn id="34" idx="1"/>
            </p:cNvCxnSpPr>
            <p:nvPr/>
          </p:nvCxnSpPr>
          <p:spPr>
            <a:xfrm>
              <a:off x="1360757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Arrow Connector 36"/>
            <p:cNvCxnSpPr>
              <a:stCxn id="34" idx="3"/>
              <a:endCxn id="35" idx="1"/>
            </p:cNvCxnSpPr>
            <p:nvPr/>
          </p:nvCxnSpPr>
          <p:spPr>
            <a:xfrm>
              <a:off x="2267975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033745" y="561642"/>
            <a:ext cx="165790" cy="487680"/>
            <a:chOff x="936881" y="1459815"/>
            <a:chExt cx="165790" cy="487680"/>
          </a:xfrm>
        </p:grpSpPr>
        <p:sp>
          <p:nvSpPr>
            <p:cNvPr id="39" name="Freeform 38"/>
            <p:cNvSpPr/>
            <p:nvPr/>
          </p:nvSpPr>
          <p:spPr bwMode="auto">
            <a:xfrm>
              <a:off x="936881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998814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060747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2" name="Freeform 41"/>
          <p:cNvSpPr/>
          <p:nvPr/>
        </p:nvSpPr>
        <p:spPr bwMode="auto">
          <a:xfrm>
            <a:off x="1012783" y="1167057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30260" y="2854125"/>
            <a:ext cx="343381" cy="490061"/>
            <a:chOff x="3765550" y="2992438"/>
            <a:chExt cx="490538" cy="700087"/>
          </a:xfrm>
        </p:grpSpPr>
        <p:sp>
          <p:nvSpPr>
            <p:cNvPr id="44" name="Freeform 106"/>
            <p:cNvSpPr>
              <a:spLocks/>
            </p:cNvSpPr>
            <p:nvPr/>
          </p:nvSpPr>
          <p:spPr bwMode="auto">
            <a:xfrm>
              <a:off x="3765550" y="2992438"/>
              <a:ext cx="223838" cy="679450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AFD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07"/>
            <p:cNvSpPr>
              <a:spLocks/>
            </p:cNvSpPr>
            <p:nvPr/>
          </p:nvSpPr>
          <p:spPr bwMode="auto">
            <a:xfrm>
              <a:off x="3933825" y="3222625"/>
              <a:ext cx="230188" cy="463550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08"/>
            <p:cNvSpPr>
              <a:spLocks/>
            </p:cNvSpPr>
            <p:nvPr/>
          </p:nvSpPr>
          <p:spPr bwMode="auto">
            <a:xfrm>
              <a:off x="3830638" y="3052763"/>
              <a:ext cx="368300" cy="496887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09"/>
            <p:cNvSpPr>
              <a:spLocks/>
            </p:cNvSpPr>
            <p:nvPr/>
          </p:nvSpPr>
          <p:spPr bwMode="auto">
            <a:xfrm>
              <a:off x="3956050" y="3203575"/>
              <a:ext cx="300038" cy="461962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10"/>
            <p:cNvSpPr>
              <a:spLocks/>
            </p:cNvSpPr>
            <p:nvPr/>
          </p:nvSpPr>
          <p:spPr bwMode="auto">
            <a:xfrm>
              <a:off x="3787775" y="3127375"/>
              <a:ext cx="269875" cy="565150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11"/>
            <p:cNvSpPr>
              <a:spLocks/>
            </p:cNvSpPr>
            <p:nvPr/>
          </p:nvSpPr>
          <p:spPr bwMode="auto">
            <a:xfrm>
              <a:off x="3910013" y="3059113"/>
              <a:ext cx="177800" cy="612775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CC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12"/>
            <p:cNvSpPr>
              <a:spLocks/>
            </p:cNvSpPr>
            <p:nvPr/>
          </p:nvSpPr>
          <p:spPr bwMode="auto">
            <a:xfrm>
              <a:off x="3994150" y="3460750"/>
              <a:ext cx="201613" cy="204787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215514" y="561642"/>
            <a:ext cx="3458016" cy="4463064"/>
            <a:chOff x="5118650" y="1438262"/>
            <a:chExt cx="3458016" cy="4463064"/>
          </a:xfrm>
        </p:grpSpPr>
        <p:sp>
          <p:nvSpPr>
            <p:cNvPr id="51" name="Rounded Rectangle 50"/>
            <p:cNvSpPr/>
            <p:nvPr/>
          </p:nvSpPr>
          <p:spPr>
            <a:xfrm>
              <a:off x="5118650" y="4440306"/>
              <a:ext cx="3458016" cy="1461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226772" y="4159862"/>
              <a:ext cx="445359" cy="572626"/>
              <a:chOff x="382407" y="4181415"/>
              <a:chExt cx="445359" cy="572626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382407" y="4181415"/>
                <a:ext cx="445359" cy="4547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446476" y="4242359"/>
                <a:ext cx="312532" cy="35785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385532" y="4308682"/>
                <a:ext cx="442234" cy="4453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524609" y="4400879"/>
                <a:ext cx="159391" cy="153141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 flipV="1">
                <a:off x="557425" y="4525891"/>
                <a:ext cx="106261" cy="1328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47 w 21600"/>
                  <a:gd name="T13" fmla="*/ 4574 h 21600"/>
                  <a:gd name="T14" fmla="*/ 17153 w 21600"/>
                  <a:gd name="T15" fmla="*/ 170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8" name="Freeform 57"/>
            <p:cNvSpPr/>
            <p:nvPr/>
          </p:nvSpPr>
          <p:spPr bwMode="auto">
            <a:xfrm>
              <a:off x="5781246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843179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905112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5760284" y="4504338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118650" y="1979644"/>
              <a:ext cx="3458016" cy="18193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226772" y="1699201"/>
              <a:ext cx="445359" cy="572626"/>
              <a:chOff x="382407" y="1720754"/>
              <a:chExt cx="445359" cy="572626"/>
            </a:xfrm>
          </p:grpSpPr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382407" y="1720754"/>
                <a:ext cx="445359" cy="4547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446476" y="1781698"/>
                <a:ext cx="312532" cy="35785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6" name="Oval 10"/>
              <p:cNvSpPr>
                <a:spLocks noChangeArrowheads="1"/>
              </p:cNvSpPr>
              <p:nvPr/>
            </p:nvSpPr>
            <p:spPr bwMode="auto">
              <a:xfrm>
                <a:off x="385532" y="1848021"/>
                <a:ext cx="442234" cy="4453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524609" y="1940218"/>
                <a:ext cx="159391" cy="153141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8" name="AutoShape 12"/>
              <p:cNvSpPr>
                <a:spLocks noChangeArrowheads="1"/>
              </p:cNvSpPr>
              <p:nvPr/>
            </p:nvSpPr>
            <p:spPr bwMode="auto">
              <a:xfrm flipV="1">
                <a:off x="557425" y="2065230"/>
                <a:ext cx="106261" cy="1328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47 w 21600"/>
                  <a:gd name="T13" fmla="*/ 4574 h 21600"/>
                  <a:gd name="T14" fmla="*/ 17153 w 21600"/>
                  <a:gd name="T15" fmla="*/ 170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637356" y="2207795"/>
              <a:ext cx="2357434" cy="1378013"/>
              <a:chOff x="682839" y="2079940"/>
              <a:chExt cx="2357434" cy="137801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432075" y="2079940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2839" y="264731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7598" y="264731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93141" y="3219758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802055" y="321469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75" name="Straight Connector 74"/>
              <p:cNvCxnSpPr>
                <a:stCxn id="70" idx="3"/>
                <a:endCxn id="71" idx="7"/>
              </p:cNvCxnSpPr>
              <p:nvPr/>
            </p:nvCxnSpPr>
            <p:spPr>
              <a:xfrm flipH="1">
                <a:off x="886171" y="2283253"/>
                <a:ext cx="580790" cy="398949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>
                <a:stCxn id="70" idx="5"/>
                <a:endCxn id="72" idx="1"/>
              </p:cNvCxnSpPr>
              <p:nvPr/>
            </p:nvCxnSpPr>
            <p:spPr>
              <a:xfrm>
                <a:off x="1635407" y="2283252"/>
                <a:ext cx="747077" cy="398950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>
                <a:stCxn id="72" idx="3"/>
                <a:endCxn id="73" idx="7"/>
              </p:cNvCxnSpPr>
              <p:nvPr/>
            </p:nvCxnSpPr>
            <p:spPr>
              <a:xfrm flipH="1">
                <a:off x="2096473" y="2850632"/>
                <a:ext cx="286011" cy="40400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/>
              <p:cNvCxnSpPr>
                <a:stCxn id="72" idx="5"/>
                <a:endCxn id="74" idx="1"/>
              </p:cNvCxnSpPr>
              <p:nvPr/>
            </p:nvCxnSpPr>
            <p:spPr>
              <a:xfrm>
                <a:off x="2550930" y="2850632"/>
                <a:ext cx="286011" cy="398949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610014" y="5083174"/>
              <a:ext cx="2412118" cy="362843"/>
              <a:chOff x="763075" y="4400375"/>
              <a:chExt cx="2412118" cy="36284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3075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670293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77511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80" idx="3"/>
                <a:endCxn id="81" idx="1"/>
              </p:cNvCxnSpPr>
              <p:nvPr/>
            </p:nvCxnSpPr>
            <p:spPr>
              <a:xfrm>
                <a:off x="1360757" y="4581797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Arrow Connector 83"/>
              <p:cNvCxnSpPr>
                <a:stCxn id="81" idx="3"/>
                <a:endCxn id="82" idx="1"/>
              </p:cNvCxnSpPr>
              <p:nvPr/>
            </p:nvCxnSpPr>
            <p:spPr>
              <a:xfrm>
                <a:off x="2267975" y="4581797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Freeform 84"/>
            <p:cNvSpPr/>
            <p:nvPr/>
          </p:nvSpPr>
          <p:spPr bwMode="auto">
            <a:xfrm>
              <a:off x="5781246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5843179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905112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5760284" y="2043677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2" name="Right Arrow 91"/>
          <p:cNvSpPr/>
          <p:nvPr/>
        </p:nvSpPr>
        <p:spPr>
          <a:xfrm>
            <a:off x="4124880" y="2470993"/>
            <a:ext cx="794919" cy="10926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530260" y="393464"/>
            <a:ext cx="343381" cy="490061"/>
            <a:chOff x="3765550" y="2992438"/>
            <a:chExt cx="490538" cy="700087"/>
          </a:xfrm>
        </p:grpSpPr>
        <p:sp>
          <p:nvSpPr>
            <p:cNvPr id="94" name="Freeform 106"/>
            <p:cNvSpPr>
              <a:spLocks/>
            </p:cNvSpPr>
            <p:nvPr/>
          </p:nvSpPr>
          <p:spPr bwMode="auto">
            <a:xfrm>
              <a:off x="3765550" y="2992438"/>
              <a:ext cx="223838" cy="679450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AFD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107"/>
            <p:cNvSpPr>
              <a:spLocks/>
            </p:cNvSpPr>
            <p:nvPr/>
          </p:nvSpPr>
          <p:spPr bwMode="auto">
            <a:xfrm>
              <a:off x="3933825" y="3222625"/>
              <a:ext cx="230188" cy="463550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108"/>
            <p:cNvSpPr>
              <a:spLocks/>
            </p:cNvSpPr>
            <p:nvPr/>
          </p:nvSpPr>
          <p:spPr bwMode="auto">
            <a:xfrm>
              <a:off x="3830638" y="3052763"/>
              <a:ext cx="368300" cy="496887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109"/>
            <p:cNvSpPr>
              <a:spLocks/>
            </p:cNvSpPr>
            <p:nvPr/>
          </p:nvSpPr>
          <p:spPr bwMode="auto">
            <a:xfrm>
              <a:off x="3956050" y="3203575"/>
              <a:ext cx="300038" cy="461962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110"/>
            <p:cNvSpPr>
              <a:spLocks/>
            </p:cNvSpPr>
            <p:nvPr/>
          </p:nvSpPr>
          <p:spPr bwMode="auto">
            <a:xfrm>
              <a:off x="3787775" y="3127375"/>
              <a:ext cx="269875" cy="565150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111"/>
            <p:cNvSpPr>
              <a:spLocks/>
            </p:cNvSpPr>
            <p:nvPr/>
          </p:nvSpPr>
          <p:spPr bwMode="auto">
            <a:xfrm>
              <a:off x="3910013" y="3059113"/>
              <a:ext cx="177800" cy="612775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CC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12"/>
            <p:cNvSpPr>
              <a:spLocks/>
            </p:cNvSpPr>
            <p:nvPr/>
          </p:nvSpPr>
          <p:spPr bwMode="auto">
            <a:xfrm>
              <a:off x="3994150" y="3460750"/>
              <a:ext cx="201613" cy="204787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371149" y="5463157"/>
            <a:ext cx="8302381" cy="671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Efficient and Scalable Spinlock Algorithms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5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Test-And-Set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6445"/>
            <a:ext cx="5643138" cy="205560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is far from ideal.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latin typeface="Courier"/>
                <a:cs typeface="Courier"/>
              </a:rPr>
              <a:t>T&amp;S</a:t>
            </a:r>
            <a:r>
              <a:rPr lang="en-US" dirty="0" smtClean="0"/>
              <a:t> call invalidates cached copy of </a:t>
            </a:r>
            <a:r>
              <a:rPr lang="en-US" dirty="0" smtClean="0">
                <a:latin typeface="Courier"/>
                <a:cs typeface="Courier"/>
              </a:rPr>
              <a:t>locked</a:t>
            </a:r>
            <a:r>
              <a:rPr lang="en-US" dirty="0" smtClean="0"/>
              <a:t> for all threads. </a:t>
            </a:r>
          </a:p>
          <a:p>
            <a:pPr lvl="1"/>
            <a:r>
              <a:rPr lang="en-US" dirty="0" smtClean="0"/>
              <a:t>High contention of interconnect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24760"/>
            <a:ext cx="4279410" cy="1815882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bool</a:t>
            </a:r>
            <a:r>
              <a:rPr lang="en-US" sz="1600" dirty="0" smtClean="0">
                <a:latin typeface="Courier"/>
                <a:cs typeface="Courier"/>
              </a:rPr>
              <a:t> locked = false; 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lock()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	</a:t>
            </a:r>
            <a:r>
              <a:rPr lang="en-US" sz="1600" b="1" dirty="0" smtClean="0">
                <a:latin typeface="Courier"/>
                <a:cs typeface="Courier"/>
              </a:rPr>
              <a:t>while</a:t>
            </a:r>
            <a:r>
              <a:rPr lang="en-US" sz="1600" dirty="0" smtClean="0">
                <a:latin typeface="Courier"/>
                <a:cs typeface="Courier"/>
              </a:rPr>
              <a:t>( !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T&amp;S(locked) 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unlock()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locked = false; 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2224" y="2065075"/>
            <a:ext cx="232568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T&amp;S(*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old =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= 1; </a:t>
            </a:r>
          </a:p>
          <a:p>
            <a:r>
              <a:rPr lang="en-US" sz="1400" dirty="0">
                <a:latin typeface="Courier"/>
                <a:cs typeface="Courier"/>
              </a:rPr>
              <a:t>  return (old == 0); 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35" y="3881392"/>
            <a:ext cx="2141959" cy="223435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86526" y="1988418"/>
            <a:ext cx="4550084" cy="260253"/>
            <a:chOff x="186526" y="1988418"/>
            <a:chExt cx="4550084" cy="260253"/>
          </a:xfrm>
        </p:grpSpPr>
        <p:sp>
          <p:nvSpPr>
            <p:cNvPr id="20" name="Rectangle 19"/>
            <p:cNvSpPr/>
            <p:nvPr/>
          </p:nvSpPr>
          <p:spPr>
            <a:xfrm>
              <a:off x="457200" y="1988418"/>
              <a:ext cx="4279410" cy="2394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76121" y="1998823"/>
              <a:ext cx="260253" cy="239444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6285" y="2227871"/>
            <a:ext cx="3045939" cy="196718"/>
            <a:chOff x="1936285" y="2331981"/>
            <a:chExt cx="3045939" cy="19671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936285" y="2331981"/>
              <a:ext cx="1374138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2571303" y="2331982"/>
              <a:ext cx="2410921" cy="196717"/>
            </a:xfrm>
            <a:prstGeom prst="bentConnector3">
              <a:avLst>
                <a:gd name="adj1" fmla="val -88"/>
              </a:avLst>
            </a:prstGeom>
            <a:ln w="12700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6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Test-and-</a:t>
            </a:r>
            <a:r>
              <a:rPr lang="en-US" dirty="0" smtClean="0"/>
              <a:t>Test-And-Set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7131"/>
            <a:ext cx="5643138" cy="20556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Only perform </a:t>
            </a:r>
            <a:r>
              <a:rPr lang="en-US" dirty="0">
                <a:latin typeface="Courier"/>
                <a:cs typeface="Courier"/>
              </a:rPr>
              <a:t>T&amp;S</a:t>
            </a:r>
            <a:r>
              <a:rPr lang="en-US" dirty="0"/>
              <a:t> </a:t>
            </a:r>
            <a:r>
              <a:rPr lang="en-US" dirty="0" smtClean="0"/>
              <a:t>only if there is a chance of success. </a:t>
            </a:r>
          </a:p>
          <a:p>
            <a:r>
              <a:rPr lang="en-US" dirty="0" smtClean="0"/>
              <a:t>Cache invalidated less often. </a:t>
            </a:r>
          </a:p>
          <a:p>
            <a:r>
              <a:rPr lang="en-US" dirty="0" smtClean="0"/>
              <a:t>Still contention with more threads.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24760"/>
            <a:ext cx="4279410" cy="2554545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bool</a:t>
            </a:r>
            <a:r>
              <a:rPr lang="en-US" sz="1600" dirty="0" smtClean="0">
                <a:latin typeface="Courier"/>
                <a:cs typeface="Courier"/>
              </a:rPr>
              <a:t> locked = false; 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lock() {   </a:t>
            </a:r>
          </a:p>
          <a:p>
            <a:r>
              <a:rPr lang="en-US" sz="1600" dirty="0">
                <a:latin typeface="Courier"/>
                <a:cs typeface="Courier"/>
              </a:rPr>
              <a:t> 	</a:t>
            </a:r>
            <a:r>
              <a:rPr lang="en-US" sz="1600" b="1" dirty="0">
                <a:latin typeface="Courier"/>
                <a:cs typeface="Courier"/>
              </a:rPr>
              <a:t>while</a:t>
            </a:r>
            <a:r>
              <a:rPr lang="en-US" sz="1600" dirty="0" smtClean="0">
                <a:latin typeface="Courier"/>
                <a:cs typeface="Courier"/>
              </a:rPr>
              <a:t>(true)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(locked)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	 	</a:t>
            </a:r>
            <a:r>
              <a:rPr lang="en-US" sz="1600" b="1" dirty="0" smtClean="0">
                <a:latin typeface="Courier"/>
                <a:cs typeface="Courier"/>
              </a:rPr>
              <a:t>if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T&amp;S(locked) 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  <a:r>
              <a:rPr lang="en-US" sz="1600" b="1" dirty="0" smtClean="0">
                <a:latin typeface="Courier"/>
                <a:cs typeface="Courier"/>
              </a:rPr>
              <a:t>return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</a:p>
          <a:p>
            <a:r>
              <a:rPr lang="en-US" sz="1600" dirty="0">
                <a:latin typeface="Courier"/>
                <a:cs typeface="Courier"/>
              </a:rPr>
              <a:t>	}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unlock()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locked = false; 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6699" y="2037618"/>
            <a:ext cx="232568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T&amp;S(*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old =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= 1; </a:t>
            </a:r>
          </a:p>
          <a:p>
            <a:r>
              <a:rPr lang="en-US" sz="1400" dirty="0">
                <a:latin typeface="Courier"/>
                <a:cs typeface="Courier"/>
              </a:rPr>
              <a:t>  return (old == 0); 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38" y="3896019"/>
            <a:ext cx="2420478" cy="22670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6526" y="2217460"/>
            <a:ext cx="4550084" cy="260253"/>
            <a:chOff x="186526" y="2217460"/>
            <a:chExt cx="4550084" cy="260253"/>
          </a:xfrm>
        </p:grpSpPr>
        <p:sp>
          <p:nvSpPr>
            <p:cNvPr id="8" name="Rectangle 7"/>
            <p:cNvSpPr/>
            <p:nvPr/>
          </p:nvSpPr>
          <p:spPr>
            <a:xfrm>
              <a:off x="457200" y="2217460"/>
              <a:ext cx="4279410" cy="2394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76121" y="2227865"/>
              <a:ext cx="260253" cy="239444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79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Backoff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1241"/>
            <a:ext cx="8074848" cy="22372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 failure to acquire lock: </a:t>
            </a:r>
          </a:p>
          <a:p>
            <a:pPr lvl="1"/>
            <a:r>
              <a:rPr lang="en-US" dirty="0" smtClean="0"/>
              <a:t>Backoff for a random amount of time. </a:t>
            </a:r>
          </a:p>
          <a:p>
            <a:r>
              <a:rPr lang="en-US" dirty="0" smtClean="0"/>
              <a:t>Reduces contention </a:t>
            </a:r>
          </a:p>
          <a:p>
            <a:pPr lvl="1"/>
            <a:r>
              <a:rPr lang="en-US" dirty="0" smtClean="0"/>
              <a:t>On high contention threads try less often. </a:t>
            </a:r>
          </a:p>
          <a:p>
            <a:pPr lvl="1"/>
            <a:r>
              <a:rPr lang="en-US" dirty="0" smtClean="0"/>
              <a:t>Randomization makes sure threads wake up at different times. </a:t>
            </a:r>
          </a:p>
          <a:p>
            <a:r>
              <a:rPr lang="en-US" dirty="0" smtClean="0"/>
              <a:t>Thread might wait longer than necessary!!!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24760"/>
            <a:ext cx="4279410" cy="2800766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bool</a:t>
            </a:r>
            <a:r>
              <a:rPr lang="en-US" sz="1600" dirty="0" smtClean="0">
                <a:latin typeface="Courier"/>
                <a:cs typeface="Courier"/>
              </a:rPr>
              <a:t> locked = false; 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lock() {   </a:t>
            </a:r>
          </a:p>
          <a:p>
            <a:r>
              <a:rPr lang="en-US" sz="1600" dirty="0">
                <a:latin typeface="Courier"/>
                <a:cs typeface="Courier"/>
              </a:rPr>
              <a:t> 	</a:t>
            </a:r>
            <a:r>
              <a:rPr lang="en-US" sz="1600" b="1" dirty="0">
                <a:latin typeface="Courier"/>
                <a:cs typeface="Courier"/>
              </a:rPr>
              <a:t>while</a:t>
            </a:r>
            <a:r>
              <a:rPr lang="en-US" sz="1600" dirty="0" smtClean="0">
                <a:latin typeface="Courier"/>
                <a:cs typeface="Courier"/>
              </a:rPr>
              <a:t>(true)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(locked)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	 	</a:t>
            </a:r>
            <a:r>
              <a:rPr lang="en-US" sz="1600" b="1" dirty="0" smtClean="0">
                <a:latin typeface="Courier"/>
                <a:cs typeface="Courier"/>
              </a:rPr>
              <a:t>if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T&amp;S(locked) 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  <a:r>
              <a:rPr lang="en-US" sz="1600" b="1" dirty="0" smtClean="0">
                <a:latin typeface="Courier"/>
                <a:cs typeface="Courier"/>
              </a:rPr>
              <a:t>return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r>
              <a:rPr lang="en-US" sz="1600" b="1" i="1" dirty="0">
                <a:solidFill>
                  <a:srgbClr val="008000"/>
                </a:solidFill>
                <a:latin typeface="Courier"/>
                <a:cs typeface="Courier"/>
              </a:rPr>
              <a:t>	</a:t>
            </a:r>
            <a:r>
              <a:rPr lang="en-US" sz="1600" b="1" i="1" dirty="0" smtClean="0">
                <a:solidFill>
                  <a:srgbClr val="008000"/>
                </a:solidFill>
                <a:latin typeface="Courier"/>
                <a:cs typeface="Courier"/>
              </a:rPr>
              <a:t>	sleep for a while.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latin typeface="Courier"/>
                <a:cs typeface="Courier"/>
              </a:rPr>
              <a:t>	}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unlock()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locked = false; 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6699" y="2058440"/>
            <a:ext cx="232568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T&amp;S(*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old =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= 1; </a:t>
            </a:r>
          </a:p>
          <a:p>
            <a:r>
              <a:rPr lang="en-US" sz="1400" dirty="0">
                <a:latin typeface="Courier"/>
                <a:cs typeface="Courier"/>
              </a:rPr>
              <a:t>  return (old == 0); 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6526" y="2717188"/>
            <a:ext cx="4550084" cy="260253"/>
            <a:chOff x="186526" y="2717188"/>
            <a:chExt cx="4550084" cy="260253"/>
          </a:xfrm>
        </p:grpSpPr>
        <p:sp>
          <p:nvSpPr>
            <p:cNvPr id="8" name="Rectangle 7"/>
            <p:cNvSpPr/>
            <p:nvPr/>
          </p:nvSpPr>
          <p:spPr>
            <a:xfrm>
              <a:off x="457200" y="2717188"/>
              <a:ext cx="4279410" cy="2394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76121" y="2727593"/>
              <a:ext cx="260253" cy="239444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51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56075" y="2261184"/>
            <a:ext cx="2680588" cy="2484541"/>
            <a:chOff x="5656075" y="2261184"/>
            <a:chExt cx="2680588" cy="248454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0390" y="2261184"/>
              <a:ext cx="1868596" cy="248454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7136169" y="3659028"/>
              <a:ext cx="1200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0000FF"/>
                  </a:solidFill>
                  <a:latin typeface="Courier"/>
                  <a:cs typeface="Courier"/>
                </a:rPr>
                <a:t>next_ticket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56075" y="2432567"/>
              <a:ext cx="1200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FF0000"/>
                  </a:solidFill>
                  <a:latin typeface="Courier"/>
                  <a:cs typeface="Courier"/>
                </a:rPr>
                <a:t>n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ow_serving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9057"/>
            <a:ext cx="8074848" cy="27994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Guaranteed FIFO order (fairness</a:t>
            </a:r>
            <a:r>
              <a:rPr lang="en-US" dirty="0" smtClean="0"/>
              <a:t>)</a:t>
            </a:r>
          </a:p>
          <a:p>
            <a:r>
              <a:rPr lang="en-US" dirty="0"/>
              <a:t>Traffic can be quite low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process issues “invalidation” </a:t>
            </a:r>
            <a:endParaRPr lang="en-US" dirty="0" smtClean="0"/>
          </a:p>
          <a:p>
            <a:r>
              <a:rPr lang="en-US" dirty="0"/>
              <a:t>Traffic is not guaranteed to be O(1) per lock acquire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>
                <a:latin typeface="Courier"/>
                <a:cs typeface="Courier"/>
              </a:rPr>
              <a:t>now_serving</a:t>
            </a:r>
            <a:r>
              <a:rPr lang="en-US" dirty="0"/>
              <a:t> is updated, all competing processors get read-misses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competing processors need to read </a:t>
            </a:r>
            <a:r>
              <a:rPr lang="en-US" dirty="0" err="1">
                <a:latin typeface="Courier"/>
                <a:cs typeface="Courier"/>
              </a:rPr>
              <a:t>now_serving</a:t>
            </a:r>
            <a:r>
              <a:rPr lang="en-US" dirty="0"/>
              <a:t> from the memory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" y="1320650"/>
            <a:ext cx="4602125" cy="2308324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now_serving</a:t>
            </a:r>
            <a:r>
              <a:rPr lang="en-US" sz="1600" dirty="0">
                <a:latin typeface="Courier"/>
                <a:cs typeface="Courier"/>
              </a:rPr>
              <a:t> = 0; 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int </a:t>
            </a:r>
            <a:r>
              <a:rPr lang="en-US" sz="1600" dirty="0" err="1" smtClean="0">
                <a:latin typeface="Courier"/>
                <a:cs typeface="Courier"/>
              </a:rPr>
              <a:t>next_ticket</a:t>
            </a:r>
            <a:r>
              <a:rPr lang="en-US" sz="1600" dirty="0" smtClean="0">
                <a:latin typeface="Courier"/>
                <a:cs typeface="Courier"/>
              </a:rPr>
              <a:t> = 0;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lock() {  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my_ticket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F&amp;I(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next_ticket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smtClean="0">
                <a:latin typeface="Courier"/>
                <a:cs typeface="Courier"/>
              </a:rPr>
              <a:t>while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my_ticket</a:t>
            </a:r>
            <a:r>
              <a:rPr lang="en-US" sz="1600" dirty="0" smtClean="0">
                <a:latin typeface="Courier"/>
                <a:cs typeface="Courier"/>
              </a:rPr>
              <a:t>! =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now_serving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 void</a:t>
            </a:r>
            <a:r>
              <a:rPr lang="en-US" sz="1600" dirty="0" smtClean="0">
                <a:latin typeface="Courier"/>
                <a:cs typeface="Courier"/>
              </a:rPr>
              <a:t> unlock()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now_serving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++; </a:t>
            </a:r>
          </a:p>
          <a:p>
            <a:r>
              <a:rPr lang="en-US" sz="1600" dirty="0" smtClean="0">
                <a:latin typeface="Courier"/>
                <a:cs typeface="Courier"/>
              </a:rPr>
              <a:t>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6699" y="1121450"/>
            <a:ext cx="2325689" cy="1065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F&amp;I(*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old =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return old;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67201" y="2129512"/>
            <a:ext cx="1925875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424934" y="1551180"/>
            <a:ext cx="2201765" cy="578332"/>
          </a:xfrm>
          <a:prstGeom prst="bentConnector3">
            <a:avLst>
              <a:gd name="adj1" fmla="val 355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1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457200" y="4539044"/>
            <a:ext cx="8229600" cy="1889038"/>
          </a:xfrm>
        </p:spPr>
        <p:txBody>
          <a:bodyPr>
            <a:noAutofit/>
          </a:bodyPr>
          <a:lstStyle/>
          <a:p>
            <a:r>
              <a:rPr lang="en-US" sz="2800" dirty="0" smtClean="0"/>
              <a:t>Locks are in a linked list. 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CPU enqueues its own private lock variable into a queue and spins on </a:t>
            </a:r>
            <a:r>
              <a:rPr lang="en-US" sz="2800" dirty="0" smtClean="0"/>
              <a:t>it.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contention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20650"/>
            <a:ext cx="4914428" cy="2800766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Node *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tail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;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thread_local</a:t>
            </a:r>
            <a:r>
              <a:rPr lang="en-US" sz="1600" dirty="0">
                <a:latin typeface="Courier"/>
                <a:cs typeface="Courier"/>
              </a:rPr>
              <a:t> Node *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b="1" dirty="0">
                <a:latin typeface="Courier"/>
                <a:cs typeface="Courier"/>
              </a:rPr>
              <a:t>new</a:t>
            </a:r>
            <a:r>
              <a:rPr lang="en-US" sz="1600" dirty="0">
                <a:latin typeface="Courier"/>
                <a:cs typeface="Courier"/>
              </a:rPr>
              <a:t> Node();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void</a:t>
            </a:r>
            <a:r>
              <a:rPr lang="en-US" sz="1600" dirty="0">
                <a:latin typeface="Courier"/>
                <a:cs typeface="Courier"/>
              </a:rPr>
              <a:t> lock()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solidFill>
                  <a:srgbClr val="3366FF"/>
                </a:solidFill>
                <a:latin typeface="Courier"/>
                <a:cs typeface="Courier"/>
              </a:rPr>
              <a:t>old_tail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>
                <a:latin typeface="Courier"/>
                <a:cs typeface="Courier"/>
              </a:rPr>
              <a:t>SWAP(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tail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3366FF"/>
                </a:solidFill>
                <a:latin typeface="Courier"/>
                <a:cs typeface="Courier"/>
              </a:rPr>
              <a:t>old_tail</a:t>
            </a:r>
            <a:r>
              <a:rPr lang="en-US" sz="1600" dirty="0" smtClean="0">
                <a:latin typeface="Courier"/>
                <a:cs typeface="Courier"/>
              </a:rPr>
              <a:t> !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&gt;locked = true; </a:t>
            </a:r>
          </a:p>
          <a:p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3366FF"/>
                </a:solidFill>
                <a:latin typeface="Courier"/>
                <a:cs typeface="Courier"/>
              </a:rPr>
              <a:t>old_tail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&gt;next =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; </a:t>
            </a:r>
          </a:p>
          <a:p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b="1" dirty="0">
                <a:latin typeface="Courier"/>
                <a:cs typeface="Courier"/>
              </a:rPr>
              <a:t>while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-&gt;locked) ; </a:t>
            </a:r>
          </a:p>
          <a:p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849" y="1881453"/>
            <a:ext cx="2325689" cy="1065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SWAP(*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, new)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old = 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= new;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return old;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342281" y="2379376"/>
            <a:ext cx="1925875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300012" y="2050908"/>
            <a:ext cx="2482837" cy="328468"/>
          </a:xfrm>
          <a:prstGeom prst="bentConnector3">
            <a:avLst>
              <a:gd name="adj1" fmla="val 525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6525" y="3331415"/>
            <a:ext cx="5185102" cy="260254"/>
            <a:chOff x="186525" y="3331415"/>
            <a:chExt cx="5185102" cy="260254"/>
          </a:xfrm>
        </p:grpSpPr>
        <p:sp>
          <p:nvSpPr>
            <p:cNvPr id="22" name="Rectangle 21"/>
            <p:cNvSpPr/>
            <p:nvPr/>
          </p:nvSpPr>
          <p:spPr>
            <a:xfrm>
              <a:off x="457198" y="3331415"/>
              <a:ext cx="4914429" cy="2602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76120" y="3341820"/>
              <a:ext cx="260253" cy="239444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277888" y="4434393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locked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77888" y="4185795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8772" y="3523348"/>
            <a:ext cx="661797" cy="284693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tail</a:t>
            </a:r>
            <a:endParaRPr lang="en-US" sz="1550" b="1" dirty="0">
              <a:latin typeface="Courier"/>
              <a:cs typeface="Courier"/>
            </a:endParaRPr>
          </a:p>
        </p:txBody>
      </p:sp>
      <p:cxnSp>
        <p:nvCxnSpPr>
          <p:cNvPr id="37" name="Straight Arrow Connector 36"/>
          <p:cNvCxnSpPr>
            <a:stCxn id="36" idx="2"/>
            <a:endCxn id="40" idx="0"/>
          </p:cNvCxnSpPr>
          <p:nvPr/>
        </p:nvCxnSpPr>
        <p:spPr>
          <a:xfrm>
            <a:off x="8039671" y="3808041"/>
            <a:ext cx="3800" cy="377754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08723" y="4434393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true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8723" y="4185795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3305" y="4434393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true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305" y="4185795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cxnSp>
        <p:nvCxnSpPr>
          <p:cNvPr id="48" name="Straight Arrow Connector 47"/>
          <p:cNvCxnSpPr>
            <a:stCxn id="32" idx="3"/>
            <a:endCxn id="43" idx="1"/>
          </p:cNvCxnSpPr>
          <p:nvPr/>
        </p:nvCxnSpPr>
        <p:spPr>
          <a:xfrm>
            <a:off x="6147383" y="4311795"/>
            <a:ext cx="295922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0" idx="1"/>
          </p:cNvCxnSpPr>
          <p:nvPr/>
        </p:nvCxnSpPr>
        <p:spPr>
          <a:xfrm>
            <a:off x="7312800" y="4311795"/>
            <a:ext cx="29592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478218" y="4183403"/>
            <a:ext cx="384989" cy="252000"/>
            <a:chOff x="7983653" y="2498374"/>
            <a:chExt cx="384989" cy="252000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Freeform 71"/>
          <p:cNvSpPr/>
          <p:nvPr/>
        </p:nvSpPr>
        <p:spPr bwMode="auto">
          <a:xfrm>
            <a:off x="5320595" y="4459689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443305" y="4446380"/>
            <a:ext cx="271230" cy="385817"/>
            <a:chOff x="6443305" y="4612956"/>
            <a:chExt cx="271230" cy="385817"/>
          </a:xfrm>
        </p:grpSpPr>
        <p:sp>
          <p:nvSpPr>
            <p:cNvPr id="71" name="Freeform 70"/>
            <p:cNvSpPr/>
            <p:nvPr/>
          </p:nvSpPr>
          <p:spPr bwMode="auto">
            <a:xfrm>
              <a:off x="6553200" y="4612956"/>
              <a:ext cx="41924" cy="366401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6443305" y="4998772"/>
              <a:ext cx="271230" cy="1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587902" y="4442978"/>
            <a:ext cx="271230" cy="401958"/>
            <a:chOff x="7587902" y="4609554"/>
            <a:chExt cx="271230" cy="401958"/>
          </a:xfrm>
        </p:grpSpPr>
        <p:sp>
          <p:nvSpPr>
            <p:cNvPr id="70" name="Freeform 69"/>
            <p:cNvSpPr/>
            <p:nvPr/>
          </p:nvSpPr>
          <p:spPr bwMode="auto">
            <a:xfrm>
              <a:off x="7708772" y="4609554"/>
              <a:ext cx="41924" cy="366401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7587902" y="5011511"/>
              <a:ext cx="271230" cy="1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7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hurt manycore scalability?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756"/>
            <a:ext cx="8229600" cy="4836519"/>
          </a:xfrm>
        </p:spPr>
        <p:txBody>
          <a:bodyPr/>
          <a:lstStyle/>
          <a:p>
            <a:r>
              <a:rPr lang="en-US" b="1" dirty="0" smtClean="0"/>
              <a:t>Sequential Parts of a Parallel Program!!!</a:t>
            </a:r>
          </a:p>
          <a:p>
            <a:pPr marL="914400" lvl="1" indent="-514350"/>
            <a:r>
              <a:rPr lang="en-US" altLang="ko-KR" dirty="0">
                <a:sym typeface="Wingdings"/>
              </a:rPr>
              <a:t>Amdahl’s Law: S = 1 / (1 – p + p/n)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6320"/>
            <a:ext cx="3964865" cy="2973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2065" y="2866320"/>
            <a:ext cx="4490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/>
              <a:buChar char="•"/>
            </a:pPr>
            <a:r>
              <a:rPr lang="en-US" altLang="ko-KR" sz="2400" dirty="0">
                <a:sym typeface="Wingdings"/>
              </a:rPr>
              <a:t>90% parallelizable </a:t>
            </a:r>
            <a:r>
              <a:rPr lang="en-US" altLang="ko-KR" sz="2400" dirty="0" smtClean="0">
                <a:sym typeface="Wingdings"/>
              </a:rPr>
              <a:t>software</a:t>
            </a:r>
          </a:p>
          <a:p>
            <a:pPr marL="800100" lvl="3" indent="-342900">
              <a:buFont typeface="Wingdings" charset="2"/>
              <a:buChar char="§"/>
            </a:pPr>
            <a:r>
              <a:rPr lang="en-US" altLang="ko-KR" sz="2400" dirty="0">
                <a:sym typeface="Wingdings"/>
              </a:rPr>
              <a:t>10 processors: 5.3x </a:t>
            </a:r>
            <a:r>
              <a:rPr lang="en-US" altLang="ko-KR" sz="2400" dirty="0" smtClean="0">
                <a:sym typeface="Wingdings"/>
              </a:rPr>
              <a:t>speedup</a:t>
            </a:r>
          </a:p>
          <a:p>
            <a:pPr marL="800100" lvl="3" indent="-342900">
              <a:buFont typeface="Wingdings" charset="2"/>
              <a:buChar char="§"/>
            </a:pPr>
            <a:r>
              <a:rPr lang="en-US" altLang="ko-KR" sz="2400" dirty="0">
                <a:sym typeface="Wingdings"/>
              </a:rPr>
              <a:t>20 processors: 6.9x </a:t>
            </a:r>
            <a:r>
              <a:rPr lang="en-US" altLang="ko-KR" sz="2400" dirty="0" smtClean="0">
                <a:sym typeface="Wingdings"/>
              </a:rPr>
              <a:t>speedup</a:t>
            </a:r>
          </a:p>
          <a:p>
            <a:pPr marL="800100" lvl="3" indent="-342900">
              <a:buFont typeface="Wingdings" charset="2"/>
              <a:buChar char="§"/>
            </a:pPr>
            <a:r>
              <a:rPr lang="en-US" altLang="ko-KR" sz="2400" dirty="0">
                <a:sym typeface="Wingdings"/>
              </a:rPr>
              <a:t>40 processors: 8.2x speedup</a:t>
            </a:r>
          </a:p>
          <a:p>
            <a:pPr marL="0" lvl="2"/>
            <a:endParaRPr lang="en-US" altLang="ko-KR" sz="2400" dirty="0">
              <a:sym typeface="Wingdings"/>
            </a:endParaRPr>
          </a:p>
          <a:p>
            <a:pPr marL="0" lvl="2"/>
            <a:endParaRPr lang="en-US" altLang="ko-KR" sz="2400" dirty="0">
              <a:sym typeface="Wingdings"/>
            </a:endParaRPr>
          </a:p>
          <a:p>
            <a:pPr marL="0" lvl="2"/>
            <a:endParaRPr lang="en-US" altLang="ko-KR" sz="2400" dirty="0">
              <a:sym typeface="Wingding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17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 (cont’d)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457200" y="4574234"/>
            <a:ext cx="8229600" cy="1889038"/>
          </a:xfrm>
        </p:spPr>
        <p:txBody>
          <a:bodyPr>
            <a:noAutofit/>
          </a:bodyPr>
          <a:lstStyle/>
          <a:p>
            <a:r>
              <a:rPr lang="en-US" sz="2400" dirty="0"/>
              <a:t>On lock release, the releaser unlocks the next lock in the </a:t>
            </a:r>
            <a:r>
              <a:rPr lang="en-US" sz="2400" dirty="0" smtClean="0"/>
              <a:t>queue.</a:t>
            </a:r>
          </a:p>
          <a:p>
            <a:pPr lvl="1"/>
            <a:r>
              <a:rPr lang="en-US" sz="2000" dirty="0"/>
              <a:t>Only have </a:t>
            </a:r>
            <a:r>
              <a:rPr lang="en-US" sz="2000" dirty="0" smtClean="0"/>
              <a:t>a cache line invalidation </a:t>
            </a:r>
            <a:r>
              <a:rPr lang="en-US" sz="2000" dirty="0"/>
              <a:t>on actual </a:t>
            </a:r>
            <a:r>
              <a:rPr lang="en-US" sz="2000" dirty="0" smtClean="0"/>
              <a:t>unlock.</a:t>
            </a:r>
          </a:p>
          <a:p>
            <a:pPr lvl="1"/>
            <a:r>
              <a:rPr lang="en-US" sz="2000" dirty="0" smtClean="0"/>
              <a:t>No starvation (order of lock acquisitions defined by list)</a:t>
            </a:r>
            <a:endParaRPr lang="en-US" sz="2000" dirty="0"/>
          </a:p>
          <a:p>
            <a:pPr lvl="1"/>
            <a:r>
              <a:rPr lang="en-US" sz="2000" dirty="0" smtClean="0"/>
              <a:t>If no successor exists, reset </a:t>
            </a:r>
            <a:r>
              <a:rPr lang="en-US" sz="2000" dirty="0" smtClean="0">
                <a:latin typeface="Courier"/>
                <a:cs typeface="Courier"/>
              </a:rPr>
              <a:t>tail</a:t>
            </a:r>
            <a:r>
              <a:rPr lang="en-US" sz="18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20650"/>
            <a:ext cx="4914428" cy="2308324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void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unlock()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-&gt;next ==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b="1" dirty="0"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( CAS(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tail</a:t>
            </a:r>
            <a:r>
              <a:rPr lang="en-US" sz="1600" dirty="0">
                <a:latin typeface="Courier"/>
                <a:cs typeface="Courier"/>
              </a:rPr>
              <a:t>, node,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) )</a:t>
            </a:r>
          </a:p>
          <a:p>
            <a:r>
              <a:rPr lang="en-US" sz="1600" dirty="0">
                <a:latin typeface="Courier"/>
                <a:cs typeface="Courier"/>
              </a:rPr>
              <a:t>			</a:t>
            </a:r>
            <a:r>
              <a:rPr lang="en-US" sz="1600" b="1" dirty="0">
                <a:latin typeface="Courier"/>
                <a:cs typeface="Courier"/>
              </a:rPr>
              <a:t>return</a:t>
            </a:r>
            <a:r>
              <a:rPr lang="en-US" sz="1600" dirty="0">
                <a:latin typeface="Courier"/>
                <a:cs typeface="Courier"/>
              </a:rPr>
              <a:t>; </a:t>
            </a:r>
          </a:p>
          <a:p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b="1" dirty="0">
                <a:latin typeface="Courier"/>
                <a:cs typeface="Courier"/>
              </a:rPr>
              <a:t>while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</a:t>
            </a:r>
            <a:r>
              <a:rPr lang="en-US" sz="1600" dirty="0">
                <a:latin typeface="Courier"/>
                <a:cs typeface="Courier"/>
              </a:rPr>
              <a:t>-&gt;next ==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) ; </a:t>
            </a:r>
          </a:p>
          <a:p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node-&gt;next</a:t>
            </a:r>
            <a:r>
              <a:rPr lang="en-US" sz="1600" dirty="0">
                <a:latin typeface="Courier"/>
                <a:cs typeface="Courier"/>
              </a:rPr>
              <a:t>-&gt;locked = false; </a:t>
            </a:r>
          </a:p>
          <a:p>
            <a:r>
              <a:rPr lang="en-US" sz="1600" dirty="0">
                <a:latin typeface="Courier"/>
                <a:cs typeface="Courier"/>
              </a:rPr>
              <a:t>	node-&gt;next 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2849" y="1881453"/>
            <a:ext cx="2587720" cy="1259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CAS(*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, old, new)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if (*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!= old) </a:t>
            </a:r>
            <a:endParaRPr lang="en-US" sz="1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false;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 	*</a:t>
            </a:r>
            <a:r>
              <a:rPr lang="en-US" sz="1400" dirty="0" err="1">
                <a:latin typeface="Courier"/>
                <a:cs typeface="Courier"/>
              </a:rPr>
              <a:t>addr</a:t>
            </a:r>
            <a:r>
              <a:rPr lang="en-US" sz="1400" dirty="0">
                <a:latin typeface="Courier"/>
                <a:cs typeface="Courier"/>
              </a:rPr>
              <a:t> = new;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	return true;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71618" y="2119126"/>
            <a:ext cx="2519250" cy="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300012" y="2119126"/>
            <a:ext cx="2482837" cy="119159"/>
          </a:xfrm>
          <a:prstGeom prst="bentConnector3">
            <a:avLst>
              <a:gd name="adj1" fmla="val 105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6525" y="2852509"/>
            <a:ext cx="5185102" cy="260254"/>
            <a:chOff x="186525" y="3331415"/>
            <a:chExt cx="5185102" cy="260254"/>
          </a:xfrm>
        </p:grpSpPr>
        <p:sp>
          <p:nvSpPr>
            <p:cNvPr id="22" name="Rectangle 21"/>
            <p:cNvSpPr/>
            <p:nvPr/>
          </p:nvSpPr>
          <p:spPr>
            <a:xfrm>
              <a:off x="457198" y="3331415"/>
              <a:ext cx="4914429" cy="2602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76120" y="3341820"/>
              <a:ext cx="260253" cy="239444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277888" y="4111652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locked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77888" y="3863054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8772" y="3200607"/>
            <a:ext cx="661797" cy="284693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tail</a:t>
            </a:r>
            <a:endParaRPr lang="en-US" sz="1550" b="1" dirty="0">
              <a:latin typeface="Courier"/>
              <a:cs typeface="Courier"/>
            </a:endParaRPr>
          </a:p>
        </p:txBody>
      </p:sp>
      <p:cxnSp>
        <p:nvCxnSpPr>
          <p:cNvPr id="37" name="Straight Arrow Connector 36"/>
          <p:cNvCxnSpPr>
            <a:stCxn id="36" idx="2"/>
            <a:endCxn id="40" idx="0"/>
          </p:cNvCxnSpPr>
          <p:nvPr/>
        </p:nvCxnSpPr>
        <p:spPr>
          <a:xfrm>
            <a:off x="8039671" y="3485300"/>
            <a:ext cx="3800" cy="377754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08723" y="4111652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true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8723" y="3863054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3305" y="4111652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true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305" y="3863054"/>
            <a:ext cx="869495" cy="252000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next</a:t>
            </a:r>
          </a:p>
          <a:p>
            <a:pPr algn="ctr"/>
            <a:endParaRPr lang="en-US" sz="100" dirty="0">
              <a:latin typeface="Courier"/>
              <a:cs typeface="Courier"/>
            </a:endParaRPr>
          </a:p>
        </p:txBody>
      </p:sp>
      <p:cxnSp>
        <p:nvCxnSpPr>
          <p:cNvPr id="48" name="Straight Arrow Connector 47"/>
          <p:cNvCxnSpPr>
            <a:stCxn id="32" idx="3"/>
            <a:endCxn id="43" idx="1"/>
          </p:cNvCxnSpPr>
          <p:nvPr/>
        </p:nvCxnSpPr>
        <p:spPr>
          <a:xfrm>
            <a:off x="6147383" y="3989054"/>
            <a:ext cx="295922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0" idx="1"/>
          </p:cNvCxnSpPr>
          <p:nvPr/>
        </p:nvCxnSpPr>
        <p:spPr>
          <a:xfrm>
            <a:off x="7312800" y="3989054"/>
            <a:ext cx="29592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478218" y="3860662"/>
            <a:ext cx="384989" cy="252000"/>
            <a:chOff x="7983653" y="2498374"/>
            <a:chExt cx="384989" cy="252000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Freeform 71"/>
          <p:cNvSpPr/>
          <p:nvPr/>
        </p:nvSpPr>
        <p:spPr bwMode="auto">
          <a:xfrm>
            <a:off x="5320595" y="4136948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587902" y="4120237"/>
            <a:ext cx="271230" cy="401958"/>
            <a:chOff x="7587902" y="4609554"/>
            <a:chExt cx="271230" cy="401958"/>
          </a:xfrm>
        </p:grpSpPr>
        <p:sp>
          <p:nvSpPr>
            <p:cNvPr id="70" name="Freeform 69"/>
            <p:cNvSpPr/>
            <p:nvPr/>
          </p:nvSpPr>
          <p:spPr bwMode="auto">
            <a:xfrm>
              <a:off x="7708772" y="4609554"/>
              <a:ext cx="41924" cy="366401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7587902" y="5011511"/>
              <a:ext cx="271230" cy="1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6443305" y="4111652"/>
            <a:ext cx="869495" cy="255868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false</a:t>
            </a:r>
            <a:endParaRPr lang="en-US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553200" y="4115054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443305" y="4123639"/>
            <a:ext cx="271230" cy="385817"/>
            <a:chOff x="6443305" y="4612956"/>
            <a:chExt cx="271230" cy="385817"/>
          </a:xfrm>
        </p:grpSpPr>
        <p:sp>
          <p:nvSpPr>
            <p:cNvPr id="71" name="Freeform 70"/>
            <p:cNvSpPr/>
            <p:nvPr/>
          </p:nvSpPr>
          <p:spPr bwMode="auto">
            <a:xfrm>
              <a:off x="6553200" y="4612956"/>
              <a:ext cx="41924" cy="366401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6443305" y="4998772"/>
              <a:ext cx="271230" cy="1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0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Comparison between Ticket Locks and MCS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04" y="1455974"/>
            <a:ext cx="7255862" cy="50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in Linux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22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846707" y="1457488"/>
            <a:ext cx="378550" cy="489886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855982" y="135338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1855982" y="2310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1855982" y="574094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027" y="1342967"/>
            <a:ext cx="16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Test-and-</a:t>
            </a:r>
          </a:p>
          <a:p>
            <a:r>
              <a:rPr lang="en-US" sz="1400" dirty="0" smtClean="0"/>
              <a:t>Test-And-Set 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027" y="2166940"/>
            <a:ext cx="16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2.6.25 (April 2008)</a:t>
            </a:r>
          </a:p>
          <a:p>
            <a:r>
              <a:rPr lang="en-US" sz="1400" dirty="0" smtClean="0"/>
              <a:t>Ticket 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027" y="5459284"/>
            <a:ext cx="1699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3.15 (July 2014)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qspinlock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/>
              <a:t> variant of MCS lock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81182" y="1577230"/>
            <a:ext cx="622624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 smtClean="0"/>
              <a:t>“On </a:t>
            </a:r>
            <a:r>
              <a:rPr lang="en-US" sz="1300" i="1" dirty="0"/>
              <a:t>an 8 core (2 socket) Opteron, </a:t>
            </a:r>
            <a:r>
              <a:rPr lang="en-US" sz="1300" i="1" dirty="0">
                <a:solidFill>
                  <a:srgbClr val="FF0000"/>
                </a:solidFill>
              </a:rPr>
              <a:t>spinlock unfairness is extremely </a:t>
            </a:r>
            <a:r>
              <a:rPr lang="en-US" sz="1300" i="1" dirty="0" smtClean="0">
                <a:solidFill>
                  <a:srgbClr val="FF0000"/>
                </a:solidFill>
              </a:rPr>
              <a:t>noticeabl</a:t>
            </a:r>
            <a:r>
              <a:rPr lang="en-US" sz="1300" b="1" i="1" dirty="0" smtClean="0">
                <a:solidFill>
                  <a:srgbClr val="FF0000"/>
                </a:solidFill>
              </a:rPr>
              <a:t>e</a:t>
            </a:r>
            <a:r>
              <a:rPr lang="en-US" sz="1300" i="1" dirty="0" smtClean="0"/>
              <a:t>, </a:t>
            </a:r>
            <a:r>
              <a:rPr lang="en-US" sz="1300" i="1" dirty="0"/>
              <a:t>with a userspace test having a difference of up to 2x runtime per thread, and some threads are starved or "unfairly" granted the lock up to </a:t>
            </a:r>
            <a:r>
              <a:rPr lang="en-US" sz="1300" i="1" dirty="0" smtClean="0"/>
              <a:t>1,000,000 </a:t>
            </a:r>
            <a:r>
              <a:rPr lang="en-US" sz="1300" i="1" dirty="0"/>
              <a:t>(!) times. </a:t>
            </a:r>
            <a:r>
              <a:rPr lang="en-US" sz="1300" i="1" dirty="0" smtClean="0"/>
              <a:t>“</a:t>
            </a:r>
            <a:endParaRPr lang="en-US" sz="1300" i="1" dirty="0"/>
          </a:p>
        </p:txBody>
      </p:sp>
      <p:sp>
        <p:nvSpPr>
          <p:cNvPr id="15" name="Rectangle 14"/>
          <p:cNvSpPr/>
          <p:nvPr/>
        </p:nvSpPr>
        <p:spPr>
          <a:xfrm>
            <a:off x="2381182" y="2513580"/>
            <a:ext cx="6226242" cy="429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 smtClean="0"/>
              <a:t>“I </a:t>
            </a:r>
            <a:r>
              <a:rPr lang="en-US" sz="1300" i="1" dirty="0"/>
              <a:t>understand that in the past, such proposals have been defeated by two main arguments: </a:t>
            </a:r>
          </a:p>
          <a:p>
            <a:pPr marL="171450" indent="-171450">
              <a:buFont typeface="Arial"/>
              <a:buChar char="•"/>
            </a:pPr>
            <a:r>
              <a:rPr lang="en-US" sz="1300" i="1" dirty="0" smtClean="0"/>
              <a:t>That </a:t>
            </a:r>
            <a:r>
              <a:rPr lang="en-US" sz="1300" i="1" dirty="0"/>
              <a:t>it is generally preferable </a:t>
            </a:r>
            <a:r>
              <a:rPr lang="en-US" sz="1300" i="1" dirty="0">
                <a:solidFill>
                  <a:srgbClr val="FF0000"/>
                </a:solidFill>
              </a:rPr>
              <a:t>to use smart algorithms that can avoid </a:t>
            </a:r>
            <a:r>
              <a:rPr lang="en-US" sz="1300" i="1" dirty="0" smtClean="0">
                <a:solidFill>
                  <a:srgbClr val="FF0000"/>
                </a:solidFill>
              </a:rPr>
              <a:t>lock </a:t>
            </a:r>
            <a:r>
              <a:rPr lang="en-US" sz="1300" i="1" dirty="0">
                <a:solidFill>
                  <a:srgbClr val="FF0000"/>
                </a:solidFill>
              </a:rPr>
              <a:t>contention altogether</a:t>
            </a:r>
            <a:r>
              <a:rPr lang="en-US" sz="1300" i="1" dirty="0"/>
              <a:t>, rather than spending effort on the lock </a:t>
            </a:r>
            <a:r>
              <a:rPr lang="en-US" sz="1300" i="1" dirty="0" smtClean="0"/>
              <a:t>itself </a:t>
            </a:r>
            <a:r>
              <a:rPr lang="en-US" sz="1300" i="1" dirty="0"/>
              <a:t>to deal with the contention, and </a:t>
            </a:r>
          </a:p>
          <a:p>
            <a:pPr marL="171450" indent="-171450">
              <a:buFont typeface="Arial"/>
              <a:buChar char="•"/>
            </a:pPr>
            <a:r>
              <a:rPr lang="en-US" sz="1300" i="1" dirty="0" smtClean="0"/>
              <a:t>That </a:t>
            </a:r>
            <a:r>
              <a:rPr lang="en-US" sz="1300" i="1" dirty="0">
                <a:solidFill>
                  <a:srgbClr val="FF0000"/>
                </a:solidFill>
              </a:rPr>
              <a:t>the lightly contended case matters more to real workloads than </a:t>
            </a:r>
            <a:r>
              <a:rPr lang="en-US" sz="1300" i="1" dirty="0" smtClean="0">
                <a:solidFill>
                  <a:srgbClr val="FF0000"/>
                </a:solidFill>
              </a:rPr>
              <a:t>the highly </a:t>
            </a:r>
            <a:r>
              <a:rPr lang="en-US" sz="1300" i="1" dirty="0">
                <a:solidFill>
                  <a:srgbClr val="FF0000"/>
                </a:solidFill>
              </a:rPr>
              <a:t>contended case</a:t>
            </a:r>
            <a:r>
              <a:rPr lang="en-US" sz="1300" i="1" dirty="0"/>
              <a:t>, and that the most well known scalable spinlock algorithms tend to be relatively slow in the lightly contended case. </a:t>
            </a:r>
            <a:endParaRPr lang="en-US" sz="1300" i="1" dirty="0" smtClean="0"/>
          </a:p>
          <a:p>
            <a:endParaRPr lang="en-US" sz="1300" i="1" dirty="0"/>
          </a:p>
          <a:p>
            <a:r>
              <a:rPr lang="en-US" sz="1300" i="1" dirty="0"/>
              <a:t>I am hoping for a different result this time around based on the following counter-arguments: </a:t>
            </a:r>
          </a:p>
          <a:p>
            <a:pPr marL="171450" indent="-171450">
              <a:buFont typeface="Arial"/>
              <a:buChar char="•"/>
            </a:pPr>
            <a:r>
              <a:rPr lang="en-US" sz="1300" i="1" dirty="0" smtClean="0">
                <a:solidFill>
                  <a:srgbClr val="FF0000"/>
                </a:solidFill>
              </a:rPr>
              <a:t>There </a:t>
            </a:r>
            <a:r>
              <a:rPr lang="en-US" sz="1300" i="1" dirty="0">
                <a:solidFill>
                  <a:srgbClr val="FF0000"/>
                </a:solidFill>
              </a:rPr>
              <a:t>are situations where the lock contention is directly driven by user </a:t>
            </a:r>
            <a:r>
              <a:rPr lang="en-US" sz="1300" i="1" dirty="0" smtClean="0">
                <a:solidFill>
                  <a:srgbClr val="FF0000"/>
                </a:solidFill>
              </a:rPr>
              <a:t>events</a:t>
            </a:r>
            <a:r>
              <a:rPr lang="en-US" sz="1300" i="1" dirty="0">
                <a:solidFill>
                  <a:srgbClr val="FF0000"/>
                </a:solidFill>
              </a:rPr>
              <a:t>, with little opportunity to reduce it in-kernel</a:t>
            </a:r>
            <a:r>
              <a:rPr lang="en-US" sz="1300" i="1" dirty="0"/>
              <a:t>. One example might be when the user requests that the kernel acquires or releases semaphores on its behalf using </a:t>
            </a:r>
            <a:r>
              <a:rPr lang="en-US" sz="1300" i="1" dirty="0" err="1"/>
              <a:t>sysv</a:t>
            </a:r>
            <a:r>
              <a:rPr lang="en-US" sz="1300" i="1" dirty="0"/>
              <a:t> IPC APIs - it is hard to imagine how the kernel could mitigate spinlock contention issues for the user. </a:t>
            </a:r>
          </a:p>
          <a:p>
            <a:pPr marL="171450" indent="-171450">
              <a:buFont typeface="Arial"/>
              <a:buChar char="•"/>
            </a:pPr>
            <a:r>
              <a:rPr lang="en-US" sz="1300" i="1" dirty="0" smtClean="0"/>
              <a:t>More </a:t>
            </a:r>
            <a:r>
              <a:rPr lang="en-US" sz="1300" i="1" dirty="0"/>
              <a:t>importantly</a:t>
            </a:r>
            <a:r>
              <a:rPr lang="en-US" sz="1300" i="1" dirty="0">
                <a:solidFill>
                  <a:srgbClr val="FF0000"/>
                </a:solidFill>
              </a:rPr>
              <a:t>, the queue spinlock implementation I am proposing seems to behave well both under light and heavy contention</a:t>
            </a:r>
            <a:r>
              <a:rPr lang="en-US" sz="1300" i="1" dirty="0"/>
              <a:t>. It uses one single atomic </a:t>
            </a:r>
            <a:r>
              <a:rPr lang="en-US" sz="1300" i="1" dirty="0" smtClean="0"/>
              <a:t>operation </a:t>
            </a:r>
            <a:r>
              <a:rPr lang="en-US" sz="1300" i="1" dirty="0"/>
              <a:t>on the lock side, and (on x86) only a single memory store on the unlock side, with fairly short code sections on both sides, and just compares well with the ticket spinlock on the benchmarks I have tried. </a:t>
            </a:r>
            <a:r>
              <a:rPr lang="en-US" sz="1300" i="1" dirty="0" smtClean="0"/>
              <a:t>“</a:t>
            </a:r>
            <a:endParaRPr lang="en-US" sz="1300" i="1" dirty="0"/>
          </a:p>
          <a:p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316614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More Background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Scalable Locking Techniques</a:t>
            </a:r>
          </a:p>
          <a:p>
            <a:r>
              <a:rPr lang="en-US" b="1" dirty="0" smtClean="0"/>
              <a:t>Lockless Data Structures</a:t>
            </a:r>
          </a:p>
          <a:p>
            <a:pPr lvl="1"/>
            <a:r>
              <a:rPr lang="en-US" b="1" dirty="0" smtClean="0"/>
              <a:t>RCU (Ready-Copy-Update), LECD Queue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33240" y="430953"/>
            <a:ext cx="3458016" cy="4463064"/>
            <a:chOff x="5118650" y="1438262"/>
            <a:chExt cx="3458016" cy="4463064"/>
          </a:xfrm>
        </p:grpSpPr>
        <p:sp>
          <p:nvSpPr>
            <p:cNvPr id="55" name="Rounded Rectangle 54"/>
            <p:cNvSpPr/>
            <p:nvPr/>
          </p:nvSpPr>
          <p:spPr>
            <a:xfrm>
              <a:off x="5118650" y="4440306"/>
              <a:ext cx="3458016" cy="1461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226772" y="4159862"/>
              <a:ext cx="445359" cy="572626"/>
              <a:chOff x="382407" y="4181415"/>
              <a:chExt cx="445359" cy="572626"/>
            </a:xfrm>
          </p:grpSpPr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382407" y="4181415"/>
                <a:ext cx="445359" cy="4547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9" name="Oval 9"/>
              <p:cNvSpPr>
                <a:spLocks noChangeArrowheads="1"/>
              </p:cNvSpPr>
              <p:nvPr/>
            </p:nvSpPr>
            <p:spPr bwMode="auto">
              <a:xfrm>
                <a:off x="446476" y="4242359"/>
                <a:ext cx="312532" cy="35785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0" name="Oval 10"/>
              <p:cNvSpPr>
                <a:spLocks noChangeArrowheads="1"/>
              </p:cNvSpPr>
              <p:nvPr/>
            </p:nvSpPr>
            <p:spPr bwMode="auto">
              <a:xfrm>
                <a:off x="385532" y="4308682"/>
                <a:ext cx="442234" cy="4453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524609" y="4400879"/>
                <a:ext cx="159391" cy="153141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2" name="AutoShape 12"/>
              <p:cNvSpPr>
                <a:spLocks noChangeArrowheads="1"/>
              </p:cNvSpPr>
              <p:nvPr/>
            </p:nvSpPr>
            <p:spPr bwMode="auto">
              <a:xfrm flipV="1">
                <a:off x="557425" y="4525891"/>
                <a:ext cx="106261" cy="1328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47 w 21600"/>
                  <a:gd name="T13" fmla="*/ 4574 h 21600"/>
                  <a:gd name="T14" fmla="*/ 17153 w 21600"/>
                  <a:gd name="T15" fmla="*/ 170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7" name="Freeform 56"/>
            <p:cNvSpPr/>
            <p:nvPr/>
          </p:nvSpPr>
          <p:spPr bwMode="auto">
            <a:xfrm>
              <a:off x="5781246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5843179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905112" y="38989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760284" y="4504338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118650" y="1979644"/>
              <a:ext cx="3458016" cy="18193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226772" y="1699201"/>
              <a:ext cx="445359" cy="572626"/>
              <a:chOff x="382407" y="1720754"/>
              <a:chExt cx="445359" cy="572626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382407" y="1720754"/>
                <a:ext cx="445359" cy="4547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446476" y="1781698"/>
                <a:ext cx="312532" cy="35785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5" name="Oval 10"/>
              <p:cNvSpPr>
                <a:spLocks noChangeArrowheads="1"/>
              </p:cNvSpPr>
              <p:nvPr/>
            </p:nvSpPr>
            <p:spPr bwMode="auto">
              <a:xfrm>
                <a:off x="385532" y="1848021"/>
                <a:ext cx="442234" cy="4453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6" name="Oval 11"/>
              <p:cNvSpPr>
                <a:spLocks noChangeArrowheads="1"/>
              </p:cNvSpPr>
              <p:nvPr/>
            </p:nvSpPr>
            <p:spPr bwMode="auto">
              <a:xfrm>
                <a:off x="524609" y="1940218"/>
                <a:ext cx="159391" cy="153141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7" name="AutoShape 12"/>
              <p:cNvSpPr>
                <a:spLocks noChangeArrowheads="1"/>
              </p:cNvSpPr>
              <p:nvPr/>
            </p:nvSpPr>
            <p:spPr bwMode="auto">
              <a:xfrm flipV="1">
                <a:off x="557425" y="2065230"/>
                <a:ext cx="106261" cy="1328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47 w 21600"/>
                  <a:gd name="T13" fmla="*/ 4574 h 21600"/>
                  <a:gd name="T14" fmla="*/ 17153 w 21600"/>
                  <a:gd name="T15" fmla="*/ 170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6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637356" y="2207795"/>
              <a:ext cx="2357434" cy="1378013"/>
              <a:chOff x="682839" y="2079940"/>
              <a:chExt cx="2357434" cy="137801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432075" y="2079940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82839" y="264731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347598" y="264731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893141" y="3219758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02055" y="3214699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79" name="Straight Connector 78"/>
              <p:cNvCxnSpPr>
                <a:stCxn id="74" idx="3"/>
                <a:endCxn id="75" idx="7"/>
              </p:cNvCxnSpPr>
              <p:nvPr/>
            </p:nvCxnSpPr>
            <p:spPr>
              <a:xfrm flipH="1">
                <a:off x="886171" y="2283253"/>
                <a:ext cx="580790" cy="398949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4" idx="5"/>
                <a:endCxn id="76" idx="1"/>
              </p:cNvCxnSpPr>
              <p:nvPr/>
            </p:nvCxnSpPr>
            <p:spPr>
              <a:xfrm>
                <a:off x="1635407" y="2283252"/>
                <a:ext cx="747077" cy="398950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81" name="Straight Connector 80"/>
              <p:cNvCxnSpPr>
                <a:stCxn id="76" idx="3"/>
                <a:endCxn id="77" idx="7"/>
              </p:cNvCxnSpPr>
              <p:nvPr/>
            </p:nvCxnSpPr>
            <p:spPr>
              <a:xfrm flipH="1">
                <a:off x="2096473" y="2850632"/>
                <a:ext cx="286011" cy="40400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/>
              <p:cNvCxnSpPr>
                <a:stCxn id="76" idx="5"/>
                <a:endCxn id="78" idx="1"/>
              </p:cNvCxnSpPr>
              <p:nvPr/>
            </p:nvCxnSpPr>
            <p:spPr>
              <a:xfrm>
                <a:off x="2550930" y="2850632"/>
                <a:ext cx="286011" cy="398949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610014" y="5083174"/>
              <a:ext cx="2412118" cy="362843"/>
              <a:chOff x="763075" y="4400375"/>
              <a:chExt cx="2412118" cy="36284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763075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70293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77511" y="4400375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stCxn id="69" idx="3"/>
                <a:endCxn id="70" idx="1"/>
              </p:cNvCxnSpPr>
              <p:nvPr/>
            </p:nvCxnSpPr>
            <p:spPr>
              <a:xfrm>
                <a:off x="1360757" y="4581797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Arrow Connector 72"/>
              <p:cNvCxnSpPr>
                <a:stCxn id="70" idx="3"/>
                <a:endCxn id="71" idx="1"/>
              </p:cNvCxnSpPr>
              <p:nvPr/>
            </p:nvCxnSpPr>
            <p:spPr>
              <a:xfrm>
                <a:off x="2267975" y="4581797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Freeform 64"/>
            <p:cNvSpPr/>
            <p:nvPr/>
          </p:nvSpPr>
          <p:spPr bwMode="auto">
            <a:xfrm>
              <a:off x="5781246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843179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5905112" y="1438262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760284" y="2043677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3" name="Right Arrow 92"/>
          <p:cNvSpPr/>
          <p:nvPr/>
        </p:nvSpPr>
        <p:spPr>
          <a:xfrm>
            <a:off x="4480654" y="2429349"/>
            <a:ext cx="794919" cy="109269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764970" y="918633"/>
            <a:ext cx="2412118" cy="3517216"/>
            <a:chOff x="5573944" y="1707100"/>
            <a:chExt cx="2412118" cy="3517216"/>
          </a:xfrm>
        </p:grpSpPr>
        <p:grpSp>
          <p:nvGrpSpPr>
            <p:cNvPr id="94" name="Group 93"/>
            <p:cNvGrpSpPr/>
            <p:nvPr/>
          </p:nvGrpSpPr>
          <p:grpSpPr>
            <a:xfrm>
              <a:off x="5601286" y="1986094"/>
              <a:ext cx="2357434" cy="1378013"/>
              <a:chOff x="792991" y="2229348"/>
              <a:chExt cx="2357434" cy="1378013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542227" y="2229348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92991" y="2796727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457750" y="2796727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003293" y="3369166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912207" y="3364107"/>
                <a:ext cx="238218" cy="23819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00" name="Straight Connector 99"/>
              <p:cNvCxnSpPr>
                <a:stCxn id="95" idx="3"/>
                <a:endCxn id="96" idx="7"/>
              </p:cNvCxnSpPr>
              <p:nvPr/>
            </p:nvCxnSpPr>
            <p:spPr>
              <a:xfrm flipH="1">
                <a:off x="996323" y="2432661"/>
                <a:ext cx="580790" cy="39894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01" name="Straight Connector 100"/>
              <p:cNvCxnSpPr>
                <a:stCxn id="95" idx="5"/>
                <a:endCxn id="97" idx="1"/>
              </p:cNvCxnSpPr>
              <p:nvPr/>
            </p:nvCxnSpPr>
            <p:spPr>
              <a:xfrm>
                <a:off x="1745559" y="2432660"/>
                <a:ext cx="747077" cy="39895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02" name="Straight Connector 101"/>
              <p:cNvCxnSpPr>
                <a:stCxn id="97" idx="3"/>
                <a:endCxn id="98" idx="7"/>
              </p:cNvCxnSpPr>
              <p:nvPr/>
            </p:nvCxnSpPr>
            <p:spPr>
              <a:xfrm flipH="1">
                <a:off x="2206625" y="3000040"/>
                <a:ext cx="286011" cy="40400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102"/>
              <p:cNvCxnSpPr>
                <a:stCxn id="97" idx="5"/>
                <a:endCxn id="99" idx="1"/>
              </p:cNvCxnSpPr>
              <p:nvPr/>
            </p:nvCxnSpPr>
            <p:spPr>
              <a:xfrm>
                <a:off x="2661082" y="3000040"/>
                <a:ext cx="286011" cy="39894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5573944" y="4861473"/>
              <a:ext cx="2412118" cy="362843"/>
              <a:chOff x="765649" y="5104727"/>
              <a:chExt cx="2412118" cy="36284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65649" y="5104727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72867" y="5104727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580085" y="5104727"/>
                <a:ext cx="597682" cy="3628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stCxn id="105" idx="3"/>
                <a:endCxn id="106" idx="1"/>
              </p:cNvCxnSpPr>
              <p:nvPr/>
            </p:nvCxnSpPr>
            <p:spPr>
              <a:xfrm>
                <a:off x="1363331" y="5286149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9" name="Straight Arrow Connector 108"/>
              <p:cNvCxnSpPr>
                <a:stCxn id="106" idx="3"/>
                <a:endCxn id="107" idx="1"/>
              </p:cNvCxnSpPr>
              <p:nvPr/>
            </p:nvCxnSpPr>
            <p:spPr>
              <a:xfrm>
                <a:off x="2270549" y="5286149"/>
                <a:ext cx="309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724214" y="1707100"/>
              <a:ext cx="284164" cy="602556"/>
              <a:chOff x="915919" y="1950354"/>
              <a:chExt cx="284164" cy="602556"/>
            </a:xfrm>
          </p:grpSpPr>
          <p:sp>
            <p:nvSpPr>
              <p:cNvPr id="111" name="Freeform 110"/>
              <p:cNvSpPr/>
              <p:nvPr/>
            </p:nvSpPr>
            <p:spPr bwMode="auto">
              <a:xfrm>
                <a:off x="992545" y="2023413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1075352" y="1988623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1158159" y="1950354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915919" y="2065230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724214" y="4164652"/>
              <a:ext cx="284164" cy="602556"/>
              <a:chOff x="915919" y="1950354"/>
              <a:chExt cx="284164" cy="602556"/>
            </a:xfrm>
          </p:grpSpPr>
          <p:sp>
            <p:nvSpPr>
              <p:cNvPr id="116" name="Freeform 115"/>
              <p:cNvSpPr/>
              <p:nvPr/>
            </p:nvSpPr>
            <p:spPr bwMode="auto">
              <a:xfrm>
                <a:off x="992545" y="2023413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1075352" y="1988623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1158159" y="1950354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915919" y="2065230"/>
                <a:ext cx="41924" cy="487680"/>
              </a:xfrm>
              <a:custGeom>
                <a:avLst/>
                <a:gdLst>
                  <a:gd name="connsiteX0" fmla="*/ 31750 w 57150"/>
                  <a:gd name="connsiteY0" fmla="*/ 0 h 640080"/>
                  <a:gd name="connsiteX1" fmla="*/ 54610 w 57150"/>
                  <a:gd name="connsiteY1" fmla="*/ 228600 h 640080"/>
                  <a:gd name="connsiteX2" fmla="*/ 16510 w 57150"/>
                  <a:gd name="connsiteY2" fmla="*/ 274320 h 640080"/>
                  <a:gd name="connsiteX3" fmla="*/ 46990 w 57150"/>
                  <a:gd name="connsiteY3" fmla="*/ 441960 h 640080"/>
                  <a:gd name="connsiteX4" fmla="*/ 1270 w 57150"/>
                  <a:gd name="connsiteY4" fmla="*/ 487680 h 640080"/>
                  <a:gd name="connsiteX5" fmla="*/ 39370 w 57150"/>
                  <a:gd name="connsiteY5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640080">
                    <a:moveTo>
                      <a:pt x="31750" y="0"/>
                    </a:moveTo>
                    <a:cubicBezTo>
                      <a:pt x="44450" y="91440"/>
                      <a:pt x="57150" y="182880"/>
                      <a:pt x="54610" y="228600"/>
                    </a:cubicBezTo>
                    <a:cubicBezTo>
                      <a:pt x="52070" y="274320"/>
                      <a:pt x="17780" y="238760"/>
                      <a:pt x="16510" y="274320"/>
                    </a:cubicBezTo>
                    <a:cubicBezTo>
                      <a:pt x="15240" y="309880"/>
                      <a:pt x="49530" y="406400"/>
                      <a:pt x="46990" y="441960"/>
                    </a:cubicBezTo>
                    <a:cubicBezTo>
                      <a:pt x="44450" y="477520"/>
                      <a:pt x="2540" y="454660"/>
                      <a:pt x="1270" y="487680"/>
                    </a:cubicBezTo>
                    <a:cubicBezTo>
                      <a:pt x="0" y="520700"/>
                      <a:pt x="35560" y="614680"/>
                      <a:pt x="39370" y="6400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121" name="Rounded Rectangle 120"/>
          <p:cNvSpPr/>
          <p:nvPr/>
        </p:nvSpPr>
        <p:spPr>
          <a:xfrm>
            <a:off x="533241" y="5213730"/>
            <a:ext cx="7643847" cy="982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Concurrent Data Structures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Read-mostly data structures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RCU (Read-Copy-Update)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Update-mostly data structures </a:t>
            </a:r>
            <a:r>
              <a:rPr lang="en-US" dirty="0" smtClean="0">
                <a:sym typeface="Wingdings"/>
              </a:rPr>
              <a:t> LECD Queue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17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0532" y="1482236"/>
            <a:ext cx="10345064" cy="1778731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tx1"/>
                </a:solidFill>
              </a:rPr>
              <a:t>Read-Copy-Update (RCU)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: A Case for Read-Mostly Concurrent Data Structures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9"/>
    </mc:Choice>
    <mc:Fallback xmlns="">
      <p:transition xmlns:p14="http://schemas.microsoft.com/office/powerpoint/2010/main" spd="slow" advTm="331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Lock-based List fails…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1081424"/>
            <a:ext cx="8229600" cy="4836519"/>
          </a:xfrm>
        </p:spPr>
        <p:txBody>
          <a:bodyPr/>
          <a:lstStyle/>
          <a:p>
            <a:r>
              <a:rPr lang="en-US" dirty="0" smtClean="0"/>
              <a:t>Even using a scalable read-write lock, readers and a writer cannot co-exist in the list.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26</a:t>
            </a:fld>
            <a:endParaRPr lang="en-US"/>
          </a:p>
        </p:txBody>
      </p:sp>
      <p:sp>
        <p:nvSpPr>
          <p:cNvPr id="5" name="직사각형 3"/>
          <p:cNvSpPr/>
          <p:nvPr/>
        </p:nvSpPr>
        <p:spPr>
          <a:xfrm>
            <a:off x="2051719" y="3162383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3488110" y="3166203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4941565" y="3162383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6372622" y="3162383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7"/>
          <p:cNvSpPr/>
          <p:nvPr/>
        </p:nvSpPr>
        <p:spPr>
          <a:xfrm>
            <a:off x="7807449" y="3162383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746994" y="3524333"/>
            <a:ext cx="741116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4183385" y="3524333"/>
            <a:ext cx="758180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/>
          <p:cNvCxnSpPr>
            <a:stCxn id="7" idx="3"/>
            <a:endCxn id="8" idx="1"/>
          </p:cNvCxnSpPr>
          <p:nvPr/>
        </p:nvCxnSpPr>
        <p:spPr>
          <a:xfrm>
            <a:off x="5636840" y="3524333"/>
            <a:ext cx="73578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5"/>
          <p:cNvCxnSpPr>
            <a:stCxn id="8" idx="3"/>
            <a:endCxn id="9" idx="1"/>
          </p:cNvCxnSpPr>
          <p:nvPr/>
        </p:nvCxnSpPr>
        <p:spPr>
          <a:xfrm>
            <a:off x="7067897" y="3524333"/>
            <a:ext cx="7395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6"/>
          <p:cNvSpPr/>
          <p:nvPr/>
        </p:nvSpPr>
        <p:spPr>
          <a:xfrm>
            <a:off x="1691680" y="2556231"/>
            <a:ext cx="7200800" cy="1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8"/>
          <p:cNvSpPr/>
          <p:nvPr/>
        </p:nvSpPr>
        <p:spPr>
          <a:xfrm>
            <a:off x="3295687" y="2734155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9"/>
          <p:cNvSpPr/>
          <p:nvPr/>
        </p:nvSpPr>
        <p:spPr>
          <a:xfrm>
            <a:off x="251520" y="3189445"/>
            <a:ext cx="1080120" cy="326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Writer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20"/>
          <p:cNvSpPr/>
          <p:nvPr/>
        </p:nvSpPr>
        <p:spPr>
          <a:xfrm>
            <a:off x="35496" y="2897221"/>
            <a:ext cx="1512168" cy="88314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37329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Waiting</a:t>
            </a:r>
            <a:endParaRPr lang="ko-KR" altLang="en-US" dirty="0"/>
          </a:p>
        </p:txBody>
      </p:sp>
      <p:sp>
        <p:nvSpPr>
          <p:cNvPr id="19" name="직사각형 22"/>
          <p:cNvSpPr/>
          <p:nvPr/>
        </p:nvSpPr>
        <p:spPr>
          <a:xfrm>
            <a:off x="6203801" y="2738347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8490" y="4068399"/>
            <a:ext cx="2887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Locked list</a:t>
            </a:r>
            <a:endParaRPr lang="ko-KR" altLang="en-US" sz="2500" b="1" dirty="0"/>
          </a:p>
        </p:txBody>
      </p:sp>
      <p:pic>
        <p:nvPicPr>
          <p:cNvPr id="21" name="Picture 2" descr="C:\Users\jyj\Desktop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49" y="2209337"/>
            <a:ext cx="693787" cy="6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5"/>
          <p:cNvSpPr/>
          <p:nvPr/>
        </p:nvSpPr>
        <p:spPr>
          <a:xfrm>
            <a:off x="7643601" y="2743308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6"/>
          <p:cNvSpPr/>
          <p:nvPr/>
        </p:nvSpPr>
        <p:spPr>
          <a:xfrm>
            <a:off x="2051719" y="5271376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7"/>
          <p:cNvSpPr/>
          <p:nvPr/>
        </p:nvSpPr>
        <p:spPr>
          <a:xfrm>
            <a:off x="3488110" y="5275196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8"/>
          <p:cNvSpPr/>
          <p:nvPr/>
        </p:nvSpPr>
        <p:spPr>
          <a:xfrm>
            <a:off x="4941565" y="5271376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9"/>
          <p:cNvSpPr/>
          <p:nvPr/>
        </p:nvSpPr>
        <p:spPr>
          <a:xfrm>
            <a:off x="6372622" y="5271376"/>
            <a:ext cx="695275" cy="7239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30"/>
          <p:cNvSpPr/>
          <p:nvPr/>
        </p:nvSpPr>
        <p:spPr>
          <a:xfrm>
            <a:off x="7807449" y="5271376"/>
            <a:ext cx="695275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31"/>
          <p:cNvCxnSpPr>
            <a:stCxn id="23" idx="3"/>
            <a:endCxn id="24" idx="1"/>
          </p:cNvCxnSpPr>
          <p:nvPr/>
        </p:nvCxnSpPr>
        <p:spPr>
          <a:xfrm>
            <a:off x="2746994" y="5633326"/>
            <a:ext cx="741116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32"/>
          <p:cNvCxnSpPr>
            <a:stCxn id="24" idx="3"/>
            <a:endCxn id="25" idx="1"/>
          </p:cNvCxnSpPr>
          <p:nvPr/>
        </p:nvCxnSpPr>
        <p:spPr>
          <a:xfrm flipV="1">
            <a:off x="4183385" y="5633326"/>
            <a:ext cx="758180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33"/>
          <p:cNvCxnSpPr>
            <a:stCxn id="25" idx="3"/>
            <a:endCxn id="26" idx="1"/>
          </p:cNvCxnSpPr>
          <p:nvPr/>
        </p:nvCxnSpPr>
        <p:spPr>
          <a:xfrm>
            <a:off x="5636840" y="5633326"/>
            <a:ext cx="73578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4"/>
          <p:cNvCxnSpPr>
            <a:stCxn id="26" idx="3"/>
            <a:endCxn id="27" idx="1"/>
          </p:cNvCxnSpPr>
          <p:nvPr/>
        </p:nvCxnSpPr>
        <p:spPr>
          <a:xfrm>
            <a:off x="7067897" y="5633326"/>
            <a:ext cx="7395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5"/>
          <p:cNvSpPr/>
          <p:nvPr/>
        </p:nvSpPr>
        <p:spPr>
          <a:xfrm>
            <a:off x="1691680" y="4665224"/>
            <a:ext cx="7200800" cy="1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7"/>
          <p:cNvSpPr/>
          <p:nvPr/>
        </p:nvSpPr>
        <p:spPr>
          <a:xfrm>
            <a:off x="6199249" y="4822387"/>
            <a:ext cx="1080120" cy="326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Writer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8"/>
          <p:cNvSpPr/>
          <p:nvPr/>
        </p:nvSpPr>
        <p:spPr>
          <a:xfrm>
            <a:off x="35496" y="4466708"/>
            <a:ext cx="1512168" cy="14226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5999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Waiting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8490" y="6156631"/>
            <a:ext cx="2887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Locked list</a:t>
            </a:r>
            <a:endParaRPr lang="ko-KR" altLang="en-US" sz="2500" b="1" dirty="0"/>
          </a:p>
        </p:txBody>
      </p:sp>
      <p:pic>
        <p:nvPicPr>
          <p:cNvPr id="37" name="Picture 2" descr="C:\Users\jyj\Desktop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49" y="4318330"/>
            <a:ext cx="693787" cy="6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24"/>
          <p:cNvSpPr/>
          <p:nvPr/>
        </p:nvSpPr>
        <p:spPr>
          <a:xfrm>
            <a:off x="6067897" y="4763352"/>
            <a:ext cx="1275878" cy="129654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45"/>
          <p:cNvSpPr/>
          <p:nvPr/>
        </p:nvSpPr>
        <p:spPr>
          <a:xfrm>
            <a:off x="287524" y="4788479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46"/>
          <p:cNvSpPr/>
          <p:nvPr/>
        </p:nvSpPr>
        <p:spPr>
          <a:xfrm>
            <a:off x="280095" y="5263960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622529" y="4565433"/>
            <a:ext cx="1404170" cy="1791793"/>
            <a:chOff x="5632939" y="4929818"/>
            <a:chExt cx="1404170" cy="1791793"/>
          </a:xfrm>
        </p:grpSpPr>
        <p:sp>
          <p:nvSpPr>
            <p:cNvPr id="25" name="직사각형 6"/>
            <p:cNvSpPr/>
            <p:nvPr/>
          </p:nvSpPr>
          <p:spPr>
            <a:xfrm>
              <a:off x="5632939" y="5997711"/>
              <a:ext cx="695275" cy="72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urved Connector 26"/>
            <p:cNvCxnSpPr>
              <a:stCxn id="25" idx="3"/>
              <a:endCxn id="9" idx="1"/>
            </p:cNvCxnSpPr>
            <p:nvPr/>
          </p:nvCxnSpPr>
          <p:spPr>
            <a:xfrm flipV="1">
              <a:off x="6328214" y="4929818"/>
              <a:ext cx="708895" cy="14298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 (RCU)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645"/>
            <a:ext cx="8229600" cy="257269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RCU supports concurrency between a single updater and multiple readers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Optimize for reader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RCU ensures that reads are coherent by maintaining multiple version of objects and ensuring that they are not freed up until all pre-existing read-side critical sections complete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27</a:t>
            </a:fld>
            <a:endParaRPr lang="en-US"/>
          </a:p>
        </p:txBody>
      </p:sp>
      <p:sp>
        <p:nvSpPr>
          <p:cNvPr id="5" name="직사각형 3"/>
          <p:cNvSpPr/>
          <p:nvPr/>
        </p:nvSpPr>
        <p:spPr>
          <a:xfrm>
            <a:off x="1270969" y="4203483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2707360" y="4207303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4160815" y="4203483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5591872" y="4203483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7"/>
          <p:cNvSpPr/>
          <p:nvPr/>
        </p:nvSpPr>
        <p:spPr>
          <a:xfrm>
            <a:off x="7026699" y="4203483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966244" y="4565433"/>
            <a:ext cx="741116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3402635" y="4565433"/>
            <a:ext cx="758180" cy="3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/>
          <p:cNvCxnSpPr>
            <a:stCxn id="7" idx="3"/>
            <a:endCxn id="8" idx="1"/>
          </p:cNvCxnSpPr>
          <p:nvPr/>
        </p:nvCxnSpPr>
        <p:spPr>
          <a:xfrm>
            <a:off x="4856090" y="4565433"/>
            <a:ext cx="73578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5"/>
          <p:cNvCxnSpPr>
            <a:stCxn id="8" idx="3"/>
            <a:endCxn id="9" idx="1"/>
          </p:cNvCxnSpPr>
          <p:nvPr/>
        </p:nvCxnSpPr>
        <p:spPr>
          <a:xfrm>
            <a:off x="6287147" y="4565433"/>
            <a:ext cx="7395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8"/>
          <p:cNvSpPr/>
          <p:nvPr/>
        </p:nvSpPr>
        <p:spPr>
          <a:xfrm>
            <a:off x="2514937" y="3775255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22"/>
          <p:cNvSpPr/>
          <p:nvPr/>
        </p:nvSpPr>
        <p:spPr>
          <a:xfrm>
            <a:off x="5423051" y="3779447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25"/>
          <p:cNvSpPr/>
          <p:nvPr/>
        </p:nvSpPr>
        <p:spPr>
          <a:xfrm>
            <a:off x="6862851" y="3784408"/>
            <a:ext cx="1080120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37"/>
          <p:cNvSpPr/>
          <p:nvPr/>
        </p:nvSpPr>
        <p:spPr>
          <a:xfrm>
            <a:off x="5449729" y="5186772"/>
            <a:ext cx="1080120" cy="326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Writer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23102" y="4565433"/>
            <a:ext cx="1403597" cy="1794228"/>
            <a:chOff x="5623102" y="4565433"/>
            <a:chExt cx="1403597" cy="1794228"/>
          </a:xfrm>
        </p:grpSpPr>
        <p:sp>
          <p:nvSpPr>
            <p:cNvPr id="17" name="직사각형 29"/>
            <p:cNvSpPr/>
            <p:nvPr/>
          </p:nvSpPr>
          <p:spPr>
            <a:xfrm>
              <a:off x="5623102" y="5635761"/>
              <a:ext cx="695275" cy="7239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urved Connector 20"/>
            <p:cNvCxnSpPr>
              <a:stCxn id="17" idx="3"/>
              <a:endCxn id="9" idx="1"/>
            </p:cNvCxnSpPr>
            <p:nvPr/>
          </p:nvCxnSpPr>
          <p:spPr>
            <a:xfrm flipV="1">
              <a:off x="6318377" y="4565433"/>
              <a:ext cx="708322" cy="143227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urved Connector 21"/>
          <p:cNvCxnSpPr>
            <a:stCxn id="7" idx="3"/>
            <a:endCxn id="17" idx="1"/>
          </p:cNvCxnSpPr>
          <p:nvPr/>
        </p:nvCxnSpPr>
        <p:spPr>
          <a:xfrm>
            <a:off x="4856090" y="4565433"/>
            <a:ext cx="767012" cy="143227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8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5" grpId="1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Read-Copy-Update Primer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484" y="1381016"/>
            <a:ext cx="854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Lock-free reads      +      Single pointer update      +      Delayed free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822" y="3257040"/>
            <a:ext cx="4110961" cy="1600438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length() {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rcu_read_lock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p = head;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for(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=0;p;p=p-&gt;</a:t>
            </a:r>
            <a:r>
              <a:rPr lang="en-US" sz="1400" dirty="0" err="1" smtClean="0">
                <a:latin typeface="Courier"/>
                <a:cs typeface="Courier"/>
              </a:rPr>
              <a:t>next,i</a:t>
            </a:r>
            <a:r>
              <a:rPr lang="en-US" sz="1400" dirty="0" smtClean="0">
                <a:latin typeface="Courier"/>
                <a:cs typeface="Courier"/>
              </a:rPr>
              <a:t>++) 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}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rcu_read_unlock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</a:p>
          <a:p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4039" y="3226620"/>
            <a:ext cx="4110961" cy="1600438"/>
          </a:xfrm>
          <a:prstGeom prst="rect">
            <a:avLst/>
          </a:prstGeom>
          <a:solidFill>
            <a:srgbClr val="FFFCA3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pop_n</a:t>
            </a:r>
            <a:r>
              <a:rPr lang="en-US" sz="1400" dirty="0" smtClean="0">
                <a:latin typeface="Courier"/>
                <a:cs typeface="Courier"/>
              </a:rPr>
              <a:t>(n) {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for(p=</a:t>
            </a:r>
            <a:r>
              <a:rPr lang="en-US" sz="1400" dirty="0" err="1" smtClean="0">
                <a:latin typeface="Courier"/>
                <a:cs typeface="Courier"/>
              </a:rPr>
              <a:t>head;p</a:t>
            </a:r>
            <a:r>
              <a:rPr lang="en-US" sz="1400" dirty="0" smtClean="0">
                <a:latin typeface="Courier"/>
                <a:cs typeface="Courier"/>
              </a:rPr>
              <a:t>&amp;&amp;</a:t>
            </a:r>
            <a:r>
              <a:rPr lang="en-US" sz="1400" dirty="0" err="1" smtClean="0">
                <a:latin typeface="Courier"/>
                <a:cs typeface="Courier"/>
              </a:rPr>
              <a:t>n;p</a:t>
            </a:r>
            <a:r>
              <a:rPr lang="en-US" sz="1400" dirty="0" smtClean="0">
                <a:latin typeface="Courier"/>
                <a:cs typeface="Courier"/>
              </a:rPr>
              <a:t>=p-&gt;</a:t>
            </a:r>
            <a:r>
              <a:rPr lang="en-US" sz="1400" dirty="0" err="1" smtClean="0">
                <a:latin typeface="Courier"/>
                <a:cs typeface="Courier"/>
              </a:rPr>
              <a:t>next,n</a:t>
            </a:r>
            <a:r>
              <a:rPr lang="en-US" sz="1400" dirty="0" smtClean="0">
                <a:latin typeface="Courier"/>
                <a:cs typeface="Courier"/>
              </a:rPr>
              <a:t>--)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call_rcu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(free, p);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head = p;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405" y="1842681"/>
            <a:ext cx="1998745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38466" y="4913812"/>
            <a:ext cx="452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locks, </a:t>
            </a:r>
            <a:r>
              <a:rPr lang="en-US" dirty="0"/>
              <a:t>n</a:t>
            </a:r>
            <a:r>
              <a:rPr lang="en-US" dirty="0" smtClean="0"/>
              <a:t>o barriers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rcu_read_lock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just sets the status of a thread “reading” RCU data.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345484" y="1842681"/>
            <a:ext cx="2770086" cy="66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33720" y="3916768"/>
            <a:ext cx="4361280" cy="260253"/>
            <a:chOff x="4325520" y="3666904"/>
            <a:chExt cx="4361280" cy="260253"/>
          </a:xfrm>
        </p:grpSpPr>
        <p:sp>
          <p:nvSpPr>
            <p:cNvPr id="16" name="Rectangle 15"/>
            <p:cNvSpPr/>
            <p:nvPr/>
          </p:nvSpPr>
          <p:spPr>
            <a:xfrm>
              <a:off x="4585309" y="3678734"/>
              <a:ext cx="4101491" cy="23659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4304231" y="3688193"/>
              <a:ext cx="260253" cy="217676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34139" y="4913812"/>
            <a:ext cx="452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Update exactly one pointer, which is atomic. </a:t>
            </a:r>
          </a:p>
        </p:txBody>
      </p:sp>
      <p:sp>
        <p:nvSpPr>
          <p:cNvPr id="20" name="직사각형 3"/>
          <p:cNvSpPr/>
          <p:nvPr/>
        </p:nvSpPr>
        <p:spPr>
          <a:xfrm>
            <a:off x="2530449" y="2310659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966840" y="2310659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5"/>
          <p:cNvSpPr/>
          <p:nvPr/>
        </p:nvSpPr>
        <p:spPr>
          <a:xfrm>
            <a:off x="5420295" y="2310659"/>
            <a:ext cx="6952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9"/>
          <p:cNvCxnSpPr/>
          <p:nvPr/>
        </p:nvCxnSpPr>
        <p:spPr>
          <a:xfrm>
            <a:off x="3225724" y="2672609"/>
            <a:ext cx="7411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1"/>
          <p:cNvCxnSpPr/>
          <p:nvPr/>
        </p:nvCxnSpPr>
        <p:spPr>
          <a:xfrm>
            <a:off x="4662115" y="2672609"/>
            <a:ext cx="75818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54" y="3517406"/>
            <a:ext cx="4361280" cy="260253"/>
            <a:chOff x="4325520" y="3666904"/>
            <a:chExt cx="4361280" cy="260253"/>
          </a:xfrm>
        </p:grpSpPr>
        <p:sp>
          <p:nvSpPr>
            <p:cNvPr id="26" name="Rectangle 25"/>
            <p:cNvSpPr/>
            <p:nvPr/>
          </p:nvSpPr>
          <p:spPr>
            <a:xfrm>
              <a:off x="4585309" y="3678734"/>
              <a:ext cx="4101491" cy="23659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4304231" y="3688193"/>
              <a:ext cx="260253" cy="217676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498" y="4154800"/>
            <a:ext cx="4361280" cy="260253"/>
            <a:chOff x="4325520" y="3666904"/>
            <a:chExt cx="4361280" cy="260253"/>
          </a:xfrm>
        </p:grpSpPr>
        <p:sp>
          <p:nvSpPr>
            <p:cNvPr id="29" name="Rectangle 28"/>
            <p:cNvSpPr/>
            <p:nvPr/>
          </p:nvSpPr>
          <p:spPr>
            <a:xfrm>
              <a:off x="4585309" y="3678734"/>
              <a:ext cx="4101491" cy="23659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4304231" y="3688193"/>
              <a:ext cx="260253" cy="217676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직선 화살표 연결선 9"/>
          <p:cNvCxnSpPr>
            <a:stCxn id="33" idx="3"/>
            <a:endCxn id="20" idx="1"/>
          </p:cNvCxnSpPr>
          <p:nvPr/>
        </p:nvCxnSpPr>
        <p:spPr>
          <a:xfrm>
            <a:off x="1863047" y="2672609"/>
            <a:ext cx="66740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4293" y="2487943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head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863047" y="2079203"/>
            <a:ext cx="3539445" cy="593406"/>
          </a:xfrm>
          <a:custGeom>
            <a:avLst/>
            <a:gdLst>
              <a:gd name="connsiteX0" fmla="*/ 0 w 3539445"/>
              <a:gd name="connsiteY0" fmla="*/ 701016 h 711427"/>
              <a:gd name="connsiteX1" fmla="*/ 666248 w 3539445"/>
              <a:gd name="connsiteY1" fmla="*/ 201306 h 711427"/>
              <a:gd name="connsiteX2" fmla="*/ 2029975 w 3539445"/>
              <a:gd name="connsiteY2" fmla="*/ 3504 h 711427"/>
              <a:gd name="connsiteX3" fmla="*/ 3175090 w 3539445"/>
              <a:gd name="connsiteY3" fmla="*/ 347055 h 711427"/>
              <a:gd name="connsiteX4" fmla="*/ 3539445 w 3539445"/>
              <a:gd name="connsiteY4" fmla="*/ 711427 h 7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445" h="711427">
                <a:moveTo>
                  <a:pt x="0" y="701016"/>
                </a:moveTo>
                <a:cubicBezTo>
                  <a:pt x="163959" y="509287"/>
                  <a:pt x="327919" y="317558"/>
                  <a:pt x="666248" y="201306"/>
                </a:cubicBezTo>
                <a:cubicBezTo>
                  <a:pt x="1004577" y="85054"/>
                  <a:pt x="1611835" y="-20787"/>
                  <a:pt x="2029975" y="3504"/>
                </a:cubicBezTo>
                <a:cubicBezTo>
                  <a:pt x="2448115" y="27795"/>
                  <a:pt x="2923512" y="229068"/>
                  <a:pt x="3175090" y="347055"/>
                </a:cubicBezTo>
                <a:cubicBezTo>
                  <a:pt x="3426668" y="465042"/>
                  <a:pt x="3456164" y="655904"/>
                  <a:pt x="3539445" y="711427"/>
                </a:cubicBezTo>
              </a:path>
            </a:pathLst>
          </a:custGeom>
          <a:ln w="12700"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33719" y="3705729"/>
            <a:ext cx="4361280" cy="260253"/>
            <a:chOff x="4325520" y="3666904"/>
            <a:chExt cx="4361280" cy="260253"/>
          </a:xfrm>
        </p:grpSpPr>
        <p:sp>
          <p:nvSpPr>
            <p:cNvPr id="43" name="Rectangle 42"/>
            <p:cNvSpPr/>
            <p:nvPr/>
          </p:nvSpPr>
          <p:spPr>
            <a:xfrm>
              <a:off x="4585309" y="3678734"/>
              <a:ext cx="4101491" cy="23659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4304231" y="3688193"/>
              <a:ext cx="260253" cy="217676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34139" y="5513976"/>
            <a:ext cx="452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Free delayed until all readers return (e.g., by waiting for all CPU’s to schedule)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058150" y="1846007"/>
            <a:ext cx="1628650" cy="332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4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 animBg="1"/>
      <p:bldP spid="21" grpId="0" animBg="1"/>
      <p:bldP spid="41" grpId="0" animBg="1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63872" y="1922029"/>
            <a:ext cx="2943492" cy="1973394"/>
            <a:chOff x="3263872" y="1682576"/>
            <a:chExt cx="2943492" cy="1973394"/>
          </a:xfrm>
        </p:grpSpPr>
        <p:sp>
          <p:nvSpPr>
            <p:cNvPr id="60" name="직사각형 5"/>
            <p:cNvSpPr/>
            <p:nvPr/>
          </p:nvSpPr>
          <p:spPr>
            <a:xfrm>
              <a:off x="3263872" y="1682576"/>
              <a:ext cx="2943492" cy="19606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95564" y="3286638"/>
              <a:ext cx="14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Grace Period </a:t>
              </a:r>
              <a:endParaRPr lang="en-US" b="1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is it safe to run delayed free?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29</a:t>
            </a:fld>
            <a:endParaRPr lang="en-US"/>
          </a:p>
        </p:txBody>
      </p:sp>
      <p:sp>
        <p:nvSpPr>
          <p:cNvPr id="61" name="직사각형 3"/>
          <p:cNvSpPr/>
          <p:nvPr/>
        </p:nvSpPr>
        <p:spPr>
          <a:xfrm>
            <a:off x="1238812" y="3450657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Removal</a:t>
            </a:r>
            <a:endParaRPr lang="ko-KR" altLang="en-US" dirty="0"/>
          </a:p>
        </p:txBody>
      </p:sp>
      <p:sp>
        <p:nvSpPr>
          <p:cNvPr id="62" name="직사각형 4"/>
          <p:cNvSpPr/>
          <p:nvPr/>
        </p:nvSpPr>
        <p:spPr>
          <a:xfrm>
            <a:off x="1221647" y="1922029"/>
            <a:ext cx="29523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Reader</a:t>
            </a:r>
            <a:endParaRPr lang="ko-KR" altLang="en-US" dirty="0"/>
          </a:p>
        </p:txBody>
      </p:sp>
      <p:sp>
        <p:nvSpPr>
          <p:cNvPr id="64" name="직사각형 7"/>
          <p:cNvSpPr/>
          <p:nvPr/>
        </p:nvSpPr>
        <p:spPr>
          <a:xfrm>
            <a:off x="2750980" y="2431282"/>
            <a:ext cx="34563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Reader</a:t>
            </a:r>
            <a:endParaRPr lang="ko-KR" altLang="en-US" dirty="0"/>
          </a:p>
        </p:txBody>
      </p:sp>
      <p:sp>
        <p:nvSpPr>
          <p:cNvPr id="65" name="직사각형 9"/>
          <p:cNvSpPr/>
          <p:nvPr/>
        </p:nvSpPr>
        <p:spPr>
          <a:xfrm>
            <a:off x="2013734" y="2940535"/>
            <a:ext cx="29694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Reader</a:t>
            </a:r>
            <a:endParaRPr lang="ko-KR" alt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24153" y="1728164"/>
            <a:ext cx="7745138" cy="10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24153" y="1728164"/>
            <a:ext cx="0" cy="2360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81808" y="1390042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2870" y="361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1293830" y="3882705"/>
            <a:ext cx="2231713" cy="729093"/>
            <a:chOff x="1106450" y="5256957"/>
            <a:chExt cx="2231713" cy="729093"/>
          </a:xfrm>
        </p:grpSpPr>
        <p:sp>
          <p:nvSpPr>
            <p:cNvPr id="81" name="TextBox 80"/>
            <p:cNvSpPr txBox="1"/>
            <p:nvPr/>
          </p:nvSpPr>
          <p:spPr>
            <a:xfrm>
              <a:off x="1106450" y="5462830"/>
              <a:ext cx="2231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call_rcu</a:t>
              </a:r>
              <a:r>
                <a:rPr lang="en-US" sz="14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(free,p1)</a:t>
              </a:r>
            </a:p>
            <a:p>
              <a:r>
                <a:rPr lang="en-US" sz="14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  </a:t>
              </a:r>
              <a:r>
                <a:rPr lang="en-US" sz="1400" b="1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call_rcu</a:t>
              </a:r>
              <a:r>
                <a:rPr lang="en-US" sz="14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(</a:t>
              </a:r>
              <a:r>
                <a:rPr lang="en-US" sz="1400" b="1" dirty="0">
                  <a:solidFill>
                    <a:srgbClr val="008000"/>
                  </a:solidFill>
                  <a:latin typeface="Courier"/>
                  <a:cs typeface="Courier"/>
                </a:rPr>
                <a:t>free</a:t>
              </a:r>
              <a:r>
                <a:rPr lang="en-US" sz="14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,p2)</a:t>
              </a:r>
              <a:endParaRPr lang="en-US" sz="1400" b="1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2803035" y="5256957"/>
              <a:ext cx="1" cy="288868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28307" y="5256957"/>
              <a:ext cx="0" cy="49474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07364" y="3450657"/>
            <a:ext cx="2016224" cy="1161141"/>
            <a:chOff x="6207364" y="3211204"/>
            <a:chExt cx="2016224" cy="1161141"/>
          </a:xfrm>
        </p:grpSpPr>
        <p:sp>
          <p:nvSpPr>
            <p:cNvPr id="63" name="직사각형 6"/>
            <p:cNvSpPr/>
            <p:nvPr/>
          </p:nvSpPr>
          <p:spPr>
            <a:xfrm>
              <a:off x="6207364" y="3211204"/>
              <a:ext cx="2016224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Reclamation</a:t>
              </a:r>
              <a:endParaRPr lang="ko-KR" alt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401451" y="3643252"/>
              <a:ext cx="1262059" cy="729093"/>
              <a:chOff x="6370221" y="5256957"/>
              <a:chExt cx="1262059" cy="729093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6370221" y="5462830"/>
                <a:ext cx="1262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8000"/>
                    </a:solidFill>
                    <a:latin typeface="Courier"/>
                    <a:cs typeface="Courier"/>
                  </a:rPr>
                  <a:t>free(p1)</a:t>
                </a:r>
              </a:p>
              <a:p>
                <a:r>
                  <a:rPr lang="en-US" sz="1400" b="1" dirty="0" smtClean="0">
                    <a:solidFill>
                      <a:srgbClr val="008000"/>
                    </a:solidFill>
                    <a:latin typeface="Courier"/>
                    <a:cs typeface="Courier"/>
                  </a:rPr>
                  <a:t>  free(p2)</a:t>
                </a:r>
                <a:endParaRPr lang="en-US" sz="1400" b="1" dirty="0">
                  <a:solidFill>
                    <a:srgbClr val="008000"/>
                  </a:solidFill>
                  <a:latin typeface="Courier"/>
                  <a:cs typeface="Courier"/>
                </a:endParaRP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7109078" y="5256957"/>
                <a:ext cx="1" cy="288868"/>
              </a:xfrm>
              <a:prstGeom prst="straightConnector1">
                <a:avLst/>
              </a:prstGeom>
              <a:ln w="127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7334350" y="5256957"/>
                <a:ext cx="0" cy="494741"/>
              </a:xfrm>
              <a:prstGeom prst="straightConnector1">
                <a:avLst/>
              </a:prstGeom>
              <a:ln w="127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직사각형 3"/>
          <p:cNvSpPr/>
          <p:nvPr/>
        </p:nvSpPr>
        <p:spPr>
          <a:xfrm>
            <a:off x="1238812" y="3453935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Change</a:t>
            </a:r>
            <a:endParaRPr lang="ko-KR" altLang="en-US" dirty="0"/>
          </a:p>
        </p:txBody>
      </p:sp>
      <p:sp>
        <p:nvSpPr>
          <p:cNvPr id="112" name="직사각형 6"/>
          <p:cNvSpPr/>
          <p:nvPr/>
        </p:nvSpPr>
        <p:spPr>
          <a:xfrm>
            <a:off x="6209824" y="3452964"/>
            <a:ext cx="201622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/>
              <a:t>Change Visible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 smtClean="0"/>
              <a:t> to All Readers</a:t>
            </a:r>
            <a:endParaRPr lang="ko-KR" altLang="en-US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801580" y="5184176"/>
            <a:ext cx="7703498" cy="10833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Efficient and scalable grace period detection is a key challenge.</a:t>
            </a:r>
            <a:endParaRPr lang="en-US" altLang="ko-KR" sz="1050" b="1" i="1" dirty="0" smtClean="0"/>
          </a:p>
          <a:p>
            <a:pPr algn="ctr"/>
            <a:endParaRPr lang="en-US" altLang="ko-KR" b="1" i="1" dirty="0" smtClean="0"/>
          </a:p>
          <a:p>
            <a:pPr algn="ctr"/>
            <a:r>
              <a:rPr lang="en-US" dirty="0" smtClean="0">
                <a:sym typeface="Wingdings"/>
              </a:rPr>
              <a:t> Some obvious solutions, such as reference counting</a:t>
            </a:r>
            <a:r>
              <a:rPr lang="en-US" smtClean="0">
                <a:sym typeface="Wingdings"/>
              </a:rPr>
              <a:t>, never work</a:t>
            </a:r>
            <a:r>
              <a:rPr lang="en-US" dirty="0" smtClean="0">
                <a:sym typeface="Wingdings"/>
              </a:rPr>
              <a:t>. 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5326775" y="3858787"/>
            <a:ext cx="1745277" cy="1250922"/>
            <a:chOff x="5326775" y="3619334"/>
            <a:chExt cx="1745277" cy="1250922"/>
          </a:xfrm>
        </p:grpSpPr>
        <p:sp>
          <p:nvSpPr>
            <p:cNvPr id="103" name="TextBox 102"/>
            <p:cNvSpPr txBox="1"/>
            <p:nvPr/>
          </p:nvSpPr>
          <p:spPr>
            <a:xfrm>
              <a:off x="5326775" y="4500924"/>
              <a:ext cx="1745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Quiescent State</a:t>
              </a:r>
              <a:endParaRPr lang="en-US" b="1" i="1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6199414" y="3619334"/>
              <a:ext cx="3156" cy="971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sequential parts?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545772"/>
            <a:ext cx="8229600" cy="4836519"/>
          </a:xfrm>
        </p:spPr>
        <p:txBody>
          <a:bodyPr/>
          <a:lstStyle/>
          <a:p>
            <a:r>
              <a:rPr lang="en-US" b="1" dirty="0" smtClean="0"/>
              <a:t>Anywhere!!!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Shot 2014-08-13 at 3.03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835312"/>
            <a:ext cx="7481455" cy="8945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1273" y="4034335"/>
            <a:ext cx="7481455" cy="7392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                OS Kernel (VM, FS, …)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1273" y="3233358"/>
            <a:ext cx="7481455" cy="73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                Libraries (</a:t>
            </a:r>
            <a:r>
              <a:rPr lang="en-US" dirty="0" err="1" smtClean="0"/>
              <a:t>libc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1273" y="2432381"/>
            <a:ext cx="7481455" cy="73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Applications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10" y="2540748"/>
            <a:ext cx="522540" cy="5225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10" y="3341725"/>
            <a:ext cx="522540" cy="5225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10" y="4142702"/>
            <a:ext cx="522540" cy="52254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792128" y="2575569"/>
            <a:ext cx="3319270" cy="2052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Memory allocator</a:t>
            </a:r>
          </a:p>
          <a:p>
            <a:r>
              <a:rPr lang="en-US" dirty="0" smtClean="0"/>
              <a:t> - Buddy structure</a:t>
            </a:r>
          </a:p>
          <a:p>
            <a:endParaRPr lang="en-US" sz="1000" dirty="0" smtClean="0"/>
          </a:p>
          <a:p>
            <a:r>
              <a:rPr lang="en-US" b="1" dirty="0" smtClean="0"/>
              <a:t> OS Kernel</a:t>
            </a:r>
          </a:p>
          <a:p>
            <a:r>
              <a:rPr lang="en-US" dirty="0" smtClean="0"/>
              <a:t> - VMA (virtual memory area)</a:t>
            </a:r>
          </a:p>
          <a:p>
            <a:r>
              <a:rPr lang="en-US" dirty="0" smtClean="0"/>
              <a:t> - File descriptor table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Dentry</a:t>
            </a:r>
            <a:r>
              <a:rPr lang="en-US" dirty="0" smtClean="0"/>
              <a:t> cache</a:t>
            </a:r>
          </a:p>
        </p:txBody>
      </p:sp>
    </p:spTree>
    <p:extLst>
      <p:ext uri="{BB962C8B-B14F-4D97-AF65-F5344CB8AC3E}">
        <p14:creationId xmlns:p14="http://schemas.microsoft.com/office/powerpoint/2010/main" val="199935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RCU </a:t>
            </a:r>
            <a:r>
              <a:rPr lang="en-US" dirty="0"/>
              <a:t>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list_add_rcu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6" descr="삽입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6456"/>
            <a:ext cx="3995911" cy="161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삽입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97" y="2067770"/>
            <a:ext cx="3988871" cy="17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삽입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" y="4165712"/>
            <a:ext cx="3987110" cy="17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삽입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04" y="4165711"/>
            <a:ext cx="3987110" cy="17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7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RCU </a:t>
            </a:r>
            <a:r>
              <a:rPr lang="en-US" dirty="0"/>
              <a:t>Linked </a:t>
            </a:r>
            <a:r>
              <a:rPr lang="en-US" dirty="0" smtClean="0"/>
              <a:t>List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list_del_rcu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2" descr="삭제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6" y="2306367"/>
            <a:ext cx="4149615" cy="15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삭제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6" y="2234359"/>
            <a:ext cx="4149616" cy="163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삭제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8" y="4322591"/>
            <a:ext cx="4158776" cy="166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삭제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6" y="4394599"/>
            <a:ext cx="4149615" cy="159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7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</a:p>
          <a:p>
            <a:r>
              <a:rPr lang="en-US" dirty="0" smtClean="0"/>
              <a:t>Red-Black tree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8299" y="3497967"/>
            <a:ext cx="7703498" cy="8953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How to redesign data structures based on RCU constraints:</a:t>
            </a:r>
          </a:p>
          <a:p>
            <a:pPr algn="ctr"/>
            <a:r>
              <a:rPr lang="en-US" b="1" i="1" dirty="0" smtClean="0"/>
              <a:t>Lock-free read + Single pointer update + Delayed free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5789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Areas of Applicability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71" y="1735970"/>
            <a:ext cx="6680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0532" y="1482236"/>
            <a:ext cx="10345064" cy="1778731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tx1"/>
                </a:solidFill>
              </a:rPr>
              <a:t>LECD Queue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: A Case for Update-Mostly Concurrent Data Structures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9"/>
    </mc:Choice>
    <mc:Fallback xmlns="">
      <p:transition xmlns:p14="http://schemas.microsoft.com/office/powerpoint/2010/main" spd="slow" advTm="331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575244" y="3072702"/>
            <a:ext cx="869495" cy="563992"/>
            <a:chOff x="2155626" y="2250642"/>
            <a:chExt cx="869495" cy="563992"/>
          </a:xfrm>
        </p:grpSpPr>
        <p:sp>
          <p:nvSpPr>
            <p:cNvPr id="65" name="Rectangle 64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FFFF"/>
                </a:solidFill>
              </a:rPr>
              <a:t>Concurrent </a:t>
            </a:r>
            <a:r>
              <a:rPr lang="en-US" dirty="0" smtClean="0"/>
              <a:t>FIFO Queue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35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67590" y="2353223"/>
            <a:ext cx="684803" cy="292388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Head</a:t>
            </a:r>
            <a:endParaRPr lang="en-US" sz="1550" b="1" dirty="0">
              <a:latin typeface="Courier"/>
              <a:cs typeface="Courier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175981" y="3072702"/>
            <a:ext cx="869495" cy="563992"/>
            <a:chOff x="2155626" y="2250642"/>
            <a:chExt cx="869495" cy="563992"/>
          </a:xfrm>
        </p:grpSpPr>
        <p:sp>
          <p:nvSpPr>
            <p:cNvPr id="69" name="Rectangle 68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75612" y="3072702"/>
            <a:ext cx="869495" cy="563992"/>
            <a:chOff x="2155626" y="2250642"/>
            <a:chExt cx="869495" cy="563992"/>
          </a:xfrm>
        </p:grpSpPr>
        <p:sp>
          <p:nvSpPr>
            <p:cNvPr id="72" name="Rectangle 7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279830" y="2353223"/>
            <a:ext cx="661797" cy="284693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Tail</a:t>
            </a:r>
            <a:endParaRPr lang="en-US" sz="1550" b="1" dirty="0">
              <a:latin typeface="Courier"/>
              <a:cs typeface="Courier"/>
            </a:endParaRPr>
          </a:p>
        </p:txBody>
      </p:sp>
      <p:cxnSp>
        <p:nvCxnSpPr>
          <p:cNvPr id="75" name="Straight Arrow Connector 74"/>
          <p:cNvCxnSpPr>
            <a:stCxn id="42" idx="2"/>
            <a:endCxn id="65" idx="0"/>
          </p:cNvCxnSpPr>
          <p:nvPr/>
        </p:nvCxnSpPr>
        <p:spPr>
          <a:xfrm>
            <a:off x="2009992" y="2645611"/>
            <a:ext cx="0" cy="427091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69" idx="0"/>
          </p:cNvCxnSpPr>
          <p:nvPr/>
        </p:nvCxnSpPr>
        <p:spPr>
          <a:xfrm>
            <a:off x="4610729" y="2637916"/>
            <a:ext cx="0" cy="434786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3"/>
            <a:endCxn id="73" idx="1"/>
          </p:cNvCxnSpPr>
          <p:nvPr/>
        </p:nvCxnSpPr>
        <p:spPr>
          <a:xfrm>
            <a:off x="2444739" y="3510694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0" idx="1"/>
          </p:cNvCxnSpPr>
          <p:nvPr/>
        </p:nvCxnSpPr>
        <p:spPr>
          <a:xfrm>
            <a:off x="3745107" y="3510694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480751" y="3072702"/>
            <a:ext cx="869495" cy="563992"/>
            <a:chOff x="2155626" y="2250642"/>
            <a:chExt cx="869495" cy="563992"/>
          </a:xfrm>
        </p:grpSpPr>
        <p:sp>
          <p:nvSpPr>
            <p:cNvPr id="88" name="Rectangle 87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90" name="Straight Arrow Connector 89"/>
          <p:cNvCxnSpPr>
            <a:stCxn id="70" idx="3"/>
            <a:endCxn id="89" idx="1"/>
          </p:cNvCxnSpPr>
          <p:nvPr/>
        </p:nvCxnSpPr>
        <p:spPr>
          <a:xfrm>
            <a:off x="5045476" y="3510694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84612" y="2353223"/>
            <a:ext cx="661797" cy="284693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Tail</a:t>
            </a:r>
            <a:endParaRPr lang="en-US" sz="1550" b="1" dirty="0">
              <a:latin typeface="Courier"/>
              <a:cs typeface="Courier"/>
            </a:endParaRPr>
          </a:p>
        </p:txBody>
      </p:sp>
      <p:cxnSp>
        <p:nvCxnSpPr>
          <p:cNvPr id="97" name="Straight Arrow Connector 96"/>
          <p:cNvCxnSpPr>
            <a:stCxn id="96" idx="2"/>
            <a:endCxn id="88" idx="0"/>
          </p:cNvCxnSpPr>
          <p:nvPr/>
        </p:nvCxnSpPr>
        <p:spPr>
          <a:xfrm flipH="1">
            <a:off x="5915499" y="2637916"/>
            <a:ext cx="12" cy="434786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72372" y="2353223"/>
            <a:ext cx="684803" cy="292388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latin typeface="Courier"/>
                <a:cs typeface="Courier"/>
              </a:rPr>
              <a:t>Head</a:t>
            </a:r>
            <a:endParaRPr lang="en-US" sz="1550" b="1" dirty="0">
              <a:latin typeface="Courier"/>
              <a:cs typeface="Courier"/>
            </a:endParaRPr>
          </a:p>
        </p:txBody>
      </p:sp>
      <p:cxnSp>
        <p:nvCxnSpPr>
          <p:cNvPr id="101" name="Straight Arrow Connector 100"/>
          <p:cNvCxnSpPr>
            <a:stCxn id="100" idx="2"/>
            <a:endCxn id="72" idx="0"/>
          </p:cNvCxnSpPr>
          <p:nvPr/>
        </p:nvCxnSpPr>
        <p:spPr>
          <a:xfrm flipH="1">
            <a:off x="3310360" y="2645611"/>
            <a:ext cx="4414" cy="427091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4646433" y="1521995"/>
            <a:ext cx="4040367" cy="830997"/>
            <a:chOff x="4646433" y="1133981"/>
            <a:chExt cx="4040367" cy="830997"/>
          </a:xfrm>
        </p:grpSpPr>
        <p:sp>
          <p:nvSpPr>
            <p:cNvPr id="110" name="Explosion 1 109"/>
            <p:cNvSpPr/>
            <p:nvPr/>
          </p:nvSpPr>
          <p:spPr>
            <a:xfrm>
              <a:off x="4646433" y="1225443"/>
              <a:ext cx="1992380" cy="648072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latin typeface="Courier"/>
                  <a:cs typeface="Courier"/>
                </a:rPr>
                <a:t>enqueue</a:t>
              </a:r>
              <a:endParaRPr lang="en-US" sz="1600" b="1" i="1" dirty="0">
                <a:latin typeface="Courier"/>
                <a:cs typeface="Courier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813" y="1133981"/>
              <a:ext cx="204798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T = Tail</a:t>
              </a:r>
            </a:p>
            <a:p>
              <a:pPr marL="342900" indent="-342900">
                <a:buAutoNum type="arabicPeriod"/>
              </a:pPr>
              <a:r>
                <a:rPr lang="en-US" sz="1600" dirty="0" err="1" smtClean="0">
                  <a:latin typeface="Courier"/>
                  <a:cs typeface="Courier"/>
                </a:rPr>
                <a:t>T</a:t>
              </a:r>
              <a:r>
                <a:rPr lang="en-US" sz="1100" dirty="0" err="1" smtClean="0">
                  <a:latin typeface="Courier"/>
                  <a:cs typeface="Courier"/>
                  <a:sym typeface="Wingdings"/>
                </a:rPr>
                <a:t></a:t>
              </a:r>
              <a:r>
                <a:rPr lang="en-US" sz="1600" dirty="0" err="1" smtClean="0">
                  <a:latin typeface="Courier"/>
                  <a:cs typeface="Courier"/>
                  <a:sym typeface="Wingdings"/>
                </a:rPr>
                <a:t>next</a:t>
              </a:r>
              <a:r>
                <a:rPr lang="en-US" sz="1600" dirty="0" smtClean="0">
                  <a:latin typeface="Courier"/>
                  <a:cs typeface="Courier"/>
                  <a:sym typeface="Wingdings"/>
                </a:rPr>
                <a:t> = new</a:t>
              </a:r>
            </a:p>
            <a:p>
              <a:pPr marL="342900" indent="-342900"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Tail = new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73511" y="1521995"/>
            <a:ext cx="4124311" cy="830997"/>
            <a:chOff x="273511" y="1133981"/>
            <a:chExt cx="4124311" cy="830997"/>
          </a:xfrm>
        </p:grpSpPr>
        <p:sp>
          <p:nvSpPr>
            <p:cNvPr id="111" name="Explosion 1 110"/>
            <p:cNvSpPr/>
            <p:nvPr/>
          </p:nvSpPr>
          <p:spPr>
            <a:xfrm>
              <a:off x="273511" y="1225443"/>
              <a:ext cx="1992380" cy="648072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latin typeface="Courier"/>
                  <a:cs typeface="Courier"/>
                </a:rPr>
                <a:t>dequeue</a:t>
              </a:r>
              <a:endParaRPr lang="en-US" sz="1600" b="1" i="1" dirty="0">
                <a:latin typeface="Courier"/>
                <a:cs typeface="Courier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65891" y="1133981"/>
              <a:ext cx="21319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H = Head</a:t>
              </a:r>
            </a:p>
            <a:p>
              <a:pPr marL="342900" indent="-342900"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Head = </a:t>
              </a:r>
              <a:r>
                <a:rPr lang="en-US" sz="1600" dirty="0" err="1" smtClean="0">
                  <a:latin typeface="Courier"/>
                  <a:cs typeface="Courier"/>
                </a:rPr>
                <a:t>H</a:t>
              </a:r>
              <a:r>
                <a:rPr lang="en-US" sz="1100" dirty="0" err="1" smtClean="0">
                  <a:latin typeface="Courier"/>
                  <a:cs typeface="Courier"/>
                  <a:sym typeface="Wingdings"/>
                </a:rPr>
                <a:t></a:t>
              </a:r>
              <a:r>
                <a:rPr lang="en-US" sz="1600" dirty="0" err="1" smtClean="0">
                  <a:latin typeface="Courier"/>
                  <a:cs typeface="Courier"/>
                  <a:sym typeface="Wingdings"/>
                </a:rPr>
                <a:t>next</a:t>
              </a:r>
              <a:endParaRPr lang="en-US" sz="1600" dirty="0" smtClean="0">
                <a:latin typeface="Courier"/>
                <a:cs typeface="Courier"/>
                <a:sym typeface="Wingdings"/>
              </a:endParaRPr>
            </a:p>
            <a:p>
              <a:pPr marL="342900" indent="-342900"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return </a:t>
              </a:r>
              <a:r>
                <a:rPr lang="en-US" sz="1600" dirty="0" err="1" smtClean="0">
                  <a:latin typeface="Courier"/>
                  <a:cs typeface="Courier"/>
                </a:rPr>
                <a:t>H</a:t>
              </a:r>
              <a:r>
                <a:rPr lang="en-US" sz="1100" dirty="0" err="1" smtClean="0">
                  <a:latin typeface="Courier"/>
                  <a:cs typeface="Courier"/>
                  <a:sym typeface="Wingdings"/>
                </a:rPr>
                <a:t></a:t>
              </a:r>
              <a:r>
                <a:rPr lang="en-US" sz="1600" dirty="0" err="1" smtClean="0">
                  <a:latin typeface="Courier"/>
                  <a:cs typeface="Courier"/>
                  <a:sym typeface="Wingdings"/>
                </a:rPr>
                <a:t>next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662613" y="3871158"/>
            <a:ext cx="8187708" cy="99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Update three control variables</a:t>
            </a:r>
          </a:p>
          <a:p>
            <a:pPr algn="ctr"/>
            <a:r>
              <a:rPr lang="en-US" sz="2400" dirty="0" smtClean="0"/>
              <a:t>: </a:t>
            </a:r>
            <a:r>
              <a:rPr lang="en-US" sz="2400" dirty="0" smtClean="0">
                <a:latin typeface="Courier"/>
                <a:cs typeface="Courier"/>
              </a:rPr>
              <a:t>Head, Tail, </a:t>
            </a:r>
            <a:r>
              <a:rPr lang="en-US" sz="2400" dirty="0" err="1" smtClean="0">
                <a:latin typeface="Courier"/>
                <a:cs typeface="Courier"/>
              </a:rPr>
              <a:t>Tail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next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127391" y="29822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1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74" grpId="0"/>
      <p:bldP spid="74" grpId="1"/>
      <p:bldP spid="96" grpId="0"/>
      <p:bldP spid="100" grpId="0"/>
      <p:bldP spid="1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Concurrent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FIFO Queue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622823" y="1994514"/>
            <a:ext cx="869495" cy="563992"/>
            <a:chOff x="2155626" y="2250642"/>
            <a:chExt cx="869495" cy="563992"/>
          </a:xfrm>
        </p:grpSpPr>
        <p:sp>
          <p:nvSpPr>
            <p:cNvPr id="69" name="Rectangle 68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22454" y="1994514"/>
            <a:ext cx="869495" cy="563992"/>
            <a:chOff x="2155626" y="2250642"/>
            <a:chExt cx="869495" cy="563992"/>
          </a:xfrm>
        </p:grpSpPr>
        <p:sp>
          <p:nvSpPr>
            <p:cNvPr id="72" name="Rectangle 7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086" y="1275035"/>
            <a:ext cx="869495" cy="1283471"/>
            <a:chOff x="2022086" y="1588953"/>
            <a:chExt cx="869495" cy="1283471"/>
          </a:xfrm>
        </p:grpSpPr>
        <p:grpSp>
          <p:nvGrpSpPr>
            <p:cNvPr id="67" name="Group 66"/>
            <p:cNvGrpSpPr/>
            <p:nvPr/>
          </p:nvGrpSpPr>
          <p:grpSpPr>
            <a:xfrm>
              <a:off x="2022086" y="2308432"/>
              <a:ext cx="869495" cy="563992"/>
              <a:chOff x="2155626" y="2250642"/>
              <a:chExt cx="869495" cy="56399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114432" y="1588953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Head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75" name="Straight Arrow Connector 74"/>
            <p:cNvCxnSpPr>
              <a:stCxn id="42" idx="2"/>
              <a:endCxn id="65" idx="0"/>
            </p:cNvCxnSpPr>
            <p:nvPr/>
          </p:nvCxnSpPr>
          <p:spPr>
            <a:xfrm>
              <a:off x="2456834" y="1881341"/>
              <a:ext cx="0" cy="42709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66" idx="3"/>
            <a:endCxn id="73" idx="1"/>
          </p:cNvCxnSpPr>
          <p:nvPr/>
        </p:nvCxnSpPr>
        <p:spPr>
          <a:xfrm>
            <a:off x="2891581" y="2432506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0" idx="1"/>
          </p:cNvCxnSpPr>
          <p:nvPr/>
        </p:nvCxnSpPr>
        <p:spPr>
          <a:xfrm>
            <a:off x="4191949" y="2432506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0" idx="3"/>
            <a:endCxn id="89" idx="1"/>
          </p:cNvCxnSpPr>
          <p:nvPr/>
        </p:nvCxnSpPr>
        <p:spPr>
          <a:xfrm>
            <a:off x="5492318" y="2432506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927593" y="1275035"/>
            <a:ext cx="869495" cy="1283471"/>
            <a:chOff x="5927593" y="1588953"/>
            <a:chExt cx="869495" cy="1283471"/>
          </a:xfrm>
        </p:grpSpPr>
        <p:grpSp>
          <p:nvGrpSpPr>
            <p:cNvPr id="87" name="Group 86"/>
            <p:cNvGrpSpPr/>
            <p:nvPr/>
          </p:nvGrpSpPr>
          <p:grpSpPr>
            <a:xfrm>
              <a:off x="5927593" y="2308432"/>
              <a:ext cx="869495" cy="563992"/>
              <a:chOff x="2155626" y="2250642"/>
              <a:chExt cx="869495" cy="56399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6031454" y="1588953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97" name="Straight Arrow Connector 96"/>
            <p:cNvCxnSpPr>
              <a:stCxn id="96" idx="2"/>
              <a:endCxn id="88" idx="0"/>
            </p:cNvCxnSpPr>
            <p:nvPr/>
          </p:nvCxnSpPr>
          <p:spPr>
            <a:xfrm flipH="1">
              <a:off x="6362341" y="1873646"/>
              <a:ext cx="12" cy="434786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528968" y="2910620"/>
            <a:ext cx="8187708" cy="99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Update three shared control variables </a:t>
            </a:r>
            <a:r>
              <a:rPr lang="en-US" sz="2800" b="1" i="1" dirty="0" smtClean="0">
                <a:solidFill>
                  <a:srgbClr val="FF0000"/>
                </a:solidFill>
              </a:rPr>
              <a:t>concurrently</a:t>
            </a:r>
          </a:p>
          <a:p>
            <a:pPr algn="ctr"/>
            <a:r>
              <a:rPr lang="en-US" sz="2400" dirty="0" smtClean="0"/>
              <a:t>: </a:t>
            </a:r>
            <a:r>
              <a:rPr lang="en-US" sz="2400" dirty="0" smtClean="0">
                <a:latin typeface="Courier"/>
                <a:cs typeface="Courier"/>
              </a:rPr>
              <a:t>Head, Tail, </a:t>
            </a:r>
            <a:r>
              <a:rPr lang="en-US" sz="2400" dirty="0" err="1" smtClean="0">
                <a:latin typeface="Courier"/>
                <a:cs typeface="Courier"/>
              </a:rPr>
              <a:t>Tail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next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8968" y="4065494"/>
            <a:ext cx="8187708" cy="99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Scalable</a:t>
            </a:r>
            <a:r>
              <a:rPr lang="en-US" sz="2800" b="1" dirty="0" smtClean="0"/>
              <a:t> Concurrent Queue</a:t>
            </a:r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: How to avoid the contended hot spots?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27593" y="1275035"/>
            <a:ext cx="869495" cy="1283471"/>
            <a:chOff x="5927593" y="1588953"/>
            <a:chExt cx="869495" cy="1283471"/>
          </a:xfrm>
        </p:grpSpPr>
        <p:grpSp>
          <p:nvGrpSpPr>
            <p:cNvPr id="44" name="Group 43"/>
            <p:cNvGrpSpPr/>
            <p:nvPr/>
          </p:nvGrpSpPr>
          <p:grpSpPr>
            <a:xfrm>
              <a:off x="5927593" y="2308432"/>
              <a:ext cx="869495" cy="563992"/>
              <a:chOff x="2155626" y="2250642"/>
              <a:chExt cx="869495" cy="56399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1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31454" y="1588953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Tail</a:t>
              </a:r>
              <a:endParaRPr lang="en-US" sz="1550" b="1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6" name="Straight Arrow Connector 45"/>
            <p:cNvCxnSpPr>
              <a:stCxn id="45" idx="2"/>
              <a:endCxn id="47" idx="0"/>
            </p:cNvCxnSpPr>
            <p:nvPr/>
          </p:nvCxnSpPr>
          <p:spPr>
            <a:xfrm flipH="1">
              <a:off x="6362341" y="1873646"/>
              <a:ext cx="12" cy="434786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22086" y="1275035"/>
            <a:ext cx="869495" cy="1283471"/>
            <a:chOff x="2022086" y="1588953"/>
            <a:chExt cx="869495" cy="1283471"/>
          </a:xfrm>
        </p:grpSpPr>
        <p:grpSp>
          <p:nvGrpSpPr>
            <p:cNvPr id="50" name="Group 49"/>
            <p:cNvGrpSpPr/>
            <p:nvPr/>
          </p:nvGrpSpPr>
          <p:grpSpPr>
            <a:xfrm>
              <a:off x="2022086" y="2308432"/>
              <a:ext cx="869495" cy="563992"/>
              <a:chOff x="2155626" y="2250642"/>
              <a:chExt cx="869495" cy="56399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1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114432" y="1588953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Head</a:t>
              </a:r>
              <a:endParaRPr lang="en-US" sz="1550" b="1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2" name="Straight Arrow Connector 51"/>
            <p:cNvCxnSpPr>
              <a:stCxn id="51" idx="2"/>
              <a:endCxn id="53" idx="0"/>
            </p:cNvCxnSpPr>
            <p:nvPr/>
          </p:nvCxnSpPr>
          <p:spPr>
            <a:xfrm>
              <a:off x="2456834" y="1881341"/>
              <a:ext cx="0" cy="42709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528968" y="5220368"/>
            <a:ext cx="8187708" cy="99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Essential Building Block of Libraries and Runtimes</a:t>
            </a:r>
          </a:p>
          <a:p>
            <a:pPr algn="ctr"/>
            <a:r>
              <a:rPr lang="en-US" sz="2400" dirty="0" smtClean="0"/>
              <a:t>: </a:t>
            </a:r>
            <a:r>
              <a:rPr lang="en-US" sz="2400" i="1" dirty="0" smtClean="0"/>
              <a:t>e.g.</a:t>
            </a:r>
            <a:r>
              <a:rPr lang="en-US" sz="2400" dirty="0" smtClean="0"/>
              <a:t>, Java Concurrency Package, Boost C++ Library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981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179025"/>
            <a:ext cx="8229600" cy="1143000"/>
          </a:xfrm>
        </p:spPr>
        <p:txBody>
          <a:bodyPr/>
          <a:lstStyle/>
          <a:p>
            <a:r>
              <a:rPr lang="en-US" dirty="0"/>
              <a:t>Research Efforts for 25+ Years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37</a:t>
            </a:fld>
            <a:endParaRPr lang="en-US"/>
          </a:p>
        </p:txBody>
      </p:sp>
      <p:sp>
        <p:nvSpPr>
          <p:cNvPr id="12" name="Donut 11"/>
          <p:cNvSpPr/>
          <p:nvPr/>
        </p:nvSpPr>
        <p:spPr>
          <a:xfrm rot="5400000">
            <a:off x="4072752" y="2049289"/>
            <a:ext cx="290591" cy="290591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5400000">
            <a:off x="4150988" y="2368803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5400000">
            <a:off x="4150988" y="2537960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5400000">
            <a:off x="4150988" y="2707118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5400000">
            <a:off x="4150988" y="2876276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5400000">
            <a:off x="4150988" y="3045433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 rot="5400000">
            <a:off x="4150988" y="3214591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 rot="5400000">
            <a:off x="4150988" y="3383748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5400000">
            <a:off x="4150988" y="3552907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/>
          <p:cNvSpPr/>
          <p:nvPr/>
        </p:nvSpPr>
        <p:spPr>
          <a:xfrm rot="5400000">
            <a:off x="4150988" y="3722061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Donut 57"/>
          <p:cNvSpPr/>
          <p:nvPr/>
        </p:nvSpPr>
        <p:spPr>
          <a:xfrm rot="5400000">
            <a:off x="4072752" y="3882426"/>
            <a:ext cx="290591" cy="290591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rot="5400000">
            <a:off x="4150988" y="4201941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 rot="5400000">
            <a:off x="4150988" y="4371098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Oval 66"/>
          <p:cNvSpPr/>
          <p:nvPr/>
        </p:nvSpPr>
        <p:spPr>
          <a:xfrm rot="5400000">
            <a:off x="4150988" y="4540256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Oval 69"/>
          <p:cNvSpPr/>
          <p:nvPr/>
        </p:nvSpPr>
        <p:spPr>
          <a:xfrm rot="5400000">
            <a:off x="4150988" y="4709414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Oval 72"/>
          <p:cNvSpPr/>
          <p:nvPr/>
        </p:nvSpPr>
        <p:spPr>
          <a:xfrm rot="5400000">
            <a:off x="4150988" y="4878571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Oval 75"/>
          <p:cNvSpPr/>
          <p:nvPr/>
        </p:nvSpPr>
        <p:spPr>
          <a:xfrm rot="5400000">
            <a:off x="4150988" y="5047728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Oval 78"/>
          <p:cNvSpPr/>
          <p:nvPr/>
        </p:nvSpPr>
        <p:spPr>
          <a:xfrm rot="5400000">
            <a:off x="4150988" y="5216886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Oval 81"/>
          <p:cNvSpPr/>
          <p:nvPr/>
        </p:nvSpPr>
        <p:spPr>
          <a:xfrm rot="5400000">
            <a:off x="4150988" y="5386044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Oval 84"/>
          <p:cNvSpPr/>
          <p:nvPr/>
        </p:nvSpPr>
        <p:spPr>
          <a:xfrm rot="5400000">
            <a:off x="4150988" y="5555199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Donut 87"/>
          <p:cNvSpPr/>
          <p:nvPr/>
        </p:nvSpPr>
        <p:spPr>
          <a:xfrm rot="5400000">
            <a:off x="4072752" y="5720522"/>
            <a:ext cx="290591" cy="290591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 rot="5400000">
            <a:off x="4150988" y="6040035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Oval 93"/>
          <p:cNvSpPr/>
          <p:nvPr/>
        </p:nvSpPr>
        <p:spPr>
          <a:xfrm rot="5400000">
            <a:off x="4150988" y="6209193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" name="Oval 96"/>
          <p:cNvSpPr/>
          <p:nvPr/>
        </p:nvSpPr>
        <p:spPr>
          <a:xfrm rot="5400000">
            <a:off x="4150988" y="6378351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5400000">
            <a:off x="4150988" y="1376354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5400000">
            <a:off x="4150988" y="1545512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 rot="5400000">
            <a:off x="4150988" y="1714669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 rot="5400000">
            <a:off x="4150988" y="1883827"/>
            <a:ext cx="134119" cy="134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4292767" y="2025893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1990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92767" y="2264739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292767" y="2433896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292767" y="2603055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292767" y="2772212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1994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92767" y="2941369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1995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292767" y="3110527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1996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292771" y="3279685"/>
            <a:ext cx="546041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1997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92767" y="3448842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292767" y="3617997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1999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292767" y="3859030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2000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292767" y="4097877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2001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292767" y="4267035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4292767" y="4436192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2003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292767" y="4605350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4292767" y="4774507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2005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292767" y="4943665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2006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292767" y="5112823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2007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92767" y="5281980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2008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4292767" y="5451136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2009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292767" y="5697125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2010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292767" y="5935971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2011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4292767" y="6105129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2012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292767" y="6274286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2013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92767" y="1272291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1986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92767" y="1441447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1987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2767" y="1610605"/>
            <a:ext cx="546040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1988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288669" y="1779763"/>
            <a:ext cx="5542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899</a:t>
            </a:r>
            <a:endParaRPr lang="en-US" sz="1600" dirty="0"/>
          </a:p>
        </p:txBody>
      </p:sp>
      <p:sp>
        <p:nvSpPr>
          <p:cNvPr id="140" name="Donut 139"/>
          <p:cNvSpPr/>
          <p:nvPr/>
        </p:nvSpPr>
        <p:spPr>
          <a:xfrm rot="5400000">
            <a:off x="4827042" y="2049289"/>
            <a:ext cx="290591" cy="290591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 rot="5400000">
            <a:off x="4905278" y="2368803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Oval 141"/>
          <p:cNvSpPr/>
          <p:nvPr/>
        </p:nvSpPr>
        <p:spPr>
          <a:xfrm rot="5400000">
            <a:off x="4905278" y="2537960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Oval 142"/>
          <p:cNvSpPr/>
          <p:nvPr/>
        </p:nvSpPr>
        <p:spPr>
          <a:xfrm rot="5400000">
            <a:off x="4905278" y="2707118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Oval 143"/>
          <p:cNvSpPr/>
          <p:nvPr/>
        </p:nvSpPr>
        <p:spPr>
          <a:xfrm rot="5400000">
            <a:off x="4905278" y="2876276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Oval 144"/>
          <p:cNvSpPr/>
          <p:nvPr/>
        </p:nvSpPr>
        <p:spPr>
          <a:xfrm rot="5400000">
            <a:off x="4905278" y="3045433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Oval 145"/>
          <p:cNvSpPr/>
          <p:nvPr/>
        </p:nvSpPr>
        <p:spPr>
          <a:xfrm rot="5400000">
            <a:off x="4905278" y="3214591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Oval 146"/>
          <p:cNvSpPr/>
          <p:nvPr/>
        </p:nvSpPr>
        <p:spPr>
          <a:xfrm rot="5400000">
            <a:off x="4905278" y="3383748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8" name="Oval 147"/>
          <p:cNvSpPr/>
          <p:nvPr/>
        </p:nvSpPr>
        <p:spPr>
          <a:xfrm rot="5400000">
            <a:off x="4905278" y="3552907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Oval 148"/>
          <p:cNvSpPr/>
          <p:nvPr/>
        </p:nvSpPr>
        <p:spPr>
          <a:xfrm rot="5400000">
            <a:off x="4905278" y="3722061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Donut 149"/>
          <p:cNvSpPr/>
          <p:nvPr/>
        </p:nvSpPr>
        <p:spPr>
          <a:xfrm rot="5400000">
            <a:off x="4827042" y="3882426"/>
            <a:ext cx="290591" cy="290591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 rot="5400000">
            <a:off x="4905278" y="4201941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2" name="Oval 151"/>
          <p:cNvSpPr/>
          <p:nvPr/>
        </p:nvSpPr>
        <p:spPr>
          <a:xfrm rot="5400000">
            <a:off x="4905278" y="4371098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3" name="Oval 152"/>
          <p:cNvSpPr/>
          <p:nvPr/>
        </p:nvSpPr>
        <p:spPr>
          <a:xfrm rot="5400000">
            <a:off x="4905278" y="4540256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" name="Oval 153"/>
          <p:cNvSpPr/>
          <p:nvPr/>
        </p:nvSpPr>
        <p:spPr>
          <a:xfrm rot="5400000">
            <a:off x="4905278" y="4709414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5" name="Oval 154"/>
          <p:cNvSpPr/>
          <p:nvPr/>
        </p:nvSpPr>
        <p:spPr>
          <a:xfrm rot="5400000">
            <a:off x="4905278" y="4878571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6" name="Oval 155"/>
          <p:cNvSpPr/>
          <p:nvPr/>
        </p:nvSpPr>
        <p:spPr>
          <a:xfrm rot="5400000">
            <a:off x="4905278" y="5047728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7" name="Oval 156"/>
          <p:cNvSpPr/>
          <p:nvPr/>
        </p:nvSpPr>
        <p:spPr>
          <a:xfrm rot="5400000">
            <a:off x="4905278" y="5216886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8" name="Oval 157"/>
          <p:cNvSpPr/>
          <p:nvPr/>
        </p:nvSpPr>
        <p:spPr>
          <a:xfrm rot="5400000">
            <a:off x="4905278" y="5386044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Oval 158"/>
          <p:cNvSpPr/>
          <p:nvPr/>
        </p:nvSpPr>
        <p:spPr>
          <a:xfrm rot="5400000">
            <a:off x="4905278" y="5555199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Donut 159"/>
          <p:cNvSpPr/>
          <p:nvPr/>
        </p:nvSpPr>
        <p:spPr>
          <a:xfrm rot="5400000">
            <a:off x="4827042" y="5720522"/>
            <a:ext cx="290591" cy="290591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 rot="5400000">
            <a:off x="4905278" y="6040035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Oval 161"/>
          <p:cNvSpPr/>
          <p:nvPr/>
        </p:nvSpPr>
        <p:spPr>
          <a:xfrm rot="5400000">
            <a:off x="4905278" y="6209193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3" name="Oval 162"/>
          <p:cNvSpPr/>
          <p:nvPr/>
        </p:nvSpPr>
        <p:spPr>
          <a:xfrm rot="5400000">
            <a:off x="4905278" y="6378351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4" name="Oval 163"/>
          <p:cNvSpPr/>
          <p:nvPr/>
        </p:nvSpPr>
        <p:spPr>
          <a:xfrm rot="5400000">
            <a:off x="4905278" y="1376354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5" name="Oval 164"/>
          <p:cNvSpPr/>
          <p:nvPr/>
        </p:nvSpPr>
        <p:spPr>
          <a:xfrm rot="5400000">
            <a:off x="4905278" y="1545512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Oval 165"/>
          <p:cNvSpPr/>
          <p:nvPr/>
        </p:nvSpPr>
        <p:spPr>
          <a:xfrm rot="5400000">
            <a:off x="4905278" y="1714669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/>
          <p:cNvSpPr/>
          <p:nvPr/>
        </p:nvSpPr>
        <p:spPr>
          <a:xfrm rot="5400000">
            <a:off x="4905278" y="1883827"/>
            <a:ext cx="134119" cy="1341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7" name="TextBox 206"/>
          <p:cNvSpPr txBox="1"/>
          <p:nvPr/>
        </p:nvSpPr>
        <p:spPr>
          <a:xfrm>
            <a:off x="5491398" y="6843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1098316" y="1371596"/>
            <a:ext cx="3067270" cy="492443"/>
            <a:chOff x="1025326" y="1226456"/>
            <a:chExt cx="3067270" cy="492443"/>
          </a:xfrm>
        </p:grpSpPr>
        <p:sp>
          <p:nvSpPr>
            <p:cNvPr id="211" name="TextBox 210"/>
            <p:cNvSpPr txBox="1"/>
            <p:nvPr/>
          </p:nvSpPr>
          <p:spPr>
            <a:xfrm>
              <a:off x="1025326" y="1226456"/>
              <a:ext cx="2015999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R.K. </a:t>
              </a:r>
              <a:r>
                <a:rPr lang="en-US" sz="1400" b="1" dirty="0" err="1" smtClean="0"/>
                <a:t>Treiber</a:t>
              </a:r>
              <a:endParaRPr lang="en-US" sz="1400" b="1" dirty="0" smtClean="0"/>
            </a:p>
            <a:p>
              <a:r>
                <a:rPr lang="en-US" sz="1200" b="1" dirty="0"/>
                <a:t>: </a:t>
              </a:r>
              <a:r>
                <a:rPr lang="en-US" sz="1200" dirty="0" smtClean="0"/>
                <a:t>IBM </a:t>
              </a:r>
              <a:r>
                <a:rPr lang="en-US" sz="1200" dirty="0" err="1" smtClean="0"/>
                <a:t>Almaden</a:t>
              </a:r>
              <a:r>
                <a:rPr lang="en-US" sz="1200" dirty="0" smtClean="0"/>
                <a:t> TR</a:t>
              </a:r>
              <a:endParaRPr lang="en-US" sz="1200" dirty="0"/>
            </a:p>
          </p:txBody>
        </p:sp>
        <p:cxnSp>
          <p:nvCxnSpPr>
            <p:cNvPr id="221" name="Straight Connector 220"/>
            <p:cNvCxnSpPr>
              <a:stCxn id="211" idx="3"/>
              <a:endCxn id="118" idx="4"/>
            </p:cNvCxnSpPr>
            <p:nvPr/>
          </p:nvCxnSpPr>
          <p:spPr>
            <a:xfrm flipV="1">
              <a:off x="3041325" y="1298274"/>
              <a:ext cx="1051271" cy="174404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1098316" y="1612572"/>
            <a:ext cx="3067270" cy="788350"/>
            <a:chOff x="1025326" y="1467432"/>
            <a:chExt cx="3067270" cy="788350"/>
          </a:xfrm>
        </p:grpSpPr>
        <p:sp>
          <p:nvSpPr>
            <p:cNvPr id="212" name="TextBox 211"/>
            <p:cNvSpPr txBox="1"/>
            <p:nvPr/>
          </p:nvSpPr>
          <p:spPr>
            <a:xfrm>
              <a:off x="1025326" y="1763339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Mellor</a:t>
              </a:r>
              <a:r>
                <a:rPr lang="en-US" sz="1400" b="1" dirty="0"/>
                <a:t>-</a:t>
              </a:r>
              <a:r>
                <a:rPr lang="en-US" sz="1400" b="1" dirty="0" err="1" smtClean="0"/>
                <a:t>Crummey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Fetch</a:t>
              </a:r>
              <a:r>
                <a:rPr lang="en-US" sz="1200" dirty="0"/>
                <a:t>-and-</a:t>
              </a:r>
              <a:r>
                <a:rPr lang="en-US" sz="1200" dirty="0" err="1"/>
                <a:t>Φ</a:t>
              </a:r>
              <a:r>
                <a:rPr lang="en-US" sz="1200" dirty="0"/>
                <a:t> Algorithms</a:t>
              </a:r>
            </a:p>
          </p:txBody>
        </p:sp>
        <p:cxnSp>
          <p:nvCxnSpPr>
            <p:cNvPr id="222" name="Straight Connector 221"/>
            <p:cNvCxnSpPr>
              <a:stCxn id="212" idx="3"/>
              <a:endCxn id="121" idx="4"/>
            </p:cNvCxnSpPr>
            <p:nvPr/>
          </p:nvCxnSpPr>
          <p:spPr>
            <a:xfrm flipV="1">
              <a:off x="3041326" y="1467432"/>
              <a:ext cx="1051270" cy="542129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1098317" y="3038197"/>
            <a:ext cx="3067269" cy="492443"/>
            <a:chOff x="1025327" y="2893057"/>
            <a:chExt cx="3067269" cy="492443"/>
          </a:xfrm>
        </p:grpSpPr>
        <p:sp>
          <p:nvSpPr>
            <p:cNvPr id="213" name="TextBox 212"/>
            <p:cNvSpPr txBox="1"/>
            <p:nvPr/>
          </p:nvSpPr>
          <p:spPr>
            <a:xfrm>
              <a:off x="1025327" y="2893057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Michael </a:t>
              </a:r>
              <a:r>
                <a:rPr lang="en-US" sz="1400" b="1" dirty="0"/>
                <a:t>and </a:t>
              </a:r>
              <a:r>
                <a:rPr lang="en-US" sz="1400" b="1" dirty="0" smtClean="0"/>
                <a:t>Scott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MS Queue</a:t>
              </a:r>
              <a:endParaRPr lang="en-US" sz="1200" dirty="0"/>
            </a:p>
          </p:txBody>
        </p:sp>
        <p:cxnSp>
          <p:nvCxnSpPr>
            <p:cNvPr id="225" name="Straight Connector 224"/>
            <p:cNvCxnSpPr>
              <a:stCxn id="213" idx="3"/>
              <a:endCxn id="46" idx="4"/>
            </p:cNvCxnSpPr>
            <p:nvPr/>
          </p:nvCxnSpPr>
          <p:spPr>
            <a:xfrm flipV="1">
              <a:off x="3041327" y="3136511"/>
              <a:ext cx="1051269" cy="2768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098317" y="4141415"/>
            <a:ext cx="3067269" cy="635059"/>
            <a:chOff x="1025327" y="3996275"/>
            <a:chExt cx="3067269" cy="635059"/>
          </a:xfrm>
        </p:grpSpPr>
        <p:sp>
          <p:nvSpPr>
            <p:cNvPr id="214" name="TextBox 213"/>
            <p:cNvSpPr txBox="1"/>
            <p:nvPr/>
          </p:nvSpPr>
          <p:spPr>
            <a:xfrm>
              <a:off x="1025327" y="3996275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Ladan-Mozes</a:t>
              </a:r>
              <a:r>
                <a:rPr lang="en-US" sz="1400" b="1" dirty="0"/>
                <a:t> and </a:t>
              </a:r>
              <a:r>
                <a:rPr lang="en-US" sz="1400" b="1" dirty="0" err="1" smtClean="0"/>
                <a:t>Shavit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Optimistic Queue</a:t>
              </a:r>
              <a:endParaRPr lang="en-US" sz="1200" dirty="0"/>
            </a:p>
          </p:txBody>
        </p:sp>
        <p:cxnSp>
          <p:nvCxnSpPr>
            <p:cNvPr id="228" name="Straight Connector 227"/>
            <p:cNvCxnSpPr>
              <a:stCxn id="214" idx="3"/>
              <a:endCxn id="70" idx="4"/>
            </p:cNvCxnSpPr>
            <p:nvPr/>
          </p:nvCxnSpPr>
          <p:spPr>
            <a:xfrm>
              <a:off x="3041327" y="4242497"/>
              <a:ext cx="1051269" cy="388837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1098316" y="4705604"/>
            <a:ext cx="3067270" cy="492443"/>
            <a:chOff x="1025326" y="4560464"/>
            <a:chExt cx="3067270" cy="492443"/>
          </a:xfrm>
        </p:grpSpPr>
        <p:sp>
          <p:nvSpPr>
            <p:cNvPr id="217" name="TextBox 216"/>
            <p:cNvSpPr txBox="1"/>
            <p:nvPr/>
          </p:nvSpPr>
          <p:spPr>
            <a:xfrm>
              <a:off x="1025326" y="4560464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Moir</a:t>
              </a:r>
              <a:r>
                <a:rPr lang="en-US" sz="1400" b="1" dirty="0" smtClean="0"/>
                <a:t> et al. 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Elimination Backoff  Queue</a:t>
              </a:r>
              <a:endParaRPr lang="en-US" sz="1200" dirty="0"/>
            </a:p>
          </p:txBody>
        </p:sp>
        <p:cxnSp>
          <p:nvCxnSpPr>
            <p:cNvPr id="231" name="Straight Connector 230"/>
            <p:cNvCxnSpPr>
              <a:stCxn id="217" idx="3"/>
              <a:endCxn id="73" idx="4"/>
            </p:cNvCxnSpPr>
            <p:nvPr/>
          </p:nvCxnSpPr>
          <p:spPr>
            <a:xfrm flipV="1">
              <a:off x="3041326" y="4800491"/>
              <a:ext cx="1051270" cy="6195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/>
          <p:cNvGrpSpPr/>
          <p:nvPr/>
        </p:nvGrpSpPr>
        <p:grpSpPr>
          <a:xfrm>
            <a:off x="1098317" y="5269793"/>
            <a:ext cx="3067269" cy="492443"/>
            <a:chOff x="1025327" y="5124653"/>
            <a:chExt cx="3067269" cy="492443"/>
          </a:xfrm>
        </p:grpSpPr>
        <p:sp>
          <p:nvSpPr>
            <p:cNvPr id="216" name="TextBox 215"/>
            <p:cNvSpPr txBox="1"/>
            <p:nvPr/>
          </p:nvSpPr>
          <p:spPr>
            <a:xfrm>
              <a:off x="1025327" y="5124653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Hoffman et al. </a:t>
              </a:r>
              <a:endParaRPr lang="en-US" sz="1400" b="1" dirty="0"/>
            </a:p>
            <a:p>
              <a:r>
                <a:rPr lang="en-US" sz="1200" dirty="0" smtClean="0"/>
                <a:t>: Baskets Queue</a:t>
              </a:r>
              <a:endParaRPr lang="en-US" sz="1200" dirty="0"/>
            </a:p>
          </p:txBody>
        </p:sp>
        <p:cxnSp>
          <p:nvCxnSpPr>
            <p:cNvPr id="234" name="Straight Connector 233"/>
            <p:cNvCxnSpPr>
              <a:stCxn id="216" idx="3"/>
              <a:endCxn id="79" idx="4"/>
            </p:cNvCxnSpPr>
            <p:nvPr/>
          </p:nvCxnSpPr>
          <p:spPr>
            <a:xfrm flipV="1">
              <a:off x="3041327" y="5138806"/>
              <a:ext cx="1051269" cy="232069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1098317" y="6026284"/>
            <a:ext cx="3067269" cy="492443"/>
            <a:chOff x="1025327" y="5881144"/>
            <a:chExt cx="3067269" cy="492443"/>
          </a:xfrm>
        </p:grpSpPr>
        <p:sp>
          <p:nvSpPr>
            <p:cNvPr id="215" name="TextBox 214"/>
            <p:cNvSpPr txBox="1"/>
            <p:nvPr/>
          </p:nvSpPr>
          <p:spPr>
            <a:xfrm>
              <a:off x="1025327" y="5881144"/>
              <a:ext cx="2016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Morrison and </a:t>
              </a:r>
              <a:r>
                <a:rPr lang="en-US" sz="1400" b="1" dirty="0" err="1" smtClean="0"/>
                <a:t>Afek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LCRQ, LCRQ+H</a:t>
              </a:r>
              <a:endParaRPr lang="en-US" sz="1200" dirty="0"/>
            </a:p>
          </p:txBody>
        </p:sp>
        <p:cxnSp>
          <p:nvCxnSpPr>
            <p:cNvPr id="237" name="Straight Connector 236"/>
            <p:cNvCxnSpPr>
              <a:stCxn id="215" idx="3"/>
              <a:endCxn id="97" idx="4"/>
            </p:cNvCxnSpPr>
            <p:nvPr/>
          </p:nvCxnSpPr>
          <p:spPr>
            <a:xfrm>
              <a:off x="3041327" y="6127366"/>
              <a:ext cx="1051269" cy="172905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5053995" y="1367194"/>
            <a:ext cx="3109755" cy="492443"/>
            <a:chOff x="4981005" y="1222054"/>
            <a:chExt cx="3109755" cy="492443"/>
          </a:xfrm>
        </p:grpSpPr>
        <p:sp>
          <p:nvSpPr>
            <p:cNvPr id="243" name="TextBox 242"/>
            <p:cNvSpPr txBox="1"/>
            <p:nvPr/>
          </p:nvSpPr>
          <p:spPr>
            <a:xfrm>
              <a:off x="5882778" y="1222054"/>
              <a:ext cx="2207982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Yew </a:t>
              </a:r>
              <a:r>
                <a:rPr lang="en-US" sz="1400" b="1" dirty="0"/>
                <a:t>et al. </a:t>
              </a:r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Software Combining Tree</a:t>
              </a:r>
              <a:endParaRPr lang="en-US" sz="1200" dirty="0"/>
            </a:p>
          </p:txBody>
        </p:sp>
        <p:cxnSp>
          <p:nvCxnSpPr>
            <p:cNvPr id="250" name="Straight Connector 249"/>
            <p:cNvCxnSpPr>
              <a:stCxn id="243" idx="1"/>
              <a:endCxn id="165" idx="0"/>
            </p:cNvCxnSpPr>
            <p:nvPr/>
          </p:nvCxnSpPr>
          <p:spPr>
            <a:xfrm flipH="1" flipV="1">
              <a:off x="4981005" y="1467432"/>
              <a:ext cx="901773" cy="844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5053995" y="3536902"/>
            <a:ext cx="3109755" cy="492443"/>
            <a:chOff x="4981005" y="3391762"/>
            <a:chExt cx="3109755" cy="492443"/>
          </a:xfrm>
        </p:grpSpPr>
        <p:sp>
          <p:nvSpPr>
            <p:cNvPr id="244" name="TextBox 243"/>
            <p:cNvSpPr txBox="1"/>
            <p:nvPr/>
          </p:nvSpPr>
          <p:spPr>
            <a:xfrm>
              <a:off x="5882778" y="3391762"/>
              <a:ext cx="2207982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Oyama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et al. </a:t>
              </a:r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Combining Stack</a:t>
              </a:r>
              <a:endParaRPr lang="en-US" sz="1200" dirty="0"/>
            </a:p>
          </p:txBody>
        </p:sp>
        <p:cxnSp>
          <p:nvCxnSpPr>
            <p:cNvPr id="253" name="Straight Connector 252"/>
            <p:cNvCxnSpPr>
              <a:stCxn id="244" idx="1"/>
              <a:endCxn id="149" idx="0"/>
            </p:cNvCxnSpPr>
            <p:nvPr/>
          </p:nvCxnSpPr>
          <p:spPr>
            <a:xfrm flipH="1">
              <a:off x="4981005" y="3637984"/>
              <a:ext cx="901773" cy="5997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5053995" y="4231200"/>
            <a:ext cx="3109754" cy="883588"/>
            <a:chOff x="4981005" y="4086060"/>
            <a:chExt cx="3109754" cy="883588"/>
          </a:xfrm>
        </p:grpSpPr>
        <p:sp>
          <p:nvSpPr>
            <p:cNvPr id="245" name="TextBox 244"/>
            <p:cNvSpPr txBox="1"/>
            <p:nvPr/>
          </p:nvSpPr>
          <p:spPr>
            <a:xfrm>
              <a:off x="5882778" y="4086060"/>
              <a:ext cx="2207981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Shalev</a:t>
              </a:r>
              <a:r>
                <a:rPr lang="en-US" sz="1400" b="1" dirty="0"/>
                <a:t> and </a:t>
              </a:r>
              <a:r>
                <a:rPr lang="en-US" sz="1400" b="1" dirty="0" err="1" smtClean="0"/>
                <a:t>Shavit</a:t>
              </a:r>
              <a:r>
                <a:rPr lang="en-US" sz="1400" b="1" dirty="0" smtClean="0"/>
                <a:t> 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/>
                <a:t>Predictive log-</a:t>
              </a:r>
              <a:r>
                <a:rPr lang="en-US" sz="1200" dirty="0" smtClean="0"/>
                <a:t>synchronization</a:t>
              </a:r>
              <a:endParaRPr lang="en-US" sz="1200" dirty="0"/>
            </a:p>
          </p:txBody>
        </p:sp>
        <p:cxnSp>
          <p:nvCxnSpPr>
            <p:cNvPr id="256" name="Straight Connector 255"/>
            <p:cNvCxnSpPr>
              <a:stCxn id="245" idx="1"/>
              <a:endCxn id="156" idx="0"/>
            </p:cNvCxnSpPr>
            <p:nvPr/>
          </p:nvCxnSpPr>
          <p:spPr>
            <a:xfrm flipH="1">
              <a:off x="4981005" y="4332282"/>
              <a:ext cx="901773" cy="637366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132231" y="4814333"/>
            <a:ext cx="3031519" cy="1051485"/>
            <a:chOff x="5059241" y="4669193"/>
            <a:chExt cx="3031519" cy="1051485"/>
          </a:xfrm>
        </p:grpSpPr>
        <p:sp>
          <p:nvSpPr>
            <p:cNvPr id="246" name="TextBox 245"/>
            <p:cNvSpPr txBox="1"/>
            <p:nvPr/>
          </p:nvSpPr>
          <p:spPr>
            <a:xfrm>
              <a:off x="5882779" y="4669193"/>
              <a:ext cx="2207981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Hendler</a:t>
              </a:r>
              <a:r>
                <a:rPr lang="en-US" sz="1400" b="1" dirty="0"/>
                <a:t> et al. </a:t>
              </a:r>
            </a:p>
            <a:p>
              <a:r>
                <a:rPr lang="en-US" sz="1200" dirty="0" smtClean="0"/>
                <a:t>: FC Queue (Flat Combining)</a:t>
              </a:r>
              <a:endParaRPr lang="en-US" sz="1200" dirty="0"/>
            </a:p>
          </p:txBody>
        </p:sp>
        <p:cxnSp>
          <p:nvCxnSpPr>
            <p:cNvPr id="259" name="Straight Connector 258"/>
            <p:cNvCxnSpPr>
              <a:stCxn id="246" idx="1"/>
              <a:endCxn id="160" idx="0"/>
            </p:cNvCxnSpPr>
            <p:nvPr/>
          </p:nvCxnSpPr>
          <p:spPr>
            <a:xfrm flipH="1">
              <a:off x="5059241" y="4915415"/>
              <a:ext cx="823538" cy="805263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053995" y="5378522"/>
            <a:ext cx="3109755" cy="728573"/>
            <a:chOff x="4981005" y="5233382"/>
            <a:chExt cx="3109755" cy="728573"/>
          </a:xfrm>
        </p:grpSpPr>
        <p:sp>
          <p:nvSpPr>
            <p:cNvPr id="248" name="TextBox 247"/>
            <p:cNvSpPr txBox="1"/>
            <p:nvPr/>
          </p:nvSpPr>
          <p:spPr>
            <a:xfrm>
              <a:off x="5882778" y="5233382"/>
              <a:ext cx="2207982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Fatourou</a:t>
              </a:r>
              <a:r>
                <a:rPr lang="en-US" sz="1400" b="1" dirty="0"/>
                <a:t> </a:t>
              </a:r>
              <a:r>
                <a:rPr lang="en-US" sz="1400" b="1" dirty="0" smtClean="0"/>
                <a:t>and </a:t>
              </a:r>
              <a:r>
                <a:rPr lang="en-US" sz="1400" b="1" dirty="0" err="1" smtClean="0"/>
                <a:t>Kallimanis</a:t>
              </a:r>
              <a:r>
                <a:rPr lang="en-US" sz="1400" b="1" dirty="0" smtClean="0"/>
                <a:t> </a:t>
              </a:r>
              <a:endParaRPr lang="en-US" sz="1400" b="1" dirty="0"/>
            </a:p>
            <a:p>
              <a:r>
                <a:rPr lang="en-US" sz="1200" b="1" dirty="0" smtClean="0"/>
                <a:t>: </a:t>
              </a:r>
              <a:r>
                <a:rPr lang="en-US" sz="1200" dirty="0" smtClean="0"/>
                <a:t>P-</a:t>
              </a:r>
              <a:r>
                <a:rPr lang="en-US" sz="1200" dirty="0" err="1" smtClean="0"/>
                <a:t>Sim</a:t>
              </a:r>
              <a:endParaRPr lang="en-US" sz="1200" dirty="0"/>
            </a:p>
          </p:txBody>
        </p:sp>
        <p:cxnSp>
          <p:nvCxnSpPr>
            <p:cNvPr id="262" name="Straight Connector 261"/>
            <p:cNvCxnSpPr>
              <a:stCxn id="248" idx="1"/>
              <a:endCxn id="161" idx="0"/>
            </p:cNvCxnSpPr>
            <p:nvPr/>
          </p:nvCxnSpPr>
          <p:spPr>
            <a:xfrm flipH="1">
              <a:off x="4981005" y="5479604"/>
              <a:ext cx="901773" cy="482351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039397" y="5942711"/>
            <a:ext cx="2922049" cy="492443"/>
            <a:chOff x="4966407" y="5797571"/>
            <a:chExt cx="2922049" cy="492443"/>
          </a:xfrm>
        </p:grpSpPr>
        <p:sp>
          <p:nvSpPr>
            <p:cNvPr id="247" name="TextBox 246"/>
            <p:cNvSpPr txBox="1"/>
            <p:nvPr/>
          </p:nvSpPr>
          <p:spPr>
            <a:xfrm>
              <a:off x="5882779" y="5797571"/>
              <a:ext cx="2005677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Fatourou</a:t>
              </a:r>
              <a:r>
                <a:rPr lang="en-US" sz="1400" b="1" dirty="0"/>
                <a:t> and </a:t>
              </a:r>
              <a:r>
                <a:rPr lang="en-US" sz="1400" b="1" dirty="0" err="1"/>
                <a:t>Kallimanis</a:t>
              </a:r>
              <a:r>
                <a:rPr lang="en-US" sz="1400" b="1" dirty="0"/>
                <a:t> </a:t>
              </a:r>
            </a:p>
            <a:p>
              <a:r>
                <a:rPr lang="en-US" sz="1200" dirty="0" smtClean="0"/>
                <a:t>: H Queue (H Sync)</a:t>
              </a:r>
              <a:endParaRPr lang="en-US" sz="1200" dirty="0"/>
            </a:p>
          </p:txBody>
        </p:sp>
        <p:cxnSp>
          <p:nvCxnSpPr>
            <p:cNvPr id="263" name="Straight Connector 262"/>
            <p:cNvCxnSpPr>
              <a:stCxn id="247" idx="1"/>
              <a:endCxn id="162" idx="0"/>
            </p:cNvCxnSpPr>
            <p:nvPr/>
          </p:nvCxnSpPr>
          <p:spPr>
            <a:xfrm flipH="1">
              <a:off x="4966407" y="6043793"/>
              <a:ext cx="916372" cy="87320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884354" y="822879"/>
            <a:ext cx="2996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Lock-Free Approaches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039397" y="822879"/>
            <a:ext cx="31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Combining Approaches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18970" y="1943421"/>
            <a:ext cx="3727566" cy="3678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Key Intuition</a:t>
            </a:r>
          </a:p>
          <a:p>
            <a:pPr algn="ctr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Higher Degree of Parallelism </a:t>
            </a:r>
          </a:p>
          <a:p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    Higher Scalability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ym typeface="Wingdings"/>
              </a:rPr>
              <a:t>Use hardware atomic instructions, such as compare-and-swap (CAS), to maximize the degree of parallelism. 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39654" y="1943421"/>
            <a:ext cx="3727566" cy="36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Key Intuition</a:t>
            </a:r>
          </a:p>
          <a:p>
            <a:pPr algn="ctr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Higher Degree of Parallelism </a:t>
            </a:r>
          </a:p>
          <a:p>
            <a:r>
              <a:rPr lang="en-US" sz="2000" dirty="0" smtClean="0">
                <a:sym typeface="Wingdings"/>
              </a:rPr>
              <a:t>     Higher Synchronization Cost </a:t>
            </a:r>
          </a:p>
          <a:p>
            <a:r>
              <a:rPr lang="en-US" sz="2000" dirty="0" smtClean="0">
                <a:sym typeface="Wingdings"/>
              </a:rPr>
              <a:t>     Lower Scalability </a:t>
            </a:r>
          </a:p>
          <a:p>
            <a:r>
              <a:rPr lang="en-US" sz="2000" dirty="0" smtClean="0">
                <a:sym typeface="Wingdings"/>
              </a:rPr>
              <a:t>     Batch processing by a thread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ym typeface="Wingdings"/>
              </a:rPr>
              <a:t>One designated thread, or a combiner, performs batch processing of requests from other concurrent threads. </a:t>
            </a:r>
          </a:p>
        </p:txBody>
      </p:sp>
    </p:spTree>
    <p:extLst>
      <p:ext uri="{BB962C8B-B14F-4D97-AF65-F5344CB8AC3E}">
        <p14:creationId xmlns:p14="http://schemas.microsoft.com/office/powerpoint/2010/main" val="256405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1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1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1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1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1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7" grpId="0" animBg="1"/>
      <p:bldP spid="47" grpId="0"/>
      <p:bldP spid="89" grpId="0"/>
      <p:bldP spid="95" grpId="0"/>
      <p:bldP spid="98" grpId="0"/>
      <p:bldP spid="160" grpId="0" animBg="1"/>
      <p:bldP spid="162" grpId="0" animBg="1"/>
      <p:bldP spid="285" grpId="0" animBg="1"/>
      <p:bldP spid="28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Lock-Free Approaches</a:t>
            </a:r>
            <a:br>
              <a:rPr lang="en-US" dirty="0" smtClean="0"/>
            </a:br>
            <a:r>
              <a:rPr lang="en-US" sz="3600" dirty="0" smtClean="0"/>
              <a:t>: MS Queue</a:t>
            </a:r>
            <a:r>
              <a:rPr lang="en-US" sz="2200" b="0" i="1" dirty="0" smtClean="0"/>
              <a:t> [Michael and Scott, PODC’96]</a:t>
            </a:r>
            <a:endParaRPr lang="en-US" sz="40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3021621"/>
            <a:ext cx="8721086" cy="384847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Update the shared variables</a:t>
            </a:r>
            <a:r>
              <a:rPr lang="en-US" dirty="0" smtClean="0">
                <a:sym typeface="Wingdings"/>
              </a:rPr>
              <a:t> by using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CAS</a:t>
            </a:r>
            <a:r>
              <a:rPr lang="en-US" dirty="0" smtClean="0">
                <a:sym typeface="Wingdings"/>
              </a:rPr>
              <a:t> atomic instruction. </a:t>
            </a:r>
          </a:p>
          <a:p>
            <a:pPr lvl="1"/>
            <a:endParaRPr lang="en-US" sz="800" dirty="0" smtClean="0">
              <a:sym typeface="Wingdings"/>
            </a:endParaRPr>
          </a:p>
          <a:p>
            <a:r>
              <a:rPr lang="en-US" dirty="0" smtClean="0"/>
              <a:t>In the </a:t>
            </a:r>
            <a:r>
              <a:rPr lang="en-US" dirty="0" smtClean="0">
                <a:latin typeface="Courier"/>
                <a:cs typeface="Courier"/>
              </a:rPr>
              <a:t>CAS</a:t>
            </a:r>
            <a:r>
              <a:rPr lang="en-US" dirty="0" smtClean="0"/>
              <a:t>, only one thread will succeed and all the others will fail and retry until they succeed. </a:t>
            </a:r>
          </a:p>
          <a:p>
            <a:pPr lvl="1"/>
            <a:r>
              <a:rPr lang="en-US" dirty="0" smtClean="0"/>
              <a:t>Since the </a:t>
            </a:r>
            <a:r>
              <a:rPr lang="en-US" dirty="0"/>
              <a:t>failing threads use not only computational resources but also the memory </a:t>
            </a:r>
            <a:r>
              <a:rPr lang="en-US" dirty="0" smtClean="0"/>
              <a:t>bus, </a:t>
            </a:r>
            <a:r>
              <a:rPr lang="en-US" dirty="0"/>
              <a:t>they also slow down the succeeding thread. </a:t>
            </a:r>
            <a:endParaRPr lang="en-US" dirty="0" smtClean="0"/>
          </a:p>
          <a:p>
            <a:pPr lvl="1"/>
            <a:endParaRPr lang="en-US" sz="800" dirty="0"/>
          </a:p>
          <a:p>
            <a:r>
              <a:rPr lang="en-US" dirty="0" smtClean="0"/>
              <a:t>Exponential Backoff Scheme</a:t>
            </a:r>
          </a:p>
          <a:p>
            <a:pPr lvl="1"/>
            <a:r>
              <a:rPr lang="en-US" dirty="0" smtClean="0"/>
              <a:t>Spreads out </a:t>
            </a:r>
            <a:r>
              <a:rPr lang="en-US" dirty="0" smtClean="0">
                <a:latin typeface="Courier"/>
                <a:cs typeface="Courier"/>
              </a:rPr>
              <a:t>CAS</a:t>
            </a:r>
            <a:r>
              <a:rPr lang="en-US" dirty="0" smtClean="0"/>
              <a:t> retries over time.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Needs manual tuning of the backoff parameters for a particular workload and machine combination.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 Neither Java Concurrency Package nor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Bootst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 C++ Library supports this.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sz="800" dirty="0"/>
          </a:p>
          <a:p>
            <a:r>
              <a:rPr lang="en-US" dirty="0" smtClean="0"/>
              <a:t>Research focus has been on how to reduce </a:t>
            </a:r>
            <a:r>
              <a:rPr lang="en-US" dirty="0" smtClean="0">
                <a:latin typeface="Courier"/>
                <a:cs typeface="Courier"/>
              </a:rPr>
              <a:t>CAS</a:t>
            </a:r>
            <a:r>
              <a:rPr lang="en-US" dirty="0" smtClean="0"/>
              <a:t> retries per operation. </a:t>
            </a:r>
          </a:p>
          <a:p>
            <a:pPr lvl="1"/>
            <a:r>
              <a:rPr lang="en-US" i="1" dirty="0" smtClean="0"/>
              <a:t>[</a:t>
            </a:r>
            <a:r>
              <a:rPr lang="en-US" i="1" dirty="0"/>
              <a:t>Ladan-</a:t>
            </a:r>
            <a:r>
              <a:rPr lang="en-US" i="1" dirty="0" smtClean="0"/>
              <a:t>Mozes+,DISC’04], [Moir+,SPAA’05], [Hoffman+, OPODIS’09],   		 [Morrison+, PPoPP’13]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38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63950" y="1569920"/>
            <a:ext cx="2623231" cy="116955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T = Tail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N =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r>
              <a:rPr lang="en-US" sz="1100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1400" dirty="0" err="1" smtClean="0">
                <a:latin typeface="Courier"/>
                <a:cs typeface="Courier"/>
                <a:sym typeface="Wingdings"/>
              </a:rPr>
              <a:t>next</a:t>
            </a:r>
            <a:endParaRPr lang="en-US" sz="1400" dirty="0" smtClean="0">
              <a:latin typeface="Courier"/>
              <a:cs typeface="Courier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CAS(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050" dirty="0" err="1" smtClean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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next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, N, new)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CAS(Tail, T, new)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6154" y="1589887"/>
            <a:ext cx="2603667" cy="116955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H = Head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N =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100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1400" dirty="0" err="1" smtClean="0">
                <a:latin typeface="Courier"/>
                <a:cs typeface="Courier"/>
                <a:sym typeface="Wingdings"/>
              </a:rPr>
              <a:t>next</a:t>
            </a:r>
            <a:endParaRPr lang="en-US" sz="1400" dirty="0" smtClean="0">
              <a:latin typeface="Courier"/>
              <a:cs typeface="Courier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Head =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050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1400" dirty="0" err="1" smtClean="0">
                <a:latin typeface="Courier"/>
                <a:cs typeface="Courier"/>
                <a:sym typeface="Wingdings"/>
              </a:rPr>
              <a:t>next</a:t>
            </a:r>
            <a:endParaRPr lang="en-US" sz="1400" dirty="0" smtClean="0">
              <a:latin typeface="Courier"/>
              <a:cs typeface="Courier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CAS(Head, H, N)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ourier"/>
                <a:cs typeface="Courier"/>
              </a:rPr>
              <a:t>return N</a:t>
            </a: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929738" y="2345671"/>
            <a:ext cx="869495" cy="563992"/>
            <a:chOff x="2155626" y="2250642"/>
            <a:chExt cx="869495" cy="563992"/>
          </a:xfrm>
        </p:grpSpPr>
        <p:sp>
          <p:nvSpPr>
            <p:cNvPr id="37" name="Rectangle 36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2084" y="1626192"/>
            <a:ext cx="684803" cy="292388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solidFill>
                  <a:srgbClr val="FF0000"/>
                </a:solidFill>
                <a:latin typeface="Courier"/>
                <a:cs typeface="Courier"/>
              </a:rPr>
              <a:t>Head</a:t>
            </a:r>
            <a:endParaRPr lang="en-US" sz="155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295295" y="2345671"/>
            <a:ext cx="869495" cy="563992"/>
            <a:chOff x="2155626" y="2250642"/>
            <a:chExt cx="869495" cy="563992"/>
          </a:xfrm>
        </p:grpSpPr>
        <p:sp>
          <p:nvSpPr>
            <p:cNvPr id="41" name="Rectangle 40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12516" y="2345671"/>
            <a:ext cx="869495" cy="563992"/>
            <a:chOff x="2155626" y="2250642"/>
            <a:chExt cx="869495" cy="563992"/>
          </a:xfrm>
        </p:grpSpPr>
        <p:sp>
          <p:nvSpPr>
            <p:cNvPr id="44" name="Rectangle 43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99144" y="1626192"/>
            <a:ext cx="661797" cy="284693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550" b="1" dirty="0" smtClean="0">
                <a:solidFill>
                  <a:srgbClr val="FF0000"/>
                </a:solidFill>
                <a:latin typeface="Courier"/>
                <a:cs typeface="Courier"/>
              </a:rPr>
              <a:t>Tail</a:t>
            </a:r>
            <a:endParaRPr lang="en-US" sz="155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>
            <a:stCxn id="39" idx="2"/>
            <a:endCxn id="37" idx="0"/>
          </p:cNvCxnSpPr>
          <p:nvPr/>
        </p:nvCxnSpPr>
        <p:spPr>
          <a:xfrm>
            <a:off x="3364486" y="1918580"/>
            <a:ext cx="0" cy="427091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41" idx="0"/>
          </p:cNvCxnSpPr>
          <p:nvPr/>
        </p:nvCxnSpPr>
        <p:spPr>
          <a:xfrm>
            <a:off x="5730043" y="1910885"/>
            <a:ext cx="0" cy="434786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45" idx="1"/>
          </p:cNvCxnSpPr>
          <p:nvPr/>
        </p:nvCxnSpPr>
        <p:spPr>
          <a:xfrm>
            <a:off x="3799233" y="2783663"/>
            <a:ext cx="31328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3"/>
            <a:endCxn id="42" idx="1"/>
          </p:cNvCxnSpPr>
          <p:nvPr/>
        </p:nvCxnSpPr>
        <p:spPr>
          <a:xfrm>
            <a:off x="4982011" y="2783663"/>
            <a:ext cx="31328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Explosion 1 29"/>
          <p:cNvSpPr/>
          <p:nvPr/>
        </p:nvSpPr>
        <p:spPr>
          <a:xfrm>
            <a:off x="6845345" y="1005244"/>
            <a:ext cx="1992380" cy="64807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Courier"/>
                <a:cs typeface="Courier"/>
              </a:rPr>
              <a:t>enqueue</a:t>
            </a:r>
            <a:endParaRPr lang="en-US" sz="1600" b="1" i="1" dirty="0">
              <a:latin typeface="Courier"/>
              <a:cs typeface="Courier"/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457200" y="977915"/>
            <a:ext cx="1992380" cy="64807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Courier"/>
                <a:cs typeface="Courier"/>
              </a:rPr>
              <a:t>dequeue</a:t>
            </a:r>
            <a:endParaRPr lang="en-US" sz="1600" b="1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359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9817"/>
            <a:ext cx="8229600" cy="1143000"/>
          </a:xfrm>
        </p:spPr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90" y="2987530"/>
            <a:ext cx="8623905" cy="3090635"/>
          </a:xfrm>
        </p:spPr>
        <p:txBody>
          <a:bodyPr>
            <a:noAutofit/>
          </a:bodyPr>
          <a:lstStyle/>
          <a:p>
            <a:r>
              <a:rPr lang="en-US" sz="2000" dirty="0" smtClean="0"/>
              <a:t>A combining technique is essentially a universal construction, which is used to construct a concurrent data structure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from a sequential implementation. </a:t>
            </a:r>
            <a:endParaRPr lang="en-US" sz="2000" dirty="0" smtClean="0"/>
          </a:p>
          <a:p>
            <a:pPr lvl="1"/>
            <a:r>
              <a:rPr lang="en-US" sz="1800" dirty="0" smtClean="0"/>
              <a:t>In most research, combining-based queues are constructed from the two-lock queue presented by </a:t>
            </a:r>
            <a:r>
              <a:rPr lang="en-US" sz="1600" i="1" dirty="0" smtClean="0"/>
              <a:t>[Michael and Scott, PODC’96]</a:t>
            </a:r>
            <a:r>
              <a:rPr lang="en-US" sz="1800" dirty="0" smtClean="0"/>
              <a:t>.</a:t>
            </a:r>
          </a:p>
          <a:p>
            <a:pPr lvl="1"/>
            <a:endParaRPr lang="en-US" sz="100" dirty="0" smtClean="0"/>
          </a:p>
          <a:p>
            <a:r>
              <a:rPr lang="en-US" sz="2000" dirty="0"/>
              <a:t>The combining techniques could outperform lock-free techniques when the synchronization cost overshadows the benefits of parallel execution.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However, they completely </a:t>
            </a:r>
            <a:r>
              <a:rPr lang="en-US" sz="1800" b="1" dirty="0">
                <a:solidFill>
                  <a:srgbClr val="FF0000"/>
                </a:solidFill>
              </a:rPr>
              <a:t>lose opportunities to exploit the advantages of parallel execution. 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00" dirty="0"/>
          </a:p>
          <a:p>
            <a:r>
              <a:rPr lang="en-US" sz="2000" dirty="0" smtClean="0"/>
              <a:t>Research focus has  been on how to minimize the overhead of manipulating requests. </a:t>
            </a:r>
          </a:p>
          <a:p>
            <a:pPr lvl="1"/>
            <a:r>
              <a:rPr lang="en-US" sz="1600" i="1" dirty="0" smtClean="0"/>
              <a:t>[</a:t>
            </a:r>
            <a:r>
              <a:rPr lang="en-US" sz="1600" i="1" dirty="0" err="1" smtClean="0"/>
              <a:t>Shalev</a:t>
            </a:r>
            <a:r>
              <a:rPr lang="en-US" sz="1600" i="1" dirty="0" smtClean="0"/>
              <a:t>+, EuroSys’06], [</a:t>
            </a:r>
            <a:r>
              <a:rPr lang="en-US" sz="1600" i="1" dirty="0" err="1" smtClean="0"/>
              <a:t>Hendler</a:t>
            </a:r>
            <a:r>
              <a:rPr lang="en-US" sz="1600" i="1" dirty="0" smtClean="0"/>
              <a:t>+, SPAA’10]</a:t>
            </a:r>
            <a:r>
              <a:rPr lang="en-US" sz="1600" i="1" dirty="0"/>
              <a:t> , [</a:t>
            </a:r>
            <a:r>
              <a:rPr lang="en-US" sz="1600" i="1" dirty="0" err="1"/>
              <a:t>Fatourou</a:t>
            </a:r>
            <a:r>
              <a:rPr lang="en-US" sz="1600" i="1" dirty="0"/>
              <a:t>+, </a:t>
            </a:r>
            <a:r>
              <a:rPr lang="en-US" sz="1600" i="1" dirty="0" smtClean="0"/>
              <a:t>SPAA’11], [</a:t>
            </a:r>
            <a:r>
              <a:rPr lang="en-US" sz="1600" i="1" dirty="0" err="1" smtClean="0"/>
              <a:t>Fatourou</a:t>
            </a:r>
            <a:r>
              <a:rPr lang="en-US" sz="1600" i="1" dirty="0" smtClean="0"/>
              <a:t>+, PPoPP’12]</a:t>
            </a:r>
            <a:endParaRPr lang="en-US" sz="1600" i="1" dirty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688886" y="845818"/>
            <a:ext cx="2868387" cy="1394675"/>
            <a:chOff x="5240634" y="1105071"/>
            <a:chExt cx="2868387" cy="1394675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5240634" y="1729663"/>
              <a:ext cx="2868387" cy="770083"/>
              <a:chOff x="2016441" y="1588953"/>
              <a:chExt cx="4780647" cy="12834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22823" y="2308432"/>
                <a:ext cx="869495" cy="563992"/>
                <a:chOff x="2155626" y="2250642"/>
                <a:chExt cx="869495" cy="56399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155626" y="2250642"/>
                  <a:ext cx="869495" cy="3096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155626" y="2562634"/>
                  <a:ext cx="869495" cy="2520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  <a:latin typeface="Courier"/>
                      <a:cs typeface="Courier"/>
                    </a:rPr>
                    <a:t>next</a:t>
                  </a:r>
                </a:p>
                <a:p>
                  <a:pPr algn="ctr"/>
                  <a:endParaRPr lang="en-US" sz="100" dirty="0">
                    <a:solidFill>
                      <a:schemeClr val="tx1"/>
                    </a:solidFill>
                    <a:latin typeface="Courier"/>
                    <a:cs typeface="Courier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22454" y="2308432"/>
                <a:ext cx="869495" cy="563992"/>
                <a:chOff x="2155626" y="2250642"/>
                <a:chExt cx="869495" cy="563992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155626" y="2250642"/>
                  <a:ext cx="869495" cy="3096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155626" y="2562634"/>
                  <a:ext cx="869495" cy="2520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  <a:latin typeface="Courier"/>
                      <a:cs typeface="Courier"/>
                    </a:rPr>
                    <a:t>next</a:t>
                  </a:r>
                </a:p>
                <a:p>
                  <a:pPr algn="ctr"/>
                  <a:endParaRPr lang="en-US" sz="100" dirty="0">
                    <a:solidFill>
                      <a:schemeClr val="tx1"/>
                    </a:solidFill>
                    <a:latin typeface="Courier"/>
                    <a:cs typeface="Courier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016441" y="1588953"/>
                <a:ext cx="875140" cy="1283471"/>
                <a:chOff x="2016441" y="1588953"/>
                <a:chExt cx="875140" cy="128347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022086" y="2308432"/>
                  <a:ext cx="869495" cy="563992"/>
                  <a:chOff x="2155626" y="2250642"/>
                  <a:chExt cx="869495" cy="56399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2155626" y="2250642"/>
                    <a:ext cx="869495" cy="3096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155626" y="2562634"/>
                    <a:ext cx="869495" cy="252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rPr>
                      <a:t>next</a:t>
                    </a:r>
                  </a:p>
                  <a:p>
                    <a:pPr algn="ctr"/>
                    <a:endParaRPr lang="en-US" sz="100" dirty="0">
                      <a:solidFill>
                        <a:schemeClr val="tx1"/>
                      </a:solidFill>
                      <a:latin typeface="Courier"/>
                      <a:cs typeface="Courier"/>
                    </a:endParaRPr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2016441" y="1588953"/>
                  <a:ext cx="872125" cy="359073"/>
                </a:xfrm>
                <a:prstGeom prst="rect">
                  <a:avLst/>
                </a:prstGeom>
                <a:noFill/>
              </p:spPr>
              <p:txBody>
                <a:bodyPr wrap="none" bIns="0" rtlCol="0">
                  <a:spAutoFit/>
                </a:bodyPr>
                <a:lstStyle/>
                <a:p>
                  <a:r>
                    <a:rPr lang="en-US" sz="1100" b="1" dirty="0" smtClean="0">
                      <a:latin typeface="Courier"/>
                      <a:cs typeface="Courier"/>
                    </a:rPr>
                    <a:t>Head</a:t>
                  </a:r>
                  <a:endParaRPr lang="en-US" sz="1100" b="1" dirty="0">
                    <a:latin typeface="Courier"/>
                    <a:cs typeface="Courier"/>
                  </a:endParaRPr>
                </a:p>
              </p:txBody>
            </p:sp>
            <p:cxnSp>
              <p:nvCxnSpPr>
                <p:cNvPr id="15" name="Straight Arrow Connector 14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2452504" y="1948026"/>
                  <a:ext cx="4330" cy="360406"/>
                </a:xfrm>
                <a:prstGeom prst="straightConnector1">
                  <a:avLst/>
                </a:prstGeom>
                <a:ln w="19050">
                  <a:tailEnd type="triangle" w="lg" len="med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/>
              <p:cNvCxnSpPr>
                <a:stCxn id="17" idx="3"/>
                <a:endCxn id="11" idx="1"/>
              </p:cNvCxnSpPr>
              <p:nvPr/>
            </p:nvCxnSpPr>
            <p:spPr>
              <a:xfrm>
                <a:off x="2891581" y="2746424"/>
                <a:ext cx="430873" cy="0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3"/>
                <a:endCxn id="8" idx="1"/>
              </p:cNvCxnSpPr>
              <p:nvPr/>
            </p:nvCxnSpPr>
            <p:spPr>
              <a:xfrm>
                <a:off x="4191949" y="2746424"/>
                <a:ext cx="430874" cy="0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8" idx="3"/>
                <a:endCxn id="26" idx="1"/>
              </p:cNvCxnSpPr>
              <p:nvPr/>
            </p:nvCxnSpPr>
            <p:spPr>
              <a:xfrm>
                <a:off x="5492318" y="2746424"/>
                <a:ext cx="435275" cy="0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5913865" y="1588953"/>
                <a:ext cx="883223" cy="1283471"/>
                <a:chOff x="5913865" y="1588953"/>
                <a:chExt cx="883223" cy="128347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927593" y="2308432"/>
                  <a:ext cx="869495" cy="563992"/>
                  <a:chOff x="2155626" y="2250642"/>
                  <a:chExt cx="869495" cy="563992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2155626" y="2250642"/>
                    <a:ext cx="869495" cy="3096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155626" y="2562634"/>
                    <a:ext cx="869495" cy="252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rPr>
                      <a:t>next</a:t>
                    </a:r>
                  </a:p>
                  <a:p>
                    <a:pPr algn="ctr"/>
                    <a:endParaRPr lang="en-US" sz="100" dirty="0">
                      <a:solidFill>
                        <a:schemeClr val="tx1"/>
                      </a:solidFill>
                      <a:latin typeface="Courier"/>
                      <a:cs typeface="Courier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5913865" y="1588953"/>
                  <a:ext cx="872125" cy="359073"/>
                </a:xfrm>
                <a:prstGeom prst="rect">
                  <a:avLst/>
                </a:prstGeom>
                <a:noFill/>
              </p:spPr>
              <p:txBody>
                <a:bodyPr wrap="none" bIns="0" rtlCol="0">
                  <a:spAutoFit/>
                </a:bodyPr>
                <a:lstStyle/>
                <a:p>
                  <a:r>
                    <a:rPr lang="en-US" sz="1100" b="1" dirty="0" smtClean="0">
                      <a:latin typeface="Courier"/>
                      <a:cs typeface="Courier"/>
                    </a:rPr>
                    <a:t>Tail</a:t>
                  </a:r>
                  <a:endParaRPr lang="en-US" sz="1100" b="1" dirty="0">
                    <a:latin typeface="Courier"/>
                    <a:cs typeface="Courier"/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6349928" y="1948026"/>
                  <a:ext cx="12413" cy="360406"/>
                </a:xfrm>
                <a:prstGeom prst="straightConnector1">
                  <a:avLst/>
                </a:prstGeom>
                <a:ln w="19050">
                  <a:tailEnd type="triangle" w="lg" len="med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/>
              <p:cNvSpPr/>
              <p:nvPr/>
            </p:nvSpPr>
            <p:spPr>
              <a:xfrm>
                <a:off x="5927593" y="2308433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2022086" y="2308433"/>
                <a:ext cx="869495" cy="563991"/>
                <a:chOff x="2155626" y="2250642"/>
                <a:chExt cx="869495" cy="56399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155626" y="2250642"/>
                  <a:ext cx="869495" cy="3096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155626" y="2562634"/>
                  <a:ext cx="869495" cy="252000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  <a:latin typeface="Courier"/>
                      <a:cs typeface="Courier"/>
                    </a:rPr>
                    <a:t>next</a:t>
                  </a:r>
                </a:p>
                <a:p>
                  <a:pPr algn="ctr"/>
                  <a:endParaRPr lang="en-US" sz="100" dirty="0">
                    <a:solidFill>
                      <a:srgbClr val="FF0000"/>
                    </a:solidFill>
                    <a:latin typeface="Courier"/>
                    <a:cs typeface="Courier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5328485" y="1105071"/>
              <a:ext cx="2659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Sequential Data Structure</a:t>
              </a:r>
            </a:p>
            <a:p>
              <a:r>
                <a:rPr lang="en-US" dirty="0" smtClean="0"/>
                <a:t>: e.g., Queue 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688893" y="845818"/>
            <a:ext cx="207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Concurrent Threads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080666" y="1423446"/>
            <a:ext cx="1011263" cy="1331693"/>
            <a:chOff x="834881" y="1784244"/>
            <a:chExt cx="1011263" cy="1331693"/>
          </a:xfrm>
        </p:grpSpPr>
        <p:sp>
          <p:nvSpPr>
            <p:cNvPr id="44" name="Right Arrow 43"/>
            <p:cNvSpPr/>
            <p:nvPr/>
          </p:nvSpPr>
          <p:spPr>
            <a:xfrm>
              <a:off x="834881" y="1784244"/>
              <a:ext cx="1011263" cy="37470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834881" y="2262737"/>
              <a:ext cx="1011263" cy="37470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834881" y="2741230"/>
              <a:ext cx="1011263" cy="37470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7238" y="1423446"/>
            <a:ext cx="2934691" cy="1331693"/>
            <a:chOff x="1688601" y="3114200"/>
            <a:chExt cx="2934691" cy="1331693"/>
          </a:xfrm>
        </p:grpSpPr>
        <p:grpSp>
          <p:nvGrpSpPr>
            <p:cNvPr id="54" name="Group 53"/>
            <p:cNvGrpSpPr/>
            <p:nvPr/>
          </p:nvGrpSpPr>
          <p:grpSpPr>
            <a:xfrm>
              <a:off x="3612029" y="3114200"/>
              <a:ext cx="1011263" cy="1331693"/>
              <a:chOff x="2305744" y="2739493"/>
              <a:chExt cx="1011263" cy="1331693"/>
            </a:xfrm>
          </p:grpSpPr>
          <p:sp>
            <p:nvSpPr>
              <p:cNvPr id="50" name="Right Arrow 49"/>
              <p:cNvSpPr/>
              <p:nvPr/>
            </p:nvSpPr>
            <p:spPr>
              <a:xfrm>
                <a:off x="2305744" y="2739493"/>
                <a:ext cx="1011263" cy="374707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2305744" y="3217986"/>
                <a:ext cx="1011263" cy="3747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Combiner</a:t>
                </a:r>
                <a:endParaRPr lang="en-US" sz="1200" b="1" dirty="0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2305744" y="3696479"/>
                <a:ext cx="1011263" cy="374707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58" name="Curved Connector 57"/>
            <p:cNvCxnSpPr>
              <a:stCxn id="50" idx="1"/>
              <a:endCxn id="50" idx="0"/>
            </p:cNvCxnSpPr>
            <p:nvPr/>
          </p:nvCxnSpPr>
          <p:spPr>
            <a:xfrm rot="10800000" flipH="1">
              <a:off x="3612029" y="3114200"/>
              <a:ext cx="823910" cy="187354"/>
            </a:xfrm>
            <a:prstGeom prst="curvedConnector4">
              <a:avLst>
                <a:gd name="adj1" fmla="val -27746"/>
                <a:gd name="adj2" fmla="val 222015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52" idx="1"/>
              <a:endCxn id="46" idx="2"/>
            </p:cNvCxnSpPr>
            <p:nvPr/>
          </p:nvCxnSpPr>
          <p:spPr>
            <a:xfrm rot="10800000" flipH="1" flipV="1">
              <a:off x="3612029" y="4258539"/>
              <a:ext cx="823910" cy="187353"/>
            </a:xfrm>
            <a:prstGeom prst="curvedConnector4">
              <a:avLst>
                <a:gd name="adj1" fmla="val -27746"/>
                <a:gd name="adj2" fmla="val 222016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688601" y="3182903"/>
              <a:ext cx="1923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Waiting for the completion of the requested operation by the combiner</a:t>
              </a:r>
              <a:endParaRPr lang="en-US" sz="16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63318" y="1161144"/>
            <a:ext cx="2245449" cy="1175445"/>
            <a:chOff x="2155153" y="1875769"/>
            <a:chExt cx="3057896" cy="861446"/>
          </a:xfrm>
        </p:grpSpPr>
        <p:sp>
          <p:nvSpPr>
            <p:cNvPr id="67" name="Right Arrow 66"/>
            <p:cNvSpPr/>
            <p:nvPr/>
          </p:nvSpPr>
          <p:spPr>
            <a:xfrm>
              <a:off x="2155153" y="2369298"/>
              <a:ext cx="3057896" cy="367917"/>
            </a:xfrm>
            <a:prstGeom prst="right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19044" y="1875769"/>
              <a:ext cx="2745619" cy="609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Batch processing of requests for pending threads and itself. </a:t>
              </a:r>
              <a:endParaRPr 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159037" y="1387510"/>
            <a:ext cx="164935" cy="1396133"/>
            <a:chOff x="2155152" y="1496365"/>
            <a:chExt cx="164935" cy="1396133"/>
          </a:xfrm>
        </p:grpSpPr>
        <p:sp>
          <p:nvSpPr>
            <p:cNvPr id="70" name="Rectangle 69"/>
            <p:cNvSpPr/>
            <p:nvPr/>
          </p:nvSpPr>
          <p:spPr>
            <a:xfrm>
              <a:off x="2155152" y="2445443"/>
              <a:ext cx="164935" cy="447055"/>
            </a:xfrm>
            <a:prstGeom prst="rect">
              <a:avLst/>
            </a:prstGeom>
            <a:pattFill prst="horzBrick">
              <a:fgClr>
                <a:prstClr val="black"/>
              </a:fgClr>
              <a:bgClr>
                <a:prstClr val="white"/>
              </a:bgClr>
            </a:patt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55152" y="1496365"/>
              <a:ext cx="164935" cy="447055"/>
            </a:xfrm>
            <a:prstGeom prst="rect">
              <a:avLst/>
            </a:prstGeom>
            <a:pattFill prst="horzBrick">
              <a:fgClr>
                <a:prstClr val="black"/>
              </a:fgClr>
              <a:bgClr>
                <a:prstClr val="white"/>
              </a:bgClr>
            </a:patt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14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sequential?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is sequential in nature.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Accessing and manipulating shared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91663" y="3872812"/>
            <a:ext cx="238218" cy="2381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2427" y="4440191"/>
            <a:ext cx="238218" cy="2381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7186" y="4440191"/>
            <a:ext cx="238218" cy="2381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2552729" y="5012630"/>
            <a:ext cx="238218" cy="2381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Oval 8"/>
          <p:cNvSpPr/>
          <p:nvPr/>
        </p:nvSpPr>
        <p:spPr>
          <a:xfrm>
            <a:off x="3461643" y="5007571"/>
            <a:ext cx="238218" cy="2381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15" name="Straight Connector 14"/>
          <p:cNvCxnSpPr>
            <a:stCxn id="5" idx="3"/>
            <a:endCxn id="6" idx="7"/>
          </p:cNvCxnSpPr>
          <p:nvPr/>
        </p:nvCxnSpPr>
        <p:spPr>
          <a:xfrm flipH="1">
            <a:off x="1545759" y="4076125"/>
            <a:ext cx="580790" cy="398949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5" idx="5"/>
            <a:endCxn id="7" idx="1"/>
          </p:cNvCxnSpPr>
          <p:nvPr/>
        </p:nvCxnSpPr>
        <p:spPr>
          <a:xfrm>
            <a:off x="2294995" y="4076124"/>
            <a:ext cx="747077" cy="39895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7" idx="3"/>
            <a:endCxn id="8" idx="7"/>
          </p:cNvCxnSpPr>
          <p:nvPr/>
        </p:nvCxnSpPr>
        <p:spPr>
          <a:xfrm flipH="1">
            <a:off x="2756061" y="4643504"/>
            <a:ext cx="286011" cy="40400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3210518" y="4643504"/>
            <a:ext cx="286011" cy="398949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738764" y="4281197"/>
            <a:ext cx="597682" cy="3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45982" y="4281197"/>
            <a:ext cx="597682" cy="3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53200" y="4281197"/>
            <a:ext cx="597682" cy="3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3"/>
            <a:endCxn id="30" idx="1"/>
          </p:cNvCxnSpPr>
          <p:nvPr/>
        </p:nvCxnSpPr>
        <p:spPr>
          <a:xfrm>
            <a:off x="5336446" y="4462619"/>
            <a:ext cx="309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>
          <a:xfrm>
            <a:off x="6243664" y="4462619"/>
            <a:ext cx="309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ounded Rectangle 36"/>
          <p:cNvSpPr/>
          <p:nvPr/>
        </p:nvSpPr>
        <p:spPr>
          <a:xfrm>
            <a:off x="192113" y="2251761"/>
            <a:ext cx="8773116" cy="374582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179025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40</a:t>
            </a:fld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3999762" y="1376354"/>
            <a:ext cx="290591" cy="5136116"/>
            <a:chOff x="3785329" y="868586"/>
            <a:chExt cx="319650" cy="5649728"/>
          </a:xfrm>
        </p:grpSpPr>
        <p:sp>
          <p:nvSpPr>
            <p:cNvPr id="12" name="Donut 11"/>
            <p:cNvSpPr/>
            <p:nvPr/>
          </p:nvSpPr>
          <p:spPr>
            <a:xfrm rot="5400000">
              <a:off x="3785329" y="1608815"/>
              <a:ext cx="319650" cy="31965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3871389" y="1960280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871389" y="2146353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871389" y="2332427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871389" y="2518500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/>
            <p:cNvSpPr/>
            <p:nvPr/>
          </p:nvSpPr>
          <p:spPr>
            <a:xfrm rot="5400000">
              <a:off x="3871389" y="2704573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871389" y="2890647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871389" y="3076720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3871389" y="3262794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/>
            <p:cNvSpPr/>
            <p:nvPr/>
          </p:nvSpPr>
          <p:spPr>
            <a:xfrm rot="5400000">
              <a:off x="3871389" y="3448864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Donut 57"/>
            <p:cNvSpPr/>
            <p:nvPr/>
          </p:nvSpPr>
          <p:spPr>
            <a:xfrm rot="5400000">
              <a:off x="3785329" y="3625266"/>
              <a:ext cx="319650" cy="31965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389" y="3976732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3871389" y="4162805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3871389" y="4348878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/>
            <p:cNvSpPr/>
            <p:nvPr/>
          </p:nvSpPr>
          <p:spPr>
            <a:xfrm rot="5400000">
              <a:off x="3871389" y="4534952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Oval 72"/>
            <p:cNvSpPr/>
            <p:nvPr/>
          </p:nvSpPr>
          <p:spPr>
            <a:xfrm rot="5400000">
              <a:off x="3871389" y="4721025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 rot="5400000">
              <a:off x="3871389" y="4907098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Oval 78"/>
            <p:cNvSpPr/>
            <p:nvPr/>
          </p:nvSpPr>
          <p:spPr>
            <a:xfrm rot="5400000">
              <a:off x="3871389" y="5093172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Oval 81"/>
            <p:cNvSpPr/>
            <p:nvPr/>
          </p:nvSpPr>
          <p:spPr>
            <a:xfrm rot="5400000">
              <a:off x="3871389" y="5279245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3871389" y="5465316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Donut 87"/>
            <p:cNvSpPr/>
            <p:nvPr/>
          </p:nvSpPr>
          <p:spPr>
            <a:xfrm rot="5400000">
              <a:off x="3785329" y="5647171"/>
              <a:ext cx="319650" cy="31965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3871389" y="5998636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3871389" y="6184709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Oval 96"/>
            <p:cNvSpPr/>
            <p:nvPr/>
          </p:nvSpPr>
          <p:spPr>
            <a:xfrm rot="5400000">
              <a:off x="3871389" y="6370783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3871389" y="868586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Oval 120"/>
            <p:cNvSpPr/>
            <p:nvPr/>
          </p:nvSpPr>
          <p:spPr>
            <a:xfrm rot="5400000">
              <a:off x="3871389" y="1054660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Oval 123"/>
            <p:cNvSpPr/>
            <p:nvPr/>
          </p:nvSpPr>
          <p:spPr>
            <a:xfrm rot="5400000">
              <a:off x="3871389" y="1240733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Oval 126"/>
            <p:cNvSpPr/>
            <p:nvPr/>
          </p:nvSpPr>
          <p:spPr>
            <a:xfrm rot="5400000">
              <a:off x="3871389" y="1426806"/>
              <a:ext cx="147531" cy="14753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215686" y="1272291"/>
            <a:ext cx="554238" cy="5309771"/>
            <a:chOff x="4187973" y="767598"/>
            <a:chExt cx="609662" cy="5840748"/>
          </a:xfrm>
        </p:grpSpPr>
        <p:sp>
          <p:nvSpPr>
            <p:cNvPr id="22" name="TextBox 21"/>
            <p:cNvSpPr txBox="1"/>
            <p:nvPr/>
          </p:nvSpPr>
          <p:spPr>
            <a:xfrm>
              <a:off x="4192481" y="1596560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1990</a:t>
              </a:r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2481" y="185929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2481" y="2045364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1992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2481" y="2231438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1993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92481" y="241751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1994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92481" y="2603584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1995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2481" y="2789658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1996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2481" y="297573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1997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92481" y="3161804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1998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92481" y="3347875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1999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2481" y="361301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2000</a:t>
              </a:r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2481" y="3875743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2001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92481" y="4061816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2002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2481" y="424788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2003</a:t>
              </a:r>
              <a:endParaRPr 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92481" y="4433963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2004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92481" y="4620036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2005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92481" y="480610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2006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92481" y="4992183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2007</a:t>
              </a:r>
              <a:endParaRPr 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92481" y="5178256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2008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2481" y="5364327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2009</a:t>
              </a:r>
              <a:endParaRPr lang="en-US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92481" y="5634915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2010</a:t>
              </a:r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2481" y="5897646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2011</a:t>
              </a:r>
              <a:endParaRPr 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92481" y="6083720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2012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92481" y="6269792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2013</a:t>
              </a:r>
              <a:endParaRPr lang="en-US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92481" y="767598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1986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2481" y="953670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1987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92481" y="1139743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1988</a:t>
              </a:r>
              <a:endParaRPr 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87973" y="1325817"/>
              <a:ext cx="609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 smtClean="0"/>
                <a:t>1</a:t>
              </a:r>
              <a:r>
                <a:rPr lang="en-US" altLang="ko-KR" sz="1600" dirty="0" smtClean="0"/>
                <a:t>899</a:t>
              </a:r>
              <a:endParaRPr lang="en-US" sz="16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54052" y="1376354"/>
            <a:ext cx="290591" cy="5136116"/>
            <a:chOff x="4915907" y="868586"/>
            <a:chExt cx="319650" cy="5649728"/>
          </a:xfrm>
        </p:grpSpPr>
        <p:sp>
          <p:nvSpPr>
            <p:cNvPr id="140" name="Donut 139"/>
            <p:cNvSpPr/>
            <p:nvPr/>
          </p:nvSpPr>
          <p:spPr>
            <a:xfrm rot="5400000">
              <a:off x="4915907" y="1608815"/>
              <a:ext cx="319650" cy="31965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001966" y="1960280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2" name="Oval 141"/>
            <p:cNvSpPr/>
            <p:nvPr/>
          </p:nvSpPr>
          <p:spPr>
            <a:xfrm rot="5400000">
              <a:off x="5001966" y="2146353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3" name="Oval 142"/>
            <p:cNvSpPr/>
            <p:nvPr/>
          </p:nvSpPr>
          <p:spPr>
            <a:xfrm rot="5400000">
              <a:off x="5001966" y="2332427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4" name="Oval 143"/>
            <p:cNvSpPr/>
            <p:nvPr/>
          </p:nvSpPr>
          <p:spPr>
            <a:xfrm rot="5400000">
              <a:off x="5001966" y="2518500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Oval 144"/>
            <p:cNvSpPr/>
            <p:nvPr/>
          </p:nvSpPr>
          <p:spPr>
            <a:xfrm rot="5400000">
              <a:off x="5001966" y="2704573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6" name="Oval 145"/>
            <p:cNvSpPr/>
            <p:nvPr/>
          </p:nvSpPr>
          <p:spPr>
            <a:xfrm rot="5400000">
              <a:off x="5001966" y="2890647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7" name="Oval 146"/>
            <p:cNvSpPr/>
            <p:nvPr/>
          </p:nvSpPr>
          <p:spPr>
            <a:xfrm rot="5400000">
              <a:off x="5001966" y="3076720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8" name="Oval 147"/>
            <p:cNvSpPr/>
            <p:nvPr/>
          </p:nvSpPr>
          <p:spPr>
            <a:xfrm rot="5400000">
              <a:off x="5001966" y="3262794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/>
            <p:cNvSpPr/>
            <p:nvPr/>
          </p:nvSpPr>
          <p:spPr>
            <a:xfrm rot="5400000">
              <a:off x="5001966" y="3448864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Donut 149"/>
            <p:cNvSpPr/>
            <p:nvPr/>
          </p:nvSpPr>
          <p:spPr>
            <a:xfrm rot="5400000">
              <a:off x="4915907" y="3625266"/>
              <a:ext cx="319650" cy="31965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 rot="5400000">
              <a:off x="5001966" y="3976732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2" name="Oval 151"/>
            <p:cNvSpPr/>
            <p:nvPr/>
          </p:nvSpPr>
          <p:spPr>
            <a:xfrm rot="5400000">
              <a:off x="5001966" y="4162805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3" name="Oval 152"/>
            <p:cNvSpPr/>
            <p:nvPr/>
          </p:nvSpPr>
          <p:spPr>
            <a:xfrm rot="5400000">
              <a:off x="5001966" y="4348878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Oval 153"/>
            <p:cNvSpPr/>
            <p:nvPr/>
          </p:nvSpPr>
          <p:spPr>
            <a:xfrm rot="5400000">
              <a:off x="5001966" y="4534952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5" name="Oval 154"/>
            <p:cNvSpPr/>
            <p:nvPr/>
          </p:nvSpPr>
          <p:spPr>
            <a:xfrm rot="5400000">
              <a:off x="5001966" y="4721025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5001966" y="4907098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5001966" y="5093172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5001966" y="5279245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9" name="Oval 158"/>
            <p:cNvSpPr/>
            <p:nvPr/>
          </p:nvSpPr>
          <p:spPr>
            <a:xfrm rot="5400000">
              <a:off x="5001966" y="5465316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0" name="Donut 159"/>
            <p:cNvSpPr/>
            <p:nvPr/>
          </p:nvSpPr>
          <p:spPr>
            <a:xfrm rot="5400000">
              <a:off x="4915907" y="5647171"/>
              <a:ext cx="319650" cy="31965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5001966" y="5998636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2" name="Oval 161"/>
            <p:cNvSpPr/>
            <p:nvPr/>
          </p:nvSpPr>
          <p:spPr>
            <a:xfrm rot="5400000">
              <a:off x="5001966" y="6184709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3" name="Oval 162"/>
            <p:cNvSpPr/>
            <p:nvPr/>
          </p:nvSpPr>
          <p:spPr>
            <a:xfrm rot="5400000">
              <a:off x="5001966" y="6370783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4" name="Oval 163"/>
            <p:cNvSpPr/>
            <p:nvPr/>
          </p:nvSpPr>
          <p:spPr>
            <a:xfrm rot="5400000">
              <a:off x="5001966" y="868586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5" name="Oval 164"/>
            <p:cNvSpPr/>
            <p:nvPr/>
          </p:nvSpPr>
          <p:spPr>
            <a:xfrm rot="5400000">
              <a:off x="5001966" y="1054660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6" name="Oval 165"/>
            <p:cNvSpPr/>
            <p:nvPr/>
          </p:nvSpPr>
          <p:spPr>
            <a:xfrm rot="5400000">
              <a:off x="5001966" y="1240733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7" name="Oval 166"/>
            <p:cNvSpPr/>
            <p:nvPr/>
          </p:nvSpPr>
          <p:spPr>
            <a:xfrm rot="5400000">
              <a:off x="5001966" y="1426806"/>
              <a:ext cx="147531" cy="147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491398" y="6843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542558" y="1185729"/>
            <a:ext cx="2996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Lock-Free Approaches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447546" y="1185729"/>
            <a:ext cx="31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Combining Approaches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76991" y="1825310"/>
            <a:ext cx="3727566" cy="2512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/>
              <a:t>Pros:</a:t>
            </a:r>
            <a:r>
              <a:rPr lang="en-US" sz="2200" dirty="0" smtClean="0"/>
              <a:t> Taking Advantage of Parallel Execution </a:t>
            </a:r>
          </a:p>
          <a:p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10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200" b="1" dirty="0" smtClean="0">
                <a:sym typeface="Wingdings"/>
              </a:rPr>
              <a:t>Cons:</a:t>
            </a:r>
            <a:r>
              <a:rPr lang="ko-KR" altLang="en-US" sz="2200" dirty="0" smtClean="0">
                <a:sym typeface="Wingdings"/>
              </a:rPr>
              <a:t> </a:t>
            </a:r>
            <a:r>
              <a:rPr lang="en-US" altLang="ko-KR" sz="2200" dirty="0" smtClean="0">
                <a:sym typeface="Wingdings"/>
              </a:rPr>
              <a:t>Manual Parameter Tuning to Avoid Contended Hot Spots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154190" y="1848440"/>
            <a:ext cx="3727566" cy="251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/>
              <a:t>Pros:</a:t>
            </a:r>
            <a:r>
              <a:rPr lang="en-US" sz="2200" dirty="0" smtClean="0"/>
              <a:t> Low Synchronization Cost of Single Threaded Execution</a:t>
            </a:r>
          </a:p>
          <a:p>
            <a:pPr marL="342900" indent="-342900">
              <a:buFont typeface="Arial"/>
              <a:buChar char="•"/>
            </a:pPr>
            <a:endParaRPr lang="en-US" sz="10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ym typeface="Wingdings"/>
              </a:rPr>
              <a:t>Cons:</a:t>
            </a:r>
            <a:r>
              <a:rPr lang="en-US" sz="2200" dirty="0" smtClean="0">
                <a:sym typeface="Wingdings"/>
              </a:rPr>
              <a:t> Losing Opportunities to Exploit the Advantages of Parallel Execution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76991" y="4617272"/>
            <a:ext cx="8723219" cy="14692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Lock-free Enqueue and Combining Dequeue (LECD) Queue Algorithm 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889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&amp; Motivation 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LECD Queue</a:t>
            </a:r>
          </a:p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Enqueue</a:t>
            </a:r>
            <a:r>
              <a:rPr lang="en-US" dirty="0" smtClean="0">
                <a:solidFill>
                  <a:srgbClr val="660066"/>
                </a:solidFill>
              </a:rPr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2181"/>
            <a:ext cx="8229600" cy="2967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Update </a:t>
            </a:r>
            <a:r>
              <a:rPr lang="en-US" dirty="0">
                <a:latin typeface="Courier"/>
                <a:cs typeface="Courier"/>
              </a:rPr>
              <a:t>Tail</a:t>
            </a:r>
            <a:r>
              <a:rPr lang="en-US" dirty="0"/>
              <a:t> by using </a:t>
            </a:r>
            <a:r>
              <a:rPr lang="en-US" dirty="0">
                <a:latin typeface="Courier"/>
                <a:cs typeface="Courier"/>
              </a:rPr>
              <a:t>SWAP</a:t>
            </a:r>
            <a:r>
              <a:rPr lang="en-US" dirty="0"/>
              <a:t> atomic instruction</a:t>
            </a:r>
          </a:p>
          <a:p>
            <a:r>
              <a:rPr lang="en-US" dirty="0" smtClean="0"/>
              <a:t>Unlike </a:t>
            </a:r>
            <a:r>
              <a:rPr lang="en-US" dirty="0">
                <a:latin typeface="Courier"/>
                <a:cs typeface="Courier"/>
              </a:rPr>
              <a:t>CAS</a:t>
            </a:r>
            <a:r>
              <a:rPr lang="en-US" dirty="0"/>
              <a:t>, </a:t>
            </a:r>
            <a:r>
              <a:rPr lang="en-US" dirty="0">
                <a:latin typeface="Courier"/>
                <a:cs typeface="Courier"/>
              </a:rPr>
              <a:t>SWAP</a:t>
            </a:r>
            <a:r>
              <a:rPr lang="en-US" dirty="0"/>
              <a:t> always succeeds. </a:t>
            </a:r>
          </a:p>
          <a:p>
            <a:pPr lvl="1"/>
            <a:r>
              <a:rPr lang="en-US" dirty="0">
                <a:sym typeface="Wingdings"/>
              </a:rPr>
              <a:t> No </a:t>
            </a:r>
            <a:r>
              <a:rPr lang="en-US" dirty="0" smtClean="0">
                <a:sym typeface="Wingdings"/>
              </a:rPr>
              <a:t>retry </a:t>
            </a:r>
            <a:r>
              <a:rPr lang="en-US" dirty="0">
                <a:sym typeface="Wingdings"/>
              </a:rPr>
              <a:t> No exponential backoff scheme is needed.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 No parameter tuning is needed.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>
                <a:latin typeface="Courier"/>
                <a:cs typeface="Courier"/>
              </a:rPr>
              <a:t>SWAP</a:t>
            </a:r>
            <a:r>
              <a:rPr lang="en-US" sz="3200" dirty="0"/>
              <a:t> is supported in most architectures, including Intel x86, ARM, and Sparc. </a:t>
            </a:r>
            <a:endParaRPr lang="en-US" sz="3200" dirty="0" smtClean="0"/>
          </a:p>
          <a:p>
            <a:r>
              <a:rPr lang="en-US" dirty="0" smtClean="0"/>
              <a:t>Except </a:t>
            </a:r>
            <a:r>
              <a:rPr lang="en-US" dirty="0"/>
              <a:t>for the SWAP, concurrent threads are independent. 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Enjoy the </a:t>
            </a:r>
            <a:r>
              <a:rPr lang="en-US" b="1" i="1" dirty="0">
                <a:solidFill>
                  <a:srgbClr val="0000FF"/>
                </a:solidFill>
              </a:rPr>
              <a:t>advantages of parallel execution</a:t>
            </a:r>
            <a:r>
              <a:rPr lang="en-US" b="1" i="1" dirty="0" smtClean="0">
                <a:solidFill>
                  <a:srgbClr val="0000FF"/>
                </a:solidFill>
              </a:rPr>
              <a:t>!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3753" y="1671395"/>
            <a:ext cx="869495" cy="563992"/>
            <a:chOff x="2155626" y="2250642"/>
            <a:chExt cx="869495" cy="563992"/>
          </a:xfrm>
        </p:grpSpPr>
        <p:sp>
          <p:nvSpPr>
            <p:cNvPr id="6" name="Rectangle 5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/>
                <a:t>Permanent</a:t>
              </a:r>
              <a:r>
                <a:rPr lang="en-US" sz="1200" dirty="0"/>
                <a:t> </a:t>
              </a:r>
              <a:r>
                <a:rPr lang="en-US" sz="1200" dirty="0" smtClean="0"/>
                <a:t>Dummy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64490" y="1671395"/>
            <a:ext cx="869495" cy="563992"/>
            <a:chOff x="2155626" y="2250642"/>
            <a:chExt cx="869495" cy="563992"/>
          </a:xfrm>
        </p:grpSpPr>
        <p:sp>
          <p:nvSpPr>
            <p:cNvPr id="9" name="Rectangle 8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4121" y="1671395"/>
            <a:ext cx="869495" cy="563992"/>
            <a:chOff x="2155626" y="2250642"/>
            <a:chExt cx="869495" cy="563992"/>
          </a:xfrm>
        </p:grpSpPr>
        <p:sp>
          <p:nvSpPr>
            <p:cNvPr id="12" name="Rectangle 1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6099" y="951916"/>
            <a:ext cx="684803" cy="731024"/>
            <a:chOff x="638509" y="1461600"/>
            <a:chExt cx="684803" cy="731024"/>
          </a:xfrm>
        </p:grpSpPr>
        <p:sp>
          <p:nvSpPr>
            <p:cNvPr id="15" name="TextBox 14"/>
            <p:cNvSpPr txBox="1"/>
            <p:nvPr/>
          </p:nvSpPr>
          <p:spPr>
            <a:xfrm>
              <a:off x="638509" y="1461600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Head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6" idx="0"/>
            </p:cNvCxnSpPr>
            <p:nvPr/>
          </p:nvCxnSpPr>
          <p:spPr>
            <a:xfrm>
              <a:off x="980911" y="1753988"/>
              <a:ext cx="0" cy="438636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68339" y="951916"/>
            <a:ext cx="661797" cy="731024"/>
            <a:chOff x="3250749" y="1461600"/>
            <a:chExt cx="661797" cy="731024"/>
          </a:xfrm>
        </p:grpSpPr>
        <p:sp>
          <p:nvSpPr>
            <p:cNvPr id="18" name="TextBox 17"/>
            <p:cNvSpPr txBox="1"/>
            <p:nvPr/>
          </p:nvSpPr>
          <p:spPr>
            <a:xfrm>
              <a:off x="3250749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9" name="Straight Arrow Connector 18"/>
            <p:cNvCxnSpPr>
              <a:stCxn id="18" idx="2"/>
              <a:endCxn id="9" idx="0"/>
            </p:cNvCxnSpPr>
            <p:nvPr/>
          </p:nvCxnSpPr>
          <p:spPr>
            <a:xfrm>
              <a:off x="3581648" y="1746293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1533248" y="2109646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33616" y="2109646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569260" y="1671395"/>
            <a:ext cx="869495" cy="563992"/>
            <a:chOff x="2155626" y="2250642"/>
            <a:chExt cx="869495" cy="563992"/>
          </a:xfrm>
        </p:grpSpPr>
        <p:sp>
          <p:nvSpPr>
            <p:cNvPr id="23" name="Rectangle 22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New Node</a:t>
              </a:r>
              <a:endParaRPr lang="en-US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133985" y="2109387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73121" y="951916"/>
            <a:ext cx="661797" cy="731024"/>
            <a:chOff x="4555531" y="1461600"/>
            <a:chExt cx="661797" cy="731024"/>
          </a:xfrm>
        </p:grpSpPr>
        <p:sp>
          <p:nvSpPr>
            <p:cNvPr id="27" name="TextBox 26"/>
            <p:cNvSpPr txBox="1"/>
            <p:nvPr/>
          </p:nvSpPr>
          <p:spPr>
            <a:xfrm>
              <a:off x="455553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28" name="Straight Arrow Connector 27"/>
            <p:cNvCxnSpPr>
              <a:stCxn id="27" idx="2"/>
              <a:endCxn id="23" idx="0"/>
            </p:cNvCxnSpPr>
            <p:nvPr/>
          </p:nvCxnSpPr>
          <p:spPr>
            <a:xfrm flipH="1">
              <a:off x="4886418" y="1746293"/>
              <a:ext cx="12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383365" y="2536707"/>
            <a:ext cx="44553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new</a:t>
            </a:r>
            <a:r>
              <a:rPr lang="en-US" sz="1400" dirty="0" err="1">
                <a:latin typeface="Courier"/>
                <a:cs typeface="Courier"/>
                <a:sym typeface="Wingdings"/>
              </a:rPr>
              <a:t></a:t>
            </a:r>
            <a:r>
              <a:rPr lang="en-US" dirty="0" err="1">
                <a:latin typeface="Courier"/>
                <a:cs typeface="Courier"/>
              </a:rPr>
              <a:t>next</a:t>
            </a:r>
            <a:r>
              <a:rPr lang="en-US" sz="20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null;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old_tail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SWAP</a:t>
            </a:r>
            <a:r>
              <a:rPr lang="en-US" dirty="0">
                <a:latin typeface="Courier"/>
                <a:cs typeface="Courier"/>
              </a:rPr>
              <a:t>(&amp;Tail, new)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old_tail</a:t>
            </a:r>
            <a:r>
              <a:rPr lang="en-US" sz="1600" dirty="0" err="1">
                <a:latin typeface="Courier"/>
                <a:cs typeface="Courier"/>
                <a:sym typeface="Wingdings"/>
              </a:rPr>
              <a:t>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next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=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new</a:t>
            </a:r>
            <a:r>
              <a:rPr lang="en-US" dirty="0">
                <a:latin typeface="Courier"/>
                <a:cs typeface="Courier"/>
                <a:sym typeface="Wingdings"/>
              </a:rPr>
              <a:t>;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76961" y="2622206"/>
            <a:ext cx="4461712" cy="25297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2376208" y="2875181"/>
            <a:ext cx="4461712" cy="25297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2383365" y="3139608"/>
            <a:ext cx="4461712" cy="25297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3" name="Group 32"/>
          <p:cNvGrpSpPr/>
          <p:nvPr/>
        </p:nvGrpSpPr>
        <p:grpSpPr>
          <a:xfrm>
            <a:off x="5908312" y="1669003"/>
            <a:ext cx="869495" cy="563992"/>
            <a:chOff x="2155626" y="2250642"/>
            <a:chExt cx="869495" cy="563992"/>
          </a:xfrm>
        </p:grpSpPr>
        <p:sp>
          <p:nvSpPr>
            <p:cNvPr id="34" name="Rectangle 33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New Node</a:t>
              </a:r>
              <a:endParaRPr lang="en-US" sz="12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31748" y="1679090"/>
            <a:ext cx="869495" cy="563992"/>
            <a:chOff x="2155626" y="2250642"/>
            <a:chExt cx="869495" cy="563992"/>
          </a:xfrm>
        </p:grpSpPr>
        <p:sp>
          <p:nvSpPr>
            <p:cNvPr id="37" name="Rectangle 36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New Node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33985" y="1983646"/>
            <a:ext cx="384989" cy="252000"/>
            <a:chOff x="7983653" y="2498374"/>
            <a:chExt cx="384989" cy="2520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5438755" y="1980995"/>
            <a:ext cx="384989" cy="252000"/>
            <a:chOff x="7983653" y="2498374"/>
            <a:chExt cx="384989" cy="252000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8101243" y="1994380"/>
            <a:ext cx="384989" cy="252000"/>
            <a:chOff x="7983653" y="2498374"/>
            <a:chExt cx="384989" cy="2520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777807" y="1991082"/>
            <a:ext cx="384989" cy="252000"/>
            <a:chOff x="7983653" y="2498374"/>
            <a:chExt cx="384989" cy="252000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6017552" y="951944"/>
            <a:ext cx="661797" cy="731237"/>
            <a:chOff x="4664771" y="1461600"/>
            <a:chExt cx="661797" cy="731237"/>
          </a:xfrm>
        </p:grpSpPr>
        <p:sp>
          <p:nvSpPr>
            <p:cNvPr id="64" name="TextBox 63"/>
            <p:cNvSpPr txBox="1"/>
            <p:nvPr/>
          </p:nvSpPr>
          <p:spPr>
            <a:xfrm>
              <a:off x="466477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65" name="Straight Arrow Connector 64"/>
            <p:cNvCxnSpPr>
              <a:stCxn id="64" idx="2"/>
            </p:cNvCxnSpPr>
            <p:nvPr/>
          </p:nvCxnSpPr>
          <p:spPr>
            <a:xfrm flipH="1">
              <a:off x="4995658" y="1746293"/>
              <a:ext cx="12" cy="44654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327333" y="957147"/>
            <a:ext cx="661797" cy="731237"/>
            <a:chOff x="4664771" y="1461600"/>
            <a:chExt cx="661797" cy="731237"/>
          </a:xfrm>
        </p:grpSpPr>
        <p:sp>
          <p:nvSpPr>
            <p:cNvPr id="67" name="TextBox 66"/>
            <p:cNvSpPr txBox="1"/>
            <p:nvPr/>
          </p:nvSpPr>
          <p:spPr>
            <a:xfrm>
              <a:off x="466477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 flipH="1">
              <a:off x="4995658" y="1746293"/>
              <a:ext cx="12" cy="44654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5446711" y="2100968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777807" y="2113392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80579" y="24988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"/>
                            </p:stCondLst>
                            <p:childTnLst>
                              <p:par>
                                <p:cTn id="4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"/>
                            </p:stCondLst>
                            <p:childTnLst>
                              <p:par>
                                <p:cTn id="7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Dequeue</a:t>
            </a:r>
            <a:r>
              <a:rPr lang="en-US" dirty="0" smtClean="0">
                <a:solidFill>
                  <a:srgbClr val="660066"/>
                </a:solidFill>
              </a:rPr>
              <a:t>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3753" y="1486675"/>
            <a:ext cx="869495" cy="563992"/>
            <a:chOff x="2155626" y="2250642"/>
            <a:chExt cx="869495" cy="563992"/>
          </a:xfrm>
        </p:grpSpPr>
        <p:sp>
          <p:nvSpPr>
            <p:cNvPr id="6" name="Rectangle 5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/>
                <a:t>Permanent</a:t>
              </a:r>
              <a:r>
                <a:rPr lang="en-US" sz="1200" dirty="0"/>
                <a:t> </a:t>
              </a:r>
              <a:r>
                <a:rPr lang="en-US" sz="1200" dirty="0" smtClean="0"/>
                <a:t>Dummy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64490" y="1486675"/>
            <a:ext cx="869495" cy="563992"/>
            <a:chOff x="2155626" y="2250642"/>
            <a:chExt cx="869495" cy="563992"/>
          </a:xfrm>
        </p:grpSpPr>
        <p:sp>
          <p:nvSpPr>
            <p:cNvPr id="9" name="Rectangle 8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4121" y="1486675"/>
            <a:ext cx="869495" cy="563992"/>
            <a:chOff x="2155626" y="2250642"/>
            <a:chExt cx="869495" cy="563992"/>
          </a:xfrm>
        </p:grpSpPr>
        <p:sp>
          <p:nvSpPr>
            <p:cNvPr id="12" name="Rectangle 1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6099" y="767196"/>
            <a:ext cx="684803" cy="707934"/>
            <a:chOff x="638509" y="1461600"/>
            <a:chExt cx="684803" cy="707934"/>
          </a:xfrm>
        </p:grpSpPr>
        <p:sp>
          <p:nvSpPr>
            <p:cNvPr id="15" name="TextBox 14"/>
            <p:cNvSpPr txBox="1"/>
            <p:nvPr/>
          </p:nvSpPr>
          <p:spPr>
            <a:xfrm>
              <a:off x="638509" y="1461600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Head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6" idx="0"/>
            </p:cNvCxnSpPr>
            <p:nvPr/>
          </p:nvCxnSpPr>
          <p:spPr>
            <a:xfrm>
              <a:off x="980911" y="1753988"/>
              <a:ext cx="0" cy="415546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4133985" y="1924667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748063" y="1795854"/>
            <a:ext cx="384989" cy="252000"/>
            <a:chOff x="7983653" y="2498374"/>
            <a:chExt cx="384989" cy="2520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5974153" y="772427"/>
            <a:ext cx="661797" cy="731237"/>
            <a:chOff x="4664771" y="1461600"/>
            <a:chExt cx="661797" cy="731237"/>
          </a:xfrm>
        </p:grpSpPr>
        <p:sp>
          <p:nvSpPr>
            <p:cNvPr id="67" name="TextBox 66"/>
            <p:cNvSpPr txBox="1"/>
            <p:nvPr/>
          </p:nvSpPr>
          <p:spPr>
            <a:xfrm>
              <a:off x="466477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 flipH="1">
              <a:off x="4995658" y="1746293"/>
              <a:ext cx="12" cy="44654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5446711" y="1916248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577216" y="1486675"/>
            <a:ext cx="869495" cy="563992"/>
            <a:chOff x="2155626" y="2250642"/>
            <a:chExt cx="869495" cy="563992"/>
          </a:xfrm>
        </p:grpSpPr>
        <p:sp>
          <p:nvSpPr>
            <p:cNvPr id="72" name="Rectangle 7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78591" y="1483862"/>
            <a:ext cx="869495" cy="563992"/>
            <a:chOff x="2155626" y="2250642"/>
            <a:chExt cx="869495" cy="563992"/>
          </a:xfrm>
        </p:grpSpPr>
        <p:sp>
          <p:nvSpPr>
            <p:cNvPr id="78" name="Rectangle 77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7088" y="2413856"/>
            <a:ext cx="110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Request </a:t>
            </a:r>
          </a:p>
          <a:p>
            <a:r>
              <a:rPr lang="en-US" sz="2000" b="1" i="1" dirty="0" smtClean="0"/>
              <a:t>List</a:t>
            </a:r>
            <a:endParaRPr lang="en-US" sz="2000" b="1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33248" y="1795656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21408" y="1917060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>
            <a:off x="1302333" y="1997844"/>
            <a:ext cx="1019646" cy="731024"/>
            <a:chOff x="-21050" y="2699215"/>
            <a:chExt cx="1019646" cy="731024"/>
          </a:xfrm>
        </p:grpSpPr>
        <p:sp>
          <p:nvSpPr>
            <p:cNvPr id="265" name="TextBox 264"/>
            <p:cNvSpPr txBox="1"/>
            <p:nvPr/>
          </p:nvSpPr>
          <p:spPr>
            <a:xfrm>
              <a:off x="-21050" y="2699215"/>
              <a:ext cx="1019646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ReqTail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266" name="Straight Arrow Connector 265"/>
            <p:cNvCxnSpPr>
              <a:stCxn id="265" idx="2"/>
            </p:cNvCxnSpPr>
            <p:nvPr/>
          </p:nvCxnSpPr>
          <p:spPr>
            <a:xfrm>
              <a:off x="488773" y="2983908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2252984" y="3001770"/>
            <a:ext cx="384989" cy="252000"/>
            <a:chOff x="7983653" y="2498374"/>
            <a:chExt cx="384989" cy="252000"/>
          </a:xfrm>
        </p:grpSpPr>
        <p:cxnSp>
          <p:nvCxnSpPr>
            <p:cNvPr id="272" name="Straight Arrow Connector 271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3" name="Group 272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Group 277"/>
          <p:cNvGrpSpPr/>
          <p:nvPr/>
        </p:nvGrpSpPr>
        <p:grpSpPr>
          <a:xfrm>
            <a:off x="1377408" y="2740413"/>
            <a:ext cx="869495" cy="875050"/>
            <a:chOff x="1358751" y="2899668"/>
            <a:chExt cx="869495" cy="875050"/>
          </a:xfrm>
        </p:grpSpPr>
        <p:sp>
          <p:nvSpPr>
            <p:cNvPr id="279" name="Rectangle 278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COMBINE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284" name="Content Placeholder 2"/>
          <p:cNvSpPr>
            <a:spLocks noGrp="1"/>
          </p:cNvSpPr>
          <p:nvPr>
            <p:ph idx="1"/>
          </p:nvPr>
        </p:nvSpPr>
        <p:spPr>
          <a:xfrm>
            <a:off x="457201" y="3632925"/>
            <a:ext cx="8340442" cy="31172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A dequeuing thread first appends a new dummy request in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WAIT</a:t>
            </a:r>
            <a:r>
              <a:rPr lang="en-US" sz="2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Depending on the </a:t>
            </a:r>
            <a:r>
              <a:rPr lang="en-US" sz="2200" dirty="0" smtClean="0">
                <a:latin typeface="Courier"/>
                <a:cs typeface="Courier"/>
              </a:rPr>
              <a:t>status</a:t>
            </a:r>
            <a:r>
              <a:rPr lang="en-US" sz="2200" dirty="0" smtClean="0"/>
              <a:t> of the </a:t>
            </a:r>
            <a:r>
              <a:rPr lang="en-US" sz="2200" i="1" dirty="0" smtClean="0"/>
              <a:t>previous</a:t>
            </a:r>
            <a:r>
              <a:rPr lang="en-US" sz="2200" dirty="0" smtClean="0"/>
              <a:t> request, the dequeuing thread takes different role.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case </a:t>
            </a:r>
            <a:r>
              <a:rPr lang="en-US" sz="2000" b="1" dirty="0" smtClean="0">
                <a:solidFill>
                  <a:srgbClr val="008000"/>
                </a:solidFill>
                <a:latin typeface="Courier"/>
                <a:cs typeface="Courier"/>
              </a:rPr>
              <a:t>COMBINE</a:t>
            </a:r>
            <a:r>
              <a:rPr lang="en-US" sz="2000" dirty="0" smtClean="0"/>
              <a:t>: takes the role of the combiner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case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WAIT</a:t>
            </a:r>
            <a:r>
              <a:rPr lang="en-US" sz="2000" dirty="0" smtClean="0"/>
              <a:t>: waits for the completion of dequeue until the status is changed to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  <a:r>
              <a:rPr lang="en-US" sz="20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At the end of combining operation, the status of the last dummy request is set to </a:t>
            </a:r>
            <a:r>
              <a:rPr lang="en-US" sz="2200" b="1" dirty="0" smtClean="0">
                <a:solidFill>
                  <a:srgbClr val="008000"/>
                </a:solidFill>
                <a:latin typeface="Courier"/>
                <a:cs typeface="Courier"/>
              </a:rPr>
              <a:t>COMBINE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smtClean="0"/>
              <a:t>for a subsequent dequeuer to take the role of the combiner. 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833616" y="2282536"/>
            <a:ext cx="2866400" cy="691717"/>
          </a:xfrm>
          <a:prstGeom prst="wedgeRoundRectCallout">
            <a:avLst>
              <a:gd name="adj1" fmla="val -47596"/>
              <a:gd name="adj2" fmla="val 889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/>
              <a:t>A last request in the list is a dummy request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Rounded Rectangular Callout 56"/>
          <p:cNvSpPr/>
          <p:nvPr/>
        </p:nvSpPr>
        <p:spPr>
          <a:xfrm>
            <a:off x="5820400" y="2282536"/>
            <a:ext cx="2866400" cy="691717"/>
          </a:xfrm>
          <a:prstGeom prst="wedgeRoundRectCallout">
            <a:avLst>
              <a:gd name="adj1" fmla="val -47596"/>
              <a:gd name="adj2" fmla="val 889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/>
              <a:t>The initial dummy request is set to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COMBINE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>
            <a:off x="3415449" y="3409013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2138920" y="3409013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4" name="Group 343"/>
          <p:cNvGrpSpPr/>
          <p:nvPr/>
        </p:nvGrpSpPr>
        <p:grpSpPr>
          <a:xfrm>
            <a:off x="2160624" y="3286108"/>
            <a:ext cx="384989" cy="252000"/>
            <a:chOff x="7983653" y="2498374"/>
            <a:chExt cx="384989" cy="252000"/>
          </a:xfrm>
        </p:grpSpPr>
        <p:cxnSp>
          <p:nvCxnSpPr>
            <p:cNvPr id="345" name="Straight Arrow Connector 344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6" name="Group 345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347" name="Straight Connector 346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Group 339"/>
          <p:cNvGrpSpPr/>
          <p:nvPr/>
        </p:nvGrpSpPr>
        <p:grpSpPr>
          <a:xfrm>
            <a:off x="1290788" y="3046488"/>
            <a:ext cx="869495" cy="875050"/>
            <a:chOff x="1358751" y="2899668"/>
            <a:chExt cx="869495" cy="875050"/>
          </a:xfrm>
        </p:grpSpPr>
        <p:sp>
          <p:nvSpPr>
            <p:cNvPr id="341" name="Rectangle 340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COMBINE</a:t>
              </a:r>
              <a:endParaRPr lang="en-US" sz="1400" b="1" dirty="0" smtClean="0">
                <a:solidFill>
                  <a:srgbClr val="008000"/>
                </a:solidFill>
                <a:latin typeface="Courier"/>
                <a:cs typeface="Courier"/>
              </a:endParaRP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285048" y="3045233"/>
            <a:ext cx="869495" cy="875050"/>
            <a:chOff x="1358751" y="2899668"/>
            <a:chExt cx="869495" cy="875050"/>
          </a:xfrm>
        </p:grpSpPr>
        <p:sp>
          <p:nvSpPr>
            <p:cNvPr id="352" name="Rectangle 351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COMBINE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567317" y="3046488"/>
            <a:ext cx="869495" cy="875050"/>
            <a:chOff x="1358751" y="2899668"/>
            <a:chExt cx="869495" cy="875050"/>
          </a:xfrm>
        </p:grpSpPr>
        <p:sp>
          <p:nvSpPr>
            <p:cNvPr id="170" name="Rectangle 169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  <a:endParaRPr lang="en-US" sz="1400" b="1" dirty="0" smtClean="0">
                <a:solidFill>
                  <a:srgbClr val="FF0000"/>
                </a:solidFill>
                <a:latin typeface="Courier"/>
                <a:cs typeface="Courier"/>
              </a:endParaRP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67317" y="3049455"/>
            <a:ext cx="869495" cy="875050"/>
            <a:chOff x="1358751" y="2899668"/>
            <a:chExt cx="869495" cy="875050"/>
          </a:xfrm>
        </p:grpSpPr>
        <p:sp>
          <p:nvSpPr>
            <p:cNvPr id="181" name="Rectangle 180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868243" y="3037910"/>
            <a:ext cx="869495" cy="875050"/>
            <a:chOff x="1358751" y="2899668"/>
            <a:chExt cx="869495" cy="875050"/>
          </a:xfrm>
        </p:grpSpPr>
        <p:sp>
          <p:nvSpPr>
            <p:cNvPr id="296" name="Rectangle 295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5257983" y="2970201"/>
            <a:ext cx="37343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>
                <a:latin typeface="Courier"/>
                <a:cs typeface="Courier"/>
              </a:rPr>
              <a:t>rq</a:t>
            </a:r>
            <a:r>
              <a:rPr lang="en-US" sz="1200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1600" dirty="0" err="1" smtClean="0">
                <a:latin typeface="Courier"/>
                <a:cs typeface="Courier"/>
              </a:rPr>
              <a:t>rnext</a:t>
            </a:r>
            <a:r>
              <a:rPr lang="en-US" sz="1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null;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latin typeface="Courier"/>
                <a:cs typeface="Courier"/>
              </a:rPr>
              <a:t>prv_rq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SWAP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&amp;</a:t>
            </a:r>
            <a:r>
              <a:rPr lang="en-US" sz="1600" dirty="0" err="1" smtClean="0">
                <a:latin typeface="Courier"/>
                <a:cs typeface="Courier"/>
              </a:rPr>
              <a:t>ReqTail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3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rq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latin typeface="Courier"/>
                <a:cs typeface="Courier"/>
              </a:rPr>
              <a:t>prv_rq</a:t>
            </a:r>
            <a:r>
              <a:rPr lang="en-US" sz="1400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rnext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=</a:t>
            </a:r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  <a:sym typeface="Wingdings"/>
              </a:rPr>
              <a:t>rq</a:t>
            </a:r>
            <a:r>
              <a:rPr lang="en-US" sz="1600" dirty="0" smtClean="0">
                <a:latin typeface="Courier"/>
                <a:cs typeface="Courier"/>
                <a:sym typeface="Wingdings"/>
              </a:rPr>
              <a:t>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+mn-lt"/>
                <a:cs typeface="Courier"/>
              </a:rPr>
              <a:t>Appending a New Dummy Request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44</a:t>
            </a:fld>
            <a:endParaRPr lang="en-US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184726" y="5159243"/>
            <a:ext cx="8786091" cy="8659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Use the same technique used in the </a:t>
            </a:r>
            <a:r>
              <a:rPr lang="en-US" sz="2400" dirty="0" smtClean="0">
                <a:latin typeface="Courier"/>
                <a:cs typeface="Courier"/>
              </a:rPr>
              <a:t>enqueue</a:t>
            </a:r>
            <a:r>
              <a:rPr lang="en-US" sz="2400" dirty="0" smtClean="0"/>
              <a:t> operation.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"/>
                <a:cs typeface="Courier"/>
              </a:rPr>
              <a:t>SWAP</a:t>
            </a:r>
            <a:r>
              <a:rPr lang="en-US" sz="2000" dirty="0" smtClean="0"/>
              <a:t>, no failure, no retry, no backoff scheme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no parameter tuning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grpSp>
        <p:nvGrpSpPr>
          <p:cNvPr id="133" name="Group 132"/>
          <p:cNvGrpSpPr/>
          <p:nvPr/>
        </p:nvGrpSpPr>
        <p:grpSpPr>
          <a:xfrm>
            <a:off x="571393" y="1641743"/>
            <a:ext cx="869495" cy="563992"/>
            <a:chOff x="2155626" y="2250642"/>
            <a:chExt cx="869495" cy="563992"/>
          </a:xfrm>
        </p:grpSpPr>
        <p:sp>
          <p:nvSpPr>
            <p:cNvPr id="134" name="Rectangle 133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/>
                <a:t>Permanent</a:t>
              </a:r>
              <a:r>
                <a:rPr lang="en-US" sz="1200" dirty="0"/>
                <a:t> </a:t>
              </a:r>
              <a:r>
                <a:rPr lang="en-US" sz="1200" dirty="0" smtClean="0"/>
                <a:t>Dummy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72130" y="1641743"/>
            <a:ext cx="869495" cy="563992"/>
            <a:chOff x="2155626" y="2250642"/>
            <a:chExt cx="869495" cy="563992"/>
          </a:xfrm>
        </p:grpSpPr>
        <p:sp>
          <p:nvSpPr>
            <p:cNvPr id="137" name="Rectangle 136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871761" y="1641743"/>
            <a:ext cx="869495" cy="563992"/>
            <a:chOff x="2155626" y="2250642"/>
            <a:chExt cx="869495" cy="563992"/>
          </a:xfrm>
        </p:grpSpPr>
        <p:sp>
          <p:nvSpPr>
            <p:cNvPr id="140" name="Rectangle 139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63739" y="922264"/>
            <a:ext cx="684803" cy="700521"/>
            <a:chOff x="638509" y="1461600"/>
            <a:chExt cx="684803" cy="700521"/>
          </a:xfrm>
        </p:grpSpPr>
        <p:sp>
          <p:nvSpPr>
            <p:cNvPr id="143" name="TextBox 142"/>
            <p:cNvSpPr txBox="1"/>
            <p:nvPr/>
          </p:nvSpPr>
          <p:spPr>
            <a:xfrm>
              <a:off x="638509" y="1461600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Head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44" name="Straight Arrow Connector 143"/>
            <p:cNvCxnSpPr>
              <a:stCxn id="143" idx="2"/>
              <a:endCxn id="134" idx="0"/>
            </p:cNvCxnSpPr>
            <p:nvPr/>
          </p:nvCxnSpPr>
          <p:spPr>
            <a:xfrm>
              <a:off x="980911" y="1753988"/>
              <a:ext cx="0" cy="408133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>
            <a:off x="4041625" y="2079735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6655703" y="1950922"/>
            <a:ext cx="384989" cy="252000"/>
            <a:chOff x="7983653" y="2498374"/>
            <a:chExt cx="384989" cy="252000"/>
          </a:xfrm>
        </p:grpSpPr>
        <p:cxnSp>
          <p:nvCxnSpPr>
            <p:cNvPr id="147" name="Straight Arrow Connector 146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Group 151"/>
          <p:cNvGrpSpPr/>
          <p:nvPr/>
        </p:nvGrpSpPr>
        <p:grpSpPr>
          <a:xfrm>
            <a:off x="5881793" y="927495"/>
            <a:ext cx="661797" cy="731237"/>
            <a:chOff x="4664771" y="1461600"/>
            <a:chExt cx="661797" cy="731237"/>
          </a:xfrm>
        </p:grpSpPr>
        <p:sp>
          <p:nvSpPr>
            <p:cNvPr id="153" name="TextBox 152"/>
            <p:cNvSpPr txBox="1"/>
            <p:nvPr/>
          </p:nvSpPr>
          <p:spPr>
            <a:xfrm>
              <a:off x="466477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54" name="Straight Arrow Connector 153"/>
            <p:cNvCxnSpPr>
              <a:stCxn id="153" idx="2"/>
            </p:cNvCxnSpPr>
            <p:nvPr/>
          </p:nvCxnSpPr>
          <p:spPr>
            <a:xfrm flipH="1">
              <a:off x="4995658" y="1746293"/>
              <a:ext cx="12" cy="44654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5354351" y="2071316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4484856" y="1641743"/>
            <a:ext cx="869495" cy="563992"/>
            <a:chOff x="2155626" y="2250642"/>
            <a:chExt cx="869495" cy="563992"/>
          </a:xfrm>
        </p:grpSpPr>
        <p:sp>
          <p:nvSpPr>
            <p:cNvPr id="157" name="Rectangle 156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786231" y="1638930"/>
            <a:ext cx="869495" cy="563992"/>
            <a:chOff x="2155626" y="2250642"/>
            <a:chExt cx="869495" cy="563992"/>
          </a:xfrm>
        </p:grpSpPr>
        <p:sp>
          <p:nvSpPr>
            <p:cNvPr id="160" name="Rectangle 159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84728" y="2698194"/>
            <a:ext cx="110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Request </a:t>
            </a:r>
          </a:p>
          <a:p>
            <a:r>
              <a:rPr lang="en-US" sz="2000" b="1" i="1" dirty="0" smtClean="0"/>
              <a:t>List</a:t>
            </a:r>
            <a:endParaRPr lang="en-US" sz="2000" b="1" i="1" dirty="0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1440888" y="2079994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729048" y="2072128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2486502" y="2282182"/>
            <a:ext cx="1019646" cy="731024"/>
            <a:chOff x="-21050" y="2699215"/>
            <a:chExt cx="1019646" cy="731024"/>
          </a:xfrm>
        </p:grpSpPr>
        <p:sp>
          <p:nvSpPr>
            <p:cNvPr id="167" name="TextBox 166"/>
            <p:cNvSpPr txBox="1"/>
            <p:nvPr/>
          </p:nvSpPr>
          <p:spPr>
            <a:xfrm>
              <a:off x="-21050" y="2699215"/>
              <a:ext cx="1019646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ReqTail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68" name="Straight Arrow Connector 167"/>
            <p:cNvCxnSpPr>
              <a:stCxn id="167" idx="2"/>
            </p:cNvCxnSpPr>
            <p:nvPr/>
          </p:nvCxnSpPr>
          <p:spPr>
            <a:xfrm>
              <a:off x="488773" y="2983908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437153" y="3286108"/>
            <a:ext cx="384989" cy="252000"/>
            <a:chOff x="7983653" y="2498374"/>
            <a:chExt cx="384989" cy="252000"/>
          </a:xfrm>
        </p:grpSpPr>
        <p:cxnSp>
          <p:nvCxnSpPr>
            <p:cNvPr id="174" name="Straight Arrow Connector 173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Group 222"/>
          <p:cNvGrpSpPr/>
          <p:nvPr/>
        </p:nvGrpSpPr>
        <p:grpSpPr>
          <a:xfrm>
            <a:off x="3787428" y="2282182"/>
            <a:ext cx="1019646" cy="731024"/>
            <a:chOff x="-21050" y="2699215"/>
            <a:chExt cx="1019646" cy="731024"/>
          </a:xfrm>
        </p:grpSpPr>
        <p:sp>
          <p:nvSpPr>
            <p:cNvPr id="243" name="TextBox 242"/>
            <p:cNvSpPr txBox="1"/>
            <p:nvPr/>
          </p:nvSpPr>
          <p:spPr>
            <a:xfrm>
              <a:off x="-21050" y="2699215"/>
              <a:ext cx="1019646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ReqTail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>
              <a:off x="488773" y="2983908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4738079" y="3286108"/>
            <a:ext cx="384989" cy="252000"/>
            <a:chOff x="7983653" y="2498374"/>
            <a:chExt cx="384989" cy="252000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0" name="Group 289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7" name="Group 336"/>
          <p:cNvGrpSpPr/>
          <p:nvPr/>
        </p:nvGrpSpPr>
        <p:grpSpPr>
          <a:xfrm>
            <a:off x="1209973" y="2282182"/>
            <a:ext cx="1019646" cy="731024"/>
            <a:chOff x="-21050" y="2699215"/>
            <a:chExt cx="1019646" cy="731024"/>
          </a:xfrm>
        </p:grpSpPr>
        <p:sp>
          <p:nvSpPr>
            <p:cNvPr id="338" name="TextBox 337"/>
            <p:cNvSpPr txBox="1"/>
            <p:nvPr/>
          </p:nvSpPr>
          <p:spPr>
            <a:xfrm>
              <a:off x="-21050" y="2699215"/>
              <a:ext cx="1019646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ReqTail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339" name="Straight Arrow Connector 338"/>
            <p:cNvCxnSpPr>
              <a:stCxn id="338" idx="2"/>
            </p:cNvCxnSpPr>
            <p:nvPr/>
          </p:nvCxnSpPr>
          <p:spPr>
            <a:xfrm>
              <a:off x="488773" y="2983908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5" name="Rectangle 354"/>
          <p:cNvSpPr/>
          <p:nvPr/>
        </p:nvSpPr>
        <p:spPr>
          <a:xfrm>
            <a:off x="5257983" y="3042722"/>
            <a:ext cx="3734307" cy="23635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6" name="Rectangle 355"/>
          <p:cNvSpPr/>
          <p:nvPr/>
        </p:nvSpPr>
        <p:spPr>
          <a:xfrm>
            <a:off x="5257983" y="3279073"/>
            <a:ext cx="3734307" cy="23635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7" name="Rectangle 356"/>
          <p:cNvSpPr/>
          <p:nvPr/>
        </p:nvSpPr>
        <p:spPr>
          <a:xfrm>
            <a:off x="5257983" y="3517901"/>
            <a:ext cx="3734307" cy="23635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2569794" y="3953544"/>
            <a:ext cx="93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Thread 1</a:t>
            </a:r>
            <a:endParaRPr lang="en-US" sz="1400" b="1" i="1" dirty="0"/>
          </a:p>
        </p:txBody>
      </p:sp>
      <p:cxnSp>
        <p:nvCxnSpPr>
          <p:cNvPr id="19" name="Curved Connector 18"/>
          <p:cNvCxnSpPr>
            <a:stCxn id="353" idx="2"/>
            <a:endCxn id="353" idx="1"/>
          </p:cNvCxnSpPr>
          <p:nvPr/>
        </p:nvCxnSpPr>
        <p:spPr>
          <a:xfrm rot="5400000" flipH="1">
            <a:off x="1401513" y="3602000"/>
            <a:ext cx="201818" cy="434748"/>
          </a:xfrm>
          <a:prstGeom prst="curvedConnector4">
            <a:avLst>
              <a:gd name="adj1" fmla="val -44621"/>
              <a:gd name="adj2" fmla="val 152582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3870720" y="3938381"/>
            <a:ext cx="93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Thread 2</a:t>
            </a:r>
            <a:endParaRPr lang="en-US" sz="1400" b="1" i="1" dirty="0"/>
          </a:p>
        </p:txBody>
      </p:sp>
      <p:cxnSp>
        <p:nvCxnSpPr>
          <p:cNvPr id="360" name="Curved Connector 359"/>
          <p:cNvCxnSpPr>
            <a:stCxn id="182" idx="2"/>
            <a:endCxn id="182" idx="1"/>
          </p:cNvCxnSpPr>
          <p:nvPr/>
        </p:nvCxnSpPr>
        <p:spPr>
          <a:xfrm rot="5400000" flipH="1">
            <a:off x="2683782" y="3606222"/>
            <a:ext cx="201818" cy="434748"/>
          </a:xfrm>
          <a:prstGeom prst="curvedConnector4">
            <a:avLst>
              <a:gd name="adj1" fmla="val -41556"/>
              <a:gd name="adj2" fmla="val 152582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285049" y="4261320"/>
            <a:ext cx="853872" cy="91483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69794" y="4261321"/>
            <a:ext cx="845655" cy="261975"/>
          </a:xfrm>
          <a:prstGeom prst="rect">
            <a:avLst/>
          </a:prstGeom>
          <a:pattFill prst="horzBrick">
            <a:fgClr>
              <a:prstClr val="black"/>
            </a:fgClr>
            <a:bgClr>
              <a:prstClr val="white"/>
            </a:bgClr>
          </a:pattFill>
          <a:ln>
            <a:solidFill>
              <a:schemeClr val="bg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.00186 " pathEditMode="relative" ptsTypes="AA">
                                      <p:cBhvr>
                                        <p:cTn id="4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271 0 " pathEditMode="relative" ptsTypes="AA">
                                      <p:cBhvr>
                                        <p:cTn id="97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5" grpId="1" animBg="1"/>
      <p:bldP spid="355" grpId="2" animBg="1"/>
      <p:bldP spid="355" grpId="3" animBg="1"/>
      <p:bldP spid="356" grpId="0" animBg="1"/>
      <p:bldP spid="356" grpId="1" animBg="1"/>
      <p:bldP spid="356" grpId="2" animBg="1"/>
      <p:bldP spid="356" grpId="3" animBg="1"/>
      <p:bldP spid="357" grpId="0" animBg="1"/>
      <p:bldP spid="357" grpId="1" animBg="1"/>
      <p:bldP spid="357" grpId="2" animBg="1"/>
      <p:bldP spid="357" grpId="3" animBg="1"/>
      <p:bldP spid="3" grpId="0"/>
      <p:bldP spid="3" grpId="1"/>
      <p:bldP spid="359" grpId="0"/>
      <p:bldP spid="359" grpId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14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+mn-lt"/>
                <a:cs typeface="Courier"/>
              </a:rPr>
              <a:t>Combining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Dequeue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"/>
              </a:rPr>
              <a:t> Operations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3753" y="1486675"/>
            <a:ext cx="869495" cy="563992"/>
            <a:chOff x="2155626" y="2250642"/>
            <a:chExt cx="869495" cy="563992"/>
          </a:xfrm>
        </p:grpSpPr>
        <p:sp>
          <p:nvSpPr>
            <p:cNvPr id="6" name="Rectangle 5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/>
                <a:t>Permanent</a:t>
              </a:r>
              <a:r>
                <a:rPr lang="en-US" sz="1200" dirty="0"/>
                <a:t> </a:t>
              </a:r>
              <a:r>
                <a:rPr lang="en-US" sz="1200" dirty="0" smtClean="0"/>
                <a:t>Dummy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64490" y="1486675"/>
            <a:ext cx="869495" cy="563992"/>
            <a:chOff x="2155626" y="2250642"/>
            <a:chExt cx="869495" cy="563992"/>
          </a:xfrm>
        </p:grpSpPr>
        <p:sp>
          <p:nvSpPr>
            <p:cNvPr id="9" name="Rectangle 8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4121" y="1486675"/>
            <a:ext cx="869495" cy="563992"/>
            <a:chOff x="2155626" y="2250642"/>
            <a:chExt cx="869495" cy="563992"/>
          </a:xfrm>
        </p:grpSpPr>
        <p:sp>
          <p:nvSpPr>
            <p:cNvPr id="12" name="Rectangle 1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6099" y="767196"/>
            <a:ext cx="684803" cy="707934"/>
            <a:chOff x="638509" y="1461600"/>
            <a:chExt cx="684803" cy="707934"/>
          </a:xfrm>
        </p:grpSpPr>
        <p:sp>
          <p:nvSpPr>
            <p:cNvPr id="15" name="TextBox 14"/>
            <p:cNvSpPr txBox="1"/>
            <p:nvPr/>
          </p:nvSpPr>
          <p:spPr>
            <a:xfrm>
              <a:off x="638509" y="1461600"/>
              <a:ext cx="684803" cy="292388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Head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6" idx="0"/>
            </p:cNvCxnSpPr>
            <p:nvPr/>
          </p:nvCxnSpPr>
          <p:spPr>
            <a:xfrm>
              <a:off x="980911" y="1753988"/>
              <a:ext cx="0" cy="415546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4133985" y="1924667"/>
            <a:ext cx="435275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748063" y="1795854"/>
            <a:ext cx="384989" cy="252000"/>
            <a:chOff x="7983653" y="2498374"/>
            <a:chExt cx="384989" cy="2520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5974153" y="772427"/>
            <a:ext cx="661797" cy="731237"/>
            <a:chOff x="4664771" y="1461600"/>
            <a:chExt cx="661797" cy="731237"/>
          </a:xfrm>
        </p:grpSpPr>
        <p:sp>
          <p:nvSpPr>
            <p:cNvPr id="67" name="TextBox 66"/>
            <p:cNvSpPr txBox="1"/>
            <p:nvPr/>
          </p:nvSpPr>
          <p:spPr>
            <a:xfrm>
              <a:off x="4664771" y="1461600"/>
              <a:ext cx="661797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 flipH="1">
              <a:off x="4995658" y="1746293"/>
              <a:ext cx="12" cy="44654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5446711" y="1916248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577216" y="1486675"/>
            <a:ext cx="869495" cy="563992"/>
            <a:chOff x="2155626" y="2250642"/>
            <a:chExt cx="869495" cy="563992"/>
          </a:xfrm>
        </p:grpSpPr>
        <p:sp>
          <p:nvSpPr>
            <p:cNvPr id="72" name="Rectangle 71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78591" y="1483862"/>
            <a:ext cx="869495" cy="563992"/>
            <a:chOff x="2155626" y="2250642"/>
            <a:chExt cx="869495" cy="563992"/>
          </a:xfrm>
        </p:grpSpPr>
        <p:sp>
          <p:nvSpPr>
            <p:cNvPr id="78" name="Rectangle 77"/>
            <p:cNvSpPr/>
            <p:nvPr/>
          </p:nvSpPr>
          <p:spPr>
            <a:xfrm>
              <a:off x="2155626" y="2250642"/>
              <a:ext cx="869495" cy="3096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55626" y="2562634"/>
              <a:ext cx="869495" cy="252000"/>
            </a:xfrm>
            <a:prstGeom prst="rect">
              <a:avLst/>
            </a:prstGeom>
            <a:solidFill>
              <a:schemeClr val="bg1"/>
            </a:solidFill>
            <a:ln w="190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7088" y="2543126"/>
            <a:ext cx="110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Request </a:t>
            </a:r>
          </a:p>
          <a:p>
            <a:r>
              <a:rPr lang="en-US" sz="2000" b="1" i="1" dirty="0" smtClean="0"/>
              <a:t>List</a:t>
            </a:r>
            <a:endParaRPr lang="en-US" sz="2000" b="1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33248" y="1924926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21408" y="1917060"/>
            <a:ext cx="430873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507809" y="3253945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2659677" y="2891420"/>
            <a:ext cx="869495" cy="875050"/>
            <a:chOff x="1358751" y="2899668"/>
            <a:chExt cx="869495" cy="875050"/>
          </a:xfrm>
        </p:grpSpPr>
        <p:sp>
          <p:nvSpPr>
            <p:cNvPr id="198" name="Rectangle 197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188" name="Elbow Connector 187"/>
          <p:cNvCxnSpPr>
            <a:stCxn id="200" idx="3"/>
          </p:cNvCxnSpPr>
          <p:nvPr/>
        </p:nvCxnSpPr>
        <p:spPr>
          <a:xfrm flipV="1">
            <a:off x="3529172" y="2042419"/>
            <a:ext cx="170623" cy="96832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4808735" y="3253945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3960603" y="2891420"/>
            <a:ext cx="869495" cy="875050"/>
            <a:chOff x="1358751" y="2899668"/>
            <a:chExt cx="869495" cy="875050"/>
          </a:xfrm>
        </p:grpSpPr>
        <p:sp>
          <p:nvSpPr>
            <p:cNvPr id="218" name="Rectangle 217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208" name="Elbow Connector 207"/>
          <p:cNvCxnSpPr>
            <a:stCxn id="220" idx="3"/>
          </p:cNvCxnSpPr>
          <p:nvPr/>
        </p:nvCxnSpPr>
        <p:spPr>
          <a:xfrm flipV="1">
            <a:off x="4830098" y="2042419"/>
            <a:ext cx="170623" cy="96832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5180714" y="2127114"/>
            <a:ext cx="1019646" cy="731024"/>
            <a:chOff x="-21050" y="2699215"/>
            <a:chExt cx="1019646" cy="731024"/>
          </a:xfrm>
        </p:grpSpPr>
        <p:sp>
          <p:nvSpPr>
            <p:cNvPr id="241" name="TextBox 240"/>
            <p:cNvSpPr txBox="1"/>
            <p:nvPr/>
          </p:nvSpPr>
          <p:spPr>
            <a:xfrm>
              <a:off x="-21050" y="2699215"/>
              <a:ext cx="1019646" cy="284693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sz="1550" b="1" dirty="0" smtClean="0">
                  <a:latin typeface="Courier"/>
                  <a:cs typeface="Courier"/>
                </a:rPr>
                <a:t>ReqTail</a:t>
              </a:r>
              <a:endParaRPr lang="en-US" sz="1550" b="1" dirty="0">
                <a:latin typeface="Courier"/>
                <a:cs typeface="Courier"/>
              </a:endParaRPr>
            </a:p>
          </p:txBody>
        </p:sp>
        <p:cxnSp>
          <p:nvCxnSpPr>
            <p:cNvPr id="242" name="Straight Arrow Connector 241"/>
            <p:cNvCxnSpPr>
              <a:stCxn id="241" idx="2"/>
            </p:cNvCxnSpPr>
            <p:nvPr/>
          </p:nvCxnSpPr>
          <p:spPr>
            <a:xfrm>
              <a:off x="488773" y="2983908"/>
              <a:ext cx="0" cy="44633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131365" y="3131040"/>
            <a:ext cx="384989" cy="252000"/>
            <a:chOff x="7983653" y="2498374"/>
            <a:chExt cx="384989" cy="252000"/>
          </a:xfrm>
        </p:grpSpPr>
        <p:cxnSp>
          <p:nvCxnSpPr>
            <p:cNvPr id="233" name="Straight Arrow Connector 232"/>
            <p:cNvCxnSpPr/>
            <p:nvPr/>
          </p:nvCxnSpPr>
          <p:spPr>
            <a:xfrm flipV="1">
              <a:off x="7983653" y="2621302"/>
              <a:ext cx="246483" cy="5464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8248606" y="2498374"/>
              <a:ext cx="120036" cy="252000"/>
              <a:chOff x="6443866" y="3419984"/>
              <a:chExt cx="120036" cy="25200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6443866" y="3419984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6503884" y="3459924"/>
                <a:ext cx="0" cy="172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563902" y="3487204"/>
                <a:ext cx="0" cy="117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oup 228"/>
          <p:cNvGrpSpPr/>
          <p:nvPr/>
        </p:nvGrpSpPr>
        <p:grpSpPr>
          <a:xfrm>
            <a:off x="5261529" y="2882842"/>
            <a:ext cx="869495" cy="875050"/>
            <a:chOff x="1358751" y="2899668"/>
            <a:chExt cx="869495" cy="875050"/>
          </a:xfrm>
        </p:grpSpPr>
        <p:sp>
          <p:nvSpPr>
            <p:cNvPr id="230" name="Rectangle 229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WAIT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263" name="Straight Arrow Connector 262"/>
          <p:cNvCxnSpPr/>
          <p:nvPr/>
        </p:nvCxnSpPr>
        <p:spPr>
          <a:xfrm>
            <a:off x="2231280" y="3253945"/>
            <a:ext cx="430874" cy="0"/>
          </a:xfrm>
          <a:prstGeom prst="straightConnector1">
            <a:avLst/>
          </a:prstGeom>
          <a:ln w="19050"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1383148" y="2891420"/>
            <a:ext cx="869495" cy="875050"/>
            <a:chOff x="1358751" y="2899668"/>
            <a:chExt cx="869495" cy="875050"/>
          </a:xfrm>
        </p:grpSpPr>
        <p:sp>
          <p:nvSpPr>
            <p:cNvPr id="268" name="Rectangle 267"/>
            <p:cNvSpPr/>
            <p:nvPr/>
          </p:nvSpPr>
          <p:spPr>
            <a:xfrm>
              <a:off x="1358751" y="313350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358751" y="3371081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latin typeface="Courier"/>
                  <a:cs typeface="Courier"/>
                </a:rPr>
                <a:t>COMBINE</a:t>
              </a:r>
              <a:endParaRPr lang="en-US" sz="1400" b="1" dirty="0" smtClean="0">
                <a:solidFill>
                  <a:srgbClr val="008000"/>
                </a:solidFill>
                <a:latin typeface="Courier"/>
                <a:cs typeface="Courier"/>
              </a:endParaRP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358751" y="2899668"/>
              <a:ext cx="869495" cy="238656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result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cxnSp>
        <p:nvCxnSpPr>
          <p:cNvPr id="277" name="Elbow Connector 276"/>
          <p:cNvCxnSpPr>
            <a:stCxn id="270" idx="3"/>
          </p:cNvCxnSpPr>
          <p:nvPr/>
        </p:nvCxnSpPr>
        <p:spPr>
          <a:xfrm flipV="1">
            <a:off x="2252643" y="2042419"/>
            <a:ext cx="170623" cy="96832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Down Arrow 131"/>
          <p:cNvSpPr/>
          <p:nvPr/>
        </p:nvSpPr>
        <p:spPr>
          <a:xfrm>
            <a:off x="1377409" y="3863807"/>
            <a:ext cx="853872" cy="91483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59677" y="3564652"/>
            <a:ext cx="848132" cy="561130"/>
            <a:chOff x="2659677" y="3564652"/>
            <a:chExt cx="848132" cy="561130"/>
          </a:xfrm>
        </p:grpSpPr>
        <p:sp>
          <p:nvSpPr>
            <p:cNvPr id="133" name="Rectangle 132"/>
            <p:cNvSpPr/>
            <p:nvPr/>
          </p:nvSpPr>
          <p:spPr>
            <a:xfrm>
              <a:off x="2662154" y="3863807"/>
              <a:ext cx="845655" cy="261975"/>
            </a:xfrm>
            <a:prstGeom prst="rect">
              <a:avLst/>
            </a:prstGeom>
            <a:pattFill prst="horzBrick">
              <a:fgClr>
                <a:prstClr val="black"/>
              </a:fgClr>
              <a:bgClr>
                <a:prstClr val="white"/>
              </a:bgClr>
            </a:pattFill>
            <a:ln>
              <a:solidFill>
                <a:schemeClr val="bg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Curved Connector 135"/>
            <p:cNvCxnSpPr>
              <a:stCxn id="199" idx="2"/>
              <a:endCxn id="199" idx="1"/>
            </p:cNvCxnSpPr>
            <p:nvPr/>
          </p:nvCxnSpPr>
          <p:spPr>
            <a:xfrm rot="5400000" flipH="1">
              <a:off x="2776142" y="3448187"/>
              <a:ext cx="201818" cy="434748"/>
            </a:xfrm>
            <a:prstGeom prst="curvedConnector4">
              <a:avLst>
                <a:gd name="adj1" fmla="val -27459"/>
                <a:gd name="adj2" fmla="val 152582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960603" y="3564652"/>
            <a:ext cx="845655" cy="561130"/>
            <a:chOff x="3960603" y="3564652"/>
            <a:chExt cx="845655" cy="561130"/>
          </a:xfrm>
        </p:grpSpPr>
        <p:sp>
          <p:nvSpPr>
            <p:cNvPr id="135" name="Rectangle 134"/>
            <p:cNvSpPr/>
            <p:nvPr/>
          </p:nvSpPr>
          <p:spPr>
            <a:xfrm>
              <a:off x="3960603" y="3863807"/>
              <a:ext cx="845655" cy="261975"/>
            </a:xfrm>
            <a:prstGeom prst="rect">
              <a:avLst/>
            </a:prstGeom>
            <a:pattFill prst="horzBrick">
              <a:fgClr>
                <a:prstClr val="black"/>
              </a:fgClr>
              <a:bgClr>
                <a:prstClr val="white"/>
              </a:bgClr>
            </a:pattFill>
            <a:ln>
              <a:solidFill>
                <a:schemeClr val="bg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Curved Connector 139"/>
            <p:cNvCxnSpPr>
              <a:stCxn id="219" idx="2"/>
              <a:endCxn id="219" idx="1"/>
            </p:cNvCxnSpPr>
            <p:nvPr/>
          </p:nvCxnSpPr>
          <p:spPr>
            <a:xfrm rot="5400000" flipH="1">
              <a:off x="4077068" y="3448187"/>
              <a:ext cx="201818" cy="434748"/>
            </a:xfrm>
            <a:prstGeom prst="curvedConnector4">
              <a:avLst>
                <a:gd name="adj1" fmla="val -25006"/>
                <a:gd name="adj2" fmla="val 152582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Content Placeholder 2"/>
          <p:cNvSpPr>
            <a:spLocks noGrp="1"/>
          </p:cNvSpPr>
          <p:nvPr>
            <p:ph idx="1"/>
          </p:nvPr>
        </p:nvSpPr>
        <p:spPr>
          <a:xfrm>
            <a:off x="277089" y="4756735"/>
            <a:ext cx="8409712" cy="1535545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smtClean="0"/>
              <a:t>A combiner thread processes pending requests and changes the </a:t>
            </a:r>
            <a:r>
              <a:rPr lang="en-US" sz="2200" dirty="0" smtClean="0">
                <a:latin typeface="Courier"/>
                <a:cs typeface="Courier"/>
              </a:rPr>
              <a:t>status</a:t>
            </a:r>
            <a:r>
              <a:rPr lang="en-US" sz="2200" dirty="0" smtClean="0"/>
              <a:t> to </a:t>
            </a:r>
            <a:r>
              <a:rPr lang="en-US" sz="2200" b="1" dirty="0" smtClean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smtClean="0"/>
              <a:t>After processing the requests, </a:t>
            </a:r>
            <a:r>
              <a:rPr lang="en-US" sz="2200" i="1" dirty="0" smtClean="0"/>
              <a:t>if the queue does not become empty</a:t>
            </a:r>
            <a:r>
              <a:rPr lang="en-US" sz="2200" dirty="0" smtClean="0"/>
              <a:t>, update </a:t>
            </a:r>
            <a:r>
              <a:rPr lang="en-US" sz="2200" dirty="0" smtClean="0">
                <a:latin typeface="Courier"/>
                <a:cs typeface="Courier"/>
              </a:rPr>
              <a:t>Head</a:t>
            </a:r>
            <a:r>
              <a:rPr lang="en-US" sz="2200" dirty="0" smtClean="0"/>
              <a:t>’s </a:t>
            </a:r>
            <a:r>
              <a:rPr lang="en-US" sz="2200" dirty="0" smtClean="0">
                <a:latin typeface="Courier"/>
                <a:cs typeface="Courier"/>
              </a:rPr>
              <a:t>next</a:t>
            </a:r>
            <a:r>
              <a:rPr lang="en-US" sz="2200" dirty="0" smtClean="0"/>
              <a:t> to the </a:t>
            </a:r>
            <a:r>
              <a:rPr lang="en-US" sz="2200" dirty="0" smtClean="0">
                <a:latin typeface="Courier"/>
                <a:cs typeface="Courier"/>
              </a:rPr>
              <a:t>next</a:t>
            </a:r>
            <a:r>
              <a:rPr lang="en-US" sz="2200" dirty="0" smtClean="0"/>
              <a:t> of the last dequeued node.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200" dirty="0" smtClean="0"/>
              <a:t>Change the </a:t>
            </a:r>
            <a:r>
              <a:rPr lang="en-US" sz="2200" dirty="0" smtClean="0">
                <a:latin typeface="Courier"/>
                <a:cs typeface="Courier"/>
              </a:rPr>
              <a:t>status</a:t>
            </a:r>
            <a:r>
              <a:rPr lang="en-US" sz="2200" dirty="0" smtClean="0"/>
              <a:t> of the last dummy request to </a:t>
            </a:r>
            <a:r>
              <a:rPr lang="en-US" sz="2200" b="1" dirty="0" smtClean="0">
                <a:solidFill>
                  <a:srgbClr val="008000"/>
                </a:solidFill>
                <a:latin typeface="Courier"/>
                <a:cs typeface="Courier"/>
              </a:rPr>
              <a:t>COMBINE</a:t>
            </a:r>
            <a:r>
              <a:rPr lang="en-US" sz="2200" dirty="0" smtClean="0"/>
              <a:t> for a subsequent </a:t>
            </a:r>
            <a:r>
              <a:rPr lang="en-US" sz="2200" dirty="0" err="1" smtClean="0"/>
              <a:t>dequeuer</a:t>
            </a:r>
            <a:r>
              <a:rPr lang="en-US" sz="2200" dirty="0" smtClean="0"/>
              <a:t> to take the role of the combiner. 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383148" y="3359950"/>
            <a:ext cx="869495" cy="403637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status</a:t>
            </a:r>
          </a:p>
          <a:p>
            <a:pPr algn="ctr"/>
            <a:r>
              <a:rPr lang="en-US" sz="1200" b="1" dirty="0" smtClean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ctr"/>
            <a:endParaRPr lang="en-US" sz="100" dirty="0" smtClean="0">
              <a:latin typeface="Courier"/>
              <a:cs typeface="Courie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63753" y="1214500"/>
            <a:ext cx="5215248" cy="839350"/>
            <a:chOff x="663753" y="1214500"/>
            <a:chExt cx="5215248" cy="839350"/>
          </a:xfrm>
        </p:grpSpPr>
        <p:grpSp>
          <p:nvGrpSpPr>
            <p:cNvPr id="44" name="Group 43"/>
            <p:cNvGrpSpPr/>
            <p:nvPr/>
          </p:nvGrpSpPr>
          <p:grpSpPr>
            <a:xfrm>
              <a:off x="1533248" y="1214500"/>
              <a:ext cx="4345753" cy="709519"/>
              <a:chOff x="1533248" y="1219666"/>
              <a:chExt cx="4345753" cy="709519"/>
            </a:xfrm>
          </p:grpSpPr>
          <p:cxnSp>
            <p:nvCxnSpPr>
              <p:cNvPr id="160" name="Straight Arrow Connector 159"/>
              <p:cNvCxnSpPr>
                <a:stCxn id="7" idx="3"/>
              </p:cNvCxnSpPr>
              <p:nvPr/>
            </p:nvCxnSpPr>
            <p:spPr>
              <a:xfrm flipV="1">
                <a:off x="1533248" y="1924246"/>
                <a:ext cx="199705" cy="421"/>
              </a:xfrm>
              <a:prstGeom prst="straightConnector1">
                <a:avLst/>
              </a:prstGeom>
              <a:ln w="19050">
                <a:tailEnd type="non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5657894" y="1917772"/>
                <a:ext cx="221107" cy="0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657894" y="1219666"/>
                <a:ext cx="0" cy="699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737783" y="1230069"/>
                <a:ext cx="0" cy="699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737783" y="1219666"/>
                <a:ext cx="39201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ectangle 180"/>
            <p:cNvSpPr/>
            <p:nvPr/>
          </p:nvSpPr>
          <p:spPr>
            <a:xfrm>
              <a:off x="663753" y="1801850"/>
              <a:ext cx="869495" cy="25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next</a:t>
              </a:r>
            </a:p>
            <a:p>
              <a:pPr algn="ctr"/>
              <a:endParaRPr lang="en-US" sz="100" dirty="0">
                <a:latin typeface="Courier"/>
                <a:cs typeface="Courier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3937" y="3365364"/>
            <a:ext cx="877712" cy="1413280"/>
            <a:chOff x="2653937" y="3365364"/>
            <a:chExt cx="877712" cy="1413280"/>
          </a:xfrm>
        </p:grpSpPr>
        <p:sp>
          <p:nvSpPr>
            <p:cNvPr id="147" name="Down Arrow 146"/>
            <p:cNvSpPr/>
            <p:nvPr/>
          </p:nvSpPr>
          <p:spPr>
            <a:xfrm>
              <a:off x="2653937" y="3863807"/>
              <a:ext cx="853872" cy="91483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662154" y="3365364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00FF"/>
                  </a:solidFill>
                  <a:latin typeface="Courier"/>
                  <a:cs typeface="Courier"/>
                </a:rPr>
                <a:t>DONE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952676" y="3363586"/>
            <a:ext cx="877712" cy="1413280"/>
            <a:chOff x="2653937" y="3365364"/>
            <a:chExt cx="877712" cy="1413280"/>
          </a:xfrm>
        </p:grpSpPr>
        <p:sp>
          <p:nvSpPr>
            <p:cNvPr id="158" name="Down Arrow 157"/>
            <p:cNvSpPr/>
            <p:nvPr/>
          </p:nvSpPr>
          <p:spPr>
            <a:xfrm>
              <a:off x="2653937" y="3863807"/>
              <a:ext cx="853872" cy="91483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62154" y="3365364"/>
              <a:ext cx="869495" cy="403637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status</a:t>
              </a:r>
            </a:p>
            <a:p>
              <a:pPr algn="ctr"/>
              <a:r>
                <a:rPr lang="en-US" sz="1200" b="1" dirty="0" smtClean="0">
                  <a:solidFill>
                    <a:srgbClr val="0000FF"/>
                  </a:solidFill>
                  <a:latin typeface="Courier"/>
                  <a:cs typeface="Courier"/>
                </a:rPr>
                <a:t>DONE</a:t>
              </a:r>
            </a:p>
            <a:p>
              <a:pPr algn="ctr"/>
              <a:endParaRPr lang="en-US" sz="100" dirty="0" smtClean="0">
                <a:latin typeface="Courier"/>
                <a:cs typeface="Courier"/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5263844" y="3356570"/>
            <a:ext cx="869495" cy="4036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status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  <a:latin typeface="Courier"/>
                <a:cs typeface="Courier"/>
              </a:rPr>
              <a:t>COMBINE</a:t>
            </a:r>
          </a:p>
          <a:p>
            <a:pPr algn="ctr"/>
            <a:endParaRPr lang="en-US" sz="100" dirty="0" smtClean="0">
              <a:latin typeface="Courier"/>
              <a:cs typeface="Courier"/>
            </a:endParaRPr>
          </a:p>
        </p:txBody>
      </p:sp>
      <p:sp>
        <p:nvSpPr>
          <p:cNvPr id="223" name="Down Arrow 222"/>
          <p:cNvSpPr/>
          <p:nvPr/>
        </p:nvSpPr>
        <p:spPr>
          <a:xfrm>
            <a:off x="1361127" y="3862029"/>
            <a:ext cx="875233" cy="9284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80" grpId="0" animBg="1"/>
      <p:bldP spid="203" grpId="0" animBg="1"/>
      <p:bldP spid="2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>
            <a:grpSpLocks noChangeAspect="1"/>
          </p:cNvGrpSpPr>
          <p:nvPr/>
        </p:nvGrpSpPr>
        <p:grpSpPr>
          <a:xfrm>
            <a:off x="3958454" y="1720522"/>
            <a:ext cx="545957" cy="430208"/>
            <a:chOff x="4972684" y="2425770"/>
            <a:chExt cx="779938" cy="614583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4975303" y="2425770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040390" y="2487683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8" name="Oval 9"/>
            <p:cNvSpPr>
              <a:spLocks noChangeArrowheads="1"/>
            </p:cNvSpPr>
            <p:nvPr/>
          </p:nvSpPr>
          <p:spPr bwMode="auto">
            <a:xfrm>
              <a:off x="4972684" y="2550357"/>
              <a:ext cx="476727" cy="489996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5" name="Oval 10"/>
            <p:cNvSpPr>
              <a:spLocks noChangeArrowheads="1"/>
            </p:cNvSpPr>
            <p:nvPr/>
          </p:nvSpPr>
          <p:spPr bwMode="auto">
            <a:xfrm>
              <a:off x="5303359" y="2551032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6" name="Oval 11"/>
            <p:cNvSpPr>
              <a:spLocks noChangeArrowheads="1"/>
            </p:cNvSpPr>
            <p:nvPr/>
          </p:nvSpPr>
          <p:spPr bwMode="auto">
            <a:xfrm>
              <a:off x="5444646" y="2644694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7" name="AutoShape 12"/>
            <p:cNvSpPr>
              <a:spLocks noChangeArrowheads="1"/>
            </p:cNvSpPr>
            <p:nvPr/>
          </p:nvSpPr>
          <p:spPr bwMode="auto">
            <a:xfrm flipV="1">
              <a:off x="5477984" y="2771694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11" name="Right Arrow 210"/>
          <p:cNvSpPr/>
          <p:nvPr/>
        </p:nvSpPr>
        <p:spPr>
          <a:xfrm rot="12229267">
            <a:off x="2944906" y="1411380"/>
            <a:ext cx="1390275" cy="358954"/>
          </a:xfrm>
          <a:prstGeom prst="rightArrow">
            <a:avLst>
              <a:gd name="adj1" fmla="val 50000"/>
              <a:gd name="adj2" fmla="val 9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633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NUMA-Aware Optimization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00" y="5005213"/>
            <a:ext cx="8515945" cy="159327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In NUMA architectures, remote memory accesses take longer than local memory accesses. 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Typically, around 1.7x in Intel x86 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Per-Cluster Request Lists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Concurrent combiners from different clusters are coordinated by a global combining lock. </a:t>
            </a:r>
          </a:p>
          <a:p>
            <a:pPr lvl="1">
              <a:lnSpc>
                <a:spcPct val="70000"/>
              </a:lnSpc>
            </a:pPr>
            <a:r>
              <a:rPr lang="en-US" sz="1600" b="1" i="1" dirty="0" smtClean="0">
                <a:solidFill>
                  <a:srgbClr val="660066"/>
                </a:solidFill>
              </a:rPr>
              <a:t>No cross-cluster traffic while accessing request list. </a:t>
            </a:r>
          </a:p>
          <a:p>
            <a:pPr>
              <a:lnSpc>
                <a:spcPct val="7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46</a:t>
            </a:fld>
            <a:endParaRPr lang="en-US"/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2682575" y="531910"/>
            <a:ext cx="3622807" cy="718744"/>
            <a:chOff x="1247983" y="1045576"/>
            <a:chExt cx="6469299" cy="1283471"/>
          </a:xfrm>
        </p:grpSpPr>
        <p:grpSp>
          <p:nvGrpSpPr>
            <p:cNvPr id="34" name="Group 33"/>
            <p:cNvGrpSpPr/>
            <p:nvPr/>
          </p:nvGrpSpPr>
          <p:grpSpPr>
            <a:xfrm>
              <a:off x="1247983" y="1765055"/>
              <a:ext cx="869495" cy="563992"/>
              <a:chOff x="2155626" y="2250642"/>
              <a:chExt cx="869495" cy="56399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en-US" sz="800" dirty="0" smtClean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848720" y="1765055"/>
              <a:ext cx="869495" cy="563992"/>
              <a:chOff x="2155626" y="2250642"/>
              <a:chExt cx="869495" cy="56399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548351" y="1765055"/>
              <a:ext cx="869495" cy="563992"/>
              <a:chOff x="2155626" y="2250642"/>
              <a:chExt cx="869495" cy="56399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252087" y="1045576"/>
              <a:ext cx="879453" cy="719479"/>
              <a:chOff x="550267" y="1461600"/>
              <a:chExt cx="879453" cy="71947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50267" y="1461600"/>
                <a:ext cx="879453" cy="357241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sz="1000" b="1" dirty="0" smtClean="0">
                    <a:latin typeface="Courier"/>
                    <a:cs typeface="Courier"/>
                  </a:rPr>
                  <a:t>Head</a:t>
                </a:r>
                <a:endParaRPr lang="en-US" sz="1000" b="1" dirty="0">
                  <a:latin typeface="Courier"/>
                  <a:cs typeface="Courier"/>
                </a:endParaRPr>
              </a:p>
            </p:txBody>
          </p:sp>
          <p:cxnSp>
            <p:nvCxnSpPr>
              <p:cNvPr id="45" name="Straight Arrow Connector 44"/>
              <p:cNvCxnSpPr>
                <a:stCxn id="44" idx="2"/>
                <a:endCxn id="35" idx="0"/>
              </p:cNvCxnSpPr>
              <p:nvPr/>
            </p:nvCxnSpPr>
            <p:spPr>
              <a:xfrm flipH="1">
                <a:off x="980911" y="1818841"/>
                <a:ext cx="9082" cy="362238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718215" y="2203047"/>
              <a:ext cx="435275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7332293" y="2074234"/>
              <a:ext cx="384989" cy="252000"/>
              <a:chOff x="7983653" y="2498374"/>
              <a:chExt cx="384989" cy="2520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7983653" y="2621302"/>
                <a:ext cx="246483" cy="5464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248606" y="2498374"/>
                <a:ext cx="120036" cy="252000"/>
                <a:chOff x="6443866" y="3419984"/>
                <a:chExt cx="120036" cy="252000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6443866" y="3419984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503884" y="3459924"/>
                  <a:ext cx="0" cy="172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563902" y="3487204"/>
                  <a:ext cx="0" cy="1175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6475919" y="1050807"/>
              <a:ext cx="879453" cy="731237"/>
              <a:chOff x="4582307" y="1461600"/>
              <a:chExt cx="879453" cy="73123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582307" y="1461600"/>
                <a:ext cx="879453" cy="357241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sz="1000" b="1" dirty="0" smtClean="0">
                    <a:latin typeface="Courier"/>
                    <a:cs typeface="Courier"/>
                  </a:rPr>
                  <a:t>Tail</a:t>
                </a:r>
                <a:endParaRPr lang="en-US" sz="1000" b="1" dirty="0">
                  <a:latin typeface="Courier"/>
                  <a:cs typeface="Courier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5016285" y="1818841"/>
                <a:ext cx="0" cy="373996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6030941" y="2194628"/>
              <a:ext cx="430874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161446" y="1765055"/>
              <a:ext cx="869495" cy="563992"/>
              <a:chOff x="2155626" y="2250642"/>
              <a:chExt cx="869495" cy="56399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462821" y="1762242"/>
              <a:ext cx="869495" cy="563992"/>
              <a:chOff x="2155626" y="2250642"/>
              <a:chExt cx="869495" cy="56399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155626" y="2250642"/>
                <a:ext cx="869495" cy="3096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55626" y="2562634"/>
                <a:ext cx="869495" cy="252000"/>
              </a:xfrm>
              <a:prstGeom prst="rect">
                <a:avLst/>
              </a:prstGeom>
              <a:solidFill>
                <a:schemeClr val="bg1"/>
              </a:solidFill>
              <a:ln w="190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next</a:t>
                </a:r>
              </a:p>
              <a:p>
                <a:pPr algn="ctr"/>
                <a:endParaRPr lang="en-US" sz="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2117478" y="2203306"/>
              <a:ext cx="430873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405638" y="2195440"/>
              <a:ext cx="430873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436753" y="2325275"/>
            <a:ext cx="2682596" cy="872798"/>
            <a:chOff x="1290788" y="2337810"/>
            <a:chExt cx="3832280" cy="165956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415449" y="3484845"/>
              <a:ext cx="430874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138920" y="3484845"/>
              <a:ext cx="430874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290788" y="3122320"/>
              <a:ext cx="869495" cy="875050"/>
              <a:chOff x="1358751" y="2899668"/>
              <a:chExt cx="869495" cy="87505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008000"/>
                    </a:solidFill>
                    <a:latin typeface="Courier"/>
                    <a:cs typeface="Courier"/>
                  </a:rPr>
                  <a:t>COMBINE</a:t>
                </a:r>
                <a:endParaRPr lang="en-US" sz="900" b="1" dirty="0" smtClean="0">
                  <a:solidFill>
                    <a:srgbClr val="008000"/>
                  </a:solidFill>
                  <a:latin typeface="Courier"/>
                  <a:cs typeface="Courier"/>
                </a:endParaRP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567317" y="3122320"/>
              <a:ext cx="869495" cy="875050"/>
              <a:chOff x="1358751" y="2899668"/>
              <a:chExt cx="869495" cy="87505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WAIT</a:t>
                </a:r>
                <a:endParaRPr lang="en-US" sz="900" b="1" dirty="0" smtClean="0">
                  <a:solidFill>
                    <a:srgbClr val="FF0000"/>
                  </a:solidFill>
                  <a:latin typeface="Courier"/>
                  <a:cs typeface="Courier"/>
                </a:endParaRP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868243" y="3113742"/>
              <a:ext cx="869495" cy="875050"/>
              <a:chOff x="1358751" y="2899668"/>
              <a:chExt cx="869495" cy="8750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WAIT</a:t>
                </a: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787428" y="2337810"/>
              <a:ext cx="1033376" cy="751228"/>
              <a:chOff x="-21050" y="2679011"/>
              <a:chExt cx="1033376" cy="75122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-21050" y="2679011"/>
                <a:ext cx="1033376" cy="285794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sz="1000" b="1" dirty="0" smtClean="0">
                    <a:latin typeface="Courier"/>
                    <a:cs typeface="Courier"/>
                  </a:rPr>
                  <a:t>ReqTail</a:t>
                </a:r>
                <a:endParaRPr lang="en-US" sz="1000" b="1" dirty="0">
                  <a:latin typeface="Courier"/>
                  <a:cs typeface="Courier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H="1">
                <a:off x="488776" y="3114068"/>
                <a:ext cx="6863" cy="316171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738079" y="3361940"/>
              <a:ext cx="384989" cy="252000"/>
              <a:chOff x="7983653" y="2498374"/>
              <a:chExt cx="384989" cy="25200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7983653" y="2621302"/>
                <a:ext cx="246483" cy="5464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8248606" y="2498374"/>
                <a:ext cx="120036" cy="252000"/>
                <a:chOff x="6443866" y="3419984"/>
                <a:chExt cx="120036" cy="2520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443866" y="3419984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503884" y="3459924"/>
                  <a:ext cx="0" cy="172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563902" y="3487204"/>
                  <a:ext cx="0" cy="1175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4186752" y="1720667"/>
            <a:ext cx="316707" cy="407210"/>
            <a:chOff x="4290357" y="2420154"/>
            <a:chExt cx="452438" cy="581728"/>
          </a:xfrm>
        </p:grpSpPr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2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3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1465693" y="4721635"/>
            <a:ext cx="5844382" cy="21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Shared Bus - Interconnect</a:t>
            </a:r>
            <a:endParaRPr lang="en-US" sz="1400" b="1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65693" y="3578510"/>
            <a:ext cx="2413104" cy="1128900"/>
            <a:chOff x="1436753" y="4544519"/>
            <a:chExt cx="2413104" cy="1241790"/>
          </a:xfrm>
        </p:grpSpPr>
        <p:sp>
          <p:nvSpPr>
            <p:cNvPr id="142" name="Rectangle 141"/>
            <p:cNvSpPr/>
            <p:nvPr/>
          </p:nvSpPr>
          <p:spPr>
            <a:xfrm>
              <a:off x="1436753" y="4544519"/>
              <a:ext cx="2413104" cy="887634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671708" y="4624103"/>
              <a:ext cx="836665" cy="436732"/>
              <a:chOff x="1493658" y="4578246"/>
              <a:chExt cx="836665" cy="52844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93658" y="4578246"/>
                <a:ext cx="836665" cy="2665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CORE 0</a:t>
                </a:r>
                <a:endParaRPr lang="en-US" sz="12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493658" y="4840168"/>
                <a:ext cx="836665" cy="26652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Local $</a:t>
                </a:r>
                <a:endParaRPr lang="en-US" sz="12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744749" y="4626404"/>
              <a:ext cx="836665" cy="436732"/>
              <a:chOff x="1493658" y="4578246"/>
              <a:chExt cx="836665" cy="52844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493658" y="4578246"/>
                <a:ext cx="836665" cy="2665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CORE 1</a:t>
                </a:r>
                <a:endParaRPr lang="en-US" sz="1200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93658" y="4840168"/>
                <a:ext cx="836665" cy="26652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Local $</a:t>
                </a:r>
                <a:endParaRPr lang="en-US" sz="1200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1671708" y="5133799"/>
              <a:ext cx="1909706" cy="2202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Shared $</a:t>
              </a:r>
              <a:endParaRPr lang="en-US" sz="12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36753" y="5439205"/>
              <a:ext cx="1201994" cy="255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 DRAM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3184401" y="5439205"/>
              <a:ext cx="0" cy="347104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4897209" y="3578510"/>
            <a:ext cx="2413104" cy="1128900"/>
            <a:chOff x="4868269" y="4480455"/>
            <a:chExt cx="2413104" cy="1241790"/>
          </a:xfrm>
        </p:grpSpPr>
        <p:sp>
          <p:nvSpPr>
            <p:cNvPr id="165" name="Rectangle 164"/>
            <p:cNvSpPr/>
            <p:nvPr/>
          </p:nvSpPr>
          <p:spPr>
            <a:xfrm>
              <a:off x="4868269" y="4480455"/>
              <a:ext cx="2413104" cy="887634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103224" y="4560039"/>
              <a:ext cx="836665" cy="436732"/>
              <a:chOff x="1493658" y="4578246"/>
              <a:chExt cx="836665" cy="528446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493658" y="4578246"/>
                <a:ext cx="836665" cy="2665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CORE 0</a:t>
                </a:r>
                <a:endParaRPr lang="en-US" sz="1200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493658" y="4840168"/>
                <a:ext cx="836665" cy="26652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Local $</a:t>
                </a:r>
                <a:endParaRPr lang="en-US" sz="12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176265" y="4562340"/>
              <a:ext cx="836665" cy="436732"/>
              <a:chOff x="1493658" y="4578246"/>
              <a:chExt cx="836665" cy="528446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493658" y="4578246"/>
                <a:ext cx="836665" cy="2665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CORE 1</a:t>
                </a:r>
                <a:endParaRPr lang="en-US" sz="1200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493658" y="4840168"/>
                <a:ext cx="836665" cy="26652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Local $</a:t>
                </a:r>
                <a:endParaRPr lang="en-US" sz="1200" dirty="0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5103224" y="5069735"/>
              <a:ext cx="1909706" cy="2202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Shared $</a:t>
              </a:r>
              <a:endParaRPr lang="en-US" sz="12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868269" y="5375141"/>
              <a:ext cx="1201994" cy="255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 DRAM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6615917" y="5375141"/>
              <a:ext cx="0" cy="347104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363560" y="3192174"/>
            <a:ext cx="1381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NUMA Cluster 0</a:t>
            </a:r>
            <a:endParaRPr 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4793070" y="3192174"/>
            <a:ext cx="1381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NUMA Cluster 1</a:t>
            </a:r>
            <a:endParaRPr 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364139" y="1791961"/>
            <a:ext cx="1257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Request List </a:t>
            </a:r>
          </a:p>
          <a:p>
            <a:r>
              <a:rPr lang="en-US" sz="1600" b="1" dirty="0" smtClean="0"/>
              <a:t>for Cluster 0</a:t>
            </a:r>
            <a:endParaRPr lang="en-US" sz="1600" b="1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4868269" y="2343039"/>
            <a:ext cx="2682596" cy="858529"/>
            <a:chOff x="1290788" y="2364941"/>
            <a:chExt cx="3832280" cy="1632429"/>
          </a:xfrm>
        </p:grpSpPr>
        <p:cxnSp>
          <p:nvCxnSpPr>
            <p:cNvPr id="184" name="Straight Arrow Connector 183"/>
            <p:cNvCxnSpPr/>
            <p:nvPr/>
          </p:nvCxnSpPr>
          <p:spPr>
            <a:xfrm>
              <a:off x="3415449" y="3484845"/>
              <a:ext cx="430874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2138920" y="3484845"/>
              <a:ext cx="430874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1290788" y="3122320"/>
              <a:ext cx="869495" cy="875050"/>
              <a:chOff x="1358751" y="2899668"/>
              <a:chExt cx="869495" cy="87505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008000"/>
                    </a:solidFill>
                    <a:latin typeface="Courier"/>
                    <a:cs typeface="Courier"/>
                  </a:rPr>
                  <a:t>COMBINE</a:t>
                </a:r>
                <a:endParaRPr lang="en-US" sz="900" b="1" dirty="0" smtClean="0">
                  <a:solidFill>
                    <a:srgbClr val="008000"/>
                  </a:solidFill>
                  <a:latin typeface="Courier"/>
                  <a:cs typeface="Courier"/>
                </a:endParaRP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567317" y="3122320"/>
              <a:ext cx="869495" cy="875050"/>
              <a:chOff x="1358751" y="2899668"/>
              <a:chExt cx="869495" cy="87505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WAIT</a:t>
                </a:r>
                <a:endParaRPr lang="en-US" sz="900" b="1" dirty="0" smtClean="0">
                  <a:solidFill>
                    <a:srgbClr val="FF0000"/>
                  </a:solidFill>
                  <a:latin typeface="Courier"/>
                  <a:cs typeface="Courier"/>
                </a:endParaRP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solidFill>
                <a:schemeClr val="bg1"/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68243" y="3113742"/>
              <a:ext cx="869495" cy="875050"/>
              <a:chOff x="1358751" y="2899668"/>
              <a:chExt cx="869495" cy="87505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358751" y="3133508"/>
                <a:ext cx="869495" cy="23865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rnext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358751" y="3371081"/>
                <a:ext cx="869495" cy="40363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status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WAIT</a:t>
                </a:r>
              </a:p>
              <a:p>
                <a:pPr algn="ctr"/>
                <a:endParaRPr lang="en-US" sz="100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358751" y="2899668"/>
                <a:ext cx="869495" cy="23865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Courier"/>
                    <a:cs typeface="Courier"/>
                  </a:rPr>
                  <a:t>result</a:t>
                </a:r>
              </a:p>
              <a:p>
                <a:pPr algn="ctr"/>
                <a:endParaRPr lang="en-US" sz="1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787428" y="2364941"/>
              <a:ext cx="1033376" cy="724097"/>
              <a:chOff x="-21050" y="2706142"/>
              <a:chExt cx="1033376" cy="724097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-21050" y="2706142"/>
                <a:ext cx="1033376" cy="285794"/>
              </a:xfrm>
              <a:prstGeom prst="rect">
                <a:avLst/>
              </a:prstGeom>
              <a:noFill/>
            </p:spPr>
            <p:txBody>
              <a:bodyPr wrap="none" bIns="0" rtlCol="0">
                <a:spAutoFit/>
              </a:bodyPr>
              <a:lstStyle/>
              <a:p>
                <a:r>
                  <a:rPr lang="en-US" sz="1000" b="1" dirty="0" smtClean="0">
                    <a:latin typeface="Courier"/>
                    <a:cs typeface="Courier"/>
                  </a:rPr>
                  <a:t>ReqTail</a:t>
                </a:r>
                <a:endParaRPr lang="en-US" sz="1000" b="1" dirty="0">
                  <a:latin typeface="Courier"/>
                  <a:cs typeface="Courier"/>
                </a:endParaRPr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488776" y="3114068"/>
                <a:ext cx="6863" cy="316171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738079" y="3361940"/>
              <a:ext cx="384989" cy="252000"/>
              <a:chOff x="7983653" y="2498374"/>
              <a:chExt cx="384989" cy="252000"/>
            </a:xfrm>
          </p:grpSpPr>
          <p:cxnSp>
            <p:nvCxnSpPr>
              <p:cNvPr id="191" name="Straight Arrow Connector 190"/>
              <p:cNvCxnSpPr/>
              <p:nvPr/>
            </p:nvCxnSpPr>
            <p:spPr>
              <a:xfrm flipV="1">
                <a:off x="7983653" y="2621302"/>
                <a:ext cx="246483" cy="5464"/>
              </a:xfrm>
              <a:prstGeom prst="straightConnector1">
                <a:avLst/>
              </a:prstGeom>
              <a:ln w="19050">
                <a:tailEnd type="triangle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2" name="Group 191"/>
              <p:cNvGrpSpPr/>
              <p:nvPr/>
            </p:nvGrpSpPr>
            <p:grpSpPr>
              <a:xfrm>
                <a:off x="8248606" y="2498374"/>
                <a:ext cx="120036" cy="252000"/>
                <a:chOff x="6443866" y="3419984"/>
                <a:chExt cx="120036" cy="252000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6443866" y="3419984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503884" y="3459924"/>
                  <a:ext cx="0" cy="172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563902" y="3487204"/>
                  <a:ext cx="0" cy="1175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7" name="TextBox 206"/>
          <p:cNvSpPr txBox="1"/>
          <p:nvPr/>
        </p:nvSpPr>
        <p:spPr>
          <a:xfrm>
            <a:off x="6053875" y="1795457"/>
            <a:ext cx="1257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Request List </a:t>
            </a:r>
          </a:p>
          <a:p>
            <a:r>
              <a:rPr lang="en-US" sz="1600" b="1" dirty="0" smtClean="0"/>
              <a:t>for Cluster 1</a:t>
            </a:r>
            <a:endParaRPr lang="en-US" sz="1600" b="1" dirty="0"/>
          </a:p>
        </p:txBody>
      </p:sp>
      <p:sp>
        <p:nvSpPr>
          <p:cNvPr id="209" name="Right Arrow 208"/>
          <p:cNvSpPr/>
          <p:nvPr/>
        </p:nvSpPr>
        <p:spPr>
          <a:xfrm rot="20541438">
            <a:off x="1807812" y="2101700"/>
            <a:ext cx="2399210" cy="358954"/>
          </a:xfrm>
          <a:prstGeom prst="rightArrow">
            <a:avLst>
              <a:gd name="adj1" fmla="val 50000"/>
              <a:gd name="adj2" fmla="val 9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ight Arrow 209"/>
          <p:cNvSpPr/>
          <p:nvPr/>
        </p:nvSpPr>
        <p:spPr>
          <a:xfrm rot="13828705">
            <a:off x="4400466" y="2160393"/>
            <a:ext cx="872183" cy="358954"/>
          </a:xfrm>
          <a:prstGeom prst="rightArrow">
            <a:avLst>
              <a:gd name="adj1" fmla="val 50000"/>
              <a:gd name="adj2" fmla="val 918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 rot="2400000">
            <a:off x="4541785" y="1822403"/>
            <a:ext cx="164935" cy="447055"/>
          </a:xfrm>
          <a:prstGeom prst="rect">
            <a:avLst/>
          </a:prstGeom>
          <a:pattFill prst="horzBrick">
            <a:fgClr>
              <a:prstClr val="black"/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-127000" y="3216650"/>
            <a:ext cx="9374909" cy="346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3095" y="3181044"/>
            <a:ext cx="1420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NUMA</a:t>
            </a:r>
          </a:p>
          <a:p>
            <a:r>
              <a:rPr lang="en-US" b="1" i="1" dirty="0" smtClean="0"/>
              <a:t>Architecture</a:t>
            </a:r>
            <a:endParaRPr lang="en-US" b="1" i="1" dirty="0"/>
          </a:p>
        </p:txBody>
      </p:sp>
      <p:sp>
        <p:nvSpPr>
          <p:cNvPr id="216" name="Oval 215"/>
          <p:cNvSpPr/>
          <p:nvPr/>
        </p:nvSpPr>
        <p:spPr>
          <a:xfrm>
            <a:off x="3422944" y="3656929"/>
            <a:ext cx="180000" cy="180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343602" y="3658920"/>
            <a:ext cx="180000" cy="18000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7.40741E-7 C -7.77778E-6 -7.40741E-7 -7.77778E-6 0.11435 -7.77778E-6 0.11435 C -7.77778E-6 0.11435 -7.77778E-6 -7.40741E-7 -7.77778E-6 -7.40741E-7 Z " pathEditMode="relative" ptsTypes="aaa">
                                      <p:cBhvr>
                                        <p:cTn id="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6 C -0.00278 0.02246 0.00104 -0.00161 -0.00504 0.01853 C -0.0092 0.03149 -0.01146 0.04515 -0.01771 0.05718 C -0.0184 0.06042 -0.02031 0.07223 -0.02135 0.07408 C -0.02483 0.07987 -0.02865 0.08473 -0.0316 0.09098 C -0.03212 0.0926 -0.03281 0.09422 -0.03281 0.09607 C -0.03281 0.11737 -0.03385 0.13866 -0.0316 0.15996 C -0.03142 0.16228 -0.02847 0.15649 -0.02656 0.15649 C -0.01285 0.15487 0.00121 0.15533 0.0151 0.15487 C 0.03108 0.14978 0.04653 0.147 0.06319 0.14491 C 0.07309 0.14353 0.0934 0.14144 0.0934 0.14144 C 0.11944 0.14329 0.14531 0.14653 0.1717 0.14816 C 0.19045 0.15603 0.19705 0.15209 0.22483 0.15325 C 0.24861 0.1632 0.28715 0.15209 0.31441 0.14978 C 0.33403 0.14538 0.32431 0.147 0.3434 0.14491 C 0.34288 0.12339 0.34271 0.10209 0.34219 0.08079 C 0.34201 0.07616 0.3434 0.07015 0.34097 0.06737 C 0.3408 0.06714 0.3158 0.07223 0.31441 0.07246 C 0.3 0.07316 0.28576 0.07339 0.27153 0.07408 C 0.26302 0.07431 0.25451 0.07501 0.24618 0.0757 C 0.2441 0.07616 0.24132 0.07547 0.23993 0.07755 C 0.23889 0.07871 0.24062 0.08056 0.24115 0.08241 C 0.24271 0.08959 0.24358 0.097 0.24496 0.10441 C 0.24444 0.09816 0.24427 0.09191 0.24375 0.08589 C 0.2434 0.08288 0.24184 0.0801 0.24253 0.07755 C 0.2434 0.07269 0.25556 0.07038 0.25885 0.06899 C 0.27865 0.05996 0.26927 0.06552 0.30816 0.0639 C 0.35035 0.06621 0.33924 0.05093 0.34219 0.09769 C 0.34219 0.10047 0.34288 0.10325 0.3434 0.10603 C 0.34288 0.12061 0.34583 0.13589 0.34219 0.14978 C 0.3408 0.15441 0.33455 0.15116 0.3309 0.15163 C 0.32153 0.15232 0.31233 0.15255 0.30312 0.15325 C 0.26719 0.15255 0.23142 0.15255 0.19566 0.15163 C 0.18889 0.1514 0.18212 0.15047 0.17552 0.14978 C 0.17101 0.14908 0.16285 0.14491 0.16285 0.14491 C 0.13073 0.14723 0.1 0.15626 0.06823 0.15834 C 0.03455 0.15718 0.00052 0.15765 -0.03281 0.15163 C -0.03472 0.12825 -0.03611 0.11829 -0.03281 0.08936 C -0.03247 0.08519 -0.02951 0.08241 -0.02778 0.07917 C -0.02274 0.06876 -0.02031 0.05718 -0.0151 0.04723 C -0.01441 0.04376 -0.01424 0.03982 -0.01267 0.03704 C -0.01094 0.03357 -0.00747 0.02686 -0.00747 0.02686 C -0.00521 0.01737 -0.00191 0.00973 1.94444E-6 7.40741E-6 Z " pathEditMode="relative" ptsTypes="fffffffffffffffffffffffffffffffffffffffffff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09" grpId="0" animBg="1"/>
      <p:bldP spid="210" grpId="0" animBg="1"/>
      <p:bldP spid="212" grpId="0" animBg="1"/>
      <p:bldP spid="216" grpId="0" animBg="1"/>
      <p:bldP spid="2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6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Summary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013"/>
            <a:ext cx="8229600" cy="53259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Lock-Free Enqueue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urier"/>
                <a:cs typeface="Courier"/>
              </a:rPr>
              <a:t>SWAP</a:t>
            </a:r>
            <a:r>
              <a:rPr lang="en-US" dirty="0" smtClean="0"/>
              <a:t> atomic instruction</a:t>
            </a:r>
          </a:p>
          <a:p>
            <a:pPr lvl="1"/>
            <a:r>
              <a:rPr lang="en-US" dirty="0" smtClean="0"/>
              <a:t>Maximize the advantages of parallel execution </a:t>
            </a:r>
          </a:p>
          <a:p>
            <a:pPr lvl="1"/>
            <a:r>
              <a:rPr lang="en-US" dirty="0" smtClean="0"/>
              <a:t>No failure </a:t>
            </a:r>
            <a:r>
              <a:rPr lang="en-US" dirty="0" smtClean="0">
                <a:sym typeface="Wingdings"/>
              </a:rPr>
              <a:t> No retry  No parameter tuning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b="1" dirty="0" smtClean="0">
                <a:solidFill>
                  <a:srgbClr val="0000FF"/>
                </a:solidFill>
                <a:sym typeface="Wingdings"/>
              </a:rPr>
              <a:t>Combining Dequeue</a:t>
            </a:r>
          </a:p>
          <a:p>
            <a:pPr lvl="1"/>
            <a:r>
              <a:rPr lang="en-US" dirty="0" smtClean="0">
                <a:latin typeface="Courier"/>
                <a:cs typeface="Courier"/>
                <a:sym typeface="Wingdings"/>
              </a:rPr>
              <a:t>SWAP</a:t>
            </a:r>
            <a:r>
              <a:rPr lang="en-US" dirty="0" smtClean="0">
                <a:sym typeface="Wingdings"/>
              </a:rPr>
              <a:t> is also used to add a request in the list. </a:t>
            </a:r>
          </a:p>
          <a:p>
            <a:pPr lvl="1"/>
            <a:r>
              <a:rPr lang="en-US" dirty="0" smtClean="0">
                <a:sym typeface="Wingdings"/>
              </a:rPr>
              <a:t>Per-cluster combining to reduce costly cross-cluster traffic in NUMA architectures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b="1" dirty="0" smtClean="0">
                <a:solidFill>
                  <a:srgbClr val="660066"/>
                </a:solidFill>
                <a:sym typeface="Wingdings"/>
              </a:rPr>
              <a:t>Synergistic Interactions between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  <a:sym typeface="Wingdings"/>
              </a:rPr>
              <a:t>Enqueue</a:t>
            </a:r>
            <a:r>
              <a:rPr lang="en-US" b="1" dirty="0" smtClean="0">
                <a:solidFill>
                  <a:srgbClr val="660066"/>
                </a:solidFill>
                <a:sym typeface="Wingdings"/>
              </a:rPr>
              <a:t> and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  <a:sym typeface="Wingdings"/>
              </a:rPr>
              <a:t>Dequeue</a:t>
            </a:r>
          </a:p>
          <a:p>
            <a:pPr lvl="1"/>
            <a:r>
              <a:rPr lang="en-US" dirty="0" smtClean="0">
                <a:sym typeface="Wingdings"/>
              </a:rPr>
              <a:t>Concurrent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enqueue </a:t>
            </a:r>
          </a:p>
          <a:p>
            <a:pPr lvl="1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A thread will mostly spend its time to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dequeue</a:t>
            </a:r>
            <a:r>
              <a:rPr lang="en-US" dirty="0" smtClean="0">
                <a:sym typeface="Wingdings"/>
              </a:rPr>
              <a:t>. </a:t>
            </a:r>
          </a:p>
          <a:p>
            <a:pPr lvl="1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Higher degree of combining for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dequeue</a:t>
            </a:r>
            <a:r>
              <a:rPr lang="en-US" dirty="0" smtClean="0">
                <a:sym typeface="Wingdings"/>
              </a:rPr>
              <a:t> operations</a:t>
            </a:r>
          </a:p>
          <a:p>
            <a:pPr lvl="1">
              <a:buFont typeface="Wingdings" charset="0"/>
              <a:buChar char="à"/>
            </a:pPr>
            <a:r>
              <a:rPr lang="en-US" dirty="0" smtClean="0">
                <a:latin typeface="Courier"/>
                <a:cs typeface="Courier"/>
                <a:sym typeface="Wingdings"/>
              </a:rPr>
              <a:t>Dequeue</a:t>
            </a:r>
            <a:r>
              <a:rPr lang="en-US" dirty="0" smtClean="0">
                <a:sym typeface="Wingdings"/>
              </a:rPr>
              <a:t> combining operations become more efficient.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&amp; Motivation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LECD Queue</a:t>
            </a:r>
          </a:p>
          <a:p>
            <a:r>
              <a:rPr lang="en-US" b="1" dirty="0" smtClean="0"/>
              <a:t>Evaluation 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Evaluated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747"/>
            <a:ext cx="8229600" cy="5431831"/>
          </a:xfrm>
        </p:spPr>
        <p:txBody>
          <a:bodyPr>
            <a:normAutofit/>
          </a:bodyPr>
          <a:lstStyle/>
          <a:p>
            <a:r>
              <a:rPr lang="en-US" b="1" dirty="0"/>
              <a:t>Lock-Free Queues</a:t>
            </a:r>
          </a:p>
          <a:p>
            <a:pPr lvl="1"/>
            <a:r>
              <a:rPr lang="en-US" dirty="0"/>
              <a:t>MS Queue </a:t>
            </a:r>
            <a:r>
              <a:rPr lang="en-US" sz="2200" i="1" dirty="0"/>
              <a:t>[Michael and Scott, PODC’96]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Exponential backoff scheme</a:t>
            </a:r>
          </a:p>
          <a:p>
            <a:pPr lvl="3"/>
            <a:endParaRPr lang="en-US" dirty="0"/>
          </a:p>
          <a:p>
            <a:r>
              <a:rPr lang="en-US" b="1" dirty="0"/>
              <a:t>Combining-Based Queue</a:t>
            </a:r>
          </a:p>
          <a:p>
            <a:pPr lvl="1"/>
            <a:r>
              <a:rPr lang="en-US" dirty="0"/>
              <a:t>H Queue </a:t>
            </a:r>
            <a:r>
              <a:rPr lang="en-US" sz="2200" i="1" dirty="0"/>
              <a:t>[</a:t>
            </a:r>
            <a:r>
              <a:rPr lang="en-US" sz="2200" i="1" dirty="0" err="1"/>
              <a:t>Fatourou</a:t>
            </a:r>
            <a:r>
              <a:rPr lang="en-US" sz="2200" i="1" dirty="0"/>
              <a:t> and </a:t>
            </a:r>
            <a:r>
              <a:rPr lang="en-US" sz="2200" i="1" dirty="0" err="1"/>
              <a:t>Kallimanis</a:t>
            </a:r>
            <a:r>
              <a:rPr lang="en-US" sz="2200" i="1" dirty="0"/>
              <a:t>, PPoPP’12]</a:t>
            </a:r>
          </a:p>
          <a:p>
            <a:pPr lvl="2"/>
            <a:r>
              <a:rPr lang="en-US" dirty="0" smtClean="0"/>
              <a:t>Constructed from the two-lock queue by replacing the locks to H-Synch combining constructs.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74285" y="2001197"/>
            <a:ext cx="3458016" cy="39216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82407" y="1720754"/>
            <a:ext cx="445359" cy="572626"/>
            <a:chOff x="4290357" y="2420154"/>
            <a:chExt cx="452438" cy="581728"/>
          </a:xfrm>
        </p:grpSpPr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89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i="1" dirty="0" smtClean="0"/>
              <a:t>safely</a:t>
            </a:r>
            <a:r>
              <a:rPr lang="en-US" dirty="0" smtClean="0"/>
              <a:t> access </a:t>
            </a:r>
            <a:br>
              <a:rPr lang="en-US" dirty="0" smtClean="0"/>
            </a:br>
            <a:r>
              <a:rPr lang="en-US" dirty="0" smtClean="0"/>
              <a:t>shared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334" y="2229347"/>
            <a:ext cx="4684466" cy="38968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Coarse-grained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92991" y="2229348"/>
            <a:ext cx="2357434" cy="1378013"/>
            <a:chOff x="682839" y="2079940"/>
            <a:chExt cx="2357434" cy="1378013"/>
          </a:xfrm>
        </p:grpSpPr>
        <p:sp>
          <p:nvSpPr>
            <p:cNvPr id="5" name="Oval 4"/>
            <p:cNvSpPr/>
            <p:nvPr/>
          </p:nvSpPr>
          <p:spPr>
            <a:xfrm>
              <a:off x="1432075" y="2079940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2839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7598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Oval 7"/>
            <p:cNvSpPr/>
            <p:nvPr/>
          </p:nvSpPr>
          <p:spPr>
            <a:xfrm>
              <a:off x="1893141" y="3219758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Oval 8"/>
            <p:cNvSpPr/>
            <p:nvPr/>
          </p:nvSpPr>
          <p:spPr>
            <a:xfrm>
              <a:off x="2802055" y="321469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>
            <a:xfrm flipH="1">
              <a:off x="886171" y="2283253"/>
              <a:ext cx="580790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1635407" y="2283252"/>
              <a:ext cx="747077" cy="39895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stCxn id="7" idx="3"/>
              <a:endCxn id="8" idx="7"/>
            </p:cNvCxnSpPr>
            <p:nvPr/>
          </p:nvCxnSpPr>
          <p:spPr>
            <a:xfrm flipH="1">
              <a:off x="2096473" y="2850632"/>
              <a:ext cx="286011" cy="40400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stCxn id="7" idx="5"/>
              <a:endCxn id="9" idx="1"/>
            </p:cNvCxnSpPr>
            <p:nvPr/>
          </p:nvCxnSpPr>
          <p:spPr>
            <a:xfrm>
              <a:off x="2550930" y="2850632"/>
              <a:ext cx="286011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5649" y="5104727"/>
            <a:ext cx="2412118" cy="362843"/>
            <a:chOff x="763075" y="4400375"/>
            <a:chExt cx="2412118" cy="362843"/>
          </a:xfrm>
        </p:grpSpPr>
        <p:sp>
          <p:nvSpPr>
            <p:cNvPr id="14" name="Rectangle 13"/>
            <p:cNvSpPr/>
            <p:nvPr/>
          </p:nvSpPr>
          <p:spPr>
            <a:xfrm>
              <a:off x="763075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0293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7511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3"/>
              <a:endCxn id="15" idx="1"/>
            </p:cNvCxnSpPr>
            <p:nvPr/>
          </p:nvCxnSpPr>
          <p:spPr>
            <a:xfrm>
              <a:off x="1360757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2267975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36881" y="1452227"/>
            <a:ext cx="413522" cy="495268"/>
            <a:chOff x="936881" y="1452227"/>
            <a:chExt cx="413522" cy="495268"/>
          </a:xfrm>
        </p:grpSpPr>
        <p:sp>
          <p:nvSpPr>
            <p:cNvPr id="38" name="Freeform 37"/>
            <p:cNvSpPr/>
            <p:nvPr/>
          </p:nvSpPr>
          <p:spPr bwMode="auto">
            <a:xfrm>
              <a:off x="936881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998814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1060747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122680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184613" y="1452227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46546" y="1452227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1308479" y="1452227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5" name="Freeform 44"/>
          <p:cNvSpPr/>
          <p:nvPr/>
        </p:nvSpPr>
        <p:spPr bwMode="auto">
          <a:xfrm>
            <a:off x="915919" y="2065230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54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197"/>
            <a:ext cx="8229600" cy="1143000"/>
          </a:xfrm>
        </p:spPr>
        <p:txBody>
          <a:bodyPr/>
          <a:lstStyle/>
          <a:p>
            <a:r>
              <a:rPr lang="en-US" dirty="0" smtClean="0"/>
              <a:t>Overall Performance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50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44390" y="1408124"/>
            <a:ext cx="1483098" cy="40011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LECD Queue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4390" y="2398041"/>
            <a:ext cx="1113907" cy="707886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 Queue</a:t>
            </a:r>
          </a:p>
          <a:p>
            <a:r>
              <a:rPr lang="en-US" sz="2000" b="1" dirty="0" smtClean="0"/>
              <a:t>: 1.6x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4390" y="5366185"/>
            <a:ext cx="2301882" cy="707886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MS Queue (backoff)</a:t>
            </a:r>
          </a:p>
          <a:p>
            <a:r>
              <a:rPr lang="en-US" sz="2000" b="1" dirty="0" smtClean="0"/>
              <a:t>: 14.3x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1" y="1165279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827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379"/>
            <a:ext cx="8229600" cy="52219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25+ years problem revisited</a:t>
            </a:r>
          </a:p>
          <a:p>
            <a:endParaRPr lang="en-US" sz="700" dirty="0" smtClean="0"/>
          </a:p>
          <a:p>
            <a:r>
              <a:rPr lang="en-US" dirty="0" smtClean="0"/>
              <a:t>LECD queue is proposed. </a:t>
            </a:r>
          </a:p>
          <a:p>
            <a:pPr lvl="1"/>
            <a:r>
              <a:rPr lang="en-US" dirty="0" smtClean="0"/>
              <a:t>Synergistic use of both lock-free and combining techniques </a:t>
            </a:r>
          </a:p>
          <a:p>
            <a:endParaRPr lang="en-US" sz="700" dirty="0" smtClean="0"/>
          </a:p>
          <a:p>
            <a:r>
              <a:rPr lang="en-US" dirty="0" smtClean="0"/>
              <a:t>Neither manual parameter tuning nor dedicated memory management schemes are </a:t>
            </a:r>
            <a:r>
              <a:rPr lang="en-US" dirty="0"/>
              <a:t>n</a:t>
            </a:r>
            <a:r>
              <a:rPr lang="en-US" dirty="0" smtClean="0"/>
              <a:t>eeded. </a:t>
            </a:r>
          </a:p>
          <a:p>
            <a:endParaRPr lang="en-US" sz="600" dirty="0"/>
          </a:p>
          <a:p>
            <a:r>
              <a:rPr lang="en-US" dirty="0" smtClean="0"/>
              <a:t>Encouraging results</a:t>
            </a:r>
          </a:p>
          <a:p>
            <a:pPr lvl="1"/>
            <a:r>
              <a:rPr lang="en-US" dirty="0" smtClean="0"/>
              <a:t>MS Queue with backoff: 14.3x</a:t>
            </a:r>
          </a:p>
          <a:p>
            <a:pPr lvl="1"/>
            <a:r>
              <a:rPr lang="en-US" dirty="0" smtClean="0"/>
              <a:t>H Queue: 1.6x</a:t>
            </a:r>
          </a:p>
          <a:p>
            <a:pPr lvl="1"/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More Background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Scalable Locking Techniques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Lockless Data Structures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80"/>
            <a:ext cx="8229600" cy="4699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/>
              <a:t>T</a:t>
            </a:r>
            <a:r>
              <a:rPr lang="en-US" sz="6600" i="1" smtClean="0"/>
              <a:t>iny </a:t>
            </a:r>
            <a:r>
              <a:rPr lang="en-US" sz="6600" i="1" dirty="0" smtClean="0"/>
              <a:t>little things can collapse EVERYTHING!!!</a:t>
            </a:r>
            <a:endParaRPr lang="en-US" sz="6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9758" y="4684776"/>
            <a:ext cx="424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Performance, </a:t>
            </a:r>
          </a:p>
          <a:p>
            <a:r>
              <a:rPr lang="en-US" sz="2400" i="1" dirty="0" smtClean="0"/>
              <a:t>design of operating system, programming model, </a:t>
            </a:r>
          </a:p>
          <a:p>
            <a:r>
              <a:rPr lang="en-US" sz="2400" i="1" dirty="0" smtClean="0"/>
              <a:t>and many more</a:t>
            </a:r>
            <a:endParaRPr lang="en-US" sz="24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977925" y="4299578"/>
            <a:ext cx="4330615" cy="1170028"/>
            <a:chOff x="1977925" y="4466154"/>
            <a:chExt cx="4330615" cy="117002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77925" y="4466159"/>
              <a:ext cx="4330615" cy="2082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5" idx="1"/>
            </p:cNvCxnSpPr>
            <p:nvPr/>
          </p:nvCxnSpPr>
          <p:spPr>
            <a:xfrm rot="16200000" flipH="1">
              <a:off x="2121620" y="4718044"/>
              <a:ext cx="1170028" cy="66624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55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44626"/>
            <a:ext cx="7772400" cy="24448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i="1" dirty="0" smtClean="0"/>
              <a:t>Thank You!</a:t>
            </a:r>
            <a:br>
              <a:rPr lang="en-US" sz="6600" i="1" dirty="0" smtClean="0"/>
            </a:br>
            <a:r>
              <a:rPr lang="en-US" sz="6600" i="1" dirty="0" smtClean="0"/>
              <a:t>Questions?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219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4285" y="4461859"/>
            <a:ext cx="3458016" cy="14610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382407" y="4181415"/>
            <a:ext cx="445359" cy="572626"/>
            <a:chOff x="4290357" y="2420154"/>
            <a:chExt cx="452438" cy="581728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6881" y="3920476"/>
            <a:ext cx="165790" cy="487680"/>
            <a:chOff x="936881" y="3920476"/>
            <a:chExt cx="165790" cy="487680"/>
          </a:xfrm>
        </p:grpSpPr>
        <p:sp>
          <p:nvSpPr>
            <p:cNvPr id="63" name="Freeform 62"/>
            <p:cNvSpPr/>
            <p:nvPr/>
          </p:nvSpPr>
          <p:spPr bwMode="auto">
            <a:xfrm>
              <a:off x="936881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998814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060747" y="3920476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0" name="Freeform 69"/>
          <p:cNvSpPr/>
          <p:nvPr/>
        </p:nvSpPr>
        <p:spPr bwMode="auto">
          <a:xfrm>
            <a:off x="915919" y="4525891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4285" y="2001197"/>
            <a:ext cx="3458016" cy="18193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82407" y="1720754"/>
            <a:ext cx="445359" cy="572626"/>
            <a:chOff x="4290357" y="2420154"/>
            <a:chExt cx="452438" cy="581728"/>
          </a:xfrm>
        </p:grpSpPr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4290357" y="2420154"/>
              <a:ext cx="452438" cy="461963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4355444" y="2482067"/>
              <a:ext cx="317500" cy="36353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4293532" y="2549444"/>
              <a:ext cx="449263" cy="452438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34819" y="2643106"/>
              <a:ext cx="161925" cy="15557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 flipV="1">
              <a:off x="4468157" y="2770106"/>
              <a:ext cx="107950" cy="1349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89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i="1" dirty="0" smtClean="0"/>
              <a:t>safely</a:t>
            </a:r>
            <a:r>
              <a:rPr lang="en-US" dirty="0" smtClean="0"/>
              <a:t> access </a:t>
            </a:r>
            <a:br>
              <a:rPr lang="en-US" dirty="0" smtClean="0"/>
            </a:br>
            <a:r>
              <a:rPr lang="en-US" dirty="0" smtClean="0"/>
              <a:t>shared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334" y="2229347"/>
            <a:ext cx="4684466" cy="38968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F7F7F"/>
                </a:solidFill>
              </a:rPr>
              <a:t>Coarse-grained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Fine-grained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92991" y="2229348"/>
            <a:ext cx="2357434" cy="1378013"/>
            <a:chOff x="682839" y="2079940"/>
            <a:chExt cx="2357434" cy="1378013"/>
          </a:xfrm>
        </p:grpSpPr>
        <p:sp>
          <p:nvSpPr>
            <p:cNvPr id="5" name="Oval 4"/>
            <p:cNvSpPr/>
            <p:nvPr/>
          </p:nvSpPr>
          <p:spPr>
            <a:xfrm>
              <a:off x="1432075" y="2079940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2839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7598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Oval 7"/>
            <p:cNvSpPr/>
            <p:nvPr/>
          </p:nvSpPr>
          <p:spPr>
            <a:xfrm>
              <a:off x="1893141" y="3219758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Oval 8"/>
            <p:cNvSpPr/>
            <p:nvPr/>
          </p:nvSpPr>
          <p:spPr>
            <a:xfrm>
              <a:off x="2802055" y="321469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>
            <a:xfrm flipH="1">
              <a:off x="886171" y="2283253"/>
              <a:ext cx="580790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1635407" y="2283252"/>
              <a:ext cx="747077" cy="39895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stCxn id="7" idx="3"/>
              <a:endCxn id="8" idx="7"/>
            </p:cNvCxnSpPr>
            <p:nvPr/>
          </p:nvCxnSpPr>
          <p:spPr>
            <a:xfrm flipH="1">
              <a:off x="2096473" y="2850632"/>
              <a:ext cx="286011" cy="40400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stCxn id="7" idx="5"/>
              <a:endCxn id="9" idx="1"/>
            </p:cNvCxnSpPr>
            <p:nvPr/>
          </p:nvCxnSpPr>
          <p:spPr>
            <a:xfrm>
              <a:off x="2550930" y="2850632"/>
              <a:ext cx="286011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5649" y="5104727"/>
            <a:ext cx="2412118" cy="362843"/>
            <a:chOff x="763075" y="4400375"/>
            <a:chExt cx="2412118" cy="362843"/>
          </a:xfrm>
        </p:grpSpPr>
        <p:sp>
          <p:nvSpPr>
            <p:cNvPr id="14" name="Rectangle 13"/>
            <p:cNvSpPr/>
            <p:nvPr/>
          </p:nvSpPr>
          <p:spPr>
            <a:xfrm>
              <a:off x="763075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0293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7511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3"/>
              <a:endCxn id="15" idx="1"/>
            </p:cNvCxnSpPr>
            <p:nvPr/>
          </p:nvCxnSpPr>
          <p:spPr>
            <a:xfrm>
              <a:off x="1360757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2267975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36881" y="1459815"/>
            <a:ext cx="165790" cy="487680"/>
            <a:chOff x="936881" y="1459815"/>
            <a:chExt cx="165790" cy="487680"/>
          </a:xfrm>
        </p:grpSpPr>
        <p:sp>
          <p:nvSpPr>
            <p:cNvPr id="38" name="Freeform 37"/>
            <p:cNvSpPr/>
            <p:nvPr/>
          </p:nvSpPr>
          <p:spPr bwMode="auto">
            <a:xfrm>
              <a:off x="936881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998814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1060747" y="1459815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5" name="Freeform 44"/>
          <p:cNvSpPr/>
          <p:nvPr/>
        </p:nvSpPr>
        <p:spPr bwMode="auto">
          <a:xfrm>
            <a:off x="915919" y="2065230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429313" y="1305048"/>
            <a:ext cx="343381" cy="490061"/>
            <a:chOff x="3765550" y="2992438"/>
            <a:chExt cx="490538" cy="700087"/>
          </a:xfrm>
        </p:grpSpPr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3765550" y="2992438"/>
              <a:ext cx="223838" cy="679450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AFD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07"/>
            <p:cNvSpPr>
              <a:spLocks/>
            </p:cNvSpPr>
            <p:nvPr/>
          </p:nvSpPr>
          <p:spPr bwMode="auto">
            <a:xfrm>
              <a:off x="3933825" y="3222625"/>
              <a:ext cx="230188" cy="463550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08"/>
            <p:cNvSpPr>
              <a:spLocks/>
            </p:cNvSpPr>
            <p:nvPr/>
          </p:nvSpPr>
          <p:spPr bwMode="auto">
            <a:xfrm>
              <a:off x="3830638" y="3052763"/>
              <a:ext cx="368300" cy="496887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09"/>
            <p:cNvSpPr>
              <a:spLocks/>
            </p:cNvSpPr>
            <p:nvPr/>
          </p:nvSpPr>
          <p:spPr bwMode="auto">
            <a:xfrm>
              <a:off x="3956050" y="3203575"/>
              <a:ext cx="300038" cy="461962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10"/>
            <p:cNvSpPr>
              <a:spLocks/>
            </p:cNvSpPr>
            <p:nvPr/>
          </p:nvSpPr>
          <p:spPr bwMode="auto">
            <a:xfrm>
              <a:off x="3787775" y="3127375"/>
              <a:ext cx="269875" cy="565150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1"/>
            <p:cNvSpPr>
              <a:spLocks/>
            </p:cNvSpPr>
            <p:nvPr/>
          </p:nvSpPr>
          <p:spPr bwMode="auto">
            <a:xfrm>
              <a:off x="3910013" y="3059113"/>
              <a:ext cx="177800" cy="612775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CC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12"/>
            <p:cNvSpPr>
              <a:spLocks/>
            </p:cNvSpPr>
            <p:nvPr/>
          </p:nvSpPr>
          <p:spPr bwMode="auto">
            <a:xfrm>
              <a:off x="3994150" y="3460750"/>
              <a:ext cx="201613" cy="204787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429313" y="3752298"/>
            <a:ext cx="343381" cy="490061"/>
            <a:chOff x="3765550" y="2992438"/>
            <a:chExt cx="490538" cy="700087"/>
          </a:xfrm>
        </p:grpSpPr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3765550" y="2992438"/>
              <a:ext cx="223838" cy="679450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AFD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3933825" y="3222625"/>
              <a:ext cx="230188" cy="463550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3830638" y="3052763"/>
              <a:ext cx="368300" cy="496887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3956050" y="3203575"/>
              <a:ext cx="300038" cy="461962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3787775" y="3127375"/>
              <a:ext cx="269875" cy="565150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3910013" y="3059113"/>
              <a:ext cx="177800" cy="612775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CC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112"/>
            <p:cNvSpPr>
              <a:spLocks/>
            </p:cNvSpPr>
            <p:nvPr/>
          </p:nvSpPr>
          <p:spPr bwMode="auto">
            <a:xfrm>
              <a:off x="3994150" y="3460750"/>
              <a:ext cx="201613" cy="204787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3300"/>
            </a:solidFill>
            <a:ln w="25400" cap="rnd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31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0" grpId="0" animBg="1"/>
      <p:bldP spid="27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4285" y="4461859"/>
            <a:ext cx="3458016" cy="14610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2407" y="4181415"/>
            <a:ext cx="445359" cy="572626"/>
            <a:chOff x="382407" y="4181415"/>
            <a:chExt cx="445359" cy="57262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82407" y="4181415"/>
              <a:ext cx="445359" cy="45473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446476" y="4242359"/>
              <a:ext cx="312532" cy="3578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385532" y="4308682"/>
              <a:ext cx="442234" cy="4453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524609" y="4400879"/>
              <a:ext cx="159391" cy="15314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" name="AutoShape 12"/>
            <p:cNvSpPr>
              <a:spLocks noChangeArrowheads="1"/>
            </p:cNvSpPr>
            <p:nvPr/>
          </p:nvSpPr>
          <p:spPr bwMode="auto">
            <a:xfrm flipV="1">
              <a:off x="557425" y="4525891"/>
              <a:ext cx="106261" cy="1328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3" name="Freeform 62"/>
          <p:cNvSpPr/>
          <p:nvPr/>
        </p:nvSpPr>
        <p:spPr bwMode="auto">
          <a:xfrm>
            <a:off x="936881" y="3920476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998814" y="3920476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1060747" y="3920476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915919" y="4525891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4285" y="2001197"/>
            <a:ext cx="3458016" cy="18193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2407" y="1720754"/>
            <a:ext cx="445359" cy="572626"/>
            <a:chOff x="382407" y="1720754"/>
            <a:chExt cx="445359" cy="572626"/>
          </a:xfrm>
        </p:grpSpPr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382407" y="1720754"/>
              <a:ext cx="445359" cy="45473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446476" y="1781698"/>
              <a:ext cx="312532" cy="3578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385532" y="1848021"/>
              <a:ext cx="442234" cy="4453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524609" y="1940218"/>
              <a:ext cx="159391" cy="15314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 flipV="1">
              <a:off x="557425" y="2065230"/>
              <a:ext cx="106261" cy="1328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89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i="1" dirty="0" smtClean="0"/>
              <a:t>safely</a:t>
            </a:r>
            <a:r>
              <a:rPr lang="en-US" dirty="0" smtClean="0"/>
              <a:t> access </a:t>
            </a:r>
            <a:br>
              <a:rPr lang="en-US" dirty="0" smtClean="0"/>
            </a:br>
            <a:r>
              <a:rPr lang="en-US" dirty="0" smtClean="0"/>
              <a:t>shared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334" y="2229347"/>
            <a:ext cx="4684466" cy="38968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F7F7F"/>
                </a:solidFill>
              </a:rPr>
              <a:t>Coarse-grained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F7F7F"/>
                </a:solidFill>
              </a:rPr>
              <a:t>Fine-grained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Scalable</a:t>
            </a:r>
            <a:r>
              <a:rPr lang="en-US" sz="2800" b="1" dirty="0" smtClean="0"/>
              <a:t> fine-grained </a:t>
            </a:r>
            <a:r>
              <a:rPr lang="en-US" sz="2800" b="1" i="1" dirty="0" smtClean="0"/>
              <a:t>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92991" y="2229348"/>
            <a:ext cx="2357434" cy="1378013"/>
            <a:chOff x="682839" y="2079940"/>
            <a:chExt cx="2357434" cy="1378013"/>
          </a:xfrm>
        </p:grpSpPr>
        <p:sp>
          <p:nvSpPr>
            <p:cNvPr id="5" name="Oval 4"/>
            <p:cNvSpPr/>
            <p:nvPr/>
          </p:nvSpPr>
          <p:spPr>
            <a:xfrm>
              <a:off x="1432075" y="2079940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2839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7598" y="264731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Oval 7"/>
            <p:cNvSpPr/>
            <p:nvPr/>
          </p:nvSpPr>
          <p:spPr>
            <a:xfrm>
              <a:off x="1893141" y="3219758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Oval 8"/>
            <p:cNvSpPr/>
            <p:nvPr/>
          </p:nvSpPr>
          <p:spPr>
            <a:xfrm>
              <a:off x="2802055" y="3214699"/>
              <a:ext cx="238218" cy="238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>
            <a:xfrm flipH="1">
              <a:off x="886171" y="2283253"/>
              <a:ext cx="580790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1635407" y="2283252"/>
              <a:ext cx="747077" cy="39895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stCxn id="7" idx="3"/>
              <a:endCxn id="8" idx="7"/>
            </p:cNvCxnSpPr>
            <p:nvPr/>
          </p:nvCxnSpPr>
          <p:spPr>
            <a:xfrm flipH="1">
              <a:off x="2096473" y="2850632"/>
              <a:ext cx="286011" cy="40400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stCxn id="7" idx="5"/>
              <a:endCxn id="9" idx="1"/>
            </p:cNvCxnSpPr>
            <p:nvPr/>
          </p:nvCxnSpPr>
          <p:spPr>
            <a:xfrm>
              <a:off x="2550930" y="2850632"/>
              <a:ext cx="286011" cy="39894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5649" y="5104727"/>
            <a:ext cx="2412118" cy="362843"/>
            <a:chOff x="763075" y="4400375"/>
            <a:chExt cx="2412118" cy="362843"/>
          </a:xfrm>
        </p:grpSpPr>
        <p:sp>
          <p:nvSpPr>
            <p:cNvPr id="14" name="Rectangle 13"/>
            <p:cNvSpPr/>
            <p:nvPr/>
          </p:nvSpPr>
          <p:spPr>
            <a:xfrm>
              <a:off x="763075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0293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7511" y="4400375"/>
              <a:ext cx="597682" cy="362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3"/>
              <a:endCxn id="15" idx="1"/>
            </p:cNvCxnSpPr>
            <p:nvPr/>
          </p:nvCxnSpPr>
          <p:spPr>
            <a:xfrm>
              <a:off x="1360757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2267975" y="4581797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Freeform 37"/>
          <p:cNvSpPr/>
          <p:nvPr/>
        </p:nvSpPr>
        <p:spPr bwMode="auto">
          <a:xfrm>
            <a:off x="936881" y="1459815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998814" y="1459815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1060747" y="1459815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915919" y="2065230"/>
            <a:ext cx="41924" cy="487680"/>
          </a:xfrm>
          <a:custGeom>
            <a:avLst/>
            <a:gdLst>
              <a:gd name="connsiteX0" fmla="*/ 31750 w 57150"/>
              <a:gd name="connsiteY0" fmla="*/ 0 h 640080"/>
              <a:gd name="connsiteX1" fmla="*/ 54610 w 57150"/>
              <a:gd name="connsiteY1" fmla="*/ 228600 h 640080"/>
              <a:gd name="connsiteX2" fmla="*/ 16510 w 57150"/>
              <a:gd name="connsiteY2" fmla="*/ 274320 h 640080"/>
              <a:gd name="connsiteX3" fmla="*/ 46990 w 57150"/>
              <a:gd name="connsiteY3" fmla="*/ 441960 h 640080"/>
              <a:gd name="connsiteX4" fmla="*/ 1270 w 57150"/>
              <a:gd name="connsiteY4" fmla="*/ 487680 h 640080"/>
              <a:gd name="connsiteX5" fmla="*/ 39370 w 5715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640080">
                <a:moveTo>
                  <a:pt x="31750" y="0"/>
                </a:moveTo>
                <a:cubicBezTo>
                  <a:pt x="44450" y="91440"/>
                  <a:pt x="57150" y="182880"/>
                  <a:pt x="54610" y="228600"/>
                </a:cubicBezTo>
                <a:cubicBezTo>
                  <a:pt x="52070" y="274320"/>
                  <a:pt x="17780" y="238760"/>
                  <a:pt x="16510" y="274320"/>
                </a:cubicBezTo>
                <a:cubicBezTo>
                  <a:pt x="15240" y="309880"/>
                  <a:pt x="49530" y="406400"/>
                  <a:pt x="46990" y="441960"/>
                </a:cubicBezTo>
                <a:cubicBezTo>
                  <a:pt x="44450" y="477520"/>
                  <a:pt x="2540" y="454660"/>
                  <a:pt x="1270" y="487680"/>
                </a:cubicBezTo>
                <a:cubicBezTo>
                  <a:pt x="0" y="520700"/>
                  <a:pt x="35560" y="614680"/>
                  <a:pt x="39370" y="640080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37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89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i="1" dirty="0" smtClean="0"/>
              <a:t>safely</a:t>
            </a:r>
            <a:r>
              <a:rPr lang="en-US" dirty="0" smtClean="0"/>
              <a:t> access </a:t>
            </a:r>
            <a:br>
              <a:rPr lang="en-US" dirty="0" smtClean="0"/>
            </a:br>
            <a:r>
              <a:rPr lang="en-US" dirty="0" smtClean="0"/>
              <a:t>shared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334" y="2229347"/>
            <a:ext cx="4684466" cy="38968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F7F7F"/>
                </a:solidFill>
              </a:rPr>
              <a:t>Coarse-grained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F7F7F"/>
                </a:solidFill>
              </a:rPr>
              <a:t>Fine-grained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>
                <a:solidFill>
                  <a:srgbClr val="7F7F7F"/>
                </a:solidFill>
              </a:rPr>
              <a:t>Scalable</a:t>
            </a:r>
            <a:r>
              <a:rPr lang="en-US" sz="2800" dirty="0" smtClean="0">
                <a:solidFill>
                  <a:srgbClr val="7F7F7F"/>
                </a:solidFill>
              </a:rPr>
              <a:t> fine-grained </a:t>
            </a:r>
            <a:r>
              <a:rPr lang="en-US" sz="2800" i="1" dirty="0" smtClean="0">
                <a:solidFill>
                  <a:srgbClr val="7F7F7F"/>
                </a:solidFill>
              </a:rPr>
              <a:t>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Lockless data structures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92991" y="2229348"/>
            <a:ext cx="2357434" cy="1378013"/>
            <a:chOff x="792991" y="2229348"/>
            <a:chExt cx="2357434" cy="1378013"/>
          </a:xfrm>
        </p:grpSpPr>
        <p:sp>
          <p:nvSpPr>
            <p:cNvPr id="5" name="Oval 4"/>
            <p:cNvSpPr/>
            <p:nvPr/>
          </p:nvSpPr>
          <p:spPr>
            <a:xfrm>
              <a:off x="1542227" y="2229348"/>
              <a:ext cx="238218" cy="23819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2991" y="2796727"/>
              <a:ext cx="238218" cy="23819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57750" y="2796727"/>
              <a:ext cx="238218" cy="23819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Oval 7"/>
            <p:cNvSpPr/>
            <p:nvPr/>
          </p:nvSpPr>
          <p:spPr>
            <a:xfrm>
              <a:off x="2003293" y="3369166"/>
              <a:ext cx="238218" cy="23819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Oval 8"/>
            <p:cNvSpPr/>
            <p:nvPr/>
          </p:nvSpPr>
          <p:spPr>
            <a:xfrm>
              <a:off x="2912207" y="3364107"/>
              <a:ext cx="238218" cy="23819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>
            <a:xfrm flipH="1">
              <a:off x="996323" y="2432661"/>
              <a:ext cx="580790" cy="398949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1745559" y="2432660"/>
              <a:ext cx="747077" cy="398950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3"/>
              <a:endCxn id="8" idx="7"/>
            </p:cNvCxnSpPr>
            <p:nvPr/>
          </p:nvCxnSpPr>
          <p:spPr>
            <a:xfrm flipH="1">
              <a:off x="2206625" y="3000040"/>
              <a:ext cx="286011" cy="404008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7" idx="5"/>
              <a:endCxn id="9" idx="1"/>
            </p:cNvCxnSpPr>
            <p:nvPr/>
          </p:nvCxnSpPr>
          <p:spPr>
            <a:xfrm>
              <a:off x="2661082" y="3000040"/>
              <a:ext cx="286011" cy="398949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5649" y="5104727"/>
            <a:ext cx="2412118" cy="362843"/>
            <a:chOff x="765649" y="5104727"/>
            <a:chExt cx="2412118" cy="362843"/>
          </a:xfrm>
        </p:grpSpPr>
        <p:sp>
          <p:nvSpPr>
            <p:cNvPr id="14" name="Rectangle 13"/>
            <p:cNvSpPr/>
            <p:nvPr/>
          </p:nvSpPr>
          <p:spPr>
            <a:xfrm>
              <a:off x="765649" y="5104727"/>
              <a:ext cx="597682" cy="3628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2867" y="5104727"/>
              <a:ext cx="597682" cy="3628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80085" y="5104727"/>
              <a:ext cx="597682" cy="3628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3"/>
              <a:endCxn id="15" idx="1"/>
            </p:cNvCxnSpPr>
            <p:nvPr/>
          </p:nvCxnSpPr>
          <p:spPr>
            <a:xfrm>
              <a:off x="1363331" y="5286149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2270549" y="5286149"/>
              <a:ext cx="309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15919" y="1950354"/>
            <a:ext cx="284164" cy="602556"/>
            <a:chOff x="915919" y="1950354"/>
            <a:chExt cx="284164" cy="602556"/>
          </a:xfrm>
        </p:grpSpPr>
        <p:sp>
          <p:nvSpPr>
            <p:cNvPr id="38" name="Freeform 37"/>
            <p:cNvSpPr/>
            <p:nvPr/>
          </p:nvSpPr>
          <p:spPr bwMode="auto">
            <a:xfrm>
              <a:off x="992545" y="202341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1075352" y="19886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1158159" y="1950354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915919" y="2065230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5919" y="4407906"/>
            <a:ext cx="284164" cy="602556"/>
            <a:chOff x="915919" y="1950354"/>
            <a:chExt cx="284164" cy="602556"/>
          </a:xfrm>
        </p:grpSpPr>
        <p:sp>
          <p:nvSpPr>
            <p:cNvPr id="46" name="Freeform 45"/>
            <p:cNvSpPr/>
            <p:nvPr/>
          </p:nvSpPr>
          <p:spPr bwMode="auto">
            <a:xfrm>
              <a:off x="992545" y="202341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075352" y="1988623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1158159" y="1950354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915919" y="2065230"/>
              <a:ext cx="41924" cy="487680"/>
            </a:xfrm>
            <a:custGeom>
              <a:avLst/>
              <a:gdLst>
                <a:gd name="connsiteX0" fmla="*/ 31750 w 57150"/>
                <a:gd name="connsiteY0" fmla="*/ 0 h 640080"/>
                <a:gd name="connsiteX1" fmla="*/ 54610 w 57150"/>
                <a:gd name="connsiteY1" fmla="*/ 228600 h 640080"/>
                <a:gd name="connsiteX2" fmla="*/ 16510 w 57150"/>
                <a:gd name="connsiteY2" fmla="*/ 274320 h 640080"/>
                <a:gd name="connsiteX3" fmla="*/ 46990 w 57150"/>
                <a:gd name="connsiteY3" fmla="*/ 441960 h 640080"/>
                <a:gd name="connsiteX4" fmla="*/ 1270 w 57150"/>
                <a:gd name="connsiteY4" fmla="*/ 487680 h 640080"/>
                <a:gd name="connsiteX5" fmla="*/ 39370 w 57150"/>
                <a:gd name="connsiteY5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40080">
                  <a:moveTo>
                    <a:pt x="31750" y="0"/>
                  </a:moveTo>
                  <a:cubicBezTo>
                    <a:pt x="44450" y="91440"/>
                    <a:pt x="57150" y="182880"/>
                    <a:pt x="54610" y="228600"/>
                  </a:cubicBezTo>
                  <a:cubicBezTo>
                    <a:pt x="52070" y="274320"/>
                    <a:pt x="17780" y="238760"/>
                    <a:pt x="16510" y="274320"/>
                  </a:cubicBezTo>
                  <a:cubicBezTo>
                    <a:pt x="15240" y="309880"/>
                    <a:pt x="49530" y="406400"/>
                    <a:pt x="46990" y="441960"/>
                  </a:cubicBezTo>
                  <a:cubicBezTo>
                    <a:pt x="44450" y="477520"/>
                    <a:pt x="2540" y="454660"/>
                    <a:pt x="1270" y="487680"/>
                  </a:cubicBezTo>
                  <a:cubicBezTo>
                    <a:pt x="0" y="520700"/>
                    <a:pt x="35560" y="614680"/>
                    <a:pt x="39370" y="64008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3746183" y="3265587"/>
            <a:ext cx="4855233" cy="11423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b="1" dirty="0" smtClean="0"/>
              <a:t>More Background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 Locking Techniques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Lockless Data Structures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740E-9B3D-4D46-A962-323DE0302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5379</Words>
  <Application>Microsoft Macintosh PowerPoint</Application>
  <PresentationFormat>On-screen Show (4:3)</PresentationFormat>
  <Paragraphs>990</Paragraphs>
  <Slides>54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Tiny Little Things  for Manycore Scalability   : Scalable Locking and Lockless Data Structures</vt:lpstr>
      <vt:lpstr>What does hurt manycore scalability?</vt:lpstr>
      <vt:lpstr>Where are sequential parts? </vt:lpstr>
      <vt:lpstr>Why are they sequential?</vt:lpstr>
      <vt:lpstr>How to safely access  shared data structures</vt:lpstr>
      <vt:lpstr>How to safely access  shared data structures</vt:lpstr>
      <vt:lpstr>How to safely access  shared data structures</vt:lpstr>
      <vt:lpstr>How to safely access  shared data structures</vt:lpstr>
      <vt:lpstr>Outline</vt:lpstr>
      <vt:lpstr>Does this really matter?</vt:lpstr>
      <vt:lpstr>Memory Access is NOT Scalable. </vt:lpstr>
      <vt:lpstr>Why this happens?</vt:lpstr>
      <vt:lpstr>Outline</vt:lpstr>
      <vt:lpstr>PowerPoint Presentation</vt:lpstr>
      <vt:lpstr>Test-And-Set Lock</vt:lpstr>
      <vt:lpstr>Test-and-Test-And-Set Lock</vt:lpstr>
      <vt:lpstr>Backoff Scheme</vt:lpstr>
      <vt:lpstr>Ticket Lock</vt:lpstr>
      <vt:lpstr>MCS Lock</vt:lpstr>
      <vt:lpstr>MCS Lock (cont’d)</vt:lpstr>
      <vt:lpstr>Performance Comparison between Ticket Locks and MCS Locks</vt:lpstr>
      <vt:lpstr>Spinlock in Linux Kernel</vt:lpstr>
      <vt:lpstr>Outline</vt:lpstr>
      <vt:lpstr>PowerPoint Presentation</vt:lpstr>
      <vt:lpstr>Read-Copy-Update (RCU) : A Case for Read-Mostly Concurrent Data Structures</vt:lpstr>
      <vt:lpstr>Lock-based List fails…</vt:lpstr>
      <vt:lpstr>Read-Copy-Update (RCU)</vt:lpstr>
      <vt:lpstr>A Read-Copy-Update Primer </vt:lpstr>
      <vt:lpstr>When is it safe to run delayed free?</vt:lpstr>
      <vt:lpstr>Example: RCU Linked List</vt:lpstr>
      <vt:lpstr>Example: RCU Linked List (cont’d)</vt:lpstr>
      <vt:lpstr>More Examples</vt:lpstr>
      <vt:lpstr>RCU Areas of Applicability</vt:lpstr>
      <vt:lpstr>LECD Queue : A Case for Update-Mostly Concurrent Data Structures</vt:lpstr>
      <vt:lpstr>Concurrent FIFO Queue Algorithm</vt:lpstr>
      <vt:lpstr>Concurrent FIFO Queue Algorithm</vt:lpstr>
      <vt:lpstr>Research Efforts for 25+ Years</vt:lpstr>
      <vt:lpstr>Lock-Free Approaches : MS Queue [Michael and Scott, PODC’96]</vt:lpstr>
      <vt:lpstr>Combining Approaches</vt:lpstr>
      <vt:lpstr>Summary</vt:lpstr>
      <vt:lpstr>LECD Queue</vt:lpstr>
      <vt:lpstr>Enqueue Operation</vt:lpstr>
      <vt:lpstr>Dequeue Operation</vt:lpstr>
      <vt:lpstr>Appending a New Dummy Request</vt:lpstr>
      <vt:lpstr>Combining Dequeue Operations</vt:lpstr>
      <vt:lpstr>NUMA-Aware Optimization</vt:lpstr>
      <vt:lpstr>Summary</vt:lpstr>
      <vt:lpstr>Evaluation</vt:lpstr>
      <vt:lpstr>Evaluated Algorithms</vt:lpstr>
      <vt:lpstr>Overall Performance Results</vt:lpstr>
      <vt:lpstr>Summary</vt:lpstr>
      <vt:lpstr>Outline</vt:lpstr>
      <vt:lpstr>Conclusion</vt:lpstr>
      <vt:lpstr>Thank You! Questions?</vt:lpstr>
    </vt:vector>
  </TitlesOfParts>
  <Company>multics69@gmail.com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DANBI:  Dynamic Scheduling of Irregular Stream Programs for Many-Core Systems</dc:title>
  <dc:creator>Changwoo Min</dc:creator>
  <cp:lastModifiedBy>Changwoo Min</cp:lastModifiedBy>
  <cp:revision>947</cp:revision>
  <cp:lastPrinted>2013-09-03T11:00:38Z</cp:lastPrinted>
  <dcterms:created xsi:type="dcterms:W3CDTF">2013-08-26T13:13:58Z</dcterms:created>
  <dcterms:modified xsi:type="dcterms:W3CDTF">2014-08-18T01:07:52Z</dcterms:modified>
</cp:coreProperties>
</file>