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4" r:id="rId2"/>
    <p:sldId id="466" r:id="rId3"/>
    <p:sldId id="485" r:id="rId4"/>
    <p:sldId id="491" r:id="rId5"/>
    <p:sldId id="488" r:id="rId6"/>
    <p:sldId id="510" r:id="rId7"/>
    <p:sldId id="492" r:id="rId8"/>
    <p:sldId id="493" r:id="rId9"/>
    <p:sldId id="494" r:id="rId10"/>
    <p:sldId id="495" r:id="rId11"/>
    <p:sldId id="497" r:id="rId12"/>
    <p:sldId id="500" r:id="rId13"/>
    <p:sldId id="519" r:id="rId14"/>
    <p:sldId id="512" r:id="rId15"/>
    <p:sldId id="502" r:id="rId16"/>
    <p:sldId id="527" r:id="rId17"/>
    <p:sldId id="526" r:id="rId18"/>
    <p:sldId id="528" r:id="rId19"/>
    <p:sldId id="524" r:id="rId20"/>
    <p:sldId id="517" r:id="rId21"/>
    <p:sldId id="513" r:id="rId22"/>
    <p:sldId id="514" r:id="rId23"/>
    <p:sldId id="516" r:id="rId24"/>
    <p:sldId id="515" r:id="rId25"/>
    <p:sldId id="518" r:id="rId26"/>
    <p:sldId id="509" r:id="rId27"/>
    <p:sldId id="445" r:id="rId28"/>
    <p:sldId id="523" r:id="rId29"/>
    <p:sldId id="525" r:id="rId30"/>
    <p:sldId id="522" r:id="rId31"/>
    <p:sldId id="521" r:id="rId32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00000"/>
    <a:srgbClr val="3333FF"/>
    <a:srgbClr val="AA0000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inimized">
    <p:restoredLeft sz="45864" autoAdjust="0"/>
    <p:restoredTop sz="36095" autoAdjust="0"/>
  </p:normalViewPr>
  <p:slideViewPr>
    <p:cSldViewPr snapToGrid="0" snapToObjects="1">
      <p:cViewPr varScale="1">
        <p:scale>
          <a:sx n="10" d="100"/>
          <a:sy n="10" d="100"/>
        </p:scale>
        <p:origin x="-208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868;&#54617;\Dropbox\04.%20&#45436;&#47928;%20&#48143;%20&#51069;&#51012;&#44144;&#47532;\01.%20&#51089;&#49457;%20&#45436;&#47928;\2012-11-14%20SIGMOD%20'13%20-%20XFTL\2012-07-09%20txFlash\2013-03-04%20X-FTL-&#45436;&#47928;&#47532;&#48624;&#48152;&#5068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868;&#54617;\Dropbox\04.%20&#45436;&#47928;%20&#48143;%20&#51069;&#51012;&#44144;&#47532;\01.%20&#51089;&#49457;%20&#45436;&#47928;\2012-11-14%20SIGMOD%20'13%20-%20XFTL\2012-07-09%20txFlash\2012-07-12%20txFlash%20&#45824;&#48708;%20&#49892;&#54744;\2012-11-06%20%20SQLite%20Synthetic%20Query%20New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868;&#54617;\Dropbox\04.%20&#45436;&#47928;%20&#48143;%20&#51069;&#51012;&#44144;&#47532;\01.%20&#51089;&#49457;%20&#45436;&#47928;\2012-11-14%20SIGMOD%20'13%20-%20XFTL\2012-07-09%20txFlash\2012-07-12%20txFlash%20&#45824;&#48708;%20&#49892;&#54744;\2012-11-06%20%20SQLite%20Synthetic%20Query%20New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onhak\Desktop\DaumCloud\Dropbox\04.%20&#45436;&#47928;%20&#48143;%20&#51069;&#51012;&#44144;&#47532;\01.%20&#51089;&#49457;%20&#45436;&#47928;\2012-11-14%20SIGMOD%20'13%20-%20XFTL\2012-07-09%20txFlash\2013-03-04%20X-FTL-&#45436;&#47928;&#47532;&#48624;&#48152;&#5068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Syn_50P!$I$12</c:f>
              <c:strCache>
                <c:ptCount val="1"/>
                <c:pt idx="0">
                  <c:v>RBJ</c:v>
                </c:pt>
              </c:strCache>
            </c:strRef>
          </c:tx>
          <c:xVal>
            <c:numRef>
              <c:f>Syn_50P!$J$11:$N$11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Syn_50P!$J$12:$N$12</c:f>
              <c:numCache>
                <c:formatCode>General</c:formatCode>
                <c:ptCount val="5"/>
                <c:pt idx="0">
                  <c:v>153.468</c:v>
                </c:pt>
                <c:pt idx="1">
                  <c:v>203.7268</c:v>
                </c:pt>
                <c:pt idx="2">
                  <c:v>294.349</c:v>
                </c:pt>
                <c:pt idx="3">
                  <c:v>404.1992</c:v>
                </c:pt>
                <c:pt idx="4">
                  <c:v>490.9068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Syn_50P!$I$13</c:f>
              <c:strCache>
                <c:ptCount val="1"/>
                <c:pt idx="0">
                  <c:v>WAL</c:v>
                </c:pt>
              </c:strCache>
            </c:strRef>
          </c:tx>
          <c:xVal>
            <c:numRef>
              <c:f>Syn_50P!$J$11:$N$11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Syn_50P!$J$13:$N$13</c:f>
              <c:numCache>
                <c:formatCode>General</c:formatCode>
                <c:ptCount val="5"/>
                <c:pt idx="0">
                  <c:v>43.2124</c:v>
                </c:pt>
                <c:pt idx="1">
                  <c:v>74.5164</c:v>
                </c:pt>
                <c:pt idx="2">
                  <c:v>129.4396</c:v>
                </c:pt>
                <c:pt idx="3">
                  <c:v>201.797</c:v>
                </c:pt>
                <c:pt idx="4">
                  <c:v>254.1584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Syn_50P!$I$14</c:f>
              <c:strCache>
                <c:ptCount val="1"/>
                <c:pt idx="0">
                  <c:v>X-FTL</c:v>
                </c:pt>
              </c:strCache>
            </c:strRef>
          </c:tx>
          <c:xVal>
            <c:numRef>
              <c:f>Syn_50P!$J$11:$N$11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Syn_50P!$J$14:$N$14</c:f>
              <c:numCache>
                <c:formatCode>General</c:formatCode>
                <c:ptCount val="5"/>
                <c:pt idx="0">
                  <c:v>14.4894</c:v>
                </c:pt>
                <c:pt idx="1">
                  <c:v>29.6604</c:v>
                </c:pt>
                <c:pt idx="2">
                  <c:v>48.23040000000001</c:v>
                </c:pt>
                <c:pt idx="3">
                  <c:v>67.7266</c:v>
                </c:pt>
                <c:pt idx="4">
                  <c:v>85.5418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939528"/>
        <c:axId val="-2134933800"/>
      </c:scatterChart>
      <c:valAx>
        <c:axId val="-2134939528"/>
        <c:scaling>
          <c:orientation val="minMax"/>
          <c:max val="2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ko-KR" sz="1400"/>
                  <a:t># of updated pages per transaction</a:t>
                </a:r>
                <a:endParaRPr lang="ko-KR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34933800"/>
        <c:crosses val="autoZero"/>
        <c:crossBetween val="midCat"/>
      </c:valAx>
      <c:valAx>
        <c:axId val="-2134933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ko-KR" sz="1400"/>
                  <a:t>Execution</a:t>
                </a:r>
                <a:r>
                  <a:rPr lang="en-US" altLang="ko-KR" sz="1400" baseline="0"/>
                  <a:t> time (sec)</a:t>
                </a:r>
                <a:endParaRPr lang="ko-KR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3493952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Write count (x1,000)</a:t>
            </a:r>
            <a:endParaRPr lang="ko-KR" altLang="en-US" dirty="0"/>
          </a:p>
        </c:rich>
      </c:tx>
      <c:layout>
        <c:manualLayout>
          <c:xMode val="edge"/>
          <c:yMode val="edge"/>
          <c:x val="0.25723111829914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36229083440882E-5"/>
          <c:y val="0.107443323347295"/>
          <c:w val="0.999916160451997"/>
          <c:h val="0.731320120949305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Flash_1108!$B$54</c:f>
              <c:strCache>
                <c:ptCount val="1"/>
                <c:pt idx="0">
                  <c:v>RBJ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_);[Red]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(Flash_1108!$C$54,Flash_1108!$H$54,Flash_1108!$M$54)</c:f>
              <c:numCache>
                <c:formatCode>General</c:formatCode>
                <c:ptCount val="3"/>
                <c:pt idx="0">
                  <c:v>202517.0</c:v>
                </c:pt>
                <c:pt idx="1">
                  <c:v>243639.0</c:v>
                </c:pt>
                <c:pt idx="2">
                  <c:v>288887.0</c:v>
                </c:pt>
              </c:numCache>
            </c:numRef>
          </c:val>
        </c:ser>
        <c:ser>
          <c:idx val="1"/>
          <c:order val="1"/>
          <c:tx>
            <c:strRef>
              <c:f>Flash_1108!$B$53</c:f>
              <c:strCache>
                <c:ptCount val="1"/>
                <c:pt idx="0">
                  <c:v>WAL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_);[Red]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(Flash_1108!$C$53,Flash_1108!$H$53,Flash_1108!$M$53)</c:f>
              <c:numCache>
                <c:formatCode>General</c:formatCode>
                <c:ptCount val="3"/>
                <c:pt idx="0">
                  <c:v>63006.0</c:v>
                </c:pt>
                <c:pt idx="1">
                  <c:v>92979.0</c:v>
                </c:pt>
                <c:pt idx="2">
                  <c:v>94430.0</c:v>
                </c:pt>
              </c:numCache>
            </c:numRef>
          </c:val>
        </c:ser>
        <c:ser>
          <c:idx val="0"/>
          <c:order val="2"/>
          <c:tx>
            <c:strRef>
              <c:f>Flash_1108!$B$52</c:f>
              <c:strCache>
                <c:ptCount val="1"/>
                <c:pt idx="0">
                  <c:v>X-FTL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_);[Red]\(#,##0\)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(Flash_1108!$C$52,Flash_1108!$H$52,Flash_1108!$M$52)</c:f>
              <c:numCache>
                <c:formatCode>General</c:formatCode>
                <c:ptCount val="3"/>
                <c:pt idx="0">
                  <c:v>30939.0</c:v>
                </c:pt>
                <c:pt idx="1">
                  <c:v>33239.0</c:v>
                </c:pt>
                <c:pt idx="2">
                  <c:v>40493.0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5699928"/>
        <c:axId val="-2135705592"/>
      </c:barChart>
      <c:catAx>
        <c:axId val="-2135699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altLang="ko-KR" sz="1100" dirty="0" smtClean="0"/>
                  <a:t>GC Valid Page Ratio</a:t>
                </a:r>
                <a:endParaRPr lang="ko-KR" altLang="en-US" sz="1100" dirty="0"/>
              </a:p>
            </c:rich>
          </c:tx>
          <c:layout>
            <c:manualLayout>
              <c:xMode val="edge"/>
              <c:yMode val="edge"/>
              <c:x val="0.402837190490824"/>
              <c:y val="0.929309162110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2135705592"/>
        <c:crosses val="autoZero"/>
        <c:auto val="1"/>
        <c:lblAlgn val="ctr"/>
        <c:lblOffset val="100"/>
        <c:noMultiLvlLbl val="0"/>
      </c:catAx>
      <c:valAx>
        <c:axId val="-2135705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5699928"/>
        <c:crosses val="autoZero"/>
        <c:crossBetween val="between"/>
        <c:dispUnits>
          <c:builtInUnit val="thousands"/>
          <c:dispUnitsLbl>
            <c:layout/>
          </c:dispUnitsLbl>
        </c:dispUnits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977432707137364"/>
          <c:y val="0.106542828349105"/>
          <c:w val="0.207259756629497"/>
          <c:h val="0.226750464666654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Garbage collection</a:t>
            </a:r>
            <a:r>
              <a:rPr lang="en-US" altLang="ko-KR" baseline="0" dirty="0" smtClean="0"/>
              <a:t> count</a:t>
            </a:r>
            <a:endParaRPr lang="ko-KR" altLang="en-US" dirty="0"/>
          </a:p>
        </c:rich>
      </c:tx>
      <c:layout>
        <c:manualLayout>
          <c:xMode val="edge"/>
          <c:yMode val="edge"/>
          <c:x val="0.253240849290381"/>
          <c:y val="0.0075118831235818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82002959387072"/>
          <c:y val="0.125846707226392"/>
          <c:w val="0.884940908166703"/>
          <c:h val="0.7142844313635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Flash_1108!$B$54</c:f>
              <c:strCache>
                <c:ptCount val="1"/>
                <c:pt idx="0">
                  <c:v>RBJ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(Flash_1108!$E$54,Flash_1108!$J$54,Flash_1108!$O$54)</c:f>
              <c:numCache>
                <c:formatCode>General</c:formatCode>
                <c:ptCount val="3"/>
                <c:pt idx="0">
                  <c:v>465.0</c:v>
                </c:pt>
                <c:pt idx="1">
                  <c:v>756.0</c:v>
                </c:pt>
                <c:pt idx="2">
                  <c:v>1072.0</c:v>
                </c:pt>
              </c:numCache>
            </c:numRef>
          </c:val>
        </c:ser>
        <c:ser>
          <c:idx val="1"/>
          <c:order val="1"/>
          <c:tx>
            <c:strRef>
              <c:f>Flash_1108!$B$53</c:f>
              <c:strCache>
                <c:ptCount val="1"/>
                <c:pt idx="0">
                  <c:v>WAL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(Flash_1108!$E$53,Flash_1108!$J$53,Flash_1108!$O$53)</c:f>
              <c:numCache>
                <c:formatCode>General</c:formatCode>
                <c:ptCount val="3"/>
                <c:pt idx="0">
                  <c:v>199.0</c:v>
                </c:pt>
                <c:pt idx="1">
                  <c:v>409.0</c:v>
                </c:pt>
                <c:pt idx="2">
                  <c:v>420.0</c:v>
                </c:pt>
              </c:numCache>
            </c:numRef>
          </c:val>
        </c:ser>
        <c:ser>
          <c:idx val="0"/>
          <c:order val="2"/>
          <c:tx>
            <c:strRef>
              <c:f>Flash_1108!$B$52</c:f>
              <c:strCache>
                <c:ptCount val="1"/>
                <c:pt idx="0">
                  <c:v>X-FTL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Lit>
              <c:ptCount val="3"/>
              <c:pt idx="0">
                <c:v>30%</c:v>
              </c:pt>
              <c:pt idx="1">
                <c:v>50%</c:v>
              </c:pt>
              <c:pt idx="2">
                <c:v>70%</c:v>
              </c:pt>
            </c:strLit>
          </c:cat>
          <c:val>
            <c:numRef>
              <c:f>(Flash_1108!$E$52,Flash_1108!$J$52,Flash_1108!$O$52)</c:f>
              <c:numCache>
                <c:formatCode>General</c:formatCode>
                <c:ptCount val="3"/>
                <c:pt idx="0">
                  <c:v>98.0</c:v>
                </c:pt>
                <c:pt idx="1">
                  <c:v>115.0</c:v>
                </c:pt>
                <c:pt idx="2">
                  <c:v>173.0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5753016"/>
        <c:axId val="-2135758872"/>
      </c:barChart>
      <c:catAx>
        <c:axId val="-2135753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altLang="ko-KR" sz="1100" dirty="0" smtClean="0"/>
                  <a:t>GC Valid Page Ratio</a:t>
                </a:r>
                <a:endParaRPr lang="ko-KR" altLang="en-US" sz="1100" dirty="0"/>
              </a:p>
            </c:rich>
          </c:tx>
          <c:layout>
            <c:manualLayout>
              <c:xMode val="edge"/>
              <c:yMode val="edge"/>
              <c:x val="0.391947553315137"/>
              <c:y val="0.9238921518987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2135758872"/>
        <c:crosses val="autoZero"/>
        <c:auto val="1"/>
        <c:lblAlgn val="ctr"/>
        <c:lblOffset val="100"/>
        <c:noMultiLvlLbl val="0"/>
      </c:catAx>
      <c:valAx>
        <c:axId val="-2135758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575301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69010380301851"/>
          <c:y val="0.126495765434446"/>
          <c:w val="0.165461597548626"/>
          <c:h val="0.24193898734177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FIO : OpenSSD (single thread)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FIO!$D$32</c:f>
              <c:strCache>
                <c:ptCount val="1"/>
                <c:pt idx="0">
                  <c:v>X-FTL</c:v>
                </c:pt>
              </c:strCache>
            </c:strRef>
          </c:tx>
          <c:spPr>
            <a:ln>
              <a:solidFill>
                <a:schemeClr val="accent3">
                  <a:shade val="95000"/>
                  <a:satMod val="105000"/>
                </a:schemeClr>
              </a:solidFill>
            </a:ln>
          </c:spPr>
          <c:marker>
            <c:symbol val="triangle"/>
            <c:size val="7"/>
            <c:spPr>
              <a:solidFill>
                <a:schemeClr val="accent3"/>
              </a:solidFill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</c:spPr>
          </c:marker>
          <c:xVal>
            <c:numRef>
              <c:f>FIO!$E$31:$I$31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FIO!$E$32:$I$32</c:f>
              <c:numCache>
                <c:formatCode>General</c:formatCode>
                <c:ptCount val="5"/>
                <c:pt idx="0">
                  <c:v>103.2</c:v>
                </c:pt>
                <c:pt idx="1">
                  <c:v>230.2</c:v>
                </c:pt>
                <c:pt idx="2">
                  <c:v>292.6</c:v>
                </c:pt>
                <c:pt idx="3">
                  <c:v>330.4</c:v>
                </c:pt>
                <c:pt idx="4">
                  <c:v>347.2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FIO!$D$33</c:f>
              <c:strCache>
                <c:ptCount val="1"/>
                <c:pt idx="0">
                  <c:v>Ordered</c:v>
                </c:pt>
              </c:strCache>
            </c:strRef>
          </c:tx>
          <c:xVal>
            <c:numRef>
              <c:f>FIO!$E$31:$I$31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FIO!$E$33:$I$33</c:f>
              <c:numCache>
                <c:formatCode>General</c:formatCode>
                <c:ptCount val="5"/>
                <c:pt idx="0">
                  <c:v>52.0</c:v>
                </c:pt>
                <c:pt idx="1">
                  <c:v>133.2</c:v>
                </c:pt>
                <c:pt idx="2">
                  <c:v>170.8</c:v>
                </c:pt>
                <c:pt idx="3">
                  <c:v>192.4</c:v>
                </c:pt>
                <c:pt idx="4">
                  <c:v>207.4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FIO!$D$34</c:f>
              <c:strCache>
                <c:ptCount val="1"/>
                <c:pt idx="0">
                  <c:v>Data (full)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FIO!$E$31:$I$31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</c:numCache>
            </c:numRef>
          </c:xVal>
          <c:yVal>
            <c:numRef>
              <c:f>FIO!$E$34:$I$34</c:f>
              <c:numCache>
                <c:formatCode>General</c:formatCode>
                <c:ptCount val="5"/>
                <c:pt idx="0">
                  <c:v>30.4</c:v>
                </c:pt>
                <c:pt idx="1">
                  <c:v>67.8</c:v>
                </c:pt>
                <c:pt idx="2">
                  <c:v>85.8</c:v>
                </c:pt>
                <c:pt idx="3">
                  <c:v>93.4</c:v>
                </c:pt>
                <c:pt idx="4">
                  <c:v>99.0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825528"/>
        <c:axId val="-2135832856"/>
      </c:scatterChart>
      <c:valAx>
        <c:axId val="-2135825528"/>
        <c:scaling>
          <c:orientation val="minMax"/>
          <c:max val="2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altLang="ko-KR" sz="1400" b="0" dirty="0" smtClean="0"/>
                  <a:t># of updated pages per </a:t>
                </a:r>
                <a:r>
                  <a:rPr lang="en-US" altLang="ko-KR" sz="1400" b="0" dirty="0" err="1" smtClean="0"/>
                  <a:t>fsync</a:t>
                </a:r>
                <a:endParaRPr lang="ko-KR" altLang="en-US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35832856"/>
        <c:crosses val="autoZero"/>
        <c:crossBetween val="midCat"/>
        <c:majorUnit val="5.0"/>
      </c:valAx>
      <c:valAx>
        <c:axId val="-2135832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altLang="ko-KR" sz="1400" b="0" dirty="0" smtClean="0"/>
                  <a:t>IOPS </a:t>
                </a:r>
                <a:endParaRPr lang="ko-KR" altLang="en-US" sz="1400" b="0" dirty="0"/>
              </a:p>
            </c:rich>
          </c:tx>
          <c:layout>
            <c:manualLayout>
              <c:xMode val="edge"/>
              <c:yMode val="edge"/>
              <c:x val="0.0145208002433172"/>
              <c:y val="0.38582378083035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3582552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BF9B-247A-E042-AF29-52A4501E3DBC}" type="datetimeFigureOut">
              <a:rPr kumimoji="1" lang="ja-JP" altLang="en-US" smtClean="0"/>
              <a:t>7/23/13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1843-C3F5-3D40-B419-89E7E059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7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EF7-1894-F549-A5FA-48CDB1394516}" type="datetimeFigureOut">
              <a:rPr kumimoji="1" lang="ja-JP" altLang="en-US" smtClean="0"/>
              <a:t>7/23/13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DC30-9171-D342-827B-94582DF8A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5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Good morning</a:t>
            </a:r>
            <a:r>
              <a:rPr lang="en-US" altLang="ko-KR" baseline="0" dirty="0" smtClean="0"/>
              <a:t> everyone.</a:t>
            </a:r>
          </a:p>
          <a:p>
            <a:r>
              <a:rPr lang="en-US" altLang="ko-KR" dirty="0" smtClean="0"/>
              <a:t>My name is </a:t>
            </a:r>
            <a:r>
              <a:rPr lang="en-US" altLang="ko-KR" dirty="0" err="1" smtClean="0"/>
              <a:t>Woon-hak</a:t>
            </a:r>
            <a:r>
              <a:rPr lang="en-US" altLang="ko-KR" dirty="0" smtClean="0"/>
              <a:t> Kang, from </a:t>
            </a:r>
            <a:r>
              <a:rPr lang="en-US" altLang="ko-KR" dirty="0" err="1" smtClean="0"/>
              <a:t>sungkyunkwan</a:t>
            </a:r>
            <a:r>
              <a:rPr lang="en-US" altLang="ko-KR" baseline="0" dirty="0" smtClean="0"/>
              <a:t> university, </a:t>
            </a:r>
            <a:r>
              <a:rPr lang="en-US" altLang="ko-KR" baseline="0" dirty="0" err="1" smtClean="0"/>
              <a:t>korea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I’m very happy to be here to present our work </a:t>
            </a:r>
            <a:r>
              <a:rPr lang="en-US" altLang="ko-KR" b="1" baseline="0" dirty="0" smtClean="0"/>
              <a:t>on</a:t>
            </a:r>
            <a:r>
              <a:rPr lang="en-US" altLang="ko-KR" baseline="0" dirty="0" smtClean="0"/>
              <a:t> Transactional FTL for SQLite databases.</a:t>
            </a:r>
          </a:p>
          <a:p>
            <a:r>
              <a:rPr lang="en-US" altLang="ko-KR" baseline="0" dirty="0" smtClean="0"/>
              <a:t>We call this scheme as X-FTL for short. </a:t>
            </a:r>
          </a:p>
          <a:p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This is a joint work with Prof. Sang-Won Lee, </a:t>
            </a:r>
            <a:r>
              <a:rPr lang="en-US" altLang="ko-KR" baseline="0" dirty="0" err="1" smtClean="0"/>
              <a:t>Gi-hwan</a:t>
            </a:r>
            <a:r>
              <a:rPr lang="en-US" altLang="ko-KR" baseline="0" dirty="0" smtClean="0"/>
              <a:t> oh, </a:t>
            </a:r>
            <a:r>
              <a:rPr lang="en-US" altLang="ko-KR" baseline="0" dirty="0" err="1" smtClean="0"/>
              <a:t>changwoo</a:t>
            </a:r>
            <a:r>
              <a:rPr lang="en-US" altLang="ko-KR" baseline="0" dirty="0" smtClean="0"/>
              <a:t> min at </a:t>
            </a:r>
            <a:r>
              <a:rPr lang="en-US" altLang="ko-KR" baseline="0" dirty="0" err="1" smtClean="0"/>
              <a:t>Sungkyunkwan</a:t>
            </a:r>
            <a:r>
              <a:rPr lang="en-US" altLang="ko-KR" baseline="0" dirty="0" smtClean="0"/>
              <a:t> University, and Prof. </a:t>
            </a:r>
            <a:r>
              <a:rPr lang="en-US" altLang="ko-KR" baseline="0" dirty="0" err="1" smtClean="0"/>
              <a:t>Bongki</a:t>
            </a:r>
            <a:r>
              <a:rPr lang="en-US" altLang="ko-KR" baseline="0" dirty="0" smtClean="0"/>
              <a:t> Moon at Seoul national university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1C62454-CBEE-4347-8D67-0316A341EA30}" type="slidenum">
              <a:rPr lang="ko-KR" altLang="en-US" smtClean="0"/>
              <a:pPr eaLnBrk="1" hangingPunct="1"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 will explain two journal modes of SQLite.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Rollback journal mode.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transaction updates pages in rollback journal mode,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content of the page is copied to the rollback journal before updating it in the database, so that the change can always be undone if the transaction aborts.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transaction commits, SQLite syncs rollback journal file first,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flushes updated pages to original database file.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database file is also required to sync before commit.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journal file should be deleted at commit time.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A transaction commit is regarded as success only after journal file is deleted.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run-time overheads in rollback journal mode: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described in right figure.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journal file is created and deleted whenever a new transaction begins and ends.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it invokes 3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operations per transaction, and it incurs 2 writes per each updated page.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recent study, one logical page update in SQLite which runs in rollback journal mode, may invoke 22 physical page writes in the worst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8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WAL mode.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is recently introduced in SQLite for better performance for usual cases.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rollback journal, WAL journal is reused and shared by multiple transactions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WAL journal file is once created, it is not deleted in each transaction commit.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transaction updates pages in WAL mode, the original content is preserved in the database and new page images are appended to WAL file for redo.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any committed change can always be redone by copying it from 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</a:t>
            </a:r>
          </a:p>
          <a:p>
            <a:endParaRPr kumimoji="1"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modified images are successfully written and synced to 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a transaction is committed.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WAL file is limited to one thousand pages by default. 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becomes full, new page copies need to be check-pointed to its corresponding location in the original database.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end of check-pointing, it is also required to sync database file.</a:t>
            </a:r>
          </a:p>
          <a:p>
            <a:endParaRPr kumimoji="1"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performance perspective, 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to Rollback journal mode, 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WAL mode does not suffer from frequent journal file creation and deletion and it significantly reduces the number of costly 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calls.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still has the overhead of writing two pages to the storage per each updated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8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Now, let us explain the characteristics of flash memory and its opportunity in terms of transactional atomicity in SQLite.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One of the unique characteristics of flash memory is that  it does not allow any page to be overwritten in page.</a:t>
            </a:r>
          </a:p>
          <a:p>
            <a:r>
              <a:rPr lang="en-US" sz="1200" baseline="0" dirty="0" smtClean="0"/>
              <a:t>Therefore, as a way to achieve better random update performance in flash memory storage, all modern FTLs take the copy-on-write strategy.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That is, for a given page update, they leave the existing old page intact and write the new page content into a clean page at another location.</a:t>
            </a:r>
          </a:p>
          <a:p>
            <a:r>
              <a:rPr lang="en-US" sz="1200" baseline="0" dirty="0" smtClean="0"/>
              <a:t>Therefore, the old and new copy of a page are maintained at the flash storage for a while until the old page is reclaimed for garbage collection.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r>
              <a:rPr lang="en-US" altLang="ko-KR" sz="1200" dirty="0" smtClean="0">
                <a:sym typeface="Wingdings" pitchFamily="2" charset="2"/>
              </a:rPr>
              <a:t>But, current FTLs change L2P address mapping at the granularity of page, not a set of pages.</a:t>
            </a:r>
          </a:p>
          <a:p>
            <a:endParaRPr lang="en-US" altLang="ko-KR" sz="1200" dirty="0" smtClean="0">
              <a:sym typeface="Wingdings" pitchFamily="2" charset="2"/>
            </a:endParaRPr>
          </a:p>
          <a:p>
            <a:r>
              <a:rPr lang="en-US" altLang="ko-KR" sz="1200" dirty="0" smtClean="0">
                <a:sym typeface="Wingdings" pitchFamily="2" charset="2"/>
              </a:rPr>
              <a:t>As you can see on</a:t>
            </a:r>
            <a:r>
              <a:rPr lang="en-US" altLang="ko-KR" sz="1200" baseline="0" dirty="0" smtClean="0">
                <a:sym typeface="Wingdings" pitchFamily="2" charset="2"/>
              </a:rPr>
              <a:t> the figure,</a:t>
            </a:r>
          </a:p>
          <a:p>
            <a:r>
              <a:rPr lang="en-US" altLang="ko-KR" sz="1200" baseline="0" dirty="0" smtClean="0">
                <a:sym typeface="Wingdings" pitchFamily="2" charset="2"/>
              </a:rPr>
              <a:t>If there’s system crash before finishing to write page P2,  </a:t>
            </a:r>
          </a:p>
          <a:p>
            <a:r>
              <a:rPr lang="en-US" altLang="ko-KR" sz="1200" dirty="0" smtClean="0">
                <a:sym typeface="Wingdings" pitchFamily="2" charset="2"/>
              </a:rPr>
              <a:t>mapping table entry of </a:t>
            </a:r>
            <a:r>
              <a:rPr lang="en-US" altLang="ko-KR" sz="1200" baseline="0" dirty="0" smtClean="0">
                <a:sym typeface="Wingdings" pitchFamily="2" charset="2"/>
              </a:rPr>
              <a:t>P1 is already changed to new copy of the page, but that of page P2 still points to the old page.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ym typeface="Wingdings" pitchFamily="2" charset="2"/>
              </a:rPr>
              <a:t>Therefore,</a:t>
            </a:r>
            <a:r>
              <a:rPr lang="en-US" altLang="ko-KR" sz="1200" baseline="0" dirty="0" smtClean="0">
                <a:sym typeface="Wingdings" pitchFamily="2" charset="2"/>
              </a:rPr>
              <a:t> they can not </a:t>
            </a:r>
            <a:r>
              <a:rPr lang="en-US" altLang="ko-KR" sz="1200" dirty="0" smtClean="0">
                <a:sym typeface="Wingdings" pitchFamily="2" charset="2"/>
              </a:rPr>
              <a:t>support the atomic propagation of multiple page updates.</a:t>
            </a:r>
          </a:p>
          <a:p>
            <a:endParaRPr lang="en-US" altLang="ko-KR" sz="1200" baseline="0" dirty="0" smtClean="0">
              <a:sym typeface="Wingdings" pitchFamily="2" charset="2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sym typeface="Wingdings" pitchFamily="2" charset="2"/>
              </a:rPr>
              <a:t>Consequently,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SQLite should have</a:t>
            </a:r>
            <a:r>
              <a:rPr lang="en-US" altLang="ko-KR" sz="1200" baseline="0" dirty="0" smtClean="0">
                <a:solidFill>
                  <a:srgbClr val="FF0000"/>
                </a:solidFill>
                <a:sym typeface="Wingdings" pitchFamily="2" charset="2"/>
              </a:rPr>
              <a:t> to use host level journaling to support transactional atomicity.</a:t>
            </a:r>
            <a:endParaRPr lang="en-US" altLang="ko-KR" sz="1200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6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what is </a:t>
            </a:r>
            <a:r>
              <a:rPr lang="en-US" baseline="0" dirty="0" smtClean="0"/>
              <a:t>the opportunity of flash storage in terms of SQLite transactional atomicity? </a:t>
            </a:r>
          </a:p>
          <a:p>
            <a:r>
              <a:rPr lang="en-US" baseline="0" dirty="0" smtClean="0"/>
              <a:t>The net effect of Copy-on-Write strategy taken by FTLs resemble shadow paging.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Copy-on-Write strategy provides an excellent opportunity for supporting transactional atomicity of SQLite inside flash storage. 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That is, if FTL support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transactional interface and can provide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atomic remapping of multiple pages updated by each transaction, </a:t>
            </a:r>
          </a:p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can support the transactional atomicity of SQLite inside flash storage.</a:t>
            </a: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As illustrated in this figure, x-</a:t>
            </a:r>
            <a:r>
              <a:rPr lang="en-US" altLang="ko-KR" dirty="0" err="1" smtClean="0"/>
              <a:t>ftl</a:t>
            </a:r>
            <a:r>
              <a:rPr lang="en-US" altLang="ko-KR" baseline="0" dirty="0" smtClean="0"/>
              <a:t> can support atomic remapping from old pages to new pages.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the main idea of our X-FTL approach.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At this point, we would like to note two points.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First, as a way for host</a:t>
            </a:r>
            <a:r>
              <a:rPr lang="en-US" altLang="ko-KR" baseline="0" dirty="0" smtClean="0"/>
              <a:t>-side SW modules such as SQLite and file system </a:t>
            </a:r>
            <a:r>
              <a:rPr lang="en-US" altLang="ko-KR" dirty="0" smtClean="0"/>
              <a:t>to inform the</a:t>
            </a:r>
            <a:r>
              <a:rPr lang="en-US" altLang="ko-KR" baseline="0" dirty="0" smtClean="0"/>
              <a:t> FTL of the</a:t>
            </a:r>
            <a:r>
              <a:rPr lang="en-US" altLang="ko-KR" dirty="0" smtClean="0"/>
              <a:t> transactional</a:t>
            </a:r>
            <a:r>
              <a:rPr lang="en-US" altLang="ko-KR" baseline="0" dirty="0" smtClean="0"/>
              <a:t> semantics, we extended the existing simple read and write storage interface to incorporate transactional information.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Second, </a:t>
            </a:r>
            <a:r>
              <a:rPr lang="en-US" altLang="ko-KR" baseline="0" dirty="0" smtClean="0">
                <a:sym typeface="Wingdings" pitchFamily="2" charset="2"/>
              </a:rPr>
              <a:t>in order to support rollback and crash recovery, </a:t>
            </a:r>
          </a:p>
          <a:p>
            <a:r>
              <a:rPr lang="en-US" altLang="ko-KR" dirty="0" smtClean="0">
                <a:sym typeface="Wingdings" pitchFamily="2" charset="2"/>
              </a:rPr>
              <a:t>we can</a:t>
            </a: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guarantee that the old pages updated by active TXs should be preserved without</a:t>
            </a:r>
            <a:r>
              <a:rPr lang="en-US" altLang="ko-KR" baseline="0" dirty="0" smtClean="0">
                <a:sym typeface="Wingdings" pitchFamily="2" charset="2"/>
              </a:rPr>
              <a:t> being garbage collected until the corresponding transaction successfully commit.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6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Now, I will explain the architecture of </a:t>
            </a:r>
            <a:r>
              <a:rPr lang="en-US" altLang="ko-KR" baseline="0" dirty="0" smtClean="0"/>
              <a:t>X-FTL and its implementation.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96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--X-L2P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support the atomic remapping, we introduced the transactional mapping table, as shown in the right side of this Figure.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call it as X-L2P table for short.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 that the traditional page mapping table maintained by most modern FTLs still exists.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transactional support at the storage level,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added more information such as the transaction id,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physical address of a page copied into a new location,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status of the transaction.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write request is given from the host, the new copy of the page is written in the flash, but its new mapping is not immediately reflected in the L2P table.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the new mapping Information is temporarily kept in X-L2P table until the transaction commit or abort.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--GC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old page invalidated by a transaction will not be garbage-collected as long as the updater transaction remain active, because the old page may have to be used to rollback in case of the transaction aborted.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--Atomic remapping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updater transaction commits successfully, it carries out </a:t>
            </a:r>
            <a:r>
              <a:rPr lang="en-US" altLang="ko-KR" dirty="0" smtClean="0"/>
              <a:t>Atomic remapping of committed entries in </a:t>
            </a:r>
            <a:r>
              <a:rPr lang="en-US" altLang="ko-KR" b="0" dirty="0" smtClean="0">
                <a:solidFill>
                  <a:srgbClr val="C00000"/>
                </a:solidFill>
              </a:rPr>
              <a:t>X-L2P table to L2P table 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5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figure shows the overall</a:t>
            </a:r>
            <a:r>
              <a:rPr lang="en-US" altLang="ko-KR" baseline="0" dirty="0" smtClean="0"/>
              <a:t> architecture of our X-FTL scheme.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additional information on transactions</a:t>
            </a:r>
            <a:r>
              <a:rPr lang="en-US" altLang="ko-KR" baseline="0" dirty="0" smtClean="0"/>
              <a:t> must be obviously passed from the transactions  running on the host-side. </a:t>
            </a:r>
          </a:p>
          <a:p>
            <a:r>
              <a:rPr lang="en-US" altLang="ko-KR" baseline="0" dirty="0" smtClean="0"/>
              <a:t>But it can not be done through the existing standard block storage interface. </a:t>
            </a:r>
          </a:p>
          <a:p>
            <a:r>
              <a:rPr lang="en-US" altLang="ko-KR" baseline="0" dirty="0" smtClean="0"/>
              <a:t>So we have extended the SATA interface so that transaction id can be passed to the storage device.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Besides, in order to inform the status change of a host-side transaction to the storage, we added two new commands of commit and abort to the SATA interface.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Please see our paper for the detailed semantics of these extended storage interface.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--------------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These changes inside the flash device and storage interface, in turn, requires a minor cascaded changes to file system and SQLite.</a:t>
            </a:r>
          </a:p>
          <a:p>
            <a:r>
              <a:rPr lang="en-US" altLang="ko-KR" baseline="0" dirty="0" smtClean="0"/>
              <a:t>so that SQLite can achieve its transactional atomicity on top of X-FTL.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example, in order to execute the commit command, SQLite will invoke </a:t>
            </a:r>
            <a:r>
              <a:rPr lang="en-US" altLang="ko-KR" baseline="0" dirty="0" err="1" smtClean="0"/>
              <a:t>fsync</a:t>
            </a:r>
            <a:r>
              <a:rPr lang="en-US" altLang="ko-KR" baseline="0" dirty="0" smtClean="0"/>
              <a:t>() system call to the file system.</a:t>
            </a:r>
          </a:p>
          <a:p>
            <a:r>
              <a:rPr lang="en-US" altLang="ko-KR" baseline="0" dirty="0" smtClean="0"/>
              <a:t>And then, file system will in turn pass it to the storage device using commit(t) interface we have newly introduced.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comparison to the RBJ or WAL journal mode, each page updated by a committing transaction will be written just once in the flash chips.</a:t>
            </a:r>
          </a:p>
          <a:p>
            <a:r>
              <a:rPr lang="en-US" altLang="ko-KR" baseline="0" dirty="0" smtClean="0"/>
              <a:t>--------------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As another example, in order to execute the abort command, SQLite will now call abort operations to the file system. </a:t>
            </a:r>
          </a:p>
          <a:p>
            <a:r>
              <a:rPr lang="en-US" altLang="ko-KR" baseline="0" dirty="0" smtClean="0"/>
              <a:t>As far as we know, any file system does not support abort command and thus we implemented this feature via </a:t>
            </a:r>
            <a:r>
              <a:rPr lang="en-US" altLang="ko-KR" baseline="0" dirty="0" err="1" smtClean="0"/>
              <a:t>Ioctl</a:t>
            </a:r>
            <a:r>
              <a:rPr lang="en-US" altLang="ko-KR" baseline="0" dirty="0" smtClean="0"/>
              <a:t> system call. </a:t>
            </a:r>
          </a:p>
          <a:p>
            <a:r>
              <a:rPr lang="en-US" altLang="ko-KR" baseline="0" dirty="0" smtClean="0"/>
              <a:t>When abort operation is invoked, file system will in turn pass it to our X-FTL through the Extended interface of Abort, which was implemented via using a trim command in SATA interface.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6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let me briefly explain the changes made in each layer.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of all, if SQLite runs on X-FTL, it does not need journaling for transactional atomicity.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simply turned the journal mode off.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used </a:t>
            </a:r>
            <a:r>
              <a:rPr lang="en-US" altLang="ko-KR" dirty="0" err="1" smtClean="0"/>
              <a:t>fsync</a:t>
            </a:r>
            <a:r>
              <a:rPr lang="en-US" altLang="ko-KR" dirty="0" smtClean="0"/>
              <a:t> system call as a commit and </a:t>
            </a:r>
            <a:r>
              <a:rPr lang="en-US" altLang="ko-KR" dirty="0" err="1" smtClean="0"/>
              <a:t>ioctl</a:t>
            </a:r>
            <a:r>
              <a:rPr lang="en-US" altLang="ko-KR" dirty="0" smtClean="0"/>
              <a:t> call as abort for interface between SQLite and file system. </a:t>
            </a: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X-FTL, a file system plays a messenger role in passing the transactional context  of database from SQLite to X-FTL.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transaction requests a read or write operation,  it is added transaction ID with logical address.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ids are managed by the file system instead of SQLite.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prototype X-FTL, we used 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OpenSSD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added X-FTL feature to the Greedy FTL which is the default page mapping FTL provided in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OpenSSD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details, Please refer to the paper.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in our current implementation, transaction ids are managed by the file system instead of SQLite.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you might think this is unusual.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this implementation decision is made  because SQLite does not run as a stand-alone server but instead is linked to an application as a library, and thus it is difficult for applications to manage transaction ids globally.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OpenSSD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the greedy FTL as its default FTL, which is a type of popular page mapping. Almost modern FTLs are using page mapping FTL because of its superior performance.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top of the Greedy FTL, we implemented all features of X-FTL shown in the previous slide, including X-L2P table, the semantics of read/write/commit/abort, the extended storage interface For X-FTL, and atomic remapping, garbage collection, and recovery logic.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135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slide i</a:t>
            </a:r>
            <a:r>
              <a:rPr lang="en-US" altLang="ko-KR" baseline="0" dirty="0" smtClean="0"/>
              <a:t>llustrate the commit procedure in X-FTL.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1) 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commit command is received,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updated by Transaction t is already written to flash memory persistently.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next steps are to change the status field of each entry from active to committed,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flush all the entries created by t persistently to flash memory. 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update location of X-L2P table in flash meta block.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L2P table is updated.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62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Let me briefly</a:t>
            </a:r>
            <a:r>
              <a:rPr lang="en-US" altLang="ko-KR" baseline="0" dirty="0" smtClean="0"/>
              <a:t> illustrate how SQLite works on top of X-FTL using the simple example of updating </a:t>
            </a:r>
            <a:r>
              <a:rPr lang="en-US" altLang="ko-KR" sz="1200" dirty="0" smtClean="0"/>
              <a:t>two pages.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X-FTL scheme.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transaction commits, SQLite flushes updated pages to original database file, then syncs database file.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call is the commit signal between SQLite and file system,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transaction is considered as committed when 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successfully done.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on the slide summaries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and write count compared between rollback journal mode,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 and X-FTL.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X-FTL scheme, only one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 is invoked per transaction,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also only one write call made to the storage per each updated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8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The outline of this talk is organized as follows.</a:t>
            </a:r>
          </a:p>
          <a:p>
            <a:endParaRPr lang="en-US" altLang="ko-KR" sz="1200" baseline="0" dirty="0" smtClean="0"/>
          </a:p>
          <a:p>
            <a:r>
              <a:rPr lang="en-US" altLang="ko-KR" sz="1200" baseline="0" dirty="0" smtClean="0"/>
              <a:t>First introduction.</a:t>
            </a:r>
          </a:p>
          <a:p>
            <a:endParaRPr lang="en-US" altLang="ko-KR" sz="1200" baseline="0" dirty="0" smtClean="0"/>
          </a:p>
          <a:p>
            <a:r>
              <a:rPr lang="en-US" altLang="ko-KR" sz="1200" baseline="0" dirty="0" smtClean="0"/>
              <a:t>-----</a:t>
            </a:r>
          </a:p>
          <a:p>
            <a:r>
              <a:rPr lang="en-US" altLang="ko-KR" sz="1200" baseline="0" dirty="0" smtClean="0"/>
              <a:t>After presenting a brief introduction and motivation,</a:t>
            </a:r>
          </a:p>
          <a:p>
            <a:r>
              <a:rPr lang="en-US" altLang="ko-KR" sz="1200" baseline="0" dirty="0" smtClean="0"/>
              <a:t>I will explain the architecture and implementation of X-FTL.</a:t>
            </a:r>
          </a:p>
          <a:p>
            <a:endParaRPr lang="en-US" altLang="ko-KR" sz="1200" baseline="0" dirty="0" smtClean="0"/>
          </a:p>
          <a:p>
            <a:r>
              <a:rPr lang="en-US" altLang="ko-KR" sz="1200" baseline="0" dirty="0" smtClean="0"/>
              <a:t>Then, I will present the performance evaluation result.</a:t>
            </a:r>
          </a:p>
          <a:p>
            <a:r>
              <a:rPr lang="en-US" altLang="ko-KR" sz="1200" baseline="0" dirty="0" smtClean="0"/>
              <a:t>After that, I will conclude this talk with conclusion.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9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r>
              <a:rPr lang="en-US" altLang="ko-KR" baseline="0" dirty="0" smtClean="0"/>
              <a:t> performance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86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 already said,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implement X-FTL as a firmware inside the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OpenSSD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OpenSSD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equipped with Samsung MLC NAND flash memory chips with 8KB pages and 128 pages per block.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experiment was carried out on a Linux system running on Intel core i7.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Using a comprehensive set of synthetic and real workloads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we measured the performance of SQLite running on X-FTL as well as that of two SQLite modes.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real android smartphone applications, we used RL benchmark and the traces of Gmail, Facebook, and Web Browser. 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collect real SQL trace of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gmail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web browser,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modified the source code of SQLite to capture all the transactions and their SQL statements.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intensively run each application for 8 hours.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to demonstrate X-FTL can be used for file system consistency,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carried out file system benchmark using Flexible IO tool.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this talk,</a:t>
            </a:r>
            <a:r>
              <a:rPr lang="en-US" altLang="ko-KR" baseline="0" dirty="0" smtClean="0"/>
              <a:t> we will provide only the result of synthetic workload and FIO benchmark.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fact, the performance trends in other workloads are similar to that of the synthetic workload.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 benchmark is a well known benchmark for SQLite on smartphone.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268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let me explain the performance results using the synthetic workload.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Blue line represent the rollback journal,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one is the WAL,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the green one is the X-FTL results.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synthetic workloads consist of transactions which randomly modify one or more tuples against the part-supply table from the TPC-H benchmark.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graph, the x-axis represents the number of updated pages in a transaction.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 carried out experiment by varying the number of updated pages within a transaction from 1 to 20.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y-axis represents the execution time to complete one thousand transactions.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X-FTL shows faster execution time up to 3 folds than WAL mode, and more than 11 folds faster than rollback journal mode.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contains 60,000 tuples of 220 bytes each.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baseline="0" dirty="0" smtClean="0"/>
              <a:t>GC validity means how many pages are valid before benchmark test,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for example, if </a:t>
            </a:r>
            <a:r>
              <a:rPr lang="en-US" altLang="ko-KR" baseline="0" dirty="0" err="1" smtClean="0"/>
              <a:t>gc</a:t>
            </a:r>
            <a:r>
              <a:rPr lang="en-US" altLang="ko-KR" baseline="0" dirty="0" smtClean="0"/>
              <a:t> validity is 50%, then 50% of pages is invalidated per block before test, and 50% of pages is valid so that they should be copy-backed when one of page in the block is updated.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243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 performance</a:t>
            </a:r>
            <a:r>
              <a:rPr lang="en-US" altLang="ko-KR" baseline="0" dirty="0" smtClean="0"/>
              <a:t> improvement in X-FTL </a:t>
            </a:r>
            <a:r>
              <a:rPr lang="en-US" altLang="ko-KR" dirty="0" smtClean="0"/>
              <a:t> mainly </a:t>
            </a:r>
            <a:r>
              <a:rPr lang="en-US" altLang="ko-KR" baseline="0" dirty="0" smtClean="0"/>
              <a:t>comes from the diminishing quantity of page writes.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order to empirically</a:t>
            </a:r>
            <a:r>
              <a:rPr lang="en-US" altLang="ko-KR" baseline="0" dirty="0" smtClean="0"/>
              <a:t> validate this argument,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 counted the number of the physical flash write operations and the number of garbage collections inside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 for each SQLite mode.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As illustrated in these figures, the reduction of physical writes and garbage collections in X-FTL is very consistent with the performance trend in the previous slide.  </a:t>
            </a: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From the left graph, we can observe that X-FTL generates less than half write count compared to WAL mode, and it generates about 7 times lower than Rollback journal mode.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Garbage collection also shows similar trend because the number of garbage collection is proportional to the number of writes.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 would like to note that because X-FTL</a:t>
            </a:r>
            <a:r>
              <a:rPr lang="en-US" altLang="ko-KR" baseline="0" dirty="0" smtClean="0"/>
              <a:t> can halve the number of write, it can double the lifetime of flash storage.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24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X-FTL supports atomic update propagation not only for SQLite but also for other applications such as a file system. 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used the Flexible IO benchmark to evaluate the effects of X-FTL on the random write performance using ext4 file system.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experiment, the average IO per second of write operations was measured while a single thread was updating data pages randomly against a four gigabyte (4GB) sized file for 10 minutes.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graph shows that benchmark results.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X-FTL shows</a:t>
            </a:r>
            <a:r>
              <a:rPr kumimoji="1"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1.5 folds and 3.5 folds higher throughput than ordered journaling and data journaling respectively.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this, we can confirm that X-FTL can achieve the higher level of consistency in full journaling mode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working faster than the ordered journaling mode.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Ordered journaling mode in ext4 file system only conducts metadata journaling in the file system journal area.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full data journaling conducts data page journaling as well as metadata journaling.</a:t>
            </a:r>
          </a:p>
          <a:p>
            <a:endParaRPr kumimoji="1"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228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801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this paper,</a:t>
            </a:r>
            <a:r>
              <a:rPr lang="en-US" altLang="ko-KR" baseline="0" dirty="0" smtClean="0"/>
              <a:t> we propose a new transactional FTL for SQLite running on flash storage.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X-FTL offloads the transactional atomicity semantics from SQLite to flash storage.</a:t>
            </a:r>
          </a:p>
          <a:p>
            <a:r>
              <a:rPr lang="en-US" altLang="ko-KR" dirty="0" smtClean="0"/>
              <a:t>By leveraging the copy-on-write strategy in modern FTLs,</a:t>
            </a:r>
            <a:r>
              <a:rPr lang="en-US" altLang="ko-KR" baseline="0" dirty="0" smtClean="0"/>
              <a:t> it can a</a:t>
            </a:r>
            <a:r>
              <a:rPr lang="en-US" altLang="ko-KR" dirty="0" smtClean="0"/>
              <a:t>chieve the transactional atomicity almost for free.</a:t>
            </a:r>
          </a:p>
          <a:p>
            <a:r>
              <a:rPr lang="en-US" altLang="ko-KR" dirty="0" smtClean="0"/>
              <a:t>Therefore,</a:t>
            </a:r>
            <a:r>
              <a:rPr lang="en-US" altLang="ko-KR" baseline="0" dirty="0" smtClean="0"/>
              <a:t> it can h</a:t>
            </a:r>
            <a:r>
              <a:rPr lang="en-US" altLang="ko-KR" dirty="0" smtClean="0"/>
              <a:t>alve the write amount and</a:t>
            </a:r>
            <a:r>
              <a:rPr lang="en-US" altLang="ko-KR" baseline="0" dirty="0" smtClean="0"/>
              <a:t> thus </a:t>
            </a:r>
            <a:r>
              <a:rPr lang="en-US" altLang="ko-KR" dirty="0" smtClean="0"/>
              <a:t>double the lifetime of flash storage.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With</a:t>
            </a:r>
            <a:r>
              <a:rPr lang="en-US" altLang="ko-KR" baseline="0" dirty="0" smtClean="0"/>
              <a:t> X-FTL, we show that it is possible to t</a:t>
            </a:r>
            <a:r>
              <a:rPr lang="en-US" altLang="ko-KR" dirty="0" smtClean="0"/>
              <a:t>urn the weakness of flash memory (that is, no in-place update characteristics Of</a:t>
            </a:r>
            <a:r>
              <a:rPr lang="en-US" altLang="ko-KR" baseline="0" dirty="0" smtClean="0"/>
              <a:t> flash memory</a:t>
            </a:r>
            <a:r>
              <a:rPr lang="en-US" altLang="ko-KR" dirty="0" smtClean="0"/>
              <a:t>) into a strong point (that is,</a:t>
            </a:r>
            <a:r>
              <a:rPr lang="en-US" altLang="ko-KR" baseline="0" dirty="0" smtClean="0"/>
              <a:t> an </a:t>
            </a:r>
            <a:r>
              <a:rPr lang="en-US" altLang="ko-KR" dirty="0" smtClean="0"/>
              <a:t>inherent atomic propagation of changes).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Based</a:t>
            </a:r>
            <a:r>
              <a:rPr lang="en-US" altLang="ko-KR" baseline="0" dirty="0" smtClean="0"/>
              <a:t> on X-FTL, we are now working on designing a full fledged file system which can guarantee data consistency without journaling. 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And </a:t>
            </a:r>
            <a:r>
              <a:rPr lang="en-US" altLang="ko-KR" baseline="0" dirty="0" smtClean="0"/>
              <a:t>we think that we can seamlessly extend X-FTL framework to support more isolation levels in SQLite In a natural and efficient way.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32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Extended storage API</a:t>
            </a:r>
          </a:p>
          <a:p>
            <a:pPr lvl="1"/>
            <a:r>
              <a:rPr lang="en-US" altLang="ko-KR" dirty="0" smtClean="0"/>
              <a:t>SQLite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DB transactional semantic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storage</a:t>
            </a:r>
            <a:r>
              <a:rPr lang="ko-KR" altLang="en-US" dirty="0" smtClean="0"/>
              <a:t>에서 직접 지원할 수 있게 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28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X-FTL</a:t>
            </a:r>
            <a:r>
              <a:rPr lang="ko-KR" altLang="en-US" dirty="0" smtClean="0"/>
              <a:t>의 복구 성능 측정을 위해 </a:t>
            </a:r>
            <a:r>
              <a:rPr lang="en-US" altLang="ko-KR" dirty="0" smtClean="0"/>
              <a:t>SPOR test</a:t>
            </a:r>
            <a:r>
              <a:rPr lang="ko-KR" altLang="en-US" dirty="0" smtClean="0"/>
              <a:t>를 수행하였다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Recovery time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시간을 측정하였다</a:t>
            </a:r>
            <a:r>
              <a:rPr lang="en-US" altLang="ko-KR" baseline="0" dirty="0" smtClean="0"/>
              <a:t> from crash.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SQLite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recovery</a:t>
            </a:r>
            <a:r>
              <a:rPr lang="ko-KR" altLang="en-US" dirty="0" smtClean="0"/>
              <a:t>는 테이블에서 </a:t>
            </a:r>
            <a:r>
              <a:rPr lang="ko-KR" altLang="en-US" dirty="0" err="1" smtClean="0"/>
              <a:t>보는것과</a:t>
            </a:r>
            <a:r>
              <a:rPr lang="ko-KR" altLang="en-US" dirty="0" smtClean="0"/>
              <a:t> 같은 결과를 보였다</a:t>
            </a:r>
            <a:r>
              <a:rPr lang="en-US" altLang="ko-KR" dirty="0" smtClean="0"/>
              <a:t>.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write-ahead log file is sized to one thousand pages by default,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recovery time in write-ahead log mode was much longer than that in rollback mode.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restart time of X-FTL was much shorter,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did not involve copying any data page from the database or log file.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논문에 제시하지 않았으나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file system consistency test</a:t>
            </a:r>
            <a:r>
              <a:rPr lang="ko-KR" altLang="en-US" dirty="0" smtClean="0"/>
              <a:t>도 수행하였다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FIO</a:t>
            </a:r>
            <a:r>
              <a:rPr lang="ko-KR" altLang="en-US" dirty="0" smtClean="0"/>
              <a:t>의 수행도중 </a:t>
            </a:r>
            <a:r>
              <a:rPr lang="en-US" altLang="ko-KR" dirty="0" smtClean="0"/>
              <a:t>SPOR test</a:t>
            </a:r>
            <a:r>
              <a:rPr lang="ko-KR" altLang="en-US" dirty="0" smtClean="0"/>
              <a:t>를 수행하였으며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consistency check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fsck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수행결과 </a:t>
            </a:r>
            <a:r>
              <a:rPr lang="en-US" altLang="ko-KR" dirty="0" err="1" smtClean="0"/>
              <a:t>fsck</a:t>
            </a:r>
            <a:r>
              <a:rPr lang="ko-KR" altLang="en-US" dirty="0" smtClean="0"/>
              <a:t>검사의 모든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통과하였으며</a:t>
            </a:r>
            <a:r>
              <a:rPr lang="en-US" altLang="ko-KR" dirty="0" smtClean="0"/>
              <a:t>, error</a:t>
            </a:r>
            <a:r>
              <a:rPr lang="ko-KR" altLang="en-US" dirty="0" smtClean="0"/>
              <a:t>를 전혀 </a:t>
            </a:r>
            <a:r>
              <a:rPr lang="en-US" altLang="ko-KR" dirty="0" smtClean="0"/>
              <a:t>report</a:t>
            </a:r>
            <a:r>
              <a:rPr lang="ko-KR" altLang="en-US" dirty="0" smtClean="0"/>
              <a:t>하지 않았다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SQLite is the de-facto standard database for Smartphones.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With growing popularity of the</a:t>
            </a:r>
            <a:r>
              <a:rPr lang="en-US" altLang="ko-KR" baseline="0" dirty="0" smtClean="0"/>
              <a:t> Google Android and Apple </a:t>
            </a:r>
            <a:r>
              <a:rPr lang="en-US" altLang="ko-KR" baseline="0" dirty="0" err="1" smtClean="0"/>
              <a:t>iOS</a:t>
            </a:r>
            <a:r>
              <a:rPr lang="en-US" altLang="ko-KR" baseline="0" dirty="0" smtClean="0"/>
              <a:t>,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SQLite has became the most deployed embedded database in the world.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SQLite is heavily used by almost every apps such</a:t>
            </a:r>
            <a:r>
              <a:rPr lang="en-US" altLang="ko-KR" baseline="0" dirty="0" smtClean="0"/>
              <a:t> as </a:t>
            </a:r>
            <a:r>
              <a:rPr lang="en-US" altLang="ko-KR" dirty="0" smtClean="0"/>
              <a:t>Gmail, Facebook, web browser, and even Angry birds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are the reasons why SQLite is so popular 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it</a:t>
            </a:r>
            <a:r>
              <a:rPr lang="en-US" altLang="ko-KR" baseline="0" dirty="0" smtClean="0"/>
              <a:t> is </a:t>
            </a:r>
            <a:r>
              <a:rPr lang="en-US" altLang="ko-KR" dirty="0" smtClean="0"/>
              <a:t>development productivity by SQL interface,</a:t>
            </a:r>
            <a:r>
              <a:rPr lang="en-US" altLang="ko-KR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 It provides solid transactional support.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Finally, SQLite</a:t>
            </a:r>
            <a:r>
              <a:rPr lang="en-US" altLang="ko-KR" baseline="0" dirty="0" smtClean="0"/>
              <a:t> has very l</a:t>
            </a:r>
            <a:r>
              <a:rPr lang="en-US" altLang="ko-KR" dirty="0" smtClean="0"/>
              <a:t>ightweight</a:t>
            </a:r>
            <a:r>
              <a:rPr lang="en-US" altLang="ko-KR" baseline="0" dirty="0" smtClean="0"/>
              <a:t> runtime footprint,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that it is </a:t>
            </a:r>
            <a:r>
              <a:rPr lang="en-US" altLang="ko-KR" dirty="0" smtClean="0"/>
              <a:t>adequate for resource constrained smartphone environment.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But,</a:t>
            </a:r>
            <a:r>
              <a:rPr lang="en-US" altLang="ko-KR" baseline="0" dirty="0" smtClean="0"/>
              <a:t> in order to support transactional atomicity, </a:t>
            </a:r>
          </a:p>
          <a:p>
            <a:r>
              <a:rPr lang="en-US" altLang="ko-KR" baseline="0" dirty="0" smtClean="0"/>
              <a:t>it takes a simple mechanism which is similar to the shadow paging scheme.</a:t>
            </a:r>
          </a:p>
          <a:p>
            <a:r>
              <a:rPr lang="en-US" altLang="ko-KR" baseline="0" dirty="0" smtClean="0"/>
              <a:t>This less complicated schemes are costlier in terms of run-time IO performance.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3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More concretely, for transactional</a:t>
            </a:r>
            <a:r>
              <a:rPr lang="en-US" altLang="ko-KR" baseline="0" dirty="0" smtClean="0"/>
              <a:t> atomicity, </a:t>
            </a:r>
            <a:r>
              <a:rPr lang="en-US" altLang="ko-KR" dirty="0" smtClean="0"/>
              <a:t>SQLite is now providing two journaling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modes,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Rollback journal mode and Write ahead logging.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They are </a:t>
            </a:r>
            <a:r>
              <a:rPr lang="en-US" altLang="ko-KR" baseline="0" dirty="0" smtClean="0"/>
              <a:t>basically variants of shadow paging technique.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would like to note that WAL mode in SQLite is different from Aries-style physiological logging.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SQLite WAL mode, it is a physical snapshot of any updated pages.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According to a few recent work, </a:t>
            </a:r>
          </a:p>
          <a:p>
            <a:r>
              <a:rPr lang="en-US" altLang="ko-KR" dirty="0" smtClean="0"/>
              <a:t>it is observed</a:t>
            </a:r>
            <a:r>
              <a:rPr lang="en-US" altLang="ko-KR" baseline="0" dirty="0" smtClean="0"/>
              <a:t> that the slow performance </a:t>
            </a:r>
            <a:r>
              <a:rPr lang="en-US" altLang="ko-KR" dirty="0" smtClean="0"/>
              <a:t>in many smartphone applications is not mainly because of</a:t>
            </a:r>
            <a:r>
              <a:rPr lang="en-US" altLang="ko-KR" baseline="0" dirty="0" smtClean="0"/>
              <a:t> CPU, DRAM and network performance, but because of low performance of the SQLite, which is mainly due to its journaling modes.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Especially for rollback journal mode, </a:t>
            </a:r>
            <a:r>
              <a:rPr lang="en-US" altLang="ko-KR" dirty="0" smtClean="0"/>
              <a:t>70% of all write requests to storage comes</a:t>
            </a:r>
            <a:r>
              <a:rPr lang="en-US" altLang="ko-KR" baseline="0" dirty="0" smtClean="0"/>
              <a:t> from </a:t>
            </a:r>
            <a:r>
              <a:rPr lang="en-US" altLang="ko-KR" dirty="0" smtClean="0"/>
              <a:t>SQLite databases.</a:t>
            </a:r>
          </a:p>
          <a:p>
            <a:r>
              <a:rPr lang="en-US" altLang="ko-KR" dirty="0" smtClean="0"/>
              <a:t>And, they are mostly random writes</a:t>
            </a:r>
          </a:p>
          <a:p>
            <a:endParaRPr lang="en-US" altLang="ko-KR" dirty="0" smtClean="0"/>
          </a:p>
          <a:p>
            <a:r>
              <a:rPr lang="en-US" dirty="0" smtClean="0"/>
              <a:t>Thus, taking into account that Smartphones</a:t>
            </a:r>
            <a:r>
              <a:rPr lang="en-US" baseline="0" dirty="0" smtClean="0"/>
              <a:t> are using eMMC flash card as its default storage, </a:t>
            </a:r>
          </a:p>
          <a:p>
            <a:r>
              <a:rPr lang="en-US" baseline="0" dirty="0" smtClean="0"/>
              <a:t>we believe that SQLite optimization on flash storage is the </a:t>
            </a:r>
            <a:r>
              <a:rPr lang="en-US" b="1" baseline="0" dirty="0" smtClean="0"/>
              <a:t>practical and critical</a:t>
            </a:r>
            <a:r>
              <a:rPr lang="en-US" baseline="0" dirty="0" smtClean="0"/>
              <a:t> problem in this era of mobile computing.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order to optimize SQLite on flash storage, we propose a transactional FTL for SQLite database, called X-FTL.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23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ko-KR" dirty="0" smtClean="0"/>
              <a:t>This slides</a:t>
            </a:r>
            <a:r>
              <a:rPr lang="en-US" altLang="ko-KR" baseline="0" dirty="0" smtClean="0"/>
              <a:t> shows our contributions.</a:t>
            </a:r>
          </a:p>
          <a:p>
            <a:pPr marL="0" indent="0">
              <a:buFont typeface="Arial" charset="0"/>
              <a:buNone/>
            </a:pPr>
            <a:endParaRPr lang="en-US" altLang="ko-KR" dirty="0" smtClean="0"/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First, we observe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that the simple implementation strategy of transactional atomicity in SQLite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is the root cause of phenomenal tardy responses in smartphone applications.</a:t>
            </a:r>
          </a:p>
          <a:p>
            <a:pPr marL="0" indent="0">
              <a:buFont typeface="Arial" charset="0"/>
              <a:buNone/>
            </a:pPr>
            <a:endParaRPr lang="en-US" altLang="ko-KR" dirty="0" smtClean="0"/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And based on this observation, we develop new solution</a:t>
            </a:r>
            <a:r>
              <a:rPr lang="en-US" altLang="ko-KR" baseline="0" dirty="0" smtClean="0"/>
              <a:t> for</a:t>
            </a:r>
            <a:r>
              <a:rPr lang="en-US" altLang="ko-KR" dirty="0" smtClean="0"/>
              <a:t> flash-aware</a:t>
            </a:r>
            <a:r>
              <a:rPr lang="en-US" altLang="ko-KR" baseline="0" dirty="0" smtClean="0"/>
              <a:t> atomic propagation.</a:t>
            </a:r>
            <a:endParaRPr lang="en-US" altLang="ko-KR" dirty="0" smtClean="0"/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We recognize that copy-on-write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strategy in modern FTLs can be used to support the transactional atomicity of SQLite almost for free.</a:t>
            </a:r>
          </a:p>
          <a:p>
            <a:pPr marL="0" indent="0">
              <a:buFont typeface="Arial" charset="0"/>
              <a:buNone/>
            </a:pPr>
            <a:endParaRPr lang="en-US" altLang="ko-KR" dirty="0" smtClean="0"/>
          </a:p>
          <a:p>
            <a:r>
              <a:rPr lang="en-US" altLang="ko-KR" dirty="0" smtClean="0"/>
              <a:t>And implement</a:t>
            </a:r>
            <a:r>
              <a:rPr lang="en-US" altLang="ko-KR" baseline="0" dirty="0" smtClean="0"/>
              <a:t> X-FTL inside flash storage using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 platform.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 we propose extended abstractions for transactional atomicity at the storage device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Also, we demonstrate</a:t>
            </a:r>
            <a:r>
              <a:rPr lang="en-US" altLang="ko-KR" baseline="0" dirty="0" smtClean="0"/>
              <a:t> that </a:t>
            </a:r>
            <a:r>
              <a:rPr lang="en-US" altLang="ko-KR" dirty="0" smtClean="0"/>
              <a:t>SQLite and ext4 file system can benefit from X-FTL with only minimal changes in their</a:t>
            </a:r>
            <a:r>
              <a:rPr lang="en-US" altLang="ko-KR" baseline="0" dirty="0" smtClean="0"/>
              <a:t> code.</a:t>
            </a:r>
          </a:p>
          <a:p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dirty="0" smtClean="0"/>
              <a:t>Finally,</a:t>
            </a:r>
            <a:r>
              <a:rPr lang="en-US" altLang="ko-KR" baseline="0" dirty="0" smtClean="0"/>
              <a:t> we </a:t>
            </a:r>
            <a:r>
              <a:rPr lang="en-US" altLang="ko-KR" dirty="0" smtClean="0"/>
              <a:t>show that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using a comprehensive set of synthetic</a:t>
            </a:r>
            <a:r>
              <a:rPr lang="en-US" altLang="ko-KR" baseline="0" dirty="0" smtClean="0"/>
              <a:t> and realistic workloads, generally </a:t>
            </a:r>
            <a:r>
              <a:rPr lang="en-US" altLang="ko-KR" dirty="0" smtClean="0"/>
              <a:t>2 or more speedup over two</a:t>
            </a:r>
            <a:r>
              <a:rPr lang="en-US" altLang="ko-KR" baseline="0" dirty="0" smtClean="0"/>
              <a:t> existing SQLite journal modes </a:t>
            </a:r>
            <a:r>
              <a:rPr lang="en-US" altLang="ko-KR" dirty="0" smtClean="0"/>
              <a:t>can be achieved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21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Now, I will explain the</a:t>
            </a:r>
            <a:r>
              <a:rPr lang="en-US" altLang="ko-KR" baseline="0" dirty="0" smtClean="0"/>
              <a:t> motivation of this work.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</a:t>
            </a:r>
            <a:r>
              <a:rPr lang="en-US" altLang="ko-KR" baseline="0" dirty="0" smtClean="0"/>
              <a:t> let me explain the transactional atomicity semantic in SQLite.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 assume that a</a:t>
            </a:r>
            <a:r>
              <a:rPr lang="en-US" altLang="ko-KR" dirty="0" smtClean="0"/>
              <a:t> transaction updates one or more pages.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By the</a:t>
            </a:r>
            <a:r>
              <a:rPr lang="en-US" altLang="ko-KR" baseline="0" dirty="0" smtClean="0"/>
              <a:t> way, for buffer replacement,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SQLite takes the steal policy,</a:t>
            </a:r>
            <a:r>
              <a:rPr lang="en-US" altLang="ko-KR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 for</a:t>
            </a:r>
            <a:r>
              <a:rPr lang="en-US" altLang="ko-KR" baseline="0" dirty="0" smtClean="0"/>
              <a:t> the commit policy it takes the force policy.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Therefore, In order to support commit, abort, and recovery in SQLite,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it is crucial to guarantee the atomic propagation of one or more pages updated by a transaction from RAM buffer to persistent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5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Then, what is the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transactional</a:t>
            </a:r>
            <a:r>
              <a:rPr lang="en-US" altLang="ko-KR" sz="1200" baseline="0" dirty="0" smtClean="0"/>
              <a:t> atomicity which SQLite wants to achieve?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Let us briefly explain this using an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For example, two pages, P1 and P2, are updated by a transaction.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According to force policy,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SQLite</a:t>
            </a:r>
            <a:r>
              <a:rPr lang="en-US" altLang="ko-KR" sz="1200" baseline="0" dirty="0" smtClean="0"/>
              <a:t> needs to write both pages at transaction commit.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Steal policy allows to overwrite P1 prior to commit,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So that we need to undo P1’s write upon transaction abort.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If there’s a system failure,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ym typeface="Wingdings" pitchFamily="2" charset="2"/>
              </a:rPr>
              <a:t>It checks whether both pages are successfully written, and if not, need to undo.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</a:t>
            </a:r>
            <a:r>
              <a:rPr lang="en-US" altLang="ko-KR" sz="1200" baseline="0" dirty="0" smtClean="0"/>
              <a:t> summary, the transactional atomicity of SQLite is to propagate </a:t>
            </a:r>
            <a:r>
              <a:rPr lang="en-US" altLang="ko-KR" sz="1200" dirty="0" smtClean="0"/>
              <a:t>one or more pages updated by a transaction in either all or nothing.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8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support the transactional atomicity, </a:t>
            </a:r>
          </a:p>
          <a:p>
            <a:r>
              <a:rPr kumimoji="1"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 operates usually in either rollback mode or write-ahead log mode.</a:t>
            </a:r>
          </a:p>
          <a:p>
            <a:endParaRPr lang="en-US" altLang="ko-KR" sz="1200" baseline="0" dirty="0" smtClean="0"/>
          </a:p>
          <a:p>
            <a:r>
              <a:rPr lang="en-US" altLang="ko-KR" sz="1200" baseline="0" dirty="0" smtClean="0"/>
              <a:t>One natural question is that </a:t>
            </a:r>
            <a:r>
              <a:rPr lang="en-US" altLang="ko-KR" sz="1200" dirty="0" smtClean="0"/>
              <a:t>Why does SQLite use its own journaling modes, instead of file system journaling  such as ext4 ?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The first reason is for portability in</a:t>
            </a:r>
            <a:r>
              <a:rPr lang="en-US" altLang="ko-KR" sz="1200" baseline="0" dirty="0" smtClean="0"/>
              <a:t> case when a file system does not support journaling.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Next,</a:t>
            </a:r>
            <a:r>
              <a:rPr lang="en-US" altLang="ko-KR" sz="1200" baseline="0" dirty="0" smtClean="0"/>
              <a:t> and more importantly, the semantic of the </a:t>
            </a:r>
            <a:r>
              <a:rPr lang="en-US" altLang="ko-KR" sz="1200" dirty="0" smtClean="0"/>
              <a:t>existing solutions for atomic writes such</a:t>
            </a:r>
            <a:r>
              <a:rPr lang="en-US" altLang="ko-KR" sz="1200" baseline="0" dirty="0" smtClean="0"/>
              <a:t> as </a:t>
            </a:r>
            <a:r>
              <a:rPr lang="en-US" altLang="ko-KR" sz="1200" dirty="0" smtClean="0"/>
              <a:t>file system journaling is not enough to support the steal policy of database.</a:t>
            </a:r>
          </a:p>
          <a:p>
            <a:endParaRPr lang="en-US" sz="1200" dirty="0" smtClean="0"/>
          </a:p>
          <a:p>
            <a:r>
              <a:rPr lang="en-US" sz="1200" dirty="0" smtClean="0"/>
              <a:t>Please refer</a:t>
            </a:r>
            <a:r>
              <a:rPr lang="en-US" sz="1200" baseline="0" dirty="0" smtClean="0"/>
              <a:t> to the paper.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8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" y="5278970"/>
            <a:ext cx="1572613" cy="157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52" y="5624438"/>
            <a:ext cx="907496" cy="88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편집합니다</a:t>
            </a:r>
          </a:p>
          <a:p>
            <a:pPr lvl="1"/>
            <a:r>
              <a:rPr kumimoji="1" lang="ko-KR" altLang="en-US" dirty="0" smtClean="0"/>
              <a:t>둘째 수준</a:t>
            </a:r>
          </a:p>
          <a:p>
            <a:pPr lvl="2"/>
            <a:r>
              <a:rPr kumimoji="1" lang="ko-KR" altLang="en-US" dirty="0" smtClean="0"/>
              <a:t>셋째 수준</a:t>
            </a:r>
          </a:p>
          <a:p>
            <a:pPr lvl="3"/>
            <a:r>
              <a:rPr kumimoji="1" lang="ko-KR" altLang="en-US" dirty="0" smtClean="0"/>
              <a:t>넷째 수준</a:t>
            </a:r>
          </a:p>
          <a:p>
            <a:pPr lvl="4"/>
            <a:r>
              <a:rPr kumimoji="1" lang="ko-KR" altLang="en-US" dirty="0" smtClean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openssd-projec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X-FTL: Transactional FTL for SQLite Databases</a:t>
            </a:r>
            <a:endParaRPr lang="ko-KR" altLang="en-US" dirty="0" smtClean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50000"/>
              </a:lnSpc>
            </a:pPr>
            <a:r>
              <a:rPr lang="en-US" altLang="ko-KR" sz="2400" b="1" u="sng" dirty="0" err="1">
                <a:solidFill>
                  <a:schemeClr val="tx1"/>
                </a:solidFill>
              </a:rPr>
              <a:t>Woon-Hak</a:t>
            </a:r>
            <a:r>
              <a:rPr lang="en-US" altLang="ko-KR" sz="2400" b="1" u="sng" dirty="0">
                <a:solidFill>
                  <a:schemeClr val="tx1"/>
                </a:solidFill>
              </a:rPr>
              <a:t> Kang</a:t>
            </a:r>
            <a:r>
              <a:rPr lang="en-US" altLang="ko-KR" sz="2400" dirty="0">
                <a:solidFill>
                  <a:schemeClr val="tx1"/>
                </a:solidFill>
              </a:rPr>
              <a:t>, Sang-Won Lee,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Bongki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Moon,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</a:rPr>
              <a:t>Gi</a:t>
            </a:r>
            <a:r>
              <a:rPr lang="en-US" altLang="ko-KR" sz="2400" dirty="0" smtClean="0">
                <a:solidFill>
                  <a:schemeClr val="tx1"/>
                </a:solidFill>
              </a:rPr>
              <a:t>-Hwan </a:t>
            </a:r>
            <a:r>
              <a:rPr lang="en-US" altLang="ko-KR" sz="2400" dirty="0">
                <a:solidFill>
                  <a:schemeClr val="tx1"/>
                </a:solidFill>
              </a:rPr>
              <a:t>Oh, and </a:t>
            </a:r>
            <a:r>
              <a:rPr lang="en-US" altLang="ko-KR" sz="2400" dirty="0" err="1">
                <a:solidFill>
                  <a:schemeClr val="tx1"/>
                </a:solidFill>
              </a:rPr>
              <a:t>Changwoo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8EFAFCE-8557-1447-889E-35AD09E1545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0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Transactional Atomicity in SQLite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911557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000" dirty="0" smtClean="0"/>
              <a:t>Rollback Journal (RBJ)</a:t>
            </a:r>
            <a:endParaRPr lang="en-US" altLang="ko-KR" sz="3000" dirty="0" smtClean="0">
              <a:solidFill>
                <a:srgbClr val="92D050"/>
              </a:solidFill>
            </a:endParaRPr>
          </a:p>
          <a:p>
            <a:pPr lvl="1"/>
            <a:r>
              <a:rPr lang="en-US" altLang="ko-KR" sz="2600" b="1" dirty="0" smtClean="0">
                <a:solidFill>
                  <a:srgbClr val="C00000"/>
                </a:solidFill>
              </a:rPr>
              <a:t>Old page images are backed up in RBJ file for undo</a:t>
            </a:r>
          </a:p>
          <a:p>
            <a:pPr lvl="1"/>
            <a:r>
              <a:rPr lang="en-US" altLang="ko-KR" sz="2600" dirty="0"/>
              <a:t>RBJ  file </a:t>
            </a:r>
            <a:r>
              <a:rPr lang="en-US" altLang="ko-KR" sz="2600" dirty="0" smtClean="0"/>
              <a:t>should be deleted at commit time</a:t>
            </a:r>
          </a:p>
          <a:p>
            <a:pPr lvl="2"/>
            <a:r>
              <a:rPr lang="en-US" altLang="ko-KR" sz="2200" dirty="0" smtClean="0"/>
              <a:t>Transaction commit is regarded as success  only </a:t>
            </a:r>
            <a:r>
              <a:rPr lang="en-US" altLang="ko-KR" sz="2200" dirty="0" smtClean="0">
                <a:solidFill>
                  <a:srgbClr val="C00000"/>
                </a:solidFill>
              </a:rPr>
              <a:t>after RBJ file is  deleted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r>
              <a:rPr lang="en-US" altLang="ko-KR" sz="3000" dirty="0" smtClean="0"/>
              <a:t>Run-time overhead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2600" dirty="0" smtClean="0"/>
              <a:t>RBJ file creation/deletion </a:t>
            </a:r>
          </a:p>
          <a:p>
            <a:pPr lvl="1"/>
            <a:r>
              <a:rPr lang="en-US" altLang="ko-KR" sz="2600" dirty="0"/>
              <a:t>3 </a:t>
            </a:r>
            <a:r>
              <a:rPr lang="en-US" altLang="ko-KR" sz="2600" dirty="0" err="1"/>
              <a:t>fsync</a:t>
            </a:r>
            <a:r>
              <a:rPr lang="en-US" altLang="ko-KR" sz="2600" dirty="0"/>
              <a:t>() operations per transaction </a:t>
            </a:r>
          </a:p>
          <a:p>
            <a:pPr lvl="1"/>
            <a:r>
              <a:rPr lang="en-US" altLang="ko-KR" sz="2600" dirty="0"/>
              <a:t>T</a:t>
            </a:r>
            <a:r>
              <a:rPr lang="en-US" altLang="ko-KR" sz="2600" dirty="0" smtClean="0"/>
              <a:t>wo writes per each update page</a:t>
            </a:r>
          </a:p>
          <a:p>
            <a:pPr lvl="1"/>
            <a:r>
              <a:rPr lang="en-US" altLang="ko-KR" sz="2600" dirty="0" smtClean="0"/>
              <a:t>A logical update can cause </a:t>
            </a:r>
          </a:p>
          <a:p>
            <a:pPr lvl="2"/>
            <a:r>
              <a:rPr lang="en-US" altLang="ko-KR" sz="2200" dirty="0" smtClean="0"/>
              <a:t>22 physical page writes [Lee and Won 12]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1831030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28126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5153993" y="6402903"/>
            <a:ext cx="16847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 smtClean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RBJ file (per TX)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before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4843132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485047" y="439722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5070763" y="4404282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46333" y="435216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2293" y="5406869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2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()s RBJ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852" y="535548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3489" y="6000550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Journal file is deleted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6767270" y="2782341"/>
            <a:ext cx="2261528" cy="3816748"/>
            <a:chOff x="4577685" y="2064190"/>
            <a:chExt cx="2261528" cy="3816748"/>
          </a:xfrm>
        </p:grpSpPr>
        <p:sp>
          <p:nvSpPr>
            <p:cNvPr id="65" name="직사각형 64"/>
            <p:cNvSpPr/>
            <p:nvPr/>
          </p:nvSpPr>
          <p:spPr>
            <a:xfrm>
              <a:off x="4577685" y="2064190"/>
              <a:ext cx="2207210" cy="38167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587261" y="2154552"/>
              <a:ext cx="2251952" cy="3560501"/>
              <a:chOff x="4632002" y="2373057"/>
              <a:chExt cx="2251952" cy="3560501"/>
            </a:xfrm>
            <a:noFill/>
          </p:grpSpPr>
          <p:sp>
            <p:nvSpPr>
              <p:cNvPr id="67" name="직사각형 73"/>
              <p:cNvSpPr/>
              <p:nvPr/>
            </p:nvSpPr>
            <p:spPr bwMode="auto">
              <a:xfrm>
                <a:off x="5083754" y="2373057"/>
                <a:ext cx="1520867" cy="2621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Rollback  Mode</a:t>
                </a:r>
                <a:endParaRPr lang="ko-KR" altLang="en-U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직사각형 76"/>
              <p:cNvSpPr/>
              <p:nvPr/>
            </p:nvSpPr>
            <p:spPr bwMode="auto">
              <a:xfrm>
                <a:off x="5029153" y="2635181"/>
                <a:ext cx="1062713" cy="26510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>
                  <a:defRPr/>
                </a:pPr>
                <a:r>
                  <a:rPr lang="en-US" altLang="ko-KR" sz="105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Database File </a:t>
                </a:r>
                <a:endParaRPr lang="ko-KR" altLang="en-US" sz="105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9" name="직사각형 78"/>
              <p:cNvSpPr/>
              <p:nvPr/>
            </p:nvSpPr>
            <p:spPr bwMode="auto">
              <a:xfrm>
                <a:off x="5821241" y="2599177"/>
                <a:ext cx="1062713" cy="337112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>
                  <a:defRPr/>
                </a:pPr>
                <a:r>
                  <a:rPr lang="en-US" altLang="ko-KR" sz="105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Rollback File</a:t>
                </a:r>
                <a:endParaRPr lang="ko-KR" altLang="en-US" sz="105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모서리가 둥근 직사각형 1"/>
              <p:cNvSpPr/>
              <p:nvPr/>
            </p:nvSpPr>
            <p:spPr>
              <a:xfrm>
                <a:off x="6064597" y="3165146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P1_old</a:t>
                </a:r>
                <a:endPara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32002" y="2877114"/>
                <a:ext cx="665642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TX Begin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모서리가 둥근 직사각형 86"/>
              <p:cNvSpPr/>
              <p:nvPr/>
            </p:nvSpPr>
            <p:spPr>
              <a:xfrm>
                <a:off x="5272509" y="4723188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P1_new</a:t>
                </a:r>
                <a:endPara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모서리가 둥근 직사각형 88"/>
              <p:cNvSpPr/>
              <p:nvPr/>
            </p:nvSpPr>
            <p:spPr>
              <a:xfrm>
                <a:off x="6032947" y="2877113"/>
                <a:ext cx="6393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File </a:t>
                </a:r>
                <a:r>
                  <a:rPr lang="en-US" altLang="ko-KR" sz="900" b="1" dirty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Creation</a:t>
                </a:r>
                <a:endParaRPr lang="ko-KR" altLang="en-US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모서리가 둥근 직사각형 90"/>
              <p:cNvSpPr/>
              <p:nvPr/>
            </p:nvSpPr>
            <p:spPr>
              <a:xfrm>
                <a:off x="6064597" y="3597194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dirty="0" err="1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Pn_old</a:t>
                </a:r>
                <a:endPara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모서리가 둥근 직사각형 91"/>
              <p:cNvSpPr/>
              <p:nvPr/>
            </p:nvSpPr>
            <p:spPr>
              <a:xfrm>
                <a:off x="5272509" y="5066254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dirty="0" err="1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Pn_new</a:t>
                </a:r>
                <a:endPara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32002" y="3165146"/>
                <a:ext cx="665642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Write(P1)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793588" y="3309162"/>
                <a:ext cx="338554" cy="38758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...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32002" y="3520747"/>
                <a:ext cx="665642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Write(</a:t>
                </a:r>
                <a:r>
                  <a:rPr lang="en-US" altLang="ko-KR" sz="1000" b="1" dirty="0" err="1" smtClean="0">
                    <a:latin typeface="Calibri" pitchFamily="34" charset="0"/>
                    <a:cs typeface="Calibri" pitchFamily="34" charset="0"/>
                  </a:rPr>
                  <a:t>Pn</a:t>
                </a:r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632002" y="3792871"/>
                <a:ext cx="665642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Commit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모서리가 둥근 직사각형 101"/>
              <p:cNvSpPr/>
              <p:nvPr/>
            </p:nvSpPr>
            <p:spPr>
              <a:xfrm>
                <a:off x="6028556" y="5537534"/>
                <a:ext cx="711382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File Deletion</a:t>
                </a:r>
                <a:endParaRPr lang="ko-KR" altLang="en-US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모서리가 둥근 직사각형 107"/>
              <p:cNvSpPr/>
              <p:nvPr/>
            </p:nvSpPr>
            <p:spPr>
              <a:xfrm>
                <a:off x="6064597" y="3857065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b="1" dirty="0" err="1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f</a:t>
                </a:r>
                <a:r>
                  <a:rPr lang="en-US" altLang="ko-KR" sz="900" b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sync</a:t>
                </a:r>
                <a:r>
                  <a:rPr lang="en-US" altLang="ko-KR" sz="9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()</a:t>
                </a:r>
                <a:endParaRPr lang="ko-KR" altLang="en-US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모서리가 둥근 직사각형 108"/>
              <p:cNvSpPr/>
              <p:nvPr/>
            </p:nvSpPr>
            <p:spPr>
              <a:xfrm>
                <a:off x="6064597" y="4132650"/>
                <a:ext cx="576000" cy="288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Journal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Header</a:t>
                </a:r>
                <a:endPara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모서리가 둥근 직사각형 109"/>
              <p:cNvSpPr/>
              <p:nvPr/>
            </p:nvSpPr>
            <p:spPr>
              <a:xfrm>
                <a:off x="6064597" y="4507164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b="1" dirty="0" err="1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f</a:t>
                </a:r>
                <a:r>
                  <a:rPr lang="en-US" altLang="ko-KR" sz="900" b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sync</a:t>
                </a:r>
                <a:r>
                  <a:rPr lang="en-US" altLang="ko-KR" sz="9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()</a:t>
                </a:r>
                <a:endParaRPr lang="ko-KR" altLang="en-US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모서리가 둥근 직사각형 110"/>
              <p:cNvSpPr/>
              <p:nvPr/>
            </p:nvSpPr>
            <p:spPr>
              <a:xfrm>
                <a:off x="5272509" y="5335236"/>
                <a:ext cx="576000" cy="180000"/>
              </a:xfrm>
              <a:prstGeom prst="roundRect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900" b="1" dirty="0" err="1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f</a:t>
                </a:r>
                <a:r>
                  <a:rPr lang="en-US" altLang="ko-KR" sz="900" b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sync</a:t>
                </a:r>
                <a:r>
                  <a:rPr lang="en-US" altLang="ko-KR" sz="9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()</a:t>
                </a:r>
                <a:endParaRPr lang="ko-KR" altLang="en-US" sz="9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07605" y="5702726"/>
                <a:ext cx="1360325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i="1" dirty="0" smtClean="0">
                    <a:latin typeface="Calibri" pitchFamily="34" charset="0"/>
                    <a:cs typeface="Calibri" pitchFamily="34" charset="0"/>
                  </a:rPr>
                  <a:t>- TX Completion - </a:t>
                </a:r>
                <a:endParaRPr lang="ko-KR" altLang="en-US" sz="900" b="1" i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86" name="꺾인 연결선 10"/>
              <p:cNvCxnSpPr>
                <a:cxnSpLocks noChangeShapeType="1"/>
                <a:stCxn id="81" idx="2"/>
                <a:endCxn id="82" idx="0"/>
              </p:cNvCxnSpPr>
              <p:nvPr/>
            </p:nvCxnSpPr>
            <p:spPr bwMode="auto">
              <a:xfrm>
                <a:off x="6352597" y="4037065"/>
                <a:ext cx="0" cy="95585"/>
              </a:xfrm>
              <a:prstGeom prst="straightConnector1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 type="triangle" w="med" len="sm"/>
              </a:ln>
              <a:extLst/>
            </p:spPr>
          </p:cxnSp>
          <p:cxnSp>
            <p:nvCxnSpPr>
              <p:cNvPr id="87" name="꺾인 연결선 10"/>
              <p:cNvCxnSpPr>
                <a:cxnSpLocks noChangeShapeType="1"/>
                <a:stCxn id="82" idx="2"/>
                <a:endCxn id="83" idx="0"/>
              </p:cNvCxnSpPr>
              <p:nvPr/>
            </p:nvCxnSpPr>
            <p:spPr bwMode="auto">
              <a:xfrm>
                <a:off x="6352597" y="4420650"/>
                <a:ext cx="0" cy="86514"/>
              </a:xfrm>
              <a:prstGeom prst="straightConnector1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 type="triangle" w="med" len="sm"/>
              </a:ln>
              <a:extLst/>
            </p:spPr>
          </p:cxnSp>
          <p:cxnSp>
            <p:nvCxnSpPr>
              <p:cNvPr id="88" name="꺾인 연결선 10"/>
              <p:cNvCxnSpPr>
                <a:cxnSpLocks noChangeShapeType="1"/>
                <a:stCxn id="84" idx="3"/>
                <a:endCxn id="80" idx="1"/>
              </p:cNvCxnSpPr>
              <p:nvPr/>
            </p:nvCxnSpPr>
            <p:spPr bwMode="auto">
              <a:xfrm>
                <a:off x="5848509" y="5425236"/>
                <a:ext cx="180047" cy="202298"/>
              </a:xfrm>
              <a:prstGeom prst="straightConnector1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 type="triangle" w="med" len="sm"/>
              </a:ln>
              <a:extLst/>
            </p:spPr>
          </p:cxnSp>
          <p:cxnSp>
            <p:nvCxnSpPr>
              <p:cNvPr id="89" name="꺾인 연결선 10"/>
              <p:cNvCxnSpPr>
                <a:cxnSpLocks noChangeShapeType="1"/>
                <a:stCxn id="83" idx="1"/>
                <a:endCxn id="72" idx="3"/>
              </p:cNvCxnSpPr>
              <p:nvPr/>
            </p:nvCxnSpPr>
            <p:spPr bwMode="auto">
              <a:xfrm flipH="1">
                <a:off x="5848509" y="4597164"/>
                <a:ext cx="216088" cy="216024"/>
              </a:xfrm>
              <a:prstGeom prst="straightConnector1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 type="triangle" w="med" len="sm"/>
              </a:ln>
              <a:ex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5391232" y="4798873"/>
                <a:ext cx="338554" cy="38758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...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216830" y="3281618"/>
                <a:ext cx="338554" cy="38758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Calibri" pitchFamily="34" charset="0"/>
                    <a:cs typeface="Calibri" pitchFamily="34" charset="0"/>
                  </a:rPr>
                  <a:t>...</a:t>
                </a:r>
                <a:endParaRPr lang="ko-KR" alt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06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7257 0.2351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17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3.7037E-7 L 0.12274 0.2354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14548 0.2349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117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1.48148E-6 L -0.19861 0.23403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3" grpId="0"/>
      <p:bldP spid="21" grpId="0"/>
      <p:bldP spid="21" grpId="1"/>
      <p:bldP spid="22" grpId="0"/>
      <p:bldP spid="22" grpId="1"/>
      <p:bldP spid="51" grpId="0"/>
      <p:bldP spid="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Transactional Atomicity in SQLite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906917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000" dirty="0" smtClean="0"/>
              <a:t>Write Ahead Logging (WAL)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3000" dirty="0" smtClean="0"/>
              <a:t>Recently introduced, and better performance than RBJ</a:t>
            </a:r>
          </a:p>
          <a:p>
            <a:pPr lvl="1"/>
            <a:r>
              <a:rPr lang="en-US" altLang="ko-KR" sz="3000" dirty="0" smtClean="0"/>
              <a:t>WAL </a:t>
            </a:r>
            <a:r>
              <a:rPr lang="en-US" altLang="ko-KR" sz="3000" dirty="0"/>
              <a:t>file is reused and shared by many transactions</a:t>
            </a:r>
          </a:p>
          <a:p>
            <a:pPr lvl="1"/>
            <a:r>
              <a:rPr lang="en-US" altLang="ko-KR" sz="3000" b="1" dirty="0" smtClean="0">
                <a:solidFill>
                  <a:srgbClr val="C00000"/>
                </a:solidFill>
              </a:rPr>
              <a:t>New page images are appended to WAL file for redo  </a:t>
            </a:r>
          </a:p>
          <a:p>
            <a:pPr lvl="1"/>
            <a:r>
              <a:rPr lang="en-US" altLang="ko-KR" sz="3000" dirty="0" smtClean="0"/>
              <a:t>Check-point when it becomes full</a:t>
            </a:r>
          </a:p>
          <a:p>
            <a:pPr lvl="1"/>
            <a:r>
              <a:rPr lang="en-US" altLang="ko-KR" sz="3000" dirty="0" smtClean="0"/>
              <a:t>No file </a:t>
            </a:r>
            <a:r>
              <a:rPr lang="en-US" altLang="ko-KR" sz="3000" dirty="0"/>
              <a:t>creation/deletion </a:t>
            </a:r>
            <a:r>
              <a:rPr lang="en-US" altLang="ko-KR" sz="3000" dirty="0" smtClean="0"/>
              <a:t>overhead</a:t>
            </a:r>
          </a:p>
          <a:p>
            <a:pPr lvl="1"/>
            <a:r>
              <a:rPr lang="en-US" altLang="ko-KR" sz="3000" dirty="0" smtClean="0"/>
              <a:t>less </a:t>
            </a:r>
            <a:r>
              <a:rPr lang="en-US" altLang="ko-KR" sz="3000" dirty="0"/>
              <a:t>frequent </a:t>
            </a:r>
            <a:r>
              <a:rPr lang="en-US" altLang="ko-KR" sz="3000" dirty="0" err="1"/>
              <a:t>fsync</a:t>
            </a:r>
            <a:r>
              <a:rPr lang="en-US" altLang="ko-KR" sz="3000" dirty="0"/>
              <a:t>()</a:t>
            </a:r>
          </a:p>
          <a:p>
            <a:pPr lvl="1"/>
            <a:r>
              <a:rPr lang="en-US" altLang="ko-KR" sz="3000" dirty="0" smtClean="0"/>
              <a:t>But, 2X </a:t>
            </a:r>
            <a:r>
              <a:rPr lang="en-US" altLang="ko-KR" sz="3000" dirty="0"/>
              <a:t>writes per each updated </a:t>
            </a:r>
            <a:r>
              <a:rPr lang="en-US" altLang="ko-KR" sz="3000" dirty="0" smtClean="0"/>
              <a:t>page</a:t>
            </a:r>
            <a:endParaRPr lang="en-US" altLang="ko-KR" sz="3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25" name="순서도: 자기 디스크 24"/>
          <p:cNvSpPr/>
          <p:nvPr/>
        </p:nvSpPr>
        <p:spPr>
          <a:xfrm>
            <a:off x="1812924" y="5291668"/>
            <a:ext cx="5967947" cy="1453448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307247" y="6014285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636406" y="6430062"/>
            <a:ext cx="97340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latinLnBrk="0" hangingPunct="0"/>
            <a:r>
              <a:rPr lang="en-US" altLang="ko-KR" b="1" dirty="0" smtClean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WAL file</a:t>
            </a:r>
            <a:endParaRPr lang="en-US" altLang="ko-KR" sz="1800" b="1" dirty="0">
              <a:solidFill>
                <a:srgbClr val="3333FF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887133" y="4240997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4978927" y="5919375"/>
            <a:ext cx="2361675" cy="53433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485047" y="4395607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062293" y="439406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485047" y="43940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5062293" y="438546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9577" y="4385845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폭발 1 37"/>
          <p:cNvSpPr/>
          <p:nvPr/>
        </p:nvSpPr>
        <p:spPr>
          <a:xfrm>
            <a:off x="6609815" y="5102447"/>
            <a:ext cx="1778000" cy="12313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01526" y="5432270"/>
            <a:ext cx="164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Check point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5132477" y="5997374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281309" y="5988907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3326" y="544085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Commit Done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9457" y="5429216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WAL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9740" y="536976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67208" y="2894784"/>
            <a:ext cx="2070018" cy="3911098"/>
            <a:chOff x="6830160" y="2263366"/>
            <a:chExt cx="2070018" cy="3911098"/>
          </a:xfrm>
        </p:grpSpPr>
        <p:sp>
          <p:nvSpPr>
            <p:cNvPr id="45" name="직사각형 44"/>
            <p:cNvSpPr/>
            <p:nvPr/>
          </p:nvSpPr>
          <p:spPr>
            <a:xfrm>
              <a:off x="6830160" y="2263366"/>
              <a:ext cx="2060965" cy="39110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77"/>
            <p:cNvSpPr/>
            <p:nvPr/>
          </p:nvSpPr>
          <p:spPr bwMode="auto">
            <a:xfrm>
              <a:off x="7172146" y="2373058"/>
              <a:ext cx="1440000" cy="2621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2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Mode</a:t>
              </a:r>
              <a:endParaRPr lang="ko-KR" alt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직사각형 119"/>
            <p:cNvSpPr/>
            <p:nvPr/>
          </p:nvSpPr>
          <p:spPr bwMode="auto">
            <a:xfrm>
              <a:off x="6839213" y="2635181"/>
              <a:ext cx="1062713" cy="26510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05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Database File </a:t>
              </a:r>
              <a:endParaRPr lang="ko-KR" altLang="en-US" sz="10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직사각형 120"/>
            <p:cNvSpPr/>
            <p:nvPr/>
          </p:nvSpPr>
          <p:spPr bwMode="auto">
            <a:xfrm>
              <a:off x="7703309" y="2599177"/>
              <a:ext cx="1062713" cy="3371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ko-KR" sz="105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File</a:t>
              </a:r>
              <a:endParaRPr lang="ko-KR" altLang="en-US" sz="10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모서리가 둥근 직사각형 121"/>
            <p:cNvSpPr/>
            <p:nvPr/>
          </p:nvSpPr>
          <p:spPr>
            <a:xfrm>
              <a:off x="7975935" y="3165146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P1_new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모서리가 둥근 직사각형 128"/>
            <p:cNvSpPr/>
            <p:nvPr/>
          </p:nvSpPr>
          <p:spPr>
            <a:xfrm>
              <a:off x="7975935" y="3592755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Pn_new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모서리가 둥근 직사각형 140"/>
            <p:cNvSpPr/>
            <p:nvPr/>
          </p:nvSpPr>
          <p:spPr>
            <a:xfrm>
              <a:off x="7975935" y="3844803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b="1" dirty="0" err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altLang="ko-KR" sz="900" b="1" dirty="0" err="1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sync</a:t>
              </a:r>
              <a:r>
                <a:rPr lang="en-US" altLang="ko-KR" sz="900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endParaRPr lang="ko-KR" altLang="en-US" sz="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48049" y="4024803"/>
              <a:ext cx="1152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 smtClean="0">
                  <a:latin typeface="Calibri" pitchFamily="34" charset="0"/>
                  <a:cs typeface="Calibri" pitchFamily="34" charset="0"/>
                </a:rPr>
                <a:t>- TX Completion - </a:t>
              </a:r>
              <a:endParaRPr lang="ko-KR" altLang="en-US" sz="900" b="1" i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모서리가 둥근 직사각형 161"/>
            <p:cNvSpPr/>
            <p:nvPr/>
          </p:nvSpPr>
          <p:spPr>
            <a:xfrm>
              <a:off x="7082569" y="5032915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모서리가 둥근 직사각형 162"/>
            <p:cNvSpPr/>
            <p:nvPr/>
          </p:nvSpPr>
          <p:spPr>
            <a:xfrm>
              <a:off x="7082569" y="5464963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Pn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폭발 1 16"/>
            <p:cNvSpPr/>
            <p:nvPr/>
          </p:nvSpPr>
          <p:spPr>
            <a:xfrm>
              <a:off x="7919333" y="4312835"/>
              <a:ext cx="792088" cy="544774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WAL File full</a:t>
              </a:r>
              <a:endParaRPr lang="ko-KR" altLang="en-US" sz="9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모서리가 둥근 직사각형 169"/>
            <p:cNvSpPr/>
            <p:nvPr/>
          </p:nvSpPr>
          <p:spPr>
            <a:xfrm>
              <a:off x="7074287" y="5700938"/>
              <a:ext cx="576000" cy="180000"/>
            </a:xfrm>
            <a:prstGeom prst="roundRect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err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altLang="ko-KR" sz="900" b="1" dirty="0" err="1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sync</a:t>
              </a:r>
              <a:r>
                <a:rPr lang="en-US" altLang="ko-KR" sz="900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endParaRPr lang="ko-KR" altLang="en-US" sz="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129575" y="3280908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129575" y="2800667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29575" y="4096811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꺾인 연결선 12"/>
            <p:cNvCxnSpPr>
              <a:stCxn id="49" idx="1"/>
              <a:endCxn id="53" idx="0"/>
            </p:cNvCxnSpPr>
            <p:nvPr/>
          </p:nvCxnSpPr>
          <p:spPr bwMode="auto">
            <a:xfrm rot="10800000" flipV="1">
              <a:off x="7370569" y="3255145"/>
              <a:ext cx="605366" cy="177776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꺾인 연결선 64"/>
            <p:cNvCxnSpPr>
              <a:stCxn id="50" idx="1"/>
              <a:endCxn id="54" idx="3"/>
            </p:cNvCxnSpPr>
            <p:nvPr/>
          </p:nvCxnSpPr>
          <p:spPr bwMode="auto">
            <a:xfrm rot="10800000" flipV="1">
              <a:off x="7658569" y="3682755"/>
              <a:ext cx="317366" cy="187220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7230265" y="5149387"/>
              <a:ext cx="338554" cy="3875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...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22"/>
            <p:cNvSpPr/>
            <p:nvPr/>
          </p:nvSpPr>
          <p:spPr>
            <a:xfrm>
              <a:off x="6983228" y="4903188"/>
              <a:ext cx="1782793" cy="10303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33622" y="521874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alibri" pitchFamily="34" charset="0"/>
                  <a:cs typeface="Calibri" pitchFamily="34" charset="0"/>
                </a:rPr>
                <a:t>Checkpoint</a:t>
              </a:r>
              <a:endParaRPr lang="ko-KR" altLang="en-US" sz="1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49480" y="492771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after Update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9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8507 0.23495 " pathEditMode="relative" rAng="0" ptsTypes="AA">
                                      <p:cBhvr>
                                        <p:cTn id="3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17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11111E-6 -7.40741E-7 L 0.13559 0.2363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32673 0.00371 " pathEditMode="relative" rAng="0" ptsTypes="AA">
                                      <p:cBhvr>
                                        <p:cTn id="7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255 L -0.3283 0.0088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/>
      <p:bldP spid="37" grpId="1"/>
      <p:bldP spid="38" grpId="0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26" grpId="0"/>
      <p:bldP spid="26" grpId="1"/>
      <p:bldP spid="43" grpId="0"/>
      <p:bldP spid="43" grpId="1"/>
      <p:bldP spid="65" grpId="0"/>
      <p:bldP spid="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/>
              <a:t>Flash Characteristics and Opportunities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227640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000" dirty="0" smtClean="0"/>
              <a:t>In-place update is not allowed in flash memory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r>
              <a:rPr lang="en-US" altLang="ko-KR" sz="3000" dirty="0" smtClean="0"/>
              <a:t>FTLs take Copy-on-Write (</a:t>
            </a:r>
            <a:r>
              <a:rPr lang="en-US" altLang="ko-KR" sz="3000" dirty="0" err="1" smtClean="0"/>
              <a:t>CoW</a:t>
            </a:r>
            <a:r>
              <a:rPr lang="en-US" altLang="ko-KR" sz="3000" dirty="0" smtClean="0"/>
              <a:t>) strategy</a:t>
            </a:r>
            <a:endParaRPr lang="en-US" altLang="ko-KR" sz="3000" dirty="0">
              <a:sym typeface="Wingdings" pitchFamily="2" charset="2"/>
            </a:endParaRPr>
          </a:p>
          <a:p>
            <a:pPr lvl="1"/>
            <a:r>
              <a:rPr lang="en-US" altLang="ko-KR" sz="2600" b="1" dirty="0" smtClean="0">
                <a:solidFill>
                  <a:srgbClr val="C00000"/>
                </a:solidFill>
                <a:sym typeface="Wingdings" pitchFamily="2" charset="2"/>
              </a:rPr>
              <a:t>Both old and new copy </a:t>
            </a:r>
            <a:r>
              <a:rPr lang="en-US" altLang="ko-KR" sz="2600" dirty="0" smtClean="0">
                <a:sym typeface="Wingdings" pitchFamily="2" charset="2"/>
              </a:rPr>
              <a:t>of a page co-exist</a:t>
            </a:r>
          </a:p>
          <a:p>
            <a:r>
              <a:rPr lang="en-US" altLang="ko-KR" sz="3000" dirty="0" smtClean="0">
                <a:sym typeface="Wingdings" pitchFamily="2" charset="2"/>
              </a:rPr>
              <a:t>But, current FTLs change L2P address mapping  at the granularity of page, not a set of pages</a:t>
            </a:r>
            <a:endParaRPr lang="en-US" altLang="ko-KR" sz="25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ko-KR" sz="2600" dirty="0" smtClean="0">
                <a:sym typeface="Wingdings" pitchFamily="2" charset="2"/>
              </a:rPr>
              <a:t>Can not support atomic propagation of multiple pages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5546482" y="4524887"/>
            <a:ext cx="25719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lvl="1" algn="ctr" eaLnBrk="0" hangingPunct="0"/>
            <a:r>
              <a:rPr lang="en-US" altLang="ko-KR" b="1" dirty="0" smtClean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TX’s update set = </a:t>
            </a:r>
            <a:r>
              <a:rPr lang="en-US" altLang="ko-KR" dirty="0" smtClean="0">
                <a:solidFill>
                  <a:srgbClr val="3333FF"/>
                </a:solidFill>
              </a:rPr>
              <a:t>{</a:t>
            </a:r>
            <a:r>
              <a:rPr lang="en-US" altLang="ko-KR" dirty="0">
                <a:solidFill>
                  <a:srgbClr val="3333FF"/>
                </a:solidFill>
              </a:rPr>
              <a:t>P1</a:t>
            </a:r>
            <a:r>
              <a:rPr lang="en-US" altLang="ko-KR" dirty="0" smtClean="0">
                <a:solidFill>
                  <a:srgbClr val="3333FF"/>
                </a:solidFill>
              </a:rPr>
              <a:t>, P2}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61907"/>
              </p:ext>
            </p:extLst>
          </p:nvPr>
        </p:nvGraphicFramePr>
        <p:xfrm>
          <a:off x="1612376" y="5857592"/>
          <a:ext cx="6980153" cy="5184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9008"/>
                <a:gridCol w="349008"/>
                <a:gridCol w="349008"/>
                <a:gridCol w="388652"/>
                <a:gridCol w="729414"/>
                <a:gridCol w="626972"/>
                <a:gridCol w="388667"/>
                <a:gridCol w="309348"/>
                <a:gridCol w="373900"/>
                <a:gridCol w="682963"/>
                <a:gridCol w="451850"/>
                <a:gridCol w="451849"/>
                <a:gridCol w="374940"/>
                <a:gridCol w="355712"/>
                <a:gridCol w="449854"/>
                <a:gridCol w="349008"/>
              </a:tblGrid>
              <a:tr h="51842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800000"/>
                          </a:solidFill>
                        </a:rPr>
                        <a:t>P1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800000"/>
                          </a:solidFill>
                        </a:rPr>
                        <a:t>P2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800000"/>
                          </a:solidFill>
                        </a:rPr>
                        <a:t>Pn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8EFAFCE-8557-1447-889E-35AD09E1545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24" name="TextBox 129"/>
          <p:cNvSpPr txBox="1">
            <a:spLocks noChangeArrowheads="1"/>
          </p:cNvSpPr>
          <p:nvPr/>
        </p:nvSpPr>
        <p:spPr bwMode="auto">
          <a:xfrm>
            <a:off x="188765" y="4339362"/>
            <a:ext cx="1432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  Mapping</a:t>
            </a:r>
          </a:p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Table</a:t>
            </a:r>
          </a:p>
        </p:txBody>
      </p:sp>
      <p:sp>
        <p:nvSpPr>
          <p:cNvPr id="25" name="TextBox 129"/>
          <p:cNvSpPr txBox="1">
            <a:spLocks noChangeArrowheads="1"/>
          </p:cNvSpPr>
          <p:nvPr/>
        </p:nvSpPr>
        <p:spPr bwMode="auto">
          <a:xfrm>
            <a:off x="325925" y="5992878"/>
            <a:ext cx="13963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Flash Chips</a:t>
            </a:r>
          </a:p>
        </p:txBody>
      </p:sp>
      <p:sp>
        <p:nvSpPr>
          <p:cNvPr id="26" name="TextBox 129"/>
          <p:cNvSpPr txBox="1">
            <a:spLocks noChangeArrowheads="1"/>
          </p:cNvSpPr>
          <p:nvPr/>
        </p:nvSpPr>
        <p:spPr bwMode="auto">
          <a:xfrm>
            <a:off x="3314066" y="6541428"/>
            <a:ext cx="1644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Old copy of P1, … , </a:t>
            </a:r>
            <a:r>
              <a:rPr lang="en-US" altLang="ko-KR" sz="1200" b="1" dirty="0" err="1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1200" b="1" dirty="0" smtClean="0">
              <a:solidFill>
                <a:srgbClr val="8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직선 화살표 연결선 17"/>
          <p:cNvCxnSpPr/>
          <p:nvPr/>
        </p:nvCxnSpPr>
        <p:spPr bwMode="auto">
          <a:xfrm>
            <a:off x="2468880" y="4339362"/>
            <a:ext cx="389161" cy="1653516"/>
          </a:xfrm>
          <a:prstGeom prst="straightConnector1">
            <a:avLst/>
          </a:prstGeom>
          <a:ln w="19050">
            <a:prstDash val="sysDash"/>
            <a:headEnd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03"/>
          <p:cNvCxnSpPr/>
          <p:nvPr/>
        </p:nvCxnSpPr>
        <p:spPr bwMode="auto">
          <a:xfrm>
            <a:off x="2754705" y="5257800"/>
            <a:ext cx="2514412" cy="68244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89524"/>
              </p:ext>
            </p:extLst>
          </p:nvPr>
        </p:nvGraphicFramePr>
        <p:xfrm>
          <a:off x="1620805" y="3610487"/>
          <a:ext cx="1237236" cy="2133599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618"/>
                <a:gridCol w="618618"/>
              </a:tblGrid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LPN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PPN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왼쪽 중괄호 195"/>
          <p:cNvSpPr/>
          <p:nvPr/>
        </p:nvSpPr>
        <p:spPr bwMode="auto">
          <a:xfrm rot="16200000">
            <a:off x="4041607" y="5114416"/>
            <a:ext cx="158216" cy="2732020"/>
          </a:xfrm>
          <a:prstGeom prst="leftBrace">
            <a:avLst>
              <a:gd name="adj1" fmla="val 24206"/>
              <a:gd name="adj2" fmla="val 5052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70257" y="5862257"/>
            <a:ext cx="427345" cy="50899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rgbClr val="0066FF"/>
                </a:solidFill>
              </a:rPr>
              <a:t>P1</a:t>
            </a:r>
            <a:endParaRPr lang="ko-KR" altLang="en-US" b="1" dirty="0"/>
          </a:p>
        </p:txBody>
      </p:sp>
      <p:cxnSp>
        <p:nvCxnSpPr>
          <p:cNvPr id="36" name="직선 화살표 연결선 17"/>
          <p:cNvCxnSpPr/>
          <p:nvPr/>
        </p:nvCxnSpPr>
        <p:spPr bwMode="auto">
          <a:xfrm>
            <a:off x="2590800" y="4339362"/>
            <a:ext cx="3706305" cy="160088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/>
          <p:cNvSpPr/>
          <p:nvPr/>
        </p:nvSpPr>
        <p:spPr>
          <a:xfrm>
            <a:off x="6623534" y="5873982"/>
            <a:ext cx="427345" cy="49875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rgbClr val="0066FF"/>
                </a:solidFill>
              </a:rPr>
              <a:t>P2</a:t>
            </a:r>
            <a:endParaRPr lang="ko-KR" altLang="en-US" b="1" dirty="0"/>
          </a:p>
        </p:txBody>
      </p:sp>
      <p:sp>
        <p:nvSpPr>
          <p:cNvPr id="40" name="번개 39"/>
          <p:cNvSpPr/>
          <p:nvPr/>
        </p:nvSpPr>
        <p:spPr>
          <a:xfrm rot="4813403">
            <a:off x="6639575" y="5527758"/>
            <a:ext cx="720368" cy="1125682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203"/>
          <p:cNvCxnSpPr/>
          <p:nvPr/>
        </p:nvCxnSpPr>
        <p:spPr bwMode="auto">
          <a:xfrm>
            <a:off x="2590800" y="4600972"/>
            <a:ext cx="2034540" cy="133927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093280" y="3817257"/>
            <a:ext cx="27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P1-&gt; New Page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P2-&gt; Old Page</a:t>
            </a:r>
          </a:p>
        </p:txBody>
      </p:sp>
    </p:spTree>
    <p:extLst>
      <p:ext uri="{BB962C8B-B14F-4D97-AF65-F5344CB8AC3E}">
        <p14:creationId xmlns:p14="http://schemas.microsoft.com/office/powerpoint/2010/main" val="144854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0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/>
              <a:t>Flash Characteristics and Opportunities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535203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200" dirty="0" smtClean="0">
                <a:sym typeface="Wingdings" pitchFamily="2" charset="2"/>
              </a:rPr>
              <a:t>The net </a:t>
            </a:r>
            <a:r>
              <a:rPr lang="en-US" altLang="ko-KR" sz="3200" dirty="0">
                <a:sym typeface="Wingdings" pitchFamily="2" charset="2"/>
              </a:rPr>
              <a:t>effect of </a:t>
            </a:r>
            <a:r>
              <a:rPr lang="en-US" altLang="ko-KR" sz="3200" dirty="0" err="1">
                <a:sym typeface="Wingdings" pitchFamily="2" charset="2"/>
              </a:rPr>
              <a:t>CoW</a:t>
            </a:r>
            <a:r>
              <a:rPr lang="en-US" altLang="ko-KR" sz="3200" dirty="0">
                <a:sym typeface="Wingdings" pitchFamily="2" charset="2"/>
              </a:rPr>
              <a:t> </a:t>
            </a:r>
            <a:r>
              <a:rPr lang="en-US" altLang="ko-KR" sz="3200" dirty="0" smtClean="0">
                <a:sym typeface="Wingdings" pitchFamily="2" charset="2"/>
              </a:rPr>
              <a:t>resembles </a:t>
            </a:r>
            <a:r>
              <a:rPr lang="en-US" altLang="ko-KR" sz="3200" dirty="0">
                <a:sym typeface="Wingdings" pitchFamily="2" charset="2"/>
              </a:rPr>
              <a:t>shadow paging [Lorie 77</a:t>
            </a:r>
            <a:r>
              <a:rPr lang="en-US" altLang="ko-KR" sz="3200" dirty="0" smtClean="0">
                <a:sym typeface="Wingdings" pitchFamily="2" charset="2"/>
              </a:rPr>
              <a:t>]</a:t>
            </a:r>
            <a:endParaRPr lang="en-US" altLang="ko-KR" sz="3200" dirty="0" smtClean="0"/>
          </a:p>
          <a:p>
            <a:r>
              <a:rPr lang="en-US" altLang="ko-KR" dirty="0" err="1" smtClean="0"/>
              <a:t>CoW</a:t>
            </a:r>
            <a:r>
              <a:rPr lang="en-US" altLang="ko-KR" dirty="0" smtClean="0"/>
              <a:t> </a:t>
            </a:r>
            <a:r>
              <a:rPr lang="en-US" altLang="ko-KR" dirty="0"/>
              <a:t>strategy </a:t>
            </a:r>
            <a:r>
              <a:rPr lang="en-US" altLang="ko-KR" dirty="0" smtClean="0"/>
              <a:t>provides </a:t>
            </a:r>
            <a:r>
              <a:rPr lang="en-US" altLang="ko-KR" dirty="0"/>
              <a:t>an opportunity for </a:t>
            </a:r>
            <a:r>
              <a:rPr lang="en-US" altLang="ko-KR" dirty="0" smtClean="0"/>
              <a:t>transactional atomicity</a:t>
            </a:r>
          </a:p>
          <a:p>
            <a:r>
              <a:rPr lang="en-US" altLang="ko-KR" dirty="0" smtClean="0"/>
              <a:t>What if FTL can support the atomic remapping of multiple page updates by one TX?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FTL need to provide transactional interface to the upper layer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For undo, old pages should be exempt from GC until TX commit</a:t>
            </a:r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5830800" y="3869283"/>
            <a:ext cx="320671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lvl="1" algn="ctr" eaLnBrk="0" hangingPunct="0"/>
            <a:r>
              <a:rPr lang="en-US" altLang="ko-KR" b="1" dirty="0" smtClean="0">
                <a:solidFill>
                  <a:srgbClr val="3333FF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TX’s update set = </a:t>
            </a:r>
            <a:r>
              <a:rPr lang="en-US" altLang="ko-KR" dirty="0" smtClean="0">
                <a:solidFill>
                  <a:srgbClr val="3333FF"/>
                </a:solidFill>
              </a:rPr>
              <a:t>{</a:t>
            </a:r>
            <a:r>
              <a:rPr lang="en-US" altLang="ko-KR" dirty="0">
                <a:solidFill>
                  <a:srgbClr val="3333FF"/>
                </a:solidFill>
              </a:rPr>
              <a:t>P1</a:t>
            </a:r>
            <a:r>
              <a:rPr lang="en-US" altLang="ko-KR" dirty="0" smtClean="0">
                <a:solidFill>
                  <a:srgbClr val="3333FF"/>
                </a:solidFill>
              </a:rPr>
              <a:t>, P2, ..., </a:t>
            </a:r>
            <a:r>
              <a:rPr lang="en-US" altLang="ko-KR" dirty="0" err="1" smtClean="0">
                <a:solidFill>
                  <a:srgbClr val="3333FF"/>
                </a:solidFill>
              </a:rPr>
              <a:t>Pn</a:t>
            </a:r>
            <a:r>
              <a:rPr lang="en-US" altLang="ko-KR" dirty="0" smtClean="0">
                <a:solidFill>
                  <a:srgbClr val="3333FF"/>
                </a:solidFill>
              </a:rPr>
              <a:t>}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3129"/>
              </p:ext>
            </p:extLst>
          </p:nvPr>
        </p:nvGraphicFramePr>
        <p:xfrm>
          <a:off x="1612376" y="5857592"/>
          <a:ext cx="6980153" cy="5184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9008"/>
                <a:gridCol w="349008"/>
                <a:gridCol w="349008"/>
                <a:gridCol w="388652"/>
                <a:gridCol w="729414"/>
                <a:gridCol w="626972"/>
                <a:gridCol w="388667"/>
                <a:gridCol w="309348"/>
                <a:gridCol w="373900"/>
                <a:gridCol w="682963"/>
                <a:gridCol w="451850"/>
                <a:gridCol w="451849"/>
                <a:gridCol w="374940"/>
                <a:gridCol w="355712"/>
                <a:gridCol w="449854"/>
                <a:gridCol w="349008"/>
              </a:tblGrid>
              <a:tr h="51842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800000"/>
                          </a:solidFill>
                        </a:rPr>
                        <a:t>P1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800000"/>
                          </a:solidFill>
                        </a:rPr>
                        <a:t>P2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rgbClr val="800000"/>
                          </a:solidFill>
                        </a:rPr>
                        <a:t>Pn</a:t>
                      </a:r>
                      <a:endParaRPr lang="ko-KR" altLang="en-US" sz="1400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8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8EFAFCE-8557-1447-889E-35AD09E1545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0" name="TextBox 129"/>
          <p:cNvSpPr txBox="1">
            <a:spLocks noChangeArrowheads="1"/>
          </p:cNvSpPr>
          <p:nvPr/>
        </p:nvSpPr>
        <p:spPr bwMode="auto">
          <a:xfrm>
            <a:off x="6490897" y="6541128"/>
            <a:ext cx="1644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New copy of P1, … , </a:t>
            </a:r>
            <a:r>
              <a:rPr lang="en-US" altLang="ko-KR" sz="1200" b="1" dirty="0" err="1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1200" b="1" dirty="0" smtClean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Box 129"/>
          <p:cNvSpPr txBox="1">
            <a:spLocks noChangeArrowheads="1"/>
          </p:cNvSpPr>
          <p:nvPr/>
        </p:nvSpPr>
        <p:spPr bwMode="auto">
          <a:xfrm>
            <a:off x="188765" y="4339362"/>
            <a:ext cx="1432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  Mapping</a:t>
            </a:r>
          </a:p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Table</a:t>
            </a:r>
          </a:p>
        </p:txBody>
      </p:sp>
      <p:sp>
        <p:nvSpPr>
          <p:cNvPr id="62" name="TextBox 129"/>
          <p:cNvSpPr txBox="1">
            <a:spLocks noChangeArrowheads="1"/>
          </p:cNvSpPr>
          <p:nvPr/>
        </p:nvSpPr>
        <p:spPr bwMode="auto">
          <a:xfrm>
            <a:off x="325925" y="5992878"/>
            <a:ext cx="13963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Flash Chips</a:t>
            </a:r>
          </a:p>
        </p:txBody>
      </p:sp>
      <p:sp>
        <p:nvSpPr>
          <p:cNvPr id="63" name="TextBox 129"/>
          <p:cNvSpPr txBox="1">
            <a:spLocks noChangeArrowheads="1"/>
          </p:cNvSpPr>
          <p:nvPr/>
        </p:nvSpPr>
        <p:spPr bwMode="auto">
          <a:xfrm>
            <a:off x="3314066" y="6541428"/>
            <a:ext cx="1644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 b="1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Old copy of P1, … , </a:t>
            </a:r>
            <a:r>
              <a:rPr lang="en-US" altLang="ko-KR" sz="1200" b="1" dirty="0" err="1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1200" b="1" dirty="0" smtClean="0">
              <a:solidFill>
                <a:srgbClr val="8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직선 화살표 연결선 17"/>
          <p:cNvCxnSpPr/>
          <p:nvPr/>
        </p:nvCxnSpPr>
        <p:spPr bwMode="auto">
          <a:xfrm>
            <a:off x="2590800" y="4600972"/>
            <a:ext cx="327806" cy="1391906"/>
          </a:xfrm>
          <a:prstGeom prst="straightConnector1">
            <a:avLst/>
          </a:prstGeom>
          <a:ln w="19050">
            <a:prstDash val="sysDash"/>
            <a:headEnd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203"/>
          <p:cNvCxnSpPr/>
          <p:nvPr/>
        </p:nvCxnSpPr>
        <p:spPr bwMode="auto">
          <a:xfrm>
            <a:off x="2590800" y="5232903"/>
            <a:ext cx="2678317" cy="70734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48502"/>
              </p:ext>
            </p:extLst>
          </p:nvPr>
        </p:nvGraphicFramePr>
        <p:xfrm>
          <a:off x="1632858" y="3869283"/>
          <a:ext cx="1237236" cy="1828799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618"/>
                <a:gridCol w="618618"/>
              </a:tblGrid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LPN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PPN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P1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Pn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왼쪽 중괄호 195"/>
          <p:cNvSpPr/>
          <p:nvPr/>
        </p:nvSpPr>
        <p:spPr bwMode="auto">
          <a:xfrm rot="16200000">
            <a:off x="4041607" y="5114416"/>
            <a:ext cx="158216" cy="2732020"/>
          </a:xfrm>
          <a:prstGeom prst="leftBrace">
            <a:avLst>
              <a:gd name="adj1" fmla="val 24206"/>
              <a:gd name="adj2" fmla="val 5052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195"/>
          <p:cNvSpPr/>
          <p:nvPr/>
        </p:nvSpPr>
        <p:spPr bwMode="auto">
          <a:xfrm rot="16200000">
            <a:off x="7134590" y="5446040"/>
            <a:ext cx="149162" cy="2077828"/>
          </a:xfrm>
          <a:prstGeom prst="leftBrace">
            <a:avLst>
              <a:gd name="adj1" fmla="val 24206"/>
              <a:gd name="adj2" fmla="val 5052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2509970" y="5354118"/>
            <a:ext cx="1840539" cy="436959"/>
          </a:xfrm>
          <a:prstGeom prst="ellips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Old mapping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Oval 53"/>
          <p:cNvSpPr/>
          <p:nvPr/>
        </p:nvSpPr>
        <p:spPr>
          <a:xfrm>
            <a:off x="5558692" y="5223850"/>
            <a:ext cx="1952803" cy="428848"/>
          </a:xfrm>
          <a:prstGeom prst="ellipse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New mapping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70257" y="5862257"/>
            <a:ext cx="427345" cy="50899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rgbClr val="0066FF"/>
                </a:solidFill>
              </a:rPr>
              <a:t>P1</a:t>
            </a:r>
            <a:endParaRPr lang="ko-KR" altLang="en-US" b="1" dirty="0"/>
          </a:p>
        </p:txBody>
      </p:sp>
      <p:cxnSp>
        <p:nvCxnSpPr>
          <p:cNvPr id="66" name="직선 화살표 연결선 17"/>
          <p:cNvCxnSpPr/>
          <p:nvPr/>
        </p:nvCxnSpPr>
        <p:spPr bwMode="auto">
          <a:xfrm>
            <a:off x="2754703" y="4600972"/>
            <a:ext cx="3542402" cy="133927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/>
          <p:cNvSpPr/>
          <p:nvPr/>
        </p:nvSpPr>
        <p:spPr>
          <a:xfrm>
            <a:off x="6623534" y="5873982"/>
            <a:ext cx="427345" cy="49875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rgbClr val="0066FF"/>
                </a:solidFill>
              </a:rPr>
              <a:t>P2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7803539" y="5867527"/>
            <a:ext cx="427345" cy="498758"/>
          </a:xfrm>
          <a:prstGeom prst="rect">
            <a:avLst/>
          </a:prstGeom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0066FF"/>
                </a:solidFill>
              </a:rPr>
              <a:t>Pn</a:t>
            </a:r>
            <a:endParaRPr lang="ko-KR" altLang="en-US" b="1" dirty="0"/>
          </a:p>
        </p:txBody>
      </p:sp>
      <p:cxnSp>
        <p:nvCxnSpPr>
          <p:cNvPr id="67" name="직선 화살표 연결선 203"/>
          <p:cNvCxnSpPr/>
          <p:nvPr/>
        </p:nvCxnSpPr>
        <p:spPr bwMode="auto">
          <a:xfrm>
            <a:off x="2811780" y="5166360"/>
            <a:ext cx="5200669" cy="77388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그룹 5"/>
          <p:cNvGrpSpPr/>
          <p:nvPr/>
        </p:nvGrpSpPr>
        <p:grpSpPr>
          <a:xfrm>
            <a:off x="3314066" y="3869283"/>
            <a:ext cx="3309468" cy="1354567"/>
            <a:chOff x="3314066" y="3869283"/>
            <a:chExt cx="3309468" cy="1354567"/>
          </a:xfrm>
        </p:grpSpPr>
        <p:sp>
          <p:nvSpPr>
            <p:cNvPr id="26" name="TextBox 25"/>
            <p:cNvSpPr txBox="1"/>
            <p:nvPr/>
          </p:nvSpPr>
          <p:spPr>
            <a:xfrm>
              <a:off x="3468914" y="4475798"/>
              <a:ext cx="270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Atomic remapping!!</a:t>
              </a:r>
            </a:p>
          </p:txBody>
        </p:sp>
        <p:sp>
          <p:nvSpPr>
            <p:cNvPr id="5" name="아래로 구부러진 화살표 4"/>
            <p:cNvSpPr/>
            <p:nvPr/>
          </p:nvSpPr>
          <p:spPr>
            <a:xfrm>
              <a:off x="3314066" y="3869283"/>
              <a:ext cx="3309468" cy="135456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2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0" grpId="0" animBg="1"/>
      <p:bldP spid="71" grpId="0" animBg="1"/>
      <p:bldP spid="4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Flash characteristics and opportunities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X-FTL for SQLite databases</a:t>
            </a:r>
          </a:p>
          <a:p>
            <a:pPr lvl="1"/>
            <a:r>
              <a:rPr lang="en-US" altLang="ko-KR" dirty="0" smtClean="0"/>
              <a:t>Architecture and implementation</a:t>
            </a:r>
            <a:endParaRPr lang="en-US" altLang="ko-KR" dirty="0"/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98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880522" y="4346622"/>
            <a:ext cx="7416824" cy="2433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              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01130" y="4461428"/>
            <a:ext cx="3380586" cy="14618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X-FTL: </a:t>
            </a:r>
            <a:r>
              <a:rPr lang="en-US" altLang="ko-KR" dirty="0"/>
              <a:t>Architecture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2752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X-FTL : Inside SSD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Transactional mapping table : </a:t>
            </a:r>
            <a:r>
              <a:rPr lang="en-US" altLang="ko-KR" b="1" dirty="0" smtClean="0">
                <a:solidFill>
                  <a:srgbClr val="C00000"/>
                </a:solidFill>
              </a:rPr>
              <a:t>X-L2P</a:t>
            </a:r>
            <a:r>
              <a:rPr lang="en-US" altLang="ko-KR" dirty="0" smtClean="0"/>
              <a:t> table</a:t>
            </a:r>
          </a:p>
          <a:p>
            <a:pPr lvl="2"/>
            <a:r>
              <a:rPr lang="en-US" altLang="ko-KR" dirty="0"/>
              <a:t>Page mapping table : L2P table (original FTL)</a:t>
            </a:r>
          </a:p>
          <a:p>
            <a:pPr lvl="2"/>
            <a:r>
              <a:rPr lang="en-US" altLang="ko-KR" dirty="0" smtClean="0"/>
              <a:t>Transaction ID, Logical Page No, Physical Page No(new), Status</a:t>
            </a:r>
          </a:p>
          <a:p>
            <a:pPr lvl="1"/>
            <a:r>
              <a:rPr lang="en-US" altLang="ko-KR" dirty="0" smtClean="0"/>
              <a:t>Garbage collection </a:t>
            </a:r>
          </a:p>
          <a:p>
            <a:pPr lvl="2"/>
            <a:r>
              <a:rPr lang="en-US" altLang="ko-KR" dirty="0" smtClean="0"/>
              <a:t>Prevent </a:t>
            </a:r>
            <a:r>
              <a:rPr lang="en-US" altLang="ko-KR" b="1" dirty="0" smtClean="0">
                <a:solidFill>
                  <a:srgbClr val="C00000"/>
                </a:solidFill>
              </a:rPr>
              <a:t>active </a:t>
            </a:r>
            <a:r>
              <a:rPr lang="en-US" altLang="ko-KR" b="1" dirty="0">
                <a:solidFill>
                  <a:srgbClr val="C00000"/>
                </a:solidFill>
              </a:rPr>
              <a:t>transaction</a:t>
            </a:r>
            <a:r>
              <a:rPr lang="en-US" altLang="ko-KR" dirty="0"/>
              <a:t> </a:t>
            </a:r>
            <a:r>
              <a:rPr lang="en-US" altLang="ko-KR" dirty="0" smtClean="0"/>
              <a:t>pages from GC</a:t>
            </a:r>
            <a:endParaRPr lang="en-US" altLang="ko-KR" dirty="0"/>
          </a:p>
          <a:p>
            <a:pPr lvl="2"/>
            <a:r>
              <a:rPr lang="en-US" altLang="ko-KR" dirty="0" smtClean="0"/>
              <a:t>Only pages invalidated by committed transactions</a:t>
            </a:r>
          </a:p>
          <a:p>
            <a:pPr lvl="1"/>
            <a:r>
              <a:rPr lang="en-US" altLang="ko-KR" dirty="0" smtClean="0"/>
              <a:t>Atomic propagation of mapping information at </a:t>
            </a:r>
            <a:r>
              <a:rPr lang="en-US" altLang="ko-KR" dirty="0"/>
              <a:t>commit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Atomic remapping of committed entries in </a:t>
            </a:r>
            <a:r>
              <a:rPr lang="en-US" altLang="ko-KR" b="1" dirty="0" smtClean="0">
                <a:solidFill>
                  <a:srgbClr val="C00000"/>
                </a:solidFill>
              </a:rPr>
              <a:t>X-L2P table to L2P table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0521" y="4051112"/>
            <a:ext cx="7416825" cy="2955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-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6091" y="6213984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왼쪽 중괄호 8"/>
          <p:cNvSpPr/>
          <p:nvPr/>
        </p:nvSpPr>
        <p:spPr bwMode="auto">
          <a:xfrm rot="16200000">
            <a:off x="7262983" y="6020269"/>
            <a:ext cx="119937" cy="940542"/>
          </a:xfrm>
          <a:prstGeom prst="leftBrace">
            <a:avLst>
              <a:gd name="adj1" fmla="val 24206"/>
              <a:gd name="adj2" fmla="val 501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10" name="TextBox 129"/>
          <p:cNvSpPr txBox="1">
            <a:spLocks noChangeArrowheads="1"/>
          </p:cNvSpPr>
          <p:nvPr/>
        </p:nvSpPr>
        <p:spPr bwMode="auto">
          <a:xfrm>
            <a:off x="6646072" y="6515549"/>
            <a:ext cx="141906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New copy of P1, … , </a:t>
            </a:r>
            <a:r>
              <a:rPr lang="en-US" altLang="ko-KR" sz="1000" dirty="0" err="1" smtClean="0">
                <a:latin typeface="Calibri" pitchFamily="34" charset="0"/>
                <a:cs typeface="Calibri" pitchFamily="34" charset="0"/>
              </a:rPr>
              <a:t>Pn</a:t>
            </a:r>
            <a:endParaRPr lang="en-US" altLang="ko-KR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3927" y="5121748"/>
            <a:ext cx="861229" cy="305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Propagation</a:t>
            </a:r>
          </a:p>
          <a:p>
            <a:pPr algn="ctr">
              <a:lnSpc>
                <a:spcPts val="800"/>
              </a:lnSpc>
            </a:pPr>
            <a:r>
              <a:rPr lang="en-US" altLang="ko-KR" sz="1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 commit</a:t>
            </a:r>
            <a:endParaRPr lang="en-US" altLang="ko-KR" sz="1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3177" y="48784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TID</a:t>
            </a:r>
          </a:p>
        </p:txBody>
      </p:sp>
      <p:sp>
        <p:nvSpPr>
          <p:cNvPr id="13" name="TextBox 129"/>
          <p:cNvSpPr txBox="1">
            <a:spLocks noChangeArrowheads="1"/>
          </p:cNvSpPr>
          <p:nvPr/>
        </p:nvSpPr>
        <p:spPr bwMode="auto">
          <a:xfrm>
            <a:off x="4763621" y="4461429"/>
            <a:ext cx="1661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Transactional</a:t>
            </a:r>
          </a:p>
          <a:p>
            <a:pPr algn="ctr" eaLnBrk="1" hangingPunct="1"/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Mapping Table 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X-L2P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98379" y="48784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LPN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84140" y="48779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PPNnew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177" y="50308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98379" y="50308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4140" y="50303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13755" y="51832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98957" y="51832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484140" y="51827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14038" y="53356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99240" y="53356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84140" y="53351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13755" y="54880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98957" y="54880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84140" y="54875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129"/>
          <p:cNvSpPr txBox="1">
            <a:spLocks noChangeArrowheads="1"/>
          </p:cNvSpPr>
          <p:nvPr/>
        </p:nvSpPr>
        <p:spPr bwMode="auto">
          <a:xfrm>
            <a:off x="1966364" y="4415948"/>
            <a:ext cx="1074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Page  Mapping</a:t>
            </a:r>
          </a:p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Table 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L2P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235378" y="4833616"/>
            <a:ext cx="576064" cy="152108"/>
            <a:chOff x="1187624" y="3501008"/>
            <a:chExt cx="576064" cy="152108"/>
          </a:xfrm>
          <a:effectLst/>
        </p:grpSpPr>
        <p:sp>
          <p:nvSpPr>
            <p:cNvPr id="30" name="직사각형 29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LPN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PPN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235378" y="4986016"/>
            <a:ext cx="576064" cy="152108"/>
            <a:chOff x="1187624" y="3501008"/>
            <a:chExt cx="576064" cy="152108"/>
          </a:xfrm>
          <a:effectLst/>
        </p:grpSpPr>
        <p:sp>
          <p:nvSpPr>
            <p:cNvPr id="33" name="직사각형 32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35378" y="5138416"/>
            <a:ext cx="576064" cy="152108"/>
            <a:chOff x="1187624" y="3501008"/>
            <a:chExt cx="576064" cy="152108"/>
          </a:xfrm>
          <a:effectLst/>
        </p:grpSpPr>
        <p:sp>
          <p:nvSpPr>
            <p:cNvPr id="36" name="직사각형 35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35378" y="5290816"/>
            <a:ext cx="576064" cy="152108"/>
            <a:chOff x="1187624" y="3501008"/>
            <a:chExt cx="576064" cy="152108"/>
          </a:xfrm>
          <a:effectLst/>
        </p:grpSpPr>
        <p:sp>
          <p:nvSpPr>
            <p:cNvPr id="39" name="직사각형 38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235378" y="5443732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19660" y="5443216"/>
            <a:ext cx="291782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235378" y="5595616"/>
            <a:ext cx="576064" cy="152108"/>
            <a:chOff x="1187624" y="3501008"/>
            <a:chExt cx="576064" cy="152108"/>
          </a:xfrm>
          <a:effectLst/>
        </p:grpSpPr>
        <p:sp>
          <p:nvSpPr>
            <p:cNvPr id="44" name="직사각형 43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sp>
        <p:nvSpPr>
          <p:cNvPr id="46" name="아래로 구부러진 화살표 45"/>
          <p:cNvSpPr/>
          <p:nvPr/>
        </p:nvSpPr>
        <p:spPr>
          <a:xfrm flipH="1">
            <a:off x="3400802" y="4862146"/>
            <a:ext cx="933238" cy="227938"/>
          </a:xfrm>
          <a:prstGeom prst="curvedDown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92890" y="4051113"/>
            <a:ext cx="309552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Calibri" pitchFamily="34" charset="0"/>
                <a:cs typeface="Calibri" pitchFamily="34" charset="0"/>
              </a:rPr>
              <a:t>Read(Ti, Pi) , Write (</a:t>
            </a:r>
            <a:r>
              <a:rPr lang="en-US" altLang="ko-KR" sz="1200" i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altLang="ko-KR" sz="1200" i="1" dirty="0" smtClean="0">
                <a:latin typeface="Calibri" pitchFamily="34" charset="0"/>
                <a:cs typeface="Calibri" pitchFamily="34" charset="0"/>
              </a:rPr>
              <a:t>i, Pi), Commit(Ti), Abort(Ti)</a:t>
            </a:r>
          </a:p>
        </p:txBody>
      </p:sp>
      <p:sp>
        <p:nvSpPr>
          <p:cNvPr id="48" name="TextBox 129"/>
          <p:cNvSpPr txBox="1">
            <a:spLocks noChangeArrowheads="1"/>
          </p:cNvSpPr>
          <p:nvPr/>
        </p:nvSpPr>
        <p:spPr bwMode="auto">
          <a:xfrm>
            <a:off x="1168554" y="4051113"/>
            <a:ext cx="17959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Storage Interface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09408" y="4451497"/>
            <a:ext cx="1903362" cy="1331693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792509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488781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84778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881050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576704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73010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660169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356441" y="6209806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16826" y="6213984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P2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63621" y="6204758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22532" y="6300581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60"/>
          <p:cNvCxnSpPr/>
          <p:nvPr/>
        </p:nvCxnSpPr>
        <p:spPr bwMode="auto">
          <a:xfrm>
            <a:off x="4158957" y="6301144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>
            <a:off x="6247189" y="6300581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직사각형 62"/>
          <p:cNvSpPr/>
          <p:nvPr/>
        </p:nvSpPr>
        <p:spPr>
          <a:xfrm>
            <a:off x="6857443" y="6213984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22177" y="6210084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P2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40522" y="6209221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7404366" y="6300581"/>
            <a:ext cx="14401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왼쪽 중괄호 66"/>
          <p:cNvSpPr/>
          <p:nvPr/>
        </p:nvSpPr>
        <p:spPr bwMode="auto">
          <a:xfrm rot="16200000">
            <a:off x="3726526" y="5385066"/>
            <a:ext cx="119937" cy="2211546"/>
          </a:xfrm>
          <a:prstGeom prst="leftBrace">
            <a:avLst>
              <a:gd name="adj1" fmla="val 24206"/>
              <a:gd name="adj2" fmla="val 501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68" name="TextBox 129"/>
          <p:cNvSpPr txBox="1">
            <a:spLocks noChangeArrowheads="1"/>
          </p:cNvSpPr>
          <p:nvPr/>
        </p:nvSpPr>
        <p:spPr bwMode="auto">
          <a:xfrm>
            <a:off x="3061856" y="6515849"/>
            <a:ext cx="141906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Old copy of P1, … , </a:t>
            </a:r>
            <a:r>
              <a:rPr lang="en-US" altLang="ko-KR" sz="1000" dirty="0" err="1" smtClean="0">
                <a:latin typeface="Calibri" pitchFamily="34" charset="0"/>
                <a:cs typeface="Calibri" pitchFamily="34" charset="0"/>
              </a:rPr>
              <a:t>Pn</a:t>
            </a:r>
            <a:endParaRPr lang="en-US" altLang="ko-KR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6425138" y="4425053"/>
            <a:ext cx="6357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X-FTL</a:t>
            </a:r>
          </a:p>
        </p:txBody>
      </p:sp>
      <p:sp>
        <p:nvSpPr>
          <p:cNvPr id="71" name="타원 70"/>
          <p:cNvSpPr/>
          <p:nvPr/>
        </p:nvSpPr>
        <p:spPr>
          <a:xfrm>
            <a:off x="7177236" y="5504520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Recovery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177236" y="5044985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Commit/Abort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13838" y="56404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99040" y="5640464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484140" y="5639948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6" name="직선 화살표 연결선 75"/>
          <p:cNvCxnSpPr>
            <a:endCxn id="8" idx="0"/>
          </p:cNvCxnSpPr>
          <p:nvPr/>
        </p:nvCxnSpPr>
        <p:spPr bwMode="auto">
          <a:xfrm>
            <a:off x="2608714" y="5228370"/>
            <a:ext cx="151701" cy="98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직선 화살표 연결선 76"/>
          <p:cNvCxnSpPr>
            <a:endCxn id="59" idx="0"/>
          </p:cNvCxnSpPr>
          <p:nvPr/>
        </p:nvCxnSpPr>
        <p:spPr bwMode="auto">
          <a:xfrm>
            <a:off x="2760415" y="5545090"/>
            <a:ext cx="2067530" cy="6596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직사각형 77"/>
          <p:cNvSpPr/>
          <p:nvPr/>
        </p:nvSpPr>
        <p:spPr>
          <a:xfrm>
            <a:off x="5952001" y="48801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Status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952001" y="50325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52001" y="51849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952001" y="53373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52001" y="54897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952001" y="5642129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직선 화살표 연결선 83"/>
          <p:cNvCxnSpPr>
            <a:endCxn id="63" idx="0"/>
          </p:cNvCxnSpPr>
          <p:nvPr/>
        </p:nvCxnSpPr>
        <p:spPr bwMode="auto">
          <a:xfrm>
            <a:off x="5717503" y="5228370"/>
            <a:ext cx="1204264" cy="98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직선 화살표 연결선 84"/>
          <p:cNvCxnSpPr>
            <a:endCxn id="57" idx="0"/>
          </p:cNvCxnSpPr>
          <p:nvPr/>
        </p:nvCxnSpPr>
        <p:spPr bwMode="auto">
          <a:xfrm>
            <a:off x="5717503" y="5563602"/>
            <a:ext cx="1986937" cy="6462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타원 85"/>
          <p:cNvSpPr/>
          <p:nvPr/>
        </p:nvSpPr>
        <p:spPr>
          <a:xfrm>
            <a:off x="7177236" y="4573508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Write/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TextBox 129"/>
          <p:cNvSpPr txBox="1">
            <a:spLocks noChangeArrowheads="1"/>
          </p:cNvSpPr>
          <p:nvPr/>
        </p:nvSpPr>
        <p:spPr bwMode="auto">
          <a:xfrm>
            <a:off x="1168554" y="5054148"/>
            <a:ext cx="10801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Traditional FTL </a:t>
            </a:r>
          </a:p>
          <a:p>
            <a:pPr eaLnBrk="1" hangingPunct="1"/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with Garbage</a:t>
            </a:r>
          </a:p>
          <a:p>
            <a:pPr eaLnBrk="1" hangingPunct="1"/>
            <a:r>
              <a:rPr lang="en-US" altLang="ko-KR" sz="1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Collection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1096546" y="6209781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5964206" y="6208370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0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직사각형 278"/>
          <p:cNvSpPr/>
          <p:nvPr/>
        </p:nvSpPr>
        <p:spPr bwMode="auto">
          <a:xfrm>
            <a:off x="863588" y="4158845"/>
            <a:ext cx="7416824" cy="2433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              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584196" y="4273651"/>
            <a:ext cx="3380586" cy="14618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X-FTL: Architecture (2/2)</a:t>
            </a:r>
            <a:endParaRPr lang="ko-KR" altLang="en-US" dirty="0"/>
          </a:p>
        </p:txBody>
      </p:sp>
      <p:sp>
        <p:nvSpPr>
          <p:cNvPr id="275" name="내용 개체 틀 274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125092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Extend storage API (SATA interface)</a:t>
            </a:r>
          </a:p>
          <a:p>
            <a:pPr lvl="1"/>
            <a:r>
              <a:rPr lang="en-US" altLang="ko-KR" dirty="0" smtClean="0"/>
              <a:t>Transaction ID is passed to storage with Read/Write command</a:t>
            </a:r>
          </a:p>
          <a:p>
            <a:pPr lvl="1"/>
            <a:r>
              <a:rPr lang="en-US" altLang="ko-KR" dirty="0" smtClean="0"/>
              <a:t>Add Commit/Abort command</a:t>
            </a:r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863587" y="3170865"/>
            <a:ext cx="7416826" cy="2217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bri" pitchFamily="34" charset="0"/>
              </a:rPr>
              <a:t>-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863589" y="3391825"/>
            <a:ext cx="7416824" cy="307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File System 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863587" y="3863335"/>
            <a:ext cx="7416825" cy="2955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-</a:t>
            </a:r>
            <a:endParaRPr lang="ko-KR" altLang="en-US" dirty="0">
              <a:latin typeface="Calibri" pitchFamily="34" charset="0"/>
            </a:endParaRPr>
          </a:p>
        </p:txBody>
      </p:sp>
      <p:cxnSp>
        <p:nvCxnSpPr>
          <p:cNvPr id="280" name="꺾인 연결선 10"/>
          <p:cNvCxnSpPr>
            <a:cxnSpLocks noChangeShapeType="1"/>
          </p:cNvCxnSpPr>
          <p:nvPr/>
        </p:nvCxnSpPr>
        <p:spPr bwMode="auto">
          <a:xfrm>
            <a:off x="7272300" y="2623008"/>
            <a:ext cx="4292" cy="124032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TextBox 280"/>
          <p:cNvSpPr txBox="1"/>
          <p:nvPr/>
        </p:nvSpPr>
        <p:spPr>
          <a:xfrm>
            <a:off x="5905313" y="2376787"/>
            <a:ext cx="237509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latin typeface="Calibri" pitchFamily="34" charset="0"/>
                <a:cs typeface="Calibri" pitchFamily="34" charset="0"/>
              </a:rPr>
              <a:t>Update P1, P2, … , </a:t>
            </a:r>
            <a:r>
              <a:rPr lang="en-US" altLang="ko-KR" sz="1100" i="1" dirty="0" err="1" smtClean="0">
                <a:latin typeface="Calibri" pitchFamily="34" charset="0"/>
                <a:cs typeface="Calibri" pitchFamily="34" charset="0"/>
              </a:rPr>
              <a:t>Pn</a:t>
            </a:r>
            <a:r>
              <a:rPr lang="en-US" altLang="ko-KR" sz="1100" i="1" dirty="0" smtClean="0">
                <a:latin typeface="Calibri" pitchFamily="34" charset="0"/>
                <a:cs typeface="Calibri" pitchFamily="34" charset="0"/>
              </a:rPr>
              <a:t>,  Commit/Abort</a:t>
            </a:r>
            <a:endParaRPr lang="ko-KR" altLang="en-US" sz="11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6681124" y="2681867"/>
            <a:ext cx="1190936" cy="245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SQLite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863586" y="2423176"/>
            <a:ext cx="7416827" cy="60608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      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2679157" y="6026207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5" name="왼쪽 중괄호 284"/>
          <p:cNvSpPr/>
          <p:nvPr/>
        </p:nvSpPr>
        <p:spPr bwMode="auto">
          <a:xfrm rot="16200000">
            <a:off x="7246049" y="5832492"/>
            <a:ext cx="119937" cy="940542"/>
          </a:xfrm>
          <a:prstGeom prst="leftBrace">
            <a:avLst>
              <a:gd name="adj1" fmla="val 24206"/>
              <a:gd name="adj2" fmla="val 501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286" name="TextBox 129"/>
          <p:cNvSpPr txBox="1">
            <a:spLocks noChangeArrowheads="1"/>
          </p:cNvSpPr>
          <p:nvPr/>
        </p:nvSpPr>
        <p:spPr bwMode="auto">
          <a:xfrm>
            <a:off x="6629138" y="6327772"/>
            <a:ext cx="141906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New copy of P1, … , </a:t>
            </a:r>
            <a:r>
              <a:rPr lang="en-US" altLang="ko-KR" sz="1000" dirty="0" err="1" smtClean="0">
                <a:latin typeface="Calibri" pitchFamily="34" charset="0"/>
                <a:cs typeface="Calibri" pitchFamily="34" charset="0"/>
              </a:rPr>
              <a:t>Pn</a:t>
            </a:r>
            <a:endParaRPr lang="en-US" altLang="ko-KR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426993" y="4933971"/>
            <a:ext cx="861229" cy="2975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000" i="1" dirty="0" smtClean="0">
                <a:latin typeface="Calibri" pitchFamily="34" charset="0"/>
                <a:cs typeface="Calibri" pitchFamily="34" charset="0"/>
              </a:rPr>
              <a:t>Propagation</a:t>
            </a:r>
          </a:p>
          <a:p>
            <a:pPr algn="ctr">
              <a:lnSpc>
                <a:spcPts val="800"/>
              </a:lnSpc>
            </a:pPr>
            <a:r>
              <a:rPr lang="en-US" altLang="ko-KR" sz="1000" i="1" dirty="0" smtClean="0">
                <a:latin typeface="Calibri" pitchFamily="34" charset="0"/>
                <a:cs typeface="Calibri" pitchFamily="34" charset="0"/>
              </a:rPr>
              <a:t>at commit</a:t>
            </a:r>
            <a:endParaRPr lang="en-US" altLang="ko-KR" sz="10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4896243" y="46906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TID</a:t>
            </a:r>
          </a:p>
        </p:txBody>
      </p:sp>
      <p:sp>
        <p:nvSpPr>
          <p:cNvPr id="289" name="TextBox 129"/>
          <p:cNvSpPr txBox="1">
            <a:spLocks noChangeArrowheads="1"/>
          </p:cNvSpPr>
          <p:nvPr/>
        </p:nvSpPr>
        <p:spPr bwMode="auto">
          <a:xfrm>
            <a:off x="4746687" y="4273652"/>
            <a:ext cx="1661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Transactional</a:t>
            </a:r>
          </a:p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Page Mapping Table 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X-L2P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90" name="직사각형 289"/>
          <p:cNvSpPr/>
          <p:nvPr/>
        </p:nvSpPr>
        <p:spPr>
          <a:xfrm>
            <a:off x="5181445" y="46906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LPN</a:t>
            </a:r>
          </a:p>
        </p:txBody>
      </p:sp>
      <p:sp>
        <p:nvSpPr>
          <p:cNvPr id="291" name="직사각형 290"/>
          <p:cNvSpPr/>
          <p:nvPr/>
        </p:nvSpPr>
        <p:spPr>
          <a:xfrm>
            <a:off x="5467206" y="46901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PPNnew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4896243" y="48430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293" name="직사각형 292"/>
          <p:cNvSpPr/>
          <p:nvPr/>
        </p:nvSpPr>
        <p:spPr>
          <a:xfrm>
            <a:off x="5181445" y="48430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467206" y="48425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4896821" y="49954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</a:t>
            </a:r>
          </a:p>
        </p:txBody>
      </p:sp>
      <p:sp>
        <p:nvSpPr>
          <p:cNvPr id="296" name="직사각형 295"/>
          <p:cNvSpPr/>
          <p:nvPr/>
        </p:nvSpPr>
        <p:spPr>
          <a:xfrm>
            <a:off x="5182023" y="49954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</a:p>
        </p:txBody>
      </p:sp>
      <p:sp>
        <p:nvSpPr>
          <p:cNvPr id="297" name="직사각형 296"/>
          <p:cNvSpPr/>
          <p:nvPr/>
        </p:nvSpPr>
        <p:spPr>
          <a:xfrm>
            <a:off x="5467206" y="49949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4897104" y="51478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5182306" y="51478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5467206" y="51473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4896821" y="53002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5182023" y="53002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5467206" y="52997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4" name="TextBox 129"/>
          <p:cNvSpPr txBox="1">
            <a:spLocks noChangeArrowheads="1"/>
          </p:cNvSpPr>
          <p:nvPr/>
        </p:nvSpPr>
        <p:spPr bwMode="auto">
          <a:xfrm>
            <a:off x="1949430" y="4228171"/>
            <a:ext cx="1074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Page  Mapping</a:t>
            </a:r>
          </a:p>
          <a:p>
            <a:pPr algn="ctr" eaLnBrk="1" hangingPunct="1"/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Table 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ko-KR" sz="1000" b="1" dirty="0" smtClean="0">
                <a:latin typeface="Calibri" pitchFamily="34" charset="0"/>
                <a:cs typeface="Calibri" pitchFamily="34" charset="0"/>
              </a:rPr>
              <a:t>L2P</a:t>
            </a:r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grpSp>
        <p:nvGrpSpPr>
          <p:cNvPr id="305" name="그룹 304"/>
          <p:cNvGrpSpPr/>
          <p:nvPr/>
        </p:nvGrpSpPr>
        <p:grpSpPr>
          <a:xfrm>
            <a:off x="2218444" y="4645839"/>
            <a:ext cx="576064" cy="152108"/>
            <a:chOff x="1187624" y="3501008"/>
            <a:chExt cx="576064" cy="152108"/>
          </a:xfrm>
          <a:effectLst/>
        </p:grpSpPr>
        <p:sp>
          <p:nvSpPr>
            <p:cNvPr id="306" name="직사각형 305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LPN</a:t>
              </a: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PPN</a:t>
              </a:r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2218444" y="4798239"/>
            <a:ext cx="576064" cy="152108"/>
            <a:chOff x="1187624" y="3501008"/>
            <a:chExt cx="576064" cy="152108"/>
          </a:xfrm>
          <a:effectLst/>
        </p:grpSpPr>
        <p:sp>
          <p:nvSpPr>
            <p:cNvPr id="309" name="직사각형 308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grpSp>
        <p:nvGrpSpPr>
          <p:cNvPr id="311" name="그룹 310"/>
          <p:cNvGrpSpPr/>
          <p:nvPr/>
        </p:nvGrpSpPr>
        <p:grpSpPr>
          <a:xfrm>
            <a:off x="2218444" y="4950639"/>
            <a:ext cx="576064" cy="152108"/>
            <a:chOff x="1187624" y="3501008"/>
            <a:chExt cx="576064" cy="152108"/>
          </a:xfrm>
          <a:effectLst/>
        </p:grpSpPr>
        <p:sp>
          <p:nvSpPr>
            <p:cNvPr id="312" name="직사각형 311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P1</a:t>
              </a: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4" name="그룹 313"/>
          <p:cNvGrpSpPr/>
          <p:nvPr/>
        </p:nvGrpSpPr>
        <p:grpSpPr>
          <a:xfrm>
            <a:off x="2218444" y="5103039"/>
            <a:ext cx="576064" cy="152108"/>
            <a:chOff x="1187624" y="3501008"/>
            <a:chExt cx="576064" cy="152108"/>
          </a:xfrm>
          <a:effectLst/>
        </p:grpSpPr>
        <p:sp>
          <p:nvSpPr>
            <p:cNvPr id="315" name="직사각형 314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sp>
        <p:nvSpPr>
          <p:cNvPr id="317" name="직사각형 316"/>
          <p:cNvSpPr/>
          <p:nvPr/>
        </p:nvSpPr>
        <p:spPr>
          <a:xfrm>
            <a:off x="2218444" y="5255955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2502726" y="5255439"/>
            <a:ext cx="291782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9" name="그룹 318"/>
          <p:cNvGrpSpPr/>
          <p:nvPr/>
        </p:nvGrpSpPr>
        <p:grpSpPr>
          <a:xfrm>
            <a:off x="2218444" y="5407839"/>
            <a:ext cx="576064" cy="152108"/>
            <a:chOff x="1187624" y="3501008"/>
            <a:chExt cx="576064" cy="152108"/>
          </a:xfrm>
          <a:effectLst/>
        </p:grpSpPr>
        <p:sp>
          <p:nvSpPr>
            <p:cNvPr id="320" name="직사각형 319"/>
            <p:cNvSpPr/>
            <p:nvPr/>
          </p:nvSpPr>
          <p:spPr>
            <a:xfrm>
              <a:off x="1187624" y="3501524"/>
              <a:ext cx="284888" cy="15107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1471906" y="3501008"/>
              <a:ext cx="291782" cy="15210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</a:t>
              </a:r>
            </a:p>
          </p:txBody>
        </p:sp>
      </p:grpSp>
      <p:sp>
        <p:nvSpPr>
          <p:cNvPr id="322" name="아래로 구부러진 화살표 321"/>
          <p:cNvSpPr/>
          <p:nvPr/>
        </p:nvSpPr>
        <p:spPr>
          <a:xfrm flipH="1">
            <a:off x="3383868" y="4674369"/>
            <a:ext cx="933238" cy="227938"/>
          </a:xfrm>
          <a:prstGeom prst="curvedDown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403684" y="3159200"/>
            <a:ext cx="152246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Calibri" pitchFamily="34" charset="0"/>
                <a:cs typeface="Calibri" pitchFamily="34" charset="0"/>
              </a:rPr>
              <a:t>Read(Pi), Write(Pi), </a:t>
            </a:r>
            <a:endParaRPr lang="ko-KR" altLang="en-US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99626" y="3863336"/>
            <a:ext cx="152396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Commit(Ti), Abort(Ti)</a:t>
            </a:r>
          </a:p>
        </p:txBody>
      </p:sp>
      <p:sp>
        <p:nvSpPr>
          <p:cNvPr id="325" name="TextBox 129"/>
          <p:cNvSpPr txBox="1">
            <a:spLocks noChangeArrowheads="1"/>
          </p:cNvSpPr>
          <p:nvPr/>
        </p:nvSpPr>
        <p:spPr bwMode="auto">
          <a:xfrm>
            <a:off x="1151620" y="3863336"/>
            <a:ext cx="17959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Storage Interface</a:t>
            </a: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1192474" y="4263720"/>
            <a:ext cx="1903362" cy="1331693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327" name="직사각형 326"/>
          <p:cNvSpPr/>
          <p:nvPr/>
        </p:nvSpPr>
        <p:spPr bwMode="auto">
          <a:xfrm>
            <a:off x="1775575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2471847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9" name="직사각형 328"/>
          <p:cNvSpPr/>
          <p:nvPr/>
        </p:nvSpPr>
        <p:spPr bwMode="auto">
          <a:xfrm>
            <a:off x="3167844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0" name="직사각형 329"/>
          <p:cNvSpPr/>
          <p:nvPr/>
        </p:nvSpPr>
        <p:spPr bwMode="auto">
          <a:xfrm>
            <a:off x="3864116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1" name="직사각형 330"/>
          <p:cNvSpPr/>
          <p:nvPr/>
        </p:nvSpPr>
        <p:spPr bwMode="auto">
          <a:xfrm>
            <a:off x="4559770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2" name="직사각형 331"/>
          <p:cNvSpPr/>
          <p:nvPr/>
        </p:nvSpPr>
        <p:spPr bwMode="auto">
          <a:xfrm>
            <a:off x="5256076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3" name="직사각형 332"/>
          <p:cNvSpPr/>
          <p:nvPr/>
        </p:nvSpPr>
        <p:spPr bwMode="auto">
          <a:xfrm>
            <a:off x="6643235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4" name="직사각형 333"/>
          <p:cNvSpPr/>
          <p:nvPr/>
        </p:nvSpPr>
        <p:spPr bwMode="auto">
          <a:xfrm>
            <a:off x="7339507" y="6022029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3599892" y="6026207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P2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4746687" y="6016981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7" name="직선 연결선 336"/>
          <p:cNvCxnSpPr/>
          <p:nvPr/>
        </p:nvCxnSpPr>
        <p:spPr bwMode="auto">
          <a:xfrm>
            <a:off x="2005598" y="6112804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직선 연결선 337"/>
          <p:cNvCxnSpPr/>
          <p:nvPr/>
        </p:nvCxnSpPr>
        <p:spPr bwMode="auto">
          <a:xfrm>
            <a:off x="4142023" y="6113367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직선 연결선 338"/>
          <p:cNvCxnSpPr/>
          <p:nvPr/>
        </p:nvCxnSpPr>
        <p:spPr bwMode="auto">
          <a:xfrm>
            <a:off x="6230255" y="6112804"/>
            <a:ext cx="1779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0" name="직사각형 339"/>
          <p:cNvSpPr/>
          <p:nvPr/>
        </p:nvSpPr>
        <p:spPr>
          <a:xfrm>
            <a:off x="6840509" y="6026207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P1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7105243" y="6022307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P2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7623588" y="6021444"/>
            <a:ext cx="128647" cy="18774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Pn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3" name="직선 연결선 342"/>
          <p:cNvCxnSpPr/>
          <p:nvPr/>
        </p:nvCxnSpPr>
        <p:spPr bwMode="auto">
          <a:xfrm>
            <a:off x="7387432" y="6112804"/>
            <a:ext cx="14401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왼쪽 중괄호 343"/>
          <p:cNvSpPr/>
          <p:nvPr/>
        </p:nvSpPr>
        <p:spPr bwMode="auto">
          <a:xfrm rot="16200000">
            <a:off x="3709592" y="5197289"/>
            <a:ext cx="119937" cy="2211546"/>
          </a:xfrm>
          <a:prstGeom prst="leftBrace">
            <a:avLst>
              <a:gd name="adj1" fmla="val 24206"/>
              <a:gd name="adj2" fmla="val 501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sp>
        <p:nvSpPr>
          <p:cNvPr id="345" name="TextBox 129"/>
          <p:cNvSpPr txBox="1">
            <a:spLocks noChangeArrowheads="1"/>
          </p:cNvSpPr>
          <p:nvPr/>
        </p:nvSpPr>
        <p:spPr bwMode="auto">
          <a:xfrm>
            <a:off x="3044922" y="6328072"/>
            <a:ext cx="141906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Old copy of P1, … , </a:t>
            </a:r>
            <a:r>
              <a:rPr lang="en-US" altLang="ko-KR" sz="1000" dirty="0" err="1" smtClean="0">
                <a:latin typeface="Calibri" pitchFamily="34" charset="0"/>
                <a:cs typeface="Calibri" pitchFamily="34" charset="0"/>
              </a:rPr>
              <a:t>Pn</a:t>
            </a:r>
            <a:endParaRPr lang="en-US" altLang="ko-KR" sz="1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7" name="TextBox 129"/>
          <p:cNvSpPr txBox="1">
            <a:spLocks noChangeArrowheads="1"/>
          </p:cNvSpPr>
          <p:nvPr/>
        </p:nvSpPr>
        <p:spPr bwMode="auto">
          <a:xfrm>
            <a:off x="6408204" y="4237276"/>
            <a:ext cx="6357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X-FTL</a:t>
            </a:r>
          </a:p>
        </p:txBody>
      </p:sp>
      <p:sp>
        <p:nvSpPr>
          <p:cNvPr id="348" name="타원 347"/>
          <p:cNvSpPr/>
          <p:nvPr/>
        </p:nvSpPr>
        <p:spPr>
          <a:xfrm>
            <a:off x="7160302" y="5316743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Recovery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9" name="타원 348"/>
          <p:cNvSpPr/>
          <p:nvPr/>
        </p:nvSpPr>
        <p:spPr>
          <a:xfrm>
            <a:off x="7160302" y="4857208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Commit/Abort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4896904" y="54526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182106" y="5452687"/>
            <a:ext cx="284888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5467206" y="5452171"/>
            <a:ext cx="466726" cy="15210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3" name="직선 화살표 연결선 352"/>
          <p:cNvCxnSpPr>
            <a:endCxn id="284" idx="0"/>
          </p:cNvCxnSpPr>
          <p:nvPr/>
        </p:nvCxnSpPr>
        <p:spPr bwMode="auto">
          <a:xfrm>
            <a:off x="2591780" y="5040593"/>
            <a:ext cx="151701" cy="98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4" name="직선 화살표 연결선 353"/>
          <p:cNvCxnSpPr>
            <a:endCxn id="336" idx="0"/>
          </p:cNvCxnSpPr>
          <p:nvPr/>
        </p:nvCxnSpPr>
        <p:spPr bwMode="auto">
          <a:xfrm>
            <a:off x="2743481" y="5357313"/>
            <a:ext cx="2067530" cy="6596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직사각형 354"/>
          <p:cNvSpPr/>
          <p:nvPr/>
        </p:nvSpPr>
        <p:spPr>
          <a:xfrm>
            <a:off x="5935067" y="46923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Status</a:t>
            </a:r>
          </a:p>
        </p:txBody>
      </p:sp>
      <p:sp>
        <p:nvSpPr>
          <p:cNvPr id="356" name="직사각형 355"/>
          <p:cNvSpPr/>
          <p:nvPr/>
        </p:nvSpPr>
        <p:spPr>
          <a:xfrm>
            <a:off x="5935067" y="48447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5935067" y="49971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</a:t>
            </a:r>
          </a:p>
        </p:txBody>
      </p:sp>
      <p:sp>
        <p:nvSpPr>
          <p:cNvPr id="358" name="직사각형 357"/>
          <p:cNvSpPr/>
          <p:nvPr/>
        </p:nvSpPr>
        <p:spPr>
          <a:xfrm>
            <a:off x="5935067" y="51495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5935067" y="53019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</a:t>
            </a:r>
          </a:p>
        </p:txBody>
      </p:sp>
      <p:sp>
        <p:nvSpPr>
          <p:cNvPr id="360" name="직사각형 359"/>
          <p:cNvSpPr/>
          <p:nvPr/>
        </p:nvSpPr>
        <p:spPr>
          <a:xfrm>
            <a:off x="5935067" y="5454352"/>
            <a:ext cx="329121" cy="151076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1" name="직선 화살표 연결선 360"/>
          <p:cNvCxnSpPr>
            <a:endCxn id="340" idx="0"/>
          </p:cNvCxnSpPr>
          <p:nvPr/>
        </p:nvCxnSpPr>
        <p:spPr bwMode="auto">
          <a:xfrm>
            <a:off x="5700569" y="5040593"/>
            <a:ext cx="1204264" cy="98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직선 화살표 연결선 361"/>
          <p:cNvCxnSpPr>
            <a:endCxn id="334" idx="0"/>
          </p:cNvCxnSpPr>
          <p:nvPr/>
        </p:nvCxnSpPr>
        <p:spPr bwMode="auto">
          <a:xfrm>
            <a:off x="5700569" y="5375825"/>
            <a:ext cx="1986937" cy="6462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3" name="타원 362"/>
          <p:cNvSpPr/>
          <p:nvPr/>
        </p:nvSpPr>
        <p:spPr>
          <a:xfrm>
            <a:off x="7160302" y="4385731"/>
            <a:ext cx="720081" cy="35074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Write/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</a:t>
            </a:r>
            <a:endParaRPr lang="ko-KR" altLang="en-US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4" name="TextBox 129"/>
          <p:cNvSpPr txBox="1">
            <a:spLocks noChangeArrowheads="1"/>
          </p:cNvSpPr>
          <p:nvPr/>
        </p:nvSpPr>
        <p:spPr bwMode="auto">
          <a:xfrm>
            <a:off x="1151620" y="3143256"/>
            <a:ext cx="17959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File System Interface</a:t>
            </a:r>
          </a:p>
        </p:txBody>
      </p:sp>
      <p:sp>
        <p:nvSpPr>
          <p:cNvPr id="365" name="TextBox 129"/>
          <p:cNvSpPr txBox="1">
            <a:spLocks noChangeArrowheads="1"/>
          </p:cNvSpPr>
          <p:nvPr/>
        </p:nvSpPr>
        <p:spPr bwMode="auto">
          <a:xfrm>
            <a:off x="1151620" y="4866371"/>
            <a:ext cx="10801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Traditional FTL </a:t>
            </a:r>
          </a:p>
          <a:p>
            <a:pPr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with Garbage</a:t>
            </a:r>
          </a:p>
          <a:p>
            <a:pPr eaLnBrk="1" hangingPunct="1"/>
            <a:r>
              <a:rPr lang="en-US" altLang="ko-KR" sz="1000" dirty="0" smtClean="0">
                <a:latin typeface="Calibri" pitchFamily="34" charset="0"/>
                <a:cs typeface="Calibri" pitchFamily="34" charset="0"/>
              </a:rPr>
              <a:t>Collection</a:t>
            </a:r>
          </a:p>
        </p:txBody>
      </p:sp>
      <p:sp>
        <p:nvSpPr>
          <p:cNvPr id="366" name="직사각형 365"/>
          <p:cNvSpPr/>
          <p:nvPr/>
        </p:nvSpPr>
        <p:spPr bwMode="auto">
          <a:xfrm>
            <a:off x="1079612" y="6022004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7" name="직사각형 366"/>
          <p:cNvSpPr/>
          <p:nvPr/>
        </p:nvSpPr>
        <p:spPr bwMode="auto">
          <a:xfrm>
            <a:off x="5947272" y="6020593"/>
            <a:ext cx="695997" cy="1919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77314" y="3862392"/>
            <a:ext cx="1807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Read(Ti, Pi) , Write (Ti, Pi),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698113" y="3141186"/>
            <a:ext cx="130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fsync</a:t>
            </a:r>
            <a:r>
              <a:rPr lang="en-US" altLang="ko-KR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ioctl</a:t>
            </a:r>
            <a:r>
              <a:rPr lang="en-US" altLang="ko-KR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(abort)</a:t>
            </a:r>
            <a:endParaRPr lang="ko-KR" altLang="en-US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X-FTL: Implementation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Changes made in SQLite </a:t>
            </a:r>
            <a:r>
              <a:rPr lang="en-US" altLang="ko-KR" b="1" dirty="0" smtClean="0">
                <a:solidFill>
                  <a:srgbClr val="0066FF"/>
                </a:solidFill>
              </a:rPr>
              <a:t>( &lt; 50 lines)</a:t>
            </a:r>
          </a:p>
          <a:p>
            <a:pPr lvl="1"/>
            <a:r>
              <a:rPr lang="en-US" altLang="ko-KR" dirty="0" smtClean="0"/>
              <a:t>Journal mode </a:t>
            </a:r>
            <a:r>
              <a:rPr lang="en-US" altLang="ko-KR" b="1" dirty="0" smtClean="0">
                <a:solidFill>
                  <a:srgbClr val="C00000"/>
                </a:solidFill>
              </a:rPr>
              <a:t>off</a:t>
            </a:r>
          </a:p>
          <a:p>
            <a:pPr lvl="1"/>
            <a:r>
              <a:rPr lang="en-US" altLang="ko-KR" dirty="0" smtClean="0"/>
              <a:t>Commit = </a:t>
            </a:r>
            <a:r>
              <a:rPr lang="en-US" altLang="ko-KR" dirty="0" err="1" smtClean="0"/>
              <a:t>fsync</a:t>
            </a:r>
            <a:r>
              <a:rPr lang="en-US" altLang="ko-KR" dirty="0" smtClean="0"/>
              <a:t>, Abort = </a:t>
            </a:r>
            <a:r>
              <a:rPr lang="en-US" altLang="ko-KR" dirty="0" err="1" smtClean="0"/>
              <a:t>ioctl</a:t>
            </a:r>
            <a:r>
              <a:rPr lang="en-US" altLang="ko-KR" dirty="0" smtClean="0"/>
              <a:t>(ABORT)</a:t>
            </a:r>
          </a:p>
          <a:p>
            <a:pPr lvl="2"/>
            <a:r>
              <a:rPr lang="en-US" altLang="ko-KR" dirty="0" smtClean="0"/>
              <a:t>Support </a:t>
            </a:r>
            <a:r>
              <a:rPr lang="en-US" altLang="ko-KR" b="1" dirty="0" smtClean="0">
                <a:solidFill>
                  <a:srgbClr val="C00000"/>
                </a:solidFill>
              </a:rPr>
              <a:t>abort transaction</a:t>
            </a:r>
            <a:r>
              <a:rPr lang="en-US" altLang="ko-KR" dirty="0" smtClean="0"/>
              <a:t> in journal mode off</a:t>
            </a:r>
          </a:p>
          <a:p>
            <a:r>
              <a:rPr lang="en-US" altLang="ko-KR" dirty="0"/>
              <a:t>Changes made in </a:t>
            </a:r>
            <a:r>
              <a:rPr lang="en-US" altLang="ko-KR" dirty="0" smtClean="0"/>
              <a:t>File </a:t>
            </a:r>
            <a:r>
              <a:rPr lang="en-US" altLang="ko-KR" dirty="0"/>
              <a:t>system </a:t>
            </a:r>
            <a:r>
              <a:rPr lang="en-US" altLang="ko-KR" b="1" dirty="0">
                <a:solidFill>
                  <a:srgbClr val="0066FF"/>
                </a:solidFill>
              </a:rPr>
              <a:t>( &lt; </a:t>
            </a:r>
            <a:r>
              <a:rPr lang="en-US" altLang="ko-KR" b="1" dirty="0" smtClean="0">
                <a:solidFill>
                  <a:srgbClr val="0066FF"/>
                </a:solidFill>
              </a:rPr>
              <a:t>200 </a:t>
            </a:r>
            <a:r>
              <a:rPr lang="en-US" altLang="ko-KR" b="1" dirty="0">
                <a:solidFill>
                  <a:srgbClr val="0066FF"/>
                </a:solidFill>
              </a:rPr>
              <a:t>lines)</a:t>
            </a:r>
            <a:endParaRPr lang="en-US" altLang="ko-KR" b="1" dirty="0" smtClean="0">
              <a:solidFill>
                <a:srgbClr val="0066FF"/>
              </a:solidFill>
            </a:endParaRPr>
          </a:p>
          <a:p>
            <a:pPr lvl="1"/>
            <a:r>
              <a:rPr lang="en-US" altLang="ko-KR" dirty="0" smtClean="0"/>
              <a:t>Use </a:t>
            </a:r>
            <a:r>
              <a:rPr lang="en-US" altLang="ko-KR" b="1" dirty="0">
                <a:solidFill>
                  <a:srgbClr val="C00000"/>
                </a:solidFill>
              </a:rPr>
              <a:t>extended SATA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command</a:t>
            </a:r>
          </a:p>
          <a:p>
            <a:pPr lvl="2"/>
            <a:r>
              <a:rPr lang="en-US" altLang="ko-KR" dirty="0" smtClean="0"/>
              <a:t>Translate read(P)/write(P) to read(</a:t>
            </a:r>
            <a:r>
              <a:rPr lang="en-US" altLang="ko-KR" dirty="0" err="1" smtClean="0"/>
              <a:t>t,P</a:t>
            </a:r>
            <a:r>
              <a:rPr lang="en-US" altLang="ko-KR" dirty="0" smtClean="0"/>
              <a:t>)/write(</a:t>
            </a:r>
            <a:r>
              <a:rPr lang="en-US" altLang="ko-KR" dirty="0" err="1" smtClean="0"/>
              <a:t>t,P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Transfer commit/abort to the </a:t>
            </a:r>
            <a:r>
              <a:rPr lang="en-US" altLang="ko-KR" dirty="0" smtClean="0"/>
              <a:t>storage</a:t>
            </a:r>
          </a:p>
          <a:p>
            <a:pPr lvl="1"/>
            <a:r>
              <a:rPr lang="en-US" altLang="ko-KR" dirty="0" smtClean="0"/>
              <a:t>Transaction ID management – per file</a:t>
            </a:r>
          </a:p>
          <a:p>
            <a:r>
              <a:rPr lang="en-US" altLang="ko-KR" dirty="0" smtClean="0"/>
              <a:t>Changes </a:t>
            </a:r>
            <a:r>
              <a:rPr lang="en-US" altLang="ko-KR" dirty="0"/>
              <a:t>made in </a:t>
            </a:r>
            <a:r>
              <a:rPr lang="en-US" altLang="ko-KR" dirty="0" smtClean="0"/>
              <a:t>FTL firmware </a:t>
            </a:r>
            <a:r>
              <a:rPr lang="en-US" altLang="ko-KR" b="1" dirty="0">
                <a:solidFill>
                  <a:srgbClr val="0066FF"/>
                </a:solidFill>
              </a:rPr>
              <a:t>( &lt; </a:t>
            </a:r>
            <a:r>
              <a:rPr lang="en-US" altLang="ko-KR" b="1" dirty="0" smtClean="0">
                <a:solidFill>
                  <a:srgbClr val="0066FF"/>
                </a:solidFill>
              </a:rPr>
              <a:t>500 lines)</a:t>
            </a:r>
          </a:p>
          <a:p>
            <a:pPr lvl="1"/>
            <a:r>
              <a:rPr lang="en-US" altLang="ko-KR" dirty="0"/>
              <a:t>Implement X-FTL on the </a:t>
            </a:r>
            <a:r>
              <a:rPr lang="en-US" altLang="ko-KR" dirty="0" err="1"/>
              <a:t>OpenSSD</a:t>
            </a:r>
            <a:r>
              <a:rPr lang="en-US" altLang="ko-KR" dirty="0"/>
              <a:t> platform </a:t>
            </a:r>
          </a:p>
          <a:p>
            <a:pPr lvl="1"/>
            <a:r>
              <a:rPr lang="en-US" altLang="ko-KR" dirty="0" smtClean="0"/>
              <a:t>Add X-FTL feature to Greedy FTL(page mapping FTL)</a:t>
            </a:r>
          </a:p>
          <a:p>
            <a:pPr lvl="2"/>
            <a:r>
              <a:rPr lang="en-US" altLang="ko-KR" dirty="0" smtClean="0"/>
              <a:t>Maintain X-L2P table</a:t>
            </a:r>
          </a:p>
          <a:p>
            <a:pPr lvl="2"/>
            <a:r>
              <a:rPr lang="en-US" altLang="ko-KR" dirty="0" smtClean="0"/>
              <a:t>Handle extended SATA command</a:t>
            </a:r>
          </a:p>
          <a:p>
            <a:pPr lvl="2"/>
            <a:r>
              <a:rPr lang="en-US" altLang="ko-KR" dirty="0" smtClean="0"/>
              <a:t>Atomic remapping/Garbage Collection/Recovery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66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X-FTL: Implementation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72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596320"/>
          </a:xfrm>
        </p:spPr>
        <p:txBody>
          <a:bodyPr>
            <a:normAutofit/>
          </a:bodyPr>
          <a:lstStyle/>
          <a:p>
            <a:r>
              <a:rPr lang="en-US" altLang="ko-KR" dirty="0"/>
              <a:t>Commit Procedure in X-FTL</a:t>
            </a:r>
            <a:endParaRPr lang="en-US" altLang="ko-KR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1409479" y="2637170"/>
            <a:ext cx="6624550" cy="389547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itchFamily="34" charset="0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1409479" y="5251345"/>
            <a:ext cx="66245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129"/>
          <p:cNvSpPr txBox="1">
            <a:spLocks noChangeArrowheads="1"/>
          </p:cNvSpPr>
          <p:nvPr/>
        </p:nvSpPr>
        <p:spPr bwMode="auto">
          <a:xfrm>
            <a:off x="1409478" y="5678446"/>
            <a:ext cx="1339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Flash Chips</a:t>
            </a:r>
          </a:p>
        </p:txBody>
      </p:sp>
      <p:sp>
        <p:nvSpPr>
          <p:cNvPr id="76" name="TextBox 129"/>
          <p:cNvSpPr txBox="1">
            <a:spLocks noChangeArrowheads="1"/>
          </p:cNvSpPr>
          <p:nvPr/>
        </p:nvSpPr>
        <p:spPr bwMode="auto">
          <a:xfrm>
            <a:off x="1418951" y="4085864"/>
            <a:ext cx="885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DRAM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444746" y="2238212"/>
            <a:ext cx="11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commit(Ti)</a:t>
            </a:r>
            <a:endParaRPr lang="ko-KR" altLang="en-US" dirty="0">
              <a:latin typeface="Calibri" pitchFamily="34" charset="0"/>
            </a:endParaRPr>
          </a:p>
        </p:txBody>
      </p:sp>
      <p:cxnSp>
        <p:nvCxnSpPr>
          <p:cNvPr id="78" name="꺾인 연결선 10"/>
          <p:cNvCxnSpPr>
            <a:cxnSpLocks noChangeShapeType="1"/>
            <a:stCxn id="77" idx="2"/>
            <a:endCxn id="98" idx="0"/>
          </p:cNvCxnSpPr>
          <p:nvPr/>
        </p:nvCxnSpPr>
        <p:spPr bwMode="auto">
          <a:xfrm flipH="1">
            <a:off x="4043507" y="2607544"/>
            <a:ext cx="762" cy="50812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129"/>
          <p:cNvSpPr txBox="1">
            <a:spLocks noChangeArrowheads="1"/>
          </p:cNvSpPr>
          <p:nvPr/>
        </p:nvSpPr>
        <p:spPr bwMode="auto">
          <a:xfrm>
            <a:off x="1421567" y="3115838"/>
            <a:ext cx="166702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1. Change the status of </a:t>
            </a:r>
          </a:p>
          <a:p>
            <a:pPr eaLnBrk="1" hangingPunct="1"/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    Ti’s entries  in X-L2P </a:t>
            </a:r>
          </a:p>
          <a:p>
            <a:pPr eaLnBrk="1" hangingPunct="1"/>
            <a:r>
              <a:rPr lang="en-US" altLang="ko-KR" sz="11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   table to Committed</a:t>
            </a:r>
            <a:r>
              <a:rPr lang="en-US" altLang="ko-KR" sz="11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altLang="ko-KR" sz="1100" b="1" dirty="0" smtClean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287817" y="5425010"/>
            <a:ext cx="1514443" cy="4359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X-L2P Table (new)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1" name="꺾인 연결선 10"/>
          <p:cNvCxnSpPr>
            <a:cxnSpLocks noChangeShapeType="1"/>
            <a:stCxn id="98" idx="2"/>
            <a:endCxn id="80" idx="0"/>
          </p:cNvCxnSpPr>
          <p:nvPr/>
        </p:nvCxnSpPr>
        <p:spPr bwMode="auto">
          <a:xfrm>
            <a:off x="4043507" y="4289579"/>
            <a:ext cx="1532" cy="113543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129"/>
          <p:cNvSpPr txBox="1">
            <a:spLocks noChangeArrowheads="1"/>
          </p:cNvSpPr>
          <p:nvPr/>
        </p:nvSpPr>
        <p:spPr bwMode="auto">
          <a:xfrm>
            <a:off x="2474888" y="4607704"/>
            <a:ext cx="16856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2. Flush X-L2P table to </a:t>
            </a:r>
          </a:p>
          <a:p>
            <a:pPr eaLnBrk="1" hangingPunct="1"/>
            <a:r>
              <a:rPr lang="en-US" altLang="ko-KR" sz="11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   new location in flash</a:t>
            </a:r>
          </a:p>
        </p:txBody>
      </p:sp>
      <p:cxnSp>
        <p:nvCxnSpPr>
          <p:cNvPr id="83" name="꺾인 연결선 10"/>
          <p:cNvCxnSpPr>
            <a:cxnSpLocks noChangeShapeType="1"/>
            <a:stCxn id="107" idx="1"/>
            <a:endCxn id="80" idx="3"/>
          </p:cNvCxnSpPr>
          <p:nvPr/>
        </p:nvCxnSpPr>
        <p:spPr bwMode="auto">
          <a:xfrm flipH="1">
            <a:off x="4802260" y="5643004"/>
            <a:ext cx="215751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129"/>
          <p:cNvSpPr txBox="1">
            <a:spLocks noChangeArrowheads="1"/>
          </p:cNvSpPr>
          <p:nvPr/>
        </p:nvSpPr>
        <p:spPr bwMode="auto">
          <a:xfrm>
            <a:off x="4339502" y="2781421"/>
            <a:ext cx="6266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X-L2P</a:t>
            </a:r>
          </a:p>
        </p:txBody>
      </p:sp>
      <p:sp>
        <p:nvSpPr>
          <p:cNvPr id="85" name="아래로 구부러진 화살표 84"/>
          <p:cNvSpPr/>
          <p:nvPr/>
        </p:nvSpPr>
        <p:spPr>
          <a:xfrm flipH="1">
            <a:off x="5427695" y="2912891"/>
            <a:ext cx="1342356" cy="415971"/>
          </a:xfrm>
          <a:prstGeom prst="curvedDownArrow">
            <a:avLst>
              <a:gd name="adj1" fmla="val 25000"/>
              <a:gd name="adj2" fmla="val 50000"/>
              <a:gd name="adj3" fmla="val 27358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23675" y="2238212"/>
            <a:ext cx="1505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return success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87" name="TextBox 129"/>
          <p:cNvSpPr txBox="1">
            <a:spLocks noChangeArrowheads="1"/>
          </p:cNvSpPr>
          <p:nvPr/>
        </p:nvSpPr>
        <p:spPr bwMode="auto">
          <a:xfrm>
            <a:off x="4993672" y="4378396"/>
            <a:ext cx="20575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3. Update the location of X-L2P </a:t>
            </a:r>
          </a:p>
          <a:p>
            <a:pPr eaLnBrk="1" hangingPunct="1"/>
            <a:r>
              <a:rPr lang="en-US" altLang="ko-KR" sz="11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  table in flash meta-block 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959777" y="5455236"/>
            <a:ext cx="895210" cy="37553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X-L2P Address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꺾인 연결선 10"/>
          <p:cNvCxnSpPr>
            <a:cxnSpLocks noChangeShapeType="1"/>
            <a:stCxn id="88" idx="1"/>
            <a:endCxn id="90" idx="3"/>
          </p:cNvCxnSpPr>
          <p:nvPr/>
        </p:nvCxnSpPr>
        <p:spPr bwMode="auto">
          <a:xfrm flipH="1">
            <a:off x="4800881" y="5643005"/>
            <a:ext cx="2158896" cy="602840"/>
          </a:xfrm>
          <a:prstGeom prst="straightConnector1">
            <a:avLst/>
          </a:prstGeom>
          <a:noFill/>
          <a:ln w="12700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직사각형 89"/>
          <p:cNvSpPr/>
          <p:nvPr/>
        </p:nvSpPr>
        <p:spPr bwMode="auto">
          <a:xfrm>
            <a:off x="3286437" y="6044462"/>
            <a:ext cx="1514444" cy="40276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X-L2P Table (old)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959777" y="4397142"/>
            <a:ext cx="895210" cy="379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X-L2P Address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꺾인 연결선 10"/>
          <p:cNvCxnSpPr>
            <a:cxnSpLocks noChangeShapeType="1"/>
            <a:stCxn id="91" idx="2"/>
            <a:endCxn id="88" idx="0"/>
          </p:cNvCxnSpPr>
          <p:nvPr/>
        </p:nvCxnSpPr>
        <p:spPr bwMode="auto">
          <a:xfrm>
            <a:off x="7407382" y="4776816"/>
            <a:ext cx="0" cy="67842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129"/>
          <p:cNvSpPr txBox="1">
            <a:spLocks noChangeArrowheads="1"/>
          </p:cNvSpPr>
          <p:nvPr/>
        </p:nvSpPr>
        <p:spPr bwMode="auto">
          <a:xfrm>
            <a:off x="6737326" y="2802338"/>
            <a:ext cx="5351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L2P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409479" y="2159001"/>
            <a:ext cx="6624550" cy="47780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itchFamily="34" charset="0"/>
            </a:endParaRPr>
          </a:p>
        </p:txBody>
      </p:sp>
      <p:sp>
        <p:nvSpPr>
          <p:cNvPr id="95" name="TextBox 129"/>
          <p:cNvSpPr txBox="1">
            <a:spLocks noChangeArrowheads="1"/>
          </p:cNvSpPr>
          <p:nvPr/>
        </p:nvSpPr>
        <p:spPr bwMode="auto">
          <a:xfrm>
            <a:off x="1418951" y="2238212"/>
            <a:ext cx="1969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Storage Interface</a:t>
            </a:r>
          </a:p>
        </p:txBody>
      </p:sp>
      <p:sp>
        <p:nvSpPr>
          <p:cNvPr id="96" name="TextBox 129"/>
          <p:cNvSpPr txBox="1">
            <a:spLocks noChangeArrowheads="1"/>
          </p:cNvSpPr>
          <p:nvPr/>
        </p:nvSpPr>
        <p:spPr bwMode="auto">
          <a:xfrm>
            <a:off x="5344852" y="3409837"/>
            <a:ext cx="1515283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4.  Remap LPNs updated  </a:t>
            </a:r>
          </a:p>
          <a:p>
            <a:pPr eaLnBrk="1" hangingPunct="1"/>
            <a:r>
              <a:rPr lang="en-US" altLang="ko-KR" sz="11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100" b="1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    by Ti with new PPNs</a:t>
            </a:r>
          </a:p>
        </p:txBody>
      </p:sp>
      <p:cxnSp>
        <p:nvCxnSpPr>
          <p:cNvPr id="97" name="꺾인 연결선 10"/>
          <p:cNvCxnSpPr>
            <a:cxnSpLocks noChangeShapeType="1"/>
          </p:cNvCxnSpPr>
          <p:nvPr/>
        </p:nvCxnSpPr>
        <p:spPr bwMode="auto">
          <a:xfrm flipV="1">
            <a:off x="7369454" y="2679048"/>
            <a:ext cx="0" cy="25626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79178"/>
              </p:ext>
            </p:extLst>
          </p:nvPr>
        </p:nvGraphicFramePr>
        <p:xfrm>
          <a:off x="3004766" y="3115673"/>
          <a:ext cx="2077483" cy="117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91"/>
                <a:gridCol w="270794"/>
                <a:gridCol w="541588"/>
                <a:gridCol w="992910"/>
              </a:tblGrid>
              <a:tr h="19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Calibri" pitchFamily="34" charset="0"/>
                        </a:rPr>
                        <a:t>TID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Calibri" pitchFamily="34" charset="0"/>
                        </a:rPr>
                        <a:t>LPN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Calibri" pitchFamily="34" charset="0"/>
                        </a:rPr>
                        <a:t>PPNnew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Calibri" pitchFamily="34" charset="0"/>
                        </a:rPr>
                        <a:t>Status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95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9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P1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Active</a:t>
                      </a:r>
                    </a:p>
                  </a:txBody>
                  <a:tcPr marL="0" marR="0" marT="0" marB="0" anchor="ctr"/>
                </a:tc>
              </a:tr>
              <a:tr h="195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9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Pn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Active</a:t>
                      </a:r>
                    </a:p>
                  </a:txBody>
                  <a:tcPr marL="0" marR="0" marT="0" marB="0" anchor="ctr"/>
                </a:tc>
              </a:tr>
              <a:tr h="195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21617"/>
              </p:ext>
            </p:extLst>
          </p:nvPr>
        </p:nvGraphicFramePr>
        <p:xfrm>
          <a:off x="7111591" y="3060038"/>
          <a:ext cx="535174" cy="94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587"/>
                <a:gridCol w="267587"/>
              </a:tblGrid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Calibri" pitchFamily="34" charset="0"/>
                        </a:rPr>
                        <a:t>LPN</a:t>
                      </a:r>
                      <a:endParaRPr lang="ko-KR" altLang="en-US" sz="105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Calibri" pitchFamily="34" charset="0"/>
                        </a:rPr>
                        <a:t>PPN</a:t>
                      </a:r>
                      <a:endParaRPr lang="ko-KR" altLang="en-US" sz="105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P1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Pn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..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157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ko-KR" altLang="en-US" sz="1000" b="1" dirty="0">
                        <a:latin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4091940" y="3492354"/>
            <a:ext cx="99030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latinLnBrk="1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Committed</a:t>
            </a: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91940" y="3882054"/>
            <a:ext cx="99030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latinLnBrk="1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Committed</a:t>
            </a: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6959777" y="5455235"/>
            <a:ext cx="895210" cy="375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X-L2P Address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0" grpId="0" animBg="1"/>
      <p:bldP spid="82" grpId="0"/>
      <p:bldP spid="85" grpId="0" animBg="1"/>
      <p:bldP spid="86" grpId="0"/>
      <p:bldP spid="87" grpId="0"/>
      <p:bldP spid="91" grpId="0" animBg="1"/>
      <p:bldP spid="96" grpId="0"/>
      <p:bldP spid="105" grpId="0" animBg="1"/>
      <p:bldP spid="106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/>
          <p:cNvSpPr/>
          <p:nvPr/>
        </p:nvSpPr>
        <p:spPr>
          <a:xfrm>
            <a:off x="2810929" y="5488514"/>
            <a:ext cx="3818467" cy="98107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Transactional Atomicity in </a:t>
            </a:r>
            <a:r>
              <a:rPr lang="en-US" altLang="ko-KR" dirty="0" smtClean="0"/>
              <a:t>X-FTL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312154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X-FTL vs. RBJ vs. WAL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87133" y="4562743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578472" y="4716527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487697" y="5898973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464210" y="5710753"/>
            <a:ext cx="115897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 </a:t>
            </a:r>
          </a:p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with X-FTL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060993" y="5903455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485047" y="4717353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3485047" y="4715810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5062293" y="4715810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063212" y="4712941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199" y="466434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0299" y="548206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to DB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1264" y="5488311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Commit done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9885"/>
              </p:ext>
            </p:extLst>
          </p:nvPr>
        </p:nvGraphicFramePr>
        <p:xfrm>
          <a:off x="682172" y="1832434"/>
          <a:ext cx="7961085" cy="259588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378857"/>
                <a:gridCol w="3614057"/>
                <a:gridCol w="29681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fsync</a:t>
                      </a:r>
                      <a:r>
                        <a:rPr lang="en-US" altLang="ko-KR" sz="1800" dirty="0" smtClean="0"/>
                        <a:t> count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Write count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RBJ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 </a:t>
                      </a:r>
                      <a:r>
                        <a:rPr lang="en-US" altLang="ko-KR" sz="1600" b="1" dirty="0" err="1" smtClean="0"/>
                        <a:t>fsyncs</a:t>
                      </a:r>
                      <a:r>
                        <a:rPr lang="en-US" altLang="ko-KR" sz="1600" b="1" dirty="0" smtClean="0"/>
                        <a:t> per </a:t>
                      </a:r>
                      <a:r>
                        <a:rPr lang="en-US" altLang="ko-KR" sz="1600" b="1" dirty="0" err="1" smtClean="0"/>
                        <a:t>tx</a:t>
                      </a:r>
                      <a:r>
                        <a:rPr lang="en-US" altLang="ko-KR" sz="1600" b="1" dirty="0" smtClean="0"/>
                        <a:t>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smtClean="0"/>
                        <a:t>2 syncs for journal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smtClean="0"/>
                        <a:t>1 sync</a:t>
                      </a:r>
                      <a:r>
                        <a:rPr lang="en-US" altLang="ko-KR" sz="1600" baseline="0" dirty="0" smtClean="0"/>
                        <a:t> for </a:t>
                      </a:r>
                      <a:r>
                        <a:rPr lang="en-US" altLang="ko-KR" sz="1600" baseline="0" dirty="0" err="1" smtClean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 page write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-&gt; 2x page writes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WAL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b="1" baseline="0" dirty="0" smtClean="0"/>
                        <a:t> per </a:t>
                      </a:r>
                      <a:r>
                        <a:rPr lang="en-US" altLang="ko-KR" sz="1600" b="1" baseline="0" dirty="0" err="1" smtClean="0"/>
                        <a:t>tx</a:t>
                      </a:r>
                      <a:r>
                        <a:rPr lang="en-US" altLang="ko-KR" sz="1600" b="1" baseline="0" dirty="0" smtClean="0"/>
                        <a:t> and 1 per checkpoint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 smtClean="0"/>
                        <a:t>1 sync for journal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 smtClean="0"/>
                        <a:t>1 sync for </a:t>
                      </a:r>
                      <a:r>
                        <a:rPr lang="en-US" altLang="ko-KR" sz="1600" baseline="0" dirty="0" err="1" smtClean="0"/>
                        <a:t>db</a:t>
                      </a:r>
                      <a:r>
                        <a:rPr lang="en-US" altLang="ko-KR" sz="1600" baseline="0" dirty="0" smtClean="0"/>
                        <a:t> when checkpoint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  page </a:t>
                      </a:r>
                      <a:r>
                        <a:rPr lang="en-US" altLang="ko-KR" sz="1600" baseline="0" dirty="0" smtClean="0"/>
                        <a:t>write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-&gt; 2x page writes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X-FTL</a:t>
                      </a:r>
                      <a:endParaRPr lang="ko-KR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1 per 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tx</a:t>
                      </a:r>
                      <a:endParaRPr lang="en-US" altLang="ko-KR" sz="16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1 sync for 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db</a:t>
                      </a:r>
                      <a:endParaRPr lang="en-US" altLang="ko-KR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1 page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 write 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-&gt; 1 page write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9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59E-6 L -1.66667E-6 0.172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-2.15591E-6 L -1.11111E-6 0.1725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8" grpId="0" animBg="1"/>
      <p:bldP spid="18" grpId="1" animBg="1"/>
      <p:bldP spid="23" grpId="0" animBg="1"/>
      <p:bldP spid="23" grpId="1" animBg="1"/>
      <p:bldP spid="19" grpId="0" animBg="1"/>
      <p:bldP spid="19" grpId="1" animBg="1"/>
      <p:bldP spid="20" grpId="0"/>
      <p:bldP spid="20" grpId="1"/>
      <p:bldP spid="29" grpId="0"/>
      <p:bldP spid="29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Flash characteristics and opportunities</a:t>
            </a:r>
          </a:p>
          <a:p>
            <a:r>
              <a:rPr lang="en-US" altLang="ko-KR" dirty="0" smtClean="0"/>
              <a:t>X-FTL for SQLite databases</a:t>
            </a:r>
          </a:p>
          <a:p>
            <a:pPr lvl="1"/>
            <a:r>
              <a:rPr lang="en-US" altLang="ko-KR" dirty="0"/>
              <a:t>Architecture </a:t>
            </a:r>
            <a:r>
              <a:rPr lang="en-US" altLang="ko-KR" dirty="0" smtClean="0"/>
              <a:t>and implementation</a:t>
            </a:r>
            <a:endParaRPr lang="en-US" altLang="ko-KR" dirty="0"/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11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Flash characteristics and opportunities</a:t>
            </a:r>
          </a:p>
          <a:p>
            <a:r>
              <a:rPr lang="en-US" altLang="ko-KR" dirty="0" smtClean="0"/>
              <a:t>X-FTL for SQLite databases</a:t>
            </a:r>
          </a:p>
          <a:p>
            <a:pPr lvl="1"/>
            <a:r>
              <a:rPr lang="en-US" altLang="ko-KR" dirty="0" smtClean="0"/>
              <a:t>Architecture and implementation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Performance 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00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Evaluation setup</a:t>
            </a:r>
          </a:p>
          <a:p>
            <a:pPr lvl="1"/>
            <a:r>
              <a:rPr lang="en-US" altLang="ko-KR" dirty="0" smtClean="0"/>
              <a:t>OpenSSD development platform :</a:t>
            </a:r>
          </a:p>
          <a:p>
            <a:pPr lvl="2"/>
            <a:r>
              <a:rPr lang="en-US" altLang="ko-KR" dirty="0"/>
              <a:t>MLC NAND : Samsung K9LCG08U1M</a:t>
            </a:r>
          </a:p>
          <a:p>
            <a:pPr lvl="3"/>
            <a:r>
              <a:rPr lang="en-US" altLang="ko-KR" dirty="0"/>
              <a:t>Page size : 8KB, Block : 128 </a:t>
            </a:r>
            <a:r>
              <a:rPr lang="en-US" altLang="ko-KR" dirty="0" smtClean="0"/>
              <a:t>pages</a:t>
            </a:r>
          </a:p>
          <a:p>
            <a:pPr lvl="2"/>
            <a:r>
              <a:rPr lang="en-US" altLang="ko-KR" dirty="0" smtClean="0"/>
              <a:t>87.5 </a:t>
            </a:r>
            <a:r>
              <a:rPr lang="en-US" altLang="ko-KR" dirty="0"/>
              <a:t>MHz ARM, 96KB </a:t>
            </a:r>
            <a:r>
              <a:rPr lang="en-US" altLang="ko-KR" dirty="0" smtClean="0"/>
              <a:t>SRAM, 64MB DRAM</a:t>
            </a:r>
          </a:p>
          <a:p>
            <a:pPr lvl="1"/>
            <a:r>
              <a:rPr lang="en-US" altLang="ko-KR" dirty="0" smtClean="0"/>
              <a:t>Linux </a:t>
            </a:r>
            <a:r>
              <a:rPr lang="en-US" altLang="ko-KR" dirty="0"/>
              <a:t>ext4 file system (kernel 3.5.2)</a:t>
            </a:r>
          </a:p>
          <a:p>
            <a:pPr lvl="1"/>
            <a:r>
              <a:rPr lang="en-US" altLang="ko-KR" dirty="0" smtClean="0"/>
              <a:t>Intel core i7-860 2.8GHz and 2GB DDR3</a:t>
            </a:r>
          </a:p>
          <a:p>
            <a:pPr lvl="1"/>
            <a:r>
              <a:rPr lang="en-US" altLang="ko-KR" dirty="0"/>
              <a:t>SQLite </a:t>
            </a:r>
            <a:r>
              <a:rPr lang="en-US" altLang="ko-KR" dirty="0" smtClean="0"/>
              <a:t>3.7.10</a:t>
            </a:r>
            <a:endParaRPr lang="en-US" altLang="ko-KR" dirty="0"/>
          </a:p>
          <a:p>
            <a:r>
              <a:rPr lang="en-US" altLang="ko-KR" dirty="0" smtClean="0"/>
              <a:t>Workloads</a:t>
            </a:r>
          </a:p>
          <a:p>
            <a:pPr lvl="1"/>
            <a:r>
              <a:rPr lang="en-US" altLang="ko-KR" b="1" dirty="0" smtClean="0"/>
              <a:t>Synthetic 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b="1" dirty="0" smtClean="0">
                <a:solidFill>
                  <a:srgbClr val="C00000"/>
                </a:solidFill>
              </a:rPr>
              <a:t>TPC-H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partsupply</a:t>
            </a:r>
            <a:r>
              <a:rPr lang="en-US" altLang="ko-KR" dirty="0" smtClean="0"/>
              <a:t> table, random update, adjust transaction length</a:t>
            </a:r>
          </a:p>
          <a:p>
            <a:pPr lvl="1"/>
            <a:r>
              <a:rPr lang="en-US" altLang="ko-KR" dirty="0" smtClean="0"/>
              <a:t>Android smartphone </a:t>
            </a:r>
          </a:p>
          <a:p>
            <a:pPr lvl="2"/>
            <a:r>
              <a:rPr lang="en-US" altLang="ko-KR" dirty="0" smtClean="0"/>
              <a:t>SQL trace using Android emulator, </a:t>
            </a:r>
            <a:r>
              <a:rPr lang="en-US" altLang="ko-KR" b="1" dirty="0" smtClean="0">
                <a:solidFill>
                  <a:srgbClr val="C00000"/>
                </a:solidFill>
              </a:rPr>
              <a:t>RL bench, Gmail, Facebook, web browser</a:t>
            </a:r>
          </a:p>
          <a:p>
            <a:pPr lvl="1"/>
            <a:r>
              <a:rPr lang="en-US" altLang="ko-KR" dirty="0" smtClean="0"/>
              <a:t>Database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TPC-C</a:t>
            </a:r>
            <a:r>
              <a:rPr lang="en-US" altLang="ko-KR" dirty="0"/>
              <a:t> </a:t>
            </a:r>
            <a:r>
              <a:rPr lang="en-US" altLang="ko-KR" dirty="0" smtClean="0"/>
              <a:t>(DBT2), read intensive, TPC-C original</a:t>
            </a:r>
          </a:p>
          <a:p>
            <a:pPr lvl="1"/>
            <a:r>
              <a:rPr lang="en-US" altLang="ko-KR" b="1" dirty="0" smtClean="0"/>
              <a:t>File system benchmark</a:t>
            </a:r>
          </a:p>
          <a:p>
            <a:pPr lvl="2"/>
            <a:r>
              <a:rPr lang="en-US" altLang="ko-KR" b="1" dirty="0" smtClean="0">
                <a:solidFill>
                  <a:srgbClr val="C00000"/>
                </a:solidFill>
              </a:rPr>
              <a:t>Flexible I/O(FIO)</a:t>
            </a:r>
            <a:r>
              <a:rPr lang="en-US" altLang="ko-KR" dirty="0" smtClean="0"/>
              <a:t>, random write, adjust </a:t>
            </a:r>
            <a:r>
              <a:rPr lang="en-US" altLang="ko-KR" dirty="0" err="1" smtClean="0"/>
              <a:t>fsync</a:t>
            </a:r>
            <a:r>
              <a:rPr lang="en-US" altLang="ko-KR" dirty="0" smtClean="0"/>
              <a:t> frequency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1026" name="Picture 2" descr="http://www.openssd-project.org/mediawiki/images/Jasmine-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30" y="1361447"/>
            <a:ext cx="2980592" cy="227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902719" y="3631206"/>
            <a:ext cx="2633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http://www.openssd-project.org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877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125671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Synthetic workloads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TPC-H</a:t>
            </a:r>
            <a:r>
              <a:rPr lang="en-US" altLang="ko-KR" dirty="0"/>
              <a:t> </a:t>
            </a:r>
            <a:r>
              <a:rPr lang="en-US" altLang="ko-KR" dirty="0" err="1"/>
              <a:t>partsupply</a:t>
            </a:r>
            <a:r>
              <a:rPr lang="en-US" altLang="ko-KR" dirty="0"/>
              <a:t> </a:t>
            </a:r>
            <a:r>
              <a:rPr lang="en-US" altLang="ko-KR" dirty="0" smtClean="0"/>
              <a:t>table (60,000 tuples, 220 bytes tuple)</a:t>
            </a:r>
          </a:p>
          <a:p>
            <a:pPr lvl="1"/>
            <a:r>
              <a:rPr lang="en-US" altLang="ko-KR" dirty="0" smtClean="0"/>
              <a:t>Random update, 1-20 page updated in a </a:t>
            </a:r>
            <a:r>
              <a:rPr lang="en-US" altLang="ko-KR" dirty="0" err="1" smtClean="0"/>
              <a:t>tx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759479"/>
              </p:ext>
            </p:extLst>
          </p:nvPr>
        </p:nvGraphicFramePr>
        <p:xfrm>
          <a:off x="1509487" y="2590799"/>
          <a:ext cx="5900964" cy="418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위쪽/아래쪽 화살표 11"/>
          <p:cNvSpPr/>
          <p:nvPr/>
        </p:nvSpPr>
        <p:spPr>
          <a:xfrm>
            <a:off x="2590800" y="5089064"/>
            <a:ext cx="297545" cy="79283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/아래쪽 화살표 12"/>
          <p:cNvSpPr/>
          <p:nvPr/>
        </p:nvSpPr>
        <p:spPr>
          <a:xfrm>
            <a:off x="6306457" y="4568364"/>
            <a:ext cx="246743" cy="1041400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폭발 1 13"/>
          <p:cNvSpPr/>
          <p:nvPr/>
        </p:nvSpPr>
        <p:spPr>
          <a:xfrm>
            <a:off x="5199740" y="3932461"/>
            <a:ext cx="1346200" cy="7493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3.0x</a:t>
            </a:r>
            <a:endParaRPr lang="ko-KR" altLang="en-US" dirty="0"/>
          </a:p>
        </p:txBody>
      </p:sp>
      <p:sp>
        <p:nvSpPr>
          <p:cNvPr id="15" name="폭발 1 14"/>
          <p:cNvSpPr/>
          <p:nvPr/>
        </p:nvSpPr>
        <p:spPr>
          <a:xfrm>
            <a:off x="2358576" y="4179200"/>
            <a:ext cx="1346200" cy="7493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11.7x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8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503512"/>
          </a:xfrm>
        </p:spPr>
        <p:txBody>
          <a:bodyPr>
            <a:noAutofit/>
          </a:bodyPr>
          <a:lstStyle/>
          <a:p>
            <a:r>
              <a:rPr lang="en-US" altLang="ko-KR" sz="2700" dirty="0" smtClean="0"/>
              <a:t>Synthetic workloads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031774"/>
              </p:ext>
            </p:extLst>
          </p:nvPr>
        </p:nvGraphicFramePr>
        <p:xfrm>
          <a:off x="298939" y="1965103"/>
          <a:ext cx="4158762" cy="393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103352"/>
              </p:ext>
            </p:extLst>
          </p:nvPr>
        </p:nvGraphicFramePr>
        <p:xfrm>
          <a:off x="4730261" y="1949645"/>
          <a:ext cx="4211515" cy="39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78165" y="5811724"/>
            <a:ext cx="700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I/O activities inside OpenSSD </a:t>
            </a:r>
          </a:p>
          <a:p>
            <a:pPr algn="ctr"/>
            <a:r>
              <a:rPr lang="en-US" altLang="ko-KR" b="1" dirty="0" smtClean="0"/>
              <a:t>(# of updated pages per transaction = 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97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22654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File system benchmark using FIO : random write test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X-FTL transaction : data and metadata pages</a:t>
            </a:r>
          </a:p>
          <a:p>
            <a:pPr lvl="1"/>
            <a:r>
              <a:rPr lang="en-US" altLang="ko-KR" dirty="0" smtClean="0"/>
              <a:t>Linux ext4 file system journaling</a:t>
            </a:r>
          </a:p>
          <a:p>
            <a:pPr lvl="2"/>
            <a:r>
              <a:rPr lang="en-US" altLang="ko-KR" dirty="0"/>
              <a:t>Data (full) : data and metadata pages</a:t>
            </a:r>
          </a:p>
          <a:p>
            <a:pPr lvl="2"/>
            <a:r>
              <a:rPr lang="en-US" altLang="ko-KR" dirty="0" smtClean="0"/>
              <a:t>Ordered (default) : metadata only</a:t>
            </a:r>
          </a:p>
          <a:p>
            <a:pPr lvl="1"/>
            <a:r>
              <a:rPr lang="en-US" altLang="ko-KR" dirty="0" smtClean="0"/>
              <a:t>X-FTL </a:t>
            </a:r>
            <a:r>
              <a:rPr lang="en-US" altLang="ko-KR" dirty="0"/>
              <a:t>provides the same </a:t>
            </a:r>
            <a:r>
              <a:rPr lang="en-US" altLang="ko-KR" b="1" dirty="0">
                <a:solidFill>
                  <a:srgbClr val="C00000"/>
                </a:solidFill>
              </a:rPr>
              <a:t>consistency level </a:t>
            </a:r>
            <a:r>
              <a:rPr lang="en-US" altLang="ko-KR" dirty="0"/>
              <a:t>of </a:t>
            </a:r>
            <a:r>
              <a:rPr lang="en-US" altLang="ko-KR" b="1" dirty="0" smtClean="0">
                <a:solidFill>
                  <a:srgbClr val="C00000"/>
                </a:solidFill>
              </a:rPr>
              <a:t>data </a:t>
            </a:r>
            <a:r>
              <a:rPr lang="en-US" altLang="ko-KR" b="1" dirty="0">
                <a:solidFill>
                  <a:srgbClr val="C00000"/>
                </a:solidFill>
              </a:rPr>
              <a:t>journaling</a:t>
            </a:r>
            <a:r>
              <a:rPr lang="en-US" altLang="ko-KR" dirty="0"/>
              <a:t>, better </a:t>
            </a:r>
            <a:r>
              <a:rPr lang="en-US" altLang="ko-KR" b="1" dirty="0">
                <a:solidFill>
                  <a:srgbClr val="C00000"/>
                </a:solidFill>
              </a:rPr>
              <a:t>performance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than </a:t>
            </a:r>
            <a:r>
              <a:rPr lang="en-US" altLang="ko-KR" b="1" dirty="0">
                <a:solidFill>
                  <a:srgbClr val="C00000"/>
                </a:solidFill>
              </a:rPr>
              <a:t>ordered </a:t>
            </a:r>
            <a:r>
              <a:rPr lang="en-US" altLang="ko-KR" b="1" dirty="0" smtClean="0">
                <a:solidFill>
                  <a:srgbClr val="C00000"/>
                </a:solidFill>
              </a:rPr>
              <a:t>journaling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21133"/>
              </p:ext>
            </p:extLst>
          </p:nvPr>
        </p:nvGraphicFramePr>
        <p:xfrm>
          <a:off x="1625600" y="3497943"/>
          <a:ext cx="5981700" cy="3325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9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Flash characteristics and opportunities</a:t>
            </a:r>
          </a:p>
          <a:p>
            <a:r>
              <a:rPr lang="en-US" altLang="ko-KR" dirty="0" smtClean="0"/>
              <a:t>X-FTL for SQLite databases</a:t>
            </a:r>
          </a:p>
          <a:p>
            <a:pPr lvl="1"/>
            <a:r>
              <a:rPr lang="en-US" altLang="ko-KR" dirty="0"/>
              <a:t>Architecture and </a:t>
            </a:r>
            <a:r>
              <a:rPr lang="en-US" altLang="ko-KR" dirty="0" smtClean="0"/>
              <a:t>implementation</a:t>
            </a:r>
            <a:endParaRPr lang="en-US" altLang="ko-KR" dirty="0"/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Conclusion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24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X-FTL: Transactional FTL for SQLite databases</a:t>
            </a:r>
          </a:p>
          <a:p>
            <a:pPr lvl="1"/>
            <a:r>
              <a:rPr lang="en-US" altLang="ko-KR" dirty="0" smtClean="0"/>
              <a:t>Offload </a:t>
            </a:r>
            <a:r>
              <a:rPr lang="en-US" altLang="ko-KR" dirty="0"/>
              <a:t>the transactional atomicity semantics </a:t>
            </a:r>
            <a:r>
              <a:rPr lang="en-US" altLang="ko-KR" dirty="0" smtClean="0"/>
              <a:t>from SQLite to flash storage</a:t>
            </a:r>
          </a:p>
          <a:p>
            <a:pPr lvl="1"/>
            <a:r>
              <a:rPr lang="en-US" altLang="ko-KR" dirty="0" smtClean="0"/>
              <a:t>Leverage the </a:t>
            </a:r>
            <a:r>
              <a:rPr lang="en-US" altLang="ko-KR" dirty="0"/>
              <a:t>copy-on-write strategy in modern FTLs</a:t>
            </a:r>
          </a:p>
          <a:p>
            <a:pPr lvl="1"/>
            <a:r>
              <a:rPr lang="en-US" altLang="ko-KR" dirty="0" smtClean="0"/>
              <a:t>Achieve the </a:t>
            </a:r>
            <a:r>
              <a:rPr lang="en-US" altLang="ko-KR" dirty="0"/>
              <a:t>transactional </a:t>
            </a:r>
            <a:r>
              <a:rPr lang="en-US" altLang="ko-KR" dirty="0" smtClean="0"/>
              <a:t>atomicity almost for free</a:t>
            </a:r>
            <a:endParaRPr lang="en-US" altLang="ko-KR" dirty="0"/>
          </a:p>
          <a:p>
            <a:pPr lvl="2"/>
            <a:r>
              <a:rPr lang="en-US" altLang="ko-KR" dirty="0" smtClean="0"/>
              <a:t>Halves writes and doubles the lifetime</a:t>
            </a:r>
          </a:p>
          <a:p>
            <a:pPr lvl="2"/>
            <a:r>
              <a:rPr lang="en-US" altLang="ko-KR" b="1" dirty="0" smtClean="0">
                <a:solidFill>
                  <a:srgbClr val="C00000"/>
                </a:solidFill>
              </a:rPr>
              <a:t>2 ~ 3x </a:t>
            </a:r>
            <a:r>
              <a:rPr lang="en-US" altLang="ko-KR" dirty="0" smtClean="0"/>
              <a:t>times faster than costly journaling schemes</a:t>
            </a:r>
          </a:p>
          <a:p>
            <a:pPr lvl="1"/>
            <a:r>
              <a:rPr lang="en-US" altLang="ko-KR" dirty="0" smtClean="0"/>
              <a:t>Turn </a:t>
            </a:r>
            <a:r>
              <a:rPr lang="en-US" altLang="ko-KR" dirty="0"/>
              <a:t>the weakness of flash memory (no in-place update) into a strong point (inherently atomic propagation of changes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04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801" y="2746038"/>
            <a:ext cx="7928435" cy="931164"/>
          </a:xfrm>
        </p:spPr>
        <p:txBody>
          <a:bodyPr>
            <a:noAutofit/>
          </a:bodyPr>
          <a:lstStyle/>
          <a:p>
            <a:r>
              <a:rPr lang="en-US" altLang="ko-KR" sz="11500" dirty="0" smtClean="0"/>
              <a:t>Q &amp; A</a:t>
            </a:r>
            <a:endParaRPr lang="ko-KR" altLang="en-US" sz="115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16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SQLite Performs so </a:t>
            </a:r>
            <a:r>
              <a:rPr lang="en-US" altLang="ko-KR" dirty="0" smtClean="0"/>
              <a:t>Poor?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80266"/>
            <a:ext cx="2133600" cy="365125"/>
          </a:xfrm>
        </p:spPr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86" y="1522097"/>
            <a:ext cx="5087452" cy="441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1" y="2605583"/>
            <a:ext cx="2717058" cy="188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8434" y="1275714"/>
            <a:ext cx="401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update invokes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write 22 pages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1121" y="4389344"/>
            <a:ext cx="157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FS journaling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27046" y="3017581"/>
            <a:ext cx="115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SQLite journal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41484" y="5131711"/>
            <a:ext cx="194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SQLite Database(</a:t>
            </a:r>
            <a:r>
              <a:rPr lang="en-US" altLang="ko-KR" sz="1400" b="1" dirty="0" err="1" smtClean="0"/>
              <a:t>fb.db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26" name="구부러진 연결선 25"/>
          <p:cNvCxnSpPr>
            <a:endCxn id="30" idx="3"/>
          </p:cNvCxnSpPr>
          <p:nvPr/>
        </p:nvCxnSpPr>
        <p:spPr>
          <a:xfrm rot="10800000">
            <a:off x="3332859" y="2678506"/>
            <a:ext cx="2036310" cy="16302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15801" y="2588171"/>
            <a:ext cx="2717058" cy="180667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5801" y="2757663"/>
            <a:ext cx="2717058" cy="515377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5827" y="3439915"/>
            <a:ext cx="2717058" cy="367573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1491" y="3798276"/>
            <a:ext cx="2717058" cy="331010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11517" y="4129285"/>
            <a:ext cx="2717058" cy="358983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25" idx="1"/>
            <a:endCxn id="41" idx="1"/>
          </p:cNvCxnSpPr>
          <p:nvPr/>
        </p:nvCxnSpPr>
        <p:spPr>
          <a:xfrm rot="10800000">
            <a:off x="621492" y="3963782"/>
            <a:ext cx="419993" cy="1321819"/>
          </a:xfrm>
          <a:prstGeom prst="curvedConnector3">
            <a:avLst>
              <a:gd name="adj1" fmla="val 154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endCxn id="37" idx="2"/>
          </p:cNvCxnSpPr>
          <p:nvPr/>
        </p:nvCxnSpPr>
        <p:spPr>
          <a:xfrm rot="10800000">
            <a:off x="1974331" y="3273040"/>
            <a:ext cx="3546631" cy="17164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4686" y="2208309"/>
            <a:ext cx="12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LBA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0341" y="2201055"/>
            <a:ext cx="1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Length(sectors)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3634" y="6022474"/>
            <a:ext cx="482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Figure from </a:t>
            </a:r>
            <a:r>
              <a:rPr lang="en-US" altLang="ko-KR" sz="1200" dirty="0"/>
              <a:t>Smart Layers and Dumb </a:t>
            </a:r>
            <a:r>
              <a:rPr lang="en-US" altLang="ko-KR" sz="1200" dirty="0" smtClean="0"/>
              <a:t>Result: </a:t>
            </a:r>
          </a:p>
          <a:p>
            <a:r>
              <a:rPr lang="en-US" altLang="ko-KR" sz="1200" dirty="0" smtClean="0"/>
              <a:t>IO </a:t>
            </a:r>
            <a:r>
              <a:rPr lang="en-US" altLang="ko-KR" sz="1200" dirty="0"/>
              <a:t>Characterization of an Android-Based Smartphone </a:t>
            </a:r>
            <a:r>
              <a:rPr lang="en-US" altLang="ko-KR" sz="1200" dirty="0" smtClean="0"/>
              <a:t>[Lee and Won, 2012]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00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아래쪽 화살표 119"/>
          <p:cNvSpPr/>
          <p:nvPr/>
        </p:nvSpPr>
        <p:spPr>
          <a:xfrm>
            <a:off x="5890183" y="3211839"/>
            <a:ext cx="558808" cy="2167069"/>
          </a:xfrm>
          <a:prstGeom prst="downArrow">
            <a:avLst>
              <a:gd name="adj1" fmla="val 39474"/>
              <a:gd name="adj2" fmla="val 561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아래쪽 화살표 118"/>
          <p:cNvSpPr/>
          <p:nvPr/>
        </p:nvSpPr>
        <p:spPr>
          <a:xfrm>
            <a:off x="1693312" y="3244157"/>
            <a:ext cx="558808" cy="2167069"/>
          </a:xfrm>
          <a:prstGeom prst="downArrow">
            <a:avLst>
              <a:gd name="adj1" fmla="val 39474"/>
              <a:gd name="adj2" fmla="val 561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X-FTL: simplified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12821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Each layer do their best!</a:t>
            </a:r>
          </a:p>
          <a:p>
            <a:r>
              <a:rPr lang="en-US" altLang="ko-KR" dirty="0" smtClean="0"/>
              <a:t>Eliminate overhead</a:t>
            </a:r>
          </a:p>
          <a:p>
            <a:pPr lvl="1"/>
            <a:r>
              <a:rPr lang="en-US" altLang="ko-KR" dirty="0" smtClean="0"/>
              <a:t>Storage understand transactional semantic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365588" y="3168516"/>
            <a:ext cx="3215800" cy="5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SQLite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4044" y="2844384"/>
            <a:ext cx="3217344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 Application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77818" y="4026326"/>
            <a:ext cx="3203570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 File system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1283" y="4341991"/>
            <a:ext cx="3210105" cy="568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Linux EXT4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4353" y="5406411"/>
            <a:ext cx="3197035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Flash Storage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77818" y="5722076"/>
            <a:ext cx="3203570" cy="543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Log-based FTL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55782" y="3218756"/>
            <a:ext cx="1584817" cy="421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Journaling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955783" y="4415655"/>
            <a:ext cx="1593284" cy="421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FS Journaling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955783" y="5772878"/>
            <a:ext cx="1584817" cy="421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CoW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 bwMode="auto">
          <a:xfrm>
            <a:off x="4581538" y="3161599"/>
            <a:ext cx="3300931" cy="5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SQLite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579995" y="2837467"/>
            <a:ext cx="3302474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 Application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593768" y="4019409"/>
            <a:ext cx="3288701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 File system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87234" y="4335074"/>
            <a:ext cx="3295235" cy="568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Linux EXT4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600303" y="5399494"/>
            <a:ext cx="3282165" cy="3225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</a:rPr>
              <a:t>  Flash Storage</a:t>
            </a:r>
            <a:endParaRPr lang="ko-KR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593769" y="5715159"/>
            <a:ext cx="3288700" cy="543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X-FTL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651" y="3204795"/>
            <a:ext cx="1584817" cy="421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Journaling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6229651" y="4408738"/>
            <a:ext cx="1593285" cy="4213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FS Journaling</a:t>
            </a:r>
            <a:endParaRPr lang="ko-KR" altLang="en-US" dirty="0"/>
          </a:p>
        </p:txBody>
      </p:sp>
      <p:sp>
        <p:nvSpPr>
          <p:cNvPr id="116" name="오른쪽 화살표 115"/>
          <p:cNvSpPr/>
          <p:nvPr/>
        </p:nvSpPr>
        <p:spPr>
          <a:xfrm>
            <a:off x="3682992" y="4127930"/>
            <a:ext cx="871602" cy="600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곱셈 기호 116"/>
          <p:cNvSpPr/>
          <p:nvPr/>
        </p:nvSpPr>
        <p:spPr>
          <a:xfrm>
            <a:off x="6450557" y="2905225"/>
            <a:ext cx="1151467" cy="1000065"/>
          </a:xfrm>
          <a:prstGeom prst="mathMultiply">
            <a:avLst>
              <a:gd name="adj1" fmla="val 1251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곱셈 기호 117"/>
          <p:cNvSpPr/>
          <p:nvPr/>
        </p:nvSpPr>
        <p:spPr>
          <a:xfrm>
            <a:off x="6450559" y="4119383"/>
            <a:ext cx="1151467" cy="1000065"/>
          </a:xfrm>
          <a:prstGeom prst="mathMultiply">
            <a:avLst>
              <a:gd name="adj1" fmla="val 1251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473292" y="2874870"/>
            <a:ext cx="237509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Update P1, </a:t>
            </a:r>
            <a:r>
              <a:rPr lang="en-US" altLang="ko-KR" sz="1100" b="1" i="1" dirty="0" err="1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Pn</a:t>
            </a:r>
            <a:r>
              <a:rPr lang="en-US" altLang="ko-KR" sz="11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,  Commit/Abort</a:t>
            </a:r>
            <a:endParaRPr lang="ko-KR" altLang="en-US" sz="1100" b="1" i="1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5602" y="4026326"/>
            <a:ext cx="160279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Read(Pi), Write(Pi)</a:t>
            </a:r>
            <a:endParaRPr lang="ko-KR" altLang="en-US" sz="1200" b="1" i="1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01303" y="5429202"/>
            <a:ext cx="1580086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Read(Pi) , Write (Pi)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0875" y="2867953"/>
            <a:ext cx="2127044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Update P1, </a:t>
            </a:r>
            <a:r>
              <a:rPr lang="en-US" altLang="ko-KR" sz="1100" b="1" i="1" dirty="0" err="1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Pn</a:t>
            </a:r>
            <a:r>
              <a:rPr lang="en-US" altLang="ko-KR" sz="11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,  Commit/Abort</a:t>
            </a:r>
            <a:endParaRPr lang="ko-KR" altLang="en-US" sz="1100" b="1" i="1" dirty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02023" y="4050692"/>
            <a:ext cx="14042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Read(Pi), Write(Pi)</a:t>
            </a:r>
            <a:endParaRPr lang="ko-KR" altLang="en-US" sz="1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79067" y="5438160"/>
            <a:ext cx="180340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Read(Ti, Pi) , Write (Ti, Pi)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814468" y="2123400"/>
            <a:ext cx="133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Extended Storage API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57802" y="5774561"/>
            <a:ext cx="2590799" cy="421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CoW</a:t>
            </a:r>
            <a:r>
              <a:rPr lang="en-US" altLang="ko-KR" dirty="0" smtClean="0"/>
              <a:t> + Atomic remapping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82470" y="3892404"/>
            <a:ext cx="126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B050"/>
                </a:solidFill>
              </a:rPr>
              <a:t>fsync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,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ioctl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(abort)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882468" y="5218035"/>
            <a:ext cx="126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</a:rPr>
              <a:t>Commit(Ti), Abort(Ti)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8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SQLite </a:t>
            </a:r>
            <a:r>
              <a:rPr lang="en-US" altLang="ko-KR" dirty="0"/>
              <a:t>is the standard database for </a:t>
            </a:r>
            <a:r>
              <a:rPr lang="en-US" altLang="ko-KR" dirty="0" smtClean="0"/>
              <a:t>smartphones</a:t>
            </a:r>
            <a:endParaRPr lang="en-US" altLang="ko-KR" dirty="0"/>
          </a:p>
          <a:p>
            <a:pPr lvl="1"/>
            <a:r>
              <a:rPr lang="en-US" altLang="ko-KR" dirty="0" smtClean="0"/>
              <a:t>Google Android, Apple iOS</a:t>
            </a:r>
          </a:p>
          <a:p>
            <a:pPr lvl="1"/>
            <a:r>
              <a:rPr lang="en-US" altLang="ko-KR" dirty="0" smtClean="0"/>
              <a:t>Almost every </a:t>
            </a:r>
            <a:r>
              <a:rPr lang="en-US" altLang="ko-KR" dirty="0"/>
              <a:t>apps uses </a:t>
            </a:r>
            <a:r>
              <a:rPr lang="en-US" altLang="ko-KR" b="1" dirty="0" smtClean="0">
                <a:solidFill>
                  <a:srgbClr val="C00000"/>
                </a:solidFill>
              </a:rPr>
              <a:t>SQLite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altLang="ko-KR" dirty="0" smtClean="0"/>
              <a:t>Why </a:t>
            </a:r>
            <a:r>
              <a:rPr lang="en-US" altLang="ko-KR" dirty="0"/>
              <a:t>SQLite?</a:t>
            </a:r>
          </a:p>
          <a:p>
            <a:pPr lvl="1"/>
            <a:r>
              <a:rPr lang="en-US" altLang="ko-KR" dirty="0" smtClean="0"/>
              <a:t>Development </a:t>
            </a:r>
            <a:r>
              <a:rPr lang="en-US" altLang="ko-KR" dirty="0"/>
              <a:t>productivity</a:t>
            </a:r>
          </a:p>
          <a:p>
            <a:pPr lvl="1"/>
            <a:r>
              <a:rPr lang="en-US" altLang="ko-KR" dirty="0"/>
              <a:t>Solid transactional </a:t>
            </a:r>
            <a:r>
              <a:rPr lang="en-US" altLang="ko-KR" dirty="0" smtClean="0"/>
              <a:t>support</a:t>
            </a:r>
          </a:p>
          <a:p>
            <a:pPr lvl="1"/>
            <a:r>
              <a:rPr lang="en-US" altLang="ko-KR" dirty="0"/>
              <a:t>Lightweight runtime footprint </a:t>
            </a:r>
          </a:p>
          <a:p>
            <a:r>
              <a:rPr lang="en-US" altLang="ko-KR" dirty="0"/>
              <a:t>SQLite takes a simpler but costlier journaling approach to transactional </a:t>
            </a:r>
            <a:r>
              <a:rPr lang="en-US" altLang="ko-KR" dirty="0" smtClean="0"/>
              <a:t>atomicity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46" y="1983536"/>
            <a:ext cx="2607754" cy="257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3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Performance Evaluation : </a:t>
            </a:r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1305621"/>
          </a:xfrm>
        </p:spPr>
        <p:txBody>
          <a:bodyPr/>
          <a:lstStyle/>
          <a:p>
            <a:r>
              <a:rPr lang="en-US" altLang="ko-KR" dirty="0" smtClean="0"/>
              <a:t>SQL trace using Android SDK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6" y="2115514"/>
            <a:ext cx="5807787" cy="44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2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: Recovery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344530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SQLite recovery </a:t>
            </a:r>
          </a:p>
          <a:p>
            <a:pPr lvl="1"/>
            <a:r>
              <a:rPr lang="en-US" altLang="ko-KR" dirty="0" smtClean="0"/>
              <a:t>Sudden Power Off Recovery (SPOR) Test</a:t>
            </a:r>
          </a:p>
          <a:p>
            <a:pPr lvl="1"/>
            <a:r>
              <a:rPr lang="en-US" altLang="ko-KR" dirty="0" smtClean="0"/>
              <a:t>Recovery time : restart times from crash</a:t>
            </a:r>
          </a:p>
          <a:p>
            <a:r>
              <a:rPr lang="en-US" altLang="ko-KR" dirty="0" smtClean="0"/>
              <a:t>File system consistency test</a:t>
            </a:r>
          </a:p>
          <a:p>
            <a:pPr lvl="1"/>
            <a:r>
              <a:rPr lang="en-US" altLang="ko-KR" dirty="0" smtClean="0"/>
              <a:t>Running FIO then SPOR test</a:t>
            </a:r>
          </a:p>
          <a:p>
            <a:pPr lvl="1"/>
            <a:r>
              <a:rPr lang="en-US" altLang="ko-KR" dirty="0" smtClean="0"/>
              <a:t>Consistency check using </a:t>
            </a:r>
            <a:r>
              <a:rPr lang="en-US" altLang="ko-KR" dirty="0" err="1" smtClean="0"/>
              <a:t>fsck</a:t>
            </a:r>
            <a:r>
              <a:rPr lang="en-US" altLang="ko-KR" dirty="0" smtClean="0"/>
              <a:t> in Linux</a:t>
            </a:r>
          </a:p>
          <a:p>
            <a:pPr lvl="2"/>
            <a:r>
              <a:rPr lang="en-US" altLang="ko-KR" dirty="0" smtClean="0"/>
              <a:t>Always pass whole stages (never report an error)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1584" y="5971983"/>
            <a:ext cx="449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SQLite Restart Time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1187"/>
              </p:ext>
            </p:extLst>
          </p:nvPr>
        </p:nvGraphicFramePr>
        <p:xfrm>
          <a:off x="2221584" y="5192955"/>
          <a:ext cx="44903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2575"/>
                <a:gridCol w="1122575"/>
                <a:gridCol w="1122575"/>
                <a:gridCol w="11225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Rollback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X-FTL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msec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153.0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4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Two journaling modes in SQLite  </a:t>
            </a:r>
          </a:p>
          <a:p>
            <a:pPr lvl="1"/>
            <a:r>
              <a:rPr lang="en-US" altLang="ko-KR" dirty="0" smtClean="0"/>
              <a:t>Rollback journal mode (</a:t>
            </a:r>
            <a:r>
              <a:rPr lang="en-US" altLang="ko-KR" b="1" dirty="0" smtClean="0">
                <a:solidFill>
                  <a:srgbClr val="C00000"/>
                </a:solidFill>
              </a:rPr>
              <a:t>RBJ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Write ahead logging (</a:t>
            </a:r>
            <a:r>
              <a:rPr lang="en-US" altLang="ko-KR" b="1" dirty="0" smtClean="0">
                <a:solidFill>
                  <a:srgbClr val="C00000"/>
                </a:solidFill>
              </a:rPr>
              <a:t>WAL</a:t>
            </a:r>
            <a:r>
              <a:rPr lang="en-US" altLang="ko-KR" dirty="0" smtClean="0"/>
              <a:t>) ( </a:t>
            </a:r>
            <a:r>
              <a:rPr lang="en-US" altLang="ko-KR" sz="3100" b="1" dirty="0" smtClean="0">
                <a:solidFill>
                  <a:srgbClr val="C00000"/>
                </a:solidFill>
              </a:rPr>
              <a:t>≠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0066FF"/>
                </a:solidFill>
              </a:rPr>
              <a:t>Aries-style physiological WAL)</a:t>
            </a:r>
          </a:p>
          <a:p>
            <a:r>
              <a:rPr lang="en-US" altLang="ko-KR" dirty="0" smtClean="0"/>
              <a:t>SQLite journaling mode is the main cause of slow performance in smartphone applications</a:t>
            </a:r>
          </a:p>
          <a:p>
            <a:pPr lvl="1"/>
            <a:r>
              <a:rPr lang="en-US" altLang="ko-KR" dirty="0"/>
              <a:t>Kim </a:t>
            </a:r>
            <a:r>
              <a:rPr lang="en-US" altLang="ko-KR" dirty="0" smtClean="0"/>
              <a:t>[USENIX FAST12</a:t>
            </a:r>
            <a:r>
              <a:rPr lang="en-US" altLang="ko-KR" dirty="0"/>
              <a:t>], Lee </a:t>
            </a:r>
            <a:r>
              <a:rPr lang="en-US" altLang="ko-KR" dirty="0" smtClean="0"/>
              <a:t>[ACM EMSOFT </a:t>
            </a:r>
            <a:r>
              <a:rPr lang="en-US" altLang="ko-KR" dirty="0"/>
              <a:t>12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70%</a:t>
            </a:r>
            <a:r>
              <a:rPr lang="en-US" altLang="ko-KR" dirty="0" smtClean="0"/>
              <a:t> of all write requests are from SQLite and mostly random</a:t>
            </a:r>
          </a:p>
          <a:p>
            <a:r>
              <a:rPr lang="en-US" altLang="ko-KR" dirty="0" err="1" smtClean="0"/>
              <a:t>eMMC</a:t>
            </a:r>
            <a:r>
              <a:rPr lang="en-US" altLang="ko-KR" dirty="0" smtClean="0"/>
              <a:t> flash card is the </a:t>
            </a:r>
            <a:r>
              <a:rPr lang="en-US" altLang="ko-KR" dirty="0"/>
              <a:t>default </a:t>
            </a:r>
            <a:r>
              <a:rPr lang="en-US" altLang="ko-KR" dirty="0" smtClean="0"/>
              <a:t>storage in smartphones</a:t>
            </a:r>
            <a:endParaRPr lang="en-US" altLang="ko-KR" dirty="0"/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200" dirty="0" smtClean="0"/>
              <a:t>SQLite optimization is the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practical and critical  problem</a:t>
            </a:r>
            <a:endParaRPr lang="en-US" altLang="ko-KR" sz="3200" dirty="0" smtClean="0"/>
          </a:p>
          <a:p>
            <a:pPr marL="342900" lvl="1" indent="-342900">
              <a:spcBef>
                <a:spcPts val="2000"/>
              </a:spcBef>
              <a:buFont typeface="Arial"/>
              <a:buChar char="•"/>
            </a:pPr>
            <a:r>
              <a:rPr lang="en-US" altLang="ko-KR" sz="3200" dirty="0" smtClean="0"/>
              <a:t>We propose a transactional FTL for SQLite,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X-FTL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32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(3/3):</a:t>
            </a:r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Identify </a:t>
            </a:r>
            <a:r>
              <a:rPr lang="en-US" altLang="ko-KR" sz="2400" dirty="0"/>
              <a:t>a performance problem in SQLite and its </a:t>
            </a:r>
            <a:r>
              <a:rPr lang="en-US" altLang="ko-KR" sz="2400" dirty="0" smtClean="0"/>
              <a:t>causes</a:t>
            </a:r>
            <a:endParaRPr lang="en-US" altLang="ko-KR" sz="2400" dirty="0"/>
          </a:p>
          <a:p>
            <a:r>
              <a:rPr lang="en-US" altLang="ko-KR" sz="2400" dirty="0"/>
              <a:t>Develop new </a:t>
            </a:r>
            <a:r>
              <a:rPr lang="en-US" altLang="ko-KR" sz="2400" dirty="0" smtClean="0"/>
              <a:t>solution for flash-aware </a:t>
            </a:r>
            <a:r>
              <a:rPr lang="en-US" altLang="ko-KR" sz="2400" dirty="0"/>
              <a:t>atomic </a:t>
            </a:r>
            <a:r>
              <a:rPr lang="en-US" altLang="ko-KR" sz="2400" dirty="0" smtClean="0"/>
              <a:t>propagation</a:t>
            </a:r>
            <a:endParaRPr lang="en-US" altLang="ko-KR" sz="2400" dirty="0"/>
          </a:p>
          <a:p>
            <a:pPr lvl="1"/>
            <a:r>
              <a:rPr lang="en-US" altLang="ko-KR" sz="2000" dirty="0"/>
              <a:t>Implement X-FTL using </a:t>
            </a:r>
            <a:r>
              <a:rPr lang="en-US" altLang="ko-KR" sz="2000" dirty="0" err="1"/>
              <a:t>OpenSSD</a:t>
            </a:r>
            <a:r>
              <a:rPr lang="en-US" altLang="ko-KR" sz="2000" dirty="0"/>
              <a:t> platform </a:t>
            </a:r>
          </a:p>
          <a:p>
            <a:pPr lvl="1"/>
            <a:r>
              <a:rPr lang="en-US" altLang="ko-KR" sz="2000" dirty="0" smtClean="0"/>
              <a:t>Extend </a:t>
            </a:r>
            <a:r>
              <a:rPr lang="en-US" altLang="ko-KR" sz="2000" dirty="0"/>
              <a:t>the storage interface for transactional atomicity</a:t>
            </a:r>
          </a:p>
          <a:p>
            <a:pPr lvl="1"/>
            <a:r>
              <a:rPr lang="en-US" altLang="ko-KR" sz="2000" dirty="0" smtClean="0"/>
              <a:t>Demonstrate </a:t>
            </a:r>
            <a:r>
              <a:rPr lang="en-US" altLang="ko-KR" sz="2000" dirty="0"/>
              <a:t>SQLite and ext4 </a:t>
            </a:r>
            <a:r>
              <a:rPr lang="en-US" altLang="ko-KR" sz="2000" dirty="0" smtClean="0"/>
              <a:t>file system can benefit from </a:t>
            </a:r>
            <a:r>
              <a:rPr lang="en-US" altLang="ko-KR" sz="2000" dirty="0"/>
              <a:t>X-FTL with only minimal changes in their code </a:t>
            </a:r>
          </a:p>
          <a:p>
            <a:r>
              <a:rPr lang="en-US" altLang="ko-KR" sz="2400" dirty="0"/>
              <a:t>Show that </a:t>
            </a:r>
            <a:r>
              <a:rPr lang="en-US" altLang="ko-KR" sz="2400" dirty="0" smtClean="0"/>
              <a:t>2 and more speedup can </a:t>
            </a:r>
            <a:r>
              <a:rPr lang="en-US" altLang="ko-KR" sz="2400" dirty="0"/>
              <a:t>be </a:t>
            </a:r>
            <a:r>
              <a:rPr lang="en-US" altLang="ko-KR" sz="2400" dirty="0" smtClean="0"/>
              <a:t>achieved in SQLite</a:t>
            </a:r>
            <a:endParaRPr lang="en-US" altLang="ko-KR" sz="2400" dirty="0" smtClean="0">
              <a:solidFill>
                <a:srgbClr val="92D05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12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Motivation</a:t>
            </a:r>
          </a:p>
          <a:p>
            <a:pPr lvl="1"/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dirty="0" smtClean="0"/>
              <a:t>Flash characteristics and opportunities</a:t>
            </a:r>
          </a:p>
          <a:p>
            <a:r>
              <a:rPr lang="en-US" altLang="ko-KR" dirty="0" smtClean="0"/>
              <a:t>X-FTL for SQLite databases</a:t>
            </a:r>
          </a:p>
          <a:p>
            <a:pPr lvl="1"/>
            <a:r>
              <a:rPr lang="en-US" altLang="ko-KR" dirty="0"/>
              <a:t>Architecture </a:t>
            </a:r>
            <a:r>
              <a:rPr lang="en-US" altLang="ko-KR" dirty="0" smtClean="0"/>
              <a:t>and implementation</a:t>
            </a:r>
            <a:endParaRPr lang="en-US" altLang="ko-KR" dirty="0"/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45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Transactional Atomicity in </a:t>
            </a:r>
            <a:r>
              <a:rPr lang="en-US" altLang="ko-KR" dirty="0"/>
              <a:t>SQLite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transaction updates one or more pages</a:t>
            </a:r>
          </a:p>
          <a:p>
            <a:pPr lvl="1"/>
            <a:r>
              <a:rPr lang="en-US" altLang="ko-KR" dirty="0" smtClean="0">
                <a:solidFill>
                  <a:srgbClr val="3333FF"/>
                </a:solidFill>
              </a:rPr>
              <a:t>{P1, ..., </a:t>
            </a:r>
            <a:r>
              <a:rPr lang="en-US" altLang="ko-KR" dirty="0" err="1" smtClean="0">
                <a:solidFill>
                  <a:srgbClr val="3333FF"/>
                </a:solidFill>
              </a:rPr>
              <a:t>Pn</a:t>
            </a:r>
            <a:r>
              <a:rPr lang="en-US" altLang="ko-KR" dirty="0" smtClean="0">
                <a:solidFill>
                  <a:srgbClr val="3333FF"/>
                </a:solidFill>
              </a:rPr>
              <a:t>}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Steal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and </a:t>
            </a:r>
            <a:r>
              <a:rPr lang="en-US" altLang="ko-KR" b="1" dirty="0" smtClean="0">
                <a:solidFill>
                  <a:srgbClr val="C00000"/>
                </a:solidFill>
              </a:rPr>
              <a:t>force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policies are taken in SQLite</a:t>
            </a:r>
          </a:p>
          <a:p>
            <a:r>
              <a:rPr lang="en-US" altLang="ko-KR" dirty="0" smtClean="0"/>
              <a:t>Atomic propagation of updated page(s) by TXs is crucial for commit, abort, and recovery in SQLite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011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/>
          <p:cNvSpPr/>
          <p:nvPr/>
        </p:nvSpPr>
        <p:spPr>
          <a:xfrm>
            <a:off x="2810929" y="5488514"/>
            <a:ext cx="3818467" cy="98107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Transactional Atomicity in SQLite (</a:t>
            </a:r>
            <a:r>
              <a:rPr lang="en-US" altLang="ko-KR" dirty="0" smtClean="0"/>
              <a:t>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0"/>
            <a:ext cx="7928435" cy="312154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For example, two pages (P1,P2) are updated by a transaction</a:t>
            </a:r>
          </a:p>
          <a:p>
            <a:r>
              <a:rPr lang="en-US" altLang="ko-KR" sz="2800" dirty="0" smtClean="0"/>
              <a:t>Transactional </a:t>
            </a:r>
            <a:r>
              <a:rPr lang="en-US" altLang="ko-KR" sz="2800" dirty="0"/>
              <a:t>atomicity </a:t>
            </a:r>
            <a:r>
              <a:rPr lang="en-US" altLang="ko-KR" sz="2800" dirty="0" smtClean="0"/>
              <a:t>is all </a:t>
            </a:r>
            <a:r>
              <a:rPr lang="en-US" altLang="ko-KR" sz="2800" dirty="0"/>
              <a:t>or nothing</a:t>
            </a:r>
            <a:endParaRPr lang="en-US" altLang="ko-KR" sz="2800" dirty="0" smtClean="0">
              <a:solidFill>
                <a:srgbClr val="92D050"/>
              </a:solidFill>
            </a:endParaRPr>
          </a:p>
          <a:p>
            <a:pPr lvl="1"/>
            <a:r>
              <a:rPr lang="en-US" altLang="ko-KR" sz="2400" dirty="0" smtClean="0"/>
              <a:t>Force </a:t>
            </a:r>
            <a:r>
              <a:rPr lang="en-US" altLang="ko-KR" sz="2400" dirty="0"/>
              <a:t>policy </a:t>
            </a:r>
            <a:r>
              <a:rPr lang="en-US" altLang="ko-KR" sz="2400" dirty="0" smtClean="0"/>
              <a:t>need to write both pages </a:t>
            </a:r>
            <a:r>
              <a:rPr lang="en-US" altLang="ko-KR" sz="2400" dirty="0"/>
              <a:t>at </a:t>
            </a:r>
            <a:r>
              <a:rPr lang="en-US" altLang="ko-KR" sz="2400" dirty="0" smtClean="0"/>
              <a:t>commit (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ALL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Steal policy allows to overwrite P1 prior to commit  so that we need to undo </a:t>
            </a:r>
            <a:r>
              <a:rPr lang="en-US" altLang="ko-KR" sz="2400" dirty="0" smtClean="0">
                <a:sym typeface="Wingdings" pitchFamily="2" charset="2"/>
              </a:rPr>
              <a:t>P1’s write upon abort (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itchFamily="2" charset="2"/>
              </a:rPr>
              <a:t>NOTHING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Recovery from crash checks whether both pages are successfully written, and if not, need to undo (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itchFamily="2" charset="2"/>
              </a:rPr>
              <a:t>ALL or</a:t>
            </a:r>
            <a:r>
              <a:rPr lang="en-US" altLang="ko-KR" sz="24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  <a:sym typeface="Wingdings" pitchFamily="2" charset="2"/>
              </a:rPr>
              <a:t>NOTHING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87133" y="4562743"/>
            <a:ext cx="3606800" cy="6743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578472" y="4716527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487697" y="5898973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435182" y="5884921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060993" y="5903455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485047" y="4717353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3485047" y="4715810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5062293" y="4715810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063212" y="4712941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199" y="4562743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Transaction commit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3198" y="4884420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Transaction abort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번개 8"/>
          <p:cNvSpPr/>
          <p:nvPr/>
        </p:nvSpPr>
        <p:spPr>
          <a:xfrm rot="4813403">
            <a:off x="4154823" y="4788984"/>
            <a:ext cx="720368" cy="1125682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3197" y="5193442"/>
            <a:ext cx="204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Recovery from crash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485047" y="4715810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5060993" y="4712941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336" y="5210319"/>
            <a:ext cx="1211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66FF"/>
                </a:solidFill>
              </a:rPr>
              <a:t>Steal</a:t>
            </a:r>
            <a:endParaRPr lang="ko-KR" altLang="en-US" sz="1600" b="1" dirty="0">
              <a:solidFill>
                <a:srgbClr val="0066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8472" y="5401104"/>
            <a:ext cx="24116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need to undo P1’s </a:t>
            </a:r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81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59E-6 L -1.66667E-6 0.172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-2.15591E-6 L -1.11111E-6 0.17257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59E-6 L -1.66667E-6 0.1721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8" grpId="0" animBg="1"/>
      <p:bldP spid="18" grpId="1" animBg="1"/>
      <p:bldP spid="18" grpId="2" animBg="1"/>
      <p:bldP spid="23" grpId="0" animBg="1"/>
      <p:bldP spid="23" grpId="1" animBg="1"/>
      <p:bldP spid="19" grpId="0" animBg="1"/>
      <p:bldP spid="19" grpId="1" animBg="1"/>
      <p:bldP spid="19" grpId="2" animBg="1"/>
      <p:bldP spid="20" grpId="0"/>
      <p:bldP spid="20" grpId="1"/>
      <p:bldP spid="24" grpId="0"/>
      <p:bldP spid="24" grpId="1"/>
      <p:bldP spid="9" grpId="0" animBg="1"/>
      <p:bldP spid="25" grpId="0"/>
      <p:bldP spid="26" grpId="0" animBg="1"/>
      <p:bldP spid="26" grpId="1" animBg="1"/>
      <p:bldP spid="26" grpId="2" animBg="1"/>
      <p:bldP spid="26" grpId="3" animBg="1"/>
      <p:bldP spid="26" grpId="5" animBg="1"/>
      <p:bldP spid="27" grpId="0" animBg="1"/>
      <p:bldP spid="27" grpId="1" animBg="1"/>
      <p:bldP spid="28" grpId="0"/>
      <p:bldP spid="28" grpId="1"/>
      <p:bldP spid="8" grpId="0" animBg="1"/>
      <p:bldP spid="8" grpId="1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Transactional Atomicity in SQLite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801" y="1334081"/>
            <a:ext cx="7928435" cy="2788094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/>
              <a:t>Two journal modes</a:t>
            </a:r>
          </a:p>
          <a:p>
            <a:pPr lvl="1"/>
            <a:r>
              <a:rPr lang="en-US" altLang="ko-KR" sz="2400" dirty="0" smtClean="0"/>
              <a:t>Rollback journal (RBJ, default) and Write Ahead Logging(WAL)</a:t>
            </a:r>
          </a:p>
          <a:p>
            <a:r>
              <a:rPr lang="en-US" altLang="ko-KR" sz="2800" dirty="0" smtClean="0"/>
              <a:t>Why SQLite’s own </a:t>
            </a:r>
            <a:r>
              <a:rPr lang="en-US" altLang="ko-KR" sz="2800" dirty="0"/>
              <a:t>journaling modes, instead of </a:t>
            </a:r>
            <a:r>
              <a:rPr lang="en-US" altLang="ko-KR" sz="2800" dirty="0" smtClean="0"/>
              <a:t>file system journaling?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Portability : every file system does not support journaling</a:t>
            </a:r>
          </a:p>
          <a:p>
            <a:pPr lvl="1"/>
            <a:r>
              <a:rPr lang="en-US" altLang="ko-KR" sz="2400" dirty="0" smtClean="0"/>
              <a:t>Steal policy semantics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7/23/13</a:t>
            </a:fld>
            <a:endParaRPr lang="ja-JP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293466" y="4352161"/>
            <a:ext cx="6379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dirty="0" smtClean="0">
                <a:latin typeface="Calibri" pitchFamily="34" charset="0"/>
                <a:ea typeface="굴림" pitchFamily="50" charset="-127"/>
                <a:cs typeface="Calibri" pitchFamily="34" charset="0"/>
              </a:rPr>
              <a:t>RAM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887133" y="4295751"/>
            <a:ext cx="3606800" cy="674336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Calibri" pitchFamily="34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324181" y="4451976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297669" y="4451976"/>
            <a:ext cx="822960" cy="361886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P2_new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1956863" y="5334010"/>
            <a:ext cx="5654672" cy="1394172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179320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P1_old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44998" y="5745423"/>
            <a:ext cx="8935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en-US" altLang="ko-KR" sz="1800" b="0" dirty="0" smtClean="0">
                <a:solidFill>
                  <a:schemeClr val="tx1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Storage</a:t>
            </a:r>
            <a:endParaRPr lang="en-US" altLang="ko-KR" sz="1800" b="0" dirty="0">
              <a:solidFill>
                <a:schemeClr val="tx1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24181" y="5988884"/>
            <a:ext cx="822960" cy="36188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P2_old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4868856" y="5902679"/>
            <a:ext cx="2455334" cy="60203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Journal File</a:t>
            </a:r>
          </a:p>
          <a:p>
            <a:pPr algn="ctr"/>
            <a:r>
              <a:rPr lang="en-US" altLang="ko-KR" dirty="0" smtClean="0"/>
              <a:t>(Rollback/WAL)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3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15336</TotalTime>
  <Words>6718</Words>
  <Application>Microsoft Macintosh PowerPoint</Application>
  <PresentationFormat>On-screen Show (4:3)</PresentationFormat>
  <Paragraphs>1093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테마</vt:lpstr>
      <vt:lpstr>X-FTL: Transactional FTL for SQLite Databases</vt:lpstr>
      <vt:lpstr>Outline</vt:lpstr>
      <vt:lpstr>Introduction (1/3)</vt:lpstr>
      <vt:lpstr>Introduction (2/3)</vt:lpstr>
      <vt:lpstr>Introduction (3/3):Contributions</vt:lpstr>
      <vt:lpstr>Outline</vt:lpstr>
      <vt:lpstr>Transactional Atomicity in SQLite (1/5)</vt:lpstr>
      <vt:lpstr>Transactional Atomicity in SQLite (2/5)</vt:lpstr>
      <vt:lpstr>Transactional Atomicity in SQLite (3/5)</vt:lpstr>
      <vt:lpstr>Transactional Atomicity in SQLite (4/5)</vt:lpstr>
      <vt:lpstr>Transactional Atomicity in SQLite (5/5)</vt:lpstr>
      <vt:lpstr>Flash Characteristics and Opportunities (1/2)</vt:lpstr>
      <vt:lpstr>Flash Characteristics and Opportunities (2/2)</vt:lpstr>
      <vt:lpstr>Outline</vt:lpstr>
      <vt:lpstr>X-FTL: Architecture (1/2)</vt:lpstr>
      <vt:lpstr>X-FTL: Architecture (2/2)</vt:lpstr>
      <vt:lpstr>X-FTL: Implementation (1/2)</vt:lpstr>
      <vt:lpstr>X-FTL: Implementation (2/2)</vt:lpstr>
      <vt:lpstr>Transactional Atomicity in X-FTL</vt:lpstr>
      <vt:lpstr>Outline</vt:lpstr>
      <vt:lpstr>Performance Evaluation (1/4)</vt:lpstr>
      <vt:lpstr>Performance Evaluation (2/4)</vt:lpstr>
      <vt:lpstr>Performance Evaluation (3/4)</vt:lpstr>
      <vt:lpstr>Performance Evaluation (4/4)</vt:lpstr>
      <vt:lpstr>Outline</vt:lpstr>
      <vt:lpstr>Conclusion</vt:lpstr>
      <vt:lpstr>Q &amp; A</vt:lpstr>
      <vt:lpstr>Why SQLite Performs so Poor? </vt:lpstr>
      <vt:lpstr>X-FTL: simplified architecture</vt:lpstr>
      <vt:lpstr>Performance Evaluation : Android</vt:lpstr>
      <vt:lpstr>Performance Evaluation : Recovery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Jamyung Kim</dc:creator>
  <cp:lastModifiedBy>Changwoo Min</cp:lastModifiedBy>
  <cp:revision>2149</cp:revision>
  <cp:lastPrinted>2012-11-15T08:07:42Z</cp:lastPrinted>
  <dcterms:created xsi:type="dcterms:W3CDTF">2012-03-05T07:30:00Z</dcterms:created>
  <dcterms:modified xsi:type="dcterms:W3CDTF">2013-07-23T07:31:00Z</dcterms:modified>
</cp:coreProperties>
</file>