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56"/>
  </p:notesMasterIdLst>
  <p:sldIdLst>
    <p:sldId id="361" r:id="rId3"/>
    <p:sldId id="564" r:id="rId4"/>
    <p:sldId id="550" r:id="rId5"/>
    <p:sldId id="592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62" r:id="rId14"/>
    <p:sldId id="559" r:id="rId15"/>
    <p:sldId id="560" r:id="rId16"/>
    <p:sldId id="561" r:id="rId17"/>
    <p:sldId id="591" r:id="rId18"/>
    <p:sldId id="593" r:id="rId19"/>
    <p:sldId id="565" r:id="rId20"/>
    <p:sldId id="566" r:id="rId21"/>
    <p:sldId id="599" r:id="rId22"/>
    <p:sldId id="567" r:id="rId23"/>
    <p:sldId id="568" r:id="rId24"/>
    <p:sldId id="569" r:id="rId25"/>
    <p:sldId id="602" r:id="rId26"/>
    <p:sldId id="570" r:id="rId27"/>
    <p:sldId id="571" r:id="rId28"/>
    <p:sldId id="572" r:id="rId29"/>
    <p:sldId id="600" r:id="rId30"/>
    <p:sldId id="574" r:id="rId31"/>
    <p:sldId id="601" r:id="rId32"/>
    <p:sldId id="575" r:id="rId33"/>
    <p:sldId id="604" r:id="rId34"/>
    <p:sldId id="577" r:id="rId35"/>
    <p:sldId id="578" r:id="rId36"/>
    <p:sldId id="580" r:id="rId37"/>
    <p:sldId id="581" r:id="rId38"/>
    <p:sldId id="595" r:id="rId39"/>
    <p:sldId id="596" r:id="rId40"/>
    <p:sldId id="582" r:id="rId41"/>
    <p:sldId id="597" r:id="rId42"/>
    <p:sldId id="584" r:id="rId43"/>
    <p:sldId id="585" r:id="rId44"/>
    <p:sldId id="614" r:id="rId45"/>
    <p:sldId id="587" r:id="rId46"/>
    <p:sldId id="598" r:id="rId47"/>
    <p:sldId id="590" r:id="rId48"/>
    <p:sldId id="487" r:id="rId49"/>
    <p:sldId id="511" r:id="rId50"/>
    <p:sldId id="608" r:id="rId51"/>
    <p:sldId id="609" r:id="rId52"/>
    <p:sldId id="610" r:id="rId53"/>
    <p:sldId id="611" r:id="rId54"/>
    <p:sldId id="61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3687F1-FDF1-4437-B515-82D8F6D79AD6}">
          <p14:sldIdLst>
            <p14:sldId id="361"/>
            <p14:sldId id="564"/>
            <p14:sldId id="550"/>
            <p14:sldId id="592"/>
            <p14:sldId id="552"/>
            <p14:sldId id="553"/>
            <p14:sldId id="554"/>
            <p14:sldId id="555"/>
            <p14:sldId id="556"/>
            <p14:sldId id="557"/>
            <p14:sldId id="558"/>
            <p14:sldId id="562"/>
            <p14:sldId id="559"/>
            <p14:sldId id="560"/>
            <p14:sldId id="561"/>
            <p14:sldId id="591"/>
            <p14:sldId id="593"/>
            <p14:sldId id="565"/>
            <p14:sldId id="566"/>
            <p14:sldId id="599"/>
            <p14:sldId id="567"/>
            <p14:sldId id="568"/>
            <p14:sldId id="569"/>
            <p14:sldId id="602"/>
            <p14:sldId id="570"/>
            <p14:sldId id="571"/>
            <p14:sldId id="572"/>
            <p14:sldId id="600"/>
            <p14:sldId id="574"/>
            <p14:sldId id="601"/>
            <p14:sldId id="575"/>
            <p14:sldId id="604"/>
            <p14:sldId id="577"/>
            <p14:sldId id="578"/>
            <p14:sldId id="580"/>
            <p14:sldId id="581"/>
            <p14:sldId id="595"/>
            <p14:sldId id="596"/>
            <p14:sldId id="582"/>
            <p14:sldId id="597"/>
            <p14:sldId id="584"/>
            <p14:sldId id="585"/>
            <p14:sldId id="614"/>
            <p14:sldId id="587"/>
            <p14:sldId id="598"/>
            <p14:sldId id="590"/>
            <p14:sldId id="487"/>
            <p14:sldId id="511"/>
          </p14:sldIdLst>
        </p14:section>
        <p14:section name="Backup slides" id="{C2B5AD8F-9BD5-4A0D-9B91-BBB301C85EAC}">
          <p14:sldIdLst>
            <p14:sldId id="608"/>
            <p14:sldId id="609"/>
            <p14:sldId id="610"/>
            <p14:sldId id="611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F41"/>
    <a:srgbClr val="F47B22"/>
    <a:srgbClr val="006600"/>
    <a:srgbClr val="FFFFFF"/>
    <a:srgbClr val="8C38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5"/>
    <p:restoredTop sz="93371" autoAdjust="0"/>
  </p:normalViewPr>
  <p:slideViewPr>
    <p:cSldViewPr snapToGrid="0">
      <p:cViewPr varScale="1">
        <p:scale>
          <a:sx n="146" d="100"/>
          <a:sy n="146" d="100"/>
        </p:scale>
        <p:origin x="1128" y="168"/>
      </p:cViewPr>
      <p:guideLst>
        <p:guide orient="horz" pos="2112"/>
        <p:guide pos="4032"/>
      </p:guideLst>
    </p:cSldViewPr>
  </p:slideViewPr>
  <p:notesTextViewPr>
    <p:cViewPr>
      <p:scale>
        <a:sx n="160" d="100"/>
        <a:sy n="16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ze Meng" userId="4438ed50371d6d2e" providerId="LiveId" clId="{CAF4EF19-8644-4880-A87C-F15AB54A9D79}"/>
  </pc:docChgLst>
  <pc:docChgLst>
    <pc:chgData name="Xianze Meng" userId="4438ed50371d6d2e" providerId="LiveId" clId="{99A9C7CB-F631-455D-B5F4-E8DB6A2A718B}"/>
  </pc:docChgLst>
  <pc:docChgLst>
    <pc:chgData name="Xianze Meng" userId="4438ed50371d6d2e" providerId="LiveId" clId="{8F05B22B-056D-4370-87FC-423CF5D0D56E}"/>
  </pc:docChgLst>
  <pc:docChgLst>
    <pc:chgData name="Meng, Xianze" userId="S::xianze@vt.edu::2fa14fc5-0aae-49dc-a666-d2ed82a79678" providerId="AD" clId="Web-{3CA78C2B-C4D0-4E55-A8B9-9EF85A206FFF}"/>
  </pc:docChgLst>
  <pc:docChgLst>
    <pc:chgData name="Xianze Meng" userId="2fa14fc5-0aae-49dc-a666-d2ed82a79678" providerId="ADAL" clId="{4FC1D6EF-48E7-4DC1-846D-75455DAB6A19}"/>
  </pc:docChgLst>
  <pc:docChgLst>
    <pc:chgData name="Guest User" userId="S::urn:spo:anon#32608e273289a6b028fde5b442207477ce9667dddfbf8f0a37573546bee0ab19::" providerId="AD" clId="Web-{BE493DEB-93CD-4BCC-A164-B69156D3816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5BCB2-2864-4CAA-ADD0-DFF757981DE1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A20E-E93F-41B6-ADC2-0C189BB60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8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43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2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0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0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7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1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69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5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6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9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5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20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0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7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9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49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6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1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8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8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6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7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1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6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2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298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34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2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99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77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2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9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A20E-E93F-41B6-ADC2-0C189BB608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34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lf Frame 2">
            <a:extLst>
              <a:ext uri="{FF2B5EF4-FFF2-40B4-BE49-F238E27FC236}">
                <a16:creationId xmlns:a16="http://schemas.microsoft.com/office/drawing/2014/main" id="{C40BDABC-9557-4071-992A-D217BC3953AD}"/>
              </a:ext>
            </a:extLst>
          </p:cNvPr>
          <p:cNvSpPr/>
          <p:nvPr userDrawn="1"/>
        </p:nvSpPr>
        <p:spPr>
          <a:xfrm>
            <a:off x="2619228" y="1430999"/>
            <a:ext cx="998291" cy="1040235"/>
          </a:xfrm>
          <a:prstGeom prst="halfFrame">
            <a:avLst>
              <a:gd name="adj1" fmla="val 18518"/>
              <a:gd name="adj2" fmla="val 18518"/>
            </a:avLst>
          </a:prstGeom>
          <a:solidFill>
            <a:srgbClr val="85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5AD95471-36B9-47D0-AD66-D0C4E43D3F08}"/>
              </a:ext>
            </a:extLst>
          </p:cNvPr>
          <p:cNvSpPr/>
          <p:nvPr userDrawn="1"/>
        </p:nvSpPr>
        <p:spPr>
          <a:xfrm rot="10800000">
            <a:off x="9049391" y="2913660"/>
            <a:ext cx="998291" cy="1040235"/>
          </a:xfrm>
          <a:prstGeom prst="halfFrame">
            <a:avLst>
              <a:gd name="adj1" fmla="val 18518"/>
              <a:gd name="adj2" fmla="val 18518"/>
            </a:avLst>
          </a:prstGeom>
          <a:solidFill>
            <a:srgbClr val="85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3C123E4-1678-4420-AA6E-7186DC3B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1851538"/>
            <a:ext cx="6562872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6AFB62-B1B3-48BE-8814-D4DEF228E53A}"/>
              </a:ext>
            </a:extLst>
          </p:cNvPr>
          <p:cNvSpPr/>
          <p:nvPr userDrawn="1"/>
        </p:nvSpPr>
        <p:spPr>
          <a:xfrm>
            <a:off x="0" y="6347460"/>
            <a:ext cx="12192000" cy="510540"/>
          </a:xfrm>
          <a:prstGeom prst="rect">
            <a:avLst/>
          </a:prstGeom>
          <a:solidFill>
            <a:srgbClr val="85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4E129C-66BD-4952-8F6E-9936B3990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0073640" y="6424691"/>
            <a:ext cx="2002796" cy="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65CC3B-F366-4ECD-95B1-5FAE048F45BA}"/>
              </a:ext>
            </a:extLst>
          </p:cNvPr>
          <p:cNvSpPr/>
          <p:nvPr userDrawn="1"/>
        </p:nvSpPr>
        <p:spPr>
          <a:xfrm>
            <a:off x="0" y="6347460"/>
            <a:ext cx="12192000" cy="510540"/>
          </a:xfrm>
          <a:prstGeom prst="rect">
            <a:avLst/>
          </a:prstGeom>
          <a:solidFill>
            <a:srgbClr val="85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4CD81A-97E6-46F0-9E11-9FE856624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0073640" y="6424691"/>
            <a:ext cx="2002796" cy="366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EA83F-B2B0-4BB8-88C7-7813E353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K Grotesk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257E3-F7B0-4B6D-8248-3AA29C8F9A2F}"/>
              </a:ext>
            </a:extLst>
          </p:cNvPr>
          <p:cNvSpPr/>
          <p:nvPr userDrawn="1"/>
        </p:nvSpPr>
        <p:spPr>
          <a:xfrm>
            <a:off x="409575" y="843192"/>
            <a:ext cx="10515600" cy="75673"/>
          </a:xfrm>
          <a:prstGeom prst="rect">
            <a:avLst/>
          </a:prstGeom>
          <a:solidFill>
            <a:srgbClr val="85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A4071-8255-40FB-B27E-9AB4B9B6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30045" y="420336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857551B3-D6DC-457C-8811-E5AD463B2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mpl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65CC3B-F366-4ECD-95B1-5FAE048F45BA}"/>
              </a:ext>
            </a:extLst>
          </p:cNvPr>
          <p:cNvSpPr/>
          <p:nvPr userDrawn="1"/>
        </p:nvSpPr>
        <p:spPr>
          <a:xfrm>
            <a:off x="0" y="6347460"/>
            <a:ext cx="12192000" cy="510540"/>
          </a:xfrm>
          <a:prstGeom prst="rect">
            <a:avLst/>
          </a:prstGeom>
          <a:solidFill>
            <a:srgbClr val="85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4CD81A-97E6-46F0-9E11-9FE856624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0073640" y="6424691"/>
            <a:ext cx="2002796" cy="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72F7B-FA68-47E1-9CE7-3E5719DD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3356" y="3213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51B3-D6DC-457C-8811-E5AD463B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8A3D5D-79D9-4BFE-982E-99D40BA52E4F}"/>
              </a:ext>
            </a:extLst>
          </p:cNvPr>
          <p:cNvSpPr/>
          <p:nvPr/>
        </p:nvSpPr>
        <p:spPr>
          <a:xfrm>
            <a:off x="2838769" y="1931551"/>
            <a:ext cx="6934872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latin typeface="HK Grotesk Medium" panose="00000600000000000000" pitchFamily="50" charset="0"/>
              </a:rPr>
              <a:t>Debugging and Programming Support for </a:t>
            </a:r>
          </a:p>
          <a:p>
            <a:pPr algn="ctr"/>
            <a:r>
              <a:rPr lang="en-US" sz="3200" b="1" dirty="0">
                <a:latin typeface="HK Grotesk Medium" panose="00000600000000000000" pitchFamily="50" charset="0"/>
              </a:rPr>
              <a:t>Non-volatile Memory 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9FCA7-D80A-41D8-800C-EEECF5AE696D}"/>
              </a:ext>
            </a:extLst>
          </p:cNvPr>
          <p:cNvSpPr txBox="1"/>
          <p:nvPr/>
        </p:nvSpPr>
        <p:spPr>
          <a:xfrm>
            <a:off x="2743202" y="3635697"/>
            <a:ext cx="712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K Grotesk Medium" panose="00000600000000000000" pitchFamily="50" charset="0"/>
              </a:rPr>
              <a:t>Xinwei</a:t>
            </a:r>
            <a:r>
              <a:rPr lang="en-US" sz="2800" dirty="0">
                <a:latin typeface="HK Grotesk Medium" panose="00000600000000000000" pitchFamily="50" charset="0"/>
              </a:rPr>
              <a:t> Fu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65B142-A56B-49A6-87D9-291921A2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9296" y="5644525"/>
            <a:ext cx="3493818" cy="692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49088-C988-344D-999D-07BC06B67C9E}"/>
              </a:ext>
            </a:extLst>
          </p:cNvPr>
          <p:cNvSpPr txBox="1"/>
          <p:nvPr/>
        </p:nvSpPr>
        <p:spPr>
          <a:xfrm>
            <a:off x="2743202" y="4318076"/>
            <a:ext cx="712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K Grotesk Medium" panose="00000600000000000000" pitchFamily="50" charset="0"/>
              </a:rPr>
              <a:t>Committee Members:</a:t>
            </a:r>
          </a:p>
          <a:p>
            <a:pPr algn="ctr"/>
            <a:r>
              <a:rPr lang="en-US" sz="2400" dirty="0">
                <a:latin typeface="HK Grotesk Medium" panose="00000600000000000000" pitchFamily="50" charset="0"/>
              </a:rPr>
              <a:t>Ali R. Butt (Chair), </a:t>
            </a:r>
            <a:r>
              <a:rPr lang="en-US" sz="2400" dirty="0" err="1">
                <a:latin typeface="HK Grotesk Medium" panose="00000600000000000000" pitchFamily="50" charset="0"/>
              </a:rPr>
              <a:t>Changwoo</a:t>
            </a:r>
            <a:r>
              <a:rPr lang="en-US" sz="2400" dirty="0">
                <a:latin typeface="HK Grotesk Medium" panose="00000600000000000000" pitchFamily="50" charset="0"/>
              </a:rPr>
              <a:t> Min (Co-chair)</a:t>
            </a:r>
          </a:p>
          <a:p>
            <a:pPr algn="ctr"/>
            <a:r>
              <a:rPr lang="en-US" sz="2400" dirty="0" err="1">
                <a:latin typeface="HK Grotesk Medium" panose="00000600000000000000" pitchFamily="50" charset="0"/>
              </a:rPr>
              <a:t>Dongyoon</a:t>
            </a:r>
            <a:r>
              <a:rPr lang="en-US" sz="2400" dirty="0">
                <a:latin typeface="HK Grotesk Medium" panose="00000600000000000000" pitchFamily="50" charset="0"/>
              </a:rPr>
              <a:t> Lee, </a:t>
            </a:r>
            <a:r>
              <a:rPr lang="en-US" sz="2400" dirty="0" err="1">
                <a:latin typeface="HK Grotesk Medium" panose="00000600000000000000" pitchFamily="50" charset="0"/>
              </a:rPr>
              <a:t>Danfeng</a:t>
            </a:r>
            <a:r>
              <a:rPr lang="en-US" sz="2400" dirty="0">
                <a:latin typeface="HK Grotesk Medium" panose="00000600000000000000" pitchFamily="50" charset="0"/>
              </a:rPr>
              <a:t> Yao, </a:t>
            </a:r>
            <a:r>
              <a:rPr lang="en-US" sz="2400" dirty="0" err="1">
                <a:latin typeface="HK Grotesk Medium" panose="00000600000000000000" pitchFamily="50" charset="0"/>
              </a:rPr>
              <a:t>Xun</a:t>
            </a:r>
            <a:r>
              <a:rPr lang="en-US" sz="2400" dirty="0">
                <a:latin typeface="HK Grotesk Medium" panose="00000600000000000000" pitchFamily="50" charset="0"/>
              </a:rPr>
              <a:t> Jian </a:t>
            </a:r>
          </a:p>
        </p:txBody>
      </p:sp>
    </p:spTree>
    <p:extLst>
      <p:ext uri="{BB962C8B-B14F-4D97-AF65-F5344CB8AC3E}">
        <p14:creationId xmlns:p14="http://schemas.microsoft.com/office/powerpoint/2010/main" val="373328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Bug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10560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Unpersisted</a:t>
            </a:r>
            <a:r>
              <a:rPr lang="en-US" sz="2400" dirty="0">
                <a:sym typeface="Wingdings" pitchFamily="2" charset="2"/>
              </a:rPr>
              <a:t> performance bugs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Place volatile data that does not require persistence in NVM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52882-128C-4744-9B7D-95C3517379E8}"/>
              </a:ext>
            </a:extLst>
          </p:cNvPr>
          <p:cNvSpPr txBox="1"/>
          <p:nvPr/>
        </p:nvSpPr>
        <p:spPr>
          <a:xfrm>
            <a:off x="409574" y="22313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Extra Flush/Fence performance bugs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An extra flush or fence instruction on an NVM variable causes unnecessary high overhead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01BE3-6A04-414F-856C-10B09A5CDE41}"/>
              </a:ext>
            </a:extLst>
          </p:cNvPr>
          <p:cNvSpPr txBox="1"/>
          <p:nvPr/>
        </p:nvSpPr>
        <p:spPr>
          <a:xfrm>
            <a:off x="409574" y="377595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Extra logging performance bugs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Logging the same NVM region redundantly within a transaction will unnecessarily degrade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619562-C71B-5A4D-B45B-5DAB8D296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Bug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Pattern: use </a:t>
            </a:r>
            <a:r>
              <a:rPr lang="en-US" sz="2400" dirty="0" err="1">
                <a:sym typeface="Wingdings" pitchFamily="2" charset="2"/>
              </a:rPr>
              <a:t>unpersist</a:t>
            </a:r>
            <a:r>
              <a:rPr lang="en-US" sz="2400" dirty="0">
                <a:sym typeface="Wingdings" pitchFamily="2" charset="2"/>
              </a:rPr>
              <a:t> data from another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Root Cause: visible point and durable point are not atomic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249C4-D73B-D447-A7B7-E32550FE2838}"/>
              </a:ext>
            </a:extLst>
          </p:cNvPr>
          <p:cNvSpPr/>
          <p:nvPr/>
        </p:nvSpPr>
        <p:spPr>
          <a:xfrm>
            <a:off x="1313463" y="2400682"/>
            <a:ext cx="4694382" cy="31382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insert(</a:t>
            </a:r>
            <a:r>
              <a:rPr lang="en-US" sz="2000" b="1" u="sng" dirty="0" err="1"/>
              <a:t>new_node</a:t>
            </a:r>
            <a:r>
              <a:rPr lang="en-US" sz="2000" b="1" u="sng" dirty="0"/>
              <a:t>):</a:t>
            </a:r>
          </a:p>
          <a:p>
            <a:r>
              <a:rPr lang="en-US" sz="2000" dirty="0"/>
              <a:t>  ……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last_node</a:t>
            </a:r>
            <a:r>
              <a:rPr lang="en-US" sz="2000" dirty="0"/>
              <a:t> = </a:t>
            </a:r>
            <a:r>
              <a:rPr lang="en-US" sz="2000" dirty="0" err="1"/>
              <a:t>get_last</a:t>
            </a:r>
            <a:r>
              <a:rPr lang="en-US" sz="2000" dirty="0"/>
              <a:t>();</a:t>
            </a:r>
          </a:p>
          <a:p>
            <a:r>
              <a:rPr lang="en-US" sz="2000" dirty="0"/>
              <a:t>  old = </a:t>
            </a:r>
            <a:r>
              <a:rPr lang="en-US" sz="2000" dirty="0" err="1"/>
              <a:t>last_node</a:t>
            </a:r>
            <a:r>
              <a:rPr lang="en-US" sz="2000" dirty="0"/>
              <a:t>-&gt;next;</a:t>
            </a:r>
          </a:p>
          <a:p>
            <a:r>
              <a:rPr lang="en-US" sz="2000" dirty="0"/>
              <a:t>  if (</a:t>
            </a:r>
            <a:r>
              <a:rPr lang="en-US" sz="2000" dirty="0">
                <a:solidFill>
                  <a:srgbClr val="FF0000"/>
                </a:solidFill>
              </a:rPr>
              <a:t>CAS(</a:t>
            </a:r>
            <a:r>
              <a:rPr lang="en-US" sz="2000" dirty="0" err="1">
                <a:solidFill>
                  <a:srgbClr val="FF0000"/>
                </a:solidFill>
              </a:rPr>
              <a:t>last_node</a:t>
            </a:r>
            <a:r>
              <a:rPr lang="en-US" sz="2000" dirty="0">
                <a:solidFill>
                  <a:srgbClr val="FF0000"/>
                </a:solidFill>
              </a:rPr>
              <a:t>-&gt;next, old, </a:t>
            </a:r>
            <a:r>
              <a:rPr lang="en-US" sz="2000" dirty="0" err="1">
                <a:solidFill>
                  <a:srgbClr val="FF0000"/>
                </a:solidFill>
              </a:rPr>
              <a:t>new_node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flush(</a:t>
            </a:r>
            <a:r>
              <a:rPr lang="en-US" sz="2000" dirty="0" err="1"/>
              <a:t>last_node</a:t>
            </a:r>
            <a:r>
              <a:rPr lang="en-US" sz="2000" dirty="0"/>
              <a:t>-&gt;next);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fence()</a:t>
            </a:r>
            <a:r>
              <a:rPr lang="en-US" sz="2000" dirty="0"/>
              <a:t>;</a:t>
            </a:r>
          </a:p>
          <a:p>
            <a:r>
              <a:rPr lang="en-US" sz="2000" dirty="0"/>
              <a:t>      return;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……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B38FA-1DD2-614B-A86C-5D9520E896B0}"/>
              </a:ext>
            </a:extLst>
          </p:cNvPr>
          <p:cNvSpPr txBox="1"/>
          <p:nvPr/>
        </p:nvSpPr>
        <p:spPr>
          <a:xfrm>
            <a:off x="1313463" y="2000572"/>
            <a:ext cx="383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Lock-free persistent linked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A857C-BBA5-6441-9A1B-96B978B302D9}"/>
              </a:ext>
            </a:extLst>
          </p:cNvPr>
          <p:cNvSpPr/>
          <p:nvPr/>
        </p:nvSpPr>
        <p:spPr>
          <a:xfrm>
            <a:off x="7907852" y="2723318"/>
            <a:ext cx="2792413" cy="7897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E4CBD-182E-8540-89B0-A18C745D1487}"/>
              </a:ext>
            </a:extLst>
          </p:cNvPr>
          <p:cNvSpPr txBox="1"/>
          <p:nvPr/>
        </p:nvSpPr>
        <p:spPr>
          <a:xfrm>
            <a:off x="6701840" y="2697067"/>
            <a:ext cx="11958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Volatile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Cache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4A5AE-BA55-D04E-8CA5-C2C34F92C401}"/>
              </a:ext>
            </a:extLst>
          </p:cNvPr>
          <p:cNvSpPr txBox="1"/>
          <p:nvPr/>
        </p:nvSpPr>
        <p:spPr>
          <a:xfrm>
            <a:off x="6860891" y="4584286"/>
            <a:ext cx="872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NVM</a:t>
            </a:r>
            <a:endParaRPr lang="en-US" sz="2400" b="1" i="1" u="sng" dirty="0">
              <a:sym typeface="Wingdings" pitchFamily="2" charset="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00376-86FC-154B-9115-D1A8040A56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304059" y="3513115"/>
            <a:ext cx="0" cy="912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2A707C8-0EDC-7D45-90F4-E2D624CA93E8}"/>
              </a:ext>
            </a:extLst>
          </p:cNvPr>
          <p:cNvSpPr/>
          <p:nvPr/>
        </p:nvSpPr>
        <p:spPr>
          <a:xfrm>
            <a:off x="8070892" y="284107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843B2D-62A3-344D-88FC-A62A465C5A07}"/>
              </a:ext>
            </a:extLst>
          </p:cNvPr>
          <p:cNvSpPr/>
          <p:nvPr/>
        </p:nvSpPr>
        <p:spPr>
          <a:xfrm>
            <a:off x="9029738" y="284107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99155-2EBB-7B47-A12D-0440F5E92788}"/>
              </a:ext>
            </a:extLst>
          </p:cNvPr>
          <p:cNvSpPr/>
          <p:nvPr/>
        </p:nvSpPr>
        <p:spPr>
          <a:xfrm>
            <a:off x="9988584" y="284107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DC8EE7-8BCD-5D4E-ADB0-F5CBBF8C6D08}"/>
              </a:ext>
            </a:extLst>
          </p:cNvPr>
          <p:cNvSpPr txBox="1"/>
          <p:nvPr/>
        </p:nvSpPr>
        <p:spPr>
          <a:xfrm>
            <a:off x="315310" y="2000572"/>
            <a:ext cx="100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ym typeface="Wingdings" pitchFamily="2" charset="2"/>
              </a:rPr>
              <a:t>T1     T2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D437F84-113B-4048-AEA0-F3941A42D8B7}"/>
              </a:ext>
            </a:extLst>
          </p:cNvPr>
          <p:cNvSpPr/>
          <p:nvPr/>
        </p:nvSpPr>
        <p:spPr>
          <a:xfrm>
            <a:off x="399766" y="2493013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8B549B8-B71B-C648-AFA5-86C7F8610F2B}"/>
              </a:ext>
            </a:extLst>
          </p:cNvPr>
          <p:cNvSpPr/>
          <p:nvPr/>
        </p:nvSpPr>
        <p:spPr>
          <a:xfrm>
            <a:off x="856965" y="2487760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35FB9C8-A554-5146-9E30-1BFA0460C2FB}"/>
              </a:ext>
            </a:extLst>
          </p:cNvPr>
          <p:cNvSpPr/>
          <p:nvPr/>
        </p:nvSpPr>
        <p:spPr>
          <a:xfrm>
            <a:off x="399766" y="3750921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89E04E8F-CE38-8D4C-A2A3-9B0BF75F0F93}"/>
              </a:ext>
            </a:extLst>
          </p:cNvPr>
          <p:cNvSpPr/>
          <p:nvPr/>
        </p:nvSpPr>
        <p:spPr>
          <a:xfrm>
            <a:off x="856965" y="3750600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AB3B9A2-82E8-5F4E-8787-E5D114F7BBAF}"/>
              </a:ext>
            </a:extLst>
          </p:cNvPr>
          <p:cNvSpPr/>
          <p:nvPr/>
        </p:nvSpPr>
        <p:spPr>
          <a:xfrm>
            <a:off x="861408" y="4343977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Lightning bolt">
            <a:extLst>
              <a:ext uri="{FF2B5EF4-FFF2-40B4-BE49-F238E27FC236}">
                <a16:creationId xmlns:a16="http://schemas.microsoft.com/office/drawing/2014/main" id="{F65362F3-08AA-574D-837E-699A42BB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976" y="4972185"/>
            <a:ext cx="461665" cy="46166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274DD5-1584-894E-BD1F-0AC2E9AC92C8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18977" y="2000572"/>
            <a:ext cx="0" cy="353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CD383A-E903-B545-98D7-07AD3480A0AA}"/>
              </a:ext>
            </a:extLst>
          </p:cNvPr>
          <p:cNvCxnSpPr>
            <a:cxnSpLocks/>
          </p:cNvCxnSpPr>
          <p:nvPr/>
        </p:nvCxnSpPr>
        <p:spPr>
          <a:xfrm>
            <a:off x="309226" y="1995321"/>
            <a:ext cx="0" cy="353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8AE8C8-0BF7-8746-9F1B-77AC494C575B}"/>
              </a:ext>
            </a:extLst>
          </p:cNvPr>
          <p:cNvCxnSpPr>
            <a:stCxn id="3" idx="6"/>
          </p:cNvCxnSpPr>
          <p:nvPr/>
        </p:nvCxnSpPr>
        <p:spPr>
          <a:xfrm flipV="1">
            <a:off x="8619532" y="3112566"/>
            <a:ext cx="410206" cy="28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512DDF-E36E-464D-8DB0-5E6FAA55D36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9588512" y="3112565"/>
            <a:ext cx="400072" cy="28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76DC09-D8CA-4C49-8048-628B39EB28A1}"/>
              </a:ext>
            </a:extLst>
          </p:cNvPr>
          <p:cNvSpPr/>
          <p:nvPr/>
        </p:nvSpPr>
        <p:spPr>
          <a:xfrm>
            <a:off x="7887565" y="4421651"/>
            <a:ext cx="2792413" cy="7897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AF8DC8-C702-1844-AC35-28C1A197FED7}"/>
              </a:ext>
            </a:extLst>
          </p:cNvPr>
          <p:cNvSpPr/>
          <p:nvPr/>
        </p:nvSpPr>
        <p:spPr>
          <a:xfrm>
            <a:off x="8050605" y="453940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6FB64D-8F47-A443-835F-D1326BDBA4A8}"/>
              </a:ext>
            </a:extLst>
          </p:cNvPr>
          <p:cNvSpPr/>
          <p:nvPr/>
        </p:nvSpPr>
        <p:spPr>
          <a:xfrm>
            <a:off x="9009451" y="453940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9B3758-C6CA-2241-80E3-6491ACBB2731}"/>
              </a:ext>
            </a:extLst>
          </p:cNvPr>
          <p:cNvSpPr/>
          <p:nvPr/>
        </p:nvSpPr>
        <p:spPr>
          <a:xfrm>
            <a:off x="9968297" y="453940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EDFA28-A277-A047-B7D3-D6507C380FEC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9568225" y="4810898"/>
            <a:ext cx="400072" cy="282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7FB36C-C7F9-B84D-9221-4631E487CBC7}"/>
              </a:ext>
            </a:extLst>
          </p:cNvPr>
          <p:cNvSpPr/>
          <p:nvPr/>
        </p:nvSpPr>
        <p:spPr>
          <a:xfrm>
            <a:off x="877175" y="4664542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6A024-75C4-BF42-83D3-A90D826C9AFE}"/>
              </a:ext>
            </a:extLst>
          </p:cNvPr>
          <p:cNvSpPr txBox="1"/>
          <p:nvPr/>
        </p:nvSpPr>
        <p:spPr>
          <a:xfrm>
            <a:off x="1280641" y="5595035"/>
            <a:ext cx="91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CAS (compare-and-swap atomic instruction) is the visible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Fence is the durable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A225-C050-9A48-9DB1-E7AA4E967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1" grpId="0"/>
      <p:bldP spid="12" grpId="0"/>
      <p:bldP spid="3" grpId="0" animBg="1"/>
      <p:bldP spid="3" grpId="1" animBg="1"/>
      <p:bldP spid="25" grpId="0" animBg="1"/>
      <p:bldP spid="25" grpId="1" animBg="1"/>
      <p:bldP spid="26" grpId="0" animBg="1"/>
      <p:bldP spid="26" grpId="1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50" grpId="0" animBg="1"/>
      <p:bldP spid="51" grpId="0" animBg="1"/>
      <p:bldP spid="52" grpId="0" animBg="1"/>
      <p:bldP spid="53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5511B-FBDC-754D-969B-4382F75E0202}"/>
              </a:ext>
            </a:extLst>
          </p:cNvPr>
          <p:cNvSpPr txBox="1"/>
          <p:nvPr/>
        </p:nvSpPr>
        <p:spPr>
          <a:xfrm>
            <a:off x="409575" y="960283"/>
            <a:ext cx="9354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Summary</a:t>
            </a:r>
            <a:r>
              <a:rPr lang="en-US" sz="2400" dirty="0">
                <a:sym typeface="Wingdings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Exhaustive searching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Enumerate all possible crash states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[Pros] 	no false negative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[Cons]  	not scalable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Manual efforts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Rely on users’ guidance to validate a bug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[Pros]	make bug validation process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[Cons] 	not automatic and not precise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465E3-FCA7-FC48-945B-2345461FE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1056048"/>
            <a:ext cx="391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Yat</a:t>
            </a:r>
            <a:r>
              <a:rPr lang="en-US" sz="2400" dirty="0">
                <a:sym typeface="Wingdings" pitchFamily="2" charset="2"/>
              </a:rPr>
              <a:t> [ATC’14]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exhaustive searching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user-provided checkers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C2227-AA01-AF4C-B92A-8CA9371F0014}"/>
              </a:ext>
            </a:extLst>
          </p:cNvPr>
          <p:cNvSpPr/>
          <p:nvPr/>
        </p:nvSpPr>
        <p:spPr>
          <a:xfrm>
            <a:off x="4830517" y="931296"/>
            <a:ext cx="1643852" cy="16536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 X1 = 1 ...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Xn</a:t>
            </a:r>
            <a:r>
              <a:rPr lang="en-US" sz="2000" dirty="0"/>
              <a:t> = 1</a:t>
            </a:r>
          </a:p>
          <a:p>
            <a:r>
              <a:rPr lang="en-US" sz="2000" dirty="0"/>
              <a:t> flush (&amp;X1) …</a:t>
            </a:r>
          </a:p>
          <a:p>
            <a:r>
              <a:rPr lang="en-US" sz="2000" dirty="0"/>
              <a:t> flush (&amp;</a:t>
            </a:r>
            <a:r>
              <a:rPr lang="en-US" sz="2000" dirty="0" err="1"/>
              <a:t>Xn</a:t>
            </a:r>
            <a:r>
              <a:rPr lang="en-US" sz="2000" dirty="0"/>
              <a:t>)</a:t>
            </a:r>
          </a:p>
          <a:p>
            <a:r>
              <a:rPr lang="en-US" sz="2000" dirty="0"/>
              <a:t> fence()</a:t>
            </a:r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5EC158-0715-5346-85AD-9C5EB38226EE}"/>
              </a:ext>
            </a:extLst>
          </p:cNvPr>
          <p:cNvSpPr/>
          <p:nvPr/>
        </p:nvSpPr>
        <p:spPr>
          <a:xfrm>
            <a:off x="7048204" y="1369798"/>
            <a:ext cx="1643852" cy="7766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2^n Crashed NVM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7FB26-89DB-0E46-8215-C3082A63931B}"/>
              </a:ext>
            </a:extLst>
          </p:cNvPr>
          <p:cNvSpPr/>
          <p:nvPr/>
        </p:nvSpPr>
        <p:spPr>
          <a:xfrm>
            <a:off x="9271141" y="1369798"/>
            <a:ext cx="1880335" cy="7766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User-provided</a:t>
            </a:r>
          </a:p>
          <a:p>
            <a:pPr algn="ctr"/>
            <a:r>
              <a:rPr lang="en-US" sz="2000" dirty="0"/>
              <a:t>Checker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EEE0FF-4C1B-8346-9D6C-6F68D05F684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474369" y="1758118"/>
            <a:ext cx="57383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970D0C-76A0-2440-A4B5-0A8ABBA7691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692056" y="1758119"/>
            <a:ext cx="579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F2F4C2-C8A9-1C49-831B-4AC382578FA1}"/>
              </a:ext>
            </a:extLst>
          </p:cNvPr>
          <p:cNvCxnSpPr/>
          <p:nvPr/>
        </p:nvCxnSpPr>
        <p:spPr>
          <a:xfrm>
            <a:off x="409574" y="2659122"/>
            <a:ext cx="11025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6DA8D-1D49-704F-B351-54C43071B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1056048"/>
            <a:ext cx="391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Yat</a:t>
            </a:r>
            <a:r>
              <a:rPr lang="en-US" sz="2400" dirty="0">
                <a:sym typeface="Wingdings" pitchFamily="2" charset="2"/>
              </a:rPr>
              <a:t> [ATC’14]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exhaustive searching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user-provided checkers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C2227-AA01-AF4C-B92A-8CA9371F0014}"/>
              </a:ext>
            </a:extLst>
          </p:cNvPr>
          <p:cNvSpPr/>
          <p:nvPr/>
        </p:nvSpPr>
        <p:spPr>
          <a:xfrm>
            <a:off x="4830517" y="931296"/>
            <a:ext cx="1643852" cy="16536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 X1 = 1 ...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Xn</a:t>
            </a:r>
            <a:r>
              <a:rPr lang="en-US" sz="2000" dirty="0"/>
              <a:t> = 1</a:t>
            </a:r>
          </a:p>
          <a:p>
            <a:r>
              <a:rPr lang="en-US" sz="2000" dirty="0"/>
              <a:t> flush (&amp;X1) …</a:t>
            </a:r>
          </a:p>
          <a:p>
            <a:r>
              <a:rPr lang="en-US" sz="2000" dirty="0"/>
              <a:t> flush (&amp;</a:t>
            </a:r>
            <a:r>
              <a:rPr lang="en-US" sz="2000" dirty="0" err="1"/>
              <a:t>Xn</a:t>
            </a:r>
            <a:r>
              <a:rPr lang="en-US" sz="2000" dirty="0"/>
              <a:t>)</a:t>
            </a:r>
          </a:p>
          <a:p>
            <a:r>
              <a:rPr lang="en-US" sz="2000" dirty="0"/>
              <a:t> fence()</a:t>
            </a:r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5EC158-0715-5346-85AD-9C5EB38226EE}"/>
              </a:ext>
            </a:extLst>
          </p:cNvPr>
          <p:cNvSpPr/>
          <p:nvPr/>
        </p:nvSpPr>
        <p:spPr>
          <a:xfrm>
            <a:off x="7048204" y="1369798"/>
            <a:ext cx="1643852" cy="7766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2^n Crashed NVM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7FB26-89DB-0E46-8215-C3082A63931B}"/>
              </a:ext>
            </a:extLst>
          </p:cNvPr>
          <p:cNvSpPr/>
          <p:nvPr/>
        </p:nvSpPr>
        <p:spPr>
          <a:xfrm>
            <a:off x="9271141" y="1369798"/>
            <a:ext cx="1880335" cy="7766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User-provided</a:t>
            </a:r>
          </a:p>
          <a:p>
            <a:pPr algn="ctr"/>
            <a:r>
              <a:rPr lang="en-US" sz="2000" dirty="0"/>
              <a:t>Checkers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EEE0FF-4C1B-8346-9D6C-6F68D05F684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474369" y="1758118"/>
            <a:ext cx="57383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970D0C-76A0-2440-A4B5-0A8ABBA7691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692056" y="1758119"/>
            <a:ext cx="579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F2F4C2-C8A9-1C49-831B-4AC382578FA1}"/>
              </a:ext>
            </a:extLst>
          </p:cNvPr>
          <p:cNvCxnSpPr/>
          <p:nvPr/>
        </p:nvCxnSpPr>
        <p:spPr>
          <a:xfrm>
            <a:off x="409574" y="2659122"/>
            <a:ext cx="11025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76BEF1-EBE2-E146-AFEA-73A4BE9BD589}"/>
              </a:ext>
            </a:extLst>
          </p:cNvPr>
          <p:cNvSpPr txBox="1"/>
          <p:nvPr/>
        </p:nvSpPr>
        <p:spPr>
          <a:xfrm>
            <a:off x="409573" y="2659122"/>
            <a:ext cx="442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PMTest</a:t>
            </a:r>
            <a:r>
              <a:rPr lang="en-US" sz="2400" dirty="0">
                <a:sym typeface="Wingdings" pitchFamily="2" charset="2"/>
              </a:rPr>
              <a:t> [ASPLOS’19]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XFDetector</a:t>
            </a:r>
            <a:r>
              <a:rPr lang="en-US" sz="2400" dirty="0">
                <a:sym typeface="Wingdings" pitchFamily="2" charset="2"/>
              </a:rPr>
              <a:t> [ASPLOS’20]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user-provided checkers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C2BF2-A6D0-3941-851C-EEC5E64241E1}"/>
              </a:ext>
            </a:extLst>
          </p:cNvPr>
          <p:cNvSpPr/>
          <p:nvPr/>
        </p:nvSpPr>
        <p:spPr>
          <a:xfrm>
            <a:off x="4830517" y="3097623"/>
            <a:ext cx="2530968" cy="6809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 err="1"/>
              <a:t>isPersisted</a:t>
            </a:r>
            <a:r>
              <a:rPr lang="en-US" sz="2000" dirty="0"/>
              <a:t> (X)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isOrderedBefore</a:t>
            </a:r>
            <a:r>
              <a:rPr lang="en-US" sz="2000" dirty="0"/>
              <a:t>(X, 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76AE34-0EEC-AF41-8159-8AB43C61732D}"/>
              </a:ext>
            </a:extLst>
          </p:cNvPr>
          <p:cNvSpPr/>
          <p:nvPr/>
        </p:nvSpPr>
        <p:spPr>
          <a:xfrm>
            <a:off x="8096431" y="2976877"/>
            <a:ext cx="3055045" cy="92247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Runtime</a:t>
            </a:r>
          </a:p>
          <a:p>
            <a:pPr algn="ctr"/>
            <a:r>
              <a:rPr lang="en-US" sz="2000" dirty="0"/>
              <a:t>Tracking each NVM objects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3DD606-26E5-544F-ADBF-AA29674523E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361485" y="3438114"/>
            <a:ext cx="7349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6B26A6-45A7-AC4F-B70C-7A20DFB9CBED}"/>
              </a:ext>
            </a:extLst>
          </p:cNvPr>
          <p:cNvCxnSpPr/>
          <p:nvPr/>
        </p:nvCxnSpPr>
        <p:spPr>
          <a:xfrm>
            <a:off x="409574" y="4009701"/>
            <a:ext cx="11025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F58B0-7D09-1647-81CC-F8B10A58F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1056048"/>
            <a:ext cx="391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Yat</a:t>
            </a:r>
            <a:r>
              <a:rPr lang="en-US" sz="2400" dirty="0">
                <a:sym typeface="Wingdings" pitchFamily="2" charset="2"/>
              </a:rPr>
              <a:t> [ATC’14]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exhaustive searching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user-provided checkers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C2227-AA01-AF4C-B92A-8CA9371F0014}"/>
              </a:ext>
            </a:extLst>
          </p:cNvPr>
          <p:cNvSpPr/>
          <p:nvPr/>
        </p:nvSpPr>
        <p:spPr>
          <a:xfrm>
            <a:off x="4830517" y="931296"/>
            <a:ext cx="1643852" cy="165364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 X1 = 1 ...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Xn</a:t>
            </a:r>
            <a:r>
              <a:rPr lang="en-US" sz="2000" dirty="0"/>
              <a:t> = 1</a:t>
            </a:r>
          </a:p>
          <a:p>
            <a:r>
              <a:rPr lang="en-US" sz="2000" dirty="0"/>
              <a:t> flush (&amp;X1) …</a:t>
            </a:r>
          </a:p>
          <a:p>
            <a:r>
              <a:rPr lang="en-US" sz="2000" dirty="0"/>
              <a:t> flush (&amp;</a:t>
            </a:r>
            <a:r>
              <a:rPr lang="en-US" sz="2000" dirty="0" err="1"/>
              <a:t>Xn</a:t>
            </a:r>
            <a:r>
              <a:rPr lang="en-US" sz="2000" dirty="0"/>
              <a:t>)</a:t>
            </a:r>
          </a:p>
          <a:p>
            <a:r>
              <a:rPr lang="en-US" sz="2000" dirty="0"/>
              <a:t> fence()</a:t>
            </a:r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5EC158-0715-5346-85AD-9C5EB38226EE}"/>
              </a:ext>
            </a:extLst>
          </p:cNvPr>
          <p:cNvSpPr/>
          <p:nvPr/>
        </p:nvSpPr>
        <p:spPr>
          <a:xfrm>
            <a:off x="7048204" y="1369798"/>
            <a:ext cx="1643852" cy="7766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2^n Crashed NVM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7FB26-89DB-0E46-8215-C3082A63931B}"/>
              </a:ext>
            </a:extLst>
          </p:cNvPr>
          <p:cNvSpPr/>
          <p:nvPr/>
        </p:nvSpPr>
        <p:spPr>
          <a:xfrm>
            <a:off x="9271141" y="1369798"/>
            <a:ext cx="1880335" cy="7766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User-provided</a:t>
            </a:r>
          </a:p>
          <a:p>
            <a:pPr algn="ctr"/>
            <a:r>
              <a:rPr lang="en-US" sz="2000" dirty="0"/>
              <a:t>Checkers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EEE0FF-4C1B-8346-9D6C-6F68D05F684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474369" y="1758118"/>
            <a:ext cx="57383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970D0C-76A0-2440-A4B5-0A8ABBA7691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692056" y="1758119"/>
            <a:ext cx="579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F2F4C2-C8A9-1C49-831B-4AC382578FA1}"/>
              </a:ext>
            </a:extLst>
          </p:cNvPr>
          <p:cNvCxnSpPr/>
          <p:nvPr/>
        </p:nvCxnSpPr>
        <p:spPr>
          <a:xfrm>
            <a:off x="409574" y="2659122"/>
            <a:ext cx="11025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76BEF1-EBE2-E146-AFEA-73A4BE9BD589}"/>
              </a:ext>
            </a:extLst>
          </p:cNvPr>
          <p:cNvSpPr txBox="1"/>
          <p:nvPr/>
        </p:nvSpPr>
        <p:spPr>
          <a:xfrm>
            <a:off x="409573" y="2659122"/>
            <a:ext cx="442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PMTest</a:t>
            </a:r>
            <a:r>
              <a:rPr lang="en-US" sz="2400" dirty="0">
                <a:sym typeface="Wingdings" pitchFamily="2" charset="2"/>
              </a:rPr>
              <a:t> [ASPLOS’19]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XFDetector</a:t>
            </a:r>
            <a:r>
              <a:rPr lang="en-US" sz="2400" dirty="0">
                <a:sym typeface="Wingdings" pitchFamily="2" charset="2"/>
              </a:rPr>
              <a:t> [ASPLOS’20]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user-provided checkers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C2BF2-A6D0-3941-851C-EEC5E64241E1}"/>
              </a:ext>
            </a:extLst>
          </p:cNvPr>
          <p:cNvSpPr/>
          <p:nvPr/>
        </p:nvSpPr>
        <p:spPr>
          <a:xfrm>
            <a:off x="4830517" y="3097623"/>
            <a:ext cx="2530968" cy="6809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 </a:t>
            </a:r>
            <a:r>
              <a:rPr lang="en-US" sz="2000" dirty="0" err="1"/>
              <a:t>isPersisted</a:t>
            </a:r>
            <a:r>
              <a:rPr lang="en-US" sz="2000" dirty="0"/>
              <a:t> (X)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isOrderedBefore</a:t>
            </a:r>
            <a:r>
              <a:rPr lang="en-US" sz="2000" dirty="0"/>
              <a:t>(X, 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76AE34-0EEC-AF41-8159-8AB43C61732D}"/>
              </a:ext>
            </a:extLst>
          </p:cNvPr>
          <p:cNvSpPr/>
          <p:nvPr/>
        </p:nvSpPr>
        <p:spPr>
          <a:xfrm>
            <a:off x="8096431" y="2976877"/>
            <a:ext cx="3055045" cy="92247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Runtime</a:t>
            </a:r>
          </a:p>
          <a:p>
            <a:pPr algn="ctr"/>
            <a:r>
              <a:rPr lang="en-US" sz="2000" dirty="0"/>
              <a:t>Tracking each NVM objects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3DD606-26E5-544F-ADBF-AA29674523E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361485" y="3438114"/>
            <a:ext cx="7349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6B26A6-45A7-AC4F-B70C-7A20DFB9CBED}"/>
              </a:ext>
            </a:extLst>
          </p:cNvPr>
          <p:cNvCxnSpPr/>
          <p:nvPr/>
        </p:nvCxnSpPr>
        <p:spPr>
          <a:xfrm>
            <a:off x="409574" y="4009701"/>
            <a:ext cx="11025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CE467-D1B5-8F42-881A-E7D05BF092C6}"/>
              </a:ext>
            </a:extLst>
          </p:cNvPr>
          <p:cNvCxnSpPr/>
          <p:nvPr/>
        </p:nvCxnSpPr>
        <p:spPr>
          <a:xfrm>
            <a:off x="409573" y="5885797"/>
            <a:ext cx="11025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4ED7BF-72FA-B545-9A88-5AE6370EE25D}"/>
              </a:ext>
            </a:extLst>
          </p:cNvPr>
          <p:cNvSpPr txBox="1"/>
          <p:nvPr/>
        </p:nvSpPr>
        <p:spPr>
          <a:xfrm>
            <a:off x="409573" y="4011121"/>
            <a:ext cx="442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Agamotto</a:t>
            </a:r>
            <a:r>
              <a:rPr lang="en-US" sz="2400" dirty="0">
                <a:sym typeface="Wingdings" pitchFamily="2" charset="2"/>
              </a:rPr>
              <a:t> [OSDI’20]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symbolic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user-provided checkers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9AAB4-272B-FB4E-B548-03195A14C0E1}"/>
              </a:ext>
            </a:extLst>
          </p:cNvPr>
          <p:cNvSpPr/>
          <p:nvPr/>
        </p:nvSpPr>
        <p:spPr>
          <a:xfrm>
            <a:off x="4830517" y="4217105"/>
            <a:ext cx="2530968" cy="6809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Symbolic</a:t>
            </a:r>
          </a:p>
          <a:p>
            <a:pPr algn="ctr"/>
            <a:r>
              <a:rPr lang="en-US" sz="2000" dirty="0"/>
              <a:t>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E97B08-15A6-F94B-B682-ED4A3012ABA6}"/>
              </a:ext>
            </a:extLst>
          </p:cNvPr>
          <p:cNvSpPr/>
          <p:nvPr/>
        </p:nvSpPr>
        <p:spPr>
          <a:xfrm>
            <a:off x="8096430" y="4425362"/>
            <a:ext cx="3055045" cy="92247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Runtime</a:t>
            </a:r>
          </a:p>
          <a:p>
            <a:pPr algn="ctr"/>
            <a:r>
              <a:rPr lang="en-US" sz="2000" dirty="0"/>
              <a:t>Tracking each NVM objects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356563-E783-3645-9F65-F7A9A3C1D298}"/>
              </a:ext>
            </a:extLst>
          </p:cNvPr>
          <p:cNvSpPr/>
          <p:nvPr/>
        </p:nvSpPr>
        <p:spPr>
          <a:xfrm>
            <a:off x="4830517" y="5111198"/>
            <a:ext cx="2530968" cy="6809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User-provided</a:t>
            </a:r>
          </a:p>
          <a:p>
            <a:pPr algn="ctr"/>
            <a:r>
              <a:rPr lang="en-US" sz="2000" dirty="0"/>
              <a:t>checkers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7FC2C9-8609-FE41-BA73-B3E98D737DA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361485" y="4557596"/>
            <a:ext cx="734945" cy="3290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B81A89-B143-8C49-8F2A-08D246796E8F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7361485" y="4886599"/>
            <a:ext cx="734945" cy="5650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135CC-D677-D247-AC1F-A9A773E9F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971968"/>
            <a:ext cx="1137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NVM programming is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Current debugging and programming support for NVM is insufficient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6248C-01EB-1141-90A3-F845D59C4A51}"/>
              </a:ext>
            </a:extLst>
          </p:cNvPr>
          <p:cNvSpPr txBox="1"/>
          <p:nvPr/>
        </p:nvSpPr>
        <p:spPr>
          <a:xfrm>
            <a:off x="409574" y="3670735"/>
            <a:ext cx="1074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My research goal</a:t>
            </a:r>
            <a:r>
              <a:rPr lang="en-US" sz="2400" dirty="0">
                <a:sym typeface="Wingdings" pitchFamily="2" charset="2"/>
              </a:rPr>
              <a:t>:</a:t>
            </a:r>
          </a:p>
          <a:p>
            <a:r>
              <a:rPr lang="en-US" sz="2400" dirty="0">
                <a:sym typeface="Wingdings" pitchFamily="2" charset="2"/>
              </a:rPr>
              <a:t>An </a:t>
            </a:r>
            <a:r>
              <a:rPr lang="en-US" sz="2400" i="1" dirty="0">
                <a:solidFill>
                  <a:srgbClr val="FF0000"/>
                </a:solidFill>
                <a:sym typeface="Wingdings" pitchFamily="2" charset="2"/>
              </a:rPr>
              <a:t>automatic, scalable and precise</a:t>
            </a:r>
            <a:r>
              <a:rPr lang="en-US" sz="2400" dirty="0">
                <a:sym typeface="Wingdings" pitchFamily="2" charset="2"/>
              </a:rPr>
              <a:t> NVM bug detector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8A980D-F08E-584C-AB3F-0319B75B09D4}"/>
              </a:ext>
            </a:extLst>
          </p:cNvPr>
          <p:cNvSpPr txBox="1"/>
          <p:nvPr/>
        </p:nvSpPr>
        <p:spPr>
          <a:xfrm>
            <a:off x="409574" y="5081495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400" b="1" dirty="0">
                <a:sym typeface="Wingdings" pitchFamily="2" charset="2"/>
              </a:rPr>
              <a:t>Long-term vison of my research</a:t>
            </a:r>
            <a:r>
              <a:rPr lang="en-US" sz="2400" dirty="0">
                <a:sym typeface="Wingdings" pitchFamily="2" charset="2"/>
              </a:rPr>
              <a:t>:	Help community build </a:t>
            </a:r>
            <a:r>
              <a:rPr lang="en-US" sz="2400" i="1" dirty="0">
                <a:solidFill>
                  <a:srgbClr val="FF0000"/>
                </a:solidFill>
                <a:sym typeface="Wingdings" pitchFamily="2" charset="2"/>
              </a:rPr>
              <a:t>bug-free</a:t>
            </a:r>
            <a:r>
              <a:rPr lang="en-US" sz="2400" dirty="0">
                <a:sym typeface="Wingdings" pitchFamily="2" charset="2"/>
              </a:rPr>
              <a:t> NVM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706F1-82B9-8D4C-BB43-A85FCA680B40}"/>
              </a:ext>
            </a:extLst>
          </p:cNvPr>
          <p:cNvSpPr txBox="1"/>
          <p:nvPr/>
        </p:nvSpPr>
        <p:spPr>
          <a:xfrm>
            <a:off x="409574" y="2709645"/>
            <a:ext cx="1137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400" b="1" dirty="0">
                <a:sym typeface="Wingdings" pitchFamily="2" charset="2"/>
              </a:rPr>
              <a:t>My dissertation question: </a:t>
            </a:r>
            <a:r>
              <a:rPr lang="en-US" sz="2400" dirty="0">
                <a:sym typeface="Wingdings" pitchFamily="2" charset="2"/>
              </a:rPr>
              <a:t>How to make NVM programming easy?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DA1BD-4124-4F43-A167-CAB340194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  <p:bldP spid="34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565739"/>
            <a:ext cx="8995924" cy="5805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Detecting Single-thread NVM Bugs (submitted to SOSP’21)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Evaluation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69673-CD78-FE4B-B5B4-42217799E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Achieve scalability without manual efforts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2254226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Inference of Likely Invariant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Infer like invariant from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Only test crash states violating inferred invariants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“likely” invariant is not necessary to be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35CB4-5A7A-C549-8149-27310403241E}"/>
              </a:ext>
            </a:extLst>
          </p:cNvPr>
          <p:cNvSpPr txBox="1"/>
          <p:nvPr/>
        </p:nvSpPr>
        <p:spPr>
          <a:xfrm>
            <a:off x="409575" y="93087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Previous works: exhaustive searching or user-provided checkers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Our goal: automatic, scalable and precise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Question: How to automatically prune the test space?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0A274-D35D-5044-9E4D-74A8157C2787}"/>
              </a:ext>
            </a:extLst>
          </p:cNvPr>
          <p:cNvSpPr/>
          <p:nvPr/>
        </p:nvSpPr>
        <p:spPr>
          <a:xfrm>
            <a:off x="1926450" y="4071310"/>
            <a:ext cx="3248364" cy="21082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read(k):</a:t>
            </a:r>
          </a:p>
          <a:p>
            <a:r>
              <a:rPr lang="en-US" sz="2000" dirty="0"/>
              <a:t>  ……  </a:t>
            </a:r>
          </a:p>
          <a:p>
            <a:r>
              <a:rPr lang="en-US" sz="2000" dirty="0"/>
              <a:t>  if (token[x] &amp;&amp; key[x] == k) {</a:t>
            </a:r>
          </a:p>
          <a:p>
            <a:r>
              <a:rPr lang="en-US" sz="2000" dirty="0"/>
              <a:t>      return value[x];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……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8FA99-6D45-7F46-9B27-11EE89EF2600}"/>
              </a:ext>
            </a:extLst>
          </p:cNvPr>
          <p:cNvSpPr txBox="1"/>
          <p:nvPr/>
        </p:nvSpPr>
        <p:spPr>
          <a:xfrm>
            <a:off x="5459968" y="3654093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Check token first then read key-</a:t>
            </a:r>
            <a:r>
              <a:rPr lang="en-US" sz="2400" dirty="0" err="1">
                <a:sym typeface="Wingdings" pitchFamily="2" charset="2"/>
              </a:rPr>
              <a:t>val</a:t>
            </a:r>
            <a:endParaRPr lang="en-US" sz="2400" dirty="0">
              <a:sym typeface="Wingdings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91DDB-8209-E047-AA59-5DA663D83103}"/>
              </a:ext>
            </a:extLst>
          </p:cNvPr>
          <p:cNvSpPr txBox="1"/>
          <p:nvPr/>
        </p:nvSpPr>
        <p:spPr>
          <a:xfrm>
            <a:off x="5459968" y="4287448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Persist key-</a:t>
            </a:r>
            <a:r>
              <a:rPr lang="en-US" sz="2400" dirty="0" err="1">
                <a:sym typeface="Wingdings" pitchFamily="2" charset="2"/>
              </a:rPr>
              <a:t>val</a:t>
            </a:r>
            <a:r>
              <a:rPr lang="en-US" sz="2400" dirty="0">
                <a:sym typeface="Wingdings" pitchFamily="2" charset="2"/>
              </a:rPr>
              <a:t> before updating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74FFE-29E9-A643-BC2A-BE47C57958D6}"/>
              </a:ext>
            </a:extLst>
          </p:cNvPr>
          <p:cNvSpPr txBox="1"/>
          <p:nvPr/>
        </p:nvSpPr>
        <p:spPr>
          <a:xfrm>
            <a:off x="5459968" y="5329652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Each token guards a key-</a:t>
            </a:r>
            <a:r>
              <a:rPr lang="en-US" sz="2400" dirty="0" err="1">
                <a:sym typeface="Wingdings" pitchFamily="2" charset="2"/>
              </a:rPr>
              <a:t>val</a:t>
            </a:r>
            <a:r>
              <a:rPr lang="en-US" sz="2400" dirty="0">
                <a:sym typeface="Wingdings" pitchFamily="2" charset="2"/>
              </a:rPr>
              <a:t> pair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C5691-86A0-8741-B8CC-162F790DA7E9}"/>
              </a:ext>
            </a:extLst>
          </p:cNvPr>
          <p:cNvSpPr txBox="1"/>
          <p:nvPr/>
        </p:nvSpPr>
        <p:spPr>
          <a:xfrm>
            <a:off x="5459968" y="5925565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Updating 2 tokens should be atomic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1E4C7FE-BDF4-FC46-82BF-76C258989326}"/>
              </a:ext>
            </a:extLst>
          </p:cNvPr>
          <p:cNvSpPr/>
          <p:nvPr/>
        </p:nvSpPr>
        <p:spPr>
          <a:xfrm>
            <a:off x="7351986" y="4111222"/>
            <a:ext cx="241738" cy="277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29214A84-E2AD-C445-AAED-B84EDB1C3AC8}"/>
              </a:ext>
            </a:extLst>
          </p:cNvPr>
          <p:cNvSpPr/>
          <p:nvPr/>
        </p:nvSpPr>
        <p:spPr>
          <a:xfrm>
            <a:off x="7351986" y="5726433"/>
            <a:ext cx="241738" cy="277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9D7F2-5FA0-174C-AF75-F28ADCFA6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 animBg="1"/>
      <p:bldP spid="20" grpId="0"/>
      <p:bldP spid="21" grpId="0"/>
      <p:bldP spid="23" grpId="0"/>
      <p:bldP spid="24" grpId="0"/>
      <p:bldP spid="4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Validation without manual efforts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2545649"/>
            <a:ext cx="581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Validation with Metamorphic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Domain-specific knowledge: </a:t>
            </a:r>
          </a:p>
          <a:p>
            <a:pPr lvl="1"/>
            <a:r>
              <a:rPr lang="en-US" sz="2400" dirty="0">
                <a:sym typeface="Wingdings" pitchFamily="2" charset="2"/>
              </a:rPr>
              <a:t>	all-or-nothing semantic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Output difference checking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42C11-4EAC-5F4B-A7B4-CF6E3ED20BE6}"/>
              </a:ext>
            </a:extLst>
          </p:cNvPr>
          <p:cNvSpPr txBox="1"/>
          <p:nvPr/>
        </p:nvSpPr>
        <p:spPr>
          <a:xfrm>
            <a:off x="409575" y="93087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Previous works: user-provided checkers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Goal: automatic, scalable and precise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Question: How to automatically validate a crashed state?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3CDBD-0E04-B14C-99B6-6ACEF06DF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568B4557-2F18-F842-B826-84F4F4CB6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28" t="35821" r="329" b="2568"/>
          <a:stretch/>
        </p:blipFill>
        <p:spPr>
          <a:xfrm>
            <a:off x="6221885" y="2485022"/>
            <a:ext cx="5560540" cy="38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Non-volatile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Memory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(NVM)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DRAM +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Persistent index, key-value store, file system …….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NVM Programming is 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7C7C-ECB7-834E-812D-7C289D00666E}"/>
              </a:ext>
            </a:extLst>
          </p:cNvPr>
          <p:cNvSpPr txBox="1"/>
          <p:nvPr/>
        </p:nvSpPr>
        <p:spPr>
          <a:xfrm>
            <a:off x="514165" y="3429000"/>
            <a:ext cx="1116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My research: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Make NVM programming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NVM Bug detector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7619F-C2CC-9742-A298-B00B80EA2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565739"/>
            <a:ext cx="8995924" cy="5805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Detecting Single-thread NVM Bugs (submitted to SOSP’21)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Evaluation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69673-CD78-FE4B-B5B4-42217799E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5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05CC8-68C2-A844-BBAF-2A4369BF93BF}"/>
              </a:ext>
            </a:extLst>
          </p:cNvPr>
          <p:cNvSpPr/>
          <p:nvPr/>
        </p:nvSpPr>
        <p:spPr>
          <a:xfrm>
            <a:off x="1515164" y="1017364"/>
            <a:ext cx="1169233" cy="21567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Tracing </a:t>
            </a:r>
          </a:p>
          <a:p>
            <a:pPr algn="ctr"/>
            <a:r>
              <a:rPr lang="en-US" sz="2000" dirty="0"/>
              <a:t>Memory</a:t>
            </a:r>
          </a:p>
          <a:p>
            <a:pPr algn="ctr"/>
            <a:r>
              <a:rPr lang="en-US" sz="2000" dirty="0"/>
              <a:t>Accesses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F6E15-745D-4F42-AADF-F3BD493F2043}"/>
              </a:ext>
            </a:extLst>
          </p:cNvPr>
          <p:cNvSpPr txBox="1"/>
          <p:nvPr/>
        </p:nvSpPr>
        <p:spPr>
          <a:xfrm>
            <a:off x="-22090" y="1397649"/>
            <a:ext cx="113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ym typeface="Wingdings" pitchFamily="2" charset="2"/>
              </a:rPr>
              <a:t>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9AEBE-279A-8F49-96D1-94DFC113476F}"/>
              </a:ext>
            </a:extLst>
          </p:cNvPr>
          <p:cNvSpPr txBox="1"/>
          <p:nvPr/>
        </p:nvSpPr>
        <p:spPr>
          <a:xfrm>
            <a:off x="262751" y="2101781"/>
            <a:ext cx="84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ym typeface="Wingdings" pitchFamily="2" charset="2"/>
              </a:rPr>
              <a:t>Test Cases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DDA1C-F687-934C-BA88-FCF7E1530F12}"/>
              </a:ext>
            </a:extLst>
          </p:cNvPr>
          <p:cNvSpPr/>
          <p:nvPr/>
        </p:nvSpPr>
        <p:spPr>
          <a:xfrm>
            <a:off x="3419325" y="1017365"/>
            <a:ext cx="1321677" cy="1346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Inferring Likely Invariants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DA878-D477-804D-A044-AC478E538833}"/>
              </a:ext>
            </a:extLst>
          </p:cNvPr>
          <p:cNvSpPr/>
          <p:nvPr/>
        </p:nvSpPr>
        <p:spPr>
          <a:xfrm>
            <a:off x="5475930" y="1017365"/>
            <a:ext cx="1445324" cy="1346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Generating Crash NVM Images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641157-F005-694B-80C3-C7C6BF956C4D}"/>
              </a:ext>
            </a:extLst>
          </p:cNvPr>
          <p:cNvSpPr/>
          <p:nvPr/>
        </p:nvSpPr>
        <p:spPr>
          <a:xfrm>
            <a:off x="7656181" y="1017365"/>
            <a:ext cx="1643966" cy="1346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Metamorphic Testing Based Validation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01F07-CCB9-6E4C-833A-3CAF00AF2BDB}"/>
              </a:ext>
            </a:extLst>
          </p:cNvPr>
          <p:cNvSpPr txBox="1"/>
          <p:nvPr/>
        </p:nvSpPr>
        <p:spPr>
          <a:xfrm>
            <a:off x="9943043" y="1490652"/>
            <a:ext cx="198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Correctness Bugs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5175E-3032-5941-A769-C0E303C5F1DE}"/>
              </a:ext>
            </a:extLst>
          </p:cNvPr>
          <p:cNvSpPr txBox="1"/>
          <p:nvPr/>
        </p:nvSpPr>
        <p:spPr>
          <a:xfrm>
            <a:off x="9943043" y="2718800"/>
            <a:ext cx="223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Performance Bugs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EF50F-AE2E-E148-B39F-962B82E99C96}"/>
              </a:ext>
            </a:extLst>
          </p:cNvPr>
          <p:cNvSpPr/>
          <p:nvPr/>
        </p:nvSpPr>
        <p:spPr>
          <a:xfrm>
            <a:off x="3419325" y="2663585"/>
            <a:ext cx="5880822" cy="51054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Trace-based Performance Bug Detection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454D47-59D3-E242-9444-A0690F288F5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684397" y="1690707"/>
            <a:ext cx="7349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810766-0E91-B540-AC22-A9994BDAB29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4741002" y="1690707"/>
            <a:ext cx="7349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EA3E8-2622-3441-9ED6-FF0BAE987BA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921254" y="1690707"/>
            <a:ext cx="7349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99F335-3685-274F-89EA-B7C474909955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9300147" y="1690707"/>
            <a:ext cx="64289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F81BF2-AA9E-714B-874B-CF7E5C6C4578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9300147" y="2918855"/>
            <a:ext cx="64289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6DC249-40F5-C940-A804-BB603936945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684397" y="2918856"/>
            <a:ext cx="7349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FA3FAF-1077-9C46-8871-9D9D3D9FF5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12953" y="1597704"/>
            <a:ext cx="40221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6268AE-54F8-B744-B589-DC93876643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103579" y="2455724"/>
            <a:ext cx="4115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5A100596-5F4D-5B41-B6B3-60C5E0655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2" r="89469" b="45478"/>
          <a:stretch/>
        </p:blipFill>
        <p:spPr>
          <a:xfrm>
            <a:off x="750714" y="3837017"/>
            <a:ext cx="1283854" cy="1792302"/>
          </a:xfrm>
          <a:prstGeom prst="rect">
            <a:avLst/>
          </a:prstGeom>
        </p:spPr>
      </p:pic>
      <p:pic>
        <p:nvPicPr>
          <p:cNvPr id="30" name="Picture 29" descr="Diagram, schematic&#10;&#10;Description automatically generated">
            <a:extLst>
              <a:ext uri="{FF2B5EF4-FFF2-40B4-BE49-F238E27FC236}">
                <a16:creationId xmlns:a16="http://schemas.microsoft.com/office/drawing/2014/main" id="{8F9397E4-F411-8040-A25A-A86A47BAA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99" t="4502" r="48214" b="36162"/>
          <a:stretch/>
        </p:blipFill>
        <p:spPr>
          <a:xfrm>
            <a:off x="5652769" y="3181610"/>
            <a:ext cx="2253670" cy="2126114"/>
          </a:xfrm>
          <a:prstGeom prst="rect">
            <a:avLst/>
          </a:prstGeom>
        </p:spPr>
      </p:pic>
      <p:pic>
        <p:nvPicPr>
          <p:cNvPr id="33" name="Picture 32" descr="Diagram, schematic&#10;&#10;Description automatically generated">
            <a:extLst>
              <a:ext uri="{FF2B5EF4-FFF2-40B4-BE49-F238E27FC236}">
                <a16:creationId xmlns:a16="http://schemas.microsoft.com/office/drawing/2014/main" id="{CF183686-C78B-E646-8D3C-76E42EC6F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48" t="4502" r="26734" b="64308"/>
          <a:stretch/>
        </p:blipFill>
        <p:spPr>
          <a:xfrm>
            <a:off x="5468235" y="5307724"/>
            <a:ext cx="2623127" cy="1117600"/>
          </a:xfrm>
          <a:prstGeom prst="rect">
            <a:avLst/>
          </a:prstGeom>
        </p:spPr>
      </p:pic>
      <p:pic>
        <p:nvPicPr>
          <p:cNvPr id="36" name="Picture 35" descr="Diagram, schematic&#10;&#10;Description automatically generated">
            <a:extLst>
              <a:ext uri="{FF2B5EF4-FFF2-40B4-BE49-F238E27FC236}">
                <a16:creationId xmlns:a16="http://schemas.microsoft.com/office/drawing/2014/main" id="{9C76F534-041B-0348-B3D0-4FD8DFE90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28" t="4378" r="329" b="64294"/>
          <a:stretch/>
        </p:blipFill>
        <p:spPr>
          <a:xfrm>
            <a:off x="8417183" y="3194051"/>
            <a:ext cx="3223491" cy="1122528"/>
          </a:xfrm>
          <a:prstGeom prst="rect">
            <a:avLst/>
          </a:prstGeom>
        </p:spPr>
      </p:pic>
      <p:pic>
        <p:nvPicPr>
          <p:cNvPr id="37" name="Picture 36" descr="Diagram, schematic&#10;&#10;Description automatically generated">
            <a:extLst>
              <a:ext uri="{FF2B5EF4-FFF2-40B4-BE49-F238E27FC236}">
                <a16:creationId xmlns:a16="http://schemas.microsoft.com/office/drawing/2014/main" id="{3F1CCE3B-310D-1E4C-83EE-470722FF0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28" t="35821" r="329" b="2568"/>
          <a:stretch/>
        </p:blipFill>
        <p:spPr>
          <a:xfrm>
            <a:off x="8417182" y="4336504"/>
            <a:ext cx="3223491" cy="2207646"/>
          </a:xfrm>
          <a:prstGeom prst="rect">
            <a:avLst/>
          </a:prstGeom>
        </p:spPr>
      </p:pic>
      <p:pic>
        <p:nvPicPr>
          <p:cNvPr id="39" name="Picture 38" descr="Diagram, schematic&#10;&#10;Description automatically generated">
            <a:extLst>
              <a:ext uri="{FF2B5EF4-FFF2-40B4-BE49-F238E27FC236}">
                <a16:creationId xmlns:a16="http://schemas.microsoft.com/office/drawing/2014/main" id="{4EF3D9E2-C5D0-A54C-AA5C-0CF05FBED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8" t="4502" r="66701" b="2444"/>
          <a:stretch/>
        </p:blipFill>
        <p:spPr>
          <a:xfrm>
            <a:off x="2319084" y="3194051"/>
            <a:ext cx="2789382" cy="333432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3AABE98-DD6C-DA4D-A2F1-64DD4A0E0144}"/>
              </a:ext>
            </a:extLst>
          </p:cNvPr>
          <p:cNvSpPr/>
          <p:nvPr/>
        </p:nvSpPr>
        <p:spPr>
          <a:xfrm>
            <a:off x="49124" y="1311850"/>
            <a:ext cx="1065907" cy="1567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B58877-0255-754D-93D3-201A750F6BEF}"/>
              </a:ext>
            </a:extLst>
          </p:cNvPr>
          <p:cNvSpPr/>
          <p:nvPr/>
        </p:nvSpPr>
        <p:spPr>
          <a:xfrm>
            <a:off x="1554340" y="1282102"/>
            <a:ext cx="1065907" cy="1567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EF1F0B-CCEC-044B-8CFC-F5658634E44B}"/>
              </a:ext>
            </a:extLst>
          </p:cNvPr>
          <p:cNvSpPr/>
          <p:nvPr/>
        </p:nvSpPr>
        <p:spPr>
          <a:xfrm>
            <a:off x="7739114" y="1103585"/>
            <a:ext cx="1478458" cy="1173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EC53E6-9149-1343-A97C-2CB2B9E69D8D}"/>
              </a:ext>
            </a:extLst>
          </p:cNvPr>
          <p:cNvSpPr/>
          <p:nvPr/>
        </p:nvSpPr>
        <p:spPr>
          <a:xfrm>
            <a:off x="5545430" y="1106868"/>
            <a:ext cx="1307313" cy="1173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494CE4-885E-0342-9950-68F456600B46}"/>
              </a:ext>
            </a:extLst>
          </p:cNvPr>
          <p:cNvSpPr/>
          <p:nvPr/>
        </p:nvSpPr>
        <p:spPr>
          <a:xfrm>
            <a:off x="3531060" y="1103585"/>
            <a:ext cx="1090931" cy="1173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CDDD0B-45F9-3D4E-ABCC-00E6729A0570}"/>
              </a:ext>
            </a:extLst>
          </p:cNvPr>
          <p:cNvSpPr/>
          <p:nvPr/>
        </p:nvSpPr>
        <p:spPr>
          <a:xfrm>
            <a:off x="4180423" y="2706046"/>
            <a:ext cx="4320645" cy="423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D4410-ECB5-7D4B-96F5-6AFC79214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Memory Accesses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10560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LLVM compiler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Execute the instrumented binary with a test case to collect trace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D0F47-6870-3548-8251-58B6D86E9DDD}"/>
              </a:ext>
            </a:extLst>
          </p:cNvPr>
          <p:cNvSpPr txBox="1"/>
          <p:nvPr/>
        </p:nvSpPr>
        <p:spPr>
          <a:xfrm>
            <a:off x="409574" y="231627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Store with updated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Call/return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Flush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Fence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47BE4-C903-F241-AE43-F121D82C7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Likely Invariants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463CE-CDA8-A64F-A275-B3D2D30E9FDD}"/>
              </a:ext>
            </a:extLst>
          </p:cNvPr>
          <p:cNvSpPr txBox="1"/>
          <p:nvPr/>
        </p:nvSpPr>
        <p:spPr>
          <a:xfrm>
            <a:off x="409574" y="1785948"/>
            <a:ext cx="86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Y = X + 1; // both X and Y are on NVM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93C64-E682-5A48-8DA4-35796CDC3AB4}"/>
              </a:ext>
            </a:extLst>
          </p:cNvPr>
          <p:cNvSpPr txBox="1"/>
          <p:nvPr/>
        </p:nvSpPr>
        <p:spPr>
          <a:xfrm>
            <a:off x="409574" y="2494958"/>
            <a:ext cx="448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W(Y) is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data-dependent</a:t>
            </a:r>
            <a:r>
              <a:rPr lang="en-US" sz="2400" dirty="0">
                <a:sym typeface="Wingdings" pitchFamily="2" charset="2"/>
              </a:rPr>
              <a:t> on R(X)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A1A66-672E-0448-9215-35E3A61E904C}"/>
              </a:ext>
            </a:extLst>
          </p:cNvPr>
          <p:cNvSpPr txBox="1"/>
          <p:nvPr/>
        </p:nvSpPr>
        <p:spPr>
          <a:xfrm>
            <a:off x="409574" y="3203968"/>
            <a:ext cx="1178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Implicit correctness condition: X should be persistent before writing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AA23A-C400-3648-80BA-96442AF30EC2}"/>
              </a:ext>
            </a:extLst>
          </p:cNvPr>
          <p:cNvSpPr txBox="1"/>
          <p:nvPr/>
        </p:nvSpPr>
        <p:spPr>
          <a:xfrm>
            <a:off x="409574" y="3912978"/>
            <a:ext cx="1094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Inferred Likely Invariant: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P(X) happens before W(Y)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C5DE7-BA50-D240-B9FC-3DA8922959D3}"/>
              </a:ext>
            </a:extLst>
          </p:cNvPr>
          <p:cNvSpPr txBox="1"/>
          <p:nvPr/>
        </p:nvSpPr>
        <p:spPr>
          <a:xfrm>
            <a:off x="409574" y="4621987"/>
            <a:ext cx="1134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Only test a crash state violating the invariant: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Y is persistent but X is not persistent</a:t>
            </a:r>
            <a:r>
              <a:rPr lang="en-US" sz="2400" dirty="0">
                <a:sym typeface="Wingdings" pitchFamily="2" charset="2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0DC68-286B-004B-97D4-9A2C839D2B93}"/>
              </a:ext>
            </a:extLst>
          </p:cNvPr>
          <p:cNvSpPr txBox="1"/>
          <p:nvPr/>
        </p:nvSpPr>
        <p:spPr>
          <a:xfrm>
            <a:off x="409574" y="10548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Correlate program dependence to NVM correctness conditions.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B03E0-7AC2-6E47-8510-203CCA42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Likely Invariants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C67C207-026B-BF4C-BFC3-B66FE16FF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2772" r="2208" b="32598"/>
          <a:stretch/>
        </p:blipFill>
        <p:spPr>
          <a:xfrm>
            <a:off x="1902124" y="2788862"/>
            <a:ext cx="7530497" cy="2372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3B4E9-F998-8542-BA89-A6BA506EF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3F7CC-CA30-F049-B814-DC29C87A984B}"/>
              </a:ext>
            </a:extLst>
          </p:cNvPr>
          <p:cNvSpPr txBox="1"/>
          <p:nvPr/>
        </p:nvSpPr>
        <p:spPr>
          <a:xfrm>
            <a:off x="409573" y="104617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PO1: A data dependency implies a persistence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PO2: A control dependency implies a persistence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PO3: A guarded read implies a persistence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PA1: Guardian implies persistence atomicity</a:t>
            </a:r>
          </a:p>
        </p:txBody>
      </p:sp>
    </p:spTree>
    <p:extLst>
      <p:ext uri="{BB962C8B-B14F-4D97-AF65-F5344CB8AC3E}">
        <p14:creationId xmlns:p14="http://schemas.microsoft.com/office/powerpoint/2010/main" val="78559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Likely Invariants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76103-990E-0B41-AF12-9588A13787CD}"/>
              </a:ext>
            </a:extLst>
          </p:cNvPr>
          <p:cNvSpPr txBox="1"/>
          <p:nvPr/>
        </p:nvSpPr>
        <p:spPr>
          <a:xfrm>
            <a:off x="409574" y="105604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Program Analysis for Invariant Inference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Static analysis: register-level data and control dependency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Dynamic trace analysis: memory-level data dependency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08446-933B-5F41-A1A1-CA9A3C82E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Crash Images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76103-990E-0B41-AF12-9588A13787CD}"/>
              </a:ext>
            </a:extLst>
          </p:cNvPr>
          <p:cNvSpPr txBox="1"/>
          <p:nvPr/>
        </p:nvSpPr>
        <p:spPr>
          <a:xfrm>
            <a:off x="409574" y="10560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to guarantee each crash NVM state is valid?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BCF8F-A378-AD4A-9644-41D920B045BA}"/>
              </a:ext>
            </a:extLst>
          </p:cNvPr>
          <p:cNvSpPr txBox="1"/>
          <p:nvPr/>
        </p:nvSpPr>
        <p:spPr>
          <a:xfrm>
            <a:off x="409574" y="161004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Cache and NVM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Starting from the empty cache and NVM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Simulates the effects of store, flush and fence along the trace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97DD-9619-0745-9794-021D16024236}"/>
              </a:ext>
            </a:extLst>
          </p:cNvPr>
          <p:cNvSpPr txBox="1"/>
          <p:nvPr/>
        </p:nvSpPr>
        <p:spPr>
          <a:xfrm>
            <a:off x="409574" y="419184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Check before simulating each fence instruction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FED4C-360F-3240-A593-696F18AB2BBA}"/>
              </a:ext>
            </a:extLst>
          </p:cNvPr>
          <p:cNvSpPr txBox="1"/>
          <p:nvPr/>
        </p:nvSpPr>
        <p:spPr>
          <a:xfrm>
            <a:off x="409574" y="36686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to detect invariant violations?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A54AD-E885-FC4A-A85C-577F743EB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Metamorphic Testing Based Consistency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Domain-specific knowledge: all-or-nothing semantic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Output difference checking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D2631-0826-2742-B519-31BDDA646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6A4A3F64-14A3-4545-919F-6DED182F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28" t="35821" r="329" b="2568"/>
          <a:stretch/>
        </p:blipFill>
        <p:spPr>
          <a:xfrm>
            <a:off x="3151499" y="2069947"/>
            <a:ext cx="4588371" cy="31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1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565739"/>
            <a:ext cx="8995924" cy="5805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Detecting Single-thread NVM Bugs (submitted to SOSP’21)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Evaluation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69673-CD78-FE4B-B5B4-42217799E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Program dependency analysis: </a:t>
            </a:r>
            <a:r>
              <a:rPr lang="en-US" sz="2400" dirty="0" err="1">
                <a:sym typeface="Wingdings" pitchFamily="2" charset="2"/>
              </a:rPr>
              <a:t>Giri</a:t>
            </a:r>
            <a:r>
              <a:rPr lang="en-US" sz="2400" dirty="0">
                <a:sym typeface="Wingdings" pitchFamily="2" charset="2"/>
              </a:rPr>
              <a:t> [ASPLOS’13]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PMDK: </a:t>
            </a:r>
            <a:r>
              <a:rPr lang="en-US" sz="2400" dirty="0" err="1">
                <a:sym typeface="Wingdings" pitchFamily="2" charset="2"/>
              </a:rPr>
              <a:t>libpmem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ym typeface="Wingdings" pitchFamily="2" charset="2"/>
              </a:rPr>
              <a:t>limpmemobj</a:t>
            </a:r>
            <a:endParaRPr lang="en-US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mmap</a:t>
            </a:r>
            <a:r>
              <a:rPr lang="en-US" sz="2400" dirty="0">
                <a:sym typeface="Wingdings" pitchFamily="2" charset="2"/>
              </a:rPr>
              <a:t> virtual address: PMEM_MMAP_HINT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3600 lines of C++, 4400 lines of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2837D-3A4B-9E4B-BFE1-41ECAC12A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1304403"/>
            <a:ext cx="8995924" cy="43285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Single-thread NVM Bugs (submitted to SOSP’21)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A7882-8D87-1641-B1B9-22D9D8DCC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1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565739"/>
            <a:ext cx="8995924" cy="5805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Detecting Single-thread NVM Bugs (submitted to SOSP’21)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Evaluation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69673-CD78-FE4B-B5B4-42217799E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Can our detector detect new bugs?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Is our detector scalable?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does our detector improve the state-of-the-arts?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494F1-3FE0-DC4F-9974-6371BAF11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20 NVM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highly optimized persistent key-value indexes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concurrent persistent indexes converted by RECIPE [SOSP’19]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Intel PMDK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Persistent server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494F1-3FE0-DC4F-9974-6371BAF11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D9AA5-9D9E-1D4A-BCAC-1316C6613A81}"/>
              </a:ext>
            </a:extLst>
          </p:cNvPr>
          <p:cNvSpPr txBox="1"/>
          <p:nvPr/>
        </p:nvSpPr>
        <p:spPr>
          <a:xfrm>
            <a:off x="409575" y="2995040"/>
            <a:ext cx="1116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Low-level persistence primitives and High-level persistence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Single-thread, lock-based, lock-free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A81D8-6695-3445-8A4A-38B756431FEB}"/>
              </a:ext>
            </a:extLst>
          </p:cNvPr>
          <p:cNvSpPr txBox="1"/>
          <p:nvPr/>
        </p:nvSpPr>
        <p:spPr>
          <a:xfrm>
            <a:off x="409575" y="4351878"/>
            <a:ext cx="1116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2000 random operations</a:t>
            </a:r>
          </a:p>
        </p:txBody>
      </p:sp>
    </p:spTree>
    <p:extLst>
      <p:ext uri="{BB962C8B-B14F-4D97-AF65-F5344CB8AC3E}">
        <p14:creationId xmlns:p14="http://schemas.microsoft.com/office/powerpoint/2010/main" val="3107650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Correctness Bugs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7841E-0FD0-DB46-880B-46FCF7AA9EE6}"/>
              </a:ext>
            </a:extLst>
          </p:cNvPr>
          <p:cNvSpPr txBox="1"/>
          <p:nvPr/>
        </p:nvSpPr>
        <p:spPr>
          <a:xfrm>
            <a:off x="409574" y="177322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48 (38 new) correctness bugs from 18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26 persistence ordering bugs and 22 persistence atomicity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All confirmed by the developers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81597-08EF-E94F-B4E2-77688F822E4F}"/>
              </a:ext>
            </a:extLst>
          </p:cNvPr>
          <p:cNvSpPr txBox="1"/>
          <p:nvPr/>
        </p:nvSpPr>
        <p:spPr>
          <a:xfrm>
            <a:off x="409574" y="337981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Diverse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Lost, unexpected, duplicated 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Unexpected operation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Inconsistent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0BF68-19F7-7947-8BF9-E929522AF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B0C8-2F1F-4C47-B0B1-37BA64EF8436}"/>
              </a:ext>
            </a:extLst>
          </p:cNvPr>
          <p:cNvSpPr txBox="1"/>
          <p:nvPr/>
        </p:nvSpPr>
        <p:spPr>
          <a:xfrm>
            <a:off x="409575" y="1056048"/>
            <a:ext cx="1116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Question: Can our detector detect new bugs?</a:t>
            </a:r>
          </a:p>
        </p:txBody>
      </p:sp>
    </p:spTree>
    <p:extLst>
      <p:ext uri="{BB962C8B-B14F-4D97-AF65-F5344CB8AC3E}">
        <p14:creationId xmlns:p14="http://schemas.microsoft.com/office/powerpoint/2010/main" val="411049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Correctness Bugs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7841E-0FD0-DB46-880B-46FCF7AA9EE6}"/>
              </a:ext>
            </a:extLst>
          </p:cNvPr>
          <p:cNvSpPr txBox="1"/>
          <p:nvPr/>
        </p:nvSpPr>
        <p:spPr>
          <a:xfrm>
            <a:off x="409574" y="105604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Fixing persistence ordering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Adding required persistence primitives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Reordering persistence primitives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81597-08EF-E94F-B4E2-77688F822E4F}"/>
              </a:ext>
            </a:extLst>
          </p:cNvPr>
          <p:cNvSpPr txBox="1"/>
          <p:nvPr/>
        </p:nvSpPr>
        <p:spPr>
          <a:xfrm>
            <a:off x="409574" y="2662633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Fixing persistence atomicity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Merge multiple writes into one word-size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Crash-inconsistency-tolerable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Crash-inconsistency-recoverable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Logging/transaction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4FAC3-4B25-A446-9E8C-29E9719E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6D005-71A7-8246-B940-7F3785B204A1}"/>
              </a:ext>
            </a:extLst>
          </p:cNvPr>
          <p:cNvSpPr txBox="1"/>
          <p:nvPr/>
        </p:nvSpPr>
        <p:spPr>
          <a:xfrm>
            <a:off x="0" y="5106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ym typeface="Wingdings" pitchFamily="2" charset="2"/>
              </a:rPr>
              <a:t>All those bug fixes are complicated and require deep understanding of the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92721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19A84-3E82-3B4A-9F2B-4AFCAF2551C5}"/>
              </a:ext>
            </a:extLst>
          </p:cNvPr>
          <p:cNvSpPr txBox="1"/>
          <p:nvPr/>
        </p:nvSpPr>
        <p:spPr>
          <a:xfrm>
            <a:off x="409574" y="165513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Comparison with Exhaustive Searching approach (</a:t>
            </a:r>
            <a:r>
              <a:rPr lang="en-US" sz="2400" dirty="0" err="1">
                <a:sym typeface="Wingdings" pitchFamily="2" charset="2"/>
              </a:rPr>
              <a:t>Yat</a:t>
            </a:r>
            <a:r>
              <a:rPr lang="en-US" sz="2400" dirty="0">
                <a:sym typeface="Wingdings" pitchFamily="2" charset="2"/>
              </a:rPr>
              <a:t>)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C874193-154E-4642-B5BF-117C222BC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0"/>
          <a:stretch/>
        </p:blipFill>
        <p:spPr>
          <a:xfrm>
            <a:off x="2028011" y="2316495"/>
            <a:ext cx="7278725" cy="2790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EAD3E-353E-DA43-A82B-A8DABF12713E}"/>
              </a:ext>
            </a:extLst>
          </p:cNvPr>
          <p:cNvSpPr txBox="1"/>
          <p:nvPr/>
        </p:nvSpPr>
        <p:spPr>
          <a:xfrm>
            <a:off x="409574" y="519214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Comparison with Random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100 Million (1 week)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Detect one or two of the bugs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422D9-AAB5-0244-B756-650AC9EED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2A1CC-A5F8-B446-A04A-E1B4A2006C46}"/>
              </a:ext>
            </a:extLst>
          </p:cNvPr>
          <p:cNvSpPr txBox="1"/>
          <p:nvPr/>
        </p:nvSpPr>
        <p:spPr>
          <a:xfrm>
            <a:off x="409575" y="1056048"/>
            <a:ext cx="1116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Question: Is our detector scalable?</a:t>
            </a:r>
          </a:p>
        </p:txBody>
      </p:sp>
    </p:spTree>
    <p:extLst>
      <p:ext uri="{BB962C8B-B14F-4D97-AF65-F5344CB8AC3E}">
        <p14:creationId xmlns:p14="http://schemas.microsoft.com/office/powerpoint/2010/main" val="16747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2605"/>
            <a:ext cx="10797401" cy="510541"/>
          </a:xfrm>
        </p:spPr>
        <p:txBody>
          <a:bodyPr/>
          <a:lstStyle/>
          <a:p>
            <a:r>
              <a:rPr lang="en-US" dirty="0"/>
              <a:t>Bug Detection Effectiveness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19A84-3E82-3B4A-9F2B-4AFCAF2551C5}"/>
              </a:ext>
            </a:extLst>
          </p:cNvPr>
          <p:cNvSpPr txBox="1"/>
          <p:nvPr/>
        </p:nvSpPr>
        <p:spPr>
          <a:xfrm>
            <a:off x="409574" y="205452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Comparison with </a:t>
            </a:r>
            <a:r>
              <a:rPr lang="en-US" sz="2400" dirty="0" err="1">
                <a:sym typeface="Wingdings" pitchFamily="2" charset="2"/>
              </a:rPr>
              <a:t>Agamotto</a:t>
            </a:r>
            <a:r>
              <a:rPr lang="en-US" sz="2400" dirty="0">
                <a:sym typeface="Wingdings" pitchFamily="2" charset="2"/>
              </a:rPr>
              <a:t> [OSID’20] (Symbolic Execution)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Our tool detected two more correctness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Missing application-specific checkers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44E6A-B6B9-F54C-8D12-E92B535A9E6D}"/>
              </a:ext>
            </a:extLst>
          </p:cNvPr>
          <p:cNvSpPr txBox="1"/>
          <p:nvPr/>
        </p:nvSpPr>
        <p:spPr>
          <a:xfrm>
            <a:off x="327798" y="3485651"/>
            <a:ext cx="11652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Comparison with </a:t>
            </a:r>
            <a:r>
              <a:rPr lang="en-US" sz="2400" dirty="0" err="1">
                <a:sym typeface="Wingdings" pitchFamily="2" charset="2"/>
              </a:rPr>
              <a:t>PMTest</a:t>
            </a:r>
            <a:r>
              <a:rPr lang="en-US" sz="2400" dirty="0">
                <a:sym typeface="Wingdings" pitchFamily="2" charset="2"/>
              </a:rPr>
              <a:t> [ASPLOS’19], </a:t>
            </a:r>
            <a:r>
              <a:rPr lang="en-US" sz="2400" dirty="0" err="1">
                <a:sym typeface="Wingdings" pitchFamily="2" charset="2"/>
              </a:rPr>
              <a:t>XFDetector</a:t>
            </a:r>
            <a:r>
              <a:rPr lang="en-US" sz="2400" dirty="0">
                <a:sym typeface="Wingdings" pitchFamily="2" charset="2"/>
              </a:rPr>
              <a:t> [ASPLSO’20] (User-provided checkers)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Our tool detected one more correctness 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Our tool filtered out a false positive reported by </a:t>
            </a:r>
            <a:r>
              <a:rPr lang="en-US" sz="2400" dirty="0" err="1">
                <a:sym typeface="Wingdings" pitchFamily="2" charset="2"/>
              </a:rPr>
              <a:t>PMTest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 err="1">
                <a:sym typeface="Wingdings" pitchFamily="2" charset="2"/>
              </a:rPr>
              <a:t>XFDetector</a:t>
            </a:r>
            <a:endParaRPr lang="en-US" sz="2400" dirty="0">
              <a:sym typeface="Wingdings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E365C-6F6D-5644-8950-B18D9A423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A1D8E-424F-8C42-AC9A-D8166558C0E5}"/>
              </a:ext>
            </a:extLst>
          </p:cNvPr>
          <p:cNvSpPr txBox="1"/>
          <p:nvPr/>
        </p:nvSpPr>
        <p:spPr>
          <a:xfrm>
            <a:off x="409575" y="1056048"/>
            <a:ext cx="1116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Question: How does our detector improve the state-of-the-arts?</a:t>
            </a:r>
          </a:p>
        </p:txBody>
      </p:sp>
    </p:spTree>
    <p:extLst>
      <p:ext uri="{BB962C8B-B14F-4D97-AF65-F5344CB8AC3E}">
        <p14:creationId xmlns:p14="http://schemas.microsoft.com/office/powerpoint/2010/main" val="40126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result in the document</a:t>
            </a:r>
          </a:p>
        </p:txBody>
      </p:sp>
      <p:pic>
        <p:nvPicPr>
          <p:cNvPr id="5" name="Picture 4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A8AF2AE-00D9-F143-ADBF-E1AB5C8B9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53172"/>
          <a:stretch/>
        </p:blipFill>
        <p:spPr>
          <a:xfrm>
            <a:off x="1393705" y="997783"/>
            <a:ext cx="8547340" cy="3211551"/>
          </a:xfrm>
          <a:prstGeom prst="rect">
            <a:avLst/>
          </a:prstGeom>
        </p:spPr>
      </p:pic>
      <p:pic>
        <p:nvPicPr>
          <p:cNvPr id="11" name="Picture 10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C5F5A49-1D24-514F-A790-D3AEDE7D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63" b="498"/>
          <a:stretch/>
        </p:blipFill>
        <p:spPr>
          <a:xfrm>
            <a:off x="1393705" y="4572003"/>
            <a:ext cx="8547340" cy="1538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45C13D-0553-3E47-B237-8A874A87E3BC}"/>
              </a:ext>
            </a:extLst>
          </p:cNvPr>
          <p:cNvSpPr txBox="1"/>
          <p:nvPr/>
        </p:nvSpPr>
        <p:spPr>
          <a:xfrm>
            <a:off x="4672358" y="4065731"/>
            <a:ext cx="14385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……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7B2FF-3465-9743-9471-3E82DFEA0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result in the document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9DDE7F6-3BEA-D940-BC7D-CA18B7AB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1166"/>
            <a:ext cx="12192000" cy="54509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41C79-BD84-4347-BAF1-885BC70B0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9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19A84-3E82-3B4A-9F2B-4AFCAF2551C5}"/>
              </a:ext>
            </a:extLst>
          </p:cNvPr>
          <p:cNvSpPr txBox="1"/>
          <p:nvPr/>
        </p:nvSpPr>
        <p:spPr>
          <a:xfrm>
            <a:off x="409574" y="105604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Single-thread NVM bug detector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Automatic, scalable and precise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Likely invariants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Metamorphic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20 NVM programs evaluated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47 (36 new) correctness bugs and 158 (113 new) performance bugs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55835-B056-7343-A3C3-7257EE746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C6EE1-BB5B-1544-A08F-90CA29FAD883}"/>
              </a:ext>
            </a:extLst>
          </p:cNvPr>
          <p:cNvSpPr txBox="1"/>
          <p:nvPr/>
        </p:nvSpPr>
        <p:spPr>
          <a:xfrm>
            <a:off x="409574" y="368332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ym typeface="Wingdings" pitchFamily="2" charset="2"/>
              </a:rPr>
              <a:t>Our tool is the first tool that can detect </a:t>
            </a:r>
            <a:r>
              <a:rPr lang="en-US" sz="2400" i="1" dirty="0">
                <a:solidFill>
                  <a:srgbClr val="FF0000"/>
                </a:solidFill>
                <a:sym typeface="Wingdings" pitchFamily="2" charset="2"/>
              </a:rPr>
              <a:t>application-specific</a:t>
            </a:r>
            <a:r>
              <a:rPr lang="en-US" sz="2400" i="1" dirty="0">
                <a:sym typeface="Wingdings" pitchFamily="2" charset="2"/>
              </a:rPr>
              <a:t> NVM bugs from the general application-agnostic rules without requiring any </a:t>
            </a:r>
            <a:r>
              <a:rPr lang="en-US" sz="2400" i="1" dirty="0">
                <a:solidFill>
                  <a:srgbClr val="FF0000"/>
                </a:solidFill>
                <a:sym typeface="Wingdings" pitchFamily="2" charset="2"/>
              </a:rPr>
              <a:t>user-provided checkers</a:t>
            </a:r>
            <a:r>
              <a:rPr lang="en-US" sz="2400" i="1" dirty="0">
                <a:sym typeface="Wingdings" pitchFamily="2" charset="2"/>
              </a:rPr>
              <a:t> nor suffering from the </a:t>
            </a:r>
            <a:r>
              <a:rPr lang="en-US" sz="2400" i="1" dirty="0">
                <a:solidFill>
                  <a:srgbClr val="FF0000"/>
                </a:solidFill>
                <a:sym typeface="Wingdings" pitchFamily="2" charset="2"/>
              </a:rPr>
              <a:t>test space explosion</a:t>
            </a:r>
            <a:r>
              <a:rPr lang="en-US" sz="2400" i="1" dirty="0">
                <a:sym typeface="Wingdings" pitchFamily="2" charset="2"/>
              </a:rPr>
              <a:t> problem.</a:t>
            </a:r>
          </a:p>
        </p:txBody>
      </p:sp>
    </p:spTree>
    <p:extLst>
      <p:ext uri="{BB962C8B-B14F-4D97-AF65-F5344CB8AC3E}">
        <p14:creationId xmlns:p14="http://schemas.microsoft.com/office/powerpoint/2010/main" val="420139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NVM: DRAM + Disk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NVM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has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arrived!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Persistent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Byte-addressable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Low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access</a:t>
            </a:r>
            <a:r>
              <a:rPr lang="zh-CN" altLang="en-US" sz="2400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latency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High capacity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BE11C-2248-0948-8A4A-0503792E0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02" y="1056048"/>
            <a:ext cx="4218582" cy="23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F2A39-2AB2-3844-AE2E-AB4ED8423F60}"/>
              </a:ext>
            </a:extLst>
          </p:cNvPr>
          <p:cNvSpPr txBox="1"/>
          <p:nvPr/>
        </p:nvSpPr>
        <p:spPr>
          <a:xfrm>
            <a:off x="409575" y="3232418"/>
            <a:ext cx="111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Benefits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Direct manipulation of persistent data in memory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No file system overhead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Program is able to recover to a consistent state after failure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926C3-7FB7-DB41-9CB7-9EAA0A24CD58}"/>
              </a:ext>
            </a:extLst>
          </p:cNvPr>
          <p:cNvSpPr txBox="1"/>
          <p:nvPr/>
        </p:nvSpPr>
        <p:spPr>
          <a:xfrm>
            <a:off x="409575" y="5039455"/>
            <a:ext cx="1116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Used to increase main memory capacity (Volatile)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ym typeface="Wingdings" pitchFamily="2" charset="2"/>
              </a:rPr>
              <a:t>Used as durable storage and directly in user space!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807A-68ED-6F4C-A820-45A207100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1304403"/>
            <a:ext cx="9174691" cy="43285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Single-thread NVM Bugs (submitted to SOSP’21)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9E278A-E762-1A44-B3C0-B03EEDFB3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Multi-threaded 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8F84A-D38B-EE48-AEDC-5499A3D89A2E}"/>
              </a:ext>
            </a:extLst>
          </p:cNvPr>
          <p:cNvSpPr txBox="1"/>
          <p:nvPr/>
        </p:nvSpPr>
        <p:spPr>
          <a:xfrm>
            <a:off x="136304" y="10201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Pattern: use </a:t>
            </a:r>
            <a:r>
              <a:rPr lang="en-US" sz="2400" dirty="0" err="1">
                <a:sym typeface="Wingdings" pitchFamily="2" charset="2"/>
              </a:rPr>
              <a:t>unpersist</a:t>
            </a:r>
            <a:r>
              <a:rPr lang="en-US" sz="2400" dirty="0">
                <a:sym typeface="Wingdings" pitchFamily="2" charset="2"/>
              </a:rPr>
              <a:t> data from another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Root Cause: visible point and durable point are not atomic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B81BB-9360-EB47-81A6-C5CC1850B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9B2942-8D0E-D944-BAA2-41A9A127CA90}"/>
              </a:ext>
            </a:extLst>
          </p:cNvPr>
          <p:cNvSpPr/>
          <p:nvPr/>
        </p:nvSpPr>
        <p:spPr>
          <a:xfrm>
            <a:off x="209881" y="2400682"/>
            <a:ext cx="4694382" cy="31382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insert(</a:t>
            </a:r>
            <a:r>
              <a:rPr lang="en-US" sz="2000" b="1" u="sng" dirty="0" err="1"/>
              <a:t>new_node</a:t>
            </a:r>
            <a:r>
              <a:rPr lang="en-US" sz="2000" b="1" u="sng" dirty="0"/>
              <a:t>):</a:t>
            </a:r>
          </a:p>
          <a:p>
            <a:r>
              <a:rPr lang="en-US" sz="2000" dirty="0"/>
              <a:t>  ……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last_node</a:t>
            </a:r>
            <a:r>
              <a:rPr lang="en-US" sz="2000" dirty="0"/>
              <a:t> = </a:t>
            </a:r>
            <a:r>
              <a:rPr lang="en-US" sz="2000" dirty="0" err="1"/>
              <a:t>get_last</a:t>
            </a:r>
            <a:r>
              <a:rPr lang="en-US" sz="2000" dirty="0"/>
              <a:t>();</a:t>
            </a:r>
          </a:p>
          <a:p>
            <a:r>
              <a:rPr lang="en-US" sz="2000" dirty="0"/>
              <a:t>  old = </a:t>
            </a:r>
            <a:r>
              <a:rPr lang="en-US" sz="2000" dirty="0" err="1"/>
              <a:t>last_node</a:t>
            </a:r>
            <a:r>
              <a:rPr lang="en-US" sz="2000" dirty="0"/>
              <a:t>-&gt;next;</a:t>
            </a:r>
          </a:p>
          <a:p>
            <a:r>
              <a:rPr lang="en-US" sz="2000" dirty="0"/>
              <a:t>  if (</a:t>
            </a:r>
            <a:r>
              <a:rPr lang="en-US" sz="2000" dirty="0">
                <a:solidFill>
                  <a:srgbClr val="FF0000"/>
                </a:solidFill>
              </a:rPr>
              <a:t>CAS(</a:t>
            </a:r>
            <a:r>
              <a:rPr lang="en-US" sz="2000" dirty="0" err="1">
                <a:solidFill>
                  <a:srgbClr val="FF0000"/>
                </a:solidFill>
              </a:rPr>
              <a:t>last_node</a:t>
            </a:r>
            <a:r>
              <a:rPr lang="en-US" sz="2000" dirty="0">
                <a:solidFill>
                  <a:srgbClr val="FF0000"/>
                </a:solidFill>
              </a:rPr>
              <a:t>-&gt;next, old, </a:t>
            </a:r>
            <a:r>
              <a:rPr lang="en-US" sz="2000" dirty="0" err="1">
                <a:solidFill>
                  <a:srgbClr val="FF0000"/>
                </a:solidFill>
              </a:rPr>
              <a:t>new_node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flush(</a:t>
            </a:r>
            <a:r>
              <a:rPr lang="en-US" sz="2000" dirty="0" err="1"/>
              <a:t>last_node</a:t>
            </a:r>
            <a:r>
              <a:rPr lang="en-US" sz="2000" dirty="0"/>
              <a:t>-&gt;next);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fence()</a:t>
            </a:r>
            <a:r>
              <a:rPr lang="en-US" sz="2000" dirty="0"/>
              <a:t>;</a:t>
            </a:r>
          </a:p>
          <a:p>
            <a:r>
              <a:rPr lang="en-US" sz="2000" dirty="0"/>
              <a:t>      return;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……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96B5E-4EAF-BB40-A7D9-734BDF58D1E4}"/>
              </a:ext>
            </a:extLst>
          </p:cNvPr>
          <p:cNvSpPr txBox="1"/>
          <p:nvPr/>
        </p:nvSpPr>
        <p:spPr>
          <a:xfrm>
            <a:off x="209881" y="2000572"/>
            <a:ext cx="383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Lock-free persistent linked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65A02-6F14-D242-91ED-4DDAF0A5EC09}"/>
              </a:ext>
            </a:extLst>
          </p:cNvPr>
          <p:cNvSpPr txBox="1"/>
          <p:nvPr/>
        </p:nvSpPr>
        <p:spPr>
          <a:xfrm>
            <a:off x="177059" y="5595035"/>
            <a:ext cx="472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CAS is the visible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Fence is the durable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0E045-C246-C54C-B02B-048CD7D3A72C}"/>
              </a:ext>
            </a:extLst>
          </p:cNvPr>
          <p:cNvSpPr txBox="1"/>
          <p:nvPr/>
        </p:nvSpPr>
        <p:spPr>
          <a:xfrm>
            <a:off x="5394104" y="4376148"/>
            <a:ext cx="597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More difficult to find: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Crash may happen any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Non-deterministic in thread scheduling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95384-522A-F042-8E18-F79EDD9E2762}"/>
              </a:ext>
            </a:extLst>
          </p:cNvPr>
          <p:cNvSpPr txBox="1"/>
          <p:nvPr/>
        </p:nvSpPr>
        <p:spPr>
          <a:xfrm>
            <a:off x="5394104" y="2435380"/>
            <a:ext cx="5972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Diverse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Lost, unexpected, duplicated 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Unexpected operation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Inconsistent structure</a:t>
            </a:r>
          </a:p>
        </p:txBody>
      </p:sp>
    </p:spTree>
    <p:extLst>
      <p:ext uri="{BB962C8B-B14F-4D97-AF65-F5344CB8AC3E}">
        <p14:creationId xmlns:p14="http://schemas.microsoft.com/office/powerpoint/2010/main" val="20495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Design Discussion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A22F1-DE48-2B4C-B400-0C93582B0FF8}"/>
              </a:ext>
            </a:extLst>
          </p:cNvPr>
          <p:cNvSpPr txBox="1"/>
          <p:nvPr/>
        </p:nvSpPr>
        <p:spPr>
          <a:xfrm>
            <a:off x="409574" y="10560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Static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Not precise: point-to analysis, happen-in-parallel analysis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521A4-D5CD-5D43-9332-23381F9F6840}"/>
              </a:ext>
            </a:extLst>
          </p:cNvPr>
          <p:cNvSpPr txBox="1"/>
          <p:nvPr/>
        </p:nvSpPr>
        <p:spPr>
          <a:xfrm>
            <a:off x="409574" y="217652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Dynamic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Conduct executions to reveal the bug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Initial image (Prefix)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Two concurrent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Thread scheduling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F7319-76DC-E74F-8318-D22F7704AA6D}"/>
              </a:ext>
            </a:extLst>
          </p:cNvPr>
          <p:cNvSpPr txBox="1"/>
          <p:nvPr/>
        </p:nvSpPr>
        <p:spPr>
          <a:xfrm>
            <a:off x="330747" y="464779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to generate the input (prefix and two concurrent operations)?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to guide the thread scheduling to reveal the bug pattern?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1C548-370B-7A47-ABC9-1E829A90F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1C548-370B-7A47-ABC9-1E829A90F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C558B-DC47-9C46-A03D-B252E5E4F4C8}"/>
              </a:ext>
            </a:extLst>
          </p:cNvPr>
          <p:cNvSpPr txBox="1"/>
          <p:nvPr/>
        </p:nvSpPr>
        <p:spPr>
          <a:xfrm>
            <a:off x="409575" y="95341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Search the bug pattern in a single-thread execution trace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65F542-1EB9-544E-B5FA-41FD2F6C3137}"/>
              </a:ext>
            </a:extLst>
          </p:cNvPr>
          <p:cNvGrpSpPr/>
          <p:nvPr/>
        </p:nvGrpSpPr>
        <p:grpSpPr>
          <a:xfrm>
            <a:off x="934833" y="2509615"/>
            <a:ext cx="2365415" cy="3765061"/>
            <a:chOff x="934833" y="2509615"/>
            <a:chExt cx="2365415" cy="37650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244AC9-DFFF-EC45-9280-FB98BBD679BB}"/>
                </a:ext>
              </a:extLst>
            </p:cNvPr>
            <p:cNvSpPr/>
            <p:nvPr/>
          </p:nvSpPr>
          <p:spPr>
            <a:xfrm>
              <a:off x="1386281" y="2509615"/>
              <a:ext cx="1913967" cy="3765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Single-thread Trace</a:t>
              </a:r>
            </a:p>
            <a:p>
              <a:endParaRPr lang="en-US" sz="1600" dirty="0"/>
            </a:p>
            <a:p>
              <a:r>
                <a:rPr lang="en-US" sz="1600" dirty="0"/>
                <a:t> // operation 1</a:t>
              </a:r>
            </a:p>
            <a:p>
              <a:r>
                <a:rPr lang="en-US" sz="1600" dirty="0"/>
                <a:t> ……</a:t>
              </a:r>
            </a:p>
            <a:p>
              <a:r>
                <a:rPr lang="en-US" sz="1600" dirty="0"/>
                <a:t> // operation 100</a:t>
              </a:r>
            </a:p>
            <a:p>
              <a:r>
                <a:rPr lang="en-US" sz="1600" dirty="0"/>
                <a:t> CAS(X)</a:t>
              </a:r>
            </a:p>
            <a:p>
              <a:r>
                <a:rPr lang="en-US" sz="1600" dirty="0"/>
                <a:t> flush(x)</a:t>
              </a:r>
            </a:p>
            <a:p>
              <a:r>
                <a:rPr lang="en-US" sz="1600" dirty="0"/>
                <a:t> fence()</a:t>
              </a:r>
            </a:p>
            <a:p>
              <a:r>
                <a:rPr lang="en-US" sz="1600" dirty="0"/>
                <a:t> ……</a:t>
              </a:r>
            </a:p>
            <a:p>
              <a:r>
                <a:rPr lang="en-US" sz="1600" dirty="0"/>
                <a:t> // operation 200</a:t>
              </a:r>
            </a:p>
            <a:p>
              <a:r>
                <a:rPr lang="en-US" sz="1600" dirty="0"/>
                <a:t> Read(X)</a:t>
              </a:r>
            </a:p>
            <a:p>
              <a:r>
                <a:rPr lang="en-US" sz="1600" dirty="0"/>
                <a:t> CAS(Y)</a:t>
              </a:r>
            </a:p>
            <a:p>
              <a:r>
                <a:rPr lang="en-US" sz="1600" dirty="0"/>
                <a:t> flush(Y)</a:t>
              </a:r>
            </a:p>
            <a:p>
              <a:r>
                <a:rPr lang="en-US" sz="1600" dirty="0"/>
                <a:t> fence()</a:t>
              </a:r>
            </a:p>
            <a:p>
              <a:r>
                <a:rPr lang="en-US" sz="1600" dirty="0"/>
                <a:t> ……</a:t>
              </a:r>
            </a:p>
          </p:txBody>
        </p:sp>
        <p:sp>
          <p:nvSpPr>
            <p:cNvPr id="10" name="Curved Left Arrow 9">
              <a:extLst>
                <a:ext uri="{FF2B5EF4-FFF2-40B4-BE49-F238E27FC236}">
                  <a16:creationId xmlns:a16="http://schemas.microsoft.com/office/drawing/2014/main" id="{F3E91A36-34ED-3E4D-855E-70354EF548C9}"/>
                </a:ext>
              </a:extLst>
            </p:cNvPr>
            <p:cNvSpPr/>
            <p:nvPr/>
          </p:nvSpPr>
          <p:spPr>
            <a:xfrm flipH="1" flipV="1">
              <a:off x="934833" y="4067535"/>
              <a:ext cx="536071" cy="138239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4C82DD-1AF0-5849-8DA2-5E7903975C5A}"/>
                </a:ext>
              </a:extLst>
            </p:cNvPr>
            <p:cNvSpPr/>
            <p:nvPr/>
          </p:nvSpPr>
          <p:spPr>
            <a:xfrm flipH="1">
              <a:off x="1470906" y="3751185"/>
              <a:ext cx="1577095" cy="8313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51A2C7-3155-474F-B85C-EDC7AC751408}"/>
                </a:ext>
              </a:extLst>
            </p:cNvPr>
            <p:cNvSpPr/>
            <p:nvPr/>
          </p:nvSpPr>
          <p:spPr>
            <a:xfrm flipH="1">
              <a:off x="1470904" y="4992754"/>
              <a:ext cx="1577095" cy="10296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ADAD01-E53C-B648-A321-5A6B60663A3F}"/>
              </a:ext>
            </a:extLst>
          </p:cNvPr>
          <p:cNvGrpSpPr/>
          <p:nvPr/>
        </p:nvGrpSpPr>
        <p:grpSpPr>
          <a:xfrm>
            <a:off x="4477271" y="2509615"/>
            <a:ext cx="1868267" cy="3765061"/>
            <a:chOff x="3625936" y="2509615"/>
            <a:chExt cx="1868267" cy="376506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61BFF0-130A-A64F-A7B5-26BB0401D717}"/>
                </a:ext>
              </a:extLst>
            </p:cNvPr>
            <p:cNvSpPr/>
            <p:nvPr/>
          </p:nvSpPr>
          <p:spPr>
            <a:xfrm>
              <a:off x="3625936" y="2509615"/>
              <a:ext cx="1868267" cy="3765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Input</a:t>
              </a:r>
              <a:endParaRPr lang="en-US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BD811E-300F-D04B-8F65-4C6C9E8A5C9B}"/>
                </a:ext>
              </a:extLst>
            </p:cNvPr>
            <p:cNvSpPr/>
            <p:nvPr/>
          </p:nvSpPr>
          <p:spPr>
            <a:xfrm>
              <a:off x="3767241" y="2862604"/>
              <a:ext cx="1567124" cy="18101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Prefix</a:t>
              </a:r>
              <a:endParaRPr lang="en-US" sz="1600" dirty="0"/>
            </a:p>
            <a:p>
              <a:r>
                <a:rPr lang="en-US" sz="1600" dirty="0"/>
                <a:t> operation 1</a:t>
              </a:r>
            </a:p>
            <a:p>
              <a:r>
                <a:rPr lang="en-US" sz="1600" dirty="0"/>
                <a:t> ……</a:t>
              </a:r>
            </a:p>
            <a:p>
              <a:r>
                <a:rPr lang="en-US" sz="1600" dirty="0"/>
                <a:t> operation 99</a:t>
              </a:r>
            </a:p>
            <a:p>
              <a:r>
                <a:rPr lang="en-US" sz="1600" dirty="0"/>
                <a:t> operation 101</a:t>
              </a:r>
            </a:p>
            <a:p>
              <a:r>
                <a:rPr lang="en-US" sz="1600" dirty="0"/>
                <a:t> ……</a:t>
              </a:r>
            </a:p>
            <a:p>
              <a:r>
                <a:rPr lang="en-US" sz="1600" dirty="0"/>
                <a:t> operation 199</a:t>
              </a:r>
            </a:p>
            <a:p>
              <a:endParaRPr lang="en-US" sz="16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6CD30-72D3-7349-AAE8-447C4488610C}"/>
                </a:ext>
              </a:extLst>
            </p:cNvPr>
            <p:cNvSpPr/>
            <p:nvPr/>
          </p:nvSpPr>
          <p:spPr>
            <a:xfrm>
              <a:off x="3767241" y="4778752"/>
              <a:ext cx="1567124" cy="136466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Two concurrent operations</a:t>
              </a:r>
            </a:p>
            <a:p>
              <a:pPr algn="ctr"/>
              <a:endParaRPr lang="en-US" sz="1600" b="1" dirty="0"/>
            </a:p>
            <a:p>
              <a:pPr algn="ctr"/>
              <a:r>
                <a:rPr lang="en-US" sz="1600" dirty="0"/>
                <a:t>Operation 100</a:t>
              </a:r>
            </a:p>
            <a:p>
              <a:pPr algn="ctr"/>
              <a:r>
                <a:rPr lang="en-US" sz="1600" dirty="0"/>
                <a:t>Operation 200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BD607-0E4C-A547-B16F-DBC80DB9C7F0}"/>
              </a:ext>
            </a:extLst>
          </p:cNvPr>
          <p:cNvGrpSpPr/>
          <p:nvPr/>
        </p:nvGrpSpPr>
        <p:grpSpPr>
          <a:xfrm>
            <a:off x="7363313" y="2698778"/>
            <a:ext cx="3357781" cy="2936140"/>
            <a:chOff x="7363313" y="2350563"/>
            <a:chExt cx="3357781" cy="29361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73C420-3F20-0D41-9440-9191A3AF8EB5}"/>
                </a:ext>
              </a:extLst>
            </p:cNvPr>
            <p:cNvSpPr/>
            <p:nvPr/>
          </p:nvSpPr>
          <p:spPr>
            <a:xfrm>
              <a:off x="7363313" y="2350563"/>
              <a:ext cx="3357781" cy="29361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Multi-threaded validation</a:t>
              </a:r>
              <a:endParaRPr lang="en-US"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73DAA1-35E9-804F-93AF-1A8C0D5544B0}"/>
                </a:ext>
              </a:extLst>
            </p:cNvPr>
            <p:cNvSpPr/>
            <p:nvPr/>
          </p:nvSpPr>
          <p:spPr>
            <a:xfrm>
              <a:off x="7587385" y="2772375"/>
              <a:ext cx="1242659" cy="23146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Thread 1</a:t>
              </a:r>
            </a:p>
            <a:p>
              <a:endParaRPr lang="en-US" sz="1600" dirty="0"/>
            </a:p>
            <a:p>
              <a:r>
                <a:rPr lang="en-US" sz="1600" dirty="0"/>
                <a:t>    CAS(X)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    flush(X)</a:t>
              </a:r>
            </a:p>
            <a:p>
              <a:r>
                <a:rPr lang="en-US" sz="1600" dirty="0"/>
                <a:t>    fence()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1C1F6D-F3EC-1E46-99C8-0BC6667CE84A}"/>
                </a:ext>
              </a:extLst>
            </p:cNvPr>
            <p:cNvSpPr/>
            <p:nvPr/>
          </p:nvSpPr>
          <p:spPr>
            <a:xfrm>
              <a:off x="9238595" y="2772375"/>
              <a:ext cx="1242659" cy="18101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Thread 2</a:t>
              </a:r>
            </a:p>
            <a:p>
              <a:pPr algn="ctr"/>
              <a:endParaRPr lang="en-US" sz="1600" dirty="0"/>
            </a:p>
            <a:p>
              <a:r>
                <a:rPr lang="en-US" sz="1600" dirty="0"/>
                <a:t>     </a:t>
              </a:r>
            </a:p>
            <a:p>
              <a:r>
                <a:rPr lang="en-US" sz="1600" dirty="0"/>
                <a:t>    Read(X)</a:t>
              </a:r>
            </a:p>
            <a:p>
              <a:r>
                <a:rPr lang="en-US" sz="1600" dirty="0"/>
                <a:t>    CAS(Y)</a:t>
              </a:r>
            </a:p>
            <a:p>
              <a:r>
                <a:rPr lang="en-US" sz="1600" dirty="0"/>
                <a:t>    flush(Y)</a:t>
              </a:r>
            </a:p>
            <a:p>
              <a:r>
                <a:rPr lang="en-US" sz="1600" dirty="0"/>
                <a:t>    fence()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111EA1-EFAD-FE41-93EF-51ADB89ACB02}"/>
                </a:ext>
              </a:extLst>
            </p:cNvPr>
            <p:cNvSpPr/>
            <p:nvPr/>
          </p:nvSpPr>
          <p:spPr>
            <a:xfrm>
              <a:off x="7660957" y="3355428"/>
              <a:ext cx="126124" cy="1261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7717C6-8A60-A64A-8CFF-B557E03DE6E1}"/>
                </a:ext>
              </a:extLst>
            </p:cNvPr>
            <p:cNvSpPr/>
            <p:nvPr/>
          </p:nvSpPr>
          <p:spPr>
            <a:xfrm>
              <a:off x="7660957" y="4848035"/>
              <a:ext cx="126124" cy="1261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7A75AD-6F8B-344A-BB0E-4578502B4AB2}"/>
                </a:ext>
              </a:extLst>
            </p:cNvPr>
            <p:cNvSpPr/>
            <p:nvPr/>
          </p:nvSpPr>
          <p:spPr>
            <a:xfrm>
              <a:off x="9326848" y="3603871"/>
              <a:ext cx="126124" cy="1261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FC642E-20A9-314B-AA92-FC04928F43FB}"/>
                </a:ext>
              </a:extLst>
            </p:cNvPr>
            <p:cNvSpPr/>
            <p:nvPr/>
          </p:nvSpPr>
          <p:spPr>
            <a:xfrm>
              <a:off x="9326848" y="4848035"/>
              <a:ext cx="126124" cy="1261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D43162-A335-D643-AA01-556BE9CA239E}"/>
                </a:ext>
              </a:extLst>
            </p:cNvPr>
            <p:cNvSpPr txBox="1"/>
            <p:nvPr/>
          </p:nvSpPr>
          <p:spPr>
            <a:xfrm>
              <a:off x="9407981" y="4741820"/>
              <a:ext cx="1197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itchFamily="2" charset="2"/>
                </a:rPr>
                <a:t>Break point</a:t>
              </a:r>
            </a:p>
          </p:txBody>
        </p:sp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D3797D8-3174-1743-AC47-B3783ECFC152}"/>
              </a:ext>
            </a:extLst>
          </p:cNvPr>
          <p:cNvSpPr/>
          <p:nvPr/>
        </p:nvSpPr>
        <p:spPr>
          <a:xfrm>
            <a:off x="6670494" y="4078210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248CBE9-D79C-8241-A9E5-58FA98A36A08}"/>
              </a:ext>
            </a:extLst>
          </p:cNvPr>
          <p:cNvSpPr/>
          <p:nvPr/>
        </p:nvSpPr>
        <p:spPr>
          <a:xfrm>
            <a:off x="3726548" y="4078209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828AC-A260-3242-809C-33B097240F23}"/>
              </a:ext>
            </a:extLst>
          </p:cNvPr>
          <p:cNvSpPr txBox="1"/>
          <p:nvPr/>
        </p:nvSpPr>
        <p:spPr>
          <a:xfrm>
            <a:off x="409575" y="142845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Optimistically generate the input and the thread scheduling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7BD1C-F3E6-9048-9142-35BA0A053CC2}"/>
              </a:ext>
            </a:extLst>
          </p:cNvPr>
          <p:cNvSpPr txBox="1"/>
          <p:nvPr/>
        </p:nvSpPr>
        <p:spPr>
          <a:xfrm>
            <a:off x="416510" y="190350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Validate the plan in a real multi-threaded execution.</a:t>
            </a:r>
          </a:p>
        </p:txBody>
      </p:sp>
    </p:spTree>
    <p:extLst>
      <p:ext uri="{BB962C8B-B14F-4D97-AF65-F5344CB8AC3E}">
        <p14:creationId xmlns:p14="http://schemas.microsoft.com/office/powerpoint/2010/main" val="9147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 animBg="1"/>
      <p:bldP spid="28" grpId="0" animBg="1"/>
      <p:bldP spid="29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Proposed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A22F1-DE48-2B4C-B400-0C93582B0FF8}"/>
              </a:ext>
            </a:extLst>
          </p:cNvPr>
          <p:cNvSpPr txBox="1"/>
          <p:nvPr/>
        </p:nvSpPr>
        <p:spPr>
          <a:xfrm>
            <a:off x="409574" y="105604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Concurrent persistent indexes (8) and key-value stores (3):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Fast Fair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Level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CCEH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RECIPE: P-ART, P-</a:t>
            </a:r>
            <a:r>
              <a:rPr lang="en-US" sz="2400" dirty="0" err="1">
                <a:sym typeface="Wingdings" pitchFamily="2" charset="2"/>
              </a:rPr>
              <a:t>BwTree</a:t>
            </a:r>
            <a:r>
              <a:rPr lang="en-US" sz="2400" dirty="0">
                <a:sym typeface="Wingdings" pitchFamily="2" charset="2"/>
              </a:rPr>
              <a:t>, P-CLHT, P-HOT and P-</a:t>
            </a:r>
            <a:r>
              <a:rPr lang="en-US" sz="2400" dirty="0" err="1">
                <a:sym typeface="Wingdings" pitchFamily="2" charset="2"/>
              </a:rPr>
              <a:t>Masstree</a:t>
            </a:r>
            <a:endParaRPr lang="en-US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PMDK </a:t>
            </a:r>
            <a:r>
              <a:rPr lang="en-US" sz="2400" dirty="0" err="1">
                <a:sym typeface="Wingdings" pitchFamily="2" charset="2"/>
              </a:rPr>
              <a:t>pmemkv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 err="1">
                <a:sym typeface="Wingdings" pitchFamily="2" charset="2"/>
              </a:rPr>
              <a:t>cmap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ym typeface="Wingdings" pitchFamily="2" charset="2"/>
              </a:rPr>
              <a:t>csmap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 err="1">
                <a:sym typeface="Wingdings" pitchFamily="2" charset="2"/>
              </a:rPr>
              <a:t>robinhood</a:t>
            </a:r>
            <a:r>
              <a:rPr lang="en-US" sz="2400" dirty="0">
                <a:sym typeface="Wingdings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A4926-EB38-894C-B14A-0E203BED2DB0}"/>
              </a:ext>
            </a:extLst>
          </p:cNvPr>
          <p:cNvSpPr txBox="1"/>
          <p:nvPr/>
        </p:nvSpPr>
        <p:spPr>
          <a:xfrm>
            <a:off x="409574" y="348600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Questions to answer: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Can our detector detect new bugs?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effective is our detector?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How does our tool improve the state-of-the-arts?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4F984-7BAD-7A44-AA0F-93AF409D8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D8817-A4AE-A846-A8F2-9582B90DC740}"/>
              </a:ext>
            </a:extLst>
          </p:cNvPr>
          <p:cNvSpPr txBox="1"/>
          <p:nvPr/>
        </p:nvSpPr>
        <p:spPr>
          <a:xfrm>
            <a:off x="409574" y="517729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Current status: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 have finished the majority of the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We plan to submit this work to ASPLOS’21</a:t>
            </a:r>
          </a:p>
        </p:txBody>
      </p:sp>
    </p:spTree>
    <p:extLst>
      <p:ext uri="{BB962C8B-B14F-4D97-AF65-F5344CB8AC3E}">
        <p14:creationId xmlns:p14="http://schemas.microsoft.com/office/powerpoint/2010/main" val="3808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3C5BE-883F-974D-B8C8-B9CC4979C815}"/>
              </a:ext>
            </a:extLst>
          </p:cNvPr>
          <p:cNvSpPr/>
          <p:nvPr/>
        </p:nvSpPr>
        <p:spPr>
          <a:xfrm>
            <a:off x="367535" y="1143358"/>
            <a:ext cx="92933" cy="49179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DDF34-3F33-284E-92B2-686B6C8C2342}"/>
              </a:ext>
            </a:extLst>
          </p:cNvPr>
          <p:cNvSpPr txBox="1"/>
          <p:nvPr/>
        </p:nvSpPr>
        <p:spPr>
          <a:xfrm>
            <a:off x="502508" y="1304403"/>
            <a:ext cx="8995924" cy="43285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Background and Motivation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Single-thread NVM Bugs (submitted to SOSP’21)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dirty="0"/>
              <a:t>Detecting Multi-threaded NVM Bugs (plan to submit to ASPLSO’21)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2400" b="1" i="1" u="sng" dirty="0">
                <a:solidFill>
                  <a:srgbClr val="FF0000"/>
                </a:solidFill>
              </a:rPr>
              <a:t>Publications &amp;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01E51-CD7C-444C-B39D-03811790A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9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altLang="zh-CN" dirty="0"/>
              <a:t>Publications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A22F1-DE48-2B4C-B400-0C93582B0FF8}"/>
              </a:ext>
            </a:extLst>
          </p:cNvPr>
          <p:cNvSpPr txBox="1"/>
          <p:nvPr/>
        </p:nvSpPr>
        <p:spPr>
          <a:xfrm>
            <a:off x="409573" y="1056048"/>
            <a:ext cx="11163671" cy="286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b="1" dirty="0">
                <a:sym typeface="Wingdings" pitchFamily="2" charset="2"/>
              </a:rPr>
              <a:t>Debugging and Programming Support for NVM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[In Submission] </a:t>
            </a:r>
            <a:r>
              <a:rPr lang="en-US" sz="1600" b="1" u="sng" dirty="0" err="1">
                <a:sym typeface="Wingdings" pitchFamily="2" charset="2"/>
              </a:rPr>
              <a:t>Xinwei</a:t>
            </a:r>
            <a:r>
              <a:rPr lang="en-US" sz="1600" b="1" u="sng" dirty="0">
                <a:sym typeface="Wingdings" pitchFamily="2" charset="2"/>
              </a:rPr>
              <a:t> Fu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dirty="0" err="1">
                <a:sym typeface="Wingdings" pitchFamily="2" charset="2"/>
              </a:rPr>
              <a:t>Wook-Hee</a:t>
            </a:r>
            <a:r>
              <a:rPr lang="en-US" sz="1600" dirty="0">
                <a:sym typeface="Wingdings" pitchFamily="2" charset="2"/>
              </a:rPr>
              <a:t> Kim, Ajay </a:t>
            </a:r>
            <a:r>
              <a:rPr lang="en-US" sz="1600" dirty="0" err="1">
                <a:sym typeface="Wingdings" pitchFamily="2" charset="2"/>
              </a:rPr>
              <a:t>Paddayuru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Shreepathi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dirty="0" err="1">
                <a:sym typeface="Wingdings" pitchFamily="2" charset="2"/>
              </a:rPr>
              <a:t>Mohannad</a:t>
            </a:r>
            <a:r>
              <a:rPr lang="en-US" sz="1600" dirty="0">
                <a:sym typeface="Wingdings" pitchFamily="2" charset="2"/>
              </a:rPr>
              <a:t> Ismail, Sunny </a:t>
            </a:r>
            <a:r>
              <a:rPr lang="en-US" sz="1600" dirty="0" err="1">
                <a:sym typeface="Wingdings" pitchFamily="2" charset="2"/>
              </a:rPr>
              <a:t>Wadkar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dirty="0" err="1">
                <a:sym typeface="Wingdings" pitchFamily="2" charset="2"/>
              </a:rPr>
              <a:t>Changwoo</a:t>
            </a:r>
            <a:r>
              <a:rPr lang="en-US" sz="1600" dirty="0">
                <a:sym typeface="Wingdings" pitchFamily="2" charset="2"/>
              </a:rPr>
              <a:t> Min, </a:t>
            </a:r>
            <a:r>
              <a:rPr lang="en-US" sz="1600" dirty="0" err="1">
                <a:sym typeface="Wingdings" pitchFamily="2" charset="2"/>
              </a:rPr>
              <a:t>Dongyoon</a:t>
            </a:r>
            <a:r>
              <a:rPr lang="en-US" sz="1600" dirty="0">
                <a:sym typeface="Wingdings" pitchFamily="2" charset="2"/>
              </a:rPr>
              <a:t> Lee, </a:t>
            </a:r>
            <a:r>
              <a:rPr lang="en-US" sz="1600" i="1" u="sng" dirty="0">
                <a:sym typeface="Wingdings" pitchFamily="2" charset="2"/>
              </a:rPr>
              <a:t>“</a:t>
            </a:r>
            <a:r>
              <a:rPr lang="en-US" sz="1600" i="1" u="sng" dirty="0" err="1">
                <a:sym typeface="Wingdings" pitchFamily="2" charset="2"/>
              </a:rPr>
              <a:t>NVMMTest</a:t>
            </a:r>
            <a:r>
              <a:rPr lang="en-US" sz="1600" i="1" u="sng" dirty="0">
                <a:sym typeface="Wingdings" pitchFamily="2" charset="2"/>
              </a:rPr>
              <a:t>: A Systematic Crash Consistency Testing Framework for Non-Volatile Memory Software”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[ATC’21] R. Madhava Krishnan, </a:t>
            </a:r>
            <a:r>
              <a:rPr lang="en-US" sz="1600" dirty="0" err="1">
                <a:sym typeface="Wingdings" pitchFamily="2" charset="2"/>
              </a:rPr>
              <a:t>Wook-Hee</a:t>
            </a:r>
            <a:r>
              <a:rPr lang="en-US" sz="1600" dirty="0">
                <a:sym typeface="Wingdings" pitchFamily="2" charset="2"/>
              </a:rPr>
              <a:t> Kim, </a:t>
            </a:r>
            <a:r>
              <a:rPr lang="en-US" sz="1600" b="1" u="sng" dirty="0" err="1">
                <a:sym typeface="Wingdings" pitchFamily="2" charset="2"/>
              </a:rPr>
              <a:t>Xinwei</a:t>
            </a:r>
            <a:r>
              <a:rPr lang="en-US" sz="1600" b="1" u="sng" dirty="0">
                <a:sym typeface="Wingdings" pitchFamily="2" charset="2"/>
              </a:rPr>
              <a:t> Fu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dirty="0" err="1">
                <a:sym typeface="Wingdings" pitchFamily="2" charset="2"/>
              </a:rPr>
              <a:t>Sumit</a:t>
            </a:r>
            <a:r>
              <a:rPr lang="en-US" sz="1600" dirty="0">
                <a:sym typeface="Wingdings" pitchFamily="2" charset="2"/>
              </a:rPr>
              <a:t> Kumar Monga, </a:t>
            </a:r>
            <a:r>
              <a:rPr lang="en-US" sz="1600" dirty="0" err="1">
                <a:sym typeface="Wingdings" pitchFamily="2" charset="2"/>
              </a:rPr>
              <a:t>Hee</a:t>
            </a:r>
            <a:r>
              <a:rPr lang="en-US" sz="1600" dirty="0">
                <a:sym typeface="Wingdings" pitchFamily="2" charset="2"/>
              </a:rPr>
              <a:t> Won Lee, </a:t>
            </a:r>
            <a:r>
              <a:rPr lang="en-US" sz="1600" dirty="0" err="1">
                <a:sym typeface="Wingdings" pitchFamily="2" charset="2"/>
              </a:rPr>
              <a:t>Minsung</a:t>
            </a:r>
            <a:r>
              <a:rPr lang="en-US" sz="1600" dirty="0">
                <a:sym typeface="Wingdings" pitchFamily="2" charset="2"/>
              </a:rPr>
              <a:t> Jang, </a:t>
            </a:r>
            <a:r>
              <a:rPr lang="en-US" sz="1600" dirty="0" err="1">
                <a:sym typeface="Wingdings" pitchFamily="2" charset="2"/>
              </a:rPr>
              <a:t>Ajit</a:t>
            </a:r>
            <a:r>
              <a:rPr lang="en-US" sz="1600" dirty="0">
                <a:sym typeface="Wingdings" pitchFamily="2" charset="2"/>
              </a:rPr>
              <a:t> Mathew, and </a:t>
            </a:r>
            <a:r>
              <a:rPr lang="en-US" sz="1600" dirty="0" err="1">
                <a:sym typeface="Wingdings" pitchFamily="2" charset="2"/>
              </a:rPr>
              <a:t>Changwoo</a:t>
            </a:r>
            <a:r>
              <a:rPr lang="en-US" sz="1600" dirty="0">
                <a:sym typeface="Wingdings" pitchFamily="2" charset="2"/>
              </a:rPr>
              <a:t> Min, </a:t>
            </a:r>
            <a:r>
              <a:rPr lang="en-US" sz="1600" i="1" u="sng" dirty="0">
                <a:sym typeface="Wingdings" pitchFamily="2" charset="2"/>
              </a:rPr>
              <a:t>“TIPS: Making Volatile Index Structures Persistent with DRAM-NVMM Tiering”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[ASPLOS’20] </a:t>
            </a:r>
            <a:r>
              <a:rPr lang="en-US" sz="1600" dirty="0" err="1">
                <a:sym typeface="Wingdings" pitchFamily="2" charset="2"/>
              </a:rPr>
              <a:t>R.Madhava</a:t>
            </a:r>
            <a:r>
              <a:rPr lang="en-US" sz="1600" dirty="0">
                <a:sym typeface="Wingdings" pitchFamily="2" charset="2"/>
              </a:rPr>
              <a:t> Krishnan, </a:t>
            </a:r>
            <a:r>
              <a:rPr lang="en-US" sz="1600" dirty="0" err="1">
                <a:sym typeface="Wingdings" pitchFamily="2" charset="2"/>
              </a:rPr>
              <a:t>Jaeho</a:t>
            </a:r>
            <a:r>
              <a:rPr lang="en-US" sz="1600" dirty="0">
                <a:sym typeface="Wingdings" pitchFamily="2" charset="2"/>
              </a:rPr>
              <a:t> Kim, </a:t>
            </a:r>
            <a:r>
              <a:rPr lang="en-US" sz="1600" dirty="0" err="1">
                <a:sym typeface="Wingdings" pitchFamily="2" charset="2"/>
              </a:rPr>
              <a:t>Ajit</a:t>
            </a:r>
            <a:r>
              <a:rPr lang="en-US" sz="1600" dirty="0">
                <a:sym typeface="Wingdings" pitchFamily="2" charset="2"/>
              </a:rPr>
              <a:t> Mathew, </a:t>
            </a:r>
            <a:r>
              <a:rPr lang="en-US" sz="1600" b="1" u="sng" dirty="0" err="1">
                <a:sym typeface="Wingdings" pitchFamily="2" charset="2"/>
              </a:rPr>
              <a:t>Xinwei</a:t>
            </a:r>
            <a:r>
              <a:rPr lang="en-US" sz="1600" b="1" u="sng" dirty="0">
                <a:sym typeface="Wingdings" pitchFamily="2" charset="2"/>
              </a:rPr>
              <a:t> Fu</a:t>
            </a:r>
            <a:r>
              <a:rPr lang="en-US" sz="1600" dirty="0">
                <a:sym typeface="Wingdings" pitchFamily="2" charset="2"/>
              </a:rPr>
              <a:t>, Anthony </a:t>
            </a:r>
            <a:r>
              <a:rPr lang="en-US" sz="1600" dirty="0" err="1">
                <a:sym typeface="Wingdings" pitchFamily="2" charset="2"/>
              </a:rPr>
              <a:t>Demeri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dirty="0" err="1">
                <a:sym typeface="Wingdings" pitchFamily="2" charset="2"/>
              </a:rPr>
              <a:t>Changwoo</a:t>
            </a:r>
            <a:r>
              <a:rPr lang="en-US" sz="1600" dirty="0">
                <a:sym typeface="Wingdings" pitchFamily="2" charset="2"/>
              </a:rPr>
              <a:t> Min and </a:t>
            </a:r>
            <a:r>
              <a:rPr lang="en-US" sz="1600" dirty="0" err="1">
                <a:sym typeface="Wingdings" pitchFamily="2" charset="2"/>
              </a:rPr>
              <a:t>Sudarsun</a:t>
            </a:r>
            <a:r>
              <a:rPr lang="en-US" sz="1600" dirty="0">
                <a:sym typeface="Wingdings" pitchFamily="2" charset="2"/>
              </a:rPr>
              <a:t> Kannan, </a:t>
            </a:r>
            <a:r>
              <a:rPr lang="en-US" sz="1600" i="1" u="sng" dirty="0">
                <a:sym typeface="Wingdings" pitchFamily="2" charset="2"/>
              </a:rPr>
              <a:t>“Durable Transactional Memory Can Scale with </a:t>
            </a:r>
            <a:r>
              <a:rPr lang="en-US" sz="1600" i="1" u="sng" dirty="0" err="1">
                <a:sym typeface="Wingdings" pitchFamily="2" charset="2"/>
              </a:rPr>
              <a:t>TimeStone</a:t>
            </a:r>
            <a:r>
              <a:rPr lang="en-US" sz="1600" i="1" u="sng" dirty="0">
                <a:sym typeface="Wingdings" pitchFamily="2" charset="2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2C39E-B90D-BB48-BC23-A148A171A831}"/>
              </a:ext>
            </a:extLst>
          </p:cNvPr>
          <p:cNvSpPr txBox="1"/>
          <p:nvPr/>
        </p:nvSpPr>
        <p:spPr>
          <a:xfrm>
            <a:off x="409572" y="4114335"/>
            <a:ext cx="11163671" cy="21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b="1" dirty="0">
                <a:sym typeface="Wingdings" pitchFamily="2" charset="2"/>
              </a:rPr>
              <a:t>Event-driven Architecture Runtime and Reliability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[ATC’19] </a:t>
            </a:r>
            <a:r>
              <a:rPr lang="en-US" sz="1600" b="1" u="sng" dirty="0" err="1">
                <a:sym typeface="Wingdings" pitchFamily="2" charset="2"/>
              </a:rPr>
              <a:t>Xinwei</a:t>
            </a:r>
            <a:r>
              <a:rPr lang="en-US" sz="1600" b="1" u="sng" dirty="0">
                <a:sym typeface="Wingdings" pitchFamily="2" charset="2"/>
              </a:rPr>
              <a:t> Fu</a:t>
            </a:r>
            <a:r>
              <a:rPr lang="en-US" sz="1600" dirty="0">
                <a:sym typeface="Wingdings" pitchFamily="2" charset="2"/>
              </a:rPr>
              <a:t>, Talha Ghaffar, James C. Davis and </a:t>
            </a:r>
            <a:r>
              <a:rPr lang="en-US" sz="1600" dirty="0" err="1">
                <a:sym typeface="Wingdings" pitchFamily="2" charset="2"/>
              </a:rPr>
              <a:t>Dongyoon</a:t>
            </a:r>
            <a:r>
              <a:rPr lang="en-US" sz="1600" dirty="0">
                <a:sym typeface="Wingdings" pitchFamily="2" charset="2"/>
              </a:rPr>
              <a:t> Lee, </a:t>
            </a:r>
            <a:r>
              <a:rPr lang="en-US" sz="1600" i="1" u="sng" dirty="0">
                <a:sym typeface="Wingdings" pitchFamily="2" charset="2"/>
              </a:rPr>
              <a:t>“</a:t>
            </a:r>
            <a:r>
              <a:rPr lang="en-US" sz="1600" i="1" u="sng" dirty="0" err="1">
                <a:sym typeface="Wingdings" pitchFamily="2" charset="2"/>
              </a:rPr>
              <a:t>EdgeWise</a:t>
            </a:r>
            <a:r>
              <a:rPr lang="en-US" sz="1600" i="1" u="sng" dirty="0">
                <a:sym typeface="Wingdings" pitchFamily="2" charset="2"/>
              </a:rPr>
              <a:t>: A Better Stream Processing Engine for the Edge”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[CGO’18] </a:t>
            </a:r>
            <a:r>
              <a:rPr lang="en-US" sz="1600" b="1" u="sng" dirty="0" err="1">
                <a:sym typeface="Wingdings" pitchFamily="2" charset="2"/>
              </a:rPr>
              <a:t>Xinwei</a:t>
            </a:r>
            <a:r>
              <a:rPr lang="en-US" sz="1600" b="1" u="sng" dirty="0">
                <a:sym typeface="Wingdings" pitchFamily="2" charset="2"/>
              </a:rPr>
              <a:t> Fu</a:t>
            </a:r>
            <a:r>
              <a:rPr lang="en-US" sz="1600" dirty="0">
                <a:sym typeface="Wingdings" pitchFamily="2" charset="2"/>
              </a:rPr>
              <a:t>, </a:t>
            </a:r>
            <a:r>
              <a:rPr lang="en-US" sz="1600" dirty="0" err="1">
                <a:sym typeface="Wingdings" pitchFamily="2" charset="2"/>
              </a:rPr>
              <a:t>Dongyoon</a:t>
            </a:r>
            <a:r>
              <a:rPr lang="en-US" sz="1600" dirty="0">
                <a:sym typeface="Wingdings" pitchFamily="2" charset="2"/>
              </a:rPr>
              <a:t> Lee, and </a:t>
            </a:r>
            <a:r>
              <a:rPr lang="en-US" sz="1600" dirty="0" err="1">
                <a:sym typeface="Wingdings" pitchFamily="2" charset="2"/>
              </a:rPr>
              <a:t>Changhee</a:t>
            </a:r>
            <a:r>
              <a:rPr lang="en-US" sz="1600" dirty="0">
                <a:sym typeface="Wingdings" pitchFamily="2" charset="2"/>
              </a:rPr>
              <a:t> Jung, </a:t>
            </a:r>
            <a:r>
              <a:rPr lang="en-US" sz="1600" i="1" u="sng" dirty="0">
                <a:sym typeface="Wingdings" pitchFamily="2" charset="2"/>
              </a:rPr>
              <a:t>“</a:t>
            </a:r>
            <a:r>
              <a:rPr lang="en-US" sz="1600" i="1" u="sng" dirty="0" err="1">
                <a:sym typeface="Wingdings" pitchFamily="2" charset="2"/>
              </a:rPr>
              <a:t>nAdroid</a:t>
            </a:r>
            <a:r>
              <a:rPr lang="en-US" sz="1600" i="1" u="sng" dirty="0">
                <a:sym typeface="Wingdings" pitchFamily="2" charset="2"/>
              </a:rPr>
              <a:t>: Statically Detecting Ordering Violations in Android Applications”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C097B-483F-FE4D-8201-25A9E0C99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1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07DA-BE14-7B4A-8C1F-A8067892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Ph.D. Timeline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B7A7B-1434-BB4A-8EED-FD1DFED8745F}"/>
              </a:ext>
            </a:extLst>
          </p:cNvPr>
          <p:cNvSpPr/>
          <p:nvPr/>
        </p:nvSpPr>
        <p:spPr>
          <a:xfrm>
            <a:off x="409575" y="1046140"/>
            <a:ext cx="1400432" cy="313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51521-4E4E-F543-B6A9-9449382568FD}"/>
              </a:ext>
            </a:extLst>
          </p:cNvPr>
          <p:cNvSpPr/>
          <p:nvPr/>
        </p:nvSpPr>
        <p:spPr>
          <a:xfrm>
            <a:off x="409575" y="2787157"/>
            <a:ext cx="1400432" cy="313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5320D-82E6-9640-9710-65D34583A95D}"/>
              </a:ext>
            </a:extLst>
          </p:cNvPr>
          <p:cNvSpPr/>
          <p:nvPr/>
        </p:nvSpPr>
        <p:spPr>
          <a:xfrm>
            <a:off x="409575" y="4789002"/>
            <a:ext cx="1400432" cy="31303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D1D25C-DDF3-B743-9FA4-5EF5CEF1C11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09791" y="1359178"/>
            <a:ext cx="0" cy="14279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B44DFB-21DB-3A4D-B42B-9BC4B7CDD6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109791" y="3100195"/>
            <a:ext cx="0" cy="1688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BC012-E865-2E4F-BAEA-1C6ED271435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09791" y="5102040"/>
            <a:ext cx="0" cy="9720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5D1580-08EC-9745-ADB5-208156356D7F}"/>
              </a:ext>
            </a:extLst>
          </p:cNvPr>
          <p:cNvSpPr/>
          <p:nvPr/>
        </p:nvSpPr>
        <p:spPr>
          <a:xfrm>
            <a:off x="1937693" y="1046140"/>
            <a:ext cx="6892339" cy="1402971"/>
          </a:xfrm>
          <a:prstGeom prst="roundRect">
            <a:avLst>
              <a:gd name="adj" fmla="val 12821"/>
            </a:avLst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area: Event-driven Architecture Runtime and Reliability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static data race detector for Android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stream processing engine for edge computing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56571-4DC1-DF48-9E22-576CAF1166A6}"/>
              </a:ext>
            </a:extLst>
          </p:cNvPr>
          <p:cNvSpPr/>
          <p:nvPr/>
        </p:nvSpPr>
        <p:spPr>
          <a:xfrm>
            <a:off x="9424749" y="1441746"/>
            <a:ext cx="2685534" cy="61175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CGO’18 	(lead)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ATC’19 	(lead)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7AD1CD6-9748-0241-98EF-9CDDF59BFDAA}"/>
              </a:ext>
            </a:extLst>
          </p:cNvPr>
          <p:cNvSpPr/>
          <p:nvPr/>
        </p:nvSpPr>
        <p:spPr>
          <a:xfrm>
            <a:off x="8917020" y="1580285"/>
            <a:ext cx="425407" cy="3346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D7D63D-AEC1-5C4F-BF89-BDE780B83D64}"/>
              </a:ext>
            </a:extLst>
          </p:cNvPr>
          <p:cNvSpPr/>
          <p:nvPr/>
        </p:nvSpPr>
        <p:spPr>
          <a:xfrm>
            <a:off x="1937686" y="2770529"/>
            <a:ext cx="6892346" cy="1724007"/>
          </a:xfrm>
          <a:prstGeom prst="roundRect">
            <a:avLst>
              <a:gd name="adj" fmla="val 12821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</a:rPr>
              <a:t>Research area: Debugging and Programming Support for NVM</a:t>
            </a:r>
          </a:p>
          <a:p>
            <a:r>
              <a:rPr lang="en-US" dirty="0">
                <a:solidFill>
                  <a:schemeClr val="tx1"/>
                </a:solidFill>
              </a:rPr>
              <a:t>Previous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scalable durable transactional memory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framework to making volatile index structures persistent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crash-consistency bug detector for single-thread NVM software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E70588-B224-354D-AD23-16392C614E26}"/>
              </a:ext>
            </a:extLst>
          </p:cNvPr>
          <p:cNvSpPr/>
          <p:nvPr/>
        </p:nvSpPr>
        <p:spPr>
          <a:xfrm>
            <a:off x="9424749" y="3123122"/>
            <a:ext cx="2685535" cy="8754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ASPLOS’20 	(contribute)</a:t>
            </a:r>
          </a:p>
          <a:p>
            <a:r>
              <a:rPr lang="en-US" dirty="0">
                <a:solidFill>
                  <a:schemeClr val="tx1"/>
                </a:solidFill>
              </a:rPr>
              <a:t>ATC’21		(contribute)</a:t>
            </a:r>
          </a:p>
          <a:p>
            <a:r>
              <a:rPr lang="en-US" dirty="0">
                <a:solidFill>
                  <a:schemeClr val="tx1"/>
                </a:solidFill>
              </a:rPr>
              <a:t>In submission 	(lead)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0595FDE-7E4D-C846-977E-C3FE24D7E59F}"/>
              </a:ext>
            </a:extLst>
          </p:cNvPr>
          <p:cNvSpPr/>
          <p:nvPr/>
        </p:nvSpPr>
        <p:spPr>
          <a:xfrm>
            <a:off x="8917020" y="3261659"/>
            <a:ext cx="425407" cy="3346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1B7516-D70D-7345-ACB9-893A820020DC}"/>
              </a:ext>
            </a:extLst>
          </p:cNvPr>
          <p:cNvSpPr/>
          <p:nvPr/>
        </p:nvSpPr>
        <p:spPr>
          <a:xfrm>
            <a:off x="1937686" y="4789002"/>
            <a:ext cx="6892353" cy="914399"/>
          </a:xfrm>
          <a:prstGeom prst="roundRect">
            <a:avLst>
              <a:gd name="adj" fmla="val 12821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Research area: Debugging and Programming Support for NVM</a:t>
            </a:r>
          </a:p>
          <a:p>
            <a:r>
              <a:rPr lang="en-US" dirty="0">
                <a:solidFill>
                  <a:schemeClr val="tx1"/>
                </a:solidFill>
              </a:rPr>
              <a:t>Current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crash-consistency bug detector for multi-threaded NVM software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A8C9-F9EA-A741-98CB-731F50532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695-328A-CB40-8164-2AAF5AE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36FC1-4D5A-2E48-A471-9D4A849D2376}"/>
              </a:ext>
            </a:extLst>
          </p:cNvPr>
          <p:cNvSpPr txBox="1"/>
          <p:nvPr/>
        </p:nvSpPr>
        <p:spPr>
          <a:xfrm>
            <a:off x="1435290" y="2199920"/>
            <a:ext cx="846417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C0AB1-0138-F34C-9056-2B7E725968C5}"/>
              </a:ext>
            </a:extLst>
          </p:cNvPr>
          <p:cNvSpPr txBox="1"/>
          <p:nvPr/>
        </p:nvSpPr>
        <p:spPr>
          <a:xfrm>
            <a:off x="1888840" y="3240729"/>
            <a:ext cx="75570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i="1" dirty="0">
                <a:latin typeface="+mj-lt"/>
              </a:rPr>
              <a:t>I am looking forward to your questions!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90B3-7E90-0D4A-8F2F-7758E069E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2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Likely Invariants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4" y="899292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PO1: A data dependency implies a persistence ordering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C67C207-026B-BF4C-BFC3-B66FE16FF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2772" r="2208" b="2037"/>
          <a:stretch/>
        </p:blipFill>
        <p:spPr>
          <a:xfrm>
            <a:off x="1066965" y="2271743"/>
            <a:ext cx="9737670" cy="4517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ACBB7-BA7D-C34C-8E6E-930D59F32FB9}"/>
              </a:ext>
            </a:extLst>
          </p:cNvPr>
          <p:cNvSpPr txBox="1"/>
          <p:nvPr/>
        </p:nvSpPr>
        <p:spPr>
          <a:xfrm>
            <a:off x="409574" y="1209038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PO2: A control dependency implies a persistence ordering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DE52-2078-3549-8DCB-91E4DAC38577}"/>
              </a:ext>
            </a:extLst>
          </p:cNvPr>
          <p:cNvSpPr txBox="1"/>
          <p:nvPr/>
        </p:nvSpPr>
        <p:spPr>
          <a:xfrm>
            <a:off x="409574" y="1518784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PO3: A guarded read implies a persistence ordering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CEDCC-A383-3E4D-9940-8B39A99372E4}"/>
              </a:ext>
            </a:extLst>
          </p:cNvPr>
          <p:cNvSpPr txBox="1"/>
          <p:nvPr/>
        </p:nvSpPr>
        <p:spPr>
          <a:xfrm>
            <a:off x="409574" y="1828530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PA1: Guardian implies persistence atomicity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3B4E9-F998-8542-BA89-A6BA506EF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B30D8-6D21-A444-A7F3-842517439165}"/>
              </a:ext>
            </a:extLst>
          </p:cNvPr>
          <p:cNvSpPr/>
          <p:nvPr/>
        </p:nvSpPr>
        <p:spPr>
          <a:xfrm>
            <a:off x="3231930" y="2459418"/>
            <a:ext cx="940676" cy="85133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57AA5-AB61-B242-8359-4094A2D7D307}"/>
              </a:ext>
            </a:extLst>
          </p:cNvPr>
          <p:cNvSpPr/>
          <p:nvPr/>
        </p:nvSpPr>
        <p:spPr>
          <a:xfrm>
            <a:off x="3302874" y="2554011"/>
            <a:ext cx="798786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7B62-54D5-2B4E-837A-D17CDAFEA0F1}"/>
              </a:ext>
            </a:extLst>
          </p:cNvPr>
          <p:cNvSpPr txBox="1"/>
          <p:nvPr/>
        </p:nvSpPr>
        <p:spPr>
          <a:xfrm>
            <a:off x="1862958" y="2429496"/>
            <a:ext cx="11958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Volatile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Cache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1A0C8-FFE6-724C-A4F7-EF1E194243D5}"/>
              </a:ext>
            </a:extLst>
          </p:cNvPr>
          <p:cNvSpPr txBox="1"/>
          <p:nvPr/>
        </p:nvSpPr>
        <p:spPr>
          <a:xfrm>
            <a:off x="1471445" y="4065662"/>
            <a:ext cx="872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NVM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692D3-B01C-2944-8098-15947B61FE6C}"/>
              </a:ext>
            </a:extLst>
          </p:cNvPr>
          <p:cNvSpPr/>
          <p:nvPr/>
        </p:nvSpPr>
        <p:spPr>
          <a:xfrm>
            <a:off x="2249214" y="4041225"/>
            <a:ext cx="2911364" cy="5105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97488F-1D9F-B24B-9CEC-18F4B730EC6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3702268" y="3310757"/>
            <a:ext cx="2628" cy="730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431C36-0C15-1241-A22A-A65CC827C308}"/>
              </a:ext>
            </a:extLst>
          </p:cNvPr>
          <p:cNvSpPr txBox="1"/>
          <p:nvPr/>
        </p:nvSpPr>
        <p:spPr>
          <a:xfrm>
            <a:off x="409575" y="1056048"/>
            <a:ext cx="1116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flush (x86: </a:t>
            </a:r>
            <a:r>
              <a:rPr lang="en-US" altLang="zh-CN" sz="2400" dirty="0" err="1">
                <a:sym typeface="Wingdings" pitchFamily="2" charset="2"/>
              </a:rPr>
              <a:t>clwb</a:t>
            </a:r>
            <a:r>
              <a:rPr lang="en-US" altLang="zh-CN" sz="2400" dirty="0">
                <a:sym typeface="Wingdings" pitchFamily="2" charset="2"/>
              </a:rPr>
              <a:t>): write back a cache line from cache to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itchFamily="2" charset="2"/>
              </a:rPr>
              <a:t>fence (x86: </a:t>
            </a:r>
            <a:r>
              <a:rPr lang="en-US" altLang="zh-CN" sz="2400" dirty="0" err="1">
                <a:sym typeface="Wingdings" pitchFamily="2" charset="2"/>
              </a:rPr>
              <a:t>sfence</a:t>
            </a:r>
            <a:r>
              <a:rPr lang="en-US" altLang="zh-CN" sz="2400" dirty="0">
                <a:sym typeface="Wingdings" pitchFamily="2" charset="2"/>
              </a:rPr>
              <a:t>): ordering guarantee between flushes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EBA37-6BB3-164E-8565-FF04D1B90BA4}"/>
              </a:ext>
            </a:extLst>
          </p:cNvPr>
          <p:cNvSpPr/>
          <p:nvPr/>
        </p:nvSpPr>
        <p:spPr>
          <a:xfrm>
            <a:off x="6579475" y="2210603"/>
            <a:ext cx="2627070" cy="243679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 1. X = 1</a:t>
            </a:r>
          </a:p>
          <a:p>
            <a:r>
              <a:rPr lang="en-US" sz="2400" dirty="0"/>
              <a:t> 2. flush (&amp;X)</a:t>
            </a:r>
          </a:p>
          <a:p>
            <a:r>
              <a:rPr lang="en-US" sz="2400" dirty="0"/>
              <a:t> 3. fence()</a:t>
            </a:r>
          </a:p>
          <a:p>
            <a:r>
              <a:rPr lang="en-US" sz="2400" dirty="0"/>
              <a:t> 4. Y = 1</a:t>
            </a:r>
          </a:p>
          <a:p>
            <a:r>
              <a:rPr lang="en-US" sz="2400" dirty="0"/>
              <a:t> 5. flush (&amp;Y)</a:t>
            </a:r>
          </a:p>
          <a:p>
            <a:r>
              <a:rPr lang="en-US" sz="2400" dirty="0"/>
              <a:t> 6. fence()</a:t>
            </a:r>
          </a:p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1A095-88EB-2048-BE88-F843E992B65E}"/>
              </a:ext>
            </a:extLst>
          </p:cNvPr>
          <p:cNvSpPr/>
          <p:nvPr/>
        </p:nvSpPr>
        <p:spPr>
          <a:xfrm>
            <a:off x="3308131" y="2927126"/>
            <a:ext cx="798786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 =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54BCB1-385E-2B46-BC6D-661B37F91836}"/>
              </a:ext>
            </a:extLst>
          </p:cNvPr>
          <p:cNvSpPr/>
          <p:nvPr/>
        </p:nvSpPr>
        <p:spPr>
          <a:xfrm>
            <a:off x="2632839" y="4149349"/>
            <a:ext cx="798786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791A76-275E-0445-B16E-73979B5396BF}"/>
              </a:ext>
            </a:extLst>
          </p:cNvPr>
          <p:cNvSpPr/>
          <p:nvPr/>
        </p:nvSpPr>
        <p:spPr>
          <a:xfrm>
            <a:off x="3951887" y="4149349"/>
            <a:ext cx="798786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 =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40FD4C-B198-A64B-ADA5-AB06221E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90" y="2567421"/>
            <a:ext cx="280884" cy="280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292578-BBE9-D149-AC45-7D631C64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90" y="2918414"/>
            <a:ext cx="280884" cy="280884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F7809CD3-6E8D-BE4A-9F74-BA9064837906}"/>
              </a:ext>
            </a:extLst>
          </p:cNvPr>
          <p:cNvSpPr/>
          <p:nvPr/>
        </p:nvSpPr>
        <p:spPr>
          <a:xfrm>
            <a:off x="6153804" y="2345628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3D68500-1184-8440-A297-421AD5600F01}"/>
              </a:ext>
            </a:extLst>
          </p:cNvPr>
          <p:cNvSpPr/>
          <p:nvPr/>
        </p:nvSpPr>
        <p:spPr>
          <a:xfrm>
            <a:off x="6153804" y="2706133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32FF72A-B381-5F43-B44A-57844E681B47}"/>
              </a:ext>
            </a:extLst>
          </p:cNvPr>
          <p:cNvSpPr/>
          <p:nvPr/>
        </p:nvSpPr>
        <p:spPr>
          <a:xfrm>
            <a:off x="6153804" y="3066638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4106CCD-2597-C84D-A1E1-12315EB73864}"/>
              </a:ext>
            </a:extLst>
          </p:cNvPr>
          <p:cNvSpPr/>
          <p:nvPr/>
        </p:nvSpPr>
        <p:spPr>
          <a:xfrm>
            <a:off x="6153804" y="3427143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E5A8003-5A91-7149-976C-763B818E814A}"/>
              </a:ext>
            </a:extLst>
          </p:cNvPr>
          <p:cNvSpPr/>
          <p:nvPr/>
        </p:nvSpPr>
        <p:spPr>
          <a:xfrm>
            <a:off x="6153804" y="3787648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6891540-CEE8-5B4B-BA41-1E47522E58FA}"/>
              </a:ext>
            </a:extLst>
          </p:cNvPr>
          <p:cNvSpPr/>
          <p:nvPr/>
        </p:nvSpPr>
        <p:spPr>
          <a:xfrm>
            <a:off x="6153804" y="4148151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167CA-98D8-D449-832C-DA34716C2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6" grpId="0" animBg="1"/>
      <p:bldP spid="16" grpId="1" animBg="1"/>
      <p:bldP spid="17" grpId="0" animBg="1"/>
      <p:bldP spid="18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Tested NVM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20 NVM programs</a:t>
            </a:r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E41D6BBD-7556-D540-BAA2-0DA951CBE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1"/>
          <a:stretch/>
        </p:blipFill>
        <p:spPr>
          <a:xfrm>
            <a:off x="3888642" y="944538"/>
            <a:ext cx="7860381" cy="5835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1CD0C-359C-094E-82CA-FD109E45EF77}"/>
              </a:ext>
            </a:extLst>
          </p:cNvPr>
          <p:cNvSpPr txBox="1"/>
          <p:nvPr/>
        </p:nvSpPr>
        <p:spPr>
          <a:xfrm>
            <a:off x="409575" y="2541011"/>
            <a:ext cx="1116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2000 random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920E0-9AED-C744-BB1D-65CAA5B5E176}"/>
              </a:ext>
            </a:extLst>
          </p:cNvPr>
          <p:cNvSpPr txBox="1"/>
          <p:nvPr/>
        </p:nvSpPr>
        <p:spPr>
          <a:xfrm>
            <a:off x="409575" y="4025974"/>
            <a:ext cx="1116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64-bit Fedora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two 16-core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Xeon Gold 5218 (2.3GHz)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192 GB DRAM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512 GB NVM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494F1-3FE0-DC4F-9974-6371BAF11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6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2605"/>
            <a:ext cx="10797401" cy="510541"/>
          </a:xfrm>
        </p:spPr>
        <p:txBody>
          <a:bodyPr/>
          <a:lstStyle/>
          <a:p>
            <a:r>
              <a:rPr lang="en-US" dirty="0"/>
              <a:t>Bug Detection Effectiveness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19A84-3E82-3B4A-9F2B-4AFCAF2551C5}"/>
              </a:ext>
            </a:extLst>
          </p:cNvPr>
          <p:cNvSpPr txBox="1"/>
          <p:nvPr/>
        </p:nvSpPr>
        <p:spPr>
          <a:xfrm>
            <a:off x="409574" y="105604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Comparison with </a:t>
            </a:r>
            <a:r>
              <a:rPr lang="en-US" sz="2400" dirty="0" err="1">
                <a:sym typeface="Wingdings" pitchFamily="2" charset="2"/>
              </a:rPr>
              <a:t>Agamotto</a:t>
            </a:r>
            <a:r>
              <a:rPr lang="en-US" sz="2400" dirty="0">
                <a:sym typeface="Wingdings" pitchFamily="2" charset="2"/>
              </a:rPr>
              <a:t> [OSID’20] (Symbolic Execution)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526260-A7DA-AF4F-AA80-D2297621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51" y="1493561"/>
            <a:ext cx="8830045" cy="2662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D44E6A-B6B9-F54C-8D12-E92B535A9E6D}"/>
              </a:ext>
            </a:extLst>
          </p:cNvPr>
          <p:cNvSpPr txBox="1"/>
          <p:nvPr/>
        </p:nvSpPr>
        <p:spPr>
          <a:xfrm>
            <a:off x="327798" y="4641785"/>
            <a:ext cx="11652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Comparison with </a:t>
            </a:r>
            <a:r>
              <a:rPr lang="en-US" sz="2400" dirty="0" err="1">
                <a:sym typeface="Wingdings" pitchFamily="2" charset="2"/>
              </a:rPr>
              <a:t>PMTest</a:t>
            </a:r>
            <a:r>
              <a:rPr lang="en-US" sz="2400" dirty="0">
                <a:sym typeface="Wingdings" pitchFamily="2" charset="2"/>
              </a:rPr>
              <a:t> [ASPLOS’19], </a:t>
            </a:r>
            <a:r>
              <a:rPr lang="en-US" sz="2400" dirty="0" err="1">
                <a:sym typeface="Wingdings" pitchFamily="2" charset="2"/>
              </a:rPr>
              <a:t>XFDetector</a:t>
            </a:r>
            <a:r>
              <a:rPr lang="en-US" sz="2400" dirty="0">
                <a:sym typeface="Wingdings" pitchFamily="2" charset="2"/>
              </a:rPr>
              <a:t> [ASPLSO’20] (User-provided annotations)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We detected one more bug and also filtered out a false positive detected by </a:t>
            </a:r>
            <a:r>
              <a:rPr lang="en-US" sz="2400" dirty="0" err="1">
                <a:sym typeface="Wingdings" pitchFamily="2" charset="2"/>
              </a:rPr>
              <a:t>PMTest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 err="1">
                <a:sym typeface="Wingdings" pitchFamily="2" charset="2"/>
              </a:rPr>
              <a:t>XFDetector</a:t>
            </a:r>
            <a:endParaRPr lang="en-US" sz="2400" dirty="0">
              <a:sym typeface="Wingdings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E365C-6F6D-5644-8950-B18D9A423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1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Multi-threaded 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8F84A-D38B-EE48-AEDC-5499A3D89A2E}"/>
              </a:ext>
            </a:extLst>
          </p:cNvPr>
          <p:cNvSpPr txBox="1"/>
          <p:nvPr/>
        </p:nvSpPr>
        <p:spPr>
          <a:xfrm>
            <a:off x="136304" y="102015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Pattern: use </a:t>
            </a:r>
            <a:r>
              <a:rPr lang="en-US" sz="2400" dirty="0" err="1">
                <a:sym typeface="Wingdings" pitchFamily="2" charset="2"/>
              </a:rPr>
              <a:t>unpersisted</a:t>
            </a:r>
            <a:r>
              <a:rPr lang="en-US" sz="2400" dirty="0">
                <a:sym typeface="Wingdings" pitchFamily="2" charset="2"/>
              </a:rPr>
              <a:t> data from another 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FE2AB-2A56-CF4C-A0F6-FB4F136AF36A}"/>
              </a:ext>
            </a:extLst>
          </p:cNvPr>
          <p:cNvSpPr txBox="1"/>
          <p:nvPr/>
        </p:nvSpPr>
        <p:spPr>
          <a:xfrm>
            <a:off x="136304" y="1635713"/>
            <a:ext cx="4120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Root cause: </a:t>
            </a:r>
          </a:p>
          <a:p>
            <a:r>
              <a:rPr lang="en-US" sz="2000" dirty="0">
                <a:sym typeface="Wingdings" pitchFamily="2" charset="2"/>
              </a:rPr>
              <a:t>Visible point and Durable point </a:t>
            </a:r>
          </a:p>
          <a:p>
            <a:r>
              <a:rPr lang="en-US" sz="2000" dirty="0">
                <a:sym typeface="Wingdings" pitchFamily="2" charset="2"/>
              </a:rPr>
              <a:t>are not atomic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1CD6D-A61C-D641-9B4C-155573F55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86"/>
          <a:stretch/>
        </p:blipFill>
        <p:spPr>
          <a:xfrm>
            <a:off x="136304" y="2664514"/>
            <a:ext cx="3875689" cy="3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C207-06D9-574A-9968-1CB5833B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1" r="33705"/>
          <a:stretch/>
        </p:blipFill>
        <p:spPr>
          <a:xfrm>
            <a:off x="4365778" y="2651376"/>
            <a:ext cx="3875690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A92A4-CC68-0E46-A373-B95D57872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1" r="35"/>
          <a:stretch/>
        </p:blipFill>
        <p:spPr>
          <a:xfrm>
            <a:off x="8263799" y="2651376"/>
            <a:ext cx="3875691" cy="355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4A72F-0A56-D14E-A28B-D48AC894792A}"/>
              </a:ext>
            </a:extLst>
          </p:cNvPr>
          <p:cNvSpPr txBox="1"/>
          <p:nvPr/>
        </p:nvSpPr>
        <p:spPr>
          <a:xfrm>
            <a:off x="5460638" y="1943489"/>
            <a:ext cx="168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ym typeface="Wingdings" pitchFamily="2" charset="2"/>
              </a:rPr>
              <a:t>Lock-based 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7623C-C51A-5942-8720-CD4A2F3B99E6}"/>
              </a:ext>
            </a:extLst>
          </p:cNvPr>
          <p:cNvSpPr txBox="1"/>
          <p:nvPr/>
        </p:nvSpPr>
        <p:spPr>
          <a:xfrm>
            <a:off x="9358659" y="1946985"/>
            <a:ext cx="168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ym typeface="Wingdings" pitchFamily="2" charset="2"/>
              </a:rPr>
              <a:t>Lock-free fix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B81BB-9360-EB47-81A6-C5CC1850B3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2605"/>
            <a:ext cx="10515600" cy="510541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2D6F9-70BB-304F-8141-9A1A72FF5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9"/>
          <a:stretch/>
        </p:blipFill>
        <p:spPr>
          <a:xfrm>
            <a:off x="756417" y="930877"/>
            <a:ext cx="9816990" cy="52775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160E71-809E-EA4C-95A9-27820FF24639}"/>
              </a:ext>
            </a:extLst>
          </p:cNvPr>
          <p:cNvSpPr/>
          <p:nvPr/>
        </p:nvSpPr>
        <p:spPr>
          <a:xfrm>
            <a:off x="2764221" y="1468820"/>
            <a:ext cx="1650124" cy="3313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AAD112-C5C7-674A-85C3-3046DBEAA267}"/>
              </a:ext>
            </a:extLst>
          </p:cNvPr>
          <p:cNvSpPr/>
          <p:nvPr/>
        </p:nvSpPr>
        <p:spPr>
          <a:xfrm>
            <a:off x="667408" y="1802525"/>
            <a:ext cx="1650124" cy="3920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0FF09B-194B-2245-BEAA-13D7F40FE6A1}"/>
              </a:ext>
            </a:extLst>
          </p:cNvPr>
          <p:cNvSpPr/>
          <p:nvPr/>
        </p:nvSpPr>
        <p:spPr>
          <a:xfrm>
            <a:off x="2669628" y="4921468"/>
            <a:ext cx="3552495" cy="1344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D3AA7-5DC0-454F-943E-819DBEBF6C35}"/>
              </a:ext>
            </a:extLst>
          </p:cNvPr>
          <p:cNvSpPr/>
          <p:nvPr/>
        </p:nvSpPr>
        <p:spPr>
          <a:xfrm>
            <a:off x="4482662" y="1474077"/>
            <a:ext cx="1650124" cy="3313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979D19-E222-0E4E-BC80-80192F05FA78}"/>
              </a:ext>
            </a:extLst>
          </p:cNvPr>
          <p:cNvSpPr/>
          <p:nvPr/>
        </p:nvSpPr>
        <p:spPr>
          <a:xfrm>
            <a:off x="6422149" y="930877"/>
            <a:ext cx="4240267" cy="224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721E86-7741-DB46-A921-823145A8E6F1}"/>
              </a:ext>
            </a:extLst>
          </p:cNvPr>
          <p:cNvSpPr/>
          <p:nvPr/>
        </p:nvSpPr>
        <p:spPr>
          <a:xfrm>
            <a:off x="6647793" y="3284405"/>
            <a:ext cx="1792016" cy="2981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8AD402-0967-7049-B2DB-31990FFE5494}"/>
              </a:ext>
            </a:extLst>
          </p:cNvPr>
          <p:cNvSpPr/>
          <p:nvPr/>
        </p:nvSpPr>
        <p:spPr>
          <a:xfrm>
            <a:off x="8671030" y="3291352"/>
            <a:ext cx="1970693" cy="2981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36A6D-EB8A-0C4E-A34F-05865E8A4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</a:t>
            </a:r>
            <a:r>
              <a:rPr lang="zh-CN" altLang="en-US" dirty="0"/>
              <a:t> </a:t>
            </a:r>
            <a:r>
              <a:rPr lang="en-US" altLang="zh-CN" dirty="0"/>
              <a:t>Programming is HARD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Incorrect NVM program leads to serious consequences: data inconsistency,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Bugs are too hard to find: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 large number of possible crashed NVM states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Traditional debugger (</a:t>
            </a:r>
            <a:r>
              <a:rPr lang="en-US" sz="2400" dirty="0" err="1">
                <a:sym typeface="Wingdings" pitchFamily="2" charset="2"/>
              </a:rPr>
              <a:t>gdb</a:t>
            </a:r>
            <a:r>
              <a:rPr lang="en-US" sz="2400" dirty="0">
                <a:sym typeface="Wingdings" pitchFamily="2" charset="2"/>
              </a:rPr>
              <a:t>) doesn’t take into consider crash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50D15-B440-3440-925D-EF45A5C59931}"/>
              </a:ext>
            </a:extLst>
          </p:cNvPr>
          <p:cNvSpPr txBox="1"/>
          <p:nvPr/>
        </p:nvSpPr>
        <p:spPr>
          <a:xfrm>
            <a:off x="488401" y="2851438"/>
            <a:ext cx="1076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Supposing all write data are all zero at the beginning and are  in different </a:t>
            </a:r>
            <a:r>
              <a:rPr lang="en-US" sz="2400" dirty="0" err="1">
                <a:sym typeface="Wingdings" pitchFamily="2" charset="2"/>
              </a:rPr>
              <a:t>cachelines</a:t>
            </a:r>
            <a:r>
              <a:rPr lang="en-US" sz="2400" dirty="0">
                <a:sym typeface="Wingdings" pitchFamily="2" charset="2"/>
              </a:rPr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4B9F5A-4BF3-AB42-9723-DC558D51E4C7}"/>
              </a:ext>
            </a:extLst>
          </p:cNvPr>
          <p:cNvGrpSpPr/>
          <p:nvPr/>
        </p:nvGrpSpPr>
        <p:grpSpPr>
          <a:xfrm>
            <a:off x="215464" y="3386676"/>
            <a:ext cx="3373495" cy="2215336"/>
            <a:chOff x="614853" y="3386676"/>
            <a:chExt cx="3373495" cy="22153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8A1039-2357-D14C-852B-9E0A282FE0C4}"/>
                </a:ext>
              </a:extLst>
            </p:cNvPr>
            <p:cNvGrpSpPr/>
            <p:nvPr/>
          </p:nvGrpSpPr>
          <p:grpSpPr>
            <a:xfrm>
              <a:off x="614853" y="3386676"/>
              <a:ext cx="1392626" cy="2215336"/>
              <a:chOff x="951181" y="3239533"/>
              <a:chExt cx="1392626" cy="221533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3EB59E-0211-3949-ADB2-573EEE0AC0DE}"/>
                  </a:ext>
                </a:extLst>
              </p:cNvPr>
              <p:cNvSpPr/>
              <p:nvPr/>
            </p:nvSpPr>
            <p:spPr>
              <a:xfrm>
                <a:off x="951181" y="3239533"/>
                <a:ext cx="1392626" cy="221533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dirty="0"/>
                  <a:t> X1 = 1</a:t>
                </a:r>
              </a:p>
              <a:p>
                <a:r>
                  <a:rPr lang="en-US" sz="2000" dirty="0"/>
                  <a:t> flush (&amp;X1)</a:t>
                </a:r>
              </a:p>
              <a:p>
                <a:r>
                  <a:rPr lang="en-US" sz="2000" dirty="0"/>
                  <a:t> fence()</a:t>
                </a:r>
              </a:p>
              <a:p>
                <a:r>
                  <a:rPr lang="en-US" sz="2000" dirty="0"/>
                  <a:t> X2 = 1 </a:t>
                </a:r>
              </a:p>
              <a:p>
                <a:r>
                  <a:rPr lang="en-US" sz="2000" dirty="0"/>
                  <a:t> flush (&amp;X2)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fence()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  <p:pic>
            <p:nvPicPr>
              <p:cNvPr id="11" name="Graphic 10" descr="Lightning bolt">
                <a:extLst>
                  <a:ext uri="{FF2B5EF4-FFF2-40B4-BE49-F238E27FC236}">
                    <a16:creationId xmlns:a16="http://schemas.microsoft.com/office/drawing/2014/main" id="{7DABEFB1-D3C8-A44C-82BA-D10D8A683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16661" y="4825540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FB9528-94EB-1741-84BB-875B1D80CCD7}"/>
                </a:ext>
              </a:extLst>
            </p:cNvPr>
            <p:cNvSpPr txBox="1"/>
            <p:nvPr/>
          </p:nvSpPr>
          <p:spPr>
            <a:xfrm>
              <a:off x="2018773" y="3386676"/>
              <a:ext cx="19695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Wingdings" pitchFamily="2" charset="2"/>
                </a:rPr>
                <a:t>Possible states: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X1 = 1, X2 = 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X1 = 1, X2 =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9E21FF-5239-E440-9E56-07F721AF154B}"/>
              </a:ext>
            </a:extLst>
          </p:cNvPr>
          <p:cNvGrpSpPr/>
          <p:nvPr/>
        </p:nvGrpSpPr>
        <p:grpSpPr>
          <a:xfrm>
            <a:off x="4219897" y="3386676"/>
            <a:ext cx="3362201" cy="1942066"/>
            <a:chOff x="4745414" y="3386676"/>
            <a:chExt cx="3362201" cy="19420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297479-A741-C247-8510-82B0C4DBBED4}"/>
                </a:ext>
              </a:extLst>
            </p:cNvPr>
            <p:cNvGrpSpPr/>
            <p:nvPr/>
          </p:nvGrpSpPr>
          <p:grpSpPr>
            <a:xfrm>
              <a:off x="4745414" y="3386676"/>
              <a:ext cx="1392626" cy="1942066"/>
              <a:chOff x="4466561" y="3239533"/>
              <a:chExt cx="1392626" cy="194206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D23A04-87E9-2348-9865-877A023A23D4}"/>
                  </a:ext>
                </a:extLst>
              </p:cNvPr>
              <p:cNvSpPr/>
              <p:nvPr/>
            </p:nvSpPr>
            <p:spPr>
              <a:xfrm>
                <a:off x="4466561" y="3239533"/>
                <a:ext cx="1392626" cy="194206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dirty="0"/>
                  <a:t> X1 = 1</a:t>
                </a:r>
              </a:p>
              <a:p>
                <a:r>
                  <a:rPr lang="en-US" sz="2000" dirty="0"/>
                  <a:t> X2 = 1</a:t>
                </a:r>
              </a:p>
              <a:p>
                <a:r>
                  <a:rPr lang="en-US" sz="2000" dirty="0"/>
                  <a:t> flush (&amp;X1)</a:t>
                </a:r>
              </a:p>
              <a:p>
                <a:r>
                  <a:rPr lang="en-US" sz="2000" dirty="0"/>
                  <a:t> flush (&amp;X2)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fence()</a:t>
                </a:r>
              </a:p>
              <a:p>
                <a:endParaRPr lang="en-US" sz="2000" dirty="0"/>
              </a:p>
            </p:txBody>
          </p:sp>
          <p:pic>
            <p:nvPicPr>
              <p:cNvPr id="5" name="Graphic 4" descr="Lightning bolt">
                <a:extLst>
                  <a:ext uri="{FF2B5EF4-FFF2-40B4-BE49-F238E27FC236}">
                    <a16:creationId xmlns:a16="http://schemas.microsoft.com/office/drawing/2014/main" id="{FED90A9D-E437-454A-A427-9E102A69D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32041" y="4483954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403A0A-814C-804A-B74B-C5B9ECED484D}"/>
                </a:ext>
              </a:extLst>
            </p:cNvPr>
            <p:cNvSpPr txBox="1"/>
            <p:nvPr/>
          </p:nvSpPr>
          <p:spPr>
            <a:xfrm>
              <a:off x="6138040" y="3396626"/>
              <a:ext cx="196957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Wingdings" pitchFamily="2" charset="2"/>
                </a:rPr>
                <a:t>Possible states: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X1 = 0, X2 = 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X1 = 1, X2 = 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X1 = 0, X2 = 1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X1 = 1, X2 =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6303D5-A7E5-6E4E-A4AD-185354363B22}"/>
              </a:ext>
            </a:extLst>
          </p:cNvPr>
          <p:cNvGrpSpPr/>
          <p:nvPr/>
        </p:nvGrpSpPr>
        <p:grpSpPr>
          <a:xfrm>
            <a:off x="8381661" y="3396626"/>
            <a:ext cx="3436104" cy="2533556"/>
            <a:chOff x="8381661" y="3396626"/>
            <a:chExt cx="3436104" cy="25335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BF618C-737D-8741-B93A-5432FE420DA0}"/>
                </a:ext>
              </a:extLst>
            </p:cNvPr>
            <p:cNvGrpSpPr/>
            <p:nvPr/>
          </p:nvGrpSpPr>
          <p:grpSpPr>
            <a:xfrm>
              <a:off x="8381661" y="3399536"/>
              <a:ext cx="1466529" cy="2530646"/>
              <a:chOff x="4655742" y="3262901"/>
              <a:chExt cx="1466529" cy="253064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46D832D-4E3F-3E43-81C7-E0F245601DC1}"/>
                  </a:ext>
                </a:extLst>
              </p:cNvPr>
              <p:cNvSpPr/>
              <p:nvPr/>
            </p:nvSpPr>
            <p:spPr>
              <a:xfrm>
                <a:off x="4655742" y="3262901"/>
                <a:ext cx="1466529" cy="253064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2000" dirty="0"/>
                  <a:t> X1 = 1</a:t>
                </a:r>
              </a:p>
              <a:p>
                <a:r>
                  <a:rPr lang="en-US" sz="2000" dirty="0"/>
                  <a:t> …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err="1"/>
                  <a:t>Xn</a:t>
                </a:r>
                <a:r>
                  <a:rPr lang="en-US" sz="2000" dirty="0"/>
                  <a:t> = 1</a:t>
                </a:r>
              </a:p>
              <a:p>
                <a:r>
                  <a:rPr lang="en-US" sz="2000" dirty="0"/>
                  <a:t> flush (&amp;X1)</a:t>
                </a:r>
              </a:p>
              <a:p>
                <a:r>
                  <a:rPr lang="en-US" sz="2000" dirty="0"/>
                  <a:t> …</a:t>
                </a:r>
              </a:p>
              <a:p>
                <a:r>
                  <a:rPr lang="en-US" sz="2000" dirty="0"/>
                  <a:t> flush (&amp;</a:t>
                </a:r>
                <a:r>
                  <a:rPr lang="en-US" sz="2000" dirty="0" err="1"/>
                  <a:t>Xn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fence()</a:t>
                </a:r>
              </a:p>
              <a:p>
                <a:endParaRPr lang="en-US" sz="2000" dirty="0"/>
              </a:p>
            </p:txBody>
          </p:sp>
          <p:pic>
            <p:nvPicPr>
              <p:cNvPr id="16" name="Graphic 15" descr="Lightning bolt">
                <a:extLst>
                  <a:ext uri="{FF2B5EF4-FFF2-40B4-BE49-F238E27FC236}">
                    <a16:creationId xmlns:a16="http://schemas.microsoft.com/office/drawing/2014/main" id="{45097C93-09AF-CC4B-9CB7-2D4789669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58173" y="5088400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8B386-2884-0B4A-8CF6-900190A22874}"/>
                </a:ext>
              </a:extLst>
            </p:cNvPr>
            <p:cNvSpPr txBox="1"/>
            <p:nvPr/>
          </p:nvSpPr>
          <p:spPr>
            <a:xfrm>
              <a:off x="9848190" y="3396626"/>
              <a:ext cx="1969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Wingdings" pitchFamily="2" charset="2"/>
                </a:rPr>
                <a:t>Possible states: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ym typeface="Wingdings" pitchFamily="2" charset="2"/>
                </a:rPr>
                <a:t>2^n cases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58E63-E658-9144-8676-243F258A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" name="Graphic 22" descr="Lightning bolt">
            <a:extLst>
              <a:ext uri="{FF2B5EF4-FFF2-40B4-BE49-F238E27FC236}">
                <a16:creationId xmlns:a16="http://schemas.microsoft.com/office/drawing/2014/main" id="{8D30E3EA-B01E-EA4D-8F9D-CBC0354F3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214" y="5783279"/>
            <a:ext cx="461665" cy="46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9C93B0-6888-6749-AC2E-D234F1544D59}"/>
              </a:ext>
            </a:extLst>
          </p:cNvPr>
          <p:cNvSpPr txBox="1"/>
          <p:nvPr/>
        </p:nvSpPr>
        <p:spPr>
          <a:xfrm>
            <a:off x="588079" y="5788291"/>
            <a:ext cx="744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Crash: app crash, system crash, sudden power failure</a:t>
            </a:r>
          </a:p>
        </p:txBody>
      </p:sp>
    </p:spTree>
    <p:extLst>
      <p:ext uri="{BB962C8B-B14F-4D97-AF65-F5344CB8AC3E}">
        <p14:creationId xmlns:p14="http://schemas.microsoft.com/office/powerpoint/2010/main" val="14402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 Bug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NVM bug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Open source NVM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Code, commits, issues, pull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5AA10-532E-AC4E-909F-1D22F64F987A}"/>
              </a:ext>
            </a:extLst>
          </p:cNvPr>
          <p:cNvSpPr txBox="1"/>
          <p:nvPr/>
        </p:nvSpPr>
        <p:spPr>
          <a:xfrm>
            <a:off x="409575" y="2828835"/>
            <a:ext cx="111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NVM bug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Correctness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Performance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Multi-threaded Bugs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1C90E-70EB-AE46-927B-0497EE35F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Correctness Bug – Ordering Bugs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Persistence </a:t>
            </a:r>
            <a:r>
              <a:rPr lang="en-US" sz="2400" b="1" i="1" u="sng" dirty="0">
                <a:sym typeface="Wingdings" pitchFamily="2" charset="2"/>
              </a:rPr>
              <a:t>Ordering</a:t>
            </a:r>
            <a:r>
              <a:rPr lang="en-US" sz="2400" dirty="0">
                <a:sym typeface="Wingdings" pitchFamily="2" charset="2"/>
              </a:rPr>
              <a:t> Bugs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8AA9C-EB81-4146-B2A6-3A2B7E0BBA1C}"/>
              </a:ext>
            </a:extLst>
          </p:cNvPr>
          <p:cNvSpPr/>
          <p:nvPr/>
        </p:nvSpPr>
        <p:spPr>
          <a:xfrm>
            <a:off x="1044268" y="3304582"/>
            <a:ext cx="3248364" cy="21082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read(k):</a:t>
            </a:r>
          </a:p>
          <a:p>
            <a:r>
              <a:rPr lang="en-US" sz="2000" dirty="0"/>
              <a:t>  ……  </a:t>
            </a:r>
          </a:p>
          <a:p>
            <a:r>
              <a:rPr lang="en-US" sz="2000" dirty="0"/>
              <a:t>  if (token[x] &amp;&amp; key[x] == k) {</a:t>
            </a:r>
          </a:p>
          <a:p>
            <a:r>
              <a:rPr lang="en-US" sz="2000" dirty="0"/>
              <a:t>      return value[x];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……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A2F7F-00B9-8F4D-BD55-A5769D30123B}"/>
              </a:ext>
            </a:extLst>
          </p:cNvPr>
          <p:cNvSpPr/>
          <p:nvPr/>
        </p:nvSpPr>
        <p:spPr>
          <a:xfrm>
            <a:off x="4346416" y="1663649"/>
            <a:ext cx="2022859" cy="374918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insert(k, v):</a:t>
            </a:r>
          </a:p>
          <a:p>
            <a:r>
              <a:rPr lang="en-US" sz="2000" dirty="0"/>
              <a:t>  ……</a:t>
            </a:r>
          </a:p>
          <a:p>
            <a:r>
              <a:rPr lang="en-US" sz="2000" dirty="0"/>
              <a:t>  key[x] = k;</a:t>
            </a:r>
          </a:p>
          <a:p>
            <a:r>
              <a:rPr lang="en-US" sz="2000" dirty="0"/>
              <a:t>  value[x] = v;</a:t>
            </a:r>
          </a:p>
          <a:p>
            <a:r>
              <a:rPr lang="en-US" sz="2000" dirty="0"/>
              <a:t>  </a:t>
            </a:r>
            <a:r>
              <a:rPr lang="en-US" sz="2000" i="1" dirty="0">
                <a:solidFill>
                  <a:srgbClr val="FF0000"/>
                </a:solidFill>
              </a:rPr>
              <a:t>token[x] = true;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flush(key[x]);</a:t>
            </a:r>
          </a:p>
          <a:p>
            <a:r>
              <a:rPr lang="en-US" sz="2000" dirty="0"/>
              <a:t>  flush(value[x]);</a:t>
            </a:r>
          </a:p>
          <a:p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 fence();</a:t>
            </a:r>
          </a:p>
          <a:p>
            <a:endParaRPr lang="en-US" sz="2000" dirty="0"/>
          </a:p>
          <a:p>
            <a:r>
              <a:rPr lang="en-US" sz="2000" dirty="0"/>
              <a:t>  flush(token[x]);</a:t>
            </a:r>
          </a:p>
          <a:p>
            <a:r>
              <a:rPr lang="en-US" sz="2000" dirty="0"/>
              <a:t>  fence();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272AA-79B4-0E4F-88D0-61737024CFE3}"/>
              </a:ext>
            </a:extLst>
          </p:cNvPr>
          <p:cNvSpPr txBox="1"/>
          <p:nvPr/>
        </p:nvSpPr>
        <p:spPr>
          <a:xfrm>
            <a:off x="1044268" y="1575965"/>
            <a:ext cx="321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ym typeface="Wingdings" pitchFamily="2" charset="2"/>
              </a:rPr>
              <a:t>LevalHash</a:t>
            </a:r>
            <a:r>
              <a:rPr lang="en-US" sz="2000" dirty="0">
                <a:sym typeface="Wingdings" pitchFamily="2" charset="2"/>
              </a:rPr>
              <a:t> [OSDI’18]</a:t>
            </a:r>
          </a:p>
          <a:p>
            <a:r>
              <a:rPr lang="en-US" sz="2000" dirty="0">
                <a:sym typeface="Wingdings" pitchFamily="2" charset="2"/>
              </a:rPr>
              <a:t>Each bucket has arrays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Tokens (valid flags)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D971-848A-DE45-BE31-9A7A5762219F}"/>
              </a:ext>
            </a:extLst>
          </p:cNvPr>
          <p:cNvSpPr/>
          <p:nvPr/>
        </p:nvSpPr>
        <p:spPr>
          <a:xfrm>
            <a:off x="8150754" y="2396359"/>
            <a:ext cx="2022859" cy="12417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6FCF0-2AC1-3049-9AC3-D009A9FC731F}"/>
              </a:ext>
            </a:extLst>
          </p:cNvPr>
          <p:cNvSpPr/>
          <p:nvPr/>
        </p:nvSpPr>
        <p:spPr>
          <a:xfrm>
            <a:off x="8221698" y="2490952"/>
            <a:ext cx="1844515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key[x] = 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9407D-B4C5-0C4E-A62D-CDE7AE6FDCF6}"/>
              </a:ext>
            </a:extLst>
          </p:cNvPr>
          <p:cNvSpPr txBox="1"/>
          <p:nvPr/>
        </p:nvSpPr>
        <p:spPr>
          <a:xfrm>
            <a:off x="6770943" y="2595713"/>
            <a:ext cx="11958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Volatile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Cache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53428-078C-3D4B-9621-C8C02658D547}"/>
              </a:ext>
            </a:extLst>
          </p:cNvPr>
          <p:cNvSpPr txBox="1"/>
          <p:nvPr/>
        </p:nvSpPr>
        <p:spPr>
          <a:xfrm>
            <a:off x="6589964" y="4002603"/>
            <a:ext cx="872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NVM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3DDDD-4734-D446-BDA3-F43A6741421F}"/>
              </a:ext>
            </a:extLst>
          </p:cNvPr>
          <p:cNvSpPr/>
          <p:nvPr/>
        </p:nvSpPr>
        <p:spPr>
          <a:xfrm>
            <a:off x="7659396" y="3979741"/>
            <a:ext cx="3008603" cy="48452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FBD529-0FAF-7E46-B6AE-4CCA2BE44CC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162184" y="3638104"/>
            <a:ext cx="1514" cy="3416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4EF018-A419-D548-98E1-D0B761FEA639}"/>
              </a:ext>
            </a:extLst>
          </p:cNvPr>
          <p:cNvSpPr/>
          <p:nvPr/>
        </p:nvSpPr>
        <p:spPr>
          <a:xfrm>
            <a:off x="8226955" y="2864067"/>
            <a:ext cx="1844515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value[x] =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FF42-91F7-494B-A8F1-C43474CB1C06}"/>
              </a:ext>
            </a:extLst>
          </p:cNvPr>
          <p:cNvSpPr/>
          <p:nvPr/>
        </p:nvSpPr>
        <p:spPr>
          <a:xfrm>
            <a:off x="8234888" y="3205652"/>
            <a:ext cx="1844515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token[x] = 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9B683-8BB7-7F46-B10D-CADDDD544863}"/>
              </a:ext>
            </a:extLst>
          </p:cNvPr>
          <p:cNvSpPr/>
          <p:nvPr/>
        </p:nvSpPr>
        <p:spPr>
          <a:xfrm>
            <a:off x="8229630" y="4074859"/>
            <a:ext cx="1849770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token[x] = true</a:t>
            </a:r>
          </a:p>
        </p:txBody>
      </p:sp>
      <p:pic>
        <p:nvPicPr>
          <p:cNvPr id="27" name="Graphic 26" descr="Lightning bolt">
            <a:extLst>
              <a:ext uri="{FF2B5EF4-FFF2-40B4-BE49-F238E27FC236}">
                <a16:creationId xmlns:a16="http://schemas.microsoft.com/office/drawing/2014/main" id="{359B8047-BE77-6D4F-A671-D5C1FD93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6376" y="3205652"/>
            <a:ext cx="461665" cy="461665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835F5231-2049-6948-AE85-CE91380EB6AC}"/>
              </a:ext>
            </a:extLst>
          </p:cNvPr>
          <p:cNvSpPr/>
          <p:nvPr/>
        </p:nvSpPr>
        <p:spPr>
          <a:xfrm>
            <a:off x="4123598" y="2986759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CA6B2-D6F4-9F47-A743-2A13CE654357}"/>
              </a:ext>
            </a:extLst>
          </p:cNvPr>
          <p:cNvSpPr txBox="1"/>
          <p:nvPr/>
        </p:nvSpPr>
        <p:spPr>
          <a:xfrm>
            <a:off x="1033753" y="5550994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Check token first then read key-</a:t>
            </a:r>
            <a:r>
              <a:rPr lang="en-US" sz="2400" dirty="0" err="1">
                <a:sym typeface="Wingdings" pitchFamily="2" charset="2"/>
              </a:rPr>
              <a:t>val</a:t>
            </a:r>
            <a:endParaRPr lang="en-US" sz="2400" dirty="0"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795D1C-604D-454E-AE39-79EDA26D34D4}"/>
              </a:ext>
            </a:extLst>
          </p:cNvPr>
          <p:cNvSpPr txBox="1"/>
          <p:nvPr/>
        </p:nvSpPr>
        <p:spPr>
          <a:xfrm>
            <a:off x="6010081" y="5550993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Persist key-</a:t>
            </a:r>
            <a:r>
              <a:rPr lang="en-US" sz="2400" dirty="0" err="1">
                <a:sym typeface="Wingdings" pitchFamily="2" charset="2"/>
              </a:rPr>
              <a:t>val</a:t>
            </a:r>
            <a:r>
              <a:rPr lang="en-US" sz="2400" dirty="0">
                <a:sym typeface="Wingdings" pitchFamily="2" charset="2"/>
              </a:rPr>
              <a:t> before updating token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5D30A0D-6683-0849-B2B9-E4954EEB0FA8}"/>
              </a:ext>
            </a:extLst>
          </p:cNvPr>
          <p:cNvSpPr/>
          <p:nvPr/>
        </p:nvSpPr>
        <p:spPr>
          <a:xfrm>
            <a:off x="5523701" y="5672378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C3E8E8A-FA14-F347-AFF3-F4E8416AEC68}"/>
              </a:ext>
            </a:extLst>
          </p:cNvPr>
          <p:cNvSpPr/>
          <p:nvPr/>
        </p:nvSpPr>
        <p:spPr>
          <a:xfrm flipV="1">
            <a:off x="6116751" y="2986759"/>
            <a:ext cx="546495" cy="138239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54DE7C-B0A8-8C43-A8EB-E27EDC5CC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0" grpId="0" animBg="1"/>
      <p:bldP spid="11" grpId="0" animBg="1"/>
      <p:bldP spid="11" grpId="1" animBg="1"/>
      <p:bldP spid="12" grpId="0"/>
      <p:bldP spid="13" grpId="0"/>
      <p:bldP spid="14" grpId="0" animBg="1"/>
      <p:bldP spid="16" grpId="0" animBg="1"/>
      <p:bldP spid="16" grpId="1" animBg="1"/>
      <p:bldP spid="21" grpId="0" animBg="1"/>
      <p:bldP spid="21" grpId="1" animBg="1"/>
      <p:bldP spid="26" grpId="0" animBg="1"/>
      <p:bldP spid="28" grpId="0" animBg="1"/>
      <p:bldP spid="19" grpId="0"/>
      <p:bldP spid="20" grpId="0"/>
      <p:bldP spid="2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6E4D-8A21-044E-821C-68D51B63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Correctness Bug – Atomicity Bug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58A4-8A6C-DC4E-AE51-263DAF9F4EC2}"/>
              </a:ext>
            </a:extLst>
          </p:cNvPr>
          <p:cNvSpPr txBox="1"/>
          <p:nvPr/>
        </p:nvSpPr>
        <p:spPr>
          <a:xfrm>
            <a:off x="409575" y="1056048"/>
            <a:ext cx="1116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Persistence </a:t>
            </a:r>
            <a:r>
              <a:rPr lang="en-US" sz="2400" b="1" i="1" u="sng" dirty="0">
                <a:sym typeface="Wingdings" pitchFamily="2" charset="2"/>
              </a:rPr>
              <a:t>Atomicity</a:t>
            </a:r>
            <a:r>
              <a:rPr lang="en-US" sz="2400" dirty="0">
                <a:sym typeface="Wingdings" pitchFamily="2" charset="2"/>
              </a:rPr>
              <a:t> Bug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8AA9C-EB81-4146-B2A6-3A2B7E0BBA1C}"/>
              </a:ext>
            </a:extLst>
          </p:cNvPr>
          <p:cNvSpPr/>
          <p:nvPr/>
        </p:nvSpPr>
        <p:spPr>
          <a:xfrm>
            <a:off x="1044268" y="3324433"/>
            <a:ext cx="3238499" cy="21082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read(k):</a:t>
            </a:r>
          </a:p>
          <a:p>
            <a:r>
              <a:rPr lang="en-US" sz="2000" dirty="0"/>
              <a:t>  ……  </a:t>
            </a:r>
          </a:p>
          <a:p>
            <a:r>
              <a:rPr lang="en-US" sz="2000" dirty="0"/>
              <a:t>  if (token[x] &amp;&amp; key[x] == k) {</a:t>
            </a:r>
          </a:p>
          <a:p>
            <a:r>
              <a:rPr lang="en-US" sz="2000" dirty="0"/>
              <a:t>      return value[x];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……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A2F7F-00B9-8F4D-BD55-A5769D30123B}"/>
              </a:ext>
            </a:extLst>
          </p:cNvPr>
          <p:cNvSpPr/>
          <p:nvPr/>
        </p:nvSpPr>
        <p:spPr>
          <a:xfrm>
            <a:off x="4346416" y="1683500"/>
            <a:ext cx="2022859" cy="374918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update(k, v):</a:t>
            </a:r>
          </a:p>
          <a:p>
            <a:r>
              <a:rPr lang="en-US" sz="2000" dirty="0"/>
              <a:t>  ……</a:t>
            </a:r>
          </a:p>
          <a:p>
            <a:r>
              <a:rPr lang="en-US" sz="2000" dirty="0"/>
              <a:t>  key[y] = k;</a:t>
            </a:r>
          </a:p>
          <a:p>
            <a:r>
              <a:rPr lang="en-US" sz="2000" dirty="0"/>
              <a:t>  value[y] = v;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  token[y] = true;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  token[x] = false;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flush(key[y]);</a:t>
            </a:r>
          </a:p>
          <a:p>
            <a:r>
              <a:rPr lang="en-US" sz="2000" dirty="0"/>
              <a:t>  flush(value[y]);</a:t>
            </a:r>
          </a:p>
          <a:p>
            <a:r>
              <a:rPr lang="en-US" sz="2000" dirty="0"/>
              <a:t>  fence();</a:t>
            </a:r>
          </a:p>
          <a:p>
            <a:r>
              <a:rPr lang="en-US" sz="2000" dirty="0"/>
              <a:t>  flush(token[x]);</a:t>
            </a:r>
          </a:p>
          <a:p>
            <a:r>
              <a:rPr lang="en-US" sz="2000" dirty="0"/>
              <a:t>  fence();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272AA-79B4-0E4F-88D0-61737024CFE3}"/>
              </a:ext>
            </a:extLst>
          </p:cNvPr>
          <p:cNvSpPr txBox="1"/>
          <p:nvPr/>
        </p:nvSpPr>
        <p:spPr>
          <a:xfrm>
            <a:off x="1044268" y="1595816"/>
            <a:ext cx="321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ym typeface="Wingdings" pitchFamily="2" charset="2"/>
              </a:rPr>
              <a:t>LevalHash</a:t>
            </a:r>
            <a:r>
              <a:rPr lang="en-US" sz="2000" dirty="0">
                <a:sym typeface="Wingdings" pitchFamily="2" charset="2"/>
              </a:rPr>
              <a:t> [OSDI’18]</a:t>
            </a:r>
          </a:p>
          <a:p>
            <a:r>
              <a:rPr lang="en-US" sz="2000" dirty="0">
                <a:sym typeface="Wingdings" pitchFamily="2" charset="2"/>
              </a:rPr>
              <a:t>Each bucket has arrays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Tokens (valid flags)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D971-848A-DE45-BE31-9A7A5762219F}"/>
              </a:ext>
            </a:extLst>
          </p:cNvPr>
          <p:cNvSpPr/>
          <p:nvPr/>
        </p:nvSpPr>
        <p:spPr>
          <a:xfrm>
            <a:off x="8505168" y="1505829"/>
            <a:ext cx="2022859" cy="161609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6FCF0-2AC1-3049-9AC3-D009A9FC731F}"/>
              </a:ext>
            </a:extLst>
          </p:cNvPr>
          <p:cNvSpPr/>
          <p:nvPr/>
        </p:nvSpPr>
        <p:spPr>
          <a:xfrm>
            <a:off x="8576112" y="1817125"/>
            <a:ext cx="1829171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key[y] = 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9407D-B4C5-0C4E-A62D-CDE7AE6FDCF6}"/>
              </a:ext>
            </a:extLst>
          </p:cNvPr>
          <p:cNvSpPr txBox="1"/>
          <p:nvPr/>
        </p:nvSpPr>
        <p:spPr>
          <a:xfrm>
            <a:off x="7273818" y="1848314"/>
            <a:ext cx="11958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Volatile</a:t>
            </a:r>
          </a:p>
          <a:p>
            <a:pPr algn="ctr"/>
            <a:r>
              <a:rPr lang="en-US" sz="2400" dirty="0">
                <a:sym typeface="Wingdings" pitchFamily="2" charset="2"/>
              </a:rPr>
              <a:t>Cache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53428-078C-3D4B-9621-C8C02658D547}"/>
              </a:ext>
            </a:extLst>
          </p:cNvPr>
          <p:cNvSpPr txBox="1"/>
          <p:nvPr/>
        </p:nvSpPr>
        <p:spPr>
          <a:xfrm>
            <a:off x="6982909" y="4065198"/>
            <a:ext cx="872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ym typeface="Wingdings" pitchFamily="2" charset="2"/>
              </a:rPr>
              <a:t>NVM</a:t>
            </a:r>
            <a:endParaRPr lang="en-US" sz="2400" b="1" i="1" u="sng" dirty="0">
              <a:sym typeface="Wingdings" pitchFamily="2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3DDDD-4734-D446-BDA3-F43A6741421F}"/>
              </a:ext>
            </a:extLst>
          </p:cNvPr>
          <p:cNvSpPr/>
          <p:nvPr/>
        </p:nvSpPr>
        <p:spPr>
          <a:xfrm>
            <a:off x="7955081" y="3445819"/>
            <a:ext cx="3133921" cy="17135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FBD529-0FAF-7E46-B6AE-4CCA2BE44CC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516598" y="3121928"/>
            <a:ext cx="5444" cy="3238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4EF018-A419-D548-98E1-D0B761FEA639}"/>
              </a:ext>
            </a:extLst>
          </p:cNvPr>
          <p:cNvSpPr/>
          <p:nvPr/>
        </p:nvSpPr>
        <p:spPr>
          <a:xfrm>
            <a:off x="8581369" y="2190240"/>
            <a:ext cx="1829171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value[y] =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FF42-91F7-494B-A8F1-C43474CB1C06}"/>
              </a:ext>
            </a:extLst>
          </p:cNvPr>
          <p:cNvSpPr/>
          <p:nvPr/>
        </p:nvSpPr>
        <p:spPr>
          <a:xfrm>
            <a:off x="8589302" y="2531825"/>
            <a:ext cx="1821238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token[y] = 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9B683-8BB7-7F46-B10D-CADDDD544863}"/>
              </a:ext>
            </a:extLst>
          </p:cNvPr>
          <p:cNvSpPr/>
          <p:nvPr/>
        </p:nvSpPr>
        <p:spPr>
          <a:xfrm>
            <a:off x="8048018" y="3536797"/>
            <a:ext cx="1371215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key[x] = 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D7A0B-6B6C-DB4B-8724-75D831BC0884}"/>
              </a:ext>
            </a:extLst>
          </p:cNvPr>
          <p:cNvSpPr/>
          <p:nvPr/>
        </p:nvSpPr>
        <p:spPr>
          <a:xfrm>
            <a:off x="9471457" y="3543132"/>
            <a:ext cx="1553896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value[x] = v0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1882F6-34B8-2B40-9D6D-A08A6A3B5AD2}"/>
              </a:ext>
            </a:extLst>
          </p:cNvPr>
          <p:cNvSpPr/>
          <p:nvPr/>
        </p:nvSpPr>
        <p:spPr>
          <a:xfrm>
            <a:off x="8652327" y="3918053"/>
            <a:ext cx="1781490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token[x] = true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D183C7-5847-0F46-9AA0-C57CDEE0AA5A}"/>
              </a:ext>
            </a:extLst>
          </p:cNvPr>
          <p:cNvSpPr/>
          <p:nvPr/>
        </p:nvSpPr>
        <p:spPr>
          <a:xfrm>
            <a:off x="8063787" y="4382878"/>
            <a:ext cx="1371215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key[y] = 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6DCF0-3231-6940-A00A-281C80575C66}"/>
              </a:ext>
            </a:extLst>
          </p:cNvPr>
          <p:cNvSpPr/>
          <p:nvPr/>
        </p:nvSpPr>
        <p:spPr>
          <a:xfrm>
            <a:off x="9487226" y="4389213"/>
            <a:ext cx="1553896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value[y] = v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D177AF-7C57-3F4A-8EF3-CF3C2110D020}"/>
              </a:ext>
            </a:extLst>
          </p:cNvPr>
          <p:cNvSpPr/>
          <p:nvPr/>
        </p:nvSpPr>
        <p:spPr>
          <a:xfrm>
            <a:off x="8668096" y="4764134"/>
            <a:ext cx="1781490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token[y] = true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8597BA9-5966-954C-A5DD-C4E84119B15F}"/>
              </a:ext>
            </a:extLst>
          </p:cNvPr>
          <p:cNvSpPr/>
          <p:nvPr/>
        </p:nvSpPr>
        <p:spPr>
          <a:xfrm>
            <a:off x="4123598" y="2996099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ightning bolt">
            <a:extLst>
              <a:ext uri="{FF2B5EF4-FFF2-40B4-BE49-F238E27FC236}">
                <a16:creationId xmlns:a16="http://schemas.microsoft.com/office/drawing/2014/main" id="{AC07C3EF-AADF-9C4B-8CB5-D2A652EA5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8783" y="2883988"/>
            <a:ext cx="461665" cy="46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414953-B9B0-194C-9A7A-89926324F823}"/>
              </a:ext>
            </a:extLst>
          </p:cNvPr>
          <p:cNvSpPr txBox="1"/>
          <p:nvPr/>
        </p:nvSpPr>
        <p:spPr>
          <a:xfrm>
            <a:off x="1033753" y="5550994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Each token guards a key-</a:t>
            </a:r>
            <a:r>
              <a:rPr lang="en-US" sz="2400" dirty="0" err="1">
                <a:sym typeface="Wingdings" pitchFamily="2" charset="2"/>
              </a:rPr>
              <a:t>val</a:t>
            </a:r>
            <a:r>
              <a:rPr lang="en-US" sz="2400" dirty="0">
                <a:sym typeface="Wingdings" pitchFamily="2" charset="2"/>
              </a:rPr>
              <a:t> pair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197A3-F755-2843-B5A9-4FAE6A25F9EB}"/>
              </a:ext>
            </a:extLst>
          </p:cNvPr>
          <p:cNvSpPr txBox="1"/>
          <p:nvPr/>
        </p:nvSpPr>
        <p:spPr>
          <a:xfrm>
            <a:off x="6010081" y="5550993"/>
            <a:ext cx="474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Updating 2 tokens should be atomic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61864D3-7BCB-4646-9D9A-97778211B8E1}"/>
              </a:ext>
            </a:extLst>
          </p:cNvPr>
          <p:cNvSpPr/>
          <p:nvPr/>
        </p:nvSpPr>
        <p:spPr>
          <a:xfrm>
            <a:off x="5523701" y="5672378"/>
            <a:ext cx="367862" cy="21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1B6EA-DD9D-D341-9963-11DF5E0BE101}"/>
              </a:ext>
            </a:extLst>
          </p:cNvPr>
          <p:cNvSpPr/>
          <p:nvPr/>
        </p:nvSpPr>
        <p:spPr>
          <a:xfrm>
            <a:off x="4480950" y="2964569"/>
            <a:ext cx="1772706" cy="629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06E8-9CDA-FF44-ACF8-3516232C3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551B3-D6DC-457C-8811-E5AD463B26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0" grpId="0" animBg="1"/>
      <p:bldP spid="11" grpId="0" animBg="1"/>
      <p:bldP spid="11" grpId="1" animBg="1"/>
      <p:bldP spid="12" grpId="0"/>
      <p:bldP spid="13" grpId="0"/>
      <p:bldP spid="14" grpId="0" animBg="1"/>
      <p:bldP spid="16" grpId="0" animBg="1"/>
      <p:bldP spid="16" grpId="1" animBg="1"/>
      <p:bldP spid="21" grpId="0" animBg="1"/>
      <p:bldP spid="21" grpId="1" animBg="1"/>
      <p:bldP spid="26" grpId="0" animBg="1"/>
      <p:bldP spid="20" grpId="0" animBg="1"/>
      <p:bldP spid="22" grpId="0" animBg="1"/>
      <p:bldP spid="33" grpId="0" animBg="1"/>
      <p:bldP spid="34" grpId="0" animBg="1"/>
      <p:bldP spid="35" grpId="0" animBg="1"/>
      <p:bldP spid="37" grpId="0" animBg="1"/>
      <p:bldP spid="24" grpId="0"/>
      <p:bldP spid="25" grpId="0"/>
      <p:bldP spid="27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45100</TotalTime>
  <Words>3190</Words>
  <Application>Microsoft Macintosh PowerPoint</Application>
  <PresentationFormat>Widescreen</PresentationFormat>
  <Paragraphs>724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HK Grotesk</vt:lpstr>
      <vt:lpstr>HK Grotesk Medium</vt:lpstr>
      <vt:lpstr>Arial</vt:lpstr>
      <vt:lpstr>Calibri</vt:lpstr>
      <vt:lpstr>Calibri Light</vt:lpstr>
      <vt:lpstr>Office Theme</vt:lpstr>
      <vt:lpstr>Storyboard Layouts</vt:lpstr>
      <vt:lpstr>PowerPoint Presentation</vt:lpstr>
      <vt:lpstr>My Research</vt:lpstr>
      <vt:lpstr>Outline</vt:lpstr>
      <vt:lpstr>NVM: DRAM + Disk</vt:lpstr>
      <vt:lpstr>NVM Program</vt:lpstr>
      <vt:lpstr>NVM Programming is HARD</vt:lpstr>
      <vt:lpstr>NVM Bug Classification</vt:lpstr>
      <vt:lpstr>Correctness Bug – Ordering Bugs</vt:lpstr>
      <vt:lpstr>Correctness Bug – Atomicity Bug</vt:lpstr>
      <vt:lpstr>Performance Bug</vt:lpstr>
      <vt:lpstr>Multi-threaded Bug</vt:lpstr>
      <vt:lpstr>Related Works</vt:lpstr>
      <vt:lpstr>Related Works</vt:lpstr>
      <vt:lpstr>Related Works</vt:lpstr>
      <vt:lpstr>Related Works</vt:lpstr>
      <vt:lpstr>Motivation</vt:lpstr>
      <vt:lpstr>Outline</vt:lpstr>
      <vt:lpstr>Challenge 1: Achieve scalability without manual efforts</vt:lpstr>
      <vt:lpstr>Challenge 2: Validation without manual efforts</vt:lpstr>
      <vt:lpstr>Outline</vt:lpstr>
      <vt:lpstr>Overview</vt:lpstr>
      <vt:lpstr>Tracing Memory Accesses</vt:lpstr>
      <vt:lpstr>Inferring Likely Invariants</vt:lpstr>
      <vt:lpstr>Inferring Likely Invariants</vt:lpstr>
      <vt:lpstr>Inferring Likely Invariants</vt:lpstr>
      <vt:lpstr>Generating Crash Images</vt:lpstr>
      <vt:lpstr>Metamorphic Testing Based Consistency Validation</vt:lpstr>
      <vt:lpstr>Outline</vt:lpstr>
      <vt:lpstr>Implementation</vt:lpstr>
      <vt:lpstr>Outline</vt:lpstr>
      <vt:lpstr>Evaluation Questions</vt:lpstr>
      <vt:lpstr>Tested Applications</vt:lpstr>
      <vt:lpstr>Detected Correctness Bugs</vt:lpstr>
      <vt:lpstr>Detected Correctness Bugs</vt:lpstr>
      <vt:lpstr>Scalability</vt:lpstr>
      <vt:lpstr>Bug Detection Effectiveness Comparison</vt:lpstr>
      <vt:lpstr>More result in the document</vt:lpstr>
      <vt:lpstr>More result in the document</vt:lpstr>
      <vt:lpstr>Summary</vt:lpstr>
      <vt:lpstr>Outline</vt:lpstr>
      <vt:lpstr>Multi-threaded Bug</vt:lpstr>
      <vt:lpstr>Design Discussion</vt:lpstr>
      <vt:lpstr>Our Solution</vt:lpstr>
      <vt:lpstr>Proposed Evaluation</vt:lpstr>
      <vt:lpstr>Outline</vt:lpstr>
      <vt:lpstr>Publications </vt:lpstr>
      <vt:lpstr>Ph.D. Timeline</vt:lpstr>
      <vt:lpstr>Q&amp;A</vt:lpstr>
      <vt:lpstr>Inferring Likely Invariants</vt:lpstr>
      <vt:lpstr>Evaluation Methodology</vt:lpstr>
      <vt:lpstr>Bug Detection Effectiveness Comparison</vt:lpstr>
      <vt:lpstr>Multi-threaded Bug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Nguyen</dc:creator>
  <cp:lastModifiedBy>Fu, Xinwei</cp:lastModifiedBy>
  <cp:revision>6819</cp:revision>
  <cp:lastPrinted>2020-02-19T21:22:56Z</cp:lastPrinted>
  <dcterms:modified xsi:type="dcterms:W3CDTF">2021-05-10T02:07:10Z</dcterms:modified>
</cp:coreProperties>
</file>