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LnlGe3he06kzhbyCVvmLNwy7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Char char="●"/>
              <a:defRPr b="0" i="0" sz="1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cc201e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32" name="Google Shape;132;g37fcc201e2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4d9bba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40" name="Google Shape;140;g37e4d9bba6d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e4d9bba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48" name="Google Shape;148;g37e4d9bba6d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fcc201e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56" name="Google Shape;156;g37fcc201e2e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4d9bba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92" name="Google Shape;92;g37e4d9bba6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4d9bba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00" name="Google Shape;100;g37e4d9bba6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4d9bba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08" name="Google Shape;108;g37e4d9bba6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4d9bba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16" name="Google Shape;116;g37e4d9bba6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e4d9bba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24" name="Google Shape;124;g37e4d9bba6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twee regels">
  <p:cSld name="Titel twee regels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" name="Google Shape;9;p23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10" name="Google Shape;10;p23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" name="Google Shape;11;p23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U tekstdia met logo">
  <p:cSld name="3_VU tekstdia met log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7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14" name="Google Shape;14;p27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" name="Google Shape;15;p27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VU_NL_400px-15.png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/>
        </p:nvSpPr>
        <p:spPr>
          <a:xfrm>
            <a:off x="0" y="6524626"/>
            <a:ext cx="611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3" lvl="0" marL="2714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611189" y="6492876"/>
            <a:ext cx="4752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 Light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Het begint met een idee</a:t>
            </a:r>
            <a:endParaRPr b="0" i="0" sz="12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283967" y="1555530"/>
            <a:ext cx="4536599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i="0"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Char char="▪"/>
              <a:defRPr sz="26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&gt;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7"/>
          <p:cNvSpPr/>
          <p:nvPr>
            <p:ph idx="2" type="pic"/>
          </p:nvPr>
        </p:nvSpPr>
        <p:spPr>
          <a:xfrm>
            <a:off x="0" y="0"/>
            <a:ext cx="4052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twee regels">
  <p:cSld name="1_Titel twee regel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" name="Google Shape;23;p28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24" name="Google Shape;24;p28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28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">
  <p:cSld name="Blanc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29"/>
          <p:cNvSpPr/>
          <p:nvPr>
            <p:ph idx="3" type="pic"/>
          </p:nvPr>
        </p:nvSpPr>
        <p:spPr>
          <a:xfrm>
            <a:off x="5649914" y="5976939"/>
            <a:ext cx="3248100" cy="6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">
  <p:cSld name="Tekstdia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/>
        </p:nvSpPr>
        <p:spPr>
          <a:xfrm>
            <a:off x="5614989" y="6625581"/>
            <a:ext cx="313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 Light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Vrije Universiteit Amsterdam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U_NL_400px-15.png" id="33" name="Google Shape;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322909" y="1440000"/>
            <a:ext cx="84612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6068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U tekstdia met logo">
  <p:cSld name="3_VU tekstdia met log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1"/>
          <p:cNvGrpSpPr/>
          <p:nvPr/>
        </p:nvGrpSpPr>
        <p:grpSpPr>
          <a:xfrm>
            <a:off x="-28574" y="6381883"/>
            <a:ext cx="5392558" cy="503193"/>
            <a:chOff x="-27963" y="6381328"/>
            <a:chExt cx="5392019" cy="504000"/>
          </a:xfrm>
        </p:grpSpPr>
        <p:sp>
          <p:nvSpPr>
            <p:cNvPr id="37" name="Google Shape;37;p31"/>
            <p:cNvSpPr txBox="1"/>
            <p:nvPr/>
          </p:nvSpPr>
          <p:spPr>
            <a:xfrm>
              <a:off x="-27963" y="6381328"/>
              <a:ext cx="6111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57" lvl="0" marL="2714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" name="Google Shape;38;p31"/>
            <p:cNvSpPr txBox="1"/>
            <p:nvPr/>
          </p:nvSpPr>
          <p:spPr>
            <a:xfrm>
              <a:off x="683156" y="6381328"/>
              <a:ext cx="4680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VU_NL_400px-15.png" id="39" name="Google Shape;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/>
          <p:nvPr/>
        </p:nvSpPr>
        <p:spPr>
          <a:xfrm>
            <a:off x="0" y="6524626"/>
            <a:ext cx="611100" cy="3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" name="Google Shape;41;p31"/>
          <p:cNvSpPr txBox="1"/>
          <p:nvPr/>
        </p:nvSpPr>
        <p:spPr>
          <a:xfrm>
            <a:off x="611189" y="6492876"/>
            <a:ext cx="4752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 Light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Het begint met een idee</a:t>
            </a:r>
            <a:endParaRPr b="0" i="0" sz="12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283967" y="1555530"/>
            <a:ext cx="4536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6068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1"/>
          <p:cNvSpPr/>
          <p:nvPr>
            <p:ph idx="2" type="pic"/>
          </p:nvPr>
        </p:nvSpPr>
        <p:spPr>
          <a:xfrm>
            <a:off x="0" y="0"/>
            <a:ext cx="4053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twee regels">
  <p:cSld name="1_Titel twee regel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" name="Google Shape;46;p32"/>
          <p:cNvGrpSpPr/>
          <p:nvPr/>
        </p:nvGrpSpPr>
        <p:grpSpPr>
          <a:xfrm>
            <a:off x="-28574" y="6381883"/>
            <a:ext cx="5392558" cy="503193"/>
            <a:chOff x="-27963" y="6381328"/>
            <a:chExt cx="5392019" cy="504000"/>
          </a:xfrm>
        </p:grpSpPr>
        <p:sp>
          <p:nvSpPr>
            <p:cNvPr id="47" name="Google Shape;47;p32"/>
            <p:cNvSpPr txBox="1"/>
            <p:nvPr/>
          </p:nvSpPr>
          <p:spPr>
            <a:xfrm>
              <a:off x="-27963" y="6381328"/>
              <a:ext cx="6111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57" lvl="0" marL="2714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8" name="Google Shape;48;p32"/>
            <p:cNvSpPr txBox="1"/>
            <p:nvPr/>
          </p:nvSpPr>
          <p:spPr>
            <a:xfrm>
              <a:off x="683156" y="6381328"/>
              <a:ext cx="4680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">
  <p:cSld name="Blanc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3"/>
          <p:cNvSpPr/>
          <p:nvPr>
            <p:ph idx="3" type="pic"/>
          </p:nvPr>
        </p:nvSpPr>
        <p:spPr>
          <a:xfrm>
            <a:off x="5649914" y="5976939"/>
            <a:ext cx="3248100" cy="6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idx="1" type="body"/>
          </p:nvPr>
        </p:nvSpPr>
        <p:spPr>
          <a:xfrm>
            <a:off x="324000" y="1440000"/>
            <a:ext cx="8459999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Calibri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24000" y="1440000"/>
            <a:ext cx="84600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06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2-group/green-la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rfetto.dev/docs/reference/trace-config-proto" TargetMode="External"/><Relationship Id="rId4" Type="http://schemas.openxmlformats.org/officeDocument/2006/relationships/hyperlink" Target="https://perfetto.dev/docs/reference/trace-config-proto" TargetMode="External"/><Relationship Id="rId5" Type="http://schemas.openxmlformats.org/officeDocument/2006/relationships/hyperlink" Target="http://ui.perfetto.dev/" TargetMode="External"/><Relationship Id="rId6" Type="http://schemas.openxmlformats.org/officeDocument/2006/relationships/hyperlink" Target="https://perfetto.dev/docs/analysis/trace-processor-pyth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2-group/batterymanager-companion" TargetMode="External"/><Relationship Id="rId4" Type="http://schemas.openxmlformats.org/officeDocument/2006/relationships/hyperlink" Target="https://zizzamia.github.io/perfum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tools" TargetMode="External"/><Relationship Id="rId4" Type="http://schemas.openxmlformats.org/officeDocument/2006/relationships/hyperlink" Target="https://github.com/S2-group/green-lab/tree/m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2-group/android-runn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tools/adb" TargetMode="External"/><Relationship Id="rId4" Type="http://schemas.openxmlformats.org/officeDocument/2006/relationships/hyperlink" Target="https://developer.android.com/tools/sdkmanager" TargetMode="External"/><Relationship Id="rId5" Type="http://schemas.openxmlformats.org/officeDocument/2006/relationships/hyperlink" Target="https://developer.android.com/tools/avdmanager" TargetMode="External"/><Relationship Id="rId6" Type="http://schemas.openxmlformats.org/officeDocument/2006/relationships/hyperlink" Target="https://developer.android.com/studio/run/emulator-commandli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studio/debug/dev-op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pkpur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>
            <a:off x="936625" y="1517650"/>
            <a:ext cx="196800" cy="98400"/>
          </a:xfrm>
          <a:custGeom>
            <a:rect b="b" l="l" r="r" t="t"/>
            <a:pathLst>
              <a:path extrusionOk="0" h="120000" w="120000">
                <a:moveTo>
                  <a:pt x="0" y="3870"/>
                </a:moveTo>
                <a:lnTo>
                  <a:pt x="58064" y="120000"/>
                </a:lnTo>
                <a:lnTo>
                  <a:pt x="120000" y="0"/>
                </a:lnTo>
                <a:lnTo>
                  <a:pt x="0" y="3870"/>
                </a:lnTo>
                <a:close/>
              </a:path>
            </a:pathLst>
          </a:custGeom>
          <a:solidFill>
            <a:srgbClr val="007C7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28635" y="406400"/>
            <a:ext cx="5497907" cy="1875350"/>
            <a:chOff x="428625" y="406400"/>
            <a:chExt cx="5877600" cy="1875350"/>
          </a:xfrm>
        </p:grpSpPr>
        <p:sp>
          <p:nvSpPr>
            <p:cNvPr id="58" name="Google Shape;58;p1"/>
            <p:cNvSpPr/>
            <p:nvPr/>
          </p:nvSpPr>
          <p:spPr>
            <a:xfrm>
              <a:off x="465280" y="1581800"/>
              <a:ext cx="870000" cy="19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8321" y="0"/>
                  </a:lnTo>
                  <a:lnTo>
                    <a:pt x="83649" y="65806"/>
                  </a:lnTo>
                  <a:lnTo>
                    <a:pt x="97226" y="1935"/>
                  </a:lnTo>
                  <a:lnTo>
                    <a:pt x="120000" y="193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335272" y="1584975"/>
              <a:ext cx="4970700" cy="193800"/>
            </a:xfrm>
            <a:prstGeom prst="rect">
              <a:avLst/>
            </a:pr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428625" y="406400"/>
              <a:ext cx="5877600" cy="1112700"/>
            </a:xfrm>
            <a:prstGeom prst="rect">
              <a:avLst/>
            </a:prstGeom>
            <a:solidFill>
              <a:srgbClr val="007C73">
                <a:alpha val="80000"/>
              </a:srgbClr>
            </a:solidFill>
            <a:ln>
              <a:noFill/>
            </a:ln>
          </p:spPr>
          <p:txBody>
            <a:bodyPr anchorCtr="0" anchor="ctr" bIns="45700" lIns="180000" spcFirstLastPara="1" rIns="72000" wrap="square" tIns="108000">
              <a:noAutofit/>
            </a:bodyPr>
            <a:lstStyle/>
            <a:p>
              <a:pPr indent="0" lvl="0" marL="0" marR="0" rtl="0" algn="l">
                <a:lnSpc>
                  <a:spcPct val="9714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5"/>
                <a:buFont typeface="Calibri"/>
                <a:buNone/>
              </a:pPr>
              <a:r>
                <a:rPr b="1" i="0" lang="en-GB" sz="3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Green Lab - LAB </a:t>
              </a:r>
              <a:r>
                <a:rPr b="1" lang="en-GB" sz="3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b="1" i="0" lang="en-GB" sz="3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465270" y="1778650"/>
              <a:ext cx="5840700" cy="503100"/>
            </a:xfrm>
            <a:prstGeom prst="rect">
              <a:avLst/>
            </a:pr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t" bIns="162000" lIns="180000" spcFirstLastPara="1" rIns="72000" wrap="square" tIns="64800">
              <a:noAutofit/>
            </a:bodyPr>
            <a:lstStyle/>
            <a:p>
              <a:pPr indent="0" lvl="0" marL="0" marR="0" rtl="0" algn="l">
                <a:lnSpc>
                  <a:spcPct val="7812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Calibri"/>
                <a:buNone/>
              </a:pPr>
              <a:r>
                <a:rPr b="1" lang="en-GB" sz="24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Android Tooling &amp; Android Runner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528" y="5215560"/>
            <a:ext cx="2159100" cy="11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/>
          <p:nvPr/>
        </p:nvSpPr>
        <p:spPr>
          <a:xfrm>
            <a:off x="4830184" y="4130936"/>
            <a:ext cx="4313700" cy="272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67158" y="2346901"/>
            <a:ext cx="5463391" cy="503100"/>
          </a:xfrm>
          <a:prstGeom prst="rect">
            <a:avLst/>
          </a:prstGeom>
          <a:solidFill>
            <a:srgbClr val="59AC42">
              <a:alpha val="87843"/>
            </a:srgbClr>
          </a:solidFill>
          <a:ln>
            <a:noFill/>
          </a:ln>
        </p:spPr>
        <p:txBody>
          <a:bodyPr anchorCtr="0" anchor="t" bIns="162000" lIns="180000" spcFirstLastPara="1" rIns="72000" wrap="square" tIns="64800">
            <a:noAutofit/>
          </a:bodyPr>
          <a:lstStyle/>
          <a:p>
            <a:pPr indent="0" lvl="0" marL="0" marR="0" rtl="0" algn="l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 &amp; </a:t>
            </a:r>
            <a:r>
              <a:rPr b="1"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 title="S2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854" y="5949451"/>
            <a:ext cx="2530299" cy="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fcc201e2e_1_0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g37fcc201e2e_1_0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g37fcc201e2e_1_0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2: Callbacks &amp; Device objects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7fcc201e2e_1_0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What is a callback?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 callback is programming pattern in which a function is passed from one context (your code) to another (android-runner) such that the provider can call the function when certain events occur. For instance, the experiment progresses and your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interaction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script is called. For a full list of available callbacks, see the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lab guide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files via Device objects: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device.push(&lt;path/to/myfile.txt&gt;)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device.pull(&lt;path/to/myfile.txt&gt;)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Launching apps via Device objects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device.launch_activity(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"org.videolan.vlc"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GB" sz="17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".StartActivity"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GB" sz="17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"android.intent.action.VIEW"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GB" sz="17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data_uri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f"file:///sdcard/Download/videos/test_video_480.mp4"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4d9bba6d_0_39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g37e4d9bba6d_0_39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g37e4d9bba6d_0_39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3: Using the Perfetto Profiler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7e4d9bba6d_0_39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Select a different data source, edit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perfetto_config.pbtx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to configure the new data source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Lots of sources available: e.g. atrace, ftrace, heap profiler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You can also select different metrics from the current sources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Refer to the perfetto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config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specification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to see what metrics are available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Perform a test run of your experiment. This will generate some traces in binary format we can use in the next step. e.g.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ython . &lt;path/to/config.json&gt;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Read the generated trace files, and process the data as needed.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View the trace using perfetto gui at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ui.perfetto.dev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Programmatically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extract data using the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TraceProcessor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python library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Make sure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subject_aggregation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experiment_aggregation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is defined in the android-runner config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e4d9bba6d_0_46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" name="Google Shape;151;g37e4d9bba6d_0_46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" name="Google Shape;152;g37e4d9bba6d_0_46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3: Using a New Profiler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7e4d9bba6d_0_46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Other profilers available: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system tools, BatteryManager, Frametimes, Garbage Collection, Perfume JS (JS Engine Profiling)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Add your newly selected profiler to android runner with the appropriate entry in the config file.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Some Profiler require additional dependencies like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BatteryManager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Perfume JS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Configure your profiler  as needed, with the appropriate data points or config file.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Check the examples provided with android-runner for good starting points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Perform a test run of your experiment to view the data created, and create the processing scripts.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different profiler produce different outputs, check how you can work with the resulting data e.g. csv, pandas, proprietary library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fcc201e2e_1_11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g37fcc201e2e_1_11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g37fcc201e2e_1_11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3: Using a New Profiler Example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7fcc201e2e_1_11"/>
          <p:cNvSpPr txBox="1"/>
          <p:nvPr/>
        </p:nvSpPr>
        <p:spPr>
          <a:xfrm>
            <a:off x="422398" y="1478375"/>
            <a:ext cx="85077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Configuring the profiler:</a:t>
            </a:r>
            <a:br>
              <a:rPr b="1" lang="en-GB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"Android"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: {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"subject_aggregation"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"none"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"experiment_aggregation"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"none"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"sample_interval"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7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"data_points"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: [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"cpu"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"mem"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Working with perfetto data and aggregation scripts: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perfetto_trace_file </a:t>
            </a:r>
            <a:r>
              <a:rPr b="1"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.listdir(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b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tp = TraceProcessor(trace=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.join(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perfetto_trace_file))</a:t>
            </a:r>
            <a:b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# The basic perfetto tables are: slices, counters, </a:t>
            </a:r>
            <a:r>
              <a:rPr b="1"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tracks</a:t>
            </a:r>
            <a:b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data = tp.query(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"SELECT * FROM counters"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).as_pandas_dataframe()</a:t>
            </a:r>
            <a:b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data.to_csv(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.join(</a:t>
            </a:r>
            <a:r>
              <a:rPr lang="en-GB" sz="1700">
                <a:solidFill>
                  <a:srgbClr val="0086B3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"{perfetto_trace_file.split("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700">
                <a:solidFill>
                  <a:srgbClr val="DD1144"/>
                </a:solidFill>
                <a:latin typeface="Calibri"/>
                <a:ea typeface="Calibri"/>
                <a:cs typeface="Calibri"/>
                <a:sym typeface="Calibri"/>
              </a:rPr>
              <a:t>")[0]}_aggregated.csv"</a:t>
            </a:r>
            <a:r>
              <a:rPr lang="en-GB" sz="17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)):w</a:t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2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etting </a:t>
            </a: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tarted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76400" y="1436450"/>
            <a:ext cx="80634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laptop with Linux, MacOS or Windows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3.11+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development tools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(optional) An android device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Lab Source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https://github.com/S2-group/green-lab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/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3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 Map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26075" y="1640075"/>
            <a:ext cx="8302500" cy="4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We will go through 3 topics, with exercises: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Setting up a device or emulator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Measuring targets on android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profilers with android-runner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Learn to use both tools to conduct experiments and collect data on android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Link to android-runner: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https://github.com/S2-group/android-runner</a:t>
            </a:r>
            <a:endParaRPr i="1" sz="20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Overview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22398" y="1478375"/>
            <a:ext cx="84645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ndroid-runner: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Our tool for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structuring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experiments using the android toolchain and devices. Allows you to define an experiment, and abstracts much of the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interfacing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with devices and data management.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db (android debug bridge):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The main tool that you (and android runner) will be using to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interface with android devices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vd (android virtual device):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Essentially a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machine that can be emulated to simulate different android versions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e4d9bba6d_0_1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g37e4d9bba6d_0_1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g37e4d9bba6d_0_1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 Setup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7e4d9bba6d_0_1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F2328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Setting up android-runner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AutoNum type="arabicPeriod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 the repository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AutoNum type="arabicPeriod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python &amp; java dependencies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AutoNum type="arabicPeriod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adb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AutoNum type="arabicPeriod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android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sdkmanager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F2328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Emulator Dependencies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avdmanager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emulator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(the tool is called emulator)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e4d9bba6d_0_8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g37e4d9bba6d_0_8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g37e4d9bba6d_0_8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1: Setting up a Device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7e4d9bba6d_0_8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- Enable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mode and debug over usb, a guide can be found at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developer.android.com/studio/debug/dev-options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-  Connect over USB to the host computer, and retrieve the id with the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devices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command.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Make sure your phone is unlocked!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Verify by running some commands on your phone using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 adb shell 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4d9bba6d_0_15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" name="Google Shape;111;g37e4d9bba6d_0_1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2" name="Google Shape;112;g37e4d9bba6d_0_1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1: Setting up an Emulator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7e4d9bba6d_0_15"/>
          <p:cNvSpPr txBox="1"/>
          <p:nvPr/>
        </p:nvSpPr>
        <p:spPr>
          <a:xfrm>
            <a:off x="422400" y="1478375"/>
            <a:ext cx="84222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Chose a system-image from the list provided by the command: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sdkmanager –list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Install the chosen image using: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sdkmanager &lt;system-image&gt;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Create the android virtual device (avd) using the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avdmanager create avd -n &lt;avd-name&gt; -k &lt;system-image&gt;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Start your avd using the emulator command: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emulator -avd &lt;avd-name&gt;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by running some commands on your new avd using adb shell e.g.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4d9bba6d_0_25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Google Shape;119;g37e4d9bba6d_0_2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" name="Google Shape;120;g37e4d9bba6d_0_2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2: Installing new Targets via Command Line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7e4d9bba6d_0_25"/>
          <p:cNvSpPr txBox="1"/>
          <p:nvPr/>
        </p:nvSpPr>
        <p:spPr>
          <a:xfrm>
            <a:off x="422399" y="1478375"/>
            <a:ext cx="84378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Install the app with the app store if you are using a physical device, download the apk from a site like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apkpure.com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if you are using an emulator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Get the application id using the command: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pm list packages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Get the default activity of your selected app using the command: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cmd package resolve-activity --brief &lt;app id&gt;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Try launching your target using adb, and the information we collected e.g.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am start -n com.android.messaging/.ui.conversationlist.ConversationListActivity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e4d9bba6d_0_32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g37e4d9bba6d_0_32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8" name="Google Shape;128;g37e4d9bba6d_0_32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2: Interacting with Targets via android-runner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7e4d9bba6d_0_32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Scripts directory: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Each file defines a separate callback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Every callback is invoked at a different point in the experiment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All callbacks receive the device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used for this experiment. Multiple devices can be included in an experiment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Interacting with devices: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Device class defines a useful python interface for interacting with android devices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Function like</a:t>
            </a:r>
            <a:r>
              <a:rPr lang="en-GB" sz="1700"/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700"/>
              <a:t>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en-GB" sz="1700"/>
              <a:t>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move files to and from the device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functions</a:t>
            </a:r>
            <a:r>
              <a:rPr lang="en-GB" sz="1700"/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current_activity</a:t>
            </a:r>
            <a:r>
              <a:rPr lang="en-GB" sz="1700"/>
              <a:t>,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launch_package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launch_activity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allow interaction with apps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How to simulate user interaction: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Random inputs can be generated using the monkey tool e.g.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monkey -p &lt;package-id&gt; &lt;num-events&gt;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inputs can be generated using the input tool e.g.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input tap 100 200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 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U 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