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Fira Sans Extra Condensed SemiBold"/>
      <p:regular r:id="rId10"/>
      <p:bold r:id="rId11"/>
      <p:italic r:id="rId12"/>
      <p:boldItalic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SemiBold-bold.fntdata"/><Relationship Id="rId10" Type="http://schemas.openxmlformats.org/officeDocument/2006/relationships/font" Target="fonts/FiraSansExtraCondensedSemiBold-regular.fntdata"/><Relationship Id="rId13" Type="http://schemas.openxmlformats.org/officeDocument/2006/relationships/font" Target="fonts/FiraSansExtraCondensedSemiBold-boldItalic.fntdata"/><Relationship Id="rId12" Type="http://schemas.openxmlformats.org/officeDocument/2006/relationships/font" Target="fonts/FiraSansExtraCondensed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576272f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e576272f3a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576272f3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576272f3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576272f3a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576272f3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13659" l="0" r="19743" t="0"/>
          <a:stretch/>
        </p:blipFill>
        <p:spPr>
          <a:xfrm>
            <a:off x="4618160" y="312596"/>
            <a:ext cx="4525839" cy="48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628650" y="841772"/>
            <a:ext cx="3897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4500"/>
              <a:buFont typeface="Century Gothic"/>
              <a:buNone/>
              <a:defRPr sz="4500">
                <a:solidFill>
                  <a:srgbClr val="01ADE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28650" y="2701529"/>
            <a:ext cx="38973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4183380"/>
            <a:ext cx="9144000" cy="960075"/>
            <a:chOff x="0" y="5577840"/>
            <a:chExt cx="12192000" cy="1280100"/>
          </a:xfrm>
        </p:grpSpPr>
        <p:sp>
          <p:nvSpPr>
            <p:cNvPr id="63" name="Google Shape;63;p14"/>
            <p:cNvSpPr/>
            <p:nvPr/>
          </p:nvSpPr>
          <p:spPr>
            <a:xfrm>
              <a:off x="0" y="5577840"/>
              <a:ext cx="12192000" cy="128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4" name="Google Shape;64;p14"/>
            <p:cNvCxnSpPr/>
            <p:nvPr/>
          </p:nvCxnSpPr>
          <p:spPr>
            <a:xfrm>
              <a:off x="0" y="5581405"/>
              <a:ext cx="12192000" cy="0"/>
            </a:xfrm>
            <a:prstGeom prst="straightConnector1">
              <a:avLst/>
            </a:prstGeom>
            <a:noFill/>
            <a:ln cap="flat" cmpd="sng" w="28575">
              <a:solidFill>
                <a:srgbClr val="01AD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839" y="4375362"/>
            <a:ext cx="2057400" cy="6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1" y="4316528"/>
            <a:ext cx="239213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B449"/>
              </a:buClr>
              <a:buSzPts val="4500"/>
              <a:buFont typeface="Century Gothic"/>
              <a:buNone/>
              <a:defRPr sz="4500">
                <a:solidFill>
                  <a:srgbClr val="37B4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18374" l="0" r="14639" t="0"/>
          <a:stretch/>
        </p:blipFill>
        <p:spPr>
          <a:xfrm>
            <a:off x="3901045" y="233335"/>
            <a:ext cx="5233428" cy="49654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4183380"/>
            <a:ext cx="9144000" cy="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0" y="418605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37B44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839" y="4375362"/>
            <a:ext cx="2057400" cy="6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1" y="4316528"/>
            <a:ext cx="239213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rgbClr val="01ADE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628650" y="841772"/>
            <a:ext cx="3897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4500"/>
              <a:buFont typeface="Century Gothic"/>
              <a:buNone/>
            </a:pPr>
            <a:r>
              <a:rPr lang="en-GB"/>
              <a:t>Sustainable Canvas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660475" y="4280475"/>
            <a:ext cx="26736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research is part of the project SustainableCloud (OCENW.M20.243) of the research programme Open Competition</a:t>
            </a:r>
            <a:r>
              <a:rPr lang="en-GB" sz="1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 which is (partly) financed by the Dutch Research Council (NWO).</a:t>
            </a:r>
            <a:endParaRPr sz="1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975" y="4335025"/>
            <a:ext cx="455100" cy="73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90013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Blueprint </a:t>
            </a:r>
            <a:r>
              <a:rPr lang="en-GB" sz="2500"/>
              <a:t>(How SA evaluation </a:t>
            </a:r>
            <a:r>
              <a:rPr lang="en-GB" sz="2500"/>
              <a:t>works?)</a:t>
            </a:r>
            <a:endParaRPr sz="25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5134865" y="3674153"/>
            <a:ext cx="1543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1216231" y="897750"/>
            <a:ext cx="1293900" cy="6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1216231" y="1742850"/>
            <a:ext cx="1293900" cy="9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1158313" y="2452950"/>
            <a:ext cx="1393800" cy="14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208263" y="4149356"/>
            <a:ext cx="1293900" cy="6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158313" y="4869600"/>
            <a:ext cx="36234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66437" t="0"/>
          <a:stretch/>
        </p:blipFill>
        <p:spPr>
          <a:xfrm>
            <a:off x="824094" y="844594"/>
            <a:ext cx="1737860" cy="42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056044" y="3241219"/>
            <a:ext cx="3459300" cy="106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 QA trade-off analysis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Intra Dimension impact of QA trade-offs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Inter-dimension impact of QA trade-offs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Reprioritize</a:t>
            </a:r>
            <a:endParaRPr b="1"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2562148" y="3096843"/>
            <a:ext cx="1966747" cy="1711942"/>
            <a:chOff x="7297425" y="3733625"/>
            <a:chExt cx="2951301" cy="2608475"/>
          </a:xfrm>
        </p:grpSpPr>
        <p:sp>
          <p:nvSpPr>
            <p:cNvPr id="164" name="Google Shape;164;p26"/>
            <p:cNvSpPr/>
            <p:nvPr/>
          </p:nvSpPr>
          <p:spPr>
            <a:xfrm rot="1423650">
              <a:off x="7469798" y="4016434"/>
              <a:ext cx="1173496" cy="1035781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 rot="4097626">
              <a:off x="7408821" y="4592417"/>
              <a:ext cx="1173726" cy="1035625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26"/>
            <p:cNvGrpSpPr/>
            <p:nvPr/>
          </p:nvGrpSpPr>
          <p:grpSpPr>
            <a:xfrm>
              <a:off x="7297425" y="3733625"/>
              <a:ext cx="2951301" cy="2608475"/>
              <a:chOff x="7895625" y="3074325"/>
              <a:chExt cx="2951301" cy="2608475"/>
            </a:xfrm>
          </p:grpSpPr>
          <p:pic>
            <p:nvPicPr>
              <p:cNvPr id="167" name="Google Shape;16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19959" r="53191" t="0"/>
              <a:stretch/>
            </p:blipFill>
            <p:spPr>
              <a:xfrm>
                <a:off x="7895625" y="3074325"/>
                <a:ext cx="2951301" cy="2608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p26"/>
              <p:cNvSpPr/>
              <p:nvPr/>
            </p:nvSpPr>
            <p:spPr>
              <a:xfrm>
                <a:off x="10669800" y="4589625"/>
                <a:ext cx="162300" cy="419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9" name="Google Shape;169;p26"/>
              <p:cNvCxnSpPr/>
              <p:nvPr/>
            </p:nvCxnSpPr>
            <p:spPr>
              <a:xfrm flipH="1">
                <a:off x="10837975" y="4588150"/>
                <a:ext cx="1500" cy="4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0" name="Google Shape;170;p26"/>
          <p:cNvSpPr/>
          <p:nvPr/>
        </p:nvSpPr>
        <p:spPr>
          <a:xfrm>
            <a:off x="2891395" y="3180667"/>
            <a:ext cx="1590000" cy="1217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6"/>
          <p:cNvGrpSpPr/>
          <p:nvPr/>
        </p:nvGrpSpPr>
        <p:grpSpPr>
          <a:xfrm>
            <a:off x="2823622" y="1084781"/>
            <a:ext cx="2078491" cy="1114425"/>
            <a:chOff x="1833575" y="1662125"/>
            <a:chExt cx="2771322" cy="1485900"/>
          </a:xfrm>
        </p:grpSpPr>
        <p:sp>
          <p:nvSpPr>
            <p:cNvPr id="172" name="Google Shape;172;p26"/>
            <p:cNvSpPr/>
            <p:nvPr/>
          </p:nvSpPr>
          <p:spPr>
            <a:xfrm>
              <a:off x="1833575" y="1662125"/>
              <a:ext cx="1494300" cy="14859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908287" y="1736406"/>
              <a:ext cx="1344900" cy="13371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grpSp>
          <p:nvGrpSpPr>
            <p:cNvPr id="174" name="Google Shape;174;p26"/>
            <p:cNvGrpSpPr/>
            <p:nvPr/>
          </p:nvGrpSpPr>
          <p:grpSpPr>
            <a:xfrm>
              <a:off x="1983238" y="1810726"/>
              <a:ext cx="1540271" cy="1188576"/>
              <a:chOff x="1407000" y="1387950"/>
              <a:chExt cx="3711497" cy="28800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1407000" y="1387950"/>
                <a:ext cx="2880000" cy="2880000"/>
              </a:xfrm>
              <a:prstGeom prst="ellipse">
                <a:avLst/>
              </a:prstGeom>
              <a:solidFill>
                <a:srgbClr val="59595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cxnSp>
            <p:nvCxnSpPr>
              <p:cNvPr id="176" name="Google Shape;176;p26"/>
              <p:cNvCxnSpPr/>
              <p:nvPr/>
            </p:nvCxnSpPr>
            <p:spPr>
              <a:xfrm flipH="1" rot="10800000">
                <a:off x="3938297" y="1925602"/>
                <a:ext cx="1180200" cy="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177" name="Google Shape;177;p26"/>
            <p:cNvGrpSpPr/>
            <p:nvPr/>
          </p:nvGrpSpPr>
          <p:grpSpPr>
            <a:xfrm>
              <a:off x="3242874" y="2325397"/>
              <a:ext cx="1067173" cy="158425"/>
              <a:chOff x="5740302" y="3501575"/>
              <a:chExt cx="3129538" cy="481536"/>
            </a:xfrm>
          </p:grpSpPr>
          <p:grpSp>
            <p:nvGrpSpPr>
              <p:cNvPr id="178" name="Google Shape;178;p26"/>
              <p:cNvGrpSpPr/>
              <p:nvPr/>
            </p:nvGrpSpPr>
            <p:grpSpPr>
              <a:xfrm>
                <a:off x="7176678" y="3501575"/>
                <a:ext cx="1693162" cy="481536"/>
                <a:chOff x="7305366" y="1173325"/>
                <a:chExt cx="1391259" cy="384000"/>
              </a:xfrm>
            </p:grpSpPr>
            <p:sp>
              <p:nvSpPr>
                <p:cNvPr id="179" name="Google Shape;179;p26"/>
                <p:cNvSpPr/>
                <p:nvPr/>
              </p:nvSpPr>
              <p:spPr>
                <a:xfrm>
                  <a:off x="7305366" y="1173325"/>
                  <a:ext cx="1389900" cy="384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68575" lIns="68575" spcFirstLastPara="1" rIns="102875" wrap="square" tIns="6857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/>
                </a:p>
              </p:txBody>
            </p:sp>
            <p:sp>
              <p:nvSpPr>
                <p:cNvPr id="180" name="Google Shape;180;p26"/>
                <p:cNvSpPr txBox="1"/>
                <p:nvPr/>
              </p:nvSpPr>
              <p:spPr>
                <a:xfrm>
                  <a:off x="7306725" y="1234075"/>
                  <a:ext cx="1389900" cy="26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102875" wrap="square" tIns="0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5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Enabling</a:t>
                  </a:r>
                  <a:endParaRPr sz="5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81" name="Google Shape;181;p26"/>
              <p:cNvCxnSpPr/>
              <p:nvPr/>
            </p:nvCxnSpPr>
            <p:spPr>
              <a:xfrm flipH="1" rot="10800000">
                <a:off x="5740302" y="3740417"/>
                <a:ext cx="14364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182" name="Google Shape;182;p26"/>
            <p:cNvGrpSpPr/>
            <p:nvPr/>
          </p:nvGrpSpPr>
          <p:grpSpPr>
            <a:xfrm>
              <a:off x="3221452" y="2688827"/>
              <a:ext cx="1383444" cy="158477"/>
              <a:chOff x="4390650" y="3515650"/>
              <a:chExt cx="3333600" cy="384000"/>
            </a:xfrm>
          </p:grpSpPr>
          <p:grpSp>
            <p:nvGrpSpPr>
              <p:cNvPr id="183" name="Google Shape;183;p26"/>
              <p:cNvGrpSpPr/>
              <p:nvPr/>
            </p:nvGrpSpPr>
            <p:grpSpPr>
              <a:xfrm>
                <a:off x="6332991" y="3515650"/>
                <a:ext cx="1391259" cy="384000"/>
                <a:chOff x="8067366" y="1173325"/>
                <a:chExt cx="1391259" cy="384000"/>
              </a:xfrm>
            </p:grpSpPr>
            <p:sp>
              <p:nvSpPr>
                <p:cNvPr id="184" name="Google Shape;184;p26"/>
                <p:cNvSpPr/>
                <p:nvPr/>
              </p:nvSpPr>
              <p:spPr>
                <a:xfrm>
                  <a:off x="8067366" y="1173325"/>
                  <a:ext cx="1389900" cy="384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68575" lIns="68575" spcFirstLastPara="1" rIns="102875" wrap="square" tIns="6857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/>
                </a:p>
              </p:txBody>
            </p:sp>
            <p:sp>
              <p:nvSpPr>
                <p:cNvPr id="185" name="Google Shape;185;p26"/>
                <p:cNvSpPr txBox="1"/>
                <p:nvPr/>
              </p:nvSpPr>
              <p:spPr>
                <a:xfrm>
                  <a:off x="8068725" y="1234075"/>
                  <a:ext cx="1389900" cy="26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102875" wrap="square" tIns="0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5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Systemic</a:t>
                  </a:r>
                  <a:endParaRPr sz="5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86" name="Google Shape;186;p26"/>
              <p:cNvCxnSpPr>
                <a:endCxn id="185" idx="1"/>
              </p:cNvCxnSpPr>
              <p:nvPr/>
            </p:nvCxnSpPr>
            <p:spPr>
              <a:xfrm flipH="1" rot="10800000">
                <a:off x="4390650" y="3707650"/>
                <a:ext cx="194370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187" name="Google Shape;187;p26"/>
            <p:cNvGrpSpPr/>
            <p:nvPr/>
          </p:nvGrpSpPr>
          <p:grpSpPr>
            <a:xfrm>
              <a:off x="2163228" y="1959143"/>
              <a:ext cx="834550" cy="880268"/>
              <a:chOff x="1840713" y="1747575"/>
              <a:chExt cx="2010964" cy="2132948"/>
            </a:xfrm>
          </p:grpSpPr>
          <p:grpSp>
            <p:nvGrpSpPr>
              <p:cNvPr id="188" name="Google Shape;188;p26"/>
              <p:cNvGrpSpPr/>
              <p:nvPr/>
            </p:nvGrpSpPr>
            <p:grpSpPr>
              <a:xfrm>
                <a:off x="1840713" y="1775377"/>
                <a:ext cx="2010964" cy="2105147"/>
                <a:chOff x="7956563" y="2049852"/>
                <a:chExt cx="2010964" cy="2105147"/>
              </a:xfrm>
            </p:grpSpPr>
            <p:sp>
              <p:nvSpPr>
                <p:cNvPr id="189" name="Google Shape;189;p26"/>
                <p:cNvSpPr/>
                <p:nvPr/>
              </p:nvSpPr>
              <p:spPr>
                <a:xfrm>
                  <a:off x="7956563" y="3127606"/>
                  <a:ext cx="984610" cy="884676"/>
                </a:xfrm>
                <a:custGeom>
                  <a:rect b="b" l="l" r="r" t="t"/>
                  <a:pathLst>
                    <a:path extrusionOk="0" h="58520" w="65390">
                      <a:moveTo>
                        <a:pt x="17491" y="1"/>
                      </a:moveTo>
                      <a:cubicBezTo>
                        <a:pt x="7823" y="1"/>
                        <a:pt x="1" y="7835"/>
                        <a:pt x="1" y="17503"/>
                      </a:cubicBezTo>
                      <a:lnTo>
                        <a:pt x="1" y="58520"/>
                      </a:lnTo>
                      <a:lnTo>
                        <a:pt x="47899" y="58520"/>
                      </a:lnTo>
                      <a:cubicBezTo>
                        <a:pt x="57567" y="58520"/>
                        <a:pt x="65390" y="50686"/>
                        <a:pt x="65390" y="41030"/>
                      </a:cubicBezTo>
                      <a:lnTo>
                        <a:pt x="65390" y="1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0" name="Google Shape;190;p26"/>
                <p:cNvSpPr/>
                <p:nvPr/>
              </p:nvSpPr>
              <p:spPr>
                <a:xfrm>
                  <a:off x="8306748" y="3869519"/>
                  <a:ext cx="284346" cy="285479"/>
                </a:xfrm>
                <a:custGeom>
                  <a:rect b="b" l="l" r="r" t="t"/>
                  <a:pathLst>
                    <a:path extrusionOk="0" h="18884" w="18884">
                      <a:moveTo>
                        <a:pt x="9442" y="0"/>
                      </a:moveTo>
                      <a:cubicBezTo>
                        <a:pt x="4227" y="0"/>
                        <a:pt x="1" y="4227"/>
                        <a:pt x="1" y="9442"/>
                      </a:cubicBezTo>
                      <a:cubicBezTo>
                        <a:pt x="1" y="14657"/>
                        <a:pt x="4227" y="18884"/>
                        <a:pt x="9442" y="18884"/>
                      </a:cubicBezTo>
                      <a:cubicBezTo>
                        <a:pt x="14657" y="18884"/>
                        <a:pt x="18884" y="14657"/>
                        <a:pt x="18884" y="9442"/>
                      </a:cubicBezTo>
                      <a:cubicBezTo>
                        <a:pt x="18884" y="4227"/>
                        <a:pt x="14657" y="0"/>
                        <a:pt x="9442" y="0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t/>
                  </a:r>
                  <a:endParaRPr sz="6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1" name="Google Shape;191;p26"/>
                <p:cNvSpPr/>
                <p:nvPr/>
              </p:nvSpPr>
              <p:spPr>
                <a:xfrm>
                  <a:off x="8982902" y="2192587"/>
                  <a:ext cx="984625" cy="884676"/>
                </a:xfrm>
                <a:custGeom>
                  <a:rect b="b" l="l" r="r" t="t"/>
                  <a:pathLst>
                    <a:path extrusionOk="0" h="58520" w="65391">
                      <a:moveTo>
                        <a:pt x="17491" y="0"/>
                      </a:moveTo>
                      <a:cubicBezTo>
                        <a:pt x="7823" y="0"/>
                        <a:pt x="1" y="7834"/>
                        <a:pt x="1" y="17490"/>
                      </a:cubicBezTo>
                      <a:lnTo>
                        <a:pt x="1" y="58519"/>
                      </a:lnTo>
                      <a:lnTo>
                        <a:pt x="47900" y="58519"/>
                      </a:lnTo>
                      <a:cubicBezTo>
                        <a:pt x="57568" y="58519"/>
                        <a:pt x="65390" y="50685"/>
                        <a:pt x="65390" y="41017"/>
                      </a:cubicBezTo>
                      <a:lnTo>
                        <a:pt x="65390" y="0"/>
                      </a:lnTo>
                      <a:close/>
                    </a:path>
                  </a:pathLst>
                </a:custGeom>
                <a:solidFill>
                  <a:srgbClr val="6AA84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2" name="Google Shape;192;p26"/>
                <p:cNvSpPr/>
                <p:nvPr/>
              </p:nvSpPr>
              <p:spPr>
                <a:xfrm>
                  <a:off x="9333087" y="2049852"/>
                  <a:ext cx="284361" cy="285479"/>
                </a:xfrm>
                <a:custGeom>
                  <a:rect b="b" l="l" r="r" t="t"/>
                  <a:pathLst>
                    <a:path extrusionOk="0" h="18884" w="18885">
                      <a:moveTo>
                        <a:pt x="9443" y="0"/>
                      </a:moveTo>
                      <a:cubicBezTo>
                        <a:pt x="4228" y="0"/>
                        <a:pt x="1" y="4227"/>
                        <a:pt x="1" y="9442"/>
                      </a:cubicBezTo>
                      <a:cubicBezTo>
                        <a:pt x="1" y="14657"/>
                        <a:pt x="4228" y="18884"/>
                        <a:pt x="9443" y="18884"/>
                      </a:cubicBezTo>
                      <a:cubicBezTo>
                        <a:pt x="14657" y="18884"/>
                        <a:pt x="18884" y="14657"/>
                        <a:pt x="18884" y="9442"/>
                      </a:cubicBezTo>
                      <a:cubicBezTo>
                        <a:pt x="18884" y="4227"/>
                        <a:pt x="14657" y="0"/>
                        <a:pt x="9443" y="0"/>
                      </a:cubicBezTo>
                      <a:close/>
                    </a:path>
                  </a:pathLst>
                </a:custGeom>
                <a:solidFill>
                  <a:srgbClr val="6AA84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t/>
                  </a:r>
                  <a:endParaRPr sz="6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3" name="Google Shape;193;p26"/>
                <p:cNvSpPr/>
                <p:nvPr/>
              </p:nvSpPr>
              <p:spPr>
                <a:xfrm>
                  <a:off x="8982902" y="3127606"/>
                  <a:ext cx="984625" cy="884676"/>
                </a:xfrm>
                <a:custGeom>
                  <a:rect b="b" l="l" r="r" t="t"/>
                  <a:pathLst>
                    <a:path extrusionOk="0" h="58520" w="65391">
                      <a:moveTo>
                        <a:pt x="1" y="1"/>
                      </a:moveTo>
                      <a:lnTo>
                        <a:pt x="1" y="41030"/>
                      </a:lnTo>
                      <a:cubicBezTo>
                        <a:pt x="1" y="50686"/>
                        <a:pt x="7823" y="58520"/>
                        <a:pt x="17491" y="58520"/>
                      </a:cubicBezTo>
                      <a:lnTo>
                        <a:pt x="65390" y="58520"/>
                      </a:lnTo>
                      <a:lnTo>
                        <a:pt x="65390" y="17503"/>
                      </a:lnTo>
                      <a:cubicBezTo>
                        <a:pt x="65390" y="7835"/>
                        <a:pt x="57568" y="1"/>
                        <a:pt x="47900" y="1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Google Shape;194;p26"/>
                <p:cNvSpPr/>
                <p:nvPr/>
              </p:nvSpPr>
              <p:spPr>
                <a:xfrm>
                  <a:off x="7956563" y="2192587"/>
                  <a:ext cx="984610" cy="884676"/>
                </a:xfrm>
                <a:custGeom>
                  <a:rect b="b" l="l" r="r" t="t"/>
                  <a:pathLst>
                    <a:path extrusionOk="0" h="58520" w="65390">
                      <a:moveTo>
                        <a:pt x="1" y="0"/>
                      </a:moveTo>
                      <a:lnTo>
                        <a:pt x="1" y="41017"/>
                      </a:lnTo>
                      <a:cubicBezTo>
                        <a:pt x="1" y="50685"/>
                        <a:pt x="7823" y="58519"/>
                        <a:pt x="17491" y="58519"/>
                      </a:cubicBezTo>
                      <a:lnTo>
                        <a:pt x="65390" y="58519"/>
                      </a:lnTo>
                      <a:lnTo>
                        <a:pt x="65390" y="17490"/>
                      </a:lnTo>
                      <a:cubicBezTo>
                        <a:pt x="65390" y="7834"/>
                        <a:pt x="57567" y="0"/>
                        <a:pt x="47899" y="0"/>
                      </a:cubicBezTo>
                      <a:close/>
                    </a:path>
                  </a:pathLst>
                </a:custGeom>
                <a:solidFill>
                  <a:srgbClr val="9800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Google Shape;195;p26"/>
                <p:cNvSpPr/>
                <p:nvPr/>
              </p:nvSpPr>
              <p:spPr>
                <a:xfrm>
                  <a:off x="8306748" y="2049852"/>
                  <a:ext cx="284346" cy="285479"/>
                </a:xfrm>
                <a:custGeom>
                  <a:rect b="b" l="l" r="r" t="t"/>
                  <a:pathLst>
                    <a:path extrusionOk="0" h="18884" w="18884">
                      <a:moveTo>
                        <a:pt x="9442" y="0"/>
                      </a:moveTo>
                      <a:cubicBezTo>
                        <a:pt x="4227" y="0"/>
                        <a:pt x="1" y="4227"/>
                        <a:pt x="1" y="9442"/>
                      </a:cubicBezTo>
                      <a:cubicBezTo>
                        <a:pt x="1" y="14657"/>
                        <a:pt x="4227" y="18884"/>
                        <a:pt x="9442" y="18884"/>
                      </a:cubicBezTo>
                      <a:cubicBezTo>
                        <a:pt x="14657" y="18884"/>
                        <a:pt x="18884" y="14657"/>
                        <a:pt x="18884" y="9442"/>
                      </a:cubicBezTo>
                      <a:cubicBezTo>
                        <a:pt x="18884" y="4227"/>
                        <a:pt x="14657" y="0"/>
                        <a:pt x="9442" y="0"/>
                      </a:cubicBezTo>
                      <a:close/>
                    </a:path>
                  </a:pathLst>
                </a:custGeom>
                <a:solidFill>
                  <a:srgbClr val="9800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t/>
                  </a:r>
                  <a:endParaRPr sz="8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6" name="Google Shape;196;p26"/>
                <p:cNvSpPr/>
                <p:nvPr/>
              </p:nvSpPr>
              <p:spPr>
                <a:xfrm>
                  <a:off x="8509031" y="2647596"/>
                  <a:ext cx="906300" cy="909900"/>
                </a:xfrm>
                <a:prstGeom prst="ellipse">
                  <a:avLst/>
                </a:prstGeom>
                <a:solidFill>
                  <a:srgbClr val="FFFFFF">
                    <a:alpha val="25140"/>
                  </a:srgbClr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7" name="Google Shape;197;p26"/>
                <p:cNvSpPr/>
                <p:nvPr/>
              </p:nvSpPr>
              <p:spPr>
                <a:xfrm>
                  <a:off x="8577954" y="2716805"/>
                  <a:ext cx="768116" cy="771244"/>
                </a:xfrm>
                <a:custGeom>
                  <a:rect b="b" l="l" r="r" t="t"/>
                  <a:pathLst>
                    <a:path extrusionOk="0" h="56460" w="56448">
                      <a:moveTo>
                        <a:pt x="56448" y="28230"/>
                      </a:moveTo>
                      <a:cubicBezTo>
                        <a:pt x="56448" y="43815"/>
                        <a:pt x="43815" y="56460"/>
                        <a:pt x="28230" y="56460"/>
                      </a:cubicBezTo>
                      <a:cubicBezTo>
                        <a:pt x="12645" y="56460"/>
                        <a:pt x="0" y="43815"/>
                        <a:pt x="0" y="28230"/>
                      </a:cubicBezTo>
                      <a:cubicBezTo>
                        <a:pt x="0" y="12645"/>
                        <a:pt x="12645" y="0"/>
                        <a:pt x="28230" y="0"/>
                      </a:cubicBezTo>
                      <a:cubicBezTo>
                        <a:pt x="43815" y="0"/>
                        <a:pt x="56448" y="12645"/>
                        <a:pt x="56448" y="28230"/>
                      </a:cubicBezTo>
                      <a:close/>
                    </a:path>
                  </a:pathLst>
                </a:custGeom>
                <a:solidFill>
                  <a:srgbClr val="F7F7F8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lang="en-GB" sz="600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4D</a:t>
                  </a:r>
                  <a:endParaRPr b="1" sz="6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26"/>
                <p:cNvSpPr/>
                <p:nvPr/>
              </p:nvSpPr>
              <p:spPr>
                <a:xfrm>
                  <a:off x="8615539" y="2754533"/>
                  <a:ext cx="693112" cy="695786"/>
                </a:xfrm>
                <a:custGeom>
                  <a:rect b="b" l="l" r="r" t="t"/>
                  <a:pathLst>
                    <a:path extrusionOk="0" h="50936" w="50936">
                      <a:moveTo>
                        <a:pt x="25468" y="2037"/>
                      </a:moveTo>
                      <a:cubicBezTo>
                        <a:pt x="38386" y="2037"/>
                        <a:pt x="48899" y="12550"/>
                        <a:pt x="48899" y="25468"/>
                      </a:cubicBezTo>
                      <a:cubicBezTo>
                        <a:pt x="48899" y="38386"/>
                        <a:pt x="38386" y="48899"/>
                        <a:pt x="25468" y="48899"/>
                      </a:cubicBezTo>
                      <a:cubicBezTo>
                        <a:pt x="12550" y="48899"/>
                        <a:pt x="2036" y="38386"/>
                        <a:pt x="2036" y="25468"/>
                      </a:cubicBezTo>
                      <a:cubicBezTo>
                        <a:pt x="2036" y="12550"/>
                        <a:pt x="12550" y="2037"/>
                        <a:pt x="25468" y="2037"/>
                      </a:cubicBezTo>
                      <a:close/>
                      <a:moveTo>
                        <a:pt x="25468" y="1"/>
                      </a:moveTo>
                      <a:cubicBezTo>
                        <a:pt x="11418" y="1"/>
                        <a:pt x="0" y="11419"/>
                        <a:pt x="0" y="25468"/>
                      </a:cubicBezTo>
                      <a:cubicBezTo>
                        <a:pt x="0" y="39517"/>
                        <a:pt x="11418" y="50935"/>
                        <a:pt x="25468" y="50935"/>
                      </a:cubicBezTo>
                      <a:cubicBezTo>
                        <a:pt x="39517" y="50935"/>
                        <a:pt x="50935" y="39517"/>
                        <a:pt x="50935" y="25468"/>
                      </a:cubicBezTo>
                      <a:cubicBezTo>
                        <a:pt x="50935" y="11419"/>
                        <a:pt x="39517" y="1"/>
                        <a:pt x="25468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pic>
              <p:nvPicPr>
                <p:cNvPr id="199" name="Google Shape;199;p2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291294" y="2473947"/>
                  <a:ext cx="293094" cy="2942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0" name="Google Shape;200;p26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9344706" y="2467818"/>
                  <a:ext cx="305307" cy="3064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1" name="Google Shape;201;p26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8291294" y="3412378"/>
                  <a:ext cx="293094" cy="2942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2" name="Google Shape;202;p26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9344706" y="3406249"/>
                  <a:ext cx="305307" cy="3064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03" name="Google Shape;203;p26"/>
              <p:cNvSpPr txBox="1"/>
              <p:nvPr/>
            </p:nvSpPr>
            <p:spPr>
              <a:xfrm>
                <a:off x="2127126" y="1747575"/>
                <a:ext cx="411900" cy="7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04" name="Google Shape;204;p26"/>
            <p:cNvGrpSpPr/>
            <p:nvPr/>
          </p:nvGrpSpPr>
          <p:grpSpPr>
            <a:xfrm>
              <a:off x="3523362" y="1953917"/>
              <a:ext cx="577372" cy="158477"/>
              <a:chOff x="7305366" y="1173325"/>
              <a:chExt cx="1391259" cy="384000"/>
            </a:xfrm>
          </p:grpSpPr>
          <p:sp>
            <p:nvSpPr>
              <p:cNvPr id="205" name="Google Shape;205;p26"/>
              <p:cNvSpPr/>
              <p:nvPr/>
            </p:nvSpPr>
            <p:spPr>
              <a:xfrm>
                <a:off x="7305366" y="1173325"/>
                <a:ext cx="1389900" cy="3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696969"/>
                  </a:gs>
                  <a:gs pos="100000">
                    <a:srgbClr val="1D1D1D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102875" wrap="square" tIns="6857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06" name="Google Shape;206;p26"/>
              <p:cNvSpPr txBox="1"/>
              <p:nvPr/>
            </p:nvSpPr>
            <p:spPr>
              <a:xfrm>
                <a:off x="7306725" y="1234075"/>
                <a:ext cx="13899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102875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5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Immediate</a:t>
                </a:r>
                <a:endParaRPr sz="5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07" name="Google Shape;207;p26"/>
          <p:cNvGrpSpPr/>
          <p:nvPr/>
        </p:nvGrpSpPr>
        <p:grpSpPr>
          <a:xfrm>
            <a:off x="2727440" y="2433633"/>
            <a:ext cx="2405830" cy="278813"/>
            <a:chOff x="6816024" y="1990535"/>
            <a:chExt cx="2748263" cy="622490"/>
          </a:xfrm>
        </p:grpSpPr>
        <p:sp>
          <p:nvSpPr>
            <p:cNvPr id="208" name="Google Shape;208;p26"/>
            <p:cNvSpPr/>
            <p:nvPr/>
          </p:nvSpPr>
          <p:spPr>
            <a:xfrm>
              <a:off x="6908088" y="2085325"/>
              <a:ext cx="2656200" cy="527700"/>
            </a:xfrm>
            <a:prstGeom prst="parallelogram">
              <a:avLst>
                <a:gd fmla="val 25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6816024" y="1990535"/>
              <a:ext cx="26562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</a:t>
              </a:r>
              <a:r>
                <a:rPr lang="en-GB" sz="5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preserving function of a system over a defined time period</a:t>
              </a:r>
              <a:r>
                <a:rPr b="1" lang="en-GB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”</a:t>
              </a:r>
              <a:endParaRPr b="1" sz="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10" name="Google Shape;21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5537" y="782137"/>
            <a:ext cx="1233751" cy="11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219312">
            <a:off x="4344304" y="2881635"/>
            <a:ext cx="378132" cy="37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-GB" sz="1800"/>
              <a:t>Document design decisions into a template</a:t>
            </a:r>
            <a:endParaRPr sz="1800"/>
          </a:p>
          <a:p>
            <a:pPr indent="-1587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800"/>
              <a:t>Requires 2 architectural views (deployment view + ___)</a:t>
            </a:r>
            <a:endParaRPr sz="1800"/>
          </a:p>
          <a:p>
            <a:pPr indent="-1587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800"/>
              <a:t>Architectural decisions, rationale, trade-offs if any</a:t>
            </a:r>
            <a:endParaRPr sz="1800"/>
          </a:p>
          <a:p>
            <a:pPr indent="-1587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800"/>
              <a:t>Prioritize requirements (+sustainability) - a small Quality attribute workshop</a:t>
            </a:r>
            <a:endParaRPr sz="1800"/>
          </a:p>
          <a:p>
            <a:pPr indent="-1587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800"/>
              <a:t>Software Architecture Evaluation for Sustainability (of the extracted design decisions)</a:t>
            </a:r>
            <a:endParaRPr sz="1800"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