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5CF33A-6957-4D25-91E3-65985049AB9B}">
  <a:tblStyle styleId="{F45CF33A-6957-4D25-91E3-65985049A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576272f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e576272f3a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57ba90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57ba90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57ba902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57ba902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57ba902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57ba902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13659" l="0" r="19743" t="0"/>
          <a:stretch/>
        </p:blipFill>
        <p:spPr>
          <a:xfrm>
            <a:off x="4618160" y="312596"/>
            <a:ext cx="4525839" cy="48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  <a:defRPr sz="4500">
                <a:solidFill>
                  <a:srgbClr val="01ADE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28650" y="2701529"/>
            <a:ext cx="38973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183380"/>
            <a:ext cx="9144000" cy="960075"/>
            <a:chOff x="0" y="5577840"/>
            <a:chExt cx="12192000" cy="1280100"/>
          </a:xfrm>
        </p:grpSpPr>
        <p:sp>
          <p:nvSpPr>
            <p:cNvPr id="63" name="Google Shape;63;p14"/>
            <p:cNvSpPr/>
            <p:nvPr/>
          </p:nvSpPr>
          <p:spPr>
            <a:xfrm>
              <a:off x="0" y="5577840"/>
              <a:ext cx="12192000" cy="128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>
              <a:off x="0" y="5581405"/>
              <a:ext cx="12192000" cy="0"/>
            </a:xfrm>
            <a:prstGeom prst="straightConnector1">
              <a:avLst/>
            </a:prstGeom>
            <a:noFill/>
            <a:ln cap="flat" cmpd="sng" w="28575">
              <a:solidFill>
                <a:srgbClr val="01AD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B449"/>
              </a:buClr>
              <a:buSzPts val="4500"/>
              <a:buFont typeface="Century Gothic"/>
              <a:buNone/>
              <a:defRPr sz="4500">
                <a:solidFill>
                  <a:srgbClr val="37B4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18374" l="0" r="14639" t="0"/>
          <a:stretch/>
        </p:blipFill>
        <p:spPr>
          <a:xfrm>
            <a:off x="3901045" y="233335"/>
            <a:ext cx="5233428" cy="49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4183380"/>
            <a:ext cx="9144000" cy="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0" y="418605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37B44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839" y="4375362"/>
            <a:ext cx="2057400" cy="6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1" y="4316528"/>
            <a:ext cx="239213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2400"/>
              <a:buFont typeface="Century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9828" y="13691"/>
            <a:ext cx="994173" cy="99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rgbClr val="01ADE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28650" y="4767263"/>
            <a:ext cx="548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872620" y="47817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628650" y="841772"/>
            <a:ext cx="3897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ADEE"/>
              </a:buClr>
              <a:buSzPts val="4500"/>
              <a:buFont typeface="Century Gothic"/>
              <a:buNone/>
            </a:pPr>
            <a:r>
              <a:rPr lang="en-GB"/>
              <a:t>Sustainable Canvas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660475" y="4280475"/>
            <a:ext cx="26736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research is part of the project SustainableCloud (OCENW.M20.243) of the research programme Open Competition</a:t>
            </a:r>
            <a:r>
              <a:rPr lang="en-GB" sz="1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 which is (partly) financed by the Dutch Research Council (NWO).</a:t>
            </a:r>
            <a:endParaRPr sz="1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75" y="4335025"/>
            <a:ext cx="455100" cy="73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How do sustainability requirements change SA evaluation decisions?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/>
              <a:t>Steps</a:t>
            </a:r>
            <a:endParaRPr u="sng"/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ct val="100000"/>
              <a:buAutoNum type="arabicPeriod"/>
            </a:pPr>
            <a:r>
              <a:rPr lang="en-GB">
                <a:solidFill>
                  <a:srgbClr val="38761D"/>
                </a:solidFill>
              </a:rPr>
              <a:t>Identify the quality attributes</a:t>
            </a:r>
            <a:endParaRPr>
              <a:solidFill>
                <a:srgbClr val="38761D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ct val="100000"/>
              <a:buAutoNum type="arabicPeriod"/>
            </a:pPr>
            <a:r>
              <a:rPr lang="en-GB">
                <a:solidFill>
                  <a:srgbClr val="38761D"/>
                </a:solidFill>
              </a:rPr>
              <a:t>Inject a sustainability quality attribute</a:t>
            </a:r>
            <a:endParaRPr>
              <a:solidFill>
                <a:srgbClr val="38761D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Prioritize quality attribute</a:t>
            </a:r>
            <a:endParaRPr b="1">
              <a:solidFill>
                <a:schemeClr val="dk1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Identify the design decisions </a:t>
            </a:r>
            <a:endParaRPr b="1">
              <a:solidFill>
                <a:schemeClr val="dk1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Map quality attributes supported by each design decision</a:t>
            </a:r>
            <a:endParaRPr b="1">
              <a:solidFill>
                <a:schemeClr val="dk1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arabicPeriod"/>
            </a:pPr>
            <a:r>
              <a:rPr lang="en-GB">
                <a:solidFill>
                  <a:srgbClr val="999999"/>
                </a:solidFill>
              </a:rPr>
              <a:t>Use Decision Matrix for inter-quality attribute trade-off per design decision</a:t>
            </a:r>
            <a:endParaRPr>
              <a:solidFill>
                <a:srgbClr val="999999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arabicPeriod"/>
            </a:pPr>
            <a:r>
              <a:rPr lang="en-GB">
                <a:solidFill>
                  <a:srgbClr val="999999"/>
                </a:solidFill>
              </a:rPr>
              <a:t>Use Sustainability Quality model for sustainability mapping</a:t>
            </a:r>
            <a:endParaRPr>
              <a:solidFill>
                <a:srgbClr val="999999"/>
              </a:solidFill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ct val="100000"/>
              <a:buAutoNum type="arabicPeriod"/>
            </a:pPr>
            <a:r>
              <a:rPr lang="en-GB">
                <a:solidFill>
                  <a:srgbClr val="999999"/>
                </a:solidFill>
              </a:rPr>
              <a:t>Retrospective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-12175"/>
            <a:ext cx="85206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3. Quality Attribute Prioritization</a:t>
            </a:r>
            <a:endParaRPr sz="2020"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14400" y="4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{F45CF33A-6957-4D25-91E3-65985049AB9B}</a:tableStyleId>
              </a:tblPr>
              <a:tblGrid>
                <a:gridCol w="1178250"/>
                <a:gridCol w="5315700"/>
              </a:tblGrid>
              <a:tr h="2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Quality Attribute</a:t>
                      </a:r>
                      <a:endParaRPr b="1" sz="10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Definition</a:t>
                      </a:r>
                      <a:endParaRPr b="1" sz="10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Time Behaviour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response and processing times and throughput speed of a product or system, during the execution of its functions, meets the requirements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Capacity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the maximum limits of a product or system parameter meet the requirements. Scaling out when necessary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Interoperability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 product, system or component can exchange information with other products, systems or components, and/or it can perform the desired functions while sharing the same hardware or software environment.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E06666"/>
                          </a:solidFill>
                        </a:rPr>
                        <a:t>Reliability</a:t>
                      </a:r>
                      <a:endParaRPr sz="900">
                        <a:solidFill>
                          <a:srgbClr val="E06666"/>
                        </a:solidFill>
                      </a:endParaRPr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 system, product, or component performs specific functions under specified conditions for a specified amount of time.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Integrity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 system or component prevents unauthorized access or modification to program or data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Non-repudiation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it can be proven that actions or events that took place cannot be denied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Accountability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an entity’s actions are accountable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Authenticity</a:t>
                      </a:r>
                      <a:endParaRPr sz="900"/>
                    </a:p>
                  </a:txBody>
                  <a:tcPr marT="36000" marB="3600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it can be proven that the identify of a subject or source is as claimed i.e. is verifiable</a:t>
                      </a:r>
                      <a:endParaRPr sz="800"/>
                    </a:p>
                  </a:txBody>
                  <a:tcPr marT="36000" marB="36000" marR="36000" marL="36000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E06666"/>
                          </a:solidFill>
                        </a:rPr>
                        <a:t>Modularity (BB)</a:t>
                      </a:r>
                      <a:endParaRPr sz="900">
                        <a:solidFill>
                          <a:srgbClr val="E06666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 system is composed of separate components so that changes to one component have a minimal impact on other components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0000"/>
                          </a:solidFill>
                        </a:rPr>
                        <a:t>Reusability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an existing part can be used i more than one system when building a new part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Analysability</a:t>
                      </a:r>
                      <a:endParaRPr sz="9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Effectively and efficiently assess the impact of a planned change of one or more components on a product or system, to determine deviations and/or causes of error in a product or to identify parts that need to be changed;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Modifiability</a:t>
                      </a:r>
                      <a:endParaRPr sz="9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a product can be changed efficiently without resulting in errors or reduction in quality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Testability</a:t>
                      </a:r>
                      <a:endParaRPr sz="9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degree to which test criteria can be effectively and efficiently established for a system to which tests can be performed to determine if criteria is met. 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Resource Utilization</a:t>
                      </a:r>
                      <a:endParaRPr sz="9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Degree to which the amounts and types of resources used by a product or system, when performing its functions, meet requirement</a:t>
                      </a:r>
                      <a:endParaRPr sz="800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29"/>
          <p:cNvGraphicFramePr/>
          <p:nvPr/>
        </p:nvGraphicFramePr>
        <p:xfrm>
          <a:off x="6795775" y="4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{F45CF33A-6957-4D25-91E3-65985049AB9B}</a:tableStyleId>
              </a:tblPr>
              <a:tblGrid>
                <a:gridCol w="553000"/>
                <a:gridCol w="1483525"/>
              </a:tblGrid>
              <a:tr h="22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Priority</a:t>
                      </a:r>
                      <a:endParaRPr b="1"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Quality Attribute</a:t>
                      </a:r>
                      <a:endParaRPr b="1"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Availability time behavior , capacity</a:t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Security (confidentiality, ..)</a:t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Interoperability</a:t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Maintainability (up-to-date, over-time), modifiability, portability</a:t>
                      </a:r>
                      <a:endParaRPr sz="900">
                        <a:solidFill>
                          <a:srgbClr val="EA9999"/>
                        </a:solidFill>
                      </a:endParaRPr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Reliability - fault tolerance</a:t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Testability</a:t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</a:t>
                      </a:r>
                      <a:endParaRPr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Resource Utilization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36000" marL="36000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Analysability (documentation?)</a:t>
                      </a:r>
                      <a:endParaRPr sz="9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Modularity</a:t>
                      </a:r>
                      <a:endParaRPr sz="9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Reusability</a:t>
                      </a:r>
                      <a:endParaRPr sz="900"/>
                    </a:p>
                  </a:txBody>
                  <a:tcPr marT="0" marB="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