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7"/>
  </p:notesMasterIdLst>
  <p:handoutMasterIdLst>
    <p:handoutMasterId r:id="rId18"/>
  </p:handoutMasterIdLst>
  <p:sldIdLst>
    <p:sldId id="3825" r:id="rId5"/>
    <p:sldId id="3826" r:id="rId6"/>
    <p:sldId id="3827" r:id="rId7"/>
    <p:sldId id="3831" r:id="rId8"/>
    <p:sldId id="3838" r:id="rId9"/>
    <p:sldId id="3829" r:id="rId10"/>
    <p:sldId id="3836" r:id="rId11"/>
    <p:sldId id="3839" r:id="rId12"/>
    <p:sldId id="3835" r:id="rId13"/>
    <p:sldId id="3833" r:id="rId14"/>
    <p:sldId id="3840" r:id="rId15"/>
    <p:sldId id="3841"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18/10/2022</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18/10/2022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95094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GB" noProof="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GB" noProof="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noProof="0"/>
              <a:t>18.10.2022</a:t>
            </a:r>
            <a:endParaRPr lang="en-GB" noProof="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ru-RU" noProof="0"/>
              <a:t>Стиральная машина</a:t>
            </a:r>
            <a:endParaRPr lang="en-GB" noProof="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ru-RU" dirty="0">
                <a:solidFill>
                  <a:srgbClr val="FFFFFF"/>
                </a:solidFill>
              </a:rPr>
              <a:t>Стиральная машина</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ru-RU" dirty="0">
                <a:solidFill>
                  <a:srgbClr val="FFFFFF"/>
                </a:solidFill>
              </a:rPr>
              <a:t>Эзерс Евгений С20-501</a:t>
            </a:r>
            <a:endParaRPr lang="en-GB"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4359FF-F0F3-E183-E551-3C188544CBAA}"/>
              </a:ext>
            </a:extLst>
          </p:cNvPr>
          <p:cNvSpPr>
            <a:spLocks noGrp="1"/>
          </p:cNvSpPr>
          <p:nvPr>
            <p:ph type="title"/>
          </p:nvPr>
        </p:nvSpPr>
        <p:spPr/>
        <p:txBody>
          <a:bodyPr/>
          <a:lstStyle/>
          <a:p>
            <a:r>
              <a:rPr lang="ru-RU" dirty="0"/>
              <a:t>Сценарии моделирования (4)</a:t>
            </a:r>
            <a:endParaRPr lang="en-GB" dirty="0"/>
          </a:p>
        </p:txBody>
      </p:sp>
      <p:sp>
        <p:nvSpPr>
          <p:cNvPr id="6" name="Content Placeholder 5">
            <a:extLst>
              <a:ext uri="{FF2B5EF4-FFF2-40B4-BE49-F238E27FC236}">
                <a16:creationId xmlns:a16="http://schemas.microsoft.com/office/drawing/2014/main" id="{A388CB2C-9918-4CC2-8598-2508A3A3ADAA}"/>
              </a:ext>
            </a:extLst>
          </p:cNvPr>
          <p:cNvSpPr>
            <a:spLocks noGrp="1"/>
          </p:cNvSpPr>
          <p:nvPr>
            <p:ph sz="half" idx="1"/>
          </p:nvPr>
        </p:nvSpPr>
        <p:spPr/>
        <p:txBody>
          <a:bodyPr>
            <a:normAutofit fontScale="85000" lnSpcReduction="10000"/>
          </a:bodyPr>
          <a:lstStyle/>
          <a:p>
            <a:pPr marL="514350" indent="-514350">
              <a:buFont typeface="+mj-lt"/>
              <a:buAutoNum type="arabicPeriod" startAt="7"/>
            </a:pPr>
            <a:r>
              <a:rPr lang="ru-RU" dirty="0"/>
              <a:t>Если полоскание, то повторить п. 2, иначе снять флаг полоскания и продолжить</a:t>
            </a:r>
          </a:p>
          <a:p>
            <a:pPr marL="514350" indent="-514350">
              <a:buFont typeface="+mj-lt"/>
              <a:buAutoNum type="arabicPeriod" startAt="7"/>
            </a:pPr>
            <a:r>
              <a:rPr lang="ru-RU" dirty="0"/>
              <a:t>Разгон машины на максимальную скорость в течение одной минуты с шагом 200 оборотов.</a:t>
            </a:r>
          </a:p>
          <a:p>
            <a:pPr marL="514350" indent="-514350">
              <a:buFont typeface="+mj-lt"/>
              <a:buAutoNum type="arabicPeriod" startAt="7"/>
            </a:pPr>
            <a:r>
              <a:rPr lang="ru-RU" dirty="0"/>
              <a:t>Снижение оборотов машины до нуля с шагом 200 оборотов</a:t>
            </a:r>
          </a:p>
          <a:p>
            <a:pPr marL="514350" indent="-514350">
              <a:buFont typeface="+mj-lt"/>
              <a:buAutoNum type="arabicPeriod" startAt="7"/>
            </a:pPr>
            <a:r>
              <a:rPr lang="ru-RU" dirty="0"/>
              <a:t>Задержка 5 секунд</a:t>
            </a:r>
          </a:p>
          <a:p>
            <a:pPr marL="514350" indent="-514350">
              <a:buFont typeface="+mj-lt"/>
              <a:buAutoNum type="arabicPeriod" startAt="7"/>
            </a:pPr>
            <a:r>
              <a:rPr lang="ru-RU" dirty="0"/>
              <a:t>Разблокировка двери</a:t>
            </a:r>
          </a:p>
          <a:p>
            <a:pPr marL="514350" indent="-514350">
              <a:buFont typeface="+mj-lt"/>
              <a:buAutoNum type="arabicPeriod" startAt="7"/>
            </a:pPr>
            <a:r>
              <a:rPr lang="ru-RU" dirty="0"/>
              <a:t>Мигают индикаторы «Отжим», а на экране светится надпись END.</a:t>
            </a:r>
          </a:p>
        </p:txBody>
      </p:sp>
      <p:sp>
        <p:nvSpPr>
          <p:cNvPr id="3" name="Date Placeholder 2">
            <a:extLst>
              <a:ext uri="{FF2B5EF4-FFF2-40B4-BE49-F238E27FC236}">
                <a16:creationId xmlns:a16="http://schemas.microsoft.com/office/drawing/2014/main" id="{03CDD499-CC34-F494-B648-FC4FA180B0E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FF4FEA1A-B52B-4B38-9110-0E97BBF323CE}"/>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5" name="Slide Number Placeholder 4">
            <a:extLst>
              <a:ext uri="{FF2B5EF4-FFF2-40B4-BE49-F238E27FC236}">
                <a16:creationId xmlns:a16="http://schemas.microsoft.com/office/drawing/2014/main" id="{29CD2FE1-E28F-572F-AEFD-0D306A975BE8}"/>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10</a:t>
            </a:fld>
            <a:endParaRPr lang="en-GB" noProof="0">
              <a:solidFill>
                <a:prstClr val="black">
                  <a:tint val="75000"/>
                </a:prstClr>
              </a:solidFill>
            </a:endParaRPr>
          </a:p>
        </p:txBody>
      </p:sp>
      <p:pic>
        <p:nvPicPr>
          <p:cNvPr id="10" name="Content Placeholder 9" descr="A picture containing graphical user interface&#10;&#10;Description automatically generated">
            <a:extLst>
              <a:ext uri="{FF2B5EF4-FFF2-40B4-BE49-F238E27FC236}">
                <a16:creationId xmlns:a16="http://schemas.microsoft.com/office/drawing/2014/main" id="{15332BA2-A745-E9C9-4419-DEEFEC68DAD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439" r="43031" b="33526"/>
          <a:stretch/>
        </p:blipFill>
        <p:spPr bwMode="auto">
          <a:xfrm>
            <a:off x="6172202" y="2413837"/>
            <a:ext cx="5117696" cy="3057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60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C61E553-654A-3E71-2430-5B033264CB6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52413524-FD97-9F31-1707-1BE65C85521A}"/>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5E7D7456-B79B-EC0D-A8E4-B72B871D643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11</a:t>
            </a:fld>
            <a:endParaRPr lang="en-GB" noProof="0">
              <a:solidFill>
                <a:prstClr val="black">
                  <a:tint val="75000"/>
                </a:prstClr>
              </a:solidFill>
            </a:endParaRPr>
          </a:p>
        </p:txBody>
      </p:sp>
      <p:sp>
        <p:nvSpPr>
          <p:cNvPr id="8" name="Title 7">
            <a:extLst>
              <a:ext uri="{FF2B5EF4-FFF2-40B4-BE49-F238E27FC236}">
                <a16:creationId xmlns:a16="http://schemas.microsoft.com/office/drawing/2014/main" id="{5D7F9E1D-A388-43FA-A563-5BF76CF992FA}"/>
              </a:ext>
            </a:extLst>
          </p:cNvPr>
          <p:cNvSpPr>
            <a:spLocks noGrp="1"/>
          </p:cNvSpPr>
          <p:nvPr>
            <p:ph type="title"/>
          </p:nvPr>
        </p:nvSpPr>
        <p:spPr/>
        <p:txBody>
          <a:bodyPr/>
          <a:lstStyle/>
          <a:p>
            <a:r>
              <a:rPr lang="ru-RU" dirty="0" err="1"/>
              <a:t>Прорамма</a:t>
            </a:r>
            <a:r>
              <a:rPr lang="ru-RU" dirty="0"/>
              <a:t> «Полоскание» (автомат) </a:t>
            </a:r>
            <a:endParaRPr lang="en-GB" dirty="0"/>
          </a:p>
        </p:txBody>
      </p:sp>
      <p:pic>
        <p:nvPicPr>
          <p:cNvPr id="3" name="Picture 2">
            <a:extLst>
              <a:ext uri="{FF2B5EF4-FFF2-40B4-BE49-F238E27FC236}">
                <a16:creationId xmlns:a16="http://schemas.microsoft.com/office/drawing/2014/main" id="{E69FE9F4-1960-8DF4-35A8-75A25DA0FF51}"/>
              </a:ext>
            </a:extLst>
          </p:cNvPr>
          <p:cNvPicPr>
            <a:picLocks noChangeAspect="1"/>
          </p:cNvPicPr>
          <p:nvPr/>
        </p:nvPicPr>
        <p:blipFill>
          <a:blip r:embed="rId2"/>
          <a:stretch>
            <a:fillRect/>
          </a:stretch>
        </p:blipFill>
        <p:spPr>
          <a:xfrm>
            <a:off x="445546" y="1354895"/>
            <a:ext cx="10908254" cy="4148210"/>
          </a:xfrm>
          <a:prstGeom prst="rect">
            <a:avLst/>
          </a:prstGeom>
        </p:spPr>
      </p:pic>
    </p:spTree>
    <p:extLst>
      <p:ext uri="{BB962C8B-B14F-4D97-AF65-F5344CB8AC3E}">
        <p14:creationId xmlns:p14="http://schemas.microsoft.com/office/powerpoint/2010/main" val="170040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C61E553-654A-3E71-2430-5B033264CB6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52413524-FD97-9F31-1707-1BE65C85521A}"/>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5E7D7456-B79B-EC0D-A8E4-B72B871D643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12</a:t>
            </a:fld>
            <a:endParaRPr lang="en-GB" noProof="0">
              <a:solidFill>
                <a:prstClr val="black">
                  <a:tint val="75000"/>
                </a:prstClr>
              </a:solidFill>
            </a:endParaRPr>
          </a:p>
        </p:txBody>
      </p:sp>
      <p:sp>
        <p:nvSpPr>
          <p:cNvPr id="8" name="Title 7">
            <a:extLst>
              <a:ext uri="{FF2B5EF4-FFF2-40B4-BE49-F238E27FC236}">
                <a16:creationId xmlns:a16="http://schemas.microsoft.com/office/drawing/2014/main" id="{5D7F9E1D-A388-43FA-A563-5BF76CF992FA}"/>
              </a:ext>
            </a:extLst>
          </p:cNvPr>
          <p:cNvSpPr>
            <a:spLocks noGrp="1"/>
          </p:cNvSpPr>
          <p:nvPr>
            <p:ph type="title"/>
          </p:nvPr>
        </p:nvSpPr>
        <p:spPr/>
        <p:txBody>
          <a:bodyPr/>
          <a:lstStyle/>
          <a:p>
            <a:r>
              <a:rPr lang="ru-RU" dirty="0"/>
              <a:t>Периферийные устройства (автомат) </a:t>
            </a:r>
            <a:endParaRPr lang="en-GB" dirty="0"/>
          </a:p>
        </p:txBody>
      </p:sp>
      <p:pic>
        <p:nvPicPr>
          <p:cNvPr id="4" name="Picture 3">
            <a:extLst>
              <a:ext uri="{FF2B5EF4-FFF2-40B4-BE49-F238E27FC236}">
                <a16:creationId xmlns:a16="http://schemas.microsoft.com/office/drawing/2014/main" id="{44C61B2A-9689-224F-3A44-AD3EB0DA5AE0}"/>
              </a:ext>
            </a:extLst>
          </p:cNvPr>
          <p:cNvPicPr>
            <a:picLocks noChangeAspect="1"/>
          </p:cNvPicPr>
          <p:nvPr/>
        </p:nvPicPr>
        <p:blipFill>
          <a:blip r:embed="rId2"/>
          <a:stretch>
            <a:fillRect/>
          </a:stretch>
        </p:blipFill>
        <p:spPr>
          <a:xfrm>
            <a:off x="7132320" y="1455982"/>
            <a:ext cx="5059680" cy="4744272"/>
          </a:xfrm>
          <a:prstGeom prst="rect">
            <a:avLst/>
          </a:prstGeom>
        </p:spPr>
      </p:pic>
      <p:pic>
        <p:nvPicPr>
          <p:cNvPr id="12" name="Picture 11">
            <a:extLst>
              <a:ext uri="{FF2B5EF4-FFF2-40B4-BE49-F238E27FC236}">
                <a16:creationId xmlns:a16="http://schemas.microsoft.com/office/drawing/2014/main" id="{E8EC1723-F1E7-8210-560C-A3BD00BBDF15}"/>
              </a:ext>
            </a:extLst>
          </p:cNvPr>
          <p:cNvPicPr>
            <a:picLocks noChangeAspect="1"/>
          </p:cNvPicPr>
          <p:nvPr/>
        </p:nvPicPr>
        <p:blipFill>
          <a:blip r:embed="rId3"/>
          <a:stretch>
            <a:fillRect/>
          </a:stretch>
        </p:blipFill>
        <p:spPr>
          <a:xfrm>
            <a:off x="527124" y="1580166"/>
            <a:ext cx="6174889" cy="3693511"/>
          </a:xfrm>
          <a:prstGeom prst="rect">
            <a:avLst/>
          </a:prstGeom>
        </p:spPr>
      </p:pic>
      <p:sp>
        <p:nvSpPr>
          <p:cNvPr id="13" name="TextBox 12">
            <a:extLst>
              <a:ext uri="{FF2B5EF4-FFF2-40B4-BE49-F238E27FC236}">
                <a16:creationId xmlns:a16="http://schemas.microsoft.com/office/drawing/2014/main" id="{66F4E979-A428-CB98-DB06-14C694A8EF91}"/>
              </a:ext>
            </a:extLst>
          </p:cNvPr>
          <p:cNvSpPr txBox="1"/>
          <p:nvPr/>
        </p:nvSpPr>
        <p:spPr>
          <a:xfrm>
            <a:off x="2164081" y="5443369"/>
            <a:ext cx="2580041" cy="369332"/>
          </a:xfrm>
          <a:prstGeom prst="rect">
            <a:avLst/>
          </a:prstGeom>
          <a:noFill/>
        </p:spPr>
        <p:txBody>
          <a:bodyPr wrap="square" rtlCol="0">
            <a:spAutoFit/>
          </a:bodyPr>
          <a:lstStyle/>
          <a:p>
            <a:r>
              <a:rPr lang="ru-RU" dirty="0"/>
              <a:t>Управление двигателем</a:t>
            </a:r>
            <a:endParaRPr lang="en-GB" dirty="0"/>
          </a:p>
        </p:txBody>
      </p:sp>
      <p:sp>
        <p:nvSpPr>
          <p:cNvPr id="14" name="TextBox 13">
            <a:extLst>
              <a:ext uri="{FF2B5EF4-FFF2-40B4-BE49-F238E27FC236}">
                <a16:creationId xmlns:a16="http://schemas.microsoft.com/office/drawing/2014/main" id="{BDF6A43F-69C6-C8BB-2570-22781AB97834}"/>
              </a:ext>
            </a:extLst>
          </p:cNvPr>
          <p:cNvSpPr txBox="1"/>
          <p:nvPr/>
        </p:nvSpPr>
        <p:spPr>
          <a:xfrm>
            <a:off x="9061525" y="5444527"/>
            <a:ext cx="2580041" cy="646331"/>
          </a:xfrm>
          <a:prstGeom prst="rect">
            <a:avLst/>
          </a:prstGeom>
          <a:noFill/>
        </p:spPr>
        <p:txBody>
          <a:bodyPr wrap="square" rtlCol="0">
            <a:spAutoFit/>
          </a:bodyPr>
          <a:lstStyle/>
          <a:p>
            <a:pPr algn="ctr"/>
            <a:r>
              <a:rPr lang="ru-RU" dirty="0"/>
              <a:t>Индикация и изменение параметров</a:t>
            </a:r>
            <a:endParaRPr lang="en-GB" dirty="0"/>
          </a:p>
        </p:txBody>
      </p:sp>
    </p:spTree>
    <p:extLst>
      <p:ext uri="{BB962C8B-B14F-4D97-AF65-F5344CB8AC3E}">
        <p14:creationId xmlns:p14="http://schemas.microsoft.com/office/powerpoint/2010/main" val="387540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1129004" y="1399032"/>
            <a:ext cx="3278404" cy="4069080"/>
          </a:xfrm>
        </p:spPr>
        <p:txBody>
          <a:bodyPr rtlCol="0"/>
          <a:lstStyle/>
          <a:p>
            <a:pPr rtl="0"/>
            <a:r>
              <a:rPr lang="ru-RU" dirty="0">
                <a:solidFill>
                  <a:srgbClr val="FFFFFF"/>
                </a:solidFill>
              </a:rPr>
              <a:t>План презентации</a:t>
            </a:r>
            <a:endParaRPr lang="en-GB"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0" indent="0" rtl="0">
              <a:buNone/>
            </a:pPr>
            <a:r>
              <a:rPr lang="ru-RU" dirty="0"/>
              <a:t>Спецификация</a:t>
            </a:r>
            <a:endParaRPr lang="en-GB" dirty="0"/>
          </a:p>
          <a:p>
            <a:pPr marL="0" indent="0" rtl="0">
              <a:buNone/>
            </a:pPr>
            <a:r>
              <a:rPr lang="ru-RU" dirty="0"/>
              <a:t>Сигналы интерфейса и их описание</a:t>
            </a:r>
            <a:endParaRPr lang="en-GB" dirty="0"/>
          </a:p>
          <a:p>
            <a:pPr marL="0" indent="0" rtl="0">
              <a:buNone/>
            </a:pPr>
            <a:r>
              <a:rPr lang="ru-RU" dirty="0"/>
              <a:t>Сценарии моделирования</a:t>
            </a:r>
            <a:endParaRPr lang="en-GB"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18.10.2022</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i="0" u="none" strike="noStrike" kern="1200" cap="none" spc="0" normalizeH="0" dirty="0">
                <a:ln>
                  <a:noFill/>
                </a:ln>
                <a:solidFill>
                  <a:prstClr val="black">
                    <a:tint val="75000"/>
                  </a:prstClr>
                </a:solidFill>
                <a:effectLst/>
                <a:uLnTx/>
                <a:uFillTx/>
                <a:latin typeface="Calibri" panose="020F0502020204030204"/>
                <a:ea typeface="+mn-ea"/>
                <a:cs typeface="+mn-cs"/>
              </a:rPr>
              <a:t>Стиральная машина</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ru-RU" dirty="0"/>
              <a:t>Спецификация</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ru-RU" dirty="0"/>
              <a:t>Данный проект описывает моделирование работы стиральной машины.</a:t>
            </a:r>
          </a:p>
          <a:p>
            <a:pPr rtl="0"/>
            <a:r>
              <a:rPr lang="ru-RU" dirty="0"/>
              <a:t>В качестве экрана индикации используется </a:t>
            </a:r>
            <a:r>
              <a:rPr lang="ru-RU" dirty="0" err="1"/>
              <a:t>семисегментный</a:t>
            </a:r>
            <a:r>
              <a:rPr lang="ru-RU" dirty="0"/>
              <a:t> индикатор, в качестве модели мотора – зуммер (пищалка).</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18.10.2022</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i="0" u="none" strike="noStrike" kern="1200" cap="none" spc="0" normalizeH="0" dirty="0">
                <a:ln>
                  <a:noFill/>
                </a:ln>
                <a:solidFill>
                  <a:prstClr val="black">
                    <a:tint val="75000"/>
                  </a:prstClr>
                </a:solidFill>
                <a:effectLst/>
                <a:uLnTx/>
                <a:uFillTx/>
                <a:latin typeface="Calibri" panose="020F0502020204030204"/>
                <a:ea typeface="+mn-ea"/>
                <a:cs typeface="+mn-cs"/>
              </a:rPr>
              <a:t>Стиральная машина</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9" name="Picture Placeholder 8">
            <a:extLst>
              <a:ext uri="{FF2B5EF4-FFF2-40B4-BE49-F238E27FC236}">
                <a16:creationId xmlns:a16="http://schemas.microsoft.com/office/drawing/2014/main" id="{74CF568D-BA1F-0503-9C19-8C6BB5BA26E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72" b="72"/>
          <a:stretch>
            <a:fillRect/>
          </a:stretch>
        </p:blipFill>
        <p:spPr>
          <a:xfrm>
            <a:off x="9374512" y="3548273"/>
            <a:ext cx="2207046" cy="2204178"/>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F4815BE1-89E0-E0E9-9D25-470445AD2798}"/>
              </a:ext>
            </a:extLst>
          </p:cNvPr>
          <p:cNvPicPr>
            <a:picLocks noChangeAspect="1"/>
          </p:cNvPicPr>
          <p:nvPr/>
        </p:nvPicPr>
        <p:blipFill rotWithShape="1">
          <a:blip r:embed="rId4">
            <a:extLst>
              <a:ext uri="{28A0092B-C50C-407E-A947-70E740481C1C}">
                <a14:useLocalDpi xmlns:a14="http://schemas.microsoft.com/office/drawing/2010/main" val="0"/>
              </a:ext>
            </a:extLst>
          </a:blip>
          <a:srcRect t="32439" b="33526"/>
          <a:stretch/>
        </p:blipFill>
        <p:spPr bwMode="auto">
          <a:xfrm>
            <a:off x="6921388" y="1105549"/>
            <a:ext cx="4906248" cy="16697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BAF5-AF7E-43A1-4C61-33DFBD0D9DC5}"/>
              </a:ext>
            </a:extLst>
          </p:cNvPr>
          <p:cNvSpPr>
            <a:spLocks noGrp="1"/>
          </p:cNvSpPr>
          <p:nvPr>
            <p:ph type="title"/>
          </p:nvPr>
        </p:nvSpPr>
        <p:spPr/>
        <p:txBody>
          <a:bodyPr/>
          <a:lstStyle/>
          <a:p>
            <a:r>
              <a:rPr lang="ru-RU" dirty="0"/>
              <a:t>Сигналы интерфейса и их описание (1)</a:t>
            </a:r>
            <a:endParaRPr lang="en-GB" dirty="0"/>
          </a:p>
        </p:txBody>
      </p:sp>
      <p:sp>
        <p:nvSpPr>
          <p:cNvPr id="3" name="Text Placeholder 2">
            <a:extLst>
              <a:ext uri="{FF2B5EF4-FFF2-40B4-BE49-F238E27FC236}">
                <a16:creationId xmlns:a16="http://schemas.microsoft.com/office/drawing/2014/main" id="{D3A400CB-2A30-BFD6-7030-D5B6DBDFFC4C}"/>
              </a:ext>
            </a:extLst>
          </p:cNvPr>
          <p:cNvSpPr>
            <a:spLocks noGrp="1"/>
          </p:cNvSpPr>
          <p:nvPr>
            <p:ph type="body" idx="1"/>
          </p:nvPr>
        </p:nvSpPr>
        <p:spPr/>
        <p:txBody>
          <a:bodyPr/>
          <a:lstStyle/>
          <a:p>
            <a:r>
              <a:rPr lang="ru-RU" dirty="0"/>
              <a:t>Входные</a:t>
            </a:r>
            <a:endParaRPr lang="en-GB" dirty="0"/>
          </a:p>
        </p:txBody>
      </p:sp>
      <p:sp>
        <p:nvSpPr>
          <p:cNvPr id="4" name="Content Placeholder 3">
            <a:extLst>
              <a:ext uri="{FF2B5EF4-FFF2-40B4-BE49-F238E27FC236}">
                <a16:creationId xmlns:a16="http://schemas.microsoft.com/office/drawing/2014/main" id="{0CAB3541-A15E-3647-B532-78D2DFCB2FED}"/>
              </a:ext>
            </a:extLst>
          </p:cNvPr>
          <p:cNvSpPr>
            <a:spLocks noGrp="1"/>
          </p:cNvSpPr>
          <p:nvPr>
            <p:ph sz="half" idx="2"/>
          </p:nvPr>
        </p:nvSpPr>
        <p:spPr/>
        <p:txBody>
          <a:bodyPr>
            <a:normAutofit/>
          </a:bodyPr>
          <a:lstStyle/>
          <a:p>
            <a:r>
              <a:rPr lang="ru-RU" dirty="0"/>
              <a:t>Кнопка «Скорость», «Температура», «Старт» и «Полоскание»</a:t>
            </a:r>
          </a:p>
          <a:p>
            <a:r>
              <a:rPr lang="ru-RU" dirty="0"/>
              <a:t>Защёлка двери</a:t>
            </a:r>
          </a:p>
          <a:p>
            <a:r>
              <a:rPr lang="ru-RU" dirty="0"/>
              <a:t>Сигнал корректности блокировки</a:t>
            </a:r>
          </a:p>
          <a:p>
            <a:r>
              <a:rPr lang="ru-RU" dirty="0"/>
              <a:t>Температурный сенсор (</a:t>
            </a:r>
            <a:r>
              <a:rPr lang="en-GB" dirty="0"/>
              <a:t>8bit)</a:t>
            </a:r>
          </a:p>
          <a:p>
            <a:r>
              <a:rPr lang="ru-RU" dirty="0"/>
              <a:t>Тактирующий сигнал 48 МГц (</a:t>
            </a:r>
            <a:r>
              <a:rPr lang="en-GB" dirty="0"/>
              <a:t>CLK)</a:t>
            </a:r>
          </a:p>
        </p:txBody>
      </p:sp>
      <p:sp>
        <p:nvSpPr>
          <p:cNvPr id="5" name="Text Placeholder 4">
            <a:extLst>
              <a:ext uri="{FF2B5EF4-FFF2-40B4-BE49-F238E27FC236}">
                <a16:creationId xmlns:a16="http://schemas.microsoft.com/office/drawing/2014/main" id="{1BC106CD-3C58-E6BB-DE66-43E222DED78D}"/>
              </a:ext>
            </a:extLst>
          </p:cNvPr>
          <p:cNvSpPr>
            <a:spLocks noGrp="1"/>
          </p:cNvSpPr>
          <p:nvPr>
            <p:ph type="body" sz="quarter" idx="3"/>
          </p:nvPr>
        </p:nvSpPr>
        <p:spPr/>
        <p:txBody>
          <a:bodyPr/>
          <a:lstStyle/>
          <a:p>
            <a:r>
              <a:rPr lang="ru-RU" dirty="0"/>
              <a:t>Выходные</a:t>
            </a:r>
            <a:endParaRPr lang="en-GB" dirty="0"/>
          </a:p>
        </p:txBody>
      </p:sp>
      <p:sp>
        <p:nvSpPr>
          <p:cNvPr id="6" name="Content Placeholder 5">
            <a:extLst>
              <a:ext uri="{FF2B5EF4-FFF2-40B4-BE49-F238E27FC236}">
                <a16:creationId xmlns:a16="http://schemas.microsoft.com/office/drawing/2014/main" id="{36FE8952-4D4C-1845-8B62-3EC60BD9398E}"/>
              </a:ext>
            </a:extLst>
          </p:cNvPr>
          <p:cNvSpPr>
            <a:spLocks noGrp="1"/>
          </p:cNvSpPr>
          <p:nvPr>
            <p:ph sz="quarter" idx="4"/>
          </p:nvPr>
        </p:nvSpPr>
        <p:spPr/>
        <p:txBody>
          <a:bodyPr>
            <a:normAutofit/>
          </a:bodyPr>
          <a:lstStyle/>
          <a:p>
            <a:r>
              <a:rPr lang="ru-RU" dirty="0"/>
              <a:t>Индикаторы «Старт» и «Полоскание»</a:t>
            </a:r>
            <a:endParaRPr lang="en-GB" dirty="0"/>
          </a:p>
          <a:p>
            <a:r>
              <a:rPr lang="ru-RU" dirty="0"/>
              <a:t>Блокировка двери</a:t>
            </a:r>
          </a:p>
          <a:p>
            <a:r>
              <a:rPr lang="ru-RU" dirty="0"/>
              <a:t>Включение нагревателя</a:t>
            </a:r>
            <a:endParaRPr lang="en-GB" dirty="0"/>
          </a:p>
          <a:p>
            <a:r>
              <a:rPr lang="ru-RU" dirty="0" err="1"/>
              <a:t>Семисегментый</a:t>
            </a:r>
            <a:r>
              <a:rPr lang="ru-RU" dirty="0"/>
              <a:t> индикатор</a:t>
            </a:r>
          </a:p>
        </p:txBody>
      </p:sp>
      <p:sp>
        <p:nvSpPr>
          <p:cNvPr id="7" name="Date Placeholder 6">
            <a:extLst>
              <a:ext uri="{FF2B5EF4-FFF2-40B4-BE49-F238E27FC236}">
                <a16:creationId xmlns:a16="http://schemas.microsoft.com/office/drawing/2014/main" id="{4F25BC5F-708E-3DBF-DDBE-86893A458D9E}"/>
              </a:ext>
            </a:extLst>
          </p:cNvPr>
          <p:cNvSpPr>
            <a:spLocks noGrp="1"/>
          </p:cNvSpPr>
          <p:nvPr>
            <p:ph type="dt" sz="half" idx="10"/>
          </p:nvPr>
        </p:nvSpPr>
        <p:spPr/>
        <p:txBody>
          <a:bodyPr/>
          <a:lstStyle/>
          <a:p>
            <a:pPr>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18.10.2022</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31843A6D-5802-153E-4D33-3FE543C37F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i="0" u="none" strike="noStrike" kern="1200" cap="none" spc="0" normalizeH="0" dirty="0">
                <a:ln>
                  <a:noFill/>
                </a:ln>
                <a:solidFill>
                  <a:prstClr val="black">
                    <a:tint val="75000"/>
                  </a:prstClr>
                </a:solidFill>
                <a:effectLst/>
                <a:uLnTx/>
                <a:uFillTx/>
                <a:latin typeface="Calibri" panose="020F0502020204030204"/>
                <a:ea typeface="+mn-ea"/>
                <a:cs typeface="+mn-cs"/>
              </a:rPr>
              <a:t>Стиральная машина</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809CB59B-570A-403F-23BB-9C0ED89431AB}"/>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dirty="0">
              <a:solidFill>
                <a:prstClr val="black">
                  <a:tint val="75000"/>
                </a:prstClr>
              </a:solidFill>
            </a:endParaRPr>
          </a:p>
        </p:txBody>
      </p:sp>
    </p:spTree>
    <p:extLst>
      <p:ext uri="{BB962C8B-B14F-4D97-AF65-F5344CB8AC3E}">
        <p14:creationId xmlns:p14="http://schemas.microsoft.com/office/powerpoint/2010/main" val="190776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BAF5-AF7E-43A1-4C61-33DFBD0D9DC5}"/>
              </a:ext>
            </a:extLst>
          </p:cNvPr>
          <p:cNvSpPr>
            <a:spLocks noGrp="1"/>
          </p:cNvSpPr>
          <p:nvPr>
            <p:ph type="title"/>
          </p:nvPr>
        </p:nvSpPr>
        <p:spPr/>
        <p:txBody>
          <a:bodyPr/>
          <a:lstStyle/>
          <a:p>
            <a:r>
              <a:rPr lang="ru-RU" dirty="0"/>
              <a:t>Сигналы интерфейса и их описание (2)</a:t>
            </a:r>
            <a:endParaRPr lang="en-GB" dirty="0"/>
          </a:p>
        </p:txBody>
      </p:sp>
      <p:sp>
        <p:nvSpPr>
          <p:cNvPr id="3" name="Text Placeholder 2">
            <a:extLst>
              <a:ext uri="{FF2B5EF4-FFF2-40B4-BE49-F238E27FC236}">
                <a16:creationId xmlns:a16="http://schemas.microsoft.com/office/drawing/2014/main" id="{D3A400CB-2A30-BFD6-7030-D5B6DBDFFC4C}"/>
              </a:ext>
            </a:extLst>
          </p:cNvPr>
          <p:cNvSpPr>
            <a:spLocks noGrp="1"/>
          </p:cNvSpPr>
          <p:nvPr>
            <p:ph type="body" idx="1"/>
          </p:nvPr>
        </p:nvSpPr>
        <p:spPr/>
        <p:txBody>
          <a:bodyPr/>
          <a:lstStyle/>
          <a:p>
            <a:r>
              <a:rPr lang="ru-RU" dirty="0"/>
              <a:t>Входные</a:t>
            </a:r>
            <a:endParaRPr lang="en-GB" dirty="0"/>
          </a:p>
        </p:txBody>
      </p:sp>
      <p:sp>
        <p:nvSpPr>
          <p:cNvPr id="4" name="Content Placeholder 3">
            <a:extLst>
              <a:ext uri="{FF2B5EF4-FFF2-40B4-BE49-F238E27FC236}">
                <a16:creationId xmlns:a16="http://schemas.microsoft.com/office/drawing/2014/main" id="{0CAB3541-A15E-3647-B532-78D2DFCB2FED}"/>
              </a:ext>
            </a:extLst>
          </p:cNvPr>
          <p:cNvSpPr>
            <a:spLocks noGrp="1"/>
          </p:cNvSpPr>
          <p:nvPr>
            <p:ph sz="half" idx="2"/>
          </p:nvPr>
        </p:nvSpPr>
        <p:spPr/>
        <p:txBody>
          <a:bodyPr>
            <a:normAutofit/>
          </a:bodyPr>
          <a:lstStyle/>
          <a:p>
            <a:r>
              <a:rPr lang="ru-RU" dirty="0"/>
              <a:t>Датчик давления насоса</a:t>
            </a:r>
          </a:p>
          <a:p>
            <a:r>
              <a:rPr lang="ru-RU" dirty="0"/>
              <a:t>Датчик давления водопровода</a:t>
            </a:r>
          </a:p>
          <a:p>
            <a:r>
              <a:rPr lang="ru-RU" dirty="0"/>
              <a:t>Датчик уровня воды</a:t>
            </a:r>
            <a:endParaRPr lang="en-GB" dirty="0"/>
          </a:p>
          <a:p>
            <a:r>
              <a:rPr lang="ru-RU" dirty="0"/>
              <a:t>Сигнал исправности мотора</a:t>
            </a:r>
          </a:p>
          <a:p>
            <a:endParaRPr lang="en-GB" dirty="0"/>
          </a:p>
        </p:txBody>
      </p:sp>
      <p:sp>
        <p:nvSpPr>
          <p:cNvPr id="5" name="Text Placeholder 4">
            <a:extLst>
              <a:ext uri="{FF2B5EF4-FFF2-40B4-BE49-F238E27FC236}">
                <a16:creationId xmlns:a16="http://schemas.microsoft.com/office/drawing/2014/main" id="{1BC106CD-3C58-E6BB-DE66-43E222DED78D}"/>
              </a:ext>
            </a:extLst>
          </p:cNvPr>
          <p:cNvSpPr>
            <a:spLocks noGrp="1"/>
          </p:cNvSpPr>
          <p:nvPr>
            <p:ph type="body" sz="quarter" idx="3"/>
          </p:nvPr>
        </p:nvSpPr>
        <p:spPr/>
        <p:txBody>
          <a:bodyPr/>
          <a:lstStyle/>
          <a:p>
            <a:r>
              <a:rPr lang="ru-RU" dirty="0"/>
              <a:t>Выходные</a:t>
            </a:r>
            <a:endParaRPr lang="en-GB" dirty="0"/>
          </a:p>
        </p:txBody>
      </p:sp>
      <p:sp>
        <p:nvSpPr>
          <p:cNvPr id="6" name="Content Placeholder 5">
            <a:extLst>
              <a:ext uri="{FF2B5EF4-FFF2-40B4-BE49-F238E27FC236}">
                <a16:creationId xmlns:a16="http://schemas.microsoft.com/office/drawing/2014/main" id="{36FE8952-4D4C-1845-8B62-3EC60BD9398E}"/>
              </a:ext>
            </a:extLst>
          </p:cNvPr>
          <p:cNvSpPr>
            <a:spLocks noGrp="1"/>
          </p:cNvSpPr>
          <p:nvPr>
            <p:ph sz="quarter" idx="4"/>
          </p:nvPr>
        </p:nvSpPr>
        <p:spPr/>
        <p:txBody>
          <a:bodyPr>
            <a:normAutofit/>
          </a:bodyPr>
          <a:lstStyle/>
          <a:p>
            <a:r>
              <a:rPr lang="ru-RU" dirty="0"/>
              <a:t>Открытие клапана воды</a:t>
            </a:r>
          </a:p>
          <a:p>
            <a:r>
              <a:rPr lang="ru-RU" dirty="0"/>
              <a:t>Включение насоса слива</a:t>
            </a:r>
          </a:p>
          <a:p>
            <a:r>
              <a:rPr lang="ru-RU" dirty="0"/>
              <a:t>Сигнал направления вращения барабана</a:t>
            </a:r>
          </a:p>
          <a:p>
            <a:r>
              <a:rPr lang="ru-RU" dirty="0"/>
              <a:t>Сигнал частоты вращения (частота сигнала зуммера)</a:t>
            </a:r>
          </a:p>
          <a:p>
            <a:r>
              <a:rPr lang="ru-RU" dirty="0"/>
              <a:t>Сигнал включения мотора</a:t>
            </a:r>
          </a:p>
          <a:p>
            <a:endParaRPr lang="ru-RU" dirty="0"/>
          </a:p>
        </p:txBody>
      </p:sp>
      <p:sp>
        <p:nvSpPr>
          <p:cNvPr id="7" name="Date Placeholder 6">
            <a:extLst>
              <a:ext uri="{FF2B5EF4-FFF2-40B4-BE49-F238E27FC236}">
                <a16:creationId xmlns:a16="http://schemas.microsoft.com/office/drawing/2014/main" id="{4F25BC5F-708E-3DBF-DDBE-86893A458D9E}"/>
              </a:ext>
            </a:extLst>
          </p:cNvPr>
          <p:cNvSpPr>
            <a:spLocks noGrp="1"/>
          </p:cNvSpPr>
          <p:nvPr>
            <p:ph type="dt" sz="half" idx="10"/>
          </p:nvPr>
        </p:nvSpPr>
        <p:spPr/>
        <p:txBody>
          <a:bodyPr/>
          <a:lstStyle/>
          <a:p>
            <a:pPr>
              <a:defRPr/>
            </a:pPr>
            <a:r>
              <a:rPr lang="en-US" sz="1200" b="0" i="0" u="none" strike="noStrike" kern="1200" cap="none" spc="0" normalizeH="0">
                <a:ln>
                  <a:noFill/>
                </a:ln>
                <a:solidFill>
                  <a:prstClr val="black">
                    <a:tint val="75000"/>
                  </a:prstClr>
                </a:solidFill>
                <a:effectLst/>
                <a:uLnTx/>
                <a:uFillTx/>
                <a:latin typeface="Calibri" panose="020F0502020204030204"/>
                <a:ea typeface="+mn-ea"/>
                <a:cs typeface="+mn-cs"/>
              </a:rPr>
              <a:t>18.10.2022</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31843A6D-5802-153E-4D33-3FE543C37F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i="0" u="none" strike="noStrike" kern="1200" cap="none" spc="0" normalizeH="0" dirty="0">
                <a:ln>
                  <a:noFill/>
                </a:ln>
                <a:solidFill>
                  <a:prstClr val="black">
                    <a:tint val="75000"/>
                  </a:prstClr>
                </a:solidFill>
                <a:effectLst/>
                <a:uLnTx/>
                <a:uFillTx/>
                <a:latin typeface="Calibri" panose="020F0502020204030204"/>
                <a:ea typeface="+mn-ea"/>
                <a:cs typeface="+mn-cs"/>
              </a:rPr>
              <a:t>Стиральная машина</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809CB59B-570A-403F-23BB-9C0ED89431AB}"/>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5</a:t>
            </a:fld>
            <a:endParaRPr lang="en-GB" noProof="0" dirty="0">
              <a:solidFill>
                <a:prstClr val="black">
                  <a:tint val="75000"/>
                </a:prstClr>
              </a:solidFill>
            </a:endParaRPr>
          </a:p>
        </p:txBody>
      </p:sp>
    </p:spTree>
    <p:extLst>
      <p:ext uri="{BB962C8B-B14F-4D97-AF65-F5344CB8AC3E}">
        <p14:creationId xmlns:p14="http://schemas.microsoft.com/office/powerpoint/2010/main" val="266244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4359FF-F0F3-E183-E551-3C188544CBAA}"/>
              </a:ext>
            </a:extLst>
          </p:cNvPr>
          <p:cNvSpPr>
            <a:spLocks noGrp="1"/>
          </p:cNvSpPr>
          <p:nvPr>
            <p:ph type="title"/>
          </p:nvPr>
        </p:nvSpPr>
        <p:spPr/>
        <p:txBody>
          <a:bodyPr/>
          <a:lstStyle/>
          <a:p>
            <a:r>
              <a:rPr lang="ru-RU" dirty="0"/>
              <a:t>Сценарии моделирования (1)</a:t>
            </a:r>
            <a:endParaRPr lang="en-GB" dirty="0"/>
          </a:p>
        </p:txBody>
      </p:sp>
      <p:sp>
        <p:nvSpPr>
          <p:cNvPr id="6" name="Content Placeholder 5">
            <a:extLst>
              <a:ext uri="{FF2B5EF4-FFF2-40B4-BE49-F238E27FC236}">
                <a16:creationId xmlns:a16="http://schemas.microsoft.com/office/drawing/2014/main" id="{A388CB2C-9918-4CC2-8598-2508A3A3ADAA}"/>
              </a:ext>
            </a:extLst>
          </p:cNvPr>
          <p:cNvSpPr>
            <a:spLocks noGrp="1"/>
          </p:cNvSpPr>
          <p:nvPr>
            <p:ph sz="half" idx="1"/>
          </p:nvPr>
        </p:nvSpPr>
        <p:spPr/>
        <p:txBody>
          <a:bodyPr>
            <a:normAutofit fontScale="92500" lnSpcReduction="20000"/>
          </a:bodyPr>
          <a:lstStyle/>
          <a:p>
            <a:pPr marL="0" indent="0">
              <a:buNone/>
            </a:pPr>
            <a:r>
              <a:rPr lang="ru-RU" dirty="0"/>
              <a:t>При подаче питания плата управления осуществляет 1 секундную задержку, затем включается индикация управления: мигают индикаторы «Старт» и «Готовность». На дисплее поочередно отображаются параметры программы: предельная скорость вращения барабана, температура воды и предполагаемое время стирки. Для упрощения реализована одна программа – полоскание.</a:t>
            </a:r>
          </a:p>
        </p:txBody>
      </p:sp>
      <p:sp>
        <p:nvSpPr>
          <p:cNvPr id="3" name="Date Placeholder 2">
            <a:extLst>
              <a:ext uri="{FF2B5EF4-FFF2-40B4-BE49-F238E27FC236}">
                <a16:creationId xmlns:a16="http://schemas.microsoft.com/office/drawing/2014/main" id="{03CDD499-CC34-F494-B648-FC4FA180B0E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FF4FEA1A-B52B-4B38-9110-0E97BBF323C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200" b="0" i="0" u="none" strike="noStrike" kern="1200" cap="none" spc="0" normalizeH="0" dirty="0">
                <a:ln>
                  <a:noFill/>
                </a:ln>
                <a:solidFill>
                  <a:prstClr val="black">
                    <a:tint val="75000"/>
                  </a:prstClr>
                </a:solidFill>
                <a:effectLst/>
                <a:uLnTx/>
                <a:uFillTx/>
                <a:latin typeface="Calibri" panose="020F0502020204030204"/>
                <a:ea typeface="+mn-ea"/>
                <a:cs typeface="+mn-cs"/>
              </a:rPr>
              <a:t>Стиральная машина</a:t>
            </a:r>
            <a:endPar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9CD2FE1-E28F-572F-AEFD-0D306A975BE8}"/>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6</a:t>
            </a:fld>
            <a:endParaRPr lang="en-GB" noProof="0">
              <a:solidFill>
                <a:prstClr val="black">
                  <a:tint val="75000"/>
                </a:prstClr>
              </a:solidFill>
            </a:endParaRPr>
          </a:p>
        </p:txBody>
      </p:sp>
      <p:pic>
        <p:nvPicPr>
          <p:cNvPr id="10" name="Content Placeholder 9" descr="A picture containing graphical user interface&#10;&#10;Description automatically generated">
            <a:extLst>
              <a:ext uri="{FF2B5EF4-FFF2-40B4-BE49-F238E27FC236}">
                <a16:creationId xmlns:a16="http://schemas.microsoft.com/office/drawing/2014/main" id="{15332BA2-A745-E9C9-4419-DEEFEC68DAD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439" r="43031" b="33526"/>
          <a:stretch/>
        </p:blipFill>
        <p:spPr bwMode="auto">
          <a:xfrm>
            <a:off x="6172202" y="2413837"/>
            <a:ext cx="5117696" cy="3057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358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4359FF-F0F3-E183-E551-3C188544CBAA}"/>
              </a:ext>
            </a:extLst>
          </p:cNvPr>
          <p:cNvSpPr>
            <a:spLocks noGrp="1"/>
          </p:cNvSpPr>
          <p:nvPr>
            <p:ph type="title"/>
          </p:nvPr>
        </p:nvSpPr>
        <p:spPr/>
        <p:txBody>
          <a:bodyPr/>
          <a:lstStyle/>
          <a:p>
            <a:r>
              <a:rPr lang="ru-RU" dirty="0"/>
              <a:t>Сценарии моделирования (2)</a:t>
            </a:r>
            <a:endParaRPr lang="en-GB" dirty="0"/>
          </a:p>
        </p:txBody>
      </p:sp>
      <p:sp>
        <p:nvSpPr>
          <p:cNvPr id="6" name="Content Placeholder 5">
            <a:extLst>
              <a:ext uri="{FF2B5EF4-FFF2-40B4-BE49-F238E27FC236}">
                <a16:creationId xmlns:a16="http://schemas.microsoft.com/office/drawing/2014/main" id="{A388CB2C-9918-4CC2-8598-2508A3A3ADAA}"/>
              </a:ext>
            </a:extLst>
          </p:cNvPr>
          <p:cNvSpPr>
            <a:spLocks noGrp="1"/>
          </p:cNvSpPr>
          <p:nvPr>
            <p:ph sz="half" idx="1"/>
          </p:nvPr>
        </p:nvSpPr>
        <p:spPr/>
        <p:txBody>
          <a:bodyPr>
            <a:normAutofit fontScale="85000" lnSpcReduction="20000"/>
          </a:bodyPr>
          <a:lstStyle/>
          <a:p>
            <a:pPr marL="0" indent="0">
              <a:buNone/>
            </a:pPr>
            <a:r>
              <a:rPr lang="ru-RU" dirty="0"/>
              <a:t>Пользователь может изменять скорость барабана и температуру, используя кнопки управления. Также пользователь нажатием соответствующей кнопки может активировать дополнительную опцию полоскания, что влечёт увеличение времени стирки. При изменении параметра новое значение выводится на экран (индикатор «Режим полоскания»). При нажатии нескольких кнопок приоритет отдаётся первой нажатой. Задержка нажатия: 1 секунда. </a:t>
            </a:r>
          </a:p>
          <a:p>
            <a:pPr marL="0" indent="0">
              <a:buNone/>
            </a:pPr>
            <a:r>
              <a:rPr lang="ru-RU" dirty="0"/>
              <a:t>Для сброса состояния требуется выключить питание.</a:t>
            </a:r>
          </a:p>
        </p:txBody>
      </p:sp>
      <p:sp>
        <p:nvSpPr>
          <p:cNvPr id="3" name="Date Placeholder 2">
            <a:extLst>
              <a:ext uri="{FF2B5EF4-FFF2-40B4-BE49-F238E27FC236}">
                <a16:creationId xmlns:a16="http://schemas.microsoft.com/office/drawing/2014/main" id="{03CDD499-CC34-F494-B648-FC4FA180B0E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FF4FEA1A-B52B-4B38-9110-0E97BBF323CE}"/>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dirty="0">
              <a:solidFill>
                <a:prstClr val="black">
                  <a:tint val="75000"/>
                </a:prstClr>
              </a:solidFill>
            </a:endParaRPr>
          </a:p>
        </p:txBody>
      </p:sp>
      <p:sp>
        <p:nvSpPr>
          <p:cNvPr id="5" name="Slide Number Placeholder 4">
            <a:extLst>
              <a:ext uri="{FF2B5EF4-FFF2-40B4-BE49-F238E27FC236}">
                <a16:creationId xmlns:a16="http://schemas.microsoft.com/office/drawing/2014/main" id="{29CD2FE1-E28F-572F-AEFD-0D306A975BE8}"/>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7</a:t>
            </a:fld>
            <a:endParaRPr lang="en-GB" noProof="0">
              <a:solidFill>
                <a:prstClr val="black">
                  <a:tint val="75000"/>
                </a:prstClr>
              </a:solidFill>
            </a:endParaRPr>
          </a:p>
        </p:txBody>
      </p:sp>
      <p:pic>
        <p:nvPicPr>
          <p:cNvPr id="10" name="Content Placeholder 9" descr="A picture containing graphical user interface&#10;&#10;Description automatically generated">
            <a:extLst>
              <a:ext uri="{FF2B5EF4-FFF2-40B4-BE49-F238E27FC236}">
                <a16:creationId xmlns:a16="http://schemas.microsoft.com/office/drawing/2014/main" id="{15332BA2-A745-E9C9-4419-DEEFEC68DAD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439" r="43031" b="33526"/>
          <a:stretch/>
        </p:blipFill>
        <p:spPr bwMode="auto">
          <a:xfrm>
            <a:off x="6172202" y="2413837"/>
            <a:ext cx="5117696" cy="3057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801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C61E553-654A-3E71-2430-5B033264CB6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6" name="Footer Placeholder 5">
            <a:extLst>
              <a:ext uri="{FF2B5EF4-FFF2-40B4-BE49-F238E27FC236}">
                <a16:creationId xmlns:a16="http://schemas.microsoft.com/office/drawing/2014/main" id="{52413524-FD97-9F31-1707-1BE65C85521A}"/>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7" name="Slide Number Placeholder 6">
            <a:extLst>
              <a:ext uri="{FF2B5EF4-FFF2-40B4-BE49-F238E27FC236}">
                <a16:creationId xmlns:a16="http://schemas.microsoft.com/office/drawing/2014/main" id="{5E7D7456-B79B-EC0D-A8E4-B72B871D643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8</a:t>
            </a:fld>
            <a:endParaRPr lang="en-GB" noProof="0">
              <a:solidFill>
                <a:prstClr val="black">
                  <a:tint val="75000"/>
                </a:prstClr>
              </a:solidFill>
            </a:endParaRPr>
          </a:p>
        </p:txBody>
      </p:sp>
      <p:sp>
        <p:nvSpPr>
          <p:cNvPr id="8" name="Title 7">
            <a:extLst>
              <a:ext uri="{FF2B5EF4-FFF2-40B4-BE49-F238E27FC236}">
                <a16:creationId xmlns:a16="http://schemas.microsoft.com/office/drawing/2014/main" id="{5D7F9E1D-A388-43FA-A563-5BF76CF992FA}"/>
              </a:ext>
            </a:extLst>
          </p:cNvPr>
          <p:cNvSpPr>
            <a:spLocks noGrp="1"/>
          </p:cNvSpPr>
          <p:nvPr>
            <p:ph type="title"/>
          </p:nvPr>
        </p:nvSpPr>
        <p:spPr/>
        <p:txBody>
          <a:bodyPr/>
          <a:lstStyle/>
          <a:p>
            <a:r>
              <a:rPr lang="ru-RU" dirty="0"/>
              <a:t>Начальная конфигурация (автомат) </a:t>
            </a:r>
            <a:endParaRPr lang="en-GB" dirty="0"/>
          </a:p>
        </p:txBody>
      </p:sp>
      <p:pic>
        <p:nvPicPr>
          <p:cNvPr id="10" name="Picture 9">
            <a:extLst>
              <a:ext uri="{FF2B5EF4-FFF2-40B4-BE49-F238E27FC236}">
                <a16:creationId xmlns:a16="http://schemas.microsoft.com/office/drawing/2014/main" id="{1604B276-F699-7638-C172-5A6A3FCDD7B1}"/>
              </a:ext>
            </a:extLst>
          </p:cNvPr>
          <p:cNvPicPr>
            <a:picLocks noChangeAspect="1"/>
          </p:cNvPicPr>
          <p:nvPr/>
        </p:nvPicPr>
        <p:blipFill>
          <a:blip r:embed="rId2"/>
          <a:stretch>
            <a:fillRect/>
          </a:stretch>
        </p:blipFill>
        <p:spPr>
          <a:xfrm>
            <a:off x="1247888" y="1352486"/>
            <a:ext cx="8799754" cy="4624106"/>
          </a:xfrm>
          <a:prstGeom prst="rect">
            <a:avLst/>
          </a:prstGeom>
        </p:spPr>
      </p:pic>
    </p:spTree>
    <p:extLst>
      <p:ext uri="{BB962C8B-B14F-4D97-AF65-F5344CB8AC3E}">
        <p14:creationId xmlns:p14="http://schemas.microsoft.com/office/powerpoint/2010/main" val="285623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4359FF-F0F3-E183-E551-3C188544CBAA}"/>
              </a:ext>
            </a:extLst>
          </p:cNvPr>
          <p:cNvSpPr>
            <a:spLocks noGrp="1"/>
          </p:cNvSpPr>
          <p:nvPr>
            <p:ph type="title"/>
          </p:nvPr>
        </p:nvSpPr>
        <p:spPr/>
        <p:txBody>
          <a:bodyPr/>
          <a:lstStyle/>
          <a:p>
            <a:r>
              <a:rPr lang="ru-RU" dirty="0"/>
              <a:t>Сценарии моделирования (3)</a:t>
            </a:r>
            <a:endParaRPr lang="en-GB" dirty="0"/>
          </a:p>
        </p:txBody>
      </p:sp>
      <p:sp>
        <p:nvSpPr>
          <p:cNvPr id="6" name="Content Placeholder 5">
            <a:extLst>
              <a:ext uri="{FF2B5EF4-FFF2-40B4-BE49-F238E27FC236}">
                <a16:creationId xmlns:a16="http://schemas.microsoft.com/office/drawing/2014/main" id="{A388CB2C-9918-4CC2-8598-2508A3A3ADAA}"/>
              </a:ext>
            </a:extLst>
          </p:cNvPr>
          <p:cNvSpPr>
            <a:spLocks noGrp="1"/>
          </p:cNvSpPr>
          <p:nvPr>
            <p:ph sz="half" idx="1"/>
          </p:nvPr>
        </p:nvSpPr>
        <p:spPr/>
        <p:txBody>
          <a:bodyPr>
            <a:normAutofit fontScale="85000" lnSpcReduction="20000"/>
          </a:bodyPr>
          <a:lstStyle/>
          <a:p>
            <a:pPr marL="0" indent="0">
              <a:buNone/>
            </a:pPr>
            <a:r>
              <a:rPr lang="ru-RU" dirty="0"/>
              <a:t>При нажатии на кнопку «Старт» осуществляется программа «Полоскание»:</a:t>
            </a:r>
          </a:p>
          <a:p>
            <a:pPr marL="514350" indent="-514350">
              <a:buFont typeface="+mj-lt"/>
              <a:buAutoNum type="arabicPeriod"/>
            </a:pPr>
            <a:r>
              <a:rPr lang="ru-RU" dirty="0"/>
              <a:t>Ожидание блокировки двери</a:t>
            </a:r>
          </a:p>
          <a:p>
            <a:pPr marL="514350" indent="-514350">
              <a:buFont typeface="+mj-lt"/>
              <a:buAutoNum type="arabicPeriod"/>
            </a:pPr>
            <a:r>
              <a:rPr lang="ru-RU" dirty="0"/>
              <a:t>Слив воды</a:t>
            </a:r>
          </a:p>
          <a:p>
            <a:pPr marL="514350" indent="-514350">
              <a:buFont typeface="+mj-lt"/>
              <a:buAutoNum type="arabicPeriod"/>
            </a:pPr>
            <a:r>
              <a:rPr lang="ru-RU" dirty="0"/>
              <a:t>Набор воды</a:t>
            </a:r>
          </a:p>
          <a:p>
            <a:pPr marL="514350" indent="-514350">
              <a:buFont typeface="+mj-lt"/>
              <a:buAutoNum type="arabicPeriod"/>
            </a:pPr>
            <a:r>
              <a:rPr lang="ru-RU" dirty="0"/>
              <a:t>Поворот налево в течение 5 секунд на половине скорости (частоты)</a:t>
            </a:r>
          </a:p>
          <a:p>
            <a:pPr marL="514350" indent="-514350">
              <a:buFont typeface="+mj-lt"/>
              <a:buAutoNum type="arabicPeriod"/>
            </a:pPr>
            <a:r>
              <a:rPr lang="ru-RU" dirty="0"/>
              <a:t>Поворот направо в течение 5 секунд на половине скорости (частоты)</a:t>
            </a:r>
          </a:p>
          <a:p>
            <a:pPr marL="514350" indent="-514350">
              <a:buFont typeface="+mj-lt"/>
              <a:buAutoNum type="arabicPeriod"/>
            </a:pPr>
            <a:r>
              <a:rPr lang="ru-RU" dirty="0"/>
              <a:t>Слив воды</a:t>
            </a:r>
          </a:p>
          <a:p>
            <a:endParaRPr lang="en-GB" dirty="0"/>
          </a:p>
        </p:txBody>
      </p:sp>
      <p:sp>
        <p:nvSpPr>
          <p:cNvPr id="3" name="Date Placeholder 2">
            <a:extLst>
              <a:ext uri="{FF2B5EF4-FFF2-40B4-BE49-F238E27FC236}">
                <a16:creationId xmlns:a16="http://schemas.microsoft.com/office/drawing/2014/main" id="{03CDD499-CC34-F494-B648-FC4FA180B0E1}"/>
              </a:ext>
            </a:extLst>
          </p:cNvPr>
          <p:cNvSpPr>
            <a:spLocks noGrp="1"/>
          </p:cNvSpPr>
          <p:nvPr>
            <p:ph type="dt" sz="half" idx="10"/>
          </p:nvPr>
        </p:nvSpPr>
        <p:spPr/>
        <p:txBody>
          <a:bodyPr/>
          <a:lstStyle/>
          <a:p>
            <a:pPr rtl="0">
              <a:defRPr/>
            </a:pPr>
            <a:r>
              <a:rPr lang="en-US" noProof="0">
                <a:solidFill>
                  <a:prstClr val="black">
                    <a:tint val="75000"/>
                  </a:prstClr>
                </a:solidFill>
              </a:rPr>
              <a:t>18.10.2022</a:t>
            </a:r>
            <a:endParaRPr lang="en-GB" noProof="0">
              <a:solidFill>
                <a:prstClr val="black">
                  <a:tint val="75000"/>
                </a:prstClr>
              </a:solidFill>
            </a:endParaRPr>
          </a:p>
        </p:txBody>
      </p:sp>
      <p:sp>
        <p:nvSpPr>
          <p:cNvPr id="4" name="Footer Placeholder 3">
            <a:extLst>
              <a:ext uri="{FF2B5EF4-FFF2-40B4-BE49-F238E27FC236}">
                <a16:creationId xmlns:a16="http://schemas.microsoft.com/office/drawing/2014/main" id="{FF4FEA1A-B52B-4B38-9110-0E97BBF323CE}"/>
              </a:ext>
            </a:extLst>
          </p:cNvPr>
          <p:cNvSpPr>
            <a:spLocks noGrp="1"/>
          </p:cNvSpPr>
          <p:nvPr>
            <p:ph type="ftr" sz="quarter" idx="11"/>
          </p:nvPr>
        </p:nvSpPr>
        <p:spPr/>
        <p:txBody>
          <a:bodyPr/>
          <a:lstStyle/>
          <a:p>
            <a:pPr rtl="0">
              <a:defRPr/>
            </a:pPr>
            <a:r>
              <a:rPr lang="ru-RU" noProof="0">
                <a:solidFill>
                  <a:prstClr val="black">
                    <a:tint val="75000"/>
                  </a:prstClr>
                </a:solidFill>
              </a:rPr>
              <a:t>Стиральная машина</a:t>
            </a:r>
            <a:endParaRPr lang="en-GB" noProof="0">
              <a:solidFill>
                <a:prstClr val="black">
                  <a:tint val="75000"/>
                </a:prstClr>
              </a:solidFill>
            </a:endParaRPr>
          </a:p>
        </p:txBody>
      </p:sp>
      <p:sp>
        <p:nvSpPr>
          <p:cNvPr id="5" name="Slide Number Placeholder 4">
            <a:extLst>
              <a:ext uri="{FF2B5EF4-FFF2-40B4-BE49-F238E27FC236}">
                <a16:creationId xmlns:a16="http://schemas.microsoft.com/office/drawing/2014/main" id="{29CD2FE1-E28F-572F-AEFD-0D306A975BE8}"/>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9</a:t>
            </a:fld>
            <a:endParaRPr lang="en-GB" noProof="0">
              <a:solidFill>
                <a:prstClr val="black">
                  <a:tint val="75000"/>
                </a:prstClr>
              </a:solidFill>
            </a:endParaRPr>
          </a:p>
        </p:txBody>
      </p:sp>
      <p:pic>
        <p:nvPicPr>
          <p:cNvPr id="10" name="Content Placeholder 9" descr="A picture containing graphical user interface&#10;&#10;Description automatically generated">
            <a:extLst>
              <a:ext uri="{FF2B5EF4-FFF2-40B4-BE49-F238E27FC236}">
                <a16:creationId xmlns:a16="http://schemas.microsoft.com/office/drawing/2014/main" id="{15332BA2-A745-E9C9-4419-DEEFEC68DAD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439" r="43031" b="33526"/>
          <a:stretch/>
        </p:blipFill>
        <p:spPr bwMode="auto">
          <a:xfrm>
            <a:off x="6172202" y="2413837"/>
            <a:ext cx="5117696" cy="3057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201926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{58976F6B-D075-4F77-BAD4-928EFB3925FF}tf78504181_win32</Template>
  <TotalTime>121</TotalTime>
  <Words>445</Words>
  <Application>Microsoft Office PowerPoint</Application>
  <PresentationFormat>Widescreen</PresentationFormat>
  <Paragraphs>94</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Tw Cen MT</vt:lpstr>
      <vt:lpstr>ShapesVTI</vt:lpstr>
      <vt:lpstr>Стиральная машина</vt:lpstr>
      <vt:lpstr>План презентации</vt:lpstr>
      <vt:lpstr>Спецификация</vt:lpstr>
      <vt:lpstr>Сигналы интерфейса и их описание (1)</vt:lpstr>
      <vt:lpstr>Сигналы интерфейса и их описание (2)</vt:lpstr>
      <vt:lpstr>Сценарии моделирования (1)</vt:lpstr>
      <vt:lpstr>Сценарии моделирования (2)</vt:lpstr>
      <vt:lpstr>Начальная конфигурация (автомат) </vt:lpstr>
      <vt:lpstr>Сценарии моделирования (3)</vt:lpstr>
      <vt:lpstr>Сценарии моделирования (4)</vt:lpstr>
      <vt:lpstr>Прорамма «Полоскание» (автомат) </vt:lpstr>
      <vt:lpstr>Периферийные устройства (автомат)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Стиральная машина</dc:title>
  <dc:creator>Эзерс Евгений eev006</dc:creator>
  <cp:lastModifiedBy>Эзерс Евгений eev006</cp:lastModifiedBy>
  <cp:revision>5</cp:revision>
  <dcterms:created xsi:type="dcterms:W3CDTF">2022-10-11T07:14:02Z</dcterms:created>
  <dcterms:modified xsi:type="dcterms:W3CDTF">2022-10-18T10:08:59Z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