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sldIdLst>
    <p:sldId id="259" r:id="rId5"/>
    <p:sldId id="281" r:id="rId6"/>
    <p:sldId id="295" r:id="rId7"/>
    <p:sldId id="311" r:id="rId8"/>
    <p:sldId id="294" r:id="rId9"/>
    <p:sldId id="309" r:id="rId10"/>
    <p:sldId id="296" r:id="rId11"/>
    <p:sldId id="308" r:id="rId12"/>
    <p:sldId id="305" r:id="rId13"/>
    <p:sldId id="310" r:id="rId14"/>
    <p:sldId id="306" r:id="rId15"/>
    <p:sldId id="300"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598" autoAdjust="0"/>
  </p:normalViewPr>
  <p:slideViewPr>
    <p:cSldViewPr snapToGrid="0">
      <p:cViewPr varScale="1">
        <p:scale>
          <a:sx n="75" d="100"/>
          <a:sy n="75" d="100"/>
        </p:scale>
        <p:origin x="78" y="606"/>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dirty="0"/>
              <a:t>Click icon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dirty="0"/>
              <a:t>Click icon to add picture</a:t>
            </a:r>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dirty="0"/>
              <a:t>Click icon to add picture</a:t>
            </a:r>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dirty="0"/>
              <a:t>Click icon to add picture</a:t>
            </a:r>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dirty="0"/>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dirty="0"/>
              <a:t>Click icon to add picture</a:t>
            </a:r>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dirty="0"/>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dirty="0"/>
              <a:t>Click icon to add picture</a:t>
            </a:r>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dirty="0"/>
              <a:t>Click icon to add picture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dirty="0"/>
              <a:t>Click icon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dirty="0"/>
              <a:t>Click icon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dirty="0"/>
              <a:t>Click icon to add picture</a:t>
            </a:r>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dirty="0"/>
              <a:t>Click icon to add picture</a:t>
            </a:r>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dirty="0"/>
              <a:t>Click icon to add picture</a:t>
            </a:r>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dirty="0"/>
              <a:t>Click icon to add picture</a:t>
            </a:r>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dirty="0"/>
              <a:t>Click icon to add picture</a:t>
            </a:r>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dirty="0"/>
              <a:t>Click icon to add picture</a:t>
            </a:r>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dirty="0"/>
              <a:t>Click icon to add picture</a:t>
            </a:r>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dirty="0"/>
              <a:t>Click icon to add picture</a:t>
            </a:r>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Smart Tourism and IoT</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Ali Sharaf Ahmed</a:t>
            </a:r>
          </a:p>
        </p:txBody>
      </p:sp>
    </p:spTree>
    <p:extLst>
      <p:ext uri="{BB962C8B-B14F-4D97-AF65-F5344CB8AC3E}">
        <p14:creationId xmlns:p14="http://schemas.microsoft.com/office/powerpoint/2010/main" val="170963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34">
            <a:extLst>
              <a:ext uri="{FF2B5EF4-FFF2-40B4-BE49-F238E27FC236}">
                <a16:creationId xmlns:a16="http://schemas.microsoft.com/office/drawing/2014/main" id="{ECB4AFA0-8250-61C3-D8DB-3DF1925AC90E}"/>
              </a:ext>
            </a:extLst>
          </p:cNvPr>
          <p:cNvSpPr>
            <a:spLocks noGrp="1"/>
          </p:cNvSpPr>
          <p:nvPr>
            <p:ph type="ctrTitle"/>
          </p:nvPr>
        </p:nvSpPr>
        <p:spPr>
          <a:xfrm>
            <a:off x="3726492" y="545765"/>
            <a:ext cx="6891414" cy="931975"/>
          </a:xfrm>
        </p:spPr>
        <p:txBody>
          <a:bodyPr vert="horz" lIns="91440" tIns="45720" rIns="91440" bIns="45720" rtlCol="0" anchor="t">
            <a:normAutofit fontScale="90000"/>
          </a:bodyPr>
          <a:lstStyle/>
          <a:p>
            <a:pPr algn="r"/>
            <a:r>
              <a:rPr lang="en-US" sz="6600" dirty="0"/>
              <a:t>Impact of IOT </a:t>
            </a:r>
          </a:p>
        </p:txBody>
      </p:sp>
      <p:sp>
        <p:nvSpPr>
          <p:cNvPr id="58" name="Freeform: Shape 57">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vert="horz" lIns="91440" tIns="45720" rIns="91440" bIns="45720" rtlCol="0" anchor="ctr">
            <a:normAutofit/>
          </a:bodyPr>
          <a:lstStyle/>
          <a:p>
            <a:pPr>
              <a:spcAft>
                <a:spcPts val="600"/>
              </a:spcAft>
            </a:pPr>
            <a:r>
              <a:rPr lang="en-US" b="1" kern="1200" spc="30" baseline="0">
                <a:solidFill>
                  <a:schemeClr val="tx2"/>
                </a:solidFill>
                <a:latin typeface="+mj-lt"/>
                <a:ea typeface="+mn-ea"/>
                <a:cs typeface="+mn-cs"/>
              </a:rPr>
              <a:t>Sample Footer Text</a:t>
            </a:r>
          </a:p>
        </p:txBody>
      </p:sp>
      <p:cxnSp>
        <p:nvCxnSpPr>
          <p:cNvPr id="60" name="Straight Connector 59">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vert="horz" lIns="91440" tIns="45720" rIns="91440" bIns="45720" rtlCol="0" anchor="ctr">
            <a:normAutofit/>
          </a:bodyPr>
          <a:lstStyle/>
          <a:p>
            <a:pPr>
              <a:spcAft>
                <a:spcPts val="600"/>
              </a:spcAft>
            </a:pPr>
            <a:r>
              <a:rPr lang="en-US"/>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10</a:t>
            </a:fld>
            <a:endParaRPr lang="en-US"/>
          </a:p>
        </p:txBody>
      </p:sp>
      <p:sp>
        <p:nvSpPr>
          <p:cNvPr id="40" name="TextBox 39">
            <a:extLst>
              <a:ext uri="{FF2B5EF4-FFF2-40B4-BE49-F238E27FC236}">
                <a16:creationId xmlns:a16="http://schemas.microsoft.com/office/drawing/2014/main" id="{5349B5CF-4688-FD93-817B-B498D49DF231}"/>
              </a:ext>
            </a:extLst>
          </p:cNvPr>
          <p:cNvSpPr txBox="1"/>
          <p:nvPr/>
        </p:nvSpPr>
        <p:spPr>
          <a:xfrm>
            <a:off x="4036125" y="1793855"/>
            <a:ext cx="805578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Internet of Things (IoT) has a huge influence on tourism, giving firms in the industry the chance to improve the travel experience for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IoT also aids environmentally friendly tourist activities like reducing trash and using less electricity.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IoT makes it possible to customize the trip experience, simplifies the travel procedure, and enhances security and safety in tourist areas.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Overall, IoT presents a wealth of prospects for innovation and development in the travel and tourism sector, offering travelers a more customized, effective, and sustainable travel experience while also enhancing the financial performance of the sector's enterprises.</a:t>
            </a:r>
          </a:p>
        </p:txBody>
      </p:sp>
      <p:pic>
        <p:nvPicPr>
          <p:cNvPr id="82" name="Picture Placeholder 81" descr="A screenshot of a computer&#10;&#10;Description automatically generated with low confidence">
            <a:extLst>
              <a:ext uri="{FF2B5EF4-FFF2-40B4-BE49-F238E27FC236}">
                <a16:creationId xmlns:a16="http://schemas.microsoft.com/office/drawing/2014/main" id="{20114877-C0B7-2C11-EBEC-BC28FD77ECBA}"/>
              </a:ext>
            </a:extLst>
          </p:cNvPr>
          <p:cNvPicPr>
            <a:picLocks noGrp="1" noChangeAspect="1"/>
          </p:cNvPicPr>
          <p:nvPr>
            <p:ph type="pic" sz="quarter" idx="13"/>
          </p:nvPr>
        </p:nvPicPr>
        <p:blipFill rotWithShape="1">
          <a:blip r:embed="rId2"/>
          <a:srcRect l="37270" t="153" r="8508" b="-153"/>
          <a:stretch/>
        </p:blipFill>
        <p:spPr>
          <a:xfrm>
            <a:off x="-9165" y="0"/>
            <a:ext cx="4811317" cy="6857998"/>
          </a:xfrm>
        </p:spPr>
      </p:pic>
    </p:spTree>
    <p:extLst>
      <p:ext uri="{BB962C8B-B14F-4D97-AF65-F5344CB8AC3E}">
        <p14:creationId xmlns:p14="http://schemas.microsoft.com/office/powerpoint/2010/main" val="428044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
        <p:nvSpPr>
          <p:cNvPr id="20" name="TextBox 19">
            <a:extLst>
              <a:ext uri="{FF2B5EF4-FFF2-40B4-BE49-F238E27FC236}">
                <a16:creationId xmlns:a16="http://schemas.microsoft.com/office/drawing/2014/main" id="{DDEF3357-C4CE-8A3A-3354-2514FE470820}"/>
              </a:ext>
            </a:extLst>
          </p:cNvPr>
          <p:cNvSpPr txBox="1"/>
          <p:nvPr/>
        </p:nvSpPr>
        <p:spPr>
          <a:xfrm>
            <a:off x="1491916" y="1166842"/>
            <a:ext cx="9577137" cy="4524315"/>
          </a:xfrm>
          <a:prstGeom prst="rect">
            <a:avLst/>
          </a:prstGeom>
          <a:noFill/>
        </p:spPr>
        <p:txBody>
          <a:bodyPr wrap="square" rtlCol="0">
            <a:spAutoFit/>
          </a:bodyPr>
          <a:lstStyle/>
          <a:p>
            <a:r>
              <a:rPr lang="en-US" dirty="0"/>
              <a:t>IoT has the potential to have a big influence on the tourism industry, providing fresh ways to improve the travel experience for both travelers and tourism-related enterprises. </a:t>
            </a:r>
          </a:p>
          <a:p>
            <a:endParaRPr lang="en-US" dirty="0"/>
          </a:p>
          <a:p>
            <a:r>
              <a:rPr lang="en-US" dirty="0"/>
              <a:t>These are some observations on how IoT affects tourism:</a:t>
            </a:r>
          </a:p>
          <a:p>
            <a:endParaRPr lang="en-US" dirty="0"/>
          </a:p>
          <a:p>
            <a:pPr marL="285750" indent="-285750">
              <a:buFont typeface="Arial" panose="020B0604020202020204" pitchFamily="34" charset="0"/>
              <a:buChar char="•"/>
            </a:pPr>
            <a:r>
              <a:rPr lang="en-US" dirty="0"/>
              <a:t>Smart Transportation: IoT-enabled transportation systems may offer real-time data on traffic and transit choices while also assisting in route optimization and congestion reduction.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Smart Accommodations: IoT may be utilized to improve the guest experience in hotels by offering intelligent amenities and individualized services depending on visitors' wants and 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Connected Destinations: IoT may be used to link diverse locations and points of interest, giving visitors a seamless travel experience and making it simpler to traverse foreign locations.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Efficiency: IoT-enabled solutions can assist simplify travel procedures, facilitating speedier and simpler exploration of new locations and attractions by visitors.</a:t>
            </a:r>
          </a:p>
        </p:txBody>
      </p:sp>
    </p:spTree>
    <p:extLst>
      <p:ext uri="{BB962C8B-B14F-4D97-AF65-F5344CB8AC3E}">
        <p14:creationId xmlns:p14="http://schemas.microsoft.com/office/powerpoint/2010/main" val="7421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31531" y="56542"/>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787400" y="1649859"/>
            <a:ext cx="6184899" cy="3821743"/>
          </a:xfrm>
        </p:spPr>
        <p:txBody>
          <a:bodyPr>
            <a:normAutofit fontScale="85000" lnSpcReduction="10000"/>
          </a:bodyPr>
          <a:lstStyle/>
          <a:p>
            <a:pPr marL="342900" indent="-342900">
              <a:buFont typeface="Arial" panose="020B0604020202020204" pitchFamily="34" charset="0"/>
              <a:buChar char="•"/>
            </a:pPr>
            <a:r>
              <a:rPr lang="en-US" dirty="0"/>
              <a:t>The idea of "smart tourism" involves using technology to develop and enhance the travel and tourist sector. </a:t>
            </a:r>
          </a:p>
          <a:p>
            <a:pPr marL="342900" indent="-342900">
              <a:buFont typeface="Arial" panose="020B0604020202020204" pitchFamily="34" charset="0"/>
              <a:buChar char="•"/>
            </a:pPr>
            <a:r>
              <a:rPr lang="en-US" dirty="0"/>
              <a:t>The goal is to give visitors individualized and engaging experiences via the use of different digital technologies, including mobile applications, social media, the internet of things (IoT), and artificial intelligence (AI). Travel should be more effective, convenient, and pleasurable for visitors. </a:t>
            </a:r>
          </a:p>
          <a:p>
            <a:pPr marL="342900" indent="-342900">
              <a:buFont typeface="Arial" panose="020B0604020202020204" pitchFamily="34" charset="0"/>
              <a:buChar char="•"/>
            </a:pPr>
            <a:r>
              <a:rPr lang="en-US" dirty="0"/>
              <a:t>Smart tourism also helps the tourism sector by boosting profits, cutting expenses, and enhancing sustainability. In general, smart tourism works to improve every link in the tourist value chain by utilizing technology to provide a seamless and integrated travel experience.</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a:t>Sample Footer Text</a:t>
            </a:r>
            <a:endParaRPr lang="en-US" dirty="0"/>
          </a:p>
        </p:txBody>
      </p:sp>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a:t>2/7/20XX</a:t>
            </a:r>
            <a:endParaRPr lang="en-US" dirty="0"/>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pic>
        <p:nvPicPr>
          <p:cNvPr id="7" name="Picture Placeholder 6" descr="A picture containing circuit, electronics&#10;&#10;Description automatically generated">
            <a:extLst>
              <a:ext uri="{FF2B5EF4-FFF2-40B4-BE49-F238E27FC236}">
                <a16:creationId xmlns:a16="http://schemas.microsoft.com/office/drawing/2014/main" id="{65B3BE5F-C46E-FDC0-D0E8-49BA433AEABD}"/>
              </a:ext>
            </a:extLst>
          </p:cNvPr>
          <p:cNvPicPr>
            <a:picLocks noGrp="1" noChangeAspect="1"/>
          </p:cNvPicPr>
          <p:nvPr>
            <p:ph type="pic" sz="quarter" idx="14"/>
          </p:nvPr>
        </p:nvPicPr>
        <p:blipFill rotWithShape="1">
          <a:blip r:embed="rId2"/>
          <a:srcRect l="36635" r="22949"/>
          <a:stretch/>
        </p:blipFill>
        <p:spPr>
          <a:xfrm>
            <a:off x="7096116" y="0"/>
            <a:ext cx="2553852" cy="3383280"/>
          </a:xfrm>
        </p:spPr>
      </p:pic>
      <p:pic>
        <p:nvPicPr>
          <p:cNvPr id="13" name="Picture Placeholder 12" descr="A picture containing text&#10;&#10;Description automatically generated">
            <a:extLst>
              <a:ext uri="{FF2B5EF4-FFF2-40B4-BE49-F238E27FC236}">
                <a16:creationId xmlns:a16="http://schemas.microsoft.com/office/drawing/2014/main" id="{6CCAAF32-8D9C-4B7A-2757-7B64A8FD24B8}"/>
              </a:ext>
            </a:extLst>
          </p:cNvPr>
          <p:cNvPicPr>
            <a:picLocks noGrp="1" noChangeAspect="1"/>
          </p:cNvPicPr>
          <p:nvPr>
            <p:ph type="pic" sz="quarter" idx="15"/>
          </p:nvPr>
        </p:nvPicPr>
        <p:blipFill rotWithShape="1">
          <a:blip r:embed="rId3"/>
          <a:srcRect l="46008" t="420" r="13352"/>
          <a:stretch/>
        </p:blipFill>
        <p:spPr>
          <a:xfrm>
            <a:off x="9648342" y="3383280"/>
            <a:ext cx="2553852" cy="3474720"/>
          </a:xfrm>
        </p:spPr>
      </p:pic>
      <p:pic>
        <p:nvPicPr>
          <p:cNvPr id="20" name="Picture Placeholder 19" descr="Map&#10;&#10;Description automatically generated">
            <a:extLst>
              <a:ext uri="{FF2B5EF4-FFF2-40B4-BE49-F238E27FC236}">
                <a16:creationId xmlns:a16="http://schemas.microsoft.com/office/drawing/2014/main" id="{76F87110-1B8C-350E-8754-203E663B43B3}"/>
              </a:ext>
            </a:extLst>
          </p:cNvPr>
          <p:cNvPicPr>
            <a:picLocks noGrp="1" noChangeAspect="1"/>
          </p:cNvPicPr>
          <p:nvPr>
            <p:ph type="pic" sz="quarter" idx="13"/>
          </p:nvPr>
        </p:nvPicPr>
        <p:blipFill rotWithShape="1">
          <a:blip r:embed="rId4"/>
          <a:srcRect l="57974" r="17334"/>
          <a:stretch/>
        </p:blipFill>
        <p:spPr>
          <a:xfrm>
            <a:off x="9649154" y="0"/>
            <a:ext cx="2542846" cy="3383280"/>
          </a:xfrm>
        </p:spPr>
      </p:pic>
      <p:pic>
        <p:nvPicPr>
          <p:cNvPr id="24" name="Picture 23" descr="A screenshot of a computer&#10;&#10;Description automatically generated with low confidence">
            <a:extLst>
              <a:ext uri="{FF2B5EF4-FFF2-40B4-BE49-F238E27FC236}">
                <a16:creationId xmlns:a16="http://schemas.microsoft.com/office/drawing/2014/main" id="{52FAEFF6-2D74-A466-DF71-A5F8C724DC06}"/>
              </a:ext>
            </a:extLst>
          </p:cNvPr>
          <p:cNvPicPr>
            <a:picLocks noChangeAspect="1"/>
          </p:cNvPicPr>
          <p:nvPr/>
        </p:nvPicPr>
        <p:blipFill rotWithShape="1">
          <a:blip r:embed="rId5"/>
          <a:srcRect l="50084"/>
          <a:stretch/>
        </p:blipFill>
        <p:spPr>
          <a:xfrm>
            <a:off x="7105497" y="3383169"/>
            <a:ext cx="2542846" cy="3474720"/>
          </a:xfrm>
          <a:prstGeom prst="rect">
            <a:avLst/>
          </a:prstGeom>
        </p:spPr>
      </p:pic>
    </p:spTree>
    <p:extLst>
      <p:ext uri="{BB962C8B-B14F-4D97-AF65-F5344CB8AC3E}">
        <p14:creationId xmlns:p14="http://schemas.microsoft.com/office/powerpoint/2010/main" val="349526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4966447" y="1181101"/>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4966449" y="2949649"/>
            <a:ext cx="4966448" cy="1990651"/>
          </a:xfrm>
        </p:spPr>
        <p:txBody>
          <a:bodyPr/>
          <a:lstStyle/>
          <a:p>
            <a:r>
              <a:rPr lang="en-US" dirty="0"/>
              <a:t>Ali Sharaf Ahmed</a:t>
            </a:r>
          </a:p>
          <a:p>
            <a:r>
              <a:rPr lang="en-US" dirty="0"/>
              <a:t>Ali9.ahmed@live.uwe.ac.uk</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118963" y="784203"/>
            <a:ext cx="5202736" cy="5797237"/>
          </a:xfrm>
        </p:spPr>
        <p:txBody>
          <a:bodyPr/>
          <a:lstStyle/>
          <a:p>
            <a:pPr marL="0" indent="0"/>
            <a:r>
              <a:rPr lang="en-US" dirty="0"/>
              <a:t>SMART TOURISM Using SMARTPHONES’</a:t>
            </a:r>
          </a:p>
          <a:p>
            <a:pPr marL="0" indent="0"/>
            <a:r>
              <a:rPr lang="en-US" dirty="0"/>
              <a:t>Travel Assistance</a:t>
            </a:r>
          </a:p>
          <a:p>
            <a:r>
              <a:rPr lang="en-US" dirty="0"/>
              <a:t>Impact of IOT</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normAutofit lnSpcReduction="10000"/>
          </a:bodyPr>
          <a:lstStyle/>
          <a:p>
            <a:pPr algn="just"/>
            <a:r>
              <a:rPr lang="en-US" dirty="0"/>
              <a:t>The term "smart tourism" refers to the application of cutting-edge technology, such as the Internet of Things (IoT), to enhance the visitor experience, increase operational effectiveness, and support environmentally friendly travel strategies. As part of the Internet of Things (IoT), numerous sensors and gadgets, including smartphones, wearables, and beacons, are connected to the internet and to one another in order to facilitate real-time data gathering, analysis, and communication.</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bridge with lights at night&#10;&#10;Description automatically generated with low confidence">
            <a:extLst>
              <a:ext uri="{FF2B5EF4-FFF2-40B4-BE49-F238E27FC236}">
                <a16:creationId xmlns:a16="http://schemas.microsoft.com/office/drawing/2014/main" id="{DC753098-635B-CCDD-8D54-2FCC50788D8A}"/>
              </a:ext>
            </a:extLst>
          </p:cNvPr>
          <p:cNvPicPr>
            <a:picLocks noGrp="1" noChangeAspect="1"/>
          </p:cNvPicPr>
          <p:nvPr>
            <p:ph type="pic" sz="quarter" idx="13"/>
          </p:nvPr>
        </p:nvPicPr>
        <p:blipFill>
          <a:blip r:embed="rId2"/>
          <a:srcRect l="3945" r="3945"/>
          <a:stretch>
            <a:fillRect/>
          </a:stretch>
        </p:blipFill>
        <p:spPr>
          <a:xfrm>
            <a:off x="0" y="3423684"/>
            <a:ext cx="5125156" cy="3434316"/>
          </a:xfrm>
        </p:spPr>
      </p:pic>
      <p:pic>
        <p:nvPicPr>
          <p:cNvPr id="12" name="Picture Placeholder 11" descr="A picture containing text&#10;&#10;Description automatically generated">
            <a:extLst>
              <a:ext uri="{FF2B5EF4-FFF2-40B4-BE49-F238E27FC236}">
                <a16:creationId xmlns:a16="http://schemas.microsoft.com/office/drawing/2014/main" id="{F1E5F06C-2DC1-5790-6A48-DF39C01E8817}"/>
              </a:ext>
            </a:extLst>
          </p:cNvPr>
          <p:cNvPicPr>
            <a:picLocks noGrp="1" noChangeAspect="1"/>
          </p:cNvPicPr>
          <p:nvPr>
            <p:ph type="pic" sz="quarter" idx="14"/>
          </p:nvPr>
        </p:nvPicPr>
        <p:blipFill>
          <a:blip r:embed="rId3"/>
          <a:srcRect l="420" r="420"/>
          <a:stretch>
            <a:fillRect/>
          </a:stretch>
        </p:blipFill>
        <p:spPr>
          <a:xfrm>
            <a:off x="0" y="-848"/>
            <a:ext cx="4651744" cy="3425380"/>
          </a:xfrm>
        </p:spPr>
      </p:pic>
      <p:sp>
        <p:nvSpPr>
          <p:cNvPr id="5" name="Content Placeholder 4">
            <a:extLst>
              <a:ext uri="{FF2B5EF4-FFF2-40B4-BE49-F238E27FC236}">
                <a16:creationId xmlns:a16="http://schemas.microsoft.com/office/drawing/2014/main" id="{F38D1B90-3FB1-049C-FF45-33A1C323C88F}"/>
              </a:ext>
            </a:extLst>
          </p:cNvPr>
          <p:cNvSpPr>
            <a:spLocks noGrp="1"/>
          </p:cNvSpPr>
          <p:nvPr>
            <p:ph idx="1"/>
          </p:nvPr>
        </p:nvSpPr>
        <p:spPr>
          <a:xfrm>
            <a:off x="5074253" y="496711"/>
            <a:ext cx="6999111" cy="5683991"/>
          </a:xfrm>
        </p:spPr>
        <p:txBody>
          <a:bodyPr>
            <a:normAutofit fontScale="92500"/>
          </a:bodyPr>
          <a:lstStyle/>
          <a:p>
            <a:pPr marL="342900" indent="-342900" algn="just">
              <a:buFont typeface="Arial" panose="020B0604020202020204" pitchFamily="34" charset="0"/>
              <a:buChar char="•"/>
            </a:pPr>
            <a:r>
              <a:rPr lang="en-US" dirty="0"/>
              <a:t>IoT technology may give useful insights on visitor behavior and preferences when used in the tourism industry, allowing firms to provide individualized and contextualized services.</a:t>
            </a:r>
          </a:p>
          <a:p>
            <a:pPr marL="342900" indent="-342900" algn="just">
              <a:buFont typeface="Arial" panose="020B0604020202020204" pitchFamily="34" charset="0"/>
              <a:buChar char="•"/>
            </a:pPr>
            <a:r>
              <a:rPr lang="en-US" dirty="0"/>
              <a:t>This might contain anything from tailored suggestions for nearby sites to targeted promotions and discounts to up-to-the-minute information on weather and transit schedules. </a:t>
            </a:r>
          </a:p>
          <a:p>
            <a:pPr marL="342900" indent="-342900" algn="just">
              <a:buFont typeface="Arial" panose="020B0604020202020204" pitchFamily="34" charset="0"/>
              <a:buChar char="•"/>
            </a:pPr>
            <a:r>
              <a:rPr lang="en-US" dirty="0"/>
              <a:t>IoT and smart tourism may also enhance resource management and operational effectiveness for tourist locations, lowering waste and environmental impact while enhancing the overall guest experience. </a:t>
            </a:r>
          </a:p>
          <a:p>
            <a:pPr marL="342900" indent="-342900" algn="just">
              <a:buFont typeface="Arial" panose="020B0604020202020204" pitchFamily="34" charset="0"/>
              <a:buChar char="•"/>
            </a:pPr>
            <a:r>
              <a:rPr lang="en-US" dirty="0"/>
              <a:t>Overall, IoT and Smart Tourism provide the tourist sector with great prospects to use technology to enhance the effectiveness, sustainability, and personalization of services offered to visitors.</a:t>
            </a:r>
          </a:p>
        </p:txBody>
      </p:sp>
      <p:sp>
        <p:nvSpPr>
          <p:cNvPr id="6" name="Footer Placeholder 5">
            <a:extLst>
              <a:ext uri="{FF2B5EF4-FFF2-40B4-BE49-F238E27FC236}">
                <a16:creationId xmlns:a16="http://schemas.microsoft.com/office/drawing/2014/main" id="{632B4682-E8C4-3CC4-A7DE-267D9B996204}"/>
              </a:ext>
            </a:extLst>
          </p:cNvPr>
          <p:cNvSpPr>
            <a:spLocks noGrp="1"/>
          </p:cNvSpPr>
          <p:nvPr>
            <p:ph type="ftr" sz="quarter" idx="11"/>
          </p:nvPr>
        </p:nvSpPr>
        <p:spPr/>
        <p:txBody>
          <a:bodyPr/>
          <a:lstStyle/>
          <a:p>
            <a:r>
              <a:rPr lang="en-US"/>
              <a:t>Sample Footer Text</a:t>
            </a:r>
            <a:endParaRPr lang="en-US" dirty="0">
              <a:solidFill>
                <a:schemeClr val="bg1"/>
              </a:solidFill>
            </a:endParaRPr>
          </a:p>
        </p:txBody>
      </p:sp>
      <p:sp>
        <p:nvSpPr>
          <p:cNvPr id="7" name="Date Placeholder 6">
            <a:extLst>
              <a:ext uri="{FF2B5EF4-FFF2-40B4-BE49-F238E27FC236}">
                <a16:creationId xmlns:a16="http://schemas.microsoft.com/office/drawing/2014/main" id="{2D98BF17-1EF7-CEF5-FD9D-B1D7DE2C8C4B}"/>
              </a:ext>
            </a:extLst>
          </p:cNvPr>
          <p:cNvSpPr>
            <a:spLocks noGrp="1"/>
          </p:cNvSpPr>
          <p:nvPr>
            <p:ph type="dt" sz="half" idx="10"/>
          </p:nvPr>
        </p:nvSpPr>
        <p:spPr/>
        <p:txBody>
          <a:bodyPr/>
          <a:lstStyle/>
          <a:p>
            <a:r>
              <a:rPr lang="en-US"/>
              <a:t>2/7/20XX</a:t>
            </a:r>
            <a:endParaRPr lang="en-US" dirty="0"/>
          </a:p>
        </p:txBody>
      </p:sp>
      <p:sp>
        <p:nvSpPr>
          <p:cNvPr id="8" name="Slide Number Placeholder 7">
            <a:extLst>
              <a:ext uri="{FF2B5EF4-FFF2-40B4-BE49-F238E27FC236}">
                <a16:creationId xmlns:a16="http://schemas.microsoft.com/office/drawing/2014/main" id="{E9015ABB-253F-A1A5-A1F8-AB898A026AB0}"/>
              </a:ext>
            </a:extLst>
          </p:cNvPr>
          <p:cNvSpPr>
            <a:spLocks noGrp="1"/>
          </p:cNvSpPr>
          <p:nvPr>
            <p:ph type="sldNum" sz="quarter" idx="12"/>
          </p:nvPr>
        </p:nvSpPr>
        <p:spPr/>
        <p:txBody>
          <a:bodyPr/>
          <a:lstStyle/>
          <a:p>
            <a:fld id="{312CC964-A50B-4C29-B4E4-2C30BB34CCF3}" type="slidenum">
              <a:rPr lang="en-US" smtClean="0"/>
              <a:t>4</a:t>
            </a:fld>
            <a:endParaRPr lang="en-US" dirty="0"/>
          </a:p>
        </p:txBody>
      </p:sp>
    </p:spTree>
    <p:extLst>
      <p:ext uri="{BB962C8B-B14F-4D97-AF65-F5344CB8AC3E}">
        <p14:creationId xmlns:p14="http://schemas.microsoft.com/office/powerpoint/2010/main" val="26597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412637" y="611691"/>
            <a:ext cx="4946904" cy="3273552"/>
          </a:xfrm>
        </p:spPr>
        <p:txBody>
          <a:bodyPr>
            <a:normAutofit/>
          </a:bodyPr>
          <a:lstStyle/>
          <a:p>
            <a:r>
              <a:rPr lang="en-US" sz="3600" dirty="0"/>
              <a:t>SMART TOURISM Using SMARTPHONES’</a:t>
            </a:r>
          </a:p>
        </p:txBody>
      </p:sp>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7243069" y="932297"/>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4234997" y="4574265"/>
            <a:ext cx="5074516" cy="2298983"/>
          </a:xfrm>
        </p:spPr>
      </p:pic>
      <p:pic>
        <p:nvPicPr>
          <p:cNvPr id="22" name="Picture Placeholder 21" descr="A picture containing circuit, electronics&#10;&#10;Description automatically generated">
            <a:extLst>
              <a:ext uri="{FF2B5EF4-FFF2-40B4-BE49-F238E27FC236}">
                <a16:creationId xmlns:a16="http://schemas.microsoft.com/office/drawing/2014/main" id="{CFC167E9-77C1-1A63-68E5-322F4C29E6DF}"/>
              </a:ext>
            </a:extLst>
          </p:cNvPr>
          <p:cNvPicPr>
            <a:picLocks noGrp="1" noChangeAspect="1"/>
          </p:cNvPicPr>
          <p:nvPr>
            <p:ph type="pic" sz="quarter" idx="13"/>
          </p:nvPr>
        </p:nvPicPr>
        <p:blipFill>
          <a:blip r:embed="rId4"/>
          <a:srcRect t="4740" b="4740"/>
          <a:stretch>
            <a:fillRect/>
          </a:stretch>
        </p:blipFill>
        <p:spPr>
          <a:xfrm>
            <a:off x="3202470" y="0"/>
            <a:ext cx="8997356" cy="4581079"/>
          </a:xfrm>
        </p:spPr>
      </p:pic>
      <p:sp>
        <p:nvSpPr>
          <p:cNvPr id="23" name="TextBox 22">
            <a:extLst>
              <a:ext uri="{FF2B5EF4-FFF2-40B4-BE49-F238E27FC236}">
                <a16:creationId xmlns:a16="http://schemas.microsoft.com/office/drawing/2014/main" id="{90585600-2C31-76C1-99AA-3943E09AF227}"/>
              </a:ext>
            </a:extLst>
          </p:cNvPr>
          <p:cNvSpPr txBox="1"/>
          <p:nvPr/>
        </p:nvSpPr>
        <p:spPr>
          <a:xfrm>
            <a:off x="412554" y="3766404"/>
            <a:ext cx="6238688" cy="923330"/>
          </a:xfrm>
          <a:prstGeom prst="rect">
            <a:avLst/>
          </a:prstGeom>
          <a:noFill/>
        </p:spPr>
        <p:txBody>
          <a:bodyPr wrap="square" rtlCol="0">
            <a:spAutoFit/>
          </a:bodyPr>
          <a:lstStyle/>
          <a:p>
            <a:r>
              <a:rPr lang="en-US" dirty="0"/>
              <a:t>Smartphone-based smart tourism refers to the use of portable electronics to improve the tourist experience and offer passengers individualized advice and real-time information.</a:t>
            </a:r>
          </a:p>
        </p:txBody>
      </p:sp>
      <p:sp>
        <p:nvSpPr>
          <p:cNvPr id="24" name="TextBox 23">
            <a:extLst>
              <a:ext uri="{FF2B5EF4-FFF2-40B4-BE49-F238E27FC236}">
                <a16:creationId xmlns:a16="http://schemas.microsoft.com/office/drawing/2014/main" id="{5295EC1C-EC39-C00A-E480-12AA0CC4FE79}"/>
              </a:ext>
            </a:extLst>
          </p:cNvPr>
          <p:cNvSpPr txBox="1"/>
          <p:nvPr/>
        </p:nvSpPr>
        <p:spPr>
          <a:xfrm>
            <a:off x="412554" y="3366294"/>
            <a:ext cx="5080925" cy="400110"/>
          </a:xfrm>
          <a:prstGeom prst="rect">
            <a:avLst/>
          </a:prstGeom>
          <a:noFill/>
        </p:spPr>
        <p:txBody>
          <a:bodyPr wrap="square" rtlCol="0">
            <a:spAutoFit/>
          </a:bodyPr>
          <a:lstStyle/>
          <a:p>
            <a:r>
              <a:rPr lang="en-US" sz="2000" i="1" dirty="0">
                <a:solidFill>
                  <a:schemeClr val="accent4"/>
                </a:solidFill>
              </a:rPr>
              <a:t>What is SMART TOURISM Using SMARTPHONES’??</a:t>
            </a:r>
          </a:p>
        </p:txBody>
      </p:sp>
    </p:spTree>
    <p:extLst>
      <p:ext uri="{BB962C8B-B14F-4D97-AF65-F5344CB8AC3E}">
        <p14:creationId xmlns:p14="http://schemas.microsoft.com/office/powerpoint/2010/main" val="3871568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10;&#10;Description automatically generated">
            <a:extLst>
              <a:ext uri="{FF2B5EF4-FFF2-40B4-BE49-F238E27FC236}">
                <a16:creationId xmlns:a16="http://schemas.microsoft.com/office/drawing/2014/main" id="{FFB82B5C-0E8C-AA0C-6B9D-6D35D44C6822}"/>
              </a:ext>
            </a:extLst>
          </p:cNvPr>
          <p:cNvPicPr>
            <a:picLocks noGrp="1" noChangeAspect="1"/>
          </p:cNvPicPr>
          <p:nvPr>
            <p:ph type="pic" sz="quarter" idx="13"/>
          </p:nvPr>
        </p:nvPicPr>
        <p:blipFill rotWithShape="1">
          <a:blip r:embed="rId2"/>
          <a:srcRect t="-94" r="60982" b="13432"/>
          <a:stretch/>
        </p:blipFill>
        <p:spPr>
          <a:xfrm>
            <a:off x="0" y="-7444"/>
            <a:ext cx="4966447" cy="6846394"/>
          </a:xfrm>
        </p:spPr>
      </p:pic>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p:txBody>
          <a:bodyPr/>
          <a:lstStyle/>
          <a:p>
            <a:fld id="{312CC964-A50B-4C29-B4E4-2C30BB34CCF3}" type="slidenum">
              <a:rPr lang="en-US" smtClean="0"/>
              <a:pPr/>
              <a:t>6</a:t>
            </a:fld>
            <a:endParaRPr lang="en-US" dirty="0"/>
          </a:p>
        </p:txBody>
      </p:sp>
      <p:sp>
        <p:nvSpPr>
          <p:cNvPr id="17" name="TextBox 16">
            <a:extLst>
              <a:ext uri="{FF2B5EF4-FFF2-40B4-BE49-F238E27FC236}">
                <a16:creationId xmlns:a16="http://schemas.microsoft.com/office/drawing/2014/main" id="{A8B604E5-6FF1-E0E4-2D70-8901B89ED3C9}"/>
              </a:ext>
            </a:extLst>
          </p:cNvPr>
          <p:cNvSpPr txBox="1"/>
          <p:nvPr/>
        </p:nvSpPr>
        <p:spPr>
          <a:xfrm>
            <a:off x="5060576" y="777396"/>
            <a:ext cx="5080925" cy="400110"/>
          </a:xfrm>
          <a:prstGeom prst="rect">
            <a:avLst/>
          </a:prstGeom>
          <a:noFill/>
        </p:spPr>
        <p:txBody>
          <a:bodyPr wrap="square" rtlCol="0">
            <a:spAutoFit/>
          </a:bodyPr>
          <a:lstStyle/>
          <a:p>
            <a:r>
              <a:rPr lang="en-US" sz="2000" i="1" dirty="0">
                <a:solidFill>
                  <a:schemeClr val="accent4"/>
                </a:solidFill>
              </a:rPr>
              <a:t>Importance of Smartphones in Travel</a:t>
            </a:r>
          </a:p>
        </p:txBody>
      </p:sp>
      <p:sp>
        <p:nvSpPr>
          <p:cNvPr id="19" name="TextBox 18">
            <a:extLst>
              <a:ext uri="{FF2B5EF4-FFF2-40B4-BE49-F238E27FC236}">
                <a16:creationId xmlns:a16="http://schemas.microsoft.com/office/drawing/2014/main" id="{5809EA7A-CB21-253A-575D-8C6A0D597783}"/>
              </a:ext>
            </a:extLst>
          </p:cNvPr>
          <p:cNvSpPr txBox="1"/>
          <p:nvPr/>
        </p:nvSpPr>
        <p:spPr>
          <a:xfrm>
            <a:off x="5060576" y="1379582"/>
            <a:ext cx="6238688" cy="4524315"/>
          </a:xfrm>
          <a:prstGeom prst="rect">
            <a:avLst/>
          </a:prstGeom>
          <a:noFill/>
        </p:spPr>
        <p:txBody>
          <a:bodyPr wrap="square" rtlCol="0">
            <a:spAutoFit/>
          </a:bodyPr>
          <a:lstStyle/>
          <a:p>
            <a:r>
              <a:rPr lang="en-US" b="1" dirty="0"/>
              <a:t>Accessibility</a:t>
            </a:r>
            <a:r>
              <a:rPr lang="en-US" dirty="0"/>
              <a:t>: Smartphones enable quick decision-making for visitors by giving them access to a variety of information and services, such as reviews, local attractions, and timetables for public transit.</a:t>
            </a:r>
          </a:p>
          <a:p>
            <a:endParaRPr lang="en-US" b="1" dirty="0"/>
          </a:p>
          <a:p>
            <a:r>
              <a:rPr lang="en-US" b="1" dirty="0"/>
              <a:t>Social Media and Communication</a:t>
            </a:r>
            <a:r>
              <a:rPr lang="en-US" dirty="0"/>
              <a:t>: Smartphones give visitors a means to share their trip experiences and memories with friends and family through social media and messaging applications.</a:t>
            </a:r>
          </a:p>
          <a:p>
            <a:endParaRPr lang="en-US" dirty="0"/>
          </a:p>
          <a:p>
            <a:r>
              <a:rPr lang="en-US" b="1" dirty="0"/>
              <a:t>Sustainable Tourism: </a:t>
            </a:r>
            <a:r>
              <a:rPr lang="en-US" dirty="0"/>
              <a:t>Smartphones may encourage eco-friendly tourist methods by promoting digital maps and guides that eliminate the need for printed materials and paper waste.</a:t>
            </a:r>
          </a:p>
          <a:p>
            <a:endParaRPr lang="en-US" dirty="0"/>
          </a:p>
          <a:p>
            <a:r>
              <a:rPr lang="en-US" b="1" dirty="0"/>
              <a:t>Data Collection: </a:t>
            </a:r>
            <a:r>
              <a:rPr lang="en-US" dirty="0"/>
              <a:t>For tourism-related organizations and locations, smartphones offer a useful data source that enables them to better understand tourist behavior and preferences and adjust their offerings appropriately.</a:t>
            </a:r>
          </a:p>
        </p:txBody>
      </p:sp>
    </p:spTree>
    <p:extLst>
      <p:ext uri="{BB962C8B-B14F-4D97-AF65-F5344CB8AC3E}">
        <p14:creationId xmlns:p14="http://schemas.microsoft.com/office/powerpoint/2010/main" val="3382633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4" end="4"/>
                                            </p:txEl>
                                          </p:spTgt>
                                        </p:tgtEl>
                                        <p:attrNameLst>
                                          <p:attrName>style.visibility</p:attrName>
                                        </p:attrNameLst>
                                      </p:cBhvr>
                                      <p:to>
                                        <p:strVal val="visible"/>
                                      </p:to>
                                    </p:set>
                                    <p:animEffect transition="in" filter="fade">
                                      <p:cBhvr>
                                        <p:cTn id="22" dur="500"/>
                                        <p:tgtEl>
                                          <p:spTgt spid="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6" end="6"/>
                                            </p:txEl>
                                          </p:spTgt>
                                        </p:tgtEl>
                                        <p:attrNameLst>
                                          <p:attrName>style.visibility</p:attrName>
                                        </p:attrNameLst>
                                      </p:cBhvr>
                                      <p:to>
                                        <p:strVal val="visible"/>
                                      </p:to>
                                    </p:set>
                                    <p:animEffect transition="in" filter="fade">
                                      <p:cBhvr>
                                        <p:cTn id="27"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p:txBody>
          <a:bodyPr/>
          <a:lstStyle/>
          <a:p>
            <a:fld id="{312CC964-A50B-4C29-B4E4-2C30BB34CCF3}" type="slidenum">
              <a:rPr lang="en-US" smtClean="0"/>
              <a:pPr/>
              <a:t>7</a:t>
            </a:fld>
            <a:endParaRPr lang="en-US" dirty="0"/>
          </a:p>
        </p:txBody>
      </p:sp>
      <p:pic>
        <p:nvPicPr>
          <p:cNvPr id="14" name="Picture Placeholder 13" descr="A picture containing text&#10;&#10;Description automatically generated">
            <a:extLst>
              <a:ext uri="{FF2B5EF4-FFF2-40B4-BE49-F238E27FC236}">
                <a16:creationId xmlns:a16="http://schemas.microsoft.com/office/drawing/2014/main" id="{481036C5-36D7-1848-3829-B014EC08A06B}"/>
              </a:ext>
            </a:extLst>
          </p:cNvPr>
          <p:cNvPicPr>
            <a:picLocks noGrp="1" noChangeAspect="1"/>
          </p:cNvPicPr>
          <p:nvPr>
            <p:ph type="pic" sz="quarter" idx="13"/>
          </p:nvPr>
        </p:nvPicPr>
        <p:blipFill rotWithShape="1">
          <a:blip r:embed="rId2"/>
          <a:srcRect l="50168" r="13532"/>
          <a:stretch/>
        </p:blipFill>
        <p:spPr>
          <a:xfrm>
            <a:off x="7694613" y="0"/>
            <a:ext cx="4497387" cy="6858000"/>
          </a:xfrm>
        </p:spPr>
      </p:pic>
      <p:sp>
        <p:nvSpPr>
          <p:cNvPr id="11" name="TextBox 10">
            <a:extLst>
              <a:ext uri="{FF2B5EF4-FFF2-40B4-BE49-F238E27FC236}">
                <a16:creationId xmlns:a16="http://schemas.microsoft.com/office/drawing/2014/main" id="{0E337471-E4D3-2D3E-9FDF-B28F54C52142}"/>
              </a:ext>
            </a:extLst>
          </p:cNvPr>
          <p:cNvSpPr txBox="1"/>
          <p:nvPr/>
        </p:nvSpPr>
        <p:spPr>
          <a:xfrm>
            <a:off x="450630" y="357658"/>
            <a:ext cx="5080925" cy="400110"/>
          </a:xfrm>
          <a:prstGeom prst="rect">
            <a:avLst/>
          </a:prstGeom>
          <a:noFill/>
        </p:spPr>
        <p:txBody>
          <a:bodyPr wrap="square" rtlCol="0">
            <a:spAutoFit/>
          </a:bodyPr>
          <a:lstStyle/>
          <a:p>
            <a:r>
              <a:rPr lang="en-US" sz="2000" i="1" dirty="0">
                <a:solidFill>
                  <a:schemeClr val="accent4"/>
                </a:solidFill>
              </a:rPr>
              <a:t>Mobile applications used in Smart Tourism</a:t>
            </a:r>
          </a:p>
        </p:txBody>
      </p:sp>
      <p:sp>
        <p:nvSpPr>
          <p:cNvPr id="12" name="TextBox 11">
            <a:extLst>
              <a:ext uri="{FF2B5EF4-FFF2-40B4-BE49-F238E27FC236}">
                <a16:creationId xmlns:a16="http://schemas.microsoft.com/office/drawing/2014/main" id="{045A2BEF-2C04-B6AC-4255-70CF7EDB2C13}"/>
              </a:ext>
            </a:extLst>
          </p:cNvPr>
          <p:cNvSpPr txBox="1"/>
          <p:nvPr/>
        </p:nvSpPr>
        <p:spPr>
          <a:xfrm>
            <a:off x="428265" y="757768"/>
            <a:ext cx="7485246" cy="5355312"/>
          </a:xfrm>
          <a:prstGeom prst="rect">
            <a:avLst/>
          </a:prstGeom>
          <a:noFill/>
        </p:spPr>
        <p:txBody>
          <a:bodyPr wrap="square" rtlCol="0">
            <a:spAutoFit/>
          </a:bodyPr>
          <a:lstStyle/>
          <a:p>
            <a:pPr algn="just"/>
            <a:r>
              <a:rPr lang="en-US" dirty="0"/>
              <a:t>Mobile applications are becoming a necessary tool for modern travel in the digital era. Travelers now have access to a variety of mobile applications created to improve their tourist experience thanks to the growing usage of smartphones. These apps offer real-time information and tailored suggestions to passengers using a variety of technologies, including augmented reality, location-based services, and language translation.</a:t>
            </a:r>
          </a:p>
          <a:p>
            <a:pPr algn="just"/>
            <a:endParaRPr lang="en-US" dirty="0"/>
          </a:p>
          <a:p>
            <a:pPr algn="just"/>
            <a:r>
              <a:rPr lang="en-US" dirty="0"/>
              <a:t>Examples:</a:t>
            </a:r>
          </a:p>
          <a:p>
            <a:pPr algn="just"/>
            <a:endParaRPr lang="en-US" dirty="0"/>
          </a:p>
          <a:p>
            <a:pPr algn="just"/>
            <a:r>
              <a:rPr lang="en-US" b="1" dirty="0"/>
              <a:t>Travel Booking and Planning Apps</a:t>
            </a:r>
            <a:r>
              <a:rPr lang="en-US" dirty="0"/>
              <a:t>: Travelers may arrange flights, lodging, and activities using apps like Expedia, Booking.com, and Airbnb. These apps also provide suggestions for custom vacation itineraries.</a:t>
            </a:r>
          </a:p>
          <a:p>
            <a:pPr algn="just"/>
            <a:endParaRPr lang="en-US" dirty="0"/>
          </a:p>
          <a:p>
            <a:pPr algn="just"/>
            <a:r>
              <a:rPr lang="en-US" b="1" dirty="0"/>
              <a:t>Location-Based Services</a:t>
            </a:r>
            <a:r>
              <a:rPr lang="en-US" dirty="0"/>
              <a:t>: Location-based services are used by apps like Google Maps and TripAdvisor to offer real-time details about nearby events, restaurants, and attractions in addition to instructions and ratings.</a:t>
            </a:r>
          </a:p>
          <a:p>
            <a:pPr algn="just"/>
            <a:endParaRPr lang="en-US" dirty="0"/>
          </a:p>
          <a:p>
            <a:r>
              <a:rPr lang="en-US" b="1" dirty="0"/>
              <a:t>Local Tourist Board Apps</a:t>
            </a:r>
            <a:r>
              <a:rPr lang="en-US" dirty="0"/>
              <a:t>: Numerous locations have created their own smartphone applications that give travelers bargains and discounts while also giving information about nearby attractions, events, and transportation.</a:t>
            </a:r>
          </a:p>
        </p:txBody>
      </p:sp>
    </p:spTree>
    <p:extLst>
      <p:ext uri="{BB962C8B-B14F-4D97-AF65-F5344CB8AC3E}">
        <p14:creationId xmlns:p14="http://schemas.microsoft.com/office/powerpoint/2010/main" val="269439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animEffect transition="in" filter="fade">
                                      <p:cBhvr>
                                        <p:cTn id="37"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26369" y="1261912"/>
            <a:ext cx="6153912" cy="730617"/>
          </a:xfrm>
        </p:spPr>
        <p:txBody>
          <a:bodyPr/>
          <a:lstStyle/>
          <a:p>
            <a:pPr marL="0" indent="0"/>
            <a:r>
              <a:rPr lang="en-US" dirty="0"/>
              <a:t>Travel Assistance</a:t>
            </a:r>
          </a:p>
        </p:txBody>
      </p:sp>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
        <p:nvSpPr>
          <p:cNvPr id="7" name="Content Placeholder 2">
            <a:extLst>
              <a:ext uri="{FF2B5EF4-FFF2-40B4-BE49-F238E27FC236}">
                <a16:creationId xmlns:a16="http://schemas.microsoft.com/office/drawing/2014/main" id="{077DAB65-0195-2395-5CEA-54DE8F47489B}"/>
              </a:ext>
            </a:extLst>
          </p:cNvPr>
          <p:cNvSpPr txBox="1">
            <a:spLocks/>
          </p:cNvSpPr>
          <p:nvPr/>
        </p:nvSpPr>
        <p:spPr>
          <a:xfrm>
            <a:off x="4164081" y="2028853"/>
            <a:ext cx="7711232" cy="27997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   The services and support offered to travelers to aid them in planning and navigating their journey are referred to as travel assistance. These services could include reserving lodging and travel arrangements, offering suggestions and guidance for travel, providing aid in case of an emergency, and assisting with lost or stolen property. Travel agencies, tour operators, travel insurance providers, and even mobile applications can offer aid with trip arrangements.</a:t>
            </a:r>
          </a:p>
        </p:txBody>
      </p:sp>
      <p:pic>
        <p:nvPicPr>
          <p:cNvPr id="14" name="Picture Placeholder 13" descr="Map&#10;&#10;Description automatically generated">
            <a:extLst>
              <a:ext uri="{FF2B5EF4-FFF2-40B4-BE49-F238E27FC236}">
                <a16:creationId xmlns:a16="http://schemas.microsoft.com/office/drawing/2014/main" id="{B1FC9132-33A7-82C4-6871-5BADB219D3C8}"/>
              </a:ext>
            </a:extLst>
          </p:cNvPr>
          <p:cNvPicPr>
            <a:picLocks noGrp="1" noChangeAspect="1"/>
          </p:cNvPicPr>
          <p:nvPr>
            <p:ph type="pic" sz="quarter" idx="13"/>
          </p:nvPr>
        </p:nvPicPr>
        <p:blipFill rotWithShape="1">
          <a:blip r:embed="rId2"/>
          <a:srcRect l="56974" r="14747" b="58"/>
          <a:stretch/>
        </p:blipFill>
        <p:spPr>
          <a:xfrm>
            <a:off x="16822" y="0"/>
            <a:ext cx="4811317" cy="6857998"/>
          </a:xfrm>
        </p:spPr>
      </p:pic>
    </p:spTree>
    <p:extLst>
      <p:ext uri="{BB962C8B-B14F-4D97-AF65-F5344CB8AC3E}">
        <p14:creationId xmlns:p14="http://schemas.microsoft.com/office/powerpoint/2010/main" val="71881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
        <p:nvSpPr>
          <p:cNvPr id="46" name="TextBox 45">
            <a:extLst>
              <a:ext uri="{FF2B5EF4-FFF2-40B4-BE49-F238E27FC236}">
                <a16:creationId xmlns:a16="http://schemas.microsoft.com/office/drawing/2014/main" id="{3D83A90A-0982-5B7C-31B2-6B34B1996F51}"/>
              </a:ext>
            </a:extLst>
          </p:cNvPr>
          <p:cNvSpPr txBox="1"/>
          <p:nvPr/>
        </p:nvSpPr>
        <p:spPr>
          <a:xfrm>
            <a:off x="1112276" y="885679"/>
            <a:ext cx="5080925" cy="400110"/>
          </a:xfrm>
          <a:prstGeom prst="rect">
            <a:avLst/>
          </a:prstGeom>
          <a:noFill/>
        </p:spPr>
        <p:txBody>
          <a:bodyPr wrap="square" rtlCol="0">
            <a:spAutoFit/>
          </a:bodyPr>
          <a:lstStyle/>
          <a:p>
            <a:r>
              <a:rPr lang="en-US" sz="2000" i="1" dirty="0">
                <a:solidFill>
                  <a:schemeClr val="accent4"/>
                </a:solidFill>
              </a:rPr>
              <a:t>Examples on Travel Assistant</a:t>
            </a:r>
          </a:p>
        </p:txBody>
      </p:sp>
      <p:sp>
        <p:nvSpPr>
          <p:cNvPr id="47" name="TextBox 46">
            <a:extLst>
              <a:ext uri="{FF2B5EF4-FFF2-40B4-BE49-F238E27FC236}">
                <a16:creationId xmlns:a16="http://schemas.microsoft.com/office/drawing/2014/main" id="{9362E7BD-1D26-3156-5F73-93635F3DFB4A}"/>
              </a:ext>
            </a:extLst>
          </p:cNvPr>
          <p:cNvSpPr txBox="1"/>
          <p:nvPr/>
        </p:nvSpPr>
        <p:spPr>
          <a:xfrm>
            <a:off x="1112276" y="1621878"/>
            <a:ext cx="10004903" cy="3139321"/>
          </a:xfrm>
          <a:prstGeom prst="rect">
            <a:avLst/>
          </a:prstGeom>
          <a:noFill/>
        </p:spPr>
        <p:txBody>
          <a:bodyPr wrap="square" rtlCol="0">
            <a:spAutoFit/>
          </a:bodyPr>
          <a:lstStyle/>
          <a:p>
            <a:r>
              <a:rPr lang="en-US" b="1" dirty="0"/>
              <a:t>Trip Planning: </a:t>
            </a:r>
            <a:r>
              <a:rPr lang="en-US" dirty="0"/>
              <a:t>Travel support services can aid passengers with trip planning by offering details on available modes of transportation, lodging alternatives, and local attractions.</a:t>
            </a:r>
          </a:p>
          <a:p>
            <a:endParaRPr lang="en-US" dirty="0"/>
          </a:p>
          <a:p>
            <a:r>
              <a:rPr lang="en-US" b="1" dirty="0"/>
              <a:t>Emergency Assistance: </a:t>
            </a:r>
            <a:r>
              <a:rPr lang="en-US" dirty="0"/>
              <a:t>In the event of unexpected medical problems, lost or stolen property, or other unanticipated circumstances, travel aid companies can offer emergency support.</a:t>
            </a:r>
          </a:p>
          <a:p>
            <a:endParaRPr lang="en-US" dirty="0"/>
          </a:p>
          <a:p>
            <a:r>
              <a:rPr lang="en-US" b="1" dirty="0"/>
              <a:t>Language Assistance: </a:t>
            </a:r>
            <a:r>
              <a:rPr lang="en-US" dirty="0"/>
              <a:t>Travel assistance companies can give language support services to passengers visiting foreign countries to aid with conversation and translation.</a:t>
            </a:r>
          </a:p>
          <a:p>
            <a:endParaRPr lang="en-US" dirty="0"/>
          </a:p>
          <a:p>
            <a:r>
              <a:rPr lang="en-US" b="1" dirty="0"/>
              <a:t>Travel Alerts: </a:t>
            </a:r>
            <a:r>
              <a:rPr lang="en-US" dirty="0"/>
              <a:t>Providers of travel support can also provide travelers real-time travel notifications, such as details on the weather, delays in transit, and security threats.</a:t>
            </a:r>
          </a:p>
        </p:txBody>
      </p:sp>
    </p:spTree>
    <p:extLst>
      <p:ext uri="{BB962C8B-B14F-4D97-AF65-F5344CB8AC3E}">
        <p14:creationId xmlns:p14="http://schemas.microsoft.com/office/powerpoint/2010/main" val="27607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332</TotalTime>
  <Words>1190</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 Condensed Light</vt:lpstr>
      <vt:lpstr>Walbaum Display Light</vt:lpstr>
      <vt:lpstr>AngleLinesVTI</vt:lpstr>
      <vt:lpstr>Smart Tourism and IoT</vt:lpstr>
      <vt:lpstr>PowerPoint Presentation</vt:lpstr>
      <vt:lpstr>Introduction</vt:lpstr>
      <vt:lpstr>PowerPoint Presentation</vt:lpstr>
      <vt:lpstr>SMART TOURISM Using SMARTPHONES’</vt:lpstr>
      <vt:lpstr>PowerPoint Presentation</vt:lpstr>
      <vt:lpstr>PowerPoint Presentation</vt:lpstr>
      <vt:lpstr>Travel Assistance</vt:lpstr>
      <vt:lpstr>PowerPoint Presentation</vt:lpstr>
      <vt:lpstr>Impact of IOT </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Tourism and IoT</dc:title>
  <dc:creator>Ali Ahmed (Student)</dc:creator>
  <cp:lastModifiedBy>Ali Ahmed (Student)</cp:lastModifiedBy>
  <cp:revision>3</cp:revision>
  <dcterms:created xsi:type="dcterms:W3CDTF">2023-02-20T05:21:03Z</dcterms:created>
  <dcterms:modified xsi:type="dcterms:W3CDTF">2023-02-20T10:53:16Z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