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3" r:id="rId4"/>
    <p:sldId id="305" r:id="rId5"/>
    <p:sldId id="304" r:id="rId6"/>
    <p:sldId id="278" r:id="rId7"/>
    <p:sldId id="306" r:id="rId8"/>
    <p:sldId id="307" r:id="rId9"/>
    <p:sldId id="279" r:id="rId10"/>
    <p:sldId id="258" r:id="rId11"/>
    <p:sldId id="297" r:id="rId12"/>
    <p:sldId id="296" r:id="rId13"/>
    <p:sldId id="293" r:id="rId14"/>
    <p:sldId id="294" r:id="rId15"/>
    <p:sldId id="295" r:id="rId16"/>
    <p:sldId id="282" r:id="rId17"/>
    <p:sldId id="284" r:id="rId18"/>
    <p:sldId id="285" r:id="rId19"/>
    <p:sldId id="299" r:id="rId20"/>
    <p:sldId id="300" r:id="rId21"/>
    <p:sldId id="301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3"/>
    <p:restoredTop sz="94258"/>
  </p:normalViewPr>
  <p:slideViewPr>
    <p:cSldViewPr snapToGrid="0" snapToObjects="1">
      <p:cViewPr varScale="1">
        <p:scale>
          <a:sx n="108" d="100"/>
          <a:sy n="10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FCF5C-4818-C046-8C95-2D702E29051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FBC1C-C8D3-3D41-A37F-28610EAD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03CD-AD03-5640-B32B-EDFDB70F357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UFCFVK-15-2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5641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LoRaWAN OSI">
            <a:extLst>
              <a:ext uri="{FF2B5EF4-FFF2-40B4-BE49-F238E27FC236}">
                <a16:creationId xmlns:a16="http://schemas.microsoft.com/office/drawing/2014/main" id="{71AA96D8-E056-48FF-852A-DCC3D93B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93" y="1349523"/>
            <a:ext cx="9565263" cy="359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A26DC-9C00-4F68-ACC2-BC2797E3C367}"/>
              </a:ext>
            </a:extLst>
          </p:cNvPr>
          <p:cNvSpPr txBox="1"/>
          <p:nvPr/>
        </p:nvSpPr>
        <p:spPr>
          <a:xfrm>
            <a:off x="511855" y="5164052"/>
            <a:ext cx="11347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Class A – TX window at any time / Scheduled RX Window after 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bg1"/>
                </a:solidFill>
              </a:rPr>
              <a:t>Class B – Has additional scheduled RX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bg1"/>
                </a:solidFill>
              </a:rPr>
              <a:t>Class C – Can TX and RX at any time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7B9CC55-21B7-40E8-A704-603351C067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WAN Stack</a:t>
            </a:r>
          </a:p>
        </p:txBody>
      </p:sp>
    </p:spTree>
    <p:extLst>
      <p:ext uri="{BB962C8B-B14F-4D97-AF65-F5344CB8AC3E}">
        <p14:creationId xmlns:p14="http://schemas.microsoft.com/office/powerpoint/2010/main" val="9358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27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19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2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23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49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Radio Communications - Narrowband</a:t>
            </a:r>
          </a:p>
        </p:txBody>
      </p:sp>
      <p:pic>
        <p:nvPicPr>
          <p:cNvPr id="7170" name="Picture 2" descr="Image result for frequency shift keying">
            <a:extLst>
              <a:ext uri="{FF2B5EF4-FFF2-40B4-BE49-F238E27FC236}">
                <a16:creationId xmlns:a16="http://schemas.microsoft.com/office/drawing/2014/main" id="{007B494D-A371-4AED-ADBA-E4D6288C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57689" cy="46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spread spectrum signal">
            <a:extLst>
              <a:ext uri="{FF2B5EF4-FFF2-40B4-BE49-F238E27FC236}">
                <a16:creationId xmlns:a16="http://schemas.microsoft.com/office/drawing/2014/main" id="{37361857-F711-4374-A7A7-28AF02B3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4623"/>
            <a:ext cx="5715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1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CSS (Chirp Spread Spectrum)</a:t>
            </a:r>
          </a:p>
        </p:txBody>
      </p:sp>
      <p:pic>
        <p:nvPicPr>
          <p:cNvPr id="9218" name="Picture 2" descr="Image result for Chirp spread spectrum">
            <a:extLst>
              <a:ext uri="{FF2B5EF4-FFF2-40B4-BE49-F238E27FC236}">
                <a16:creationId xmlns:a16="http://schemas.microsoft.com/office/drawing/2014/main" id="{E538437D-E389-439B-B7F9-B15CFB05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18" y="1442032"/>
            <a:ext cx="6739744" cy="50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2C3E3-1DD9-4D7C-A25A-BBBA53055207}"/>
              </a:ext>
            </a:extLst>
          </p:cNvPr>
          <p:cNvSpPr txBox="1"/>
          <p:nvPr/>
        </p:nvSpPr>
        <p:spPr>
          <a:xfrm>
            <a:off x="7577944" y="1690688"/>
            <a:ext cx="3874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Symbols are encoded and up-chips or down-chips.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Chips increase and decrease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Spread factor determines the amount of air time used when transmitting a symbol. </a:t>
            </a:r>
          </a:p>
        </p:txBody>
      </p:sp>
    </p:spTree>
    <p:extLst>
      <p:ext uri="{BB962C8B-B14F-4D97-AF65-F5344CB8AC3E}">
        <p14:creationId xmlns:p14="http://schemas.microsoft.com/office/powerpoint/2010/main" val="291261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CSS – Packet Structure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BA94937-6C89-4DFA-ACE6-DD8FCCBB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1" y="1279683"/>
            <a:ext cx="7831017" cy="11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E9AC29E9-E424-4013-9A08-834E473D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1" y="2605246"/>
            <a:ext cx="7831016" cy="414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CRC Example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LoRa</a:t>
            </a:r>
            <a:r>
              <a:rPr lang="en-US" b="1" i="1" dirty="0">
                <a:solidFill>
                  <a:schemeClr val="bg1"/>
                </a:solidFill>
              </a:rPr>
              <a:t>WAN – </a:t>
            </a:r>
            <a:r>
              <a:rPr lang="en-US" dirty="0">
                <a:solidFill>
                  <a:schemeClr val="bg1"/>
                </a:solidFill>
              </a:rPr>
              <a:t>Long Range Wide Area Network</a:t>
            </a:r>
          </a:p>
        </p:txBody>
      </p:sp>
      <p:pic>
        <p:nvPicPr>
          <p:cNvPr id="3074" name="Picture 2" descr="Image result for ironlink lora">
            <a:extLst>
              <a:ext uri="{FF2B5EF4-FFF2-40B4-BE49-F238E27FC236}">
                <a16:creationId xmlns:a16="http://schemas.microsoft.com/office/drawing/2014/main" id="{4D3BF9A9-ED3E-4F50-9A7E-357D338D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28" y="3723103"/>
            <a:ext cx="4154658" cy="27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ora gateway pcb">
            <a:extLst>
              <a:ext uri="{FF2B5EF4-FFF2-40B4-BE49-F238E27FC236}">
                <a16:creationId xmlns:a16="http://schemas.microsoft.com/office/drawing/2014/main" id="{315D15C6-B07D-46E4-A00C-CE442A73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3" y="1696085"/>
            <a:ext cx="4560114" cy="351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51C0F7-15F5-4D0F-88DB-60E063264D8C}"/>
              </a:ext>
            </a:extLst>
          </p:cNvPr>
          <p:cNvSpPr txBox="1"/>
          <p:nvPr/>
        </p:nvSpPr>
        <p:spPr>
          <a:xfrm>
            <a:off x="5398314" y="1682151"/>
            <a:ext cx="653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Open Standard – MAC layer can be integrated into any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Handles configuration of the network e.g.  Frequency and data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Hardware is generally low-cost and robust.</a:t>
            </a:r>
          </a:p>
        </p:txBody>
      </p:sp>
    </p:spTree>
    <p:extLst>
      <p:ext uri="{BB962C8B-B14F-4D97-AF65-F5344CB8AC3E}">
        <p14:creationId xmlns:p14="http://schemas.microsoft.com/office/powerpoint/2010/main" val="9831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3792" y="1581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6192" y="157232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8592" y="1581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992" y="157232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3392" y="1581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64329" y="1554123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64330" y="1535919"/>
            <a:ext cx="1" cy="62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2204" y="119370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6072" y="1581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48472" y="15909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0872" y="1581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272" y="15909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3792" y="19416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76192" y="19509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28592" y="19416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0992" y="19509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223792" y="2229693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43373" y="1669952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subtract 1 from 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15737" y="1956846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Borrow from left bit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15737" y="2326178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bit is also 0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15737" y="2676926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Since left bit is also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6260" y="3050029"/>
            <a:ext cx="531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bit tries to borrow from the 3</a:t>
            </a:r>
            <a:r>
              <a:rPr lang="en-US" baseline="30000" dirty="0"/>
              <a:t>rd</a:t>
            </a:r>
            <a:r>
              <a:rPr lang="en-US" dirty="0"/>
              <a:t> bit which is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1128" y="3760002"/>
            <a:ext cx="5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the 2</a:t>
            </a:r>
            <a:r>
              <a:rPr lang="en-US" baseline="30000" dirty="0"/>
              <a:t>nd</a:t>
            </a:r>
            <a:r>
              <a:rPr lang="en-US" dirty="0"/>
              <a:t> bit will hold 10 the decimal equivalent is 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80609" y="23057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11824" y="22888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67808" y="22795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23792" y="22888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77270" y="8499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37682" y="840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81326" y="8499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141366" y="840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77270" y="12099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37682" y="12192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81326" y="12099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41366" y="12192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6277270" y="1561620"/>
            <a:ext cx="1188132" cy="1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637310" y="7244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601306" y="909158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 rot="19622377">
            <a:off x="6776109" y="734925"/>
            <a:ext cx="304898" cy="485472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655312" y="3281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943344" y="436460"/>
            <a:ext cx="342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67304" y="436460"/>
            <a:ext cx="1807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57195" y="6513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Oval 105"/>
          <p:cNvSpPr/>
          <p:nvPr/>
        </p:nvSpPr>
        <p:spPr>
          <a:xfrm rot="19622377">
            <a:off x="7114854" y="709131"/>
            <a:ext cx="304898" cy="485472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285382" y="4805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 flipV="1">
            <a:off x="7632645" y="642052"/>
            <a:ext cx="479465" cy="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7632645" y="1389711"/>
            <a:ext cx="479465" cy="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75588" y="1605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700137" y="367470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86221" y="1360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6477851" y="201649"/>
            <a:ext cx="321477" cy="28187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55423" y="1270454"/>
            <a:ext cx="321477" cy="28187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853334" y="15885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21286" y="5804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565302" y="15792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77270" y="15885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9" name="Oval 118"/>
          <p:cNvSpPr/>
          <p:nvPr/>
        </p:nvSpPr>
        <p:spPr>
          <a:xfrm>
            <a:off x="6395799" y="639936"/>
            <a:ext cx="321477" cy="281874"/>
          </a:xfrm>
          <a:prstGeom prst="ellipse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493295" y="1234706"/>
            <a:ext cx="321477" cy="281874"/>
          </a:xfrm>
          <a:prstGeom prst="ellipse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277271" y="874666"/>
            <a:ext cx="321477" cy="28187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277271" y="1234706"/>
            <a:ext cx="321477" cy="28187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211408" y="2314596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25963" y="2288884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Omit the left most bit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982857" y="1903171"/>
            <a:ext cx="38107" cy="44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71864" y="229240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367808" y="12122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896633" y="258973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655840" y="258973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511824" y="258973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367808" y="258973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376192" y="2949773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871864" y="30124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655840" y="30124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511824" y="302178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95800" y="30124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4363808" y="3093789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631504" y="3012489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Omit the left most bit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35456" y="5116991"/>
            <a:ext cx="2255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+ remainder gives the code-word to be sent is</a:t>
            </a:r>
          </a:p>
        </p:txBody>
      </p:sp>
      <p:sp>
        <p:nvSpPr>
          <p:cNvPr id="143" name="Oval 142"/>
          <p:cNvSpPr/>
          <p:nvPr/>
        </p:nvSpPr>
        <p:spPr>
          <a:xfrm>
            <a:off x="4224692" y="1577568"/>
            <a:ext cx="937692" cy="350748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499795" y="3012360"/>
            <a:ext cx="937692" cy="350748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2347404" y="54682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499804" y="54589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652204" y="54682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04604" y="54589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57004" y="54551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500949" y="54317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284925" y="54317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140909" y="54410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47897" y="193585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side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47897" y="555388"/>
            <a:ext cx="11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bits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28354" y="575980"/>
            <a:ext cx="11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1 1 0 0 1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9667" y="838418"/>
            <a:ext cx="11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bits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550124" y="819821"/>
            <a:ext cx="11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1 0 0 1</a:t>
            </a:r>
          </a:p>
        </p:txBody>
      </p:sp>
      <p:sp>
        <p:nvSpPr>
          <p:cNvPr id="151" name="Oval 150"/>
          <p:cNvSpPr/>
          <p:nvPr/>
        </p:nvSpPr>
        <p:spPr>
          <a:xfrm>
            <a:off x="2248130" y="5450486"/>
            <a:ext cx="1537892" cy="419000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952107" y="4148682"/>
            <a:ext cx="62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From decimal 2, the 0 bit on the right most bit borrow decimal 1.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276261" y="4978904"/>
            <a:ext cx="39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right most bit has become decimal 2.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267430" y="4560757"/>
            <a:ext cx="39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the 2</a:t>
            </a:r>
            <a:r>
              <a:rPr lang="en-US" baseline="30000" dirty="0"/>
              <a:t>nd</a:t>
            </a:r>
            <a:r>
              <a:rPr lang="en-US" dirty="0"/>
              <a:t> bit will hold decimal 1. 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811128" y="6212856"/>
            <a:ext cx="573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bit which will hold 0 now. Subtract 0 from 0 will give 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321408" y="5823964"/>
            <a:ext cx="39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Subtract 0 from 1 will give 1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287745" y="5393990"/>
            <a:ext cx="39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 1 from 2 will give 1.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276261" y="3385235"/>
            <a:ext cx="414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baseline="30000" dirty="0">
                <a:solidFill>
                  <a:srgbClr val="7030A0"/>
                </a:solidFill>
              </a:rPr>
              <a:t>rd</a:t>
            </a:r>
            <a:r>
              <a:rPr lang="en-US" dirty="0">
                <a:solidFill>
                  <a:srgbClr val="7030A0"/>
                </a:solidFill>
              </a:rPr>
              <a:t> bit which is 1 will become 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894913" y="6521061"/>
            <a:ext cx="573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baseline="30000" dirty="0">
                <a:solidFill>
                  <a:srgbClr val="7030A0"/>
                </a:solidFill>
              </a:rPr>
              <a:t>th</a:t>
            </a:r>
            <a:r>
              <a:rPr lang="en-US" dirty="0">
                <a:solidFill>
                  <a:srgbClr val="7030A0"/>
                </a:solidFill>
              </a:rPr>
              <a:t> bit which will hold 1. Subtract 1 from 1 will give 0</a:t>
            </a:r>
          </a:p>
        </p:txBody>
      </p:sp>
    </p:spTree>
    <p:extLst>
      <p:ext uri="{BB962C8B-B14F-4D97-AF65-F5344CB8AC3E}">
        <p14:creationId xmlns:p14="http://schemas.microsoft.com/office/powerpoint/2010/main" val="274218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8" grpId="0"/>
      <p:bldP spid="39" grpId="0"/>
      <p:bldP spid="40" grpId="0"/>
      <p:bldP spid="41" grpId="0"/>
      <p:bldP spid="42" grpId="0"/>
      <p:bldP spid="4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9" grpId="0"/>
      <p:bldP spid="101" grpId="0" animBg="1"/>
      <p:bldP spid="102" grpId="0"/>
      <p:bldP spid="105" grpId="0"/>
      <p:bldP spid="106" grpId="0" animBg="1"/>
      <p:bldP spid="107" grpId="0"/>
      <p:bldP spid="110" grpId="0"/>
      <p:bldP spid="112" grpId="0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 animBg="1"/>
      <p:bldP spid="122" grpId="0" animBg="1"/>
      <p:bldP spid="124" grpId="0"/>
      <p:bldP spid="129" grpId="0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1" grpId="0"/>
      <p:bldP spid="142" grpId="0"/>
      <p:bldP spid="143" grpId="0" animBg="1"/>
      <p:bldP spid="145" grpId="0" animBg="1"/>
      <p:bldP spid="146" grpId="0"/>
      <p:bldP spid="147" grpId="0"/>
      <p:bldP spid="148" grpId="0"/>
      <p:bldP spid="149" grpId="0"/>
      <p:bldP spid="150" grpId="0"/>
      <p:bldP spid="155" grpId="0"/>
      <p:bldP spid="156" grpId="0"/>
      <p:bldP spid="157" grpId="0"/>
      <p:bldP spid="151" grpId="0" animBg="1"/>
      <p:bldP spid="152" grpId="0"/>
      <p:bldP spid="153" grpId="0"/>
      <p:bldP spid="154" grpId="0"/>
      <p:bldP spid="159" grpId="0"/>
      <p:bldP spid="160" grpId="0"/>
      <p:bldP spid="161" grpId="0"/>
      <p:bldP spid="162" grpId="0"/>
      <p:bldP spid="1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DAAF-29F9-419A-B652-5CBBCEB3AB0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832" y="93217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6232" y="9228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8632" y="93217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1032" y="9228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3432" y="93217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7377" y="9087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353" y="9087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7337" y="9180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83832" y="95323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83832" y="9807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4584" y="9807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6984" y="9900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9384" y="9807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1784" y="9900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7848" y="5164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6216" y="129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8616" y="13065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01016" y="129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3416" y="13065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596216" y="1585304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53033" y="16613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84248" y="1644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40232" y="16352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6216" y="1644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583832" y="1670207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1450" y="1268760"/>
            <a:ext cx="16001" cy="30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44288" y="16480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69057" y="19453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8264" y="19453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84248" y="19453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40232" y="19453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748616" y="2305384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44288" y="23681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8264" y="23681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84248" y="23773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68224" y="23681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736232" y="2449400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19936" y="1268760"/>
            <a:ext cx="89426" cy="103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47928" y="2348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2632" y="5164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59217" y="50609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08634" y="26148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1034" y="26241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13434" y="26148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47928" y="26241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901016" y="299695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47928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31904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87888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3872" y="299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943872" y="3068960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72336" y="1340768"/>
            <a:ext cx="135632" cy="16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63952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31904" y="5128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19508" y="32932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71908" y="3302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19936" y="32932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35960" y="3302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5159896" y="3645024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87932" y="36357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35960" y="36264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31904" y="36357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96272" y="36357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096272" y="3707740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79976" y="1340768"/>
            <a:ext cx="152400" cy="22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79976" y="36357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84304" y="5089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87932" y="38703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35960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31904" y="38703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79976" y="38703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312296" y="424555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40332" y="42117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88360" y="42025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31904" y="42117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79932" y="42025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5303912" y="45811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11448" y="232772"/>
            <a:ext cx="25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side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600057" y="4387170"/>
            <a:ext cx="479465" cy="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48128" y="420250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it’s all zero’s, received data is error free</a:t>
            </a:r>
          </a:p>
        </p:txBody>
      </p:sp>
    </p:spTree>
    <p:extLst>
      <p:ext uri="{BB962C8B-B14F-4D97-AF65-F5344CB8AC3E}">
        <p14:creationId xmlns:p14="http://schemas.microsoft.com/office/powerpoint/2010/main" val="3405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6" grpId="0"/>
      <p:bldP spid="77" grpId="0"/>
      <p:bldP spid="78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CSS – Symbols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BA94937-6C89-4DFA-ACE6-DD8FCCBB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1" y="1490699"/>
            <a:ext cx="7831017" cy="11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D57315-5AEE-48A5-8AE0-BB8F7E0B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46" t="39589" r="12769" b="28411"/>
          <a:stretch/>
        </p:blipFill>
        <p:spPr>
          <a:xfrm>
            <a:off x="1638165" y="2778846"/>
            <a:ext cx="8915670" cy="32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LoRa</a:t>
            </a:r>
            <a:r>
              <a:rPr lang="en-US" dirty="0">
                <a:solidFill>
                  <a:schemeClr val="bg1"/>
                </a:solidFill>
              </a:rPr>
              <a:t> in the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66E98-CD64-4A92-B0C7-7C77039B0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92" t="36102" r="28346" b="36000"/>
          <a:stretch/>
        </p:blipFill>
        <p:spPr>
          <a:xfrm>
            <a:off x="1012874" y="2008479"/>
            <a:ext cx="4572000" cy="42298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8C10D-6CE4-41CB-B068-4F690218F83C}"/>
              </a:ext>
            </a:extLst>
          </p:cNvPr>
          <p:cNvCxnSpPr/>
          <p:nvPr/>
        </p:nvCxnSpPr>
        <p:spPr>
          <a:xfrm flipH="1">
            <a:off x="4312356" y="1690688"/>
            <a:ext cx="1557866" cy="147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B91D11-3889-43D8-BD21-9C8C3201CFA4}"/>
              </a:ext>
            </a:extLst>
          </p:cNvPr>
          <p:cNvCxnSpPr/>
          <p:nvPr/>
        </p:nvCxnSpPr>
        <p:spPr>
          <a:xfrm flipH="1" flipV="1">
            <a:off x="4109156" y="4628444"/>
            <a:ext cx="2449688" cy="846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87AE6E-B928-46BE-AEA4-CA635C640BCD}"/>
              </a:ext>
            </a:extLst>
          </p:cNvPr>
          <p:cNvCxnSpPr/>
          <p:nvPr/>
        </p:nvCxnSpPr>
        <p:spPr>
          <a:xfrm flipH="1">
            <a:off x="4662311" y="3589867"/>
            <a:ext cx="2427111" cy="5335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D671E8-5B2B-4B09-B2AE-48BE2952D6C8}"/>
              </a:ext>
            </a:extLst>
          </p:cNvPr>
          <p:cNvSpPr txBox="1"/>
          <p:nvPr/>
        </p:nvSpPr>
        <p:spPr>
          <a:xfrm>
            <a:off x="5942691" y="1250704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</a:rPr>
              <a:t>LoRa</a:t>
            </a:r>
            <a:r>
              <a:rPr lang="en-GB" sz="2400" b="1" dirty="0">
                <a:solidFill>
                  <a:schemeClr val="bg1"/>
                </a:solidFill>
              </a:rPr>
              <a:t> Radio Module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7AC11-1D6D-4005-A38C-B5E288041BA7}"/>
              </a:ext>
            </a:extLst>
          </p:cNvPr>
          <p:cNvSpPr txBox="1"/>
          <p:nvPr/>
        </p:nvSpPr>
        <p:spPr>
          <a:xfrm>
            <a:off x="7089422" y="3236369"/>
            <a:ext cx="225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Bluetooth Radio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E03C30-9655-4B1D-90C3-589A61F1B982}"/>
              </a:ext>
            </a:extLst>
          </p:cNvPr>
          <p:cNvSpPr txBox="1"/>
          <p:nvPr/>
        </p:nvSpPr>
        <p:spPr>
          <a:xfrm>
            <a:off x="6607128" y="5243715"/>
            <a:ext cx="373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MCU &amp; Baseband Processor</a:t>
            </a:r>
          </a:p>
        </p:txBody>
      </p:sp>
    </p:spTree>
    <p:extLst>
      <p:ext uri="{BB962C8B-B14F-4D97-AF65-F5344CB8AC3E}">
        <p14:creationId xmlns:p14="http://schemas.microsoft.com/office/powerpoint/2010/main" val="225059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LoRa</a:t>
            </a:r>
            <a:r>
              <a:rPr lang="en-US" dirty="0">
                <a:solidFill>
                  <a:schemeClr val="bg1"/>
                </a:solidFill>
              </a:rPr>
              <a:t> in the IoT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671E8-5B2B-4B09-B2AE-48BE2952D6C8}"/>
              </a:ext>
            </a:extLst>
          </p:cNvPr>
          <p:cNvSpPr txBox="1"/>
          <p:nvPr/>
        </p:nvSpPr>
        <p:spPr>
          <a:xfrm>
            <a:off x="7857067" y="368658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</a:rPr>
              <a:t>LoRa</a:t>
            </a:r>
            <a:r>
              <a:rPr lang="en-GB" sz="2400" b="1" dirty="0">
                <a:solidFill>
                  <a:schemeClr val="bg1"/>
                </a:solidFill>
              </a:rPr>
              <a:t> Radio &amp; Baseband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2107E4E-80A3-47B0-9733-E405F890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1616075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4DC853-34AC-4C0B-9036-C2640811F34D}"/>
              </a:ext>
            </a:extLst>
          </p:cNvPr>
          <p:cNvSpPr txBox="1"/>
          <p:nvPr/>
        </p:nvSpPr>
        <p:spPr>
          <a:xfrm>
            <a:off x="8213915" y="2519224"/>
            <a:ext cx="370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Dedicated Application MCU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DF87DC-550D-4892-AB13-AC9B733C7A63}"/>
              </a:ext>
            </a:extLst>
          </p:cNvPr>
          <p:cNvCxnSpPr/>
          <p:nvPr/>
        </p:nvCxnSpPr>
        <p:spPr>
          <a:xfrm flipH="1">
            <a:off x="4318782" y="830323"/>
            <a:ext cx="3418449" cy="2911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560011-A981-4232-9B25-60256890B7C5}"/>
              </a:ext>
            </a:extLst>
          </p:cNvPr>
          <p:cNvCxnSpPr/>
          <p:nvPr/>
        </p:nvCxnSpPr>
        <p:spPr>
          <a:xfrm flipH="1">
            <a:off x="5373511" y="2941638"/>
            <a:ext cx="2840404" cy="1878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8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LoRa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6386" name="Picture 2" descr="Image result for lora network">
            <a:extLst>
              <a:ext uri="{FF2B5EF4-FFF2-40B4-BE49-F238E27FC236}">
                <a16:creationId xmlns:a16="http://schemas.microsoft.com/office/drawing/2014/main" id="{BAB7A518-C85E-4672-9763-FC8D26ED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9" y="3259871"/>
            <a:ext cx="6466008" cy="3233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FAF3CA-3FCB-45EE-BAFF-7369E170112B}"/>
              </a:ext>
            </a:extLst>
          </p:cNvPr>
          <p:cNvSpPr txBox="1"/>
          <p:nvPr/>
        </p:nvSpPr>
        <p:spPr>
          <a:xfrm>
            <a:off x="838199" y="1656100"/>
            <a:ext cx="10755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Many sensors only need to transmit a few bytes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Large numbers of sensors may cover a large area, </a:t>
            </a:r>
            <a:r>
              <a:rPr lang="en-US" sz="2800" dirty="0" err="1">
                <a:solidFill>
                  <a:schemeClr val="bg1"/>
                </a:solidFill>
              </a:rPr>
              <a:t>LoRa</a:t>
            </a:r>
            <a:r>
              <a:rPr lang="en-US" sz="2800" dirty="0">
                <a:solidFill>
                  <a:schemeClr val="bg1"/>
                </a:solidFill>
              </a:rPr>
              <a:t> reduces network setup costs.</a:t>
            </a:r>
          </a:p>
        </p:txBody>
      </p:sp>
    </p:spTree>
    <p:extLst>
      <p:ext uri="{BB962C8B-B14F-4D97-AF65-F5344CB8AC3E}">
        <p14:creationId xmlns:p14="http://schemas.microsoft.com/office/powerpoint/2010/main" val="217076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LoRa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AF3CA-3FCB-45EE-BAFF-7369E170112B}"/>
              </a:ext>
            </a:extLst>
          </p:cNvPr>
          <p:cNvSpPr txBox="1"/>
          <p:nvPr/>
        </p:nvSpPr>
        <p:spPr>
          <a:xfrm>
            <a:off x="838199" y="1656100"/>
            <a:ext cx="10755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Processing power limits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Power 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Cost constraints</a:t>
            </a:r>
          </a:p>
        </p:txBody>
      </p:sp>
      <p:pic>
        <p:nvPicPr>
          <p:cNvPr id="17410" name="Picture 2" descr="Image result for lora network">
            <a:extLst>
              <a:ext uri="{FF2B5EF4-FFF2-40B4-BE49-F238E27FC236}">
                <a16:creationId xmlns:a16="http://schemas.microsoft.com/office/drawing/2014/main" id="{F71CA79E-23BD-4660-B1BB-7E0B8886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09" y="3429000"/>
            <a:ext cx="6182317" cy="301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8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A87B-2782-4E89-8BFF-55FF4AE9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635655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IoT solutions starts with central sending devices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Every sensor need network to communicate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/>
              <a:t>LoRa</a:t>
            </a:r>
            <a:r>
              <a:rPr lang="en-US" sz="2400" dirty="0"/>
              <a:t> enable sensor and gateway to send and receive data over long distance with enabling low power secured by scalable internationally recognized standard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116 network operations globally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5 billion end points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Customers to deploy their network easily wherever they need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Latest is monitoring water system like floods and environment regulations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200 million devices uses </a:t>
            </a:r>
            <a:r>
              <a:rPr lang="en-US" sz="2400" dirty="0" err="1"/>
              <a:t>LoRa</a:t>
            </a:r>
            <a:r>
              <a:rPr lang="en-US" sz="2400" dirty="0"/>
              <a:t> tech, data packets 0.3 kbps to 27 kbps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Gateway handles hundreds of devices at same time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/>
              <a:t>LoRa</a:t>
            </a:r>
            <a:r>
              <a:rPr lang="en-US" sz="2400" dirty="0"/>
              <a:t> a radio module with antenna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Microprocessor to process sensor data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5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A87B-2782-4E89-8BFF-55FF4AE9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63565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/>
              <a:t>LoRa</a:t>
            </a:r>
            <a:r>
              <a:rPr lang="en-US" sz="2400" dirty="0"/>
              <a:t> with sensor and transceiver they are called as mote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Gateway two parts antenna and microprocessor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Gateway mains are powered and connected to the internet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Gateway can listen multiple frequency, each spreading factor at each frequency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Gateway explain the sending and receiving of data between end nodes and application server.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3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40E-8996-419A-9723-93686E8A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6889-1C08-4A7C-81DA-3A1EC4D7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LoRaWAN does not support direct connections between end nodes.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LoRaWAN radio does not have GitHub repository for radio libraries, but several people have cloned the GitHub radio libraries.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8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 err="1">
                <a:solidFill>
                  <a:schemeClr val="bg1"/>
                </a:solidFill>
              </a:rPr>
              <a:t>LoRa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2358" y="1690688"/>
            <a:ext cx="5968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Frequency: </a:t>
            </a:r>
            <a:r>
              <a:rPr lang="en-US" sz="2800" b="1" i="1" dirty="0">
                <a:solidFill>
                  <a:schemeClr val="bg1"/>
                </a:solidFill>
              </a:rPr>
              <a:t>868Mhz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915Mhz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Long Range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5 – 15 km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Low Data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Max 27 kbps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to send small data packets</a:t>
            </a:r>
          </a:p>
        </p:txBody>
      </p:sp>
      <p:pic>
        <p:nvPicPr>
          <p:cNvPr id="2050" name="Picture 2" descr="Image result for LoRa">
            <a:extLst>
              <a:ext uri="{FF2B5EF4-FFF2-40B4-BE49-F238E27FC236}">
                <a16:creationId xmlns:a16="http://schemas.microsoft.com/office/drawing/2014/main" id="{BF9BFA28-8A09-4948-99CA-052B8B76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0" y="2318551"/>
            <a:ext cx="4061782" cy="40617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52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40E-8996-419A-9723-93686E8A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6889-1C08-4A7C-81DA-3A1EC4D7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Device SX1276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Tx 20 dBm (decibel milli watts) output power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Consume power 102 milliamps  for transmission of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To receive data will consume 14 milliamps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Transmitting data in every 5 seconds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Then will listen to receive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Then </a:t>
            </a:r>
            <a:r>
              <a:rPr lang="en-US" sz="2400" dirty="0"/>
              <a:t>will sleep for 5 seconds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After sleep mode open-up short receive window to see of data is back from network</a:t>
            </a:r>
          </a:p>
        </p:txBody>
      </p:sp>
    </p:spTree>
    <p:extLst>
      <p:ext uri="{BB962C8B-B14F-4D97-AF65-F5344CB8AC3E}">
        <p14:creationId xmlns:p14="http://schemas.microsoft.com/office/powerpoint/2010/main" val="196453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40E-8996-419A-9723-93686E8A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6889-1C08-4A7C-81DA-3A1EC4D7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Device SX1262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Tx 20 dBm (decibel milli watts) output power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Consume power 80 milliamps  for transmission of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To receive data will consume 5 milliamps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Reduced less than 50% of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41291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LoRaWAN?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1656100"/>
            <a:ext cx="10755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Handles Transactions (e.g. Frequency, Spreading Factor, Timing)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Multiple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Device Authorization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Provides a minimal MAC layer that can run on most devices.</a:t>
            </a:r>
          </a:p>
        </p:txBody>
      </p:sp>
      <p:pic>
        <p:nvPicPr>
          <p:cNvPr id="1026" name="Picture 2" descr="Image result for LoRaWAN">
            <a:extLst>
              <a:ext uri="{FF2B5EF4-FFF2-40B4-BE49-F238E27FC236}">
                <a16:creationId xmlns:a16="http://schemas.microsoft.com/office/drawing/2014/main" id="{1F7777DC-FB4E-4C48-8B83-91815ED9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35" y="3825081"/>
            <a:ext cx="6096000" cy="2667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87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817</Words>
  <Application>Microsoft Office PowerPoint</Application>
  <PresentationFormat>Widescreen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UFCFVK-15-2  Internet of Things</vt:lpstr>
      <vt:lpstr>LoRaWAN – Long Range Wide Area Network</vt:lpstr>
      <vt:lpstr>PowerPoint Presentation</vt:lpstr>
      <vt:lpstr>PowerPoint Presentation</vt:lpstr>
      <vt:lpstr>PowerPoint Presentation</vt:lpstr>
      <vt:lpstr>What is LoRa?</vt:lpstr>
      <vt:lpstr>PowerPoint Presentation</vt:lpstr>
      <vt:lpstr>PowerPoint Presentation</vt:lpstr>
      <vt:lpstr>What is LoRaWAN?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Radio Communications - Narrowband</vt:lpstr>
      <vt:lpstr>CSS (Chirp Spread Spectrum)</vt:lpstr>
      <vt:lpstr>CSS – Packet Structure</vt:lpstr>
      <vt:lpstr>CRC Example </vt:lpstr>
      <vt:lpstr>PowerPoint Presentation</vt:lpstr>
      <vt:lpstr>PowerPoint Presentation</vt:lpstr>
      <vt:lpstr>CSS – Symbols</vt:lpstr>
      <vt:lpstr>LoRa in the IoT</vt:lpstr>
      <vt:lpstr>LoRa in the IoT</vt:lpstr>
      <vt:lpstr>Why LoRa?</vt:lpstr>
      <vt:lpstr>Why LoRa?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Gaster</dc:creator>
  <cp:lastModifiedBy>Complab2</cp:lastModifiedBy>
  <cp:revision>158</cp:revision>
  <dcterms:created xsi:type="dcterms:W3CDTF">2017-09-25T09:27:52Z</dcterms:created>
  <dcterms:modified xsi:type="dcterms:W3CDTF">2022-11-14T14:41:37Z</dcterms:modified>
</cp:coreProperties>
</file>