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4" r:id="rId1"/>
  </p:sldMasterIdLst>
  <p:notesMasterIdLst>
    <p:notesMasterId r:id="rId40"/>
  </p:notesMasterIdLst>
  <p:sldIdLst>
    <p:sldId id="256" r:id="rId2"/>
    <p:sldId id="272" r:id="rId3"/>
    <p:sldId id="273" r:id="rId4"/>
    <p:sldId id="274" r:id="rId5"/>
    <p:sldId id="275" r:id="rId6"/>
    <p:sldId id="276" r:id="rId7"/>
    <p:sldId id="277" r:id="rId8"/>
    <p:sldId id="278" r:id="rId9"/>
    <p:sldId id="327" r:id="rId10"/>
    <p:sldId id="279" r:id="rId11"/>
    <p:sldId id="328" r:id="rId12"/>
    <p:sldId id="280" r:id="rId13"/>
    <p:sldId id="281" r:id="rId14"/>
    <p:sldId id="283" r:id="rId15"/>
    <p:sldId id="284" r:id="rId16"/>
    <p:sldId id="285" r:id="rId17"/>
    <p:sldId id="287" r:id="rId18"/>
    <p:sldId id="288" r:id="rId19"/>
    <p:sldId id="330" r:id="rId20"/>
    <p:sldId id="289" r:id="rId21"/>
    <p:sldId id="326" r:id="rId22"/>
    <p:sldId id="291" r:id="rId23"/>
    <p:sldId id="292" r:id="rId24"/>
    <p:sldId id="294" r:id="rId25"/>
    <p:sldId id="329" r:id="rId26"/>
    <p:sldId id="295" r:id="rId27"/>
    <p:sldId id="296" r:id="rId28"/>
    <p:sldId id="297" r:id="rId29"/>
    <p:sldId id="298" r:id="rId30"/>
    <p:sldId id="332" r:id="rId31"/>
    <p:sldId id="333" r:id="rId32"/>
    <p:sldId id="334" r:id="rId33"/>
    <p:sldId id="335" r:id="rId34"/>
    <p:sldId id="336" r:id="rId35"/>
    <p:sldId id="337" r:id="rId36"/>
    <p:sldId id="338" r:id="rId37"/>
    <p:sldId id="331" r:id="rId38"/>
    <p:sldId id="26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3B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94660"/>
  </p:normalViewPr>
  <p:slideViewPr>
    <p:cSldViewPr>
      <p:cViewPr varScale="1">
        <p:scale>
          <a:sx n="64" d="100"/>
          <a:sy n="64" d="100"/>
        </p:scale>
        <p:origin x="142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AAE080-10F7-4C81-8283-A67F15198243}" type="datetimeFigureOut">
              <a:rPr lang="en-US" smtClean="0"/>
              <a:pPr/>
              <a:t>3/8/2022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FA3AB5-2A85-43D7-82CC-0F3534775D8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FA3AB5-2A85-43D7-82CC-0F3534775D86}"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FA3AB5-2A85-43D7-82CC-0F3534775D86}"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FA3AB5-2A85-43D7-82CC-0F3534775D86}"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FA3AB5-2A85-43D7-82CC-0F3534775D86}"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03D28435-576F-4EF8-998E-7411A1FA1ABA}" type="datetimeFigureOut">
              <a:rPr lang="en-US" smtClean="0"/>
              <a:pPr/>
              <a:t>3/8/2022</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14059ED-EEB2-4EF3-B455-54898F86617A}"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3D28435-576F-4EF8-998E-7411A1FA1ABA}" type="datetimeFigureOut">
              <a:rPr lang="en-US" smtClean="0"/>
              <a:pPr/>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59ED-EEB2-4EF3-B455-54898F86617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3D28435-576F-4EF8-998E-7411A1FA1ABA}" type="datetimeFigureOut">
              <a:rPr lang="en-US" smtClean="0"/>
              <a:pPr/>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59ED-EEB2-4EF3-B455-54898F86617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3D28435-576F-4EF8-998E-7411A1FA1ABA}" type="datetimeFigureOut">
              <a:rPr lang="en-US" smtClean="0"/>
              <a:pPr/>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59ED-EEB2-4EF3-B455-54898F86617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3D28435-576F-4EF8-998E-7411A1FA1ABA}" type="datetimeFigureOut">
              <a:rPr lang="en-US" smtClean="0"/>
              <a:pPr/>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59ED-EEB2-4EF3-B455-54898F86617A}"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3D28435-576F-4EF8-998E-7411A1FA1ABA}" type="datetimeFigureOut">
              <a:rPr lang="en-US" smtClean="0"/>
              <a:pPr/>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059ED-EEB2-4EF3-B455-54898F86617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3D28435-576F-4EF8-998E-7411A1FA1ABA}" type="datetimeFigureOut">
              <a:rPr lang="en-US" smtClean="0"/>
              <a:pPr/>
              <a:t>3/8/2022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4059ED-EEB2-4EF3-B455-54898F86617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03D28435-576F-4EF8-998E-7411A1FA1ABA}" type="datetimeFigureOut">
              <a:rPr lang="en-US" smtClean="0"/>
              <a:pPr/>
              <a:t>3/8/2022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4059ED-EEB2-4EF3-B455-54898F86617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03D28435-576F-4EF8-998E-7411A1FA1ABA}" type="datetimeFigureOut">
              <a:rPr lang="en-US" smtClean="0"/>
              <a:pPr/>
              <a:t>3/8/2022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4059ED-EEB2-4EF3-B455-54898F86617A}"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3D28435-576F-4EF8-998E-7411A1FA1ABA}" type="datetimeFigureOut">
              <a:rPr lang="en-US" smtClean="0"/>
              <a:pPr/>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059ED-EEB2-4EF3-B455-54898F86617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03D28435-576F-4EF8-998E-7411A1FA1ABA}" type="datetimeFigureOut">
              <a:rPr lang="en-US" smtClean="0"/>
              <a:pPr/>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059ED-EEB2-4EF3-B455-54898F86617A}"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3D28435-576F-4EF8-998E-7411A1FA1ABA}" type="datetimeFigureOut">
              <a:rPr lang="en-US" smtClean="0"/>
              <a:pPr/>
              <a:t>3/8/2022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14059ED-EEB2-4EF3-B455-54898F86617A}"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590800"/>
            <a:ext cx="7406640" cy="1472184"/>
          </a:xfrm>
        </p:spPr>
        <p:txBody>
          <a:bodyPr>
            <a:normAutofit/>
          </a:bodyPr>
          <a:lstStyle/>
          <a:p>
            <a:pPr algn="ctr"/>
            <a:r>
              <a:rPr lang="en-US" dirty="0"/>
              <a:t>Design and Analysis of Data Structures and Algorithms</a:t>
            </a:r>
          </a:p>
        </p:txBody>
      </p:sp>
      <p:sp>
        <p:nvSpPr>
          <p:cNvPr id="3" name="Subtitle 2"/>
          <p:cNvSpPr>
            <a:spLocks noGrp="1"/>
          </p:cNvSpPr>
          <p:nvPr>
            <p:ph type="subTitle" idx="1"/>
          </p:nvPr>
        </p:nvSpPr>
        <p:spPr>
          <a:xfrm>
            <a:off x="3429000" y="5257800"/>
            <a:ext cx="2743200" cy="783264"/>
          </a:xfrm>
        </p:spPr>
        <p:txBody>
          <a:bodyPr>
            <a:normAutofit fontScale="92500" lnSpcReduction="10000"/>
          </a:bodyPr>
          <a:lstStyle/>
          <a:p>
            <a:pPr algn="ctr"/>
            <a:r>
              <a:rPr lang="en-US" dirty="0"/>
              <a:t>Presentation by</a:t>
            </a:r>
          </a:p>
          <a:p>
            <a:pPr algn="ctr"/>
            <a:r>
              <a:rPr lang="en-US" dirty="0"/>
              <a:t>Lyernisha S R</a:t>
            </a:r>
          </a:p>
        </p:txBody>
      </p:sp>
      <p:pic>
        <p:nvPicPr>
          <p:cNvPr id="5" name="Picture 4" descr="villa.png"/>
          <p:cNvPicPr>
            <a:picLocks noChangeAspect="1"/>
          </p:cNvPicPr>
          <p:nvPr/>
        </p:nvPicPr>
        <p:blipFill>
          <a:blip r:embed="rId2"/>
          <a:stretch>
            <a:fillRect/>
          </a:stretch>
        </p:blipFill>
        <p:spPr>
          <a:xfrm>
            <a:off x="2895600" y="990600"/>
            <a:ext cx="1219200" cy="1219200"/>
          </a:xfrm>
          <a:prstGeom prst="rect">
            <a:avLst/>
          </a:prstGeom>
        </p:spPr>
      </p:pic>
      <p:pic>
        <p:nvPicPr>
          <p:cNvPr id="6" name="Picture 5" descr="logo.png"/>
          <p:cNvPicPr>
            <a:picLocks noChangeAspect="1"/>
          </p:cNvPicPr>
          <p:nvPr/>
        </p:nvPicPr>
        <p:blipFill>
          <a:blip r:embed="rId3" cstate="print"/>
          <a:stretch>
            <a:fillRect/>
          </a:stretch>
        </p:blipFill>
        <p:spPr>
          <a:xfrm>
            <a:off x="5257800" y="1219200"/>
            <a:ext cx="1831398" cy="914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 Correctness:</a:t>
            </a:r>
          </a:p>
        </p:txBody>
      </p:sp>
      <p:sp>
        <p:nvSpPr>
          <p:cNvPr id="3" name="Content Placeholder 2"/>
          <p:cNvSpPr>
            <a:spLocks noGrp="1"/>
          </p:cNvSpPr>
          <p:nvPr>
            <p:ph idx="1"/>
          </p:nvPr>
        </p:nvSpPr>
        <p:spPr/>
        <p:txBody>
          <a:bodyPr>
            <a:normAutofit/>
          </a:bodyPr>
          <a:lstStyle/>
          <a:p>
            <a:pPr>
              <a:buNone/>
            </a:pPr>
            <a:r>
              <a:rPr lang="en-US" dirty="0"/>
              <a:t>Different types of correctness to consider:</a:t>
            </a:r>
          </a:p>
          <a:p>
            <a:pPr marL="1255713" indent="-287338"/>
            <a:r>
              <a:rPr lang="en-US" dirty="0"/>
              <a:t> </a:t>
            </a:r>
            <a:r>
              <a:rPr lang="en-US" b="1" dirty="0"/>
              <a:t>Errors</a:t>
            </a:r>
          </a:p>
          <a:p>
            <a:pPr marL="1255713" indent="-287338"/>
            <a:r>
              <a:rPr lang="en-US" dirty="0"/>
              <a:t> </a:t>
            </a:r>
            <a:r>
              <a:rPr lang="en-US" b="1" dirty="0"/>
              <a:t>Induction</a:t>
            </a:r>
          </a:p>
          <a:p>
            <a:pPr marL="1255713" indent="-287338"/>
            <a:r>
              <a:rPr lang="en-US" dirty="0"/>
              <a:t> </a:t>
            </a:r>
            <a:r>
              <a:rPr lang="en-US" b="1" dirty="0"/>
              <a:t>Assertions</a:t>
            </a:r>
          </a:p>
          <a:p>
            <a:pPr marL="1255713" indent="-287338"/>
            <a:r>
              <a:rPr lang="en-US" dirty="0"/>
              <a:t> </a:t>
            </a:r>
            <a:r>
              <a:rPr lang="en-US" b="1" dirty="0"/>
              <a:t>Termination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Correctness - Errors</a:t>
            </a:r>
          </a:p>
        </p:txBody>
      </p:sp>
      <p:sp>
        <p:nvSpPr>
          <p:cNvPr id="3" name="Content Placeholder 2"/>
          <p:cNvSpPr>
            <a:spLocks noGrp="1"/>
          </p:cNvSpPr>
          <p:nvPr>
            <p:ph idx="1"/>
          </p:nvPr>
        </p:nvSpPr>
        <p:spPr/>
        <p:txBody>
          <a:bodyPr>
            <a:normAutofit/>
          </a:bodyPr>
          <a:lstStyle/>
          <a:p>
            <a:pPr marL="630238" indent="-285750"/>
            <a:r>
              <a:rPr lang="en-US" sz="2400" dirty="0"/>
              <a:t>Most programs contain errors – or bugs</a:t>
            </a:r>
          </a:p>
          <a:p>
            <a:pPr marL="630238" indent="-285750"/>
            <a:r>
              <a:rPr lang="en-US" sz="2400" dirty="0"/>
              <a:t>Even programs that have been used ‘successfully’ for long periods of time</a:t>
            </a:r>
          </a:p>
          <a:p>
            <a:pPr marL="630238" indent="-285750"/>
            <a:r>
              <a:rPr lang="en-US" sz="2400" dirty="0"/>
              <a:t>In this case, it may be that only exceptional circumstances or rare input trigger the error</a:t>
            </a:r>
          </a:p>
          <a:p>
            <a:pPr marL="630238" indent="-285750"/>
            <a:r>
              <a:rPr lang="en-US" sz="2400" dirty="0"/>
              <a:t>Errors exist because algorithms are fundamentally complex – need creativity to design and are often hard to understand by those other than the author</a:t>
            </a:r>
          </a:p>
          <a:p>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produce error-free programs?</a:t>
            </a:r>
          </a:p>
        </p:txBody>
      </p:sp>
      <p:sp>
        <p:nvSpPr>
          <p:cNvPr id="3" name="Content Placeholder 2"/>
          <p:cNvSpPr>
            <a:spLocks noGrp="1"/>
          </p:cNvSpPr>
          <p:nvPr>
            <p:ph idx="1"/>
          </p:nvPr>
        </p:nvSpPr>
        <p:spPr/>
        <p:txBody>
          <a:bodyPr>
            <a:normAutofit fontScale="55000" lnSpcReduction="20000"/>
          </a:bodyPr>
          <a:lstStyle/>
          <a:p>
            <a:pPr>
              <a:buNone/>
            </a:pPr>
            <a:r>
              <a:rPr lang="en-US" dirty="0"/>
              <a:t>Two approaches:</a:t>
            </a:r>
          </a:p>
          <a:p>
            <a:pPr>
              <a:buNone/>
            </a:pPr>
            <a:r>
              <a:rPr lang="en-US" dirty="0"/>
              <a:t>1. </a:t>
            </a:r>
            <a:r>
              <a:rPr lang="en-US" b="1" dirty="0"/>
              <a:t>Testing: </a:t>
            </a:r>
            <a:r>
              <a:rPr lang="en-US" dirty="0"/>
              <a:t>the process of testing the program on test data. This is limited to testing the program on a particular selection or sub-section of data, not all data. Here, behaviour in a limited sense is examined.</a:t>
            </a:r>
          </a:p>
          <a:p>
            <a:pPr>
              <a:buNone/>
            </a:pPr>
            <a:r>
              <a:rPr lang="en-US" dirty="0"/>
              <a:t>2. </a:t>
            </a:r>
            <a:r>
              <a:rPr lang="en-US" b="1" dirty="0"/>
              <a:t>Proving: </a:t>
            </a:r>
            <a:r>
              <a:rPr lang="en-US" dirty="0"/>
              <a:t>this is more thorough, as here the program is proven to be correct by testing it on all permissible input data. Here </a:t>
            </a:r>
            <a:r>
              <a:rPr lang="en-US" b="1" dirty="0"/>
              <a:t>OVERALL </a:t>
            </a:r>
            <a:r>
              <a:rPr lang="en-US" dirty="0"/>
              <a:t>behaviour is examined. Aim is to obtain 100% confidence in an algorithm’s design and structure.</a:t>
            </a:r>
          </a:p>
          <a:p>
            <a:r>
              <a:rPr lang="en-US" dirty="0"/>
              <a:t>Highly formalised and complete proofs are necessary in cases where program performance is critical (health monitoring equipment).</a:t>
            </a:r>
          </a:p>
          <a:p>
            <a:r>
              <a:rPr lang="en-US" dirty="0"/>
              <a:t>But for most applications, differing levels of </a:t>
            </a:r>
            <a:r>
              <a:rPr lang="en-US" i="1" dirty="0"/>
              <a:t>informal proofs are adequate.</a:t>
            </a:r>
          </a:p>
          <a:p>
            <a:pPr>
              <a:buNone/>
            </a:pPr>
            <a:endParaRPr lang="en-US" b="1" dirty="0"/>
          </a:p>
          <a:p>
            <a:pPr>
              <a:buNone/>
            </a:pPr>
            <a:r>
              <a:rPr lang="en-US" b="1" dirty="0"/>
              <a:t>Informal proofs:</a:t>
            </a:r>
          </a:p>
          <a:p>
            <a:pPr marL="341313" indent="285750"/>
            <a:r>
              <a:rPr lang="en-US" b="1" dirty="0"/>
              <a:t>Documentation: written record </a:t>
            </a:r>
            <a:r>
              <a:rPr lang="en-US" dirty="0"/>
              <a:t>of what the program does and/or</a:t>
            </a:r>
          </a:p>
          <a:p>
            <a:pPr marL="341313" indent="285750">
              <a:buNone/>
            </a:pPr>
            <a:r>
              <a:rPr lang="en-US" dirty="0"/>
              <a:t>should do; how the program works</a:t>
            </a:r>
          </a:p>
          <a:p>
            <a:pPr marL="341313" indent="285750"/>
            <a:r>
              <a:rPr lang="en-US" b="1" dirty="0"/>
              <a:t>Desk-checking: reading through </a:t>
            </a:r>
            <a:r>
              <a:rPr lang="en-US" dirty="0"/>
              <a:t>and fully understanding the</a:t>
            </a:r>
          </a:p>
          <a:p>
            <a:pPr marL="341313" indent="285750">
              <a:buNone/>
            </a:pPr>
            <a:r>
              <a:rPr lang="en-US" dirty="0"/>
              <a:t>program written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b)Correctness - Induction:</a:t>
            </a:r>
          </a:p>
        </p:txBody>
      </p:sp>
      <p:sp>
        <p:nvSpPr>
          <p:cNvPr id="3" name="Content Placeholder 2"/>
          <p:cNvSpPr>
            <a:spLocks noGrp="1"/>
          </p:cNvSpPr>
          <p:nvPr>
            <p:ph idx="1"/>
          </p:nvPr>
        </p:nvSpPr>
        <p:spPr/>
        <p:txBody>
          <a:bodyPr>
            <a:normAutofit/>
          </a:bodyPr>
          <a:lstStyle/>
          <a:p>
            <a:pPr>
              <a:lnSpc>
                <a:spcPct val="160000"/>
              </a:lnSpc>
            </a:pPr>
            <a:r>
              <a:rPr lang="en-US" sz="1800" dirty="0"/>
              <a:t>A frequently used method in proofs of correctness for ‘short’ routines, or single module algorithms where the complexity can be perceived relatively easily.</a:t>
            </a:r>
          </a:p>
          <a:p>
            <a:pPr>
              <a:lnSpc>
                <a:spcPct val="160000"/>
              </a:lnSpc>
            </a:pPr>
            <a:r>
              <a:rPr lang="en-US" sz="1800" dirty="0"/>
              <a:t>This is used when we need to determine that a statement or routine is true in all circumstances.</a:t>
            </a:r>
          </a:p>
          <a:p>
            <a:pPr>
              <a:lnSpc>
                <a:spcPct val="160000"/>
              </a:lnSpc>
            </a:pPr>
            <a:r>
              <a:rPr lang="en-US" sz="1800" dirty="0"/>
              <a:t> The method involves proving correctness for a small, limited, or particular case. By induction, it is then shown to be true for all or larger cases.</a:t>
            </a:r>
          </a:p>
          <a:p>
            <a:pPr>
              <a:lnSpc>
                <a:spcPct val="160000"/>
              </a:lnSpc>
            </a:pPr>
            <a:r>
              <a:rPr lang="en-US" sz="1800" dirty="0"/>
              <a:t> It then follows that the proof is valid in </a:t>
            </a:r>
            <a:r>
              <a:rPr lang="en-US" sz="1800" i="1" dirty="0"/>
              <a:t>all cases.</a:t>
            </a:r>
            <a:endParaRPr lang="en-US" sz="1800" dirty="0"/>
          </a:p>
        </p:txBody>
      </p:sp>
      <p:pic>
        <p:nvPicPr>
          <p:cNvPr id="4" name="Picture 2"/>
          <p:cNvPicPr>
            <a:picLocks noChangeAspect="1" noChangeArrowheads="1"/>
          </p:cNvPicPr>
          <p:nvPr/>
        </p:nvPicPr>
        <p:blipFill>
          <a:blip r:embed="rId2"/>
          <a:srcRect/>
          <a:stretch>
            <a:fillRect/>
          </a:stretch>
        </p:blipFill>
        <p:spPr bwMode="auto">
          <a:xfrm>
            <a:off x="3733800" y="5181600"/>
            <a:ext cx="3276600" cy="1433918"/>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c)Correctness – Assertions:</a:t>
            </a:r>
          </a:p>
        </p:txBody>
      </p:sp>
      <p:sp>
        <p:nvSpPr>
          <p:cNvPr id="3" name="Content Placeholder 2"/>
          <p:cNvSpPr>
            <a:spLocks noGrp="1"/>
          </p:cNvSpPr>
          <p:nvPr>
            <p:ph idx="1"/>
          </p:nvPr>
        </p:nvSpPr>
        <p:spPr>
          <a:xfrm>
            <a:off x="1371600" y="1219200"/>
            <a:ext cx="7498080" cy="4800600"/>
          </a:xfrm>
        </p:spPr>
        <p:txBody>
          <a:bodyPr>
            <a:normAutofit fontScale="70000" lnSpcReduction="20000"/>
          </a:bodyPr>
          <a:lstStyle/>
          <a:p>
            <a:pPr>
              <a:lnSpc>
                <a:spcPct val="170000"/>
              </a:lnSpc>
              <a:buNone/>
            </a:pPr>
            <a:r>
              <a:rPr lang="en-US" b="1" dirty="0"/>
              <a:t>Preconditions and post conditions:</a:t>
            </a:r>
          </a:p>
          <a:p>
            <a:pPr>
              <a:lnSpc>
                <a:spcPct val="170000"/>
              </a:lnSpc>
            </a:pPr>
            <a:r>
              <a:rPr lang="en-US" dirty="0"/>
              <a:t>This approach is used for </a:t>
            </a:r>
            <a:r>
              <a:rPr lang="en-US" b="1" dirty="0"/>
              <a:t>larger algorithms comprising multiple modules </a:t>
            </a:r>
            <a:r>
              <a:rPr lang="en-US" dirty="0"/>
              <a:t>or classes that reference each other.</a:t>
            </a:r>
          </a:p>
          <a:p>
            <a:pPr>
              <a:lnSpc>
                <a:spcPct val="170000"/>
              </a:lnSpc>
            </a:pPr>
            <a:r>
              <a:rPr lang="en-US" dirty="0"/>
              <a:t>Larger programs are frequently more difficult to analyse and comprehend.</a:t>
            </a:r>
          </a:p>
          <a:p>
            <a:pPr>
              <a:lnSpc>
                <a:spcPct val="170000"/>
              </a:lnSpc>
            </a:pPr>
            <a:r>
              <a:rPr lang="en-US" dirty="0"/>
              <a:t>Idea is to use methods of </a:t>
            </a:r>
            <a:r>
              <a:rPr lang="en-US" b="1" dirty="0"/>
              <a:t>induction on each module to determine that all </a:t>
            </a:r>
            <a:r>
              <a:rPr lang="en-US" dirty="0"/>
              <a:t>modules working in collaboration are proved correct.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c)Correctness – Assertions:</a:t>
            </a:r>
          </a:p>
        </p:txBody>
      </p:sp>
      <p:sp>
        <p:nvSpPr>
          <p:cNvPr id="3" name="Content Placeholder 2"/>
          <p:cNvSpPr>
            <a:spLocks noGrp="1"/>
          </p:cNvSpPr>
          <p:nvPr>
            <p:ph idx="1"/>
          </p:nvPr>
        </p:nvSpPr>
        <p:spPr/>
        <p:txBody>
          <a:bodyPr/>
          <a:lstStyle/>
          <a:p>
            <a:pPr>
              <a:buFont typeface="Arial" pitchFamily="34" charset="0"/>
              <a:buChar char="•"/>
            </a:pPr>
            <a:r>
              <a:rPr lang="en-US" sz="2000" dirty="0"/>
              <a:t> Assumption here is that, if modules A, B, and C are correct, then their interaction, correctly specified, will also be correct.</a:t>
            </a:r>
          </a:p>
          <a:p>
            <a:pPr>
              <a:buFont typeface="Arial" pitchFamily="34" charset="0"/>
              <a:buChar char="•"/>
            </a:pPr>
            <a:endParaRPr lang="en-US" sz="2000" dirty="0"/>
          </a:p>
          <a:p>
            <a:pPr>
              <a:buFont typeface="Arial" pitchFamily="34" charset="0"/>
              <a:buChar char="•"/>
            </a:pPr>
            <a:endParaRPr lang="en-US" sz="2000" dirty="0"/>
          </a:p>
          <a:p>
            <a:pPr>
              <a:buFont typeface="Arial" pitchFamily="34" charset="0"/>
              <a:buChar char="•"/>
            </a:pPr>
            <a:endParaRPr lang="en-US" sz="2000" dirty="0"/>
          </a:p>
          <a:p>
            <a:pPr>
              <a:buFont typeface="Arial" pitchFamily="34" charset="0"/>
              <a:buChar char="•"/>
            </a:pPr>
            <a:endParaRPr lang="en-US" sz="2000" dirty="0"/>
          </a:p>
          <a:p>
            <a:pPr>
              <a:buFont typeface="Arial" pitchFamily="34" charset="0"/>
              <a:buChar char="•"/>
            </a:pPr>
            <a:endParaRPr lang="en-US" sz="2000" dirty="0"/>
          </a:p>
          <a:p>
            <a:pPr>
              <a:buFont typeface="Arial" pitchFamily="34" charset="0"/>
              <a:buChar char="•"/>
            </a:pPr>
            <a:r>
              <a:rPr lang="en-US" sz="2000" dirty="0"/>
              <a:t>Such proofs involve verifying the correctness of inputs to the module and the corresponding outputs:</a:t>
            </a:r>
          </a:p>
          <a:p>
            <a:endParaRPr lang="en-US" dirty="0"/>
          </a:p>
        </p:txBody>
      </p:sp>
      <p:pic>
        <p:nvPicPr>
          <p:cNvPr id="5" name="Picture 2"/>
          <p:cNvPicPr>
            <a:picLocks noChangeAspect="1" noChangeArrowheads="1"/>
          </p:cNvPicPr>
          <p:nvPr/>
        </p:nvPicPr>
        <p:blipFill>
          <a:blip r:embed="rId2"/>
          <a:srcRect/>
          <a:stretch>
            <a:fillRect/>
          </a:stretch>
        </p:blipFill>
        <p:spPr bwMode="auto">
          <a:xfrm>
            <a:off x="2895600" y="4876800"/>
            <a:ext cx="4429125" cy="1510766"/>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3048000" y="2286000"/>
            <a:ext cx="3922342" cy="1728788"/>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c)Correctness – Assertions:</a:t>
            </a:r>
          </a:p>
        </p:txBody>
      </p:sp>
      <p:sp>
        <p:nvSpPr>
          <p:cNvPr id="3" name="Content Placeholder 2"/>
          <p:cNvSpPr>
            <a:spLocks noGrp="1"/>
          </p:cNvSpPr>
          <p:nvPr>
            <p:ph idx="1"/>
          </p:nvPr>
        </p:nvSpPr>
        <p:spPr/>
        <p:txBody>
          <a:bodyPr>
            <a:normAutofit/>
          </a:bodyPr>
          <a:lstStyle/>
          <a:p>
            <a:pPr>
              <a:buNone/>
            </a:pPr>
            <a:r>
              <a:rPr lang="en-US" sz="1600" dirty="0"/>
              <a:t>Specifying module behaviour in these terms comprises TWO parts:</a:t>
            </a:r>
          </a:p>
          <a:p>
            <a:r>
              <a:rPr lang="en-US" sz="1600" dirty="0"/>
              <a:t> </a:t>
            </a:r>
            <a:r>
              <a:rPr lang="en-US" sz="1600" b="1" dirty="0"/>
              <a:t>Pre-conditions: </a:t>
            </a:r>
            <a:r>
              <a:rPr lang="en-US" sz="1600" dirty="0"/>
              <a:t>Specifying the range of inputs upon which the module or object is going to operate. The state of the module </a:t>
            </a:r>
            <a:r>
              <a:rPr lang="en-US" sz="1600" b="1" dirty="0"/>
              <a:t>before the module </a:t>
            </a:r>
            <a:r>
              <a:rPr lang="en-US" sz="1600" dirty="0"/>
              <a:t>processes input</a:t>
            </a:r>
          </a:p>
          <a:p>
            <a:r>
              <a:rPr lang="en-US" sz="1600" dirty="0"/>
              <a:t> </a:t>
            </a:r>
            <a:r>
              <a:rPr lang="en-US" sz="1600" b="1" dirty="0"/>
              <a:t>Post-conditions: </a:t>
            </a:r>
            <a:r>
              <a:rPr lang="en-US" sz="1600" dirty="0"/>
              <a:t>Specifying the effects such inputs have on the module or object. The state of the module </a:t>
            </a:r>
            <a:r>
              <a:rPr lang="en-US" sz="1600" b="1" dirty="0"/>
              <a:t>after the module </a:t>
            </a:r>
            <a:r>
              <a:rPr lang="en-US" sz="1600" dirty="0"/>
              <a:t>has processed the input.</a:t>
            </a:r>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Pre- and post-conditions are known as:</a:t>
            </a:r>
          </a:p>
          <a:p>
            <a:pPr marL="365125" indent="428625">
              <a:buNone/>
            </a:pPr>
            <a:r>
              <a:rPr lang="en-US" sz="1600" dirty="0"/>
              <a:t> </a:t>
            </a:r>
            <a:r>
              <a:rPr lang="en-US" sz="1600" b="1" dirty="0"/>
              <a:t>ASSERTIONS</a:t>
            </a:r>
          </a:p>
          <a:p>
            <a:pPr marL="60325" indent="0">
              <a:buNone/>
            </a:pPr>
            <a:r>
              <a:rPr lang="en-US" sz="1600" dirty="0"/>
              <a:t>since they assert the truth of some condition, or the validity and/or correctness of the input, processing and output conditions.</a:t>
            </a:r>
          </a:p>
          <a:p>
            <a:endParaRPr lang="en-US" sz="1600" dirty="0"/>
          </a:p>
          <a:p>
            <a:endParaRPr lang="en-US" sz="1600" dirty="0"/>
          </a:p>
        </p:txBody>
      </p:sp>
      <p:pic>
        <p:nvPicPr>
          <p:cNvPr id="5" name="Picture 4"/>
          <p:cNvPicPr>
            <a:picLocks noChangeAspect="1" noChangeArrowheads="1"/>
          </p:cNvPicPr>
          <p:nvPr/>
        </p:nvPicPr>
        <p:blipFill>
          <a:blip r:embed="rId2"/>
          <a:srcRect/>
          <a:stretch>
            <a:fillRect/>
          </a:stretch>
        </p:blipFill>
        <p:spPr bwMode="auto">
          <a:xfrm>
            <a:off x="2133600" y="2971800"/>
            <a:ext cx="5981700" cy="14859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d)Correctness - Termination:</a:t>
            </a:r>
          </a:p>
        </p:txBody>
      </p:sp>
      <p:sp>
        <p:nvSpPr>
          <p:cNvPr id="3" name="Content Placeholder 2"/>
          <p:cNvSpPr>
            <a:spLocks noGrp="1"/>
          </p:cNvSpPr>
          <p:nvPr>
            <p:ph idx="1"/>
          </p:nvPr>
        </p:nvSpPr>
        <p:spPr>
          <a:xfrm>
            <a:off x="1439356" y="1991012"/>
            <a:ext cx="7498080" cy="3952588"/>
          </a:xfrm>
        </p:spPr>
        <p:txBody>
          <a:bodyPr>
            <a:normAutofit/>
          </a:bodyPr>
          <a:lstStyle/>
          <a:p>
            <a:r>
              <a:rPr lang="en-US" dirty="0"/>
              <a:t>Algorithms can be </a:t>
            </a:r>
            <a:r>
              <a:rPr lang="en-US" b="1" dirty="0"/>
              <a:t>PARTIALLY CORRECT </a:t>
            </a:r>
            <a:r>
              <a:rPr lang="en-US" dirty="0"/>
              <a:t>if confidence obtained regarding integrity of output.</a:t>
            </a:r>
          </a:p>
          <a:p>
            <a:r>
              <a:rPr lang="en-US" dirty="0"/>
              <a:t>But the </a:t>
            </a:r>
            <a:r>
              <a:rPr lang="en-US" b="1" dirty="0"/>
              <a:t>TOTAL correctness </a:t>
            </a:r>
            <a:r>
              <a:rPr lang="en-US" dirty="0"/>
              <a:t>of an algorithm depends on termination.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To determine total correctness, </a:t>
            </a:r>
            <a:r>
              <a:rPr lang="en-US" b="1" dirty="0"/>
              <a:t>TERMINATION PROOFS </a:t>
            </a:r>
            <a:r>
              <a:rPr lang="en-US" dirty="0"/>
              <a:t>are established using </a:t>
            </a:r>
            <a:r>
              <a:rPr lang="en-US" b="1" dirty="0"/>
              <a:t>TERMINATION ANALYSIS.</a:t>
            </a:r>
          </a:p>
          <a:p>
            <a:r>
              <a:rPr lang="en-US" b="1" dirty="0"/>
              <a:t>To prove a program terminates:</a:t>
            </a:r>
          </a:p>
          <a:p>
            <a:pPr lvl="1"/>
            <a:r>
              <a:rPr lang="en-US" dirty="0"/>
              <a:t>Show that it accomplishes stated objective in a </a:t>
            </a:r>
            <a:r>
              <a:rPr lang="en-US" b="1" dirty="0"/>
              <a:t>FINITE </a:t>
            </a:r>
            <a:r>
              <a:rPr lang="en-US" dirty="0"/>
              <a:t>number of steps</a:t>
            </a:r>
          </a:p>
          <a:p>
            <a:pPr lvl="1"/>
            <a:r>
              <a:rPr lang="en-US" dirty="0"/>
              <a:t>Usually necessary to verify that </a:t>
            </a:r>
            <a:r>
              <a:rPr lang="en-US" b="1" dirty="0"/>
              <a:t>EVERY </a:t>
            </a:r>
            <a:r>
              <a:rPr lang="en-US" dirty="0"/>
              <a:t>loop in the program</a:t>
            </a:r>
            <a:r>
              <a:rPr lang="en-US" b="1" dirty="0"/>
              <a:t> TERMINATES </a:t>
            </a:r>
            <a:r>
              <a:rPr lang="en-US" dirty="0"/>
              <a:t>in a finite number of steps</a:t>
            </a:r>
          </a:p>
          <a:p>
            <a:r>
              <a:rPr lang="en-US" dirty="0"/>
              <a:t>Usually, </a:t>
            </a:r>
            <a:r>
              <a:rPr lang="en-US" b="1" dirty="0"/>
              <a:t>PROOF OF TERMINATION</a:t>
            </a:r>
            <a:r>
              <a:rPr lang="en-US" dirty="0"/>
              <a:t> follows directly from the nature of the</a:t>
            </a:r>
            <a:r>
              <a:rPr lang="en-US" b="1" dirty="0"/>
              <a:t> </a:t>
            </a:r>
            <a:r>
              <a:rPr lang="en-US" dirty="0"/>
              <a:t>iterative constructs themselves.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a:t>For example:</a:t>
            </a:r>
          </a:p>
          <a:p>
            <a:r>
              <a:rPr lang="en-US" dirty="0"/>
              <a:t>In the following, when </a:t>
            </a:r>
            <a:r>
              <a:rPr lang="en-US" b="1" i="1" dirty="0"/>
              <a:t>n is positive the loop is guaranteed to terminate, </a:t>
            </a:r>
            <a:r>
              <a:rPr lang="en-US" i="1" dirty="0"/>
              <a:t>as with </a:t>
            </a:r>
            <a:r>
              <a:rPr lang="en-US" dirty="0"/>
              <a:t>each </a:t>
            </a:r>
            <a:r>
              <a:rPr lang="en-US" b="1" dirty="0"/>
              <a:t>ITERATION </a:t>
            </a:r>
            <a:r>
              <a:rPr lang="en-US" dirty="0"/>
              <a:t>the steps to termination are reduced by one:</a:t>
            </a:r>
          </a:p>
          <a:p>
            <a:pPr marL="365125" indent="549275">
              <a:buNone/>
            </a:pPr>
            <a:r>
              <a:rPr lang="pt-BR" b="1" dirty="0"/>
              <a:t>for i:= 1 to n do</a:t>
            </a:r>
          </a:p>
          <a:p>
            <a:pPr marL="365125" indent="549275">
              <a:buNone/>
            </a:pPr>
            <a:r>
              <a:rPr lang="en-US" b="1" dirty="0"/>
              <a:t>begin</a:t>
            </a:r>
          </a:p>
          <a:p>
            <a:pPr marL="365125" indent="549275">
              <a:buNone/>
            </a:pPr>
            <a:r>
              <a:rPr lang="en-US" b="1" dirty="0"/>
              <a:t>.</a:t>
            </a:r>
          </a:p>
          <a:p>
            <a:pPr marL="365125" indent="549275">
              <a:buNone/>
            </a:pPr>
            <a:r>
              <a:rPr lang="en-US" b="1" dirty="0"/>
              <a:t>.</a:t>
            </a:r>
          </a:p>
          <a:p>
            <a:pPr marL="365125" indent="549275">
              <a:buNone/>
            </a:pPr>
            <a:r>
              <a:rPr lang="en-US" b="1" dirty="0"/>
              <a:t>.</a:t>
            </a:r>
          </a:p>
          <a:p>
            <a:pPr marL="365125" indent="549275">
              <a:buNone/>
            </a:pPr>
            <a:r>
              <a:rPr lang="en-US" b="1" dirty="0"/>
              <a:t>end</a:t>
            </a:r>
          </a:p>
          <a:p>
            <a:pPr>
              <a:buNone/>
            </a:pPr>
            <a:r>
              <a:rPr lang="en-US" dirty="0"/>
              <a:t>But sometimes the proof of termination is less clear cut.</a:t>
            </a:r>
          </a:p>
          <a:p>
            <a:pPr>
              <a:buNone/>
            </a:pPr>
            <a:r>
              <a:rPr lang="en-US" b="1" dirty="0"/>
              <a:t>In this case there are two options:</a:t>
            </a:r>
          </a:p>
          <a:p>
            <a:pPr>
              <a:buNone/>
            </a:pPr>
            <a:r>
              <a:rPr lang="en-US" dirty="0"/>
              <a:t>1. When there is more than 1 variable controlling the termination condition,</a:t>
            </a:r>
          </a:p>
          <a:p>
            <a:pPr>
              <a:buNone/>
            </a:pPr>
            <a:r>
              <a:rPr lang="en-US" dirty="0"/>
              <a:t>we need to track the cumulative progress of both with each iteration</a:t>
            </a:r>
          </a:p>
          <a:p>
            <a:pPr>
              <a:buNone/>
            </a:pPr>
            <a:r>
              <a:rPr lang="en-US" dirty="0"/>
              <a:t>2. Otherwise, we need to use and/or seek the presence of a </a:t>
            </a:r>
            <a:r>
              <a:rPr lang="en-US" b="1" dirty="0"/>
              <a:t>SENTINEL</a:t>
            </a:r>
          </a:p>
          <a:p>
            <a:pPr>
              <a:buNone/>
            </a:pPr>
            <a:r>
              <a:rPr lang="en-US" dirty="0"/>
              <a:t>value or some other data property that </a:t>
            </a:r>
            <a:r>
              <a:rPr lang="en-US" b="1" dirty="0"/>
              <a:t>FORCES </a:t>
            </a:r>
            <a:r>
              <a:rPr lang="en-US" dirty="0"/>
              <a:t>termination</a:t>
            </a:r>
          </a:p>
          <a:p>
            <a:pPr>
              <a:buNone/>
            </a:pPr>
            <a:r>
              <a:rPr lang="en-US" dirty="0"/>
              <a:t>But proving termination is </a:t>
            </a:r>
            <a:r>
              <a:rPr lang="en-US" b="1" dirty="0"/>
              <a:t>NOT always possible.</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0"/>
            <a:ext cx="7498080" cy="1143000"/>
          </a:xfrm>
        </p:spPr>
        <p:txBody>
          <a:bodyPr>
            <a:normAutofit/>
          </a:bodyPr>
          <a:lstStyle/>
          <a:p>
            <a:pPr algn="ctr"/>
            <a:r>
              <a:rPr lang="en-US" dirty="0"/>
              <a:t>Algorithm and Analysis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2.Amount of space used:</a:t>
            </a:r>
          </a:p>
        </p:txBody>
      </p:sp>
      <p:sp>
        <p:nvSpPr>
          <p:cNvPr id="3" name="Content Placeholder 2"/>
          <p:cNvSpPr>
            <a:spLocks noGrp="1"/>
          </p:cNvSpPr>
          <p:nvPr>
            <p:ph idx="1"/>
          </p:nvPr>
        </p:nvSpPr>
        <p:spPr/>
        <p:txBody>
          <a:bodyPr>
            <a:normAutofit/>
          </a:bodyPr>
          <a:lstStyle/>
          <a:p>
            <a:endParaRPr lang="en-US" dirty="0"/>
          </a:p>
          <a:p>
            <a:r>
              <a:rPr lang="en-US" dirty="0"/>
              <a:t>A less important issue today, but not irrelevant.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3.Simplicity and clarity:</a:t>
            </a:r>
          </a:p>
        </p:txBody>
      </p:sp>
      <p:sp>
        <p:nvSpPr>
          <p:cNvPr id="3" name="Content Placeholder 2"/>
          <p:cNvSpPr>
            <a:spLocks noGrp="1"/>
          </p:cNvSpPr>
          <p:nvPr>
            <p:ph idx="1"/>
          </p:nvPr>
        </p:nvSpPr>
        <p:spPr/>
        <p:txBody>
          <a:bodyPr>
            <a:normAutofit/>
          </a:bodyPr>
          <a:lstStyle/>
          <a:p>
            <a:pPr marL="109538" indent="0">
              <a:lnSpc>
                <a:spcPct val="160000"/>
              </a:lnSpc>
              <a:buNone/>
            </a:pPr>
            <a:r>
              <a:rPr lang="en-US" sz="2400" dirty="0"/>
              <a:t>Raises both </a:t>
            </a:r>
            <a:r>
              <a:rPr lang="en-US" sz="2400" b="1" dirty="0"/>
              <a:t>qualitative and quantitative questions and </a:t>
            </a:r>
            <a:r>
              <a:rPr lang="en-US" sz="2400" dirty="0"/>
              <a:t>issues that can also be discussed in term of efficiency.</a:t>
            </a:r>
          </a:p>
          <a:p>
            <a:pPr marL="109538" indent="0">
              <a:lnSpc>
                <a:spcPct val="160000"/>
              </a:lnSpc>
              <a:buNone/>
            </a:pPr>
            <a:r>
              <a:rPr lang="en-US" sz="2400" b="1" dirty="0"/>
              <a:t>Issues:</a:t>
            </a:r>
          </a:p>
          <a:p>
            <a:pPr marL="109538" indent="285750">
              <a:lnSpc>
                <a:spcPct val="160000"/>
              </a:lnSpc>
            </a:pPr>
            <a:r>
              <a:rPr lang="en-US" sz="2400" dirty="0"/>
              <a:t> clarity of expression and structure</a:t>
            </a:r>
          </a:p>
          <a:p>
            <a:pPr marL="109538" indent="285750">
              <a:lnSpc>
                <a:spcPct val="160000"/>
              </a:lnSpc>
            </a:pPr>
            <a:r>
              <a:rPr lang="en-US" sz="2400" dirty="0"/>
              <a:t> easily comprehendible by others</a:t>
            </a:r>
          </a:p>
          <a:p>
            <a:pPr marL="109538" indent="285750">
              <a:lnSpc>
                <a:spcPct val="160000"/>
              </a:lnSpc>
            </a:pPr>
            <a:r>
              <a:rPr lang="en-US" sz="2400" dirty="0"/>
              <a:t> easily maintainable</a:t>
            </a:r>
          </a:p>
          <a:p>
            <a:pPr marL="109538" indent="0">
              <a:lnSpc>
                <a:spcPct val="160000"/>
              </a:lnSpc>
              <a:buNone/>
            </a:pPr>
            <a:r>
              <a:rPr lang="en-US" sz="2400" dirty="0"/>
              <a:t>Programmers often speak of design elegance.</a:t>
            </a:r>
          </a:p>
          <a:p>
            <a:pPr>
              <a:lnSpc>
                <a:spcPct val="160000"/>
              </a:lnSpc>
              <a:buNone/>
            </a:pP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 Efficiency of algorithms:</a:t>
            </a:r>
          </a:p>
        </p:txBody>
      </p:sp>
      <p:sp>
        <p:nvSpPr>
          <p:cNvPr id="3" name="Content Placeholder 2"/>
          <p:cNvSpPr>
            <a:spLocks noGrp="1"/>
          </p:cNvSpPr>
          <p:nvPr>
            <p:ph idx="1"/>
          </p:nvPr>
        </p:nvSpPr>
        <p:spPr/>
        <p:txBody>
          <a:bodyPr>
            <a:normAutofit/>
          </a:bodyPr>
          <a:lstStyle/>
          <a:p>
            <a:pPr>
              <a:buNone/>
            </a:pPr>
            <a:r>
              <a:rPr lang="en-US" dirty="0"/>
              <a:t>Can be determined with reference to:</a:t>
            </a:r>
          </a:p>
          <a:p>
            <a:pPr>
              <a:buNone/>
            </a:pPr>
            <a:r>
              <a:rPr lang="en-US" dirty="0"/>
              <a:t>a. Redundant computations – wasted effort</a:t>
            </a:r>
          </a:p>
          <a:p>
            <a:pPr>
              <a:buNone/>
            </a:pPr>
            <a:r>
              <a:rPr lang="en-US" dirty="0"/>
              <a:t>b. Referencing array elements</a:t>
            </a:r>
          </a:p>
          <a:p>
            <a:pPr>
              <a:buNone/>
            </a:pPr>
            <a:r>
              <a:rPr lang="en-US" dirty="0"/>
              <a:t>c. Inefficiency due to late termination – wasted effort</a:t>
            </a:r>
          </a:p>
          <a:p>
            <a:pPr>
              <a:buNone/>
            </a:pPr>
            <a:r>
              <a:rPr lang="en-US" dirty="0"/>
              <a:t>d. Exit conditions not detected – wasted effort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Redundant computations:</a:t>
            </a:r>
          </a:p>
        </p:txBody>
      </p:sp>
      <p:sp>
        <p:nvSpPr>
          <p:cNvPr id="3" name="Content Placeholder 2"/>
          <p:cNvSpPr>
            <a:spLocks noGrp="1"/>
          </p:cNvSpPr>
          <p:nvPr>
            <p:ph idx="1"/>
          </p:nvPr>
        </p:nvSpPr>
        <p:spPr/>
        <p:txBody>
          <a:bodyPr>
            <a:normAutofit/>
          </a:bodyPr>
          <a:lstStyle/>
          <a:p>
            <a:r>
              <a:rPr lang="en-US" sz="1600" dirty="0"/>
              <a:t> Don’t include instructions that are redundant</a:t>
            </a:r>
          </a:p>
          <a:p>
            <a:r>
              <a:rPr lang="en-US" sz="1600" dirty="0"/>
              <a:t> Results in use of unnecessary data storage and memory</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The savings here are trivial, but the principle is very important in more complex situations.</a:t>
            </a:r>
          </a:p>
        </p:txBody>
      </p:sp>
      <p:pic>
        <p:nvPicPr>
          <p:cNvPr id="5122" name="Picture 2"/>
          <p:cNvPicPr>
            <a:picLocks noChangeAspect="1" noChangeArrowheads="1"/>
          </p:cNvPicPr>
          <p:nvPr/>
        </p:nvPicPr>
        <p:blipFill>
          <a:blip r:embed="rId2"/>
          <a:srcRect/>
          <a:stretch>
            <a:fillRect/>
          </a:stretch>
        </p:blipFill>
        <p:spPr bwMode="auto">
          <a:xfrm>
            <a:off x="2362200" y="2514600"/>
            <a:ext cx="4972050" cy="27432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b)Inefficiency due to late termination:</a:t>
            </a:r>
          </a:p>
        </p:txBody>
      </p:sp>
      <p:sp>
        <p:nvSpPr>
          <p:cNvPr id="3" name="Content Placeholder 2"/>
          <p:cNvSpPr>
            <a:spLocks noGrp="1"/>
          </p:cNvSpPr>
          <p:nvPr>
            <p:ph idx="1"/>
          </p:nvPr>
        </p:nvSpPr>
        <p:spPr/>
        <p:txBody>
          <a:bodyPr>
            <a:normAutofit fontScale="92500"/>
          </a:bodyPr>
          <a:lstStyle/>
          <a:p>
            <a:pPr marL="53975" indent="0">
              <a:lnSpc>
                <a:spcPct val="200000"/>
              </a:lnSpc>
              <a:buNone/>
            </a:pPr>
            <a:r>
              <a:rPr lang="en-US" sz="2400" dirty="0"/>
              <a:t>This occurs when more tests are executed on data than is required.</a:t>
            </a:r>
          </a:p>
          <a:p>
            <a:pPr marL="857250" indent="-230188">
              <a:lnSpc>
                <a:spcPct val="200000"/>
              </a:lnSpc>
            </a:pPr>
            <a:r>
              <a:rPr lang="en-US" sz="2400" dirty="0"/>
              <a:t>Take a linear search for a name</a:t>
            </a:r>
          </a:p>
          <a:p>
            <a:pPr marL="857250" indent="-230188">
              <a:lnSpc>
                <a:spcPct val="200000"/>
              </a:lnSpc>
            </a:pPr>
            <a:r>
              <a:rPr lang="en-US" sz="2400" dirty="0"/>
              <a:t> An inefficient search routine would continue to search an array even when a value has been found - this means the target could not exist further in the list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 Exit conditions not detected</a:t>
            </a:r>
          </a:p>
        </p:txBody>
      </p:sp>
      <p:sp>
        <p:nvSpPr>
          <p:cNvPr id="3" name="Content Placeholder 2"/>
          <p:cNvSpPr>
            <a:spLocks noGrp="1"/>
          </p:cNvSpPr>
          <p:nvPr>
            <p:ph idx="1"/>
          </p:nvPr>
        </p:nvSpPr>
        <p:spPr/>
        <p:txBody>
          <a:bodyPr/>
          <a:lstStyle/>
          <a:p>
            <a:r>
              <a:rPr lang="en-US" dirty="0"/>
              <a:t>Results in wasted effort and computation.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5. Running Time of algorithms:</a:t>
            </a:r>
            <a:endParaRPr lang="en-US" dirty="0"/>
          </a:p>
        </p:txBody>
      </p:sp>
      <p:sp>
        <p:nvSpPr>
          <p:cNvPr id="3" name="Content Placeholder 2"/>
          <p:cNvSpPr>
            <a:spLocks noGrp="1"/>
          </p:cNvSpPr>
          <p:nvPr>
            <p:ph idx="1"/>
          </p:nvPr>
        </p:nvSpPr>
        <p:spPr/>
        <p:txBody>
          <a:bodyPr/>
          <a:lstStyle/>
          <a:p>
            <a:r>
              <a:rPr lang="en-US" sz="2800" dirty="0"/>
              <a:t>This is a natural way to measure performance</a:t>
            </a:r>
            <a:r>
              <a:rPr lang="en-US" dirty="0"/>
              <a:t>.</a:t>
            </a:r>
          </a:p>
        </p:txBody>
      </p:sp>
      <p:pic>
        <p:nvPicPr>
          <p:cNvPr id="7170" name="Picture 2"/>
          <p:cNvPicPr>
            <a:picLocks noChangeAspect="1" noChangeArrowheads="1"/>
          </p:cNvPicPr>
          <p:nvPr/>
        </p:nvPicPr>
        <p:blipFill>
          <a:blip r:embed="rId2"/>
          <a:srcRect/>
          <a:stretch>
            <a:fillRect/>
          </a:stretch>
        </p:blipFill>
        <p:spPr bwMode="auto">
          <a:xfrm>
            <a:off x="2895600" y="3048000"/>
            <a:ext cx="3381375" cy="2962275"/>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Analysing time complexity:</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a:t>Many factors influence running time:</a:t>
            </a:r>
          </a:p>
          <a:p>
            <a:pPr marL="627063" indent="-163513">
              <a:buNone/>
            </a:pPr>
            <a:r>
              <a:rPr lang="en-US" dirty="0"/>
              <a:t>1. Simple or multi-processor hardware</a:t>
            </a:r>
          </a:p>
          <a:p>
            <a:pPr marL="627063" indent="-163513">
              <a:buNone/>
            </a:pPr>
            <a:r>
              <a:rPr lang="en-US" dirty="0"/>
              <a:t>2. Read or write speed</a:t>
            </a:r>
          </a:p>
          <a:p>
            <a:pPr marL="627063" indent="-163513">
              <a:buNone/>
            </a:pPr>
            <a:r>
              <a:rPr lang="en-US" dirty="0"/>
              <a:t>3. 32 or 64 bit architecture</a:t>
            </a:r>
          </a:p>
          <a:p>
            <a:pPr marL="627063" indent="-163513">
              <a:buNone/>
            </a:pPr>
            <a:r>
              <a:rPr lang="en-US" b="1" dirty="0"/>
              <a:t>4. Program input</a:t>
            </a:r>
          </a:p>
          <a:p>
            <a:pPr>
              <a:buNone/>
            </a:pPr>
            <a:r>
              <a:rPr lang="en-US" dirty="0"/>
              <a:t>Factors 1-3 generally ignored.</a:t>
            </a:r>
          </a:p>
          <a:p>
            <a:pPr>
              <a:buNone/>
            </a:pPr>
            <a:r>
              <a:rPr lang="en-US" dirty="0"/>
              <a:t>Rather, we ask:</a:t>
            </a:r>
          </a:p>
          <a:p>
            <a:pPr marL="804863" indent="-177800"/>
            <a:r>
              <a:rPr lang="en-US" dirty="0"/>
              <a:t> How does our program behave/perform with various input sizes?</a:t>
            </a:r>
          </a:p>
          <a:p>
            <a:pPr marL="804863" indent="-177800"/>
            <a:r>
              <a:rPr lang="en-US" dirty="0"/>
              <a:t> How does the time taken to run a program grow with input size?</a:t>
            </a:r>
          </a:p>
          <a:p>
            <a:pPr marL="804863" indent="-177800"/>
            <a:r>
              <a:rPr lang="en-US" dirty="0"/>
              <a:t> What is the rate of growth with respect to input size?</a:t>
            </a:r>
          </a:p>
          <a:p>
            <a:pPr>
              <a:buNone/>
            </a:pPr>
            <a:r>
              <a:rPr lang="en-US" dirty="0"/>
              <a:t>Posing and answering these questions, we implicitly define a model of an ‘abstract’ machine:</a:t>
            </a:r>
          </a:p>
          <a:p>
            <a:pPr marL="682625" indent="-219075">
              <a:buNone/>
            </a:pPr>
            <a:r>
              <a:rPr lang="en-US" dirty="0"/>
              <a:t>1. Simple processor</a:t>
            </a:r>
          </a:p>
          <a:p>
            <a:pPr marL="682625" indent="-219075">
              <a:buNone/>
            </a:pPr>
            <a:r>
              <a:rPr lang="en-US" dirty="0"/>
              <a:t>2. 32 bit</a:t>
            </a:r>
          </a:p>
          <a:p>
            <a:pPr marL="682625" indent="-219075">
              <a:buNone/>
            </a:pPr>
            <a:r>
              <a:rPr lang="en-US" dirty="0"/>
              <a:t>3. Sequential execution</a:t>
            </a:r>
          </a:p>
          <a:p>
            <a:pPr marL="682625" indent="-219075">
              <a:buNone/>
            </a:pPr>
            <a:r>
              <a:rPr lang="en-US" dirty="0"/>
              <a:t>4. Takes 1 </a:t>
            </a:r>
            <a:r>
              <a:rPr lang="en-US" b="1" dirty="0"/>
              <a:t>UNIT OF TIME </a:t>
            </a:r>
            <a:r>
              <a:rPr lang="en-US" dirty="0"/>
              <a:t>to perform various programming actions such as mathematical and logical operations, assignments, function return calls, etc</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nSpc>
                <a:spcPct val="150000"/>
              </a:lnSpc>
              <a:buNone/>
            </a:pPr>
            <a:r>
              <a:rPr lang="en-US" sz="2000" b="1" dirty="0"/>
              <a:t>How can we measure it?</a:t>
            </a:r>
          </a:p>
          <a:p>
            <a:pPr>
              <a:lnSpc>
                <a:spcPct val="150000"/>
              </a:lnSpc>
            </a:pPr>
            <a:r>
              <a:rPr lang="en-US" sz="2000" dirty="0"/>
              <a:t>Measure an algorithm on various test inputs and record the actual operation time.</a:t>
            </a:r>
          </a:p>
          <a:p>
            <a:pPr>
              <a:lnSpc>
                <a:spcPct val="150000"/>
              </a:lnSpc>
            </a:pPr>
            <a:r>
              <a:rPr lang="en-US" sz="2000" dirty="0"/>
              <a:t>Do this by inserting functions to inform us of performance such as </a:t>
            </a:r>
            <a:r>
              <a:rPr lang="en-US" sz="2000" b="1" dirty="0" err="1"/>
              <a:t>System.currentTimeMillis</a:t>
            </a:r>
            <a:r>
              <a:rPr lang="en-US" sz="2000" b="1" dirty="0"/>
              <a:t>() method in Java.</a:t>
            </a:r>
            <a:endParaRPr lang="en-US" sz="2000" dirty="0"/>
          </a:p>
          <a:p>
            <a:pPr>
              <a:lnSpc>
                <a:spcPct val="150000"/>
              </a:lnSpc>
            </a:pPr>
            <a:r>
              <a:rPr lang="en-US" sz="2000" dirty="0"/>
              <a:t> In general, however, </a:t>
            </a:r>
            <a:r>
              <a:rPr lang="en-US" sz="2000" b="1" dirty="0"/>
              <a:t>INPUT SIZE </a:t>
            </a:r>
            <a:r>
              <a:rPr lang="en-US" sz="2000" dirty="0"/>
              <a:t>will have the </a:t>
            </a:r>
            <a:r>
              <a:rPr lang="en-US" sz="2000" b="1" dirty="0"/>
              <a:t>BIGGEST </a:t>
            </a:r>
            <a:r>
              <a:rPr lang="en-US" sz="2000" dirty="0"/>
              <a:t>effect on running time.</a:t>
            </a:r>
          </a:p>
          <a:p>
            <a:pPr>
              <a:lnSpc>
                <a:spcPct val="150000"/>
              </a:lnSpc>
              <a:buNone/>
            </a:pPr>
            <a:r>
              <a:rPr lang="en-US" sz="2000" dirty="0"/>
              <a:t>This being the case, </a:t>
            </a:r>
            <a:r>
              <a:rPr lang="en-US" sz="2000" b="1" dirty="0"/>
              <a:t>run tests with different input sizes</a:t>
            </a:r>
            <a:endParaRPr 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endParaRPr lang="en-US" dirty="0"/>
          </a:p>
          <a:p>
            <a:endParaRPr lang="en-US" dirty="0"/>
          </a:p>
          <a:p>
            <a:pPr>
              <a:buNone/>
            </a:pPr>
            <a:endParaRPr lang="en-US" dirty="0"/>
          </a:p>
          <a:p>
            <a:r>
              <a:rPr lang="en-US" sz="2000" dirty="0"/>
              <a:t> This can be visualized as points on a graph showing how input size affects execution time.</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In general, running time increases with input size.</a:t>
            </a:r>
          </a:p>
        </p:txBody>
      </p:sp>
      <p:pic>
        <p:nvPicPr>
          <p:cNvPr id="8194" name="Picture 2"/>
          <p:cNvPicPr>
            <a:picLocks noChangeAspect="1" noChangeArrowheads="1"/>
          </p:cNvPicPr>
          <p:nvPr/>
        </p:nvPicPr>
        <p:blipFill>
          <a:blip r:embed="rId2"/>
          <a:srcRect/>
          <a:stretch>
            <a:fillRect/>
          </a:stretch>
        </p:blipFill>
        <p:spPr bwMode="auto">
          <a:xfrm>
            <a:off x="3124200" y="1600201"/>
            <a:ext cx="3705225" cy="1192940"/>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2667000" y="3657600"/>
            <a:ext cx="4724400" cy="187642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Analysing algorithms</a:t>
            </a:r>
          </a:p>
        </p:txBody>
      </p:sp>
      <p:sp>
        <p:nvSpPr>
          <p:cNvPr id="3" name="Content Placeholder 2"/>
          <p:cNvSpPr>
            <a:spLocks noGrp="1"/>
          </p:cNvSpPr>
          <p:nvPr>
            <p:ph idx="1"/>
          </p:nvPr>
        </p:nvSpPr>
        <p:spPr/>
        <p:txBody>
          <a:bodyPr>
            <a:normAutofit/>
          </a:bodyPr>
          <a:lstStyle/>
          <a:p>
            <a:pPr>
              <a:lnSpc>
                <a:spcPct val="200000"/>
              </a:lnSpc>
            </a:pPr>
            <a:r>
              <a:rPr lang="en-US" sz="2800" b="1" dirty="0"/>
              <a:t>Correctness</a:t>
            </a:r>
            <a:endParaRPr lang="en-US" sz="2800" dirty="0"/>
          </a:p>
          <a:p>
            <a:pPr>
              <a:lnSpc>
                <a:spcPct val="200000"/>
              </a:lnSpc>
            </a:pPr>
            <a:r>
              <a:rPr lang="en-US" sz="2800" b="1" dirty="0"/>
              <a:t>Algorithmic efficiency</a:t>
            </a:r>
          </a:p>
          <a:p>
            <a:pPr>
              <a:lnSpc>
                <a:spcPct val="200000"/>
              </a:lnSpc>
            </a:pPr>
            <a:r>
              <a:rPr lang="en-US" sz="2800" b="1" dirty="0"/>
              <a:t>Rates of growth</a:t>
            </a:r>
          </a:p>
          <a:p>
            <a:pPr>
              <a:lnSpc>
                <a:spcPct val="200000"/>
              </a:lnSpc>
            </a:pPr>
            <a:r>
              <a:rPr lang="en-US" sz="2800" b="1" dirty="0"/>
              <a:t>Best, worst and average case behaviours</a:t>
            </a:r>
            <a:endParaRPr lang="en-US" sz="2800" dirty="0"/>
          </a:p>
          <a:p>
            <a:pPr>
              <a:lnSpc>
                <a:spcPct val="200000"/>
              </a:lnSpc>
            </a:pPr>
            <a:r>
              <a:rPr lang="en-US" sz="2800" b="1" dirty="0"/>
              <a:t>Big-O</a:t>
            </a:r>
            <a:endParaRPr 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a:buNone/>
            </a:pPr>
            <a:r>
              <a:rPr lang="en-US" b="1" dirty="0"/>
              <a:t>Disadvantages of statistical data from experiments on running times:</a:t>
            </a:r>
          </a:p>
          <a:p>
            <a:r>
              <a:rPr lang="en-US" dirty="0"/>
              <a:t>Experiments can only be done on a limited set of inputs and may be</a:t>
            </a:r>
          </a:p>
          <a:p>
            <a:pPr>
              <a:buNone/>
            </a:pPr>
            <a:r>
              <a:rPr lang="en-US" dirty="0"/>
              <a:t> 	unrepresentative – not all input conditions can be </a:t>
            </a:r>
            <a:r>
              <a:rPr lang="en-US" dirty="0" err="1"/>
              <a:t>modelled</a:t>
            </a:r>
            <a:endParaRPr lang="en-US" dirty="0"/>
          </a:p>
          <a:p>
            <a:r>
              <a:rPr lang="en-US" dirty="0"/>
              <a:t>It is difficult to compare two algorithms unless they run on the same</a:t>
            </a:r>
          </a:p>
          <a:p>
            <a:pPr>
              <a:buNone/>
            </a:pPr>
            <a:r>
              <a:rPr lang="en-US" dirty="0"/>
              <a:t>	hardware and software environment</a:t>
            </a:r>
          </a:p>
          <a:p>
            <a:r>
              <a:rPr lang="en-US" dirty="0"/>
              <a:t>An algorithm must be fully implemented in order to study its running time</a:t>
            </a:r>
          </a:p>
          <a:p>
            <a:pPr>
              <a:buNone/>
            </a:pPr>
            <a:r>
              <a:rPr lang="en-US" dirty="0"/>
              <a:t>	experimentally</a:t>
            </a:r>
          </a:p>
          <a:p>
            <a:pPr>
              <a:buNone/>
            </a:pPr>
            <a:r>
              <a:rPr lang="en-US" b="1" dirty="0"/>
              <a:t>A more general methodology needs to be in place that is:</a:t>
            </a:r>
          </a:p>
          <a:p>
            <a:r>
              <a:rPr lang="en-US" dirty="0"/>
              <a:t>Hardware and </a:t>
            </a:r>
            <a:r>
              <a:rPr lang="en-US" i="1" dirty="0"/>
              <a:t>software independent</a:t>
            </a:r>
          </a:p>
          <a:p>
            <a:r>
              <a:rPr lang="en-US" dirty="0"/>
              <a:t>Takes into account </a:t>
            </a:r>
            <a:r>
              <a:rPr lang="en-US" i="1" dirty="0"/>
              <a:t>all types of input</a:t>
            </a:r>
          </a:p>
          <a:p>
            <a:r>
              <a:rPr lang="en-US" dirty="0"/>
              <a:t>Capable of offering an analysis that is not dependent on implementing</a:t>
            </a:r>
          </a:p>
          <a:p>
            <a:pPr>
              <a:buNone/>
            </a:pPr>
            <a:r>
              <a:rPr lang="en-US" dirty="0"/>
              <a:t>	algorithms or running actual experiments – pseudo code effective as high</a:t>
            </a:r>
          </a:p>
          <a:p>
            <a:pPr>
              <a:buNone/>
            </a:pPr>
            <a:r>
              <a:rPr lang="en-US" dirty="0"/>
              <a:t>	level descriptions that combine natural language and programming code</a:t>
            </a:r>
          </a:p>
          <a:p>
            <a:pPr>
              <a:buNone/>
            </a:pPr>
            <a:r>
              <a:rPr lang="en-US" dirty="0"/>
              <a:t>	segments, avoiding </a:t>
            </a:r>
            <a:r>
              <a:rPr lang="en-US" dirty="0" err="1"/>
              <a:t>implementational</a:t>
            </a:r>
            <a:r>
              <a:rPr lang="en-US" dirty="0"/>
              <a:t> detail</a:t>
            </a:r>
          </a:p>
          <a:p>
            <a:pPr>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Primitive Operations:</a:t>
            </a:r>
          </a:p>
        </p:txBody>
      </p:sp>
      <p:sp>
        <p:nvSpPr>
          <p:cNvPr id="3" name="Content Placeholder 2"/>
          <p:cNvSpPr>
            <a:spLocks noGrp="1"/>
          </p:cNvSpPr>
          <p:nvPr>
            <p:ph idx="1"/>
          </p:nvPr>
        </p:nvSpPr>
        <p:spPr/>
        <p:txBody>
          <a:bodyPr>
            <a:normAutofit fontScale="47500" lnSpcReduction="20000"/>
          </a:bodyPr>
          <a:lstStyle/>
          <a:p>
            <a:pPr>
              <a:buNone/>
            </a:pPr>
            <a:r>
              <a:rPr lang="en-US" dirty="0"/>
              <a:t>This approach to analysis is performed directly with reference to high-level pseudo code that lists the:</a:t>
            </a:r>
          </a:p>
          <a:p>
            <a:r>
              <a:rPr lang="en-US" dirty="0"/>
              <a:t>primitive operations</a:t>
            </a:r>
          </a:p>
          <a:p>
            <a:pPr>
              <a:buNone/>
            </a:pPr>
            <a:r>
              <a:rPr lang="en-US" dirty="0"/>
              <a:t>performed by the algorithm.</a:t>
            </a:r>
          </a:p>
          <a:p>
            <a:pPr>
              <a:buNone/>
            </a:pPr>
            <a:r>
              <a:rPr lang="en-US" dirty="0"/>
              <a:t>These are generally </a:t>
            </a:r>
            <a:r>
              <a:rPr lang="en-US" b="1" dirty="0"/>
              <a:t>independent of a programming language.</a:t>
            </a:r>
          </a:p>
          <a:p>
            <a:r>
              <a:rPr lang="en-US" dirty="0"/>
              <a:t>Primitive operations are low-level instructions with execution times dependent on hardware and software environments, but nevertheless constant.</a:t>
            </a:r>
          </a:p>
          <a:p>
            <a:pPr>
              <a:buNone/>
            </a:pPr>
            <a:r>
              <a:rPr lang="en-US" b="1" dirty="0"/>
              <a:t>Primitive operations include:</a:t>
            </a:r>
          </a:p>
          <a:p>
            <a:r>
              <a:rPr lang="en-US" dirty="0"/>
              <a:t>Assigning a value to a variable</a:t>
            </a:r>
          </a:p>
          <a:p>
            <a:r>
              <a:rPr lang="en-US" dirty="0"/>
              <a:t> Calling a routine, function, or method</a:t>
            </a:r>
          </a:p>
          <a:p>
            <a:r>
              <a:rPr lang="en-US" dirty="0"/>
              <a:t> Performing an arithmetic operation</a:t>
            </a:r>
          </a:p>
          <a:p>
            <a:r>
              <a:rPr lang="en-US" dirty="0"/>
              <a:t> Comparing two numbers</a:t>
            </a:r>
          </a:p>
          <a:p>
            <a:r>
              <a:rPr lang="en-US" dirty="0"/>
              <a:t> Indexing into an array</a:t>
            </a:r>
          </a:p>
          <a:p>
            <a:r>
              <a:rPr lang="en-US" dirty="0"/>
              <a:t> Following an object or data item reference</a:t>
            </a:r>
          </a:p>
          <a:p>
            <a:r>
              <a:rPr lang="en-US" dirty="0"/>
              <a:t> Returning a parameter call in a function or method</a:t>
            </a:r>
          </a:p>
          <a:p>
            <a:pPr>
              <a:buNone/>
            </a:pPr>
            <a:r>
              <a:rPr lang="en-US" dirty="0"/>
              <a:t>Rather than calculating the actual execution time, in this method we count the number of </a:t>
            </a:r>
          </a:p>
          <a:p>
            <a:pPr>
              <a:buNone/>
            </a:pPr>
            <a:r>
              <a:rPr lang="en-US" dirty="0"/>
              <a:t>primitive operations.</a:t>
            </a:r>
          </a:p>
          <a:p>
            <a:pPr>
              <a:buNone/>
            </a:pPr>
            <a:r>
              <a:rPr lang="en-US" dirty="0"/>
              <a:t>This value becomes a high level estimate of execution and running time.</a:t>
            </a:r>
          </a:p>
        </p:txBody>
      </p:sp>
      <p:sp>
        <p:nvSpPr>
          <p:cNvPr id="4" name="Rectangle 3"/>
          <p:cNvSpPr/>
          <p:nvPr/>
        </p:nvSpPr>
        <p:spPr>
          <a:xfrm>
            <a:off x="8330074" y="6381235"/>
            <a:ext cx="364202" cy="369332"/>
          </a:xfrm>
          <a:prstGeom prst="rect">
            <a:avLst/>
          </a:prstGeom>
        </p:spPr>
        <p:txBody>
          <a:bodyPr wrap="none">
            <a:spAutoFit/>
          </a:bodyPr>
          <a:lstStyle/>
          <a:p>
            <a:r>
              <a:rPr lang="en-US" dirty="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77500" lnSpcReduction="20000"/>
          </a:bodyPr>
          <a:lstStyle/>
          <a:p>
            <a:pPr>
              <a:buNone/>
            </a:pPr>
            <a:r>
              <a:rPr lang="pt-BR" b="1" dirty="0"/>
              <a:t>x = 5 * a + 6 * b</a:t>
            </a:r>
          </a:p>
          <a:p>
            <a:pPr>
              <a:buNone/>
            </a:pPr>
            <a:r>
              <a:rPr lang="en-US" dirty="0"/>
              <a:t>except that in execution there are:</a:t>
            </a:r>
          </a:p>
          <a:p>
            <a:pPr lvl="1"/>
            <a:r>
              <a:rPr lang="en-US" dirty="0"/>
              <a:t>2 multiplications</a:t>
            </a:r>
          </a:p>
          <a:p>
            <a:pPr lvl="1"/>
            <a:r>
              <a:rPr lang="en-US" dirty="0"/>
              <a:t>1 addition</a:t>
            </a:r>
          </a:p>
          <a:p>
            <a:pPr lvl="1"/>
            <a:r>
              <a:rPr lang="en-US" dirty="0"/>
              <a:t>1 assignment</a:t>
            </a:r>
          </a:p>
          <a:p>
            <a:r>
              <a:rPr lang="en-US" dirty="0"/>
              <a:t>Each is a primitive statement and each represents </a:t>
            </a:r>
            <a:r>
              <a:rPr lang="en-US" b="1" dirty="0"/>
              <a:t>1 UNIT OF TIME</a:t>
            </a:r>
          </a:p>
          <a:p>
            <a:r>
              <a:rPr lang="en-US" dirty="0"/>
              <a:t>Definition depends on the level of detail you are seeking</a:t>
            </a:r>
          </a:p>
          <a:p>
            <a:r>
              <a:rPr lang="en-US" dirty="0"/>
              <a:t>Each operation or programming step has a </a:t>
            </a:r>
            <a:r>
              <a:rPr lang="en-US" b="1" dirty="0"/>
              <a:t>COST and contributes toward the </a:t>
            </a:r>
            <a:r>
              <a:rPr lang="en-US" dirty="0"/>
              <a:t>overall </a:t>
            </a:r>
            <a:r>
              <a:rPr lang="en-US" b="1" dirty="0"/>
              <a:t>TIME COMPLEXITY</a:t>
            </a:r>
          </a:p>
          <a:p>
            <a:r>
              <a:rPr lang="en-US" dirty="0"/>
              <a:t>Each </a:t>
            </a:r>
            <a:r>
              <a:rPr lang="en-US" b="1" dirty="0"/>
              <a:t>COST has a FREQUENCY</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7.Rates of growth</a:t>
            </a:r>
          </a:p>
        </p:txBody>
      </p:sp>
      <p:sp>
        <p:nvSpPr>
          <p:cNvPr id="3" name="Content Placeholder 2"/>
          <p:cNvSpPr>
            <a:spLocks noGrp="1"/>
          </p:cNvSpPr>
          <p:nvPr>
            <p:ph idx="1"/>
          </p:nvPr>
        </p:nvSpPr>
        <p:spPr/>
        <p:txBody>
          <a:bodyPr>
            <a:noAutofit/>
          </a:bodyPr>
          <a:lstStyle/>
          <a:p>
            <a:pPr>
              <a:lnSpc>
                <a:spcPct val="150000"/>
              </a:lnSpc>
            </a:pPr>
            <a:r>
              <a:rPr lang="en-US" sz="1800" dirty="0"/>
              <a:t>Generally, the number of operations that an algorithm executes is </a:t>
            </a:r>
            <a:r>
              <a:rPr lang="en-US" sz="1800" b="1" dirty="0"/>
              <a:t>not the most </a:t>
            </a:r>
            <a:r>
              <a:rPr lang="en-US" sz="1800" dirty="0"/>
              <a:t>important measure of an algorithm’s performance.</a:t>
            </a:r>
          </a:p>
          <a:p>
            <a:pPr>
              <a:lnSpc>
                <a:spcPct val="150000"/>
              </a:lnSpc>
              <a:buNone/>
            </a:pPr>
            <a:r>
              <a:rPr lang="en-US" sz="1800" dirty="0"/>
              <a:t>More important is how is the</a:t>
            </a:r>
          </a:p>
          <a:p>
            <a:pPr marL="365125" indent="439738">
              <a:lnSpc>
                <a:spcPct val="150000"/>
              </a:lnSpc>
            </a:pPr>
            <a:r>
              <a:rPr lang="en-US" sz="1800" b="1" dirty="0"/>
              <a:t>performance</a:t>
            </a:r>
          </a:p>
          <a:p>
            <a:pPr>
              <a:lnSpc>
                <a:spcPct val="150000"/>
              </a:lnSpc>
              <a:buNone/>
            </a:pPr>
            <a:r>
              <a:rPr lang="en-US" sz="1800" dirty="0"/>
              <a:t>of an algorithm is affected as the </a:t>
            </a:r>
            <a:r>
              <a:rPr lang="en-US" sz="1800" b="1" dirty="0"/>
              <a:t>size </a:t>
            </a:r>
            <a:r>
              <a:rPr lang="en-US" sz="1800" dirty="0"/>
              <a:t>of the problem </a:t>
            </a:r>
            <a:r>
              <a:rPr lang="en-US" sz="1800" b="1" dirty="0"/>
              <a:t>increases</a:t>
            </a:r>
          </a:p>
          <a:p>
            <a:pPr marL="53975" indent="0">
              <a:lnSpc>
                <a:spcPct val="150000"/>
              </a:lnSpc>
              <a:buNone/>
            </a:pPr>
            <a:r>
              <a:rPr lang="en-US" sz="1800" dirty="0"/>
              <a:t>How, for example, does the </a:t>
            </a:r>
            <a:r>
              <a:rPr lang="en-US" sz="1800" b="1" dirty="0"/>
              <a:t>cost of solving a problem vary as the size of n – the </a:t>
            </a:r>
            <a:r>
              <a:rPr lang="en-US" sz="1800" dirty="0"/>
              <a:t>input – increases?</a:t>
            </a:r>
          </a:p>
        </p:txBody>
      </p:sp>
      <p:pic>
        <p:nvPicPr>
          <p:cNvPr id="1026" name="Picture 2"/>
          <p:cNvPicPr>
            <a:picLocks noChangeAspect="1" noChangeArrowheads="1"/>
          </p:cNvPicPr>
          <p:nvPr/>
        </p:nvPicPr>
        <p:blipFill>
          <a:blip r:embed="rId2"/>
          <a:srcRect/>
          <a:stretch>
            <a:fillRect/>
          </a:stretch>
        </p:blipFill>
        <p:spPr bwMode="auto">
          <a:xfrm>
            <a:off x="2133600" y="4876800"/>
            <a:ext cx="5267325" cy="12573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We might say, as </a:t>
            </a:r>
            <a:r>
              <a:rPr lang="en-US" b="1" dirty="0"/>
              <a:t>n </a:t>
            </a:r>
            <a:r>
              <a:rPr lang="en-US" dirty="0"/>
              <a:t>increases, computational cost increases in direct relation: by this measure an input of </a:t>
            </a:r>
            <a:r>
              <a:rPr lang="en-US" b="1" dirty="0"/>
              <a:t>n = 200 </a:t>
            </a:r>
            <a:r>
              <a:rPr lang="en-US" dirty="0"/>
              <a:t>will take </a:t>
            </a:r>
            <a:r>
              <a:rPr lang="en-US" b="1" dirty="0"/>
              <a:t>twice </a:t>
            </a:r>
            <a:r>
              <a:rPr lang="en-US" dirty="0"/>
              <a:t>the amount of time as </a:t>
            </a:r>
            <a:r>
              <a:rPr lang="en-US" b="1" dirty="0"/>
              <a:t>n = 100.</a:t>
            </a:r>
          </a:p>
          <a:p>
            <a:pPr>
              <a:buNone/>
            </a:pPr>
            <a:r>
              <a:rPr lang="en-US" dirty="0"/>
              <a:t>This is a simple:</a:t>
            </a:r>
          </a:p>
          <a:p>
            <a:pPr marL="365125" indent="603250"/>
            <a:r>
              <a:rPr lang="en-US" b="1" dirty="0"/>
              <a:t>linear</a:t>
            </a:r>
          </a:p>
          <a:p>
            <a:pPr>
              <a:buNone/>
            </a:pPr>
            <a:r>
              <a:rPr lang="en-US" dirty="0"/>
              <a:t>dependency.</a:t>
            </a:r>
          </a:p>
          <a:p>
            <a:r>
              <a:rPr lang="en-US" dirty="0"/>
              <a:t>This is frequently the case in simple algorithms.</a:t>
            </a:r>
          </a:p>
          <a:p>
            <a:r>
              <a:rPr lang="en-US" dirty="0"/>
              <a:t>But in general, as </a:t>
            </a:r>
            <a:r>
              <a:rPr lang="en-US" b="1" dirty="0"/>
              <a:t>n </a:t>
            </a:r>
            <a:r>
              <a:rPr lang="en-US" dirty="0"/>
              <a:t>increases so does </a:t>
            </a:r>
            <a:r>
              <a:rPr lang="en-US" b="1" dirty="0"/>
              <a:t>computational complexity </a:t>
            </a:r>
            <a:r>
              <a:rPr lang="en-US" dirty="0"/>
              <a:t>which affects performance.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8.Big O notation</a:t>
            </a:r>
          </a:p>
        </p:txBody>
      </p:sp>
      <p:sp>
        <p:nvSpPr>
          <p:cNvPr id="3" name="Content Placeholder 2"/>
          <p:cNvSpPr>
            <a:spLocks noGrp="1"/>
          </p:cNvSpPr>
          <p:nvPr>
            <p:ph idx="1"/>
          </p:nvPr>
        </p:nvSpPr>
        <p:spPr/>
        <p:txBody>
          <a:bodyPr>
            <a:normAutofit/>
          </a:bodyPr>
          <a:lstStyle/>
          <a:p>
            <a:r>
              <a:rPr lang="en-US" sz="2400" dirty="0"/>
              <a:t>Big O notation is used to classify algorithms according to how their run time or space requirements grow as the input size grows</a:t>
            </a:r>
          </a:p>
          <a:p>
            <a:r>
              <a:rPr lang="en-US" sz="2400" dirty="0"/>
              <a:t>Big O notation characterizes functions according to their growth rates: different functions with the same growth rate may be represented using the same O notation. </a:t>
            </a:r>
          </a:p>
          <a:p>
            <a:r>
              <a:rPr lang="en-US" sz="2400" dirty="0"/>
              <a:t>The letter O is used because the growth rate of a function is also referred to as the </a:t>
            </a:r>
            <a:r>
              <a:rPr lang="en-US" sz="2400" b="1" dirty="0"/>
              <a:t>order of the function</a:t>
            </a:r>
            <a:r>
              <a:rPr lang="en-US" sz="2400" dirty="0"/>
              <a:t>.</a:t>
            </a:r>
          </a:p>
          <a:p>
            <a:r>
              <a:rPr lang="en-US" sz="2400" dirty="0"/>
              <a:t> It is useful in the analysis of algorithms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Few Big O notations</a:t>
            </a:r>
          </a:p>
        </p:txBody>
      </p:sp>
      <p:pic>
        <p:nvPicPr>
          <p:cNvPr id="4" name="Content Placeholder 3" descr="1_8W48bGFxhZ3_7dNKx0tIoA.png"/>
          <p:cNvPicPr>
            <a:picLocks noGrp="1" noChangeAspect="1"/>
          </p:cNvPicPr>
          <p:nvPr>
            <p:ph idx="1"/>
          </p:nvPr>
        </p:nvPicPr>
        <p:blipFill>
          <a:blip r:embed="rId2"/>
          <a:stretch>
            <a:fillRect/>
          </a:stretch>
        </p:blipFill>
        <p:spPr>
          <a:xfrm>
            <a:off x="1447800" y="1981200"/>
            <a:ext cx="7499350" cy="2554603"/>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and from what perspectives do we analyse algorithms?</a:t>
            </a:r>
          </a:p>
        </p:txBody>
      </p:sp>
      <p:sp>
        <p:nvSpPr>
          <p:cNvPr id="3" name="Content Placeholder 2"/>
          <p:cNvSpPr>
            <a:spLocks noGrp="1"/>
          </p:cNvSpPr>
          <p:nvPr>
            <p:ph idx="1"/>
          </p:nvPr>
        </p:nvSpPr>
        <p:spPr/>
        <p:txBody>
          <a:bodyPr>
            <a:normAutofit fontScale="47500" lnSpcReduction="20000"/>
          </a:bodyPr>
          <a:lstStyle/>
          <a:p>
            <a:pPr marL="0" indent="0">
              <a:lnSpc>
                <a:spcPct val="170000"/>
              </a:lnSpc>
              <a:buNone/>
            </a:pPr>
            <a:r>
              <a:rPr lang="en-US" sz="4000" dirty="0"/>
              <a:t>What are the fundamental criteria or comparisons that are used to choose among competing algorithms? What types of measure can we employ? How do we evaluate the performance and efficiency of an algorithm? Why do we want to do this?</a:t>
            </a:r>
          </a:p>
          <a:p>
            <a:pPr>
              <a:buNone/>
            </a:pPr>
            <a:endParaRPr lang="en-US" b="1" i="1" dirty="0"/>
          </a:p>
          <a:p>
            <a:pPr>
              <a:buNone/>
            </a:pPr>
            <a:r>
              <a:rPr lang="en-US" b="1" i="1" dirty="0"/>
              <a:t>Part 1:</a:t>
            </a:r>
          </a:p>
          <a:p>
            <a:pPr>
              <a:buNone/>
            </a:pPr>
            <a:r>
              <a:rPr lang="en-US" i="1" dirty="0"/>
              <a:t>1. </a:t>
            </a:r>
            <a:r>
              <a:rPr lang="en-US" b="1" i="1" dirty="0"/>
              <a:t>Correctness – </a:t>
            </a:r>
            <a:r>
              <a:rPr lang="en-US" dirty="0"/>
              <a:t>does the algorithm do what it is supposed to do?</a:t>
            </a:r>
          </a:p>
          <a:p>
            <a:pPr marL="287338" indent="-204788">
              <a:buNone/>
            </a:pPr>
            <a:r>
              <a:rPr lang="en-US" i="1" dirty="0"/>
              <a:t>2. </a:t>
            </a:r>
            <a:r>
              <a:rPr lang="en-US" b="1" i="1" dirty="0"/>
              <a:t>Amount of space used – </a:t>
            </a:r>
            <a:r>
              <a:rPr lang="en-US" dirty="0"/>
              <a:t>less important today but may still impact on performance on local levels</a:t>
            </a:r>
          </a:p>
          <a:p>
            <a:pPr>
              <a:buNone/>
            </a:pPr>
            <a:r>
              <a:rPr lang="en-US" i="1" dirty="0"/>
              <a:t>3. </a:t>
            </a:r>
            <a:r>
              <a:rPr lang="en-US" b="1" i="1" dirty="0"/>
              <a:t>Simplicity and clarity </a:t>
            </a:r>
            <a:r>
              <a:rPr lang="en-US" dirty="0"/>
              <a:t>– is the algorithm efficient and easy to understand?</a:t>
            </a:r>
          </a:p>
          <a:p>
            <a:pPr>
              <a:buNone/>
            </a:pPr>
            <a:r>
              <a:rPr lang="en-US" i="1" dirty="0"/>
              <a:t>4. </a:t>
            </a:r>
            <a:r>
              <a:rPr lang="en-US" b="1" i="1" dirty="0"/>
              <a:t>Efficiency</a:t>
            </a:r>
          </a:p>
          <a:p>
            <a:pPr>
              <a:buNone/>
            </a:pPr>
            <a:r>
              <a:rPr lang="en-US" i="1" dirty="0"/>
              <a:t>5. </a:t>
            </a:r>
            <a:r>
              <a:rPr lang="en-US" b="1" i="1" dirty="0"/>
              <a:t>Running time</a:t>
            </a:r>
          </a:p>
          <a:p>
            <a:pPr>
              <a:buNone/>
            </a:pPr>
            <a:r>
              <a:rPr lang="en-US" dirty="0"/>
              <a:t>6. </a:t>
            </a:r>
            <a:r>
              <a:rPr lang="en-US" b="1" dirty="0"/>
              <a:t>Primitive operations</a:t>
            </a:r>
          </a:p>
          <a:p>
            <a:pPr>
              <a:buNone/>
            </a:pPr>
            <a:r>
              <a:rPr lang="en-US" dirty="0"/>
              <a:t>7. </a:t>
            </a:r>
            <a:r>
              <a:rPr lang="en-US" b="1" dirty="0"/>
              <a:t>Big-0</a:t>
            </a:r>
          </a:p>
          <a:p>
            <a:pPr>
              <a:buNone/>
            </a:pPr>
            <a:r>
              <a:rPr lang="en-US" dirty="0"/>
              <a:t>8. </a:t>
            </a:r>
            <a:r>
              <a:rPr lang="en-US" b="1" dirty="0"/>
              <a:t>Amount of work done</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2857500"/>
            <a:ext cx="8001000" cy="1143000"/>
          </a:xfrm>
        </p:spPr>
        <p:txBody>
          <a:bodyPr/>
          <a:lstStyle/>
          <a:p>
            <a:pPr algn="ctr"/>
            <a:r>
              <a:rPr lang="en-US" dirty="0"/>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algorithms</a:t>
            </a:r>
          </a:p>
        </p:txBody>
      </p:sp>
      <p:sp>
        <p:nvSpPr>
          <p:cNvPr id="3" name="Content Placeholder 2"/>
          <p:cNvSpPr>
            <a:spLocks noGrp="1"/>
          </p:cNvSpPr>
          <p:nvPr>
            <p:ph idx="1"/>
          </p:nvPr>
        </p:nvSpPr>
        <p:spPr/>
        <p:txBody>
          <a:bodyPr/>
          <a:lstStyle/>
          <a:p>
            <a:pPr>
              <a:buNone/>
            </a:pPr>
            <a:r>
              <a:rPr lang="en-US" dirty="0"/>
              <a:t>Analysis of algorithms can be in terms that </a:t>
            </a:r>
          </a:p>
          <a:p>
            <a:pPr>
              <a:buNone/>
            </a:pPr>
            <a:r>
              <a:rPr lang="en-US" dirty="0"/>
              <a:t>are:</a:t>
            </a:r>
          </a:p>
          <a:p>
            <a:r>
              <a:rPr lang="en-US" dirty="0"/>
              <a:t> </a:t>
            </a:r>
            <a:r>
              <a:rPr lang="en-US" b="1" dirty="0"/>
              <a:t>Qualitative - informal</a:t>
            </a:r>
          </a:p>
          <a:p>
            <a:r>
              <a:rPr lang="en-US" dirty="0"/>
              <a:t> </a:t>
            </a:r>
            <a:r>
              <a:rPr lang="en-US" b="1" dirty="0"/>
              <a:t>Quantitative - formal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Qualitative perspectives –</a:t>
            </a:r>
            <a:br>
              <a:rPr lang="en-US" dirty="0"/>
            </a:br>
            <a:r>
              <a:rPr lang="en-US" dirty="0"/>
              <a:t>what are good algorithms?</a:t>
            </a:r>
          </a:p>
        </p:txBody>
      </p:sp>
      <p:sp>
        <p:nvSpPr>
          <p:cNvPr id="3" name="Content Placeholder 2"/>
          <p:cNvSpPr>
            <a:spLocks noGrp="1"/>
          </p:cNvSpPr>
          <p:nvPr>
            <p:ph idx="1"/>
          </p:nvPr>
        </p:nvSpPr>
        <p:spPr/>
        <p:txBody>
          <a:bodyPr>
            <a:normAutofit fontScale="55000" lnSpcReduction="20000"/>
          </a:bodyPr>
          <a:lstStyle/>
          <a:p>
            <a:pPr>
              <a:buNone/>
            </a:pPr>
            <a:r>
              <a:rPr lang="en-US" dirty="0"/>
              <a:t>1. </a:t>
            </a:r>
            <a:r>
              <a:rPr lang="en-US" b="1" dirty="0">
                <a:solidFill>
                  <a:srgbClr val="0070C0"/>
                </a:solidFill>
              </a:rPr>
              <a:t>Economical </a:t>
            </a:r>
            <a:r>
              <a:rPr lang="en-US" dirty="0"/>
              <a:t>with computing and human resources</a:t>
            </a:r>
          </a:p>
          <a:p>
            <a:pPr>
              <a:buNone/>
            </a:pPr>
            <a:r>
              <a:rPr lang="en-US" dirty="0"/>
              <a:t>2. </a:t>
            </a:r>
            <a:r>
              <a:rPr lang="en-US" b="1" dirty="0">
                <a:solidFill>
                  <a:srgbClr val="0070C0"/>
                </a:solidFill>
              </a:rPr>
              <a:t>Simple</a:t>
            </a:r>
            <a:r>
              <a:rPr lang="en-US" dirty="0"/>
              <a:t> but powerful and effective solutions to problems that also have generality of applicability</a:t>
            </a:r>
          </a:p>
          <a:p>
            <a:pPr>
              <a:buNone/>
            </a:pPr>
            <a:r>
              <a:rPr lang="en-US" dirty="0"/>
              <a:t>3. </a:t>
            </a:r>
            <a:r>
              <a:rPr lang="en-US" b="1" dirty="0">
                <a:solidFill>
                  <a:srgbClr val="0070C0"/>
                </a:solidFill>
              </a:rPr>
              <a:t>Easy </a:t>
            </a:r>
            <a:r>
              <a:rPr lang="en-US" dirty="0"/>
              <a:t>to comprehend by others – clear and concise structure; no unnecessary complexity or obfuscation</a:t>
            </a:r>
          </a:p>
          <a:p>
            <a:pPr>
              <a:buNone/>
            </a:pPr>
            <a:r>
              <a:rPr lang="en-US" dirty="0"/>
              <a:t>4. Easily </a:t>
            </a:r>
            <a:r>
              <a:rPr lang="en-US" b="1" dirty="0">
                <a:solidFill>
                  <a:srgbClr val="0070C0"/>
                </a:solidFill>
              </a:rPr>
              <a:t>modifiable </a:t>
            </a:r>
            <a:r>
              <a:rPr lang="en-US" dirty="0"/>
              <a:t>– enabled by being well-documented, concise, readable, and easy to understand. But this is a lot to ask…</a:t>
            </a:r>
          </a:p>
          <a:p>
            <a:pPr>
              <a:buNone/>
            </a:pPr>
            <a:r>
              <a:rPr lang="en-US" dirty="0"/>
              <a:t>5. They </a:t>
            </a:r>
            <a:r>
              <a:rPr lang="en-US" b="1" dirty="0">
                <a:solidFill>
                  <a:srgbClr val="0070C0"/>
                </a:solidFill>
              </a:rPr>
              <a:t>pass verifiability </a:t>
            </a:r>
            <a:r>
              <a:rPr lang="en-US" dirty="0"/>
              <a:t>and correctness measures – does the algorithm do what it’s supposed to do?</a:t>
            </a:r>
          </a:p>
          <a:p>
            <a:pPr>
              <a:buNone/>
            </a:pPr>
            <a:r>
              <a:rPr lang="en-US" dirty="0"/>
              <a:t>6. They are </a:t>
            </a:r>
            <a:r>
              <a:rPr lang="en-US" b="1" dirty="0">
                <a:solidFill>
                  <a:srgbClr val="0070C0"/>
                </a:solidFill>
              </a:rPr>
              <a:t>well documented </a:t>
            </a:r>
            <a:r>
              <a:rPr lang="en-US" dirty="0"/>
              <a:t>using objective standards in a way to enable efficient comprehension</a:t>
            </a:r>
          </a:p>
          <a:p>
            <a:pPr>
              <a:buNone/>
            </a:pPr>
            <a:r>
              <a:rPr lang="en-US" dirty="0"/>
              <a:t>7. </a:t>
            </a:r>
            <a:r>
              <a:rPr lang="en-US" b="1" dirty="0">
                <a:solidFill>
                  <a:srgbClr val="0070C0"/>
                </a:solidFill>
              </a:rPr>
              <a:t>Platform Independent- </a:t>
            </a:r>
            <a:r>
              <a:rPr lang="en-US" dirty="0"/>
              <a:t>(machine/language) Not dependent</a:t>
            </a:r>
          </a:p>
          <a:p>
            <a:pPr>
              <a:buNone/>
            </a:pPr>
            <a:r>
              <a:rPr lang="en-US" dirty="0"/>
              <a:t>8. They should display sufficient </a:t>
            </a:r>
            <a:r>
              <a:rPr lang="en-US" b="1" dirty="0">
                <a:solidFill>
                  <a:srgbClr val="0070C0"/>
                </a:solidFill>
              </a:rPr>
              <a:t>modularity</a:t>
            </a:r>
            <a:r>
              <a:rPr lang="en-US" dirty="0"/>
              <a:t> or encapsulation to be used as a subroutine for a	</a:t>
            </a:r>
            <a:r>
              <a:rPr lang="en-US" dirty="0" err="1"/>
              <a:t>nother</a:t>
            </a:r>
            <a:r>
              <a:rPr lang="en-US" dirty="0"/>
              <a:t> program</a:t>
            </a:r>
          </a:p>
          <a:p>
            <a:pPr>
              <a:buNone/>
            </a:pPr>
            <a:r>
              <a:rPr lang="en-US" dirty="0"/>
              <a:t>9. The solution should ideally be a pleasing solution for the programmer and display </a:t>
            </a:r>
            <a:r>
              <a:rPr lang="en-US" b="1" dirty="0">
                <a:solidFill>
                  <a:srgbClr val="0070C0"/>
                </a:solidFill>
              </a:rPr>
              <a:t>elegance </a:t>
            </a:r>
            <a:r>
              <a:rPr lang="en-US" dirty="0"/>
              <a:t>in design</a:t>
            </a:r>
          </a:p>
          <a:p>
            <a:pPr>
              <a:buNone/>
            </a:pPr>
            <a:r>
              <a:rPr lang="en-US" dirty="0"/>
              <a:t>10. They should </a:t>
            </a:r>
            <a:r>
              <a:rPr lang="en-US" b="1" dirty="0">
                <a:solidFill>
                  <a:srgbClr val="0070C0"/>
                </a:solidFill>
              </a:rPr>
              <a:t>avoid structural redundancy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Quantitative perspectives:</a:t>
            </a:r>
          </a:p>
        </p:txBody>
      </p:sp>
      <p:sp>
        <p:nvSpPr>
          <p:cNvPr id="3" name="Content Placeholder 2"/>
          <p:cNvSpPr>
            <a:spLocks noGrp="1"/>
          </p:cNvSpPr>
          <p:nvPr>
            <p:ph idx="1"/>
          </p:nvPr>
        </p:nvSpPr>
        <p:spPr/>
        <p:txBody>
          <a:bodyPr>
            <a:normAutofit/>
          </a:bodyPr>
          <a:lstStyle/>
          <a:p>
            <a:pPr>
              <a:lnSpc>
                <a:spcPct val="200000"/>
              </a:lnSpc>
            </a:pPr>
            <a:r>
              <a:rPr lang="en-US" sz="2400" dirty="0"/>
              <a:t> More precisely predictive regarding </a:t>
            </a:r>
            <a:r>
              <a:rPr lang="en-US" sz="2400" b="1" dirty="0">
                <a:solidFill>
                  <a:srgbClr val="0070C0"/>
                </a:solidFill>
              </a:rPr>
              <a:t>algorithmic performance</a:t>
            </a:r>
          </a:p>
          <a:p>
            <a:pPr>
              <a:lnSpc>
                <a:spcPct val="200000"/>
              </a:lnSpc>
            </a:pPr>
            <a:r>
              <a:rPr lang="en-US" sz="2400" dirty="0"/>
              <a:t> Mathematical techniques and/or formal </a:t>
            </a:r>
            <a:r>
              <a:rPr lang="en-US" sz="2400" b="1" dirty="0">
                <a:solidFill>
                  <a:srgbClr val="0070C0"/>
                </a:solidFill>
              </a:rPr>
              <a:t>proofs</a:t>
            </a:r>
            <a:r>
              <a:rPr lang="en-US" sz="2400" dirty="0"/>
              <a:t> employed to measure and compare performance and computational complexity</a:t>
            </a:r>
          </a:p>
          <a:p>
            <a:pPr>
              <a:lnSpc>
                <a:spcPct val="200000"/>
              </a:lnSpc>
              <a:buNone/>
            </a:pPr>
            <a:r>
              <a:rPr lang="en-US" sz="2400" dirty="0"/>
              <a:t>Methods used depend on developer intent.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Analysing algorithms:</a:t>
            </a:r>
          </a:p>
        </p:txBody>
      </p:sp>
      <p:sp>
        <p:nvSpPr>
          <p:cNvPr id="3" name="Content Placeholder 2"/>
          <p:cNvSpPr>
            <a:spLocks noGrp="1"/>
          </p:cNvSpPr>
          <p:nvPr>
            <p:ph idx="1"/>
          </p:nvPr>
        </p:nvSpPr>
        <p:spPr/>
        <p:txBody>
          <a:bodyPr>
            <a:normAutofit/>
          </a:bodyPr>
          <a:lstStyle/>
          <a:p>
            <a:pPr marL="463550" indent="-409575"/>
            <a:r>
              <a:rPr lang="en-US" sz="2400" dirty="0"/>
              <a:t>There are many different ways to analyse algorithms.</a:t>
            </a:r>
          </a:p>
          <a:p>
            <a:pPr marL="463550" indent="-409575"/>
            <a:r>
              <a:rPr lang="en-US" sz="2400" dirty="0"/>
              <a:t>Different methods offer different levels of formality.</a:t>
            </a:r>
          </a:p>
          <a:p>
            <a:pPr marL="463550" indent="-409575"/>
            <a:r>
              <a:rPr lang="en-US" sz="2400" dirty="0"/>
              <a:t>The method used will depend on what the programmer seeks to determine.</a:t>
            </a:r>
          </a:p>
          <a:p>
            <a:pPr>
              <a:buNone/>
            </a:pPr>
            <a:endParaRPr lang="en-US" sz="2400" dirty="0"/>
          </a:p>
          <a:p>
            <a:pPr>
              <a:buNone/>
            </a:pPr>
            <a:r>
              <a:rPr lang="en-US" sz="2400" dirty="0"/>
              <a:t>Analysing is done with a view to improving them.</a:t>
            </a:r>
          </a:p>
          <a:p>
            <a:pPr>
              <a:buNone/>
            </a:pPr>
            <a:r>
              <a:rPr lang="en-US" sz="2400" dirty="0"/>
              <a:t>Space and time issues.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and from what perspectives do we analyse algorithms?</a:t>
            </a:r>
          </a:p>
        </p:txBody>
      </p:sp>
      <p:sp>
        <p:nvSpPr>
          <p:cNvPr id="3" name="Content Placeholder 2"/>
          <p:cNvSpPr>
            <a:spLocks noGrp="1"/>
          </p:cNvSpPr>
          <p:nvPr>
            <p:ph idx="1"/>
          </p:nvPr>
        </p:nvSpPr>
        <p:spPr>
          <a:xfrm>
            <a:off x="1371600" y="1828800"/>
            <a:ext cx="7498080" cy="4800600"/>
          </a:xfrm>
        </p:spPr>
        <p:txBody>
          <a:bodyPr>
            <a:normAutofit/>
          </a:bodyPr>
          <a:lstStyle/>
          <a:p>
            <a:pPr marL="519113" indent="-231775">
              <a:lnSpc>
                <a:spcPct val="150000"/>
              </a:lnSpc>
            </a:pPr>
            <a:r>
              <a:rPr lang="en-US" sz="2400" dirty="0"/>
              <a:t>What are the fundamental criteria or comparisons that are used to choose among competing algorithms?</a:t>
            </a:r>
          </a:p>
          <a:p>
            <a:pPr marL="519113" indent="-231775">
              <a:lnSpc>
                <a:spcPct val="150000"/>
              </a:lnSpc>
            </a:pPr>
            <a:r>
              <a:rPr lang="en-US" sz="2400" dirty="0"/>
              <a:t> What types of measure can we employ?</a:t>
            </a:r>
          </a:p>
          <a:p>
            <a:pPr marL="519113" indent="-231775">
              <a:lnSpc>
                <a:spcPct val="150000"/>
              </a:lnSpc>
            </a:pPr>
            <a:r>
              <a:rPr lang="en-US" sz="2400" dirty="0"/>
              <a:t> How do we evaluate the performance and efficiency of an algorithm?</a:t>
            </a:r>
          </a:p>
          <a:p>
            <a:pPr marL="519113" indent="-231775">
              <a:lnSpc>
                <a:spcPct val="150000"/>
              </a:lnSpc>
            </a:pPr>
            <a:r>
              <a:rPr lang="en-US" sz="2400" dirty="0"/>
              <a:t> Why do we want to do this?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Options to analyse algorithms</a:t>
            </a:r>
          </a:p>
        </p:txBody>
      </p:sp>
      <p:sp>
        <p:nvSpPr>
          <p:cNvPr id="3" name="Content Placeholder 2"/>
          <p:cNvSpPr>
            <a:spLocks noGrp="1"/>
          </p:cNvSpPr>
          <p:nvPr>
            <p:ph idx="1"/>
          </p:nvPr>
        </p:nvSpPr>
        <p:spPr/>
        <p:txBody>
          <a:bodyPr>
            <a:normAutofit fontScale="70000" lnSpcReduction="20000"/>
          </a:bodyPr>
          <a:lstStyle/>
          <a:p>
            <a:pPr>
              <a:buNone/>
            </a:pPr>
            <a:r>
              <a:rPr lang="en-US" dirty="0"/>
              <a:t>1. </a:t>
            </a:r>
            <a:r>
              <a:rPr lang="en-US" b="1" dirty="0">
                <a:solidFill>
                  <a:srgbClr val="0070C0"/>
                </a:solidFill>
              </a:rPr>
              <a:t>Correctness</a:t>
            </a:r>
            <a:r>
              <a:rPr lang="en-US" b="1" dirty="0"/>
              <a:t> – </a:t>
            </a:r>
            <a:r>
              <a:rPr lang="en-US" dirty="0"/>
              <a:t>does the algorithm do what it is supposed to do?</a:t>
            </a:r>
          </a:p>
          <a:p>
            <a:pPr>
              <a:buNone/>
            </a:pPr>
            <a:r>
              <a:rPr lang="en-US" dirty="0"/>
              <a:t>2. </a:t>
            </a:r>
            <a:r>
              <a:rPr lang="en-US" b="1" dirty="0">
                <a:solidFill>
                  <a:srgbClr val="0070C0"/>
                </a:solidFill>
              </a:rPr>
              <a:t>Amount of space used</a:t>
            </a:r>
            <a:r>
              <a:rPr lang="en-US" b="1" dirty="0"/>
              <a:t> – </a:t>
            </a:r>
            <a:r>
              <a:rPr lang="en-US" dirty="0"/>
              <a:t>less important today but may still impact on performance on local levels</a:t>
            </a:r>
          </a:p>
          <a:p>
            <a:pPr>
              <a:buNone/>
            </a:pPr>
            <a:r>
              <a:rPr lang="en-US" dirty="0"/>
              <a:t>3. </a:t>
            </a:r>
            <a:r>
              <a:rPr lang="en-US" b="1" dirty="0">
                <a:solidFill>
                  <a:srgbClr val="0070C0"/>
                </a:solidFill>
              </a:rPr>
              <a:t>Simplicity and clarity </a:t>
            </a:r>
            <a:r>
              <a:rPr lang="en-US" b="1" dirty="0"/>
              <a:t>– </a:t>
            </a:r>
            <a:r>
              <a:rPr lang="en-US" dirty="0"/>
              <a:t>is the algorithm efficient and easy to understand?</a:t>
            </a:r>
            <a:endParaRPr lang="en-US" b="1" dirty="0"/>
          </a:p>
          <a:p>
            <a:pPr>
              <a:buNone/>
            </a:pPr>
            <a:r>
              <a:rPr lang="en-US" dirty="0"/>
              <a:t>4</a:t>
            </a:r>
            <a:r>
              <a:rPr lang="en-US" dirty="0">
                <a:solidFill>
                  <a:srgbClr val="0070C0"/>
                </a:solidFill>
              </a:rPr>
              <a:t>. </a:t>
            </a:r>
            <a:r>
              <a:rPr lang="en-US" b="1" dirty="0">
                <a:solidFill>
                  <a:srgbClr val="0070C0"/>
                </a:solidFill>
              </a:rPr>
              <a:t>Efficiency</a:t>
            </a:r>
          </a:p>
          <a:p>
            <a:pPr>
              <a:buNone/>
            </a:pPr>
            <a:r>
              <a:rPr lang="en-US" dirty="0"/>
              <a:t>5. </a:t>
            </a:r>
            <a:r>
              <a:rPr lang="en-US" b="1" dirty="0">
                <a:solidFill>
                  <a:srgbClr val="0070C0"/>
                </a:solidFill>
              </a:rPr>
              <a:t>Running time</a:t>
            </a:r>
          </a:p>
          <a:p>
            <a:pPr>
              <a:buNone/>
            </a:pPr>
            <a:r>
              <a:rPr lang="en-US" dirty="0"/>
              <a:t>6. </a:t>
            </a:r>
            <a:r>
              <a:rPr lang="en-US" b="1" dirty="0">
                <a:solidFill>
                  <a:srgbClr val="0070C0"/>
                </a:solidFill>
              </a:rPr>
              <a:t>Primitive operations</a:t>
            </a:r>
          </a:p>
          <a:p>
            <a:pPr>
              <a:buNone/>
            </a:pPr>
            <a:r>
              <a:rPr lang="en-US" dirty="0"/>
              <a:t>7. </a:t>
            </a:r>
            <a:r>
              <a:rPr lang="en-US" b="1" dirty="0">
                <a:solidFill>
                  <a:srgbClr val="0070C0"/>
                </a:solidFill>
              </a:rPr>
              <a:t>Big-O</a:t>
            </a:r>
          </a:p>
          <a:p>
            <a:pPr>
              <a:buNone/>
            </a:pPr>
            <a:r>
              <a:rPr lang="en-US" dirty="0"/>
              <a:t>8.</a:t>
            </a:r>
            <a:r>
              <a:rPr lang="en-US" b="1" dirty="0">
                <a:solidFill>
                  <a:srgbClr val="0070C0"/>
                </a:solidFill>
              </a:rPr>
              <a:t>Amount of work done </a:t>
            </a:r>
            <a:r>
              <a:rPr lang="en-US" b="1" dirty="0"/>
              <a:t>– </a:t>
            </a:r>
            <a:r>
              <a:rPr lang="en-US" dirty="0"/>
              <a:t>how is computational effort measured; what techniques can we employ to do this; is execution time a good measure; if not, why not; time is a weak form of comparison as it is insufficiently abstract and general; growth rate a more important and powerful measure</a:t>
            </a:r>
            <a:endParaRPr lang="en-US" b="1" dirty="0">
              <a:solidFill>
                <a:srgbClr val="0070C0"/>
              </a:solidFill>
            </a:endParaRP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5098</TotalTime>
  <Words>2435</Words>
  <Application>Microsoft Office PowerPoint</Application>
  <PresentationFormat>On-screen Show (4:3)</PresentationFormat>
  <Paragraphs>276</Paragraphs>
  <Slides>38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Times New Roman</vt:lpstr>
      <vt:lpstr>Verdana</vt:lpstr>
      <vt:lpstr>Wingdings 2</vt:lpstr>
      <vt:lpstr>Solstice</vt:lpstr>
      <vt:lpstr>Design and Analysis of Data Structures and Algorithms</vt:lpstr>
      <vt:lpstr>Algorithm and Analysis</vt:lpstr>
      <vt:lpstr>Analysing algorithms</vt:lpstr>
      <vt:lpstr>Analysis of algorithms</vt:lpstr>
      <vt:lpstr>Qualitative perspectives – what are good algorithms?</vt:lpstr>
      <vt:lpstr>Quantitative perspectives:</vt:lpstr>
      <vt:lpstr>Analysing algorithms:</vt:lpstr>
      <vt:lpstr>Why and from what perspectives do we analyse algorithms?</vt:lpstr>
      <vt:lpstr>Options to analyse algorithms</vt:lpstr>
      <vt:lpstr>1. Correctness:</vt:lpstr>
      <vt:lpstr>a) Correctness - Errors</vt:lpstr>
      <vt:lpstr>How to produce error-free programs?</vt:lpstr>
      <vt:lpstr>b)Correctness - Induction:</vt:lpstr>
      <vt:lpstr>c)Correctness – Assertions:</vt:lpstr>
      <vt:lpstr>c)Correctness – Assertions:</vt:lpstr>
      <vt:lpstr>c)Correctness – Assertions:</vt:lpstr>
      <vt:lpstr>d)Correctness - Termination:</vt:lpstr>
      <vt:lpstr>PowerPoint Presentation</vt:lpstr>
      <vt:lpstr>PowerPoint Presentation</vt:lpstr>
      <vt:lpstr>2.Amount of space used:</vt:lpstr>
      <vt:lpstr>3.Simplicity and clarity:</vt:lpstr>
      <vt:lpstr>4. Efficiency of algorithms:</vt:lpstr>
      <vt:lpstr>a) Redundant computations:</vt:lpstr>
      <vt:lpstr>b)Inefficiency due to late termination:</vt:lpstr>
      <vt:lpstr>c) Exit conditions not detected</vt:lpstr>
      <vt:lpstr>5. Running Time of algorithms:</vt:lpstr>
      <vt:lpstr>Analysing time complexity:</vt:lpstr>
      <vt:lpstr>PowerPoint Presentation</vt:lpstr>
      <vt:lpstr>PowerPoint Presentation</vt:lpstr>
      <vt:lpstr>PowerPoint Presentation</vt:lpstr>
      <vt:lpstr>6. Primitive Operations:</vt:lpstr>
      <vt:lpstr>Example</vt:lpstr>
      <vt:lpstr>7.Rates of growth</vt:lpstr>
      <vt:lpstr>PowerPoint Presentation</vt:lpstr>
      <vt:lpstr>8.Big O notation</vt:lpstr>
      <vt:lpstr>Few Big O notations</vt:lpstr>
      <vt:lpstr>Why and from what perspectives do we analyse algorithms?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Lyernisha Franglin</cp:lastModifiedBy>
  <cp:revision>41</cp:revision>
  <dcterms:created xsi:type="dcterms:W3CDTF">2021-05-25T07:10:26Z</dcterms:created>
  <dcterms:modified xsi:type="dcterms:W3CDTF">2022-03-08T11:57:35Z</dcterms:modified>
</cp:coreProperties>
</file>