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3EBB-F375-4BED-ADAC-BB8C0D81297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C333-18CF-46FB-87EB-234A08C07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3EBB-F375-4BED-ADAC-BB8C0D81297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C333-18CF-46FB-87EB-234A08C07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6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3EBB-F375-4BED-ADAC-BB8C0D81297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C333-18CF-46FB-87EB-234A08C07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54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3EBB-F375-4BED-ADAC-BB8C0D81297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C333-18CF-46FB-87EB-234A08C07DB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314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3EBB-F375-4BED-ADAC-BB8C0D81297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C333-18CF-46FB-87EB-234A08C07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02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3EBB-F375-4BED-ADAC-BB8C0D81297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C333-18CF-46FB-87EB-234A08C07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04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3EBB-F375-4BED-ADAC-BB8C0D81297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C333-18CF-46FB-87EB-234A08C07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01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3EBB-F375-4BED-ADAC-BB8C0D81297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C333-18CF-46FB-87EB-234A08C07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53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3EBB-F375-4BED-ADAC-BB8C0D81297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C333-18CF-46FB-87EB-234A08C07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3EBB-F375-4BED-ADAC-BB8C0D81297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C333-18CF-46FB-87EB-234A08C07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3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3EBB-F375-4BED-ADAC-BB8C0D81297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C333-18CF-46FB-87EB-234A08C07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2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3EBB-F375-4BED-ADAC-BB8C0D81297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C333-18CF-46FB-87EB-234A08C07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8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3EBB-F375-4BED-ADAC-BB8C0D81297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C333-18CF-46FB-87EB-234A08C07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2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3EBB-F375-4BED-ADAC-BB8C0D81297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C333-18CF-46FB-87EB-234A08C07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2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3EBB-F375-4BED-ADAC-BB8C0D81297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C333-18CF-46FB-87EB-234A08C07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3EBB-F375-4BED-ADAC-BB8C0D81297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C333-18CF-46FB-87EB-234A08C07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7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3EBB-F375-4BED-ADAC-BB8C0D81297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C333-18CF-46FB-87EB-234A08C07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8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5B73EBB-F375-4BED-ADAC-BB8C0D81297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0C333-18CF-46FB-87EB-234A08C07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91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5CD9-98F0-41E9-9D01-7957B581E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509604"/>
          </a:xfrm>
        </p:spPr>
        <p:txBody>
          <a:bodyPr/>
          <a:lstStyle/>
          <a:p>
            <a:r>
              <a:rPr lang="en-US" dirty="0"/>
              <a:t>Algorithm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0B321-4825-4B60-831D-3047182EE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Lyernisha s r</a:t>
            </a:r>
          </a:p>
          <a:p>
            <a:pPr algn="r"/>
            <a:r>
              <a:rPr lang="en-US" dirty="0"/>
              <a:t>FICT</a:t>
            </a:r>
          </a:p>
        </p:txBody>
      </p:sp>
      <p:pic>
        <p:nvPicPr>
          <p:cNvPr id="6" name="Picture 5" descr="villa.png">
            <a:extLst>
              <a:ext uri="{FF2B5EF4-FFF2-40B4-BE49-F238E27FC236}">
                <a16:creationId xmlns:a16="http://schemas.microsoft.com/office/drawing/2014/main" id="{5C8C0FAD-00BD-47C5-9270-394DD7FC8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718" y="1219200"/>
            <a:ext cx="1219200" cy="1219200"/>
          </a:xfrm>
          <a:prstGeom prst="rect">
            <a:avLst/>
          </a:prstGeom>
        </p:spPr>
      </p:pic>
      <p:pic>
        <p:nvPicPr>
          <p:cNvPr id="7" name="Picture 6" descr="logo.png">
            <a:extLst>
              <a:ext uri="{FF2B5EF4-FFF2-40B4-BE49-F238E27FC236}">
                <a16:creationId xmlns:a16="http://schemas.microsoft.com/office/drawing/2014/main" id="{3CBE73B0-EFFD-4EE1-A16E-5BFB122E813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32161" y="1371600"/>
            <a:ext cx="183139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5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D240-AB95-4229-8807-0A7280A3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29436-362B-4E05-A518-6814F67C5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analysis is an important part of computational complexity theory, which provides theoretical estimation for the required resources of an algorithm to solve a specific computational problem.</a:t>
            </a:r>
          </a:p>
          <a:p>
            <a:r>
              <a:rPr lang="en-US" dirty="0"/>
              <a:t>Analysis of algorithms is the determination of the amount of time and space resources required to execute it.</a:t>
            </a:r>
          </a:p>
        </p:txBody>
      </p:sp>
    </p:spTree>
    <p:extLst>
      <p:ext uri="{BB962C8B-B14F-4D97-AF65-F5344CB8AC3E}">
        <p14:creationId xmlns:p14="http://schemas.microsoft.com/office/powerpoint/2010/main" val="139596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934C-5EF9-41C1-AC6A-F7D4C4164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9B9D-61C6-42D2-9496-CDB2DDA4D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we perform the following types of analysis −</a:t>
            </a:r>
          </a:p>
          <a:p>
            <a:endParaRPr lang="en-US" dirty="0"/>
          </a:p>
          <a:p>
            <a:r>
              <a:rPr lang="en-US" b="1" dirty="0"/>
              <a:t>Worst-case</a:t>
            </a:r>
            <a:r>
              <a:rPr lang="en-US" dirty="0"/>
              <a:t> − The maximum number of steps taken on any instance of size a.</a:t>
            </a:r>
          </a:p>
          <a:p>
            <a:endParaRPr lang="en-US" dirty="0"/>
          </a:p>
          <a:p>
            <a:r>
              <a:rPr lang="en-US" b="1" dirty="0"/>
              <a:t>Best-case </a:t>
            </a:r>
            <a:r>
              <a:rPr lang="en-US" dirty="0"/>
              <a:t>− The minimum number of steps taken on any instance of size a.</a:t>
            </a:r>
          </a:p>
          <a:p>
            <a:endParaRPr lang="en-US" dirty="0"/>
          </a:p>
          <a:p>
            <a:r>
              <a:rPr lang="en-US" b="1" dirty="0"/>
              <a:t>Average case </a:t>
            </a:r>
            <a:r>
              <a:rPr lang="en-US" dirty="0"/>
              <a:t>− An average number of steps taken on any instance of size a.</a:t>
            </a:r>
          </a:p>
        </p:txBody>
      </p:sp>
    </p:spTree>
    <p:extLst>
      <p:ext uri="{BB962C8B-B14F-4D97-AF65-F5344CB8AC3E}">
        <p14:creationId xmlns:p14="http://schemas.microsoft.com/office/powerpoint/2010/main" val="173633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D5ED-DD5D-4FC8-A977-9647BDC4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/>
              <a:t>Average Case vs. Worst Case Running Time of an Algorithm</a:t>
            </a:r>
            <a:endParaRPr lang="en-US" sz="3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807AF-D7F4-4BF5-9503-8F9A02B22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An algorithm may run faster on certain data sets than on others,</a:t>
            </a:r>
          </a:p>
          <a:p>
            <a:pPr>
              <a:lnSpc>
                <a:spcPct val="90000"/>
              </a:lnSpc>
            </a:pPr>
            <a:r>
              <a:rPr lang="en-US"/>
              <a:t>Finding the average case can be very difficult, so typically algorithms are measured by the worst-case time complexity.</a:t>
            </a:r>
          </a:p>
          <a:p>
            <a:pPr>
              <a:lnSpc>
                <a:spcPct val="90000"/>
              </a:lnSpc>
            </a:pPr>
            <a:r>
              <a:rPr lang="en-US"/>
              <a:t>Also, in certain application domains (e.g., air traffic control, surgery) knowing the worst-case time complexity is of crucial importance.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F5731-319D-4E37-90D8-85C5689DD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2423957"/>
            <a:ext cx="5451627" cy="34526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867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C28B4-23A0-40E1-89A0-5409C712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0D00-BF88-4E40-88B5-A0D40757D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209801"/>
            <a:ext cx="10604006" cy="4195481"/>
          </a:xfrm>
        </p:spPr>
        <p:txBody>
          <a:bodyPr>
            <a:normAutofit/>
          </a:bodyPr>
          <a:lstStyle/>
          <a:p>
            <a:pPr marL="922337" lvl="2" indent="-457200">
              <a:tabLst>
                <a:tab pos="120650" algn="l"/>
              </a:tabLst>
            </a:pPr>
            <a:r>
              <a:rPr lang="en-US" sz="3200" dirty="0"/>
              <a:t>Big O notation</a:t>
            </a:r>
          </a:p>
          <a:p>
            <a:pPr marL="922337" lvl="2" indent="-457200">
              <a:tabLst>
                <a:tab pos="120650" algn="l"/>
              </a:tabLst>
            </a:pPr>
            <a:r>
              <a:rPr lang="en-US" sz="3200" dirty="0"/>
              <a:t>Big Omega notation</a:t>
            </a:r>
          </a:p>
          <a:p>
            <a:pPr marL="922337" lvl="2" indent="-457200">
              <a:tabLst>
                <a:tab pos="120650" algn="l"/>
              </a:tabLst>
            </a:pPr>
            <a:r>
              <a:rPr lang="en-US" sz="3200" dirty="0"/>
              <a:t>Big Theta Notation</a:t>
            </a:r>
          </a:p>
        </p:txBody>
      </p:sp>
    </p:spTree>
    <p:extLst>
      <p:ext uri="{BB962C8B-B14F-4D97-AF65-F5344CB8AC3E}">
        <p14:creationId xmlns:p14="http://schemas.microsoft.com/office/powerpoint/2010/main" val="298982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CCC5-6C0B-41CE-BC7A-58366564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Big O Notation</a:t>
            </a:r>
            <a:br>
              <a:rPr lang="en-US" sz="4400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DD6C8-DAB8-4D32-B1D3-5974DF593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13273"/>
            <a:ext cx="8946541" cy="4195481"/>
          </a:xfrm>
        </p:spPr>
        <p:txBody>
          <a:bodyPr/>
          <a:lstStyle/>
          <a:p>
            <a:pPr marL="914400" lvl="2" indent="-449263">
              <a:tabLst>
                <a:tab pos="120650" algn="l"/>
              </a:tabLst>
            </a:pPr>
            <a:r>
              <a:rPr lang="en-US" sz="2000" dirty="0"/>
              <a:t>upper bound / Worst case</a:t>
            </a:r>
          </a:p>
          <a:p>
            <a:pPr lvl="2"/>
            <a:r>
              <a:rPr lang="en-US" sz="2000" dirty="0"/>
              <a:t>The function f(n)= O[g(n)] </a:t>
            </a:r>
            <a:r>
              <a:rPr lang="en-US" sz="2000" dirty="0" err="1"/>
              <a:t>iff</a:t>
            </a:r>
            <a:r>
              <a:rPr lang="en-US" sz="2000" dirty="0"/>
              <a:t> there exist a positive constant c and n</a:t>
            </a:r>
            <a:r>
              <a:rPr lang="en-US" sz="2000" baseline="-25000" dirty="0"/>
              <a:t>0 </a:t>
            </a:r>
            <a:r>
              <a:rPr lang="en-US" sz="2000" dirty="0"/>
              <a:t> such that</a:t>
            </a:r>
          </a:p>
          <a:p>
            <a:pPr lvl="2"/>
            <a:r>
              <a:rPr lang="en-US" sz="2000" dirty="0"/>
              <a:t>f(n)≤ c*g(n) for all n ≥ n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03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D7BC-C626-45AC-8F00-0A8BAE876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Big Omega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6DD0C-0B48-4428-B469-D195A8734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bound/ best case</a:t>
            </a:r>
          </a:p>
          <a:p>
            <a:pPr lvl="2"/>
            <a:r>
              <a:rPr lang="en-US" sz="2000" dirty="0"/>
              <a:t>The function f(n)= </a:t>
            </a:r>
            <a:r>
              <a:rPr lang="el-GR" sz="2000" dirty="0"/>
              <a:t>Ω</a:t>
            </a:r>
            <a:r>
              <a:rPr lang="en-US" sz="2000" dirty="0"/>
              <a:t>[g(n)] </a:t>
            </a:r>
            <a:r>
              <a:rPr lang="en-US" sz="2000" dirty="0" err="1"/>
              <a:t>iff</a:t>
            </a:r>
            <a:r>
              <a:rPr lang="en-US" sz="2000" dirty="0"/>
              <a:t> there exist a positive constant c and n</a:t>
            </a:r>
            <a:r>
              <a:rPr lang="en-US" sz="2000" baseline="-25000" dirty="0"/>
              <a:t>0 </a:t>
            </a:r>
            <a:r>
              <a:rPr lang="en-US" sz="2000" dirty="0"/>
              <a:t> such that</a:t>
            </a:r>
          </a:p>
          <a:p>
            <a:pPr lvl="2"/>
            <a:r>
              <a:rPr lang="en-US" sz="2000" dirty="0"/>
              <a:t>f(n) ≥ c*g(n) for all n ≥ n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5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F129-2504-4397-A3E7-23C5D074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Big Theta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FD4EC-81E4-4514-8D0B-DCC4B1DA9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509724" cy="4195481"/>
          </a:xfrm>
        </p:spPr>
        <p:txBody>
          <a:bodyPr/>
          <a:lstStyle/>
          <a:p>
            <a:r>
              <a:rPr lang="en-US" dirty="0"/>
              <a:t>Average Bound / Average case</a:t>
            </a:r>
          </a:p>
          <a:p>
            <a:pPr lvl="2"/>
            <a:r>
              <a:rPr lang="en-US" sz="2000" dirty="0"/>
              <a:t>The function f(n)= </a:t>
            </a:r>
            <a:r>
              <a:rPr lang="el-GR" sz="2000" dirty="0"/>
              <a:t>Θ</a:t>
            </a:r>
            <a:r>
              <a:rPr lang="en-US" sz="2000" dirty="0"/>
              <a:t>[g(n)] </a:t>
            </a:r>
            <a:r>
              <a:rPr lang="en-US" sz="2000" dirty="0" err="1"/>
              <a:t>iff</a:t>
            </a:r>
            <a:r>
              <a:rPr lang="en-US" sz="2000" dirty="0"/>
              <a:t> there exist a positive constants c1 , c</a:t>
            </a:r>
            <a:r>
              <a:rPr lang="en-US" sz="2000" baseline="-25000" dirty="0"/>
              <a:t>2</a:t>
            </a:r>
            <a:r>
              <a:rPr lang="en-US" sz="2000" dirty="0"/>
              <a:t> and n</a:t>
            </a:r>
            <a:r>
              <a:rPr lang="en-US" sz="2000" baseline="-25000" dirty="0"/>
              <a:t>0 </a:t>
            </a:r>
            <a:r>
              <a:rPr lang="en-US" sz="2000" dirty="0"/>
              <a:t> such that</a:t>
            </a:r>
          </a:p>
          <a:p>
            <a:pPr lvl="2"/>
            <a:r>
              <a:rPr lang="en-US" sz="2000" dirty="0"/>
              <a:t>c</a:t>
            </a:r>
            <a:r>
              <a:rPr lang="en-US" sz="2000" baseline="-25000" dirty="0"/>
              <a:t>1</a:t>
            </a:r>
            <a:r>
              <a:rPr lang="en-US" sz="2000" dirty="0"/>
              <a:t>*g(n) ≥ f(n) ≥ c</a:t>
            </a:r>
            <a:r>
              <a:rPr lang="en-US" sz="2000" baseline="-25000" dirty="0"/>
              <a:t>2</a:t>
            </a:r>
            <a:r>
              <a:rPr lang="en-US" sz="2000" dirty="0"/>
              <a:t>*g(n) for all n ≥ n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7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853B0-6AFA-4196-8924-92A83D510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2750128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668897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346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Algorithm analysis</vt:lpstr>
      <vt:lpstr>Algorithm analysis</vt:lpstr>
      <vt:lpstr>PowerPoint Presentation</vt:lpstr>
      <vt:lpstr>Average Case vs. Worst Case Running Time of an Algorithm</vt:lpstr>
      <vt:lpstr>Asymptotic notation</vt:lpstr>
      <vt:lpstr>Big O Notation </vt:lpstr>
      <vt:lpstr>Big Omega notation</vt:lpstr>
      <vt:lpstr>Big Theta Notation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</dc:title>
  <dc:creator>Lyernisha Franglin</dc:creator>
  <cp:lastModifiedBy>Lyernisha Franglin</cp:lastModifiedBy>
  <cp:revision>3</cp:revision>
  <dcterms:created xsi:type="dcterms:W3CDTF">2022-03-15T11:51:19Z</dcterms:created>
  <dcterms:modified xsi:type="dcterms:W3CDTF">2022-03-15T12:29:56Z</dcterms:modified>
</cp:coreProperties>
</file>