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3"/>
  </p:notesMasterIdLst>
  <p:sldIdLst>
    <p:sldId id="256" r:id="rId2"/>
    <p:sldId id="258" r:id="rId3"/>
    <p:sldId id="329" r:id="rId4"/>
    <p:sldId id="330" r:id="rId5"/>
    <p:sldId id="327" r:id="rId6"/>
    <p:sldId id="328" r:id="rId7"/>
    <p:sldId id="331" r:id="rId8"/>
    <p:sldId id="332" r:id="rId9"/>
    <p:sldId id="333" r:id="rId10"/>
    <p:sldId id="334" r:id="rId11"/>
    <p:sldId id="266" r:id="rId12"/>
    <p:sldId id="267" r:id="rId13"/>
    <p:sldId id="269" r:id="rId14"/>
    <p:sldId id="271" r:id="rId15"/>
    <p:sldId id="345" r:id="rId16"/>
    <p:sldId id="276" r:id="rId17"/>
    <p:sldId id="277" r:id="rId18"/>
    <p:sldId id="278" r:id="rId19"/>
    <p:sldId id="279" r:id="rId20"/>
    <p:sldId id="280" r:id="rId21"/>
    <p:sldId id="283" r:id="rId22"/>
    <p:sldId id="284" r:id="rId23"/>
    <p:sldId id="286" r:id="rId24"/>
    <p:sldId id="285" r:id="rId25"/>
    <p:sldId id="288" r:id="rId26"/>
    <p:sldId id="289" r:id="rId27"/>
    <p:sldId id="292" r:id="rId28"/>
    <p:sldId id="293" r:id="rId29"/>
    <p:sldId id="305" r:id="rId30"/>
    <p:sldId id="306" r:id="rId31"/>
    <p:sldId id="307" r:id="rId32"/>
    <p:sldId id="308" r:id="rId33"/>
    <p:sldId id="309" r:id="rId34"/>
    <p:sldId id="310" r:id="rId35"/>
    <p:sldId id="311" r:id="rId36"/>
    <p:sldId id="313" r:id="rId37"/>
    <p:sldId id="314" r:id="rId38"/>
    <p:sldId id="315" r:id="rId39"/>
    <p:sldId id="316" r:id="rId40"/>
    <p:sldId id="317" r:id="rId41"/>
    <p:sldId id="318" r:id="rId42"/>
    <p:sldId id="323" r:id="rId43"/>
    <p:sldId id="324" r:id="rId44"/>
    <p:sldId id="321" r:id="rId45"/>
    <p:sldId id="336" r:id="rId46"/>
    <p:sldId id="337" r:id="rId47"/>
    <p:sldId id="338" r:id="rId48"/>
    <p:sldId id="342" r:id="rId49"/>
    <p:sldId id="346" r:id="rId50"/>
    <p:sldId id="347" r:id="rId51"/>
    <p:sldId id="348" r:id="rId5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78453" autoAdjust="0"/>
  </p:normalViewPr>
  <p:slideViewPr>
    <p:cSldViewPr>
      <p:cViewPr varScale="1">
        <p:scale>
          <a:sx n="97" d="100"/>
          <a:sy n="97" d="100"/>
        </p:scale>
        <p:origin x="2080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notesMaster" Target="notesMasters/notesMaster1.xml"/><Relationship Id="rId54" Type="http://schemas.openxmlformats.org/officeDocument/2006/relationships/presProps" Target="presProps.xml"/><Relationship Id="rId55" Type="http://schemas.openxmlformats.org/officeDocument/2006/relationships/viewProps" Target="viewProps.xml"/><Relationship Id="rId56" Type="http://schemas.openxmlformats.org/officeDocument/2006/relationships/theme" Target="theme/theme1.xml"/><Relationship Id="rId57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C98239-A3BB-4AC9-A9F3-537438915A76}" type="datetimeFigureOut">
              <a:rPr lang="en-GB" smtClean="0"/>
              <a:t>13/09/2016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88D7A0-20C3-4659-85DC-FFD5BE51AA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77932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java.sun.com/javase/6/docs/api/javax/swing/JPanel.html" TargetMode="External"/><Relationship Id="rId4" Type="http://schemas.openxmlformats.org/officeDocument/2006/relationships/hyperlink" Target="http://pragmaticjava.blogspot.com/2008/08/program-to-interface-not-implementation.html" TargetMode="External"/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GUI</a:t>
            </a:r>
            <a:r>
              <a:rPr lang="en-GB" baseline="0" dirty="0" smtClean="0"/>
              <a:t> builder easy to use. No need to remember details of layout. No need to understand listener. But unnecessary code and cannot do dynamic creation of elements.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88D7A0-20C3-4659-85DC-FFD5BE51AA73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4582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Any info that needs to be read in is passed in as parameter.</a:t>
            </a:r>
            <a:r>
              <a:rPr lang="en-GB" baseline="0" dirty="0" smtClean="0"/>
              <a:t> Anything needs to be displayed is returned as result.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88D7A0-20C3-4659-85DC-FFD5BE51AA73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33620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dirty="0" smtClean="0"/>
              <a:t>API from J2SE 1.5 and  6:</a:t>
            </a:r>
          </a:p>
          <a:p>
            <a:pPr eaLnBrk="1" hangingPunct="1"/>
            <a:endParaRPr lang="en-US" altLang="en-US" dirty="0" smtClean="0"/>
          </a:p>
          <a:p>
            <a:pPr eaLnBrk="1" hangingPunct="1"/>
            <a:r>
              <a:rPr lang="en-US" altLang="en-US" dirty="0" smtClean="0"/>
              <a:t>The </a:t>
            </a:r>
            <a:r>
              <a:rPr lang="en-US" altLang="en-US" dirty="0" err="1" smtClean="0"/>
              <a:t>JFrame</a:t>
            </a:r>
            <a:r>
              <a:rPr lang="en-US" altLang="en-US" dirty="0" smtClean="0"/>
              <a:t> class is slightly incompatible with Frame. Like all other JFC/Swing top-level containers, a </a:t>
            </a:r>
            <a:r>
              <a:rPr lang="en-US" altLang="en-US" dirty="0" err="1" smtClean="0"/>
              <a:t>JFrame</a:t>
            </a:r>
            <a:r>
              <a:rPr lang="en-US" altLang="en-US" dirty="0" smtClean="0"/>
              <a:t> contains a </a:t>
            </a:r>
            <a:r>
              <a:rPr lang="en-US" altLang="en-US" dirty="0" err="1" smtClean="0"/>
              <a:t>JRootPane</a:t>
            </a:r>
            <a:r>
              <a:rPr lang="en-US" altLang="en-US" dirty="0" smtClean="0"/>
              <a:t> as its only child. The </a:t>
            </a:r>
            <a:r>
              <a:rPr lang="en-US" altLang="en-US" b="1" dirty="0" smtClean="0"/>
              <a:t>content pane</a:t>
            </a:r>
            <a:r>
              <a:rPr lang="en-US" altLang="en-US" dirty="0" smtClean="0"/>
              <a:t> provided by the root pane should, as a rule, contain all the non-menu components displayed by the </a:t>
            </a:r>
            <a:r>
              <a:rPr lang="en-US" altLang="en-US" dirty="0" err="1" smtClean="0"/>
              <a:t>JFrame</a:t>
            </a:r>
            <a:r>
              <a:rPr lang="en-US" altLang="en-US" dirty="0" smtClean="0"/>
              <a:t>. This is different from the AWT Frame case. As a </a:t>
            </a:r>
            <a:r>
              <a:rPr lang="en-US" altLang="en-US" dirty="0" err="1" smtClean="0"/>
              <a:t>conveniance</a:t>
            </a:r>
            <a:r>
              <a:rPr lang="en-US" altLang="en-US" dirty="0" smtClean="0"/>
              <a:t> add and its variants, remove and </a:t>
            </a:r>
            <a:r>
              <a:rPr lang="en-US" altLang="en-US" dirty="0" err="1" smtClean="0"/>
              <a:t>setLayout</a:t>
            </a:r>
            <a:r>
              <a:rPr lang="en-US" altLang="en-US" dirty="0" smtClean="0"/>
              <a:t> have been overridden to forward to the </a:t>
            </a:r>
            <a:r>
              <a:rPr lang="en-US" altLang="en-US" dirty="0" err="1" smtClean="0"/>
              <a:t>contentPane</a:t>
            </a:r>
            <a:r>
              <a:rPr lang="en-US" altLang="en-US" dirty="0" smtClean="0"/>
              <a:t> as necessary. This means you can write:</a:t>
            </a:r>
          </a:p>
          <a:p>
            <a:pPr eaLnBrk="1" hangingPunct="1"/>
            <a:r>
              <a:rPr lang="en-US" altLang="en-US" dirty="0" err="1" smtClean="0"/>
              <a:t>frame.add</a:t>
            </a:r>
            <a:r>
              <a:rPr lang="en-US" altLang="en-US" dirty="0" smtClean="0"/>
              <a:t>(child);</a:t>
            </a:r>
          </a:p>
          <a:p>
            <a:pPr eaLnBrk="1" hangingPunct="1"/>
            <a:endParaRPr lang="en-US" altLang="en-US" dirty="0" smtClean="0"/>
          </a:p>
          <a:p>
            <a:r>
              <a:rPr lang="en-GB" altLang="en-US" dirty="0" smtClean="0"/>
              <a:t>'s not two competing mechanisms - a </a:t>
            </a:r>
            <a:r>
              <a:rPr lang="en-GB" altLang="en-US" dirty="0" err="1" smtClean="0"/>
              <a:t>JPanel</a:t>
            </a:r>
            <a:r>
              <a:rPr lang="en-GB" altLang="en-US" dirty="0" smtClean="0"/>
              <a:t> </a:t>
            </a:r>
            <a:r>
              <a:rPr lang="en-GB" altLang="en-US" b="1" i="1" dirty="0" smtClean="0"/>
              <a:t>is a</a:t>
            </a:r>
            <a:r>
              <a:rPr lang="en-GB" altLang="en-US" dirty="0" smtClean="0"/>
              <a:t> Container (just look at the class hierarchy at the top of the </a:t>
            </a:r>
            <a:r>
              <a:rPr lang="en-GB" altLang="en-US" dirty="0" err="1" smtClean="0">
                <a:hlinkClick r:id="rId3"/>
              </a:rPr>
              <a:t>JPanel</a:t>
            </a:r>
            <a:r>
              <a:rPr lang="en-GB" altLang="en-US" dirty="0" smtClean="0">
                <a:hlinkClick r:id="rId3"/>
              </a:rPr>
              <a:t> </a:t>
            </a:r>
            <a:r>
              <a:rPr lang="en-GB" altLang="en-US" dirty="0" err="1" smtClean="0">
                <a:hlinkClick r:id="rId3"/>
              </a:rPr>
              <a:t>javadocs</a:t>
            </a:r>
            <a:r>
              <a:rPr lang="en-GB" altLang="en-US" dirty="0" smtClean="0"/>
              <a:t>). </a:t>
            </a:r>
            <a:r>
              <a:rPr lang="en-GB" altLang="en-US" dirty="0" err="1" smtClean="0"/>
              <a:t>JFrame.getContentPane</a:t>
            </a:r>
            <a:r>
              <a:rPr lang="en-GB" altLang="en-US" dirty="0" smtClean="0"/>
              <a:t>() just returns a Container to place </a:t>
            </a:r>
            <a:r>
              <a:rPr lang="en-GB" altLang="en-US" dirty="0" err="1" smtClean="0"/>
              <a:t>theComponents</a:t>
            </a:r>
            <a:r>
              <a:rPr lang="en-GB" altLang="en-US" dirty="0" smtClean="0"/>
              <a:t> that you want to display in the </a:t>
            </a:r>
            <a:r>
              <a:rPr lang="en-GB" altLang="en-US" dirty="0" err="1" smtClean="0"/>
              <a:t>JFrame</a:t>
            </a:r>
            <a:r>
              <a:rPr lang="en-GB" altLang="en-US" dirty="0" smtClean="0"/>
              <a:t>. Internally, it's using a </a:t>
            </a:r>
            <a:r>
              <a:rPr lang="en-GB" altLang="en-US" dirty="0" err="1" smtClean="0"/>
              <a:t>JPanel</a:t>
            </a:r>
            <a:r>
              <a:rPr lang="en-GB" altLang="en-US" dirty="0" smtClean="0"/>
              <a:t> (by default - you can change this by calling </a:t>
            </a:r>
            <a:r>
              <a:rPr lang="en-GB" altLang="en-US" dirty="0" err="1" smtClean="0"/>
              <a:t>setContentPane</a:t>
            </a:r>
            <a:r>
              <a:rPr lang="en-GB" altLang="en-US" dirty="0" smtClean="0"/>
              <a:t>()) As for why it's returning a Container instead of </a:t>
            </a:r>
            <a:r>
              <a:rPr lang="en-GB" altLang="en-US" dirty="0" err="1" smtClean="0"/>
              <a:t>aJPanel</a:t>
            </a:r>
            <a:r>
              <a:rPr lang="en-GB" altLang="en-US" dirty="0" smtClean="0"/>
              <a:t> - it's because you should </a:t>
            </a:r>
            <a:r>
              <a:rPr lang="en-GB" altLang="en-US" dirty="0" smtClean="0">
                <a:hlinkClick r:id="rId4"/>
              </a:rPr>
              <a:t>program to an interface, not an implementation</a:t>
            </a:r>
            <a:r>
              <a:rPr lang="en-GB" altLang="en-US" dirty="0" smtClean="0"/>
              <a:t> - at that level, all that you need to care about is that you can add Components to something - and even though </a:t>
            </a:r>
            <a:r>
              <a:rPr lang="en-GB" altLang="en-US" dirty="0" err="1" smtClean="0"/>
              <a:t>Containeris</a:t>
            </a:r>
            <a:r>
              <a:rPr lang="en-GB" altLang="en-US" dirty="0" smtClean="0"/>
              <a:t> a class rather than an interface - it provides the interface needed to do exactly that.</a:t>
            </a:r>
          </a:p>
          <a:p>
            <a:r>
              <a:rPr lang="en-GB" altLang="en-US" dirty="0" smtClean="0"/>
              <a:t>As for why both </a:t>
            </a:r>
            <a:r>
              <a:rPr lang="en-GB" altLang="en-US" dirty="0" err="1" smtClean="0"/>
              <a:t>JFrame.add</a:t>
            </a:r>
            <a:r>
              <a:rPr lang="en-GB" altLang="en-US" dirty="0" smtClean="0"/>
              <a:t>() and </a:t>
            </a:r>
            <a:r>
              <a:rPr lang="en-GB" altLang="en-US" dirty="0" err="1" smtClean="0"/>
              <a:t>JFrame.getContentPane</a:t>
            </a:r>
            <a:r>
              <a:rPr lang="en-GB" altLang="en-US" dirty="0" smtClean="0"/>
              <a:t>().add() both do the same thing -</a:t>
            </a:r>
            <a:r>
              <a:rPr lang="en-GB" altLang="en-US" dirty="0" err="1" smtClean="0"/>
              <a:t>JFrame.add</a:t>
            </a:r>
            <a:r>
              <a:rPr lang="en-GB" altLang="en-US" dirty="0" smtClean="0"/>
              <a:t>() is overridden to call </a:t>
            </a:r>
            <a:r>
              <a:rPr lang="en-GB" altLang="en-US" dirty="0" err="1" smtClean="0"/>
              <a:t>JFrame.getContentPane</a:t>
            </a:r>
            <a:r>
              <a:rPr lang="en-GB" altLang="en-US" dirty="0" smtClean="0"/>
              <a:t>().add(). This wasn't always the case - pre-JDK 1.5 you always had to specify </a:t>
            </a:r>
            <a:r>
              <a:rPr lang="en-GB" altLang="en-US" dirty="0" err="1" smtClean="0"/>
              <a:t>JFrame.getContentPane</a:t>
            </a:r>
            <a:r>
              <a:rPr lang="en-GB" altLang="en-US" dirty="0" smtClean="0"/>
              <a:t>().add() explicitly </a:t>
            </a:r>
            <a:r>
              <a:rPr lang="en-GB" altLang="en-US" dirty="0" err="1" smtClean="0"/>
              <a:t>andJFrame.add</a:t>
            </a:r>
            <a:r>
              <a:rPr lang="en-GB" altLang="en-US" dirty="0" smtClean="0"/>
              <a:t>() threw a </a:t>
            </a:r>
            <a:r>
              <a:rPr lang="en-GB" altLang="en-US" dirty="0" err="1" smtClean="0"/>
              <a:t>RuntimeException</a:t>
            </a:r>
            <a:r>
              <a:rPr lang="en-GB" altLang="en-US" dirty="0" smtClean="0"/>
              <a:t> if you called it, but due to many complaints, this was changed in JDK 1.5 to do what you'd expect.</a:t>
            </a:r>
          </a:p>
          <a:p>
            <a:pPr eaLnBrk="1" hangingPunct="1"/>
            <a:endParaRPr lang="en-GB" altLang="en-US" dirty="0" smtClean="0"/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445DC0D-B7D1-4F79-BE21-B684CF3EAD22}" type="slidenum">
              <a:rPr lang="en-GB" altLang="en-US" smtClean="0"/>
              <a:pPr eaLnBrk="1" hangingPunct="1"/>
              <a:t>14</a:t>
            </a:fld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18924036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GB" altLang="en-US" smtClean="0"/>
              <a:t>GridLayout fill up the cell. SO </a:t>
            </a: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 container.add(new JTextField(1)); has no effect </a:t>
            </a:r>
          </a:p>
          <a:p>
            <a:pPr eaLnBrk="1" hangingPunct="1"/>
            <a:endParaRPr lang="en-US" altLang="en-US" smtClean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altLang="en-US" smtClean="0"/>
              <a:t>The container is divided into equal-sized rectangles, and one component is placed in each rectangle.</a:t>
            </a:r>
            <a:endParaRPr lang="en-GB" altLang="en-US" smtClean="0"/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3B3DD29-B36C-4FE8-ACE5-0AAC50B9B300}" type="slidenum">
              <a:rPr lang="en-GB" altLang="en-US" smtClean="0"/>
              <a:pPr eaLnBrk="1" hangingPunct="1"/>
              <a:t>26</a:t>
            </a:fld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13958713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GB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getActionCommand</a:t>
            </a:r>
            <a:r>
              <a:rPr lang="en-GB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gives you a String representing the action command. The value is component specific; for a </a:t>
            </a:r>
            <a:r>
              <a:rPr lang="en-GB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JButton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you have the option to set the value with </a:t>
            </a:r>
            <a:r>
              <a:rPr lang="en-GB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setActionCommand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(String command)but for a </a:t>
            </a:r>
            <a:r>
              <a:rPr lang="en-GB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JTextField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if you don't set this, it will automatically give you the value of the text field. According to the </a:t>
            </a:r>
            <a:r>
              <a:rPr lang="en-GB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javadoc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this is for </a:t>
            </a:r>
            <a:r>
              <a:rPr lang="en-GB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compatability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with </a:t>
            </a:r>
            <a:r>
              <a:rPr lang="en-GB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java.awt.TextField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fontAlgn="base"/>
            <a:r>
              <a:rPr lang="en-GB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getSource</a:t>
            </a:r>
            <a:r>
              <a:rPr lang="en-GB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specified by the </a:t>
            </a:r>
            <a:r>
              <a:rPr lang="en-GB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EventObject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class that </a:t>
            </a:r>
            <a:r>
              <a:rPr lang="en-GB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ActionEvent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a child of (</a:t>
            </a:r>
            <a:r>
              <a:rPr lang="en-GB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viajava.awt.AWTEvent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 This gives you a reference to the object that the event came from.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88D7A0-20C3-4659-85DC-FFD5BE51AA73}" type="slidenum">
              <a:rPr lang="en-GB" smtClean="0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8125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9E739-3F38-4EBE-8C28-FADD78E0DEE6}" type="datetime3">
              <a:rPr lang="en-US" smtClean="0"/>
              <a:t>13 September 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UFCFB6-30-2 OOSD</a:t>
            </a:r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919F3-6A1B-4135-9554-6A147CAB8102}" type="datetime3">
              <a:rPr lang="en-US" smtClean="0"/>
              <a:t>13 September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UFCFB6-30-2 OOSD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C320-DC2D-417D-86EB-F282A6B508E1}" type="datetime3">
              <a:rPr lang="en-US" smtClean="0"/>
              <a:t>13 September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UFCFB6-30-2 OOSD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DB3A2-F3AB-4E4C-B610-A45A9D6C646B}" type="datetime3">
              <a:rPr lang="en-US" smtClean="0"/>
              <a:t>13 September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UFCFB6-30-2 OOSD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31CF1-EC9C-4532-AA32-182FA45F1ABF}" type="datetime3">
              <a:rPr lang="en-US" smtClean="0"/>
              <a:t>13 September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r>
              <a:rPr lang="en-US" smtClean="0"/>
              <a:t>UFCFB6-30-2 OOSD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B9456-780A-444C-AA9F-3FB4A8A6BBFF}" type="datetime3">
              <a:rPr lang="en-US" smtClean="0"/>
              <a:t>13 September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UFCFB6-30-2 OOSD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C18E3-9141-427B-ACA5-0EB02774B2B1}" type="datetime3">
              <a:rPr lang="en-US" smtClean="0"/>
              <a:t>13 September 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UFCFB6-30-2 OOSD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7E856-0BB1-48D3-8707-BB632E53D816}" type="datetime3">
              <a:rPr lang="en-US" smtClean="0"/>
              <a:t>13 September 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UFCFB6-30-2 OOSD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51276-AE3C-40AF-820F-1DE1FBB9EB8D}" type="datetime3">
              <a:rPr lang="en-US" smtClean="0"/>
              <a:t>13 September 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UFCFB6-30-2 OOSD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79534-A202-4D5F-BE4F-E20684CC4CE7}" type="datetime3">
              <a:rPr lang="en-US" smtClean="0"/>
              <a:t>13 September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UFCFB6-30-2 OOSD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8666F-48B9-423C-B3DF-04A9718E5C23}" type="datetime3">
              <a:rPr lang="en-US" smtClean="0"/>
              <a:t>13 September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r>
              <a:rPr lang="en-US" smtClean="0"/>
              <a:t>UFCFB6-30-2 OOSD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738FCFE-E8E0-489F-89CA-FC9ECD7A1190}" type="datetime3">
              <a:rPr lang="en-US" smtClean="0"/>
              <a:t>13 September 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UFCFB6-30-2 OOSD</a:t>
            </a: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my.safaribooksonline.com/book/programming/java/9780137017256/gui-builder/ch06lev1sec3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ocs.oracle.com/javafx/2/get_started/jfxpub-get_started.htm" TargetMode="External"/><Relationship Id="rId3" Type="http://schemas.openxmlformats.org/officeDocument/2006/relationships/hyperlink" Target="http://www.dummies.com/how-to/content/10-differences-between-javafx-and-swing.html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endParaRPr lang="en-GB" sz="3900" b="1" dirty="0" smtClean="0"/>
          </a:p>
          <a:p>
            <a:r>
              <a:rPr lang="en-GB" sz="3900" b="1" dirty="0" smtClean="0"/>
              <a:t>Unit 10 GUI and event-driven programming</a:t>
            </a:r>
          </a:p>
          <a:p>
            <a:endParaRPr lang="en-GB" dirty="0"/>
          </a:p>
          <a:p>
            <a:r>
              <a:rPr lang="en-GB" dirty="0" smtClean="0"/>
              <a:t>Benedict R</a:t>
            </a:r>
            <a:r>
              <a:rPr lang="en-GB" smtClean="0"/>
              <a:t>. Gaster</a:t>
            </a:r>
            <a:endParaRPr lang="en-GB" dirty="0"/>
          </a:p>
          <a:p>
            <a:r>
              <a:rPr lang="en-GB" dirty="0" smtClean="0"/>
              <a:t>2016-17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C3AB2-EAD9-44F0-9F0D-EF99AC9EEDE9}" type="datetime3">
              <a:rPr lang="en-US" smtClean="0"/>
              <a:t>13 September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UFCFB6-30-2 OOSD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UFCFB6-30-2 Object-oriented Software Development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33548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r>
              <a:rPr lang="en-GB" dirty="0"/>
              <a:t>Create Tabbed </a:t>
            </a:r>
            <a:r>
              <a:rPr lang="en-GB" dirty="0" smtClean="0"/>
              <a:t>Panes (skip)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841A2-FCCD-4A47-A76B-BB3F520ABDEB}" type="datetime3">
              <a:rPr lang="en-US" smtClean="0"/>
              <a:t>13 September 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UFCFB6-30-2 OOSD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Drag a </a:t>
            </a:r>
            <a:r>
              <a:rPr lang="en-US" dirty="0" err="1"/>
              <a:t>JTabbedPane</a:t>
            </a:r>
            <a:r>
              <a:rPr lang="en-US" dirty="0"/>
              <a:t> from the Component Palette onto the Designer 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Drag </a:t>
            </a:r>
            <a:r>
              <a:rPr lang="en-US" dirty="0"/>
              <a:t>a </a:t>
            </a:r>
            <a:r>
              <a:rPr lang="en-US" dirty="0" err="1"/>
              <a:t>JPanel</a:t>
            </a:r>
            <a:r>
              <a:rPr lang="en-US" dirty="0"/>
              <a:t> onto the </a:t>
            </a:r>
            <a:r>
              <a:rPr lang="en-US" dirty="0" err="1"/>
              <a:t>JTabbedPane</a:t>
            </a:r>
            <a:r>
              <a:rPr lang="en-US" dirty="0"/>
              <a:t>. This is how you add the first </a:t>
            </a:r>
            <a:r>
              <a:rPr lang="en-US" dirty="0" smtClean="0"/>
              <a:t>tab.</a:t>
            </a:r>
            <a:endParaRPr lang="en-US" dirty="0"/>
          </a:p>
          <a:p>
            <a:r>
              <a:rPr lang="en-US" dirty="0" smtClean="0"/>
              <a:t>Drag </a:t>
            </a:r>
            <a:r>
              <a:rPr lang="en-US" dirty="0"/>
              <a:t>another </a:t>
            </a:r>
            <a:r>
              <a:rPr lang="en-US" dirty="0" err="1"/>
              <a:t>JPanel</a:t>
            </a:r>
            <a:r>
              <a:rPr lang="en-US" dirty="0"/>
              <a:t> onto the existing tab’s label until you see the orange dashed </a:t>
            </a:r>
            <a:r>
              <a:rPr lang="en-US" dirty="0" smtClean="0"/>
              <a:t>outline, Drop </a:t>
            </a:r>
            <a:r>
              <a:rPr lang="en-US" dirty="0"/>
              <a:t>the </a:t>
            </a:r>
            <a:r>
              <a:rPr lang="en-US" dirty="0" err="1"/>
              <a:t>JPanel</a:t>
            </a:r>
            <a:r>
              <a:rPr lang="en-US" dirty="0"/>
              <a:t>. A second tab </a:t>
            </a:r>
            <a:r>
              <a:rPr lang="en-US" dirty="0" err="1" smtClean="0"/>
              <a:t>appears.This</a:t>
            </a:r>
            <a:r>
              <a:rPr lang="en-US" dirty="0" smtClean="0"/>
              <a:t> </a:t>
            </a:r>
            <a:r>
              <a:rPr lang="en-US" dirty="0"/>
              <a:t>is how you add more tabs.</a:t>
            </a:r>
          </a:p>
          <a:p>
            <a:endParaRPr lang="en-GB" dirty="0" smtClean="0">
              <a:hlinkClick r:id="rId2"/>
            </a:endParaRPr>
          </a:p>
          <a:p>
            <a:r>
              <a:rPr lang="en-GB" dirty="0" smtClean="0">
                <a:hlinkClick r:id="rId2"/>
              </a:rPr>
              <a:t>http</a:t>
            </a:r>
            <a:r>
              <a:rPr lang="en-GB" dirty="0">
                <a:hlinkClick r:id="rId2"/>
              </a:rPr>
              <a:t>://my.safaribooksonline.com/book/programming/java/9780137017256/gui-builder/ch06lev1sec3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77570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95000"/>
            </a:schemeClr>
          </a:solidFill>
        </p:spPr>
        <p:txBody>
          <a:bodyPr/>
          <a:lstStyle/>
          <a:p>
            <a:pPr eaLnBrk="1" hangingPunct="1"/>
            <a:r>
              <a:rPr lang="en-GB" altLang="en-US" dirty="0" smtClean="0"/>
              <a:t>GUI components (skip)</a:t>
            </a:r>
          </a:p>
        </p:txBody>
      </p:sp>
      <p:pic>
        <p:nvPicPr>
          <p:cNvPr id="4099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38200" y="1665288"/>
            <a:ext cx="7107238" cy="3440112"/>
          </a:xfrm>
          <a:noFill/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6E89A-73AE-4D56-8573-2245F5AACE99}" type="datetime3">
              <a:rPr lang="en-US" smtClean="0"/>
              <a:t>13 September 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UFCFB6-30-2 OOSD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534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95000"/>
            </a:schemeClr>
          </a:solidFill>
        </p:spPr>
        <p:txBody>
          <a:bodyPr/>
          <a:lstStyle/>
          <a:p>
            <a:pPr eaLnBrk="1" hangingPunct="1"/>
            <a:r>
              <a:rPr lang="en-GB" altLang="en-US" dirty="0" smtClean="0"/>
              <a:t>AWT and Swing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altLang="en-US" dirty="0" smtClean="0"/>
              <a:t>Java provides many predefined classes for building GUI applications. </a:t>
            </a:r>
          </a:p>
          <a:p>
            <a:pPr eaLnBrk="1" hangingPunct="1"/>
            <a:r>
              <a:rPr lang="en-GB" altLang="en-US" dirty="0" smtClean="0"/>
              <a:t>These classes are provided in two packages called: Abstract Windows Toolkit (AWT) and Swing. </a:t>
            </a:r>
          </a:p>
          <a:p>
            <a:pPr eaLnBrk="1" hangingPunct="1"/>
            <a:r>
              <a:rPr lang="en-GB" altLang="en-US" dirty="0" smtClean="0"/>
              <a:t>In Java, to write a GUI program, we derive new classes from those provided in AWT or Swing.</a:t>
            </a:r>
          </a:p>
          <a:p>
            <a:pPr eaLnBrk="1" hangingPunct="1"/>
            <a:endParaRPr lang="en-GB" altLang="en-US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7EF01-4973-4362-AFD4-E3A7568E5922}" type="datetime3">
              <a:rPr lang="en-US" smtClean="0"/>
              <a:t>13 September 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UFCFB6-30-2 OOSD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430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95000"/>
            </a:schemeClr>
          </a:solidFill>
        </p:spPr>
        <p:txBody>
          <a:bodyPr/>
          <a:lstStyle/>
          <a:p>
            <a:pPr eaLnBrk="1" hangingPunct="1"/>
            <a:r>
              <a:rPr lang="en-GB" altLang="en-US" dirty="0" smtClean="0"/>
              <a:t>Creating a frame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buFont typeface="Arial" charset="0"/>
              <a:buNone/>
            </a:pP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altLang="en-US" sz="2000" dirty="0" err="1" smtClean="0">
                <a:latin typeface="Courier New" pitchFamily="49" charset="0"/>
                <a:cs typeface="Courier New" pitchFamily="49" charset="0"/>
              </a:rPr>
              <a:t>javax.swing</a:t>
            </a: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.*;</a:t>
            </a:r>
            <a:endParaRPr lang="en-GB" altLang="en-US" sz="2000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Arial" charset="0"/>
              <a:buNone/>
            </a:pP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public class MyFrame1 extends </a:t>
            </a:r>
            <a:r>
              <a:rPr lang="en-US" altLang="en-US" sz="2000" dirty="0" err="1" smtClean="0">
                <a:latin typeface="Courier New" pitchFamily="49" charset="0"/>
                <a:cs typeface="Courier New" pitchFamily="49" charset="0"/>
              </a:rPr>
              <a:t>JFrame</a:t>
            </a: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{</a:t>
            </a:r>
            <a:endParaRPr lang="en-GB" altLang="en-US" sz="2000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Arial" charset="0"/>
              <a:buNone/>
            </a:pP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  MyFrame1(String title) {</a:t>
            </a:r>
            <a:endParaRPr lang="en-GB" altLang="en-US" sz="2000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Arial" charset="0"/>
              <a:buNone/>
            </a:pP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en-US" sz="2000" dirty="0" err="1" smtClean="0">
                <a:latin typeface="Courier New" pitchFamily="49" charset="0"/>
                <a:cs typeface="Courier New" pitchFamily="49" charset="0"/>
              </a:rPr>
              <a:t>setTitle</a:t>
            </a: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(title);</a:t>
            </a:r>
            <a:endParaRPr lang="en-GB" altLang="en-US" sz="2000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Arial" charset="0"/>
              <a:buNone/>
            </a:pP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en-US" sz="2000" dirty="0" err="1" smtClean="0">
                <a:latin typeface="Courier New" pitchFamily="49" charset="0"/>
                <a:cs typeface="Courier New" pitchFamily="49" charset="0"/>
              </a:rPr>
              <a:t>setSize</a:t>
            </a: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(400,300);</a:t>
            </a:r>
            <a:endParaRPr lang="en-GB" altLang="en-US" sz="2000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Arial" charset="0"/>
              <a:buNone/>
            </a:pP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en-US" sz="2000" dirty="0" err="1" smtClean="0">
                <a:latin typeface="Courier New" pitchFamily="49" charset="0"/>
                <a:cs typeface="Courier New" pitchFamily="49" charset="0"/>
              </a:rPr>
              <a:t>setDefaultCloseOperation</a:t>
            </a: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en-US" sz="2000" dirty="0" err="1" smtClean="0">
                <a:latin typeface="Courier New" pitchFamily="49" charset="0"/>
                <a:cs typeface="Courier New" pitchFamily="49" charset="0"/>
              </a:rPr>
              <a:t>JFrame.EXIT_ON_CLOSE</a:t>
            </a: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GB" altLang="en-US" sz="2000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Arial" charset="0"/>
              <a:buNone/>
            </a:pP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en-US" sz="2000" dirty="0" err="1" smtClean="0">
                <a:latin typeface="Courier New" pitchFamily="49" charset="0"/>
                <a:cs typeface="Courier New" pitchFamily="49" charset="0"/>
              </a:rPr>
              <a:t>setVisible</a:t>
            </a: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(true);</a:t>
            </a:r>
            <a:endParaRPr lang="en-GB" altLang="en-US" sz="2000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Arial" charset="0"/>
              <a:buNone/>
            </a:pP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  }    </a:t>
            </a:r>
            <a:endParaRPr lang="en-GB" altLang="en-US" sz="2000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Arial" charset="0"/>
              <a:buNone/>
            </a:pP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  public static void main(String[] </a:t>
            </a:r>
            <a:r>
              <a:rPr lang="en-US" altLang="en-US" sz="2000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) {</a:t>
            </a:r>
            <a:endParaRPr lang="en-GB" altLang="en-US" sz="2000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Arial" charset="0"/>
              <a:buNone/>
            </a:pP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    MyFrame1 frame = new MyFrame1("</a:t>
            </a:r>
            <a:r>
              <a:rPr lang="en-US" altLang="en-US" sz="2000" dirty="0" err="1" smtClean="0">
                <a:latin typeface="Courier New" pitchFamily="49" charset="0"/>
                <a:cs typeface="Courier New" pitchFamily="49" charset="0"/>
              </a:rPr>
              <a:t>MyFrame</a:t>
            </a: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");</a:t>
            </a:r>
            <a:endParaRPr lang="en-GB" altLang="en-US" sz="2000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Arial" charset="0"/>
              <a:buNone/>
            </a:pP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  }</a:t>
            </a:r>
            <a:endParaRPr lang="en-GB" altLang="en-US" sz="2000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Arial" charset="0"/>
              <a:buNone/>
            </a:pP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>
              <a:buFont typeface="Arial" charset="0"/>
              <a:buNone/>
            </a:pPr>
            <a:endParaRPr lang="en-US" altLang="en-US" sz="2000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Arial" charset="0"/>
              <a:buNone/>
            </a:pPr>
            <a:r>
              <a:rPr lang="en-US" altLang="en-US" sz="1700" dirty="0" smtClean="0">
                <a:cs typeface="Courier New" pitchFamily="49" charset="0"/>
              </a:rPr>
              <a:t>Note for me: code is in </a:t>
            </a:r>
            <a:r>
              <a:rPr lang="en-US" altLang="en-US" sz="1700" dirty="0" err="1" smtClean="0">
                <a:cs typeface="Courier New" pitchFamily="49" charset="0"/>
              </a:rPr>
              <a:t>lectue</a:t>
            </a:r>
            <a:r>
              <a:rPr lang="en-US" altLang="en-US" sz="1700" dirty="0" smtClean="0">
                <a:cs typeface="Courier New" pitchFamily="49" charset="0"/>
              </a:rPr>
              <a:t> folder/</a:t>
            </a:r>
            <a:r>
              <a:rPr lang="en-US" altLang="en-US" sz="1700" dirty="0" err="1" smtClean="0">
                <a:cs typeface="Courier New" pitchFamily="49" charset="0"/>
              </a:rPr>
              <a:t>guiexamples</a:t>
            </a:r>
            <a:r>
              <a:rPr lang="en-US" altLang="en-US" sz="1700" dirty="0" smtClean="0">
                <a:cs typeface="Courier New" pitchFamily="49" charset="0"/>
              </a:rPr>
              <a:t>/</a:t>
            </a:r>
            <a:r>
              <a:rPr lang="en-US" altLang="en-US" sz="1700" dirty="0" err="1" smtClean="0">
                <a:cs typeface="Courier New" pitchFamily="49" charset="0"/>
              </a:rPr>
              <a:t>guiexamples</a:t>
            </a:r>
            <a:endParaRPr lang="en-GB" altLang="en-US" sz="20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24E96-233E-46B6-BD03-4CE9B23E70AB}" type="datetime3">
              <a:rPr lang="en-US" smtClean="0"/>
              <a:t>13 September 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UFCFB6-30-2 OOSD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241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95000"/>
            </a:schemeClr>
          </a:solidFill>
        </p:spPr>
        <p:txBody>
          <a:bodyPr/>
          <a:lstStyle/>
          <a:p>
            <a:pPr eaLnBrk="1" hangingPunct="1"/>
            <a:r>
              <a:rPr lang="en-GB" altLang="en-US" dirty="0" smtClean="0"/>
              <a:t>Adding components to a frame</a:t>
            </a:r>
          </a:p>
        </p:txBody>
      </p:sp>
      <p:sp>
        <p:nvSpPr>
          <p:cNvPr id="9220" name="Rectangle 6"/>
          <p:cNvSpPr>
            <a:spLocks noChangeArrowheads="1"/>
          </p:cNvSpPr>
          <p:nvPr/>
        </p:nvSpPr>
        <p:spPr bwMode="auto">
          <a:xfrm>
            <a:off x="1066800" y="4069100"/>
            <a:ext cx="7086600" cy="20313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Container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contentPane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getContentPane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(); </a:t>
            </a:r>
            <a:endParaRPr lang="en-GB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//obtain the content pane of the frame</a:t>
            </a:r>
            <a:endParaRPr lang="en-GB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JPanel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p1 = new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JPanel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US" alt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contentPane.add</a:t>
            </a:r>
            <a:r>
              <a:rPr lang="en-US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(p1);</a:t>
            </a:r>
          </a:p>
          <a:p>
            <a:r>
              <a:rPr lang="en-US" alt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JButton</a:t>
            </a:r>
            <a:r>
              <a:rPr lang="en-US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ok = new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JButton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first_ok_button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"); </a:t>
            </a:r>
            <a:endParaRPr lang="en-GB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//create a button object</a:t>
            </a:r>
            <a:endParaRPr lang="en-GB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p1.add(ok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);  // could just do add(ok)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A7CB9-7FB6-4F76-A48A-2482699BC05C}" type="datetime3">
              <a:rPr lang="en-US" smtClean="0"/>
              <a:t>13 September 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UFCFB6-30-2 OOSD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0818" y="1600200"/>
            <a:ext cx="3208282" cy="2390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00200"/>
            <a:ext cx="2971800" cy="2245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4495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GB" altLang="en-US" dirty="0"/>
              <a:t>Some GUI </a:t>
            </a:r>
            <a:r>
              <a:rPr lang="en-GB" altLang="en-US" dirty="0" smtClean="0"/>
              <a:t>Components (1)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DB3A2-F3AB-4E4C-B610-A45A9D6C646B}" type="datetime3">
              <a:rPr lang="en-US" smtClean="0"/>
              <a:t>13 September 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UFCFB6-30-2 OOSD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752600"/>
            <a:ext cx="6119812" cy="4371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39960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95000"/>
            </a:schemeClr>
          </a:solidFill>
        </p:spPr>
        <p:txBody>
          <a:bodyPr/>
          <a:lstStyle/>
          <a:p>
            <a:pPr eaLnBrk="1" hangingPunct="1"/>
            <a:r>
              <a:rPr lang="en-GB" altLang="en-US" dirty="0" smtClean="0"/>
              <a:t>Some GUI Components (2)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GB" altLang="en-US" dirty="0" smtClean="0"/>
          </a:p>
          <a:p>
            <a:pPr eaLnBrk="1" hangingPunct="1"/>
            <a:r>
              <a:rPr lang="en-GB" altLang="en-US" dirty="0" smtClean="0"/>
              <a:t>The Component class provides methods such as setting and getting background colours. </a:t>
            </a:r>
          </a:p>
          <a:p>
            <a:pPr eaLnBrk="1" hangingPunct="1"/>
            <a:r>
              <a:rPr lang="en-GB" altLang="en-US" dirty="0" smtClean="0"/>
              <a:t>The Container class provides methods for adding component to the container; setting layout manager; and painting the component.</a:t>
            </a:r>
          </a:p>
          <a:p>
            <a:pPr eaLnBrk="1" hangingPunct="1"/>
            <a:endParaRPr lang="en-GB" altLang="en-US" dirty="0" smtClean="0"/>
          </a:p>
          <a:p>
            <a:pPr eaLnBrk="1" hangingPunct="1"/>
            <a:endParaRPr lang="en-GB" altLang="en-US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D00B6-BEBC-42D6-8E66-73E21F27A12F}" type="datetime3">
              <a:rPr lang="en-US" smtClean="0"/>
              <a:t>13 September 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UFCFB6-30-2 OOSD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145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95000"/>
            </a:schemeClr>
          </a:solidFill>
        </p:spPr>
        <p:txBody>
          <a:bodyPr/>
          <a:lstStyle/>
          <a:p>
            <a:pPr eaLnBrk="1" hangingPunct="1"/>
            <a:r>
              <a:rPr lang="en-GB" altLang="en-US" dirty="0" err="1" smtClean="0"/>
              <a:t>JButton</a:t>
            </a:r>
            <a:endParaRPr lang="en-GB" altLang="en-US" dirty="0" smtClean="0"/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GB" altLang="en-US" dirty="0" smtClean="0"/>
          </a:p>
          <a:p>
            <a:pPr eaLnBrk="1" hangingPunct="1"/>
            <a:r>
              <a:rPr lang="en-GB" altLang="en-US" dirty="0" smtClean="0"/>
              <a:t>Mostly used </a:t>
            </a:r>
            <a:r>
              <a:rPr lang="en-US" altLang="en-US" dirty="0" smtClean="0"/>
              <a:t>constructors.  </a:t>
            </a:r>
            <a:endParaRPr lang="en-GB" altLang="en-US" dirty="0" smtClean="0"/>
          </a:p>
          <a:p>
            <a:pPr marL="320040" lvl="1" indent="0" eaLnBrk="1" hangingPunct="1">
              <a:buNone/>
            </a:pPr>
            <a:r>
              <a:rPr lang="en-US" altLang="en-US" sz="2000" dirty="0" err="1" smtClean="0">
                <a:latin typeface="Courier New" pitchFamily="49" charset="0"/>
                <a:cs typeface="Courier New" pitchFamily="49" charset="0"/>
              </a:rPr>
              <a:t>JButton</a:t>
            </a: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(String text)</a:t>
            </a:r>
            <a:endParaRPr lang="en-GB" alt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320040" lvl="1" indent="0" eaLnBrk="1" hangingPunct="1">
              <a:buNone/>
            </a:pPr>
            <a:r>
              <a:rPr lang="en-US" altLang="en-US" sz="2000" dirty="0" err="1">
                <a:latin typeface="Courier New" pitchFamily="49" charset="0"/>
                <a:cs typeface="Courier New" pitchFamily="49" charset="0"/>
              </a:rPr>
              <a:t>JButton</a:t>
            </a: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 ok = new </a:t>
            </a:r>
            <a:r>
              <a:rPr lang="en-US" altLang="en-US" sz="2000" dirty="0" err="1">
                <a:latin typeface="Courier New" pitchFamily="49" charset="0"/>
                <a:cs typeface="Courier New" pitchFamily="49" charset="0"/>
              </a:rPr>
              <a:t>JButton</a:t>
            </a: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altLang="en-US" sz="2000" dirty="0" err="1">
                <a:latin typeface="Courier New" pitchFamily="49" charset="0"/>
                <a:cs typeface="Courier New" pitchFamily="49" charset="0"/>
              </a:rPr>
              <a:t>first_ok_button</a:t>
            </a: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");</a:t>
            </a:r>
            <a:endParaRPr lang="en-GB" altLang="en-US" sz="2000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en-US" altLang="en-US" dirty="0" smtClean="0"/>
          </a:p>
          <a:p>
            <a:pPr eaLnBrk="1" hangingPunct="1"/>
            <a:r>
              <a:rPr lang="en-US" altLang="en-US" dirty="0" err="1" smtClean="0"/>
              <a:t>JButton</a:t>
            </a:r>
            <a:r>
              <a:rPr lang="en-US" altLang="en-US" dirty="0" smtClean="0"/>
              <a:t> also inherits all the methods in its super classes such as </a:t>
            </a:r>
            <a:r>
              <a:rPr lang="en-US" altLang="en-US" dirty="0" err="1" smtClean="0">
                <a:latin typeface="Courier New" pitchFamily="49" charset="0"/>
                <a:cs typeface="Courier New" pitchFamily="49" charset="0"/>
              </a:rPr>
              <a:t>setBackgroundColor</a:t>
            </a:r>
            <a:endParaRPr lang="en-GB" altLang="en-US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en-GB" altLang="en-US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0C1C2-3BC4-48CF-81A4-D0D05DC5B836}" type="datetime3">
              <a:rPr lang="en-US" smtClean="0"/>
              <a:t>13 September 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UFCFB6-30-2 OOSD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117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95000"/>
            </a:schemeClr>
          </a:solidFill>
        </p:spPr>
        <p:txBody>
          <a:bodyPr/>
          <a:lstStyle/>
          <a:p>
            <a:pPr eaLnBrk="1" hangingPunct="1"/>
            <a:r>
              <a:rPr lang="en-GB" altLang="en-US" dirty="0" err="1" smtClean="0"/>
              <a:t>JTextField</a:t>
            </a:r>
            <a:endParaRPr lang="en-GB" altLang="en-US" dirty="0" smtClean="0"/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838200" y="1524000"/>
            <a:ext cx="7010400" cy="4572000"/>
          </a:xfrm>
        </p:spPr>
        <p:txBody>
          <a:bodyPr/>
          <a:lstStyle/>
          <a:p>
            <a:pPr eaLnBrk="1" hangingPunct="1"/>
            <a:r>
              <a:rPr lang="en-US" altLang="en-US" sz="2400" dirty="0" smtClean="0"/>
              <a:t>A </a:t>
            </a:r>
            <a:r>
              <a:rPr lang="en-GB" altLang="en-US" sz="2400" dirty="0" err="1" smtClean="0"/>
              <a:t>JTextField</a:t>
            </a:r>
            <a:r>
              <a:rPr lang="en-US" altLang="en-US" sz="2400" dirty="0" smtClean="0"/>
              <a:t>: user input area.</a:t>
            </a:r>
          </a:p>
          <a:p>
            <a:pPr eaLnBrk="1" hangingPunct="1"/>
            <a:r>
              <a:rPr lang="en-US" altLang="en-US" sz="2400" dirty="0" smtClean="0"/>
              <a:t>Commonly used constructors and methods are:</a:t>
            </a:r>
            <a:endParaRPr lang="en-GB" altLang="en-US" sz="2400" dirty="0" smtClean="0"/>
          </a:p>
          <a:p>
            <a:pPr lvl="1" eaLnBrk="1" hangingPunct="1"/>
            <a:r>
              <a:rPr lang="en-GB" altLang="en-US" sz="2000" dirty="0" err="1" smtClean="0"/>
              <a:t>JTextField</a:t>
            </a:r>
            <a:r>
              <a:rPr lang="en-GB" altLang="en-US" sz="2000" dirty="0" smtClean="0"/>
              <a:t>(</a:t>
            </a:r>
            <a:r>
              <a:rPr lang="en-GB" altLang="en-US" sz="2000" dirty="0" err="1" smtClean="0"/>
              <a:t>int</a:t>
            </a:r>
            <a:r>
              <a:rPr lang="en-GB" altLang="en-US" sz="2000" dirty="0" smtClean="0"/>
              <a:t> columns)</a:t>
            </a:r>
          </a:p>
          <a:p>
            <a:pPr lvl="1" eaLnBrk="1" hangingPunct="1"/>
            <a:r>
              <a:rPr lang="en-GB" altLang="en-US" sz="2000" dirty="0" err="1" smtClean="0"/>
              <a:t>JTextField</a:t>
            </a:r>
            <a:r>
              <a:rPr lang="en-GB" altLang="en-US" sz="2000" dirty="0" smtClean="0"/>
              <a:t>(String text)</a:t>
            </a:r>
          </a:p>
          <a:p>
            <a:pPr eaLnBrk="1" hangingPunct="1"/>
            <a:r>
              <a:rPr lang="en-GB" altLang="en-US" sz="2400" dirty="0" smtClean="0"/>
              <a:t>Mostly used methods:</a:t>
            </a:r>
          </a:p>
          <a:p>
            <a:pPr lvl="1" eaLnBrk="1" hangingPunct="1"/>
            <a:r>
              <a:rPr lang="en-GB" altLang="en-US" sz="2000" dirty="0" err="1" smtClean="0"/>
              <a:t>getText</a:t>
            </a:r>
            <a:r>
              <a:rPr lang="en-GB" altLang="en-US" sz="2000" dirty="0" smtClean="0"/>
              <a:t>()</a:t>
            </a:r>
          </a:p>
          <a:p>
            <a:pPr lvl="1" eaLnBrk="1" hangingPunct="1"/>
            <a:r>
              <a:rPr lang="en-GB" altLang="en-US" sz="2000" dirty="0" err="1" smtClean="0"/>
              <a:t>setText</a:t>
            </a:r>
            <a:r>
              <a:rPr lang="en-GB" altLang="en-US" sz="2000" dirty="0" smtClean="0"/>
              <a:t>(String text)</a:t>
            </a:r>
          </a:p>
          <a:p>
            <a:pPr eaLnBrk="1" hangingPunct="1"/>
            <a:endParaRPr lang="en-GB" altLang="en-US" sz="2400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E43BD-EFF7-4F6C-82B5-833F3D13E348}" type="datetime3">
              <a:rPr lang="en-US" smtClean="0"/>
              <a:t>13 September 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UFCFB6-30-2 OOSD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2362200"/>
            <a:ext cx="3322637" cy="3938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27339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95000"/>
            </a:schemeClr>
          </a:solidFill>
        </p:spPr>
        <p:txBody>
          <a:bodyPr/>
          <a:lstStyle/>
          <a:p>
            <a:pPr eaLnBrk="1" hangingPunct="1"/>
            <a:r>
              <a:rPr lang="en-GB" altLang="en-US" dirty="0" err="1" smtClean="0"/>
              <a:t>JLabel</a:t>
            </a:r>
            <a:endParaRPr lang="en-GB" altLang="en-US" dirty="0" smtClean="0"/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914400" y="1447800"/>
            <a:ext cx="6324600" cy="4572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A </a:t>
            </a:r>
            <a:r>
              <a:rPr lang="en-GB" altLang="en-US" dirty="0" err="1" smtClean="0"/>
              <a:t>JLabel</a:t>
            </a:r>
            <a:r>
              <a:rPr lang="en-US" altLang="en-US" dirty="0" smtClean="0"/>
              <a:t> is a display area for a short text.</a:t>
            </a:r>
          </a:p>
          <a:p>
            <a:pPr eaLnBrk="1" hangingPunct="1"/>
            <a:r>
              <a:rPr lang="en-US" altLang="en-US" dirty="0" smtClean="0"/>
              <a:t>Constructors and methods include the following:</a:t>
            </a:r>
            <a:endParaRPr lang="en-GB" altLang="en-US" dirty="0" smtClean="0"/>
          </a:p>
          <a:p>
            <a:pPr marL="320040" lvl="1" indent="0" eaLnBrk="1" hangingPunct="1">
              <a:buNone/>
            </a:pPr>
            <a:r>
              <a:rPr lang="en-GB" alt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JLabel</a:t>
            </a:r>
            <a:r>
              <a:rPr lang="en-GB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320040" lvl="1" indent="0" eaLnBrk="1" hangingPunct="1">
              <a:buNone/>
            </a:pPr>
            <a:r>
              <a:rPr lang="en-GB" alt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JLabel</a:t>
            </a:r>
            <a:r>
              <a:rPr lang="en-GB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(String text)</a:t>
            </a:r>
          </a:p>
          <a:p>
            <a:pPr marL="320040" lvl="1" indent="0" eaLnBrk="1" hangingPunct="1">
              <a:buNone/>
            </a:pPr>
            <a:r>
              <a:rPr lang="en-GB" alt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setText</a:t>
            </a:r>
            <a:r>
              <a:rPr lang="en-GB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(String text)</a:t>
            </a:r>
          </a:p>
          <a:p>
            <a:pPr marL="320040" lvl="1" indent="0" eaLnBrk="1" hangingPunct="1">
              <a:buNone/>
            </a:pPr>
            <a:r>
              <a:rPr lang="en-GB" alt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getText</a:t>
            </a:r>
            <a:r>
              <a:rPr lang="en-GB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eaLnBrk="1" hangingPunct="1"/>
            <a:endParaRPr lang="en-GB" altLang="en-US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7E33B-ADBB-41CC-9146-AB35D222452D}" type="datetime3">
              <a:rPr lang="en-US" smtClean="0"/>
              <a:t>13 September 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UFCFB6-30-2 OOSD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2362199"/>
            <a:ext cx="3322637" cy="3938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60471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GB" dirty="0" smtClean="0"/>
              <a:t>Outline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FDF64-1927-4403-AB7A-AD6928815554}" type="datetime3">
              <a:rPr lang="en-US" smtClean="0"/>
              <a:t>13 September 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UFCFB6-30-2 OOSD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en-US" sz="2400" dirty="0" smtClean="0"/>
              <a:t>GUI </a:t>
            </a:r>
            <a:r>
              <a:rPr lang="en-US" altLang="en-US" sz="2400" dirty="0"/>
              <a:t>components</a:t>
            </a:r>
            <a:endParaRPr lang="en-GB" altLang="en-US" sz="2400" dirty="0"/>
          </a:p>
          <a:p>
            <a:pPr lvl="1"/>
            <a:r>
              <a:rPr lang="en-US" altLang="en-US" dirty="0"/>
              <a:t>To create user interfaces using frames, panels, and some simple UI components</a:t>
            </a:r>
            <a:endParaRPr lang="en-GB" altLang="en-US" dirty="0"/>
          </a:p>
          <a:p>
            <a:r>
              <a:rPr lang="en-GB" altLang="en-US" sz="2400" dirty="0" smtClean="0"/>
              <a:t>Layout manager</a:t>
            </a:r>
            <a:endParaRPr lang="en-GB" altLang="en-US" sz="2400" dirty="0"/>
          </a:p>
          <a:p>
            <a:pPr lvl="1"/>
            <a:r>
              <a:rPr lang="en-US" altLang="en-US" dirty="0"/>
              <a:t>To understand the role of layout managers</a:t>
            </a:r>
            <a:endParaRPr lang="en-GB" altLang="en-US" dirty="0"/>
          </a:p>
          <a:p>
            <a:pPr lvl="1"/>
            <a:r>
              <a:rPr lang="en-US" altLang="en-US" dirty="0"/>
              <a:t>To use the </a:t>
            </a:r>
            <a:r>
              <a:rPr lang="en-US" altLang="en-US" dirty="0" err="1"/>
              <a:t>FlowLayout</a:t>
            </a:r>
            <a:r>
              <a:rPr lang="en-US" altLang="en-US" dirty="0"/>
              <a:t>, </a:t>
            </a:r>
            <a:r>
              <a:rPr lang="en-US" altLang="en-US" dirty="0" err="1"/>
              <a:t>GridLayout</a:t>
            </a:r>
            <a:r>
              <a:rPr lang="en-US" altLang="en-US" dirty="0"/>
              <a:t>, and </a:t>
            </a:r>
            <a:r>
              <a:rPr lang="en-US" altLang="en-US" dirty="0" err="1"/>
              <a:t>BorderLayout</a:t>
            </a:r>
            <a:endParaRPr lang="en-GB" altLang="en-US" dirty="0"/>
          </a:p>
          <a:p>
            <a:r>
              <a:rPr lang="en-US" altLang="en-US" sz="2400" dirty="0"/>
              <a:t>To explain the concept of event-driven programming for GUI applications</a:t>
            </a:r>
            <a:endParaRPr lang="en-GB" altLang="en-US" sz="2400" dirty="0"/>
          </a:p>
          <a:p>
            <a:r>
              <a:rPr lang="en-US" altLang="en-US" sz="2400" dirty="0"/>
              <a:t>To understand event, event source, and event classes </a:t>
            </a:r>
            <a:endParaRPr lang="en-GB" altLang="en-US" sz="2400" dirty="0"/>
          </a:p>
          <a:p>
            <a:r>
              <a:rPr lang="en-US" altLang="en-US" sz="2400" dirty="0"/>
              <a:t>To know how to register listener objects with source objects; and to implement listener interfaces </a:t>
            </a:r>
            <a:endParaRPr lang="en-GB" altLang="en-US" sz="2400" dirty="0"/>
          </a:p>
          <a:p>
            <a:r>
              <a:rPr lang="en-US" altLang="en-US" sz="2400" dirty="0"/>
              <a:t>To understand how an event is handled </a:t>
            </a:r>
            <a:endParaRPr lang="en-US" altLang="en-US" sz="2400" dirty="0" smtClean="0"/>
          </a:p>
          <a:p>
            <a:r>
              <a:rPr lang="en-US" altLang="en-US" sz="2400" dirty="0" smtClean="0"/>
              <a:t>Drawing and </a:t>
            </a:r>
            <a:r>
              <a:rPr lang="en-US" altLang="en-US" sz="2400" dirty="0" err="1" smtClean="0"/>
              <a:t>paintComponent</a:t>
            </a:r>
            <a:endParaRPr lang="en-GB" altLang="en-US" sz="2400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47512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95000"/>
            </a:schemeClr>
          </a:solidFill>
        </p:spPr>
        <p:txBody>
          <a:bodyPr/>
          <a:lstStyle/>
          <a:p>
            <a:pPr eaLnBrk="1" hangingPunct="1"/>
            <a:r>
              <a:rPr lang="en-GB" altLang="en-US" dirty="0" smtClean="0"/>
              <a:t>Container and </a:t>
            </a:r>
            <a:r>
              <a:rPr lang="en-GB" altLang="en-US" dirty="0" err="1" smtClean="0"/>
              <a:t>JPanel</a:t>
            </a:r>
            <a:endParaRPr lang="en-GB" altLang="en-US" dirty="0" smtClean="0"/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endParaRPr lang="en-GB" altLang="en-US" sz="2400" dirty="0" smtClean="0"/>
          </a:p>
          <a:p>
            <a:pPr eaLnBrk="1" hangingPunct="1"/>
            <a:r>
              <a:rPr lang="en-GB" altLang="en-US" sz="2400" dirty="0" smtClean="0"/>
              <a:t>Containers  can contain a number of components, e.g. frames and panels are containers</a:t>
            </a:r>
          </a:p>
          <a:p>
            <a:r>
              <a:rPr lang="en-GB" altLang="en-US" sz="2400" dirty="0" err="1"/>
              <a:t>JPanel</a:t>
            </a:r>
            <a:r>
              <a:rPr lang="en-US" altLang="en-US" sz="2400" dirty="0"/>
              <a:t> is a subclass of </a:t>
            </a:r>
            <a:r>
              <a:rPr lang="en-GB" altLang="en-US" sz="2400" dirty="0" err="1"/>
              <a:t>JComponent</a:t>
            </a:r>
            <a:endParaRPr lang="en-GB" altLang="en-US" sz="2400" dirty="0"/>
          </a:p>
          <a:p>
            <a:r>
              <a:rPr lang="en-US" altLang="en-US" sz="2400" dirty="0"/>
              <a:t>Used as container or sub-containers for grouping user interface </a:t>
            </a:r>
            <a:r>
              <a:rPr lang="en-US" altLang="en-US" sz="2400" dirty="0" smtClean="0"/>
              <a:t>components</a:t>
            </a:r>
          </a:p>
          <a:p>
            <a:pPr eaLnBrk="1" hangingPunct="1"/>
            <a:endParaRPr lang="en-US" altLang="en-US" sz="2400" dirty="0" smtClean="0"/>
          </a:p>
          <a:p>
            <a:pPr eaLnBrk="1" hangingPunct="1"/>
            <a:r>
              <a:rPr lang="en-US" altLang="en-US" sz="2400" dirty="0" smtClean="0"/>
              <a:t>We can use the </a:t>
            </a:r>
            <a:r>
              <a:rPr lang="en-GB" altLang="en-US" sz="2400" dirty="0" smtClean="0"/>
              <a:t>add</a:t>
            </a:r>
            <a:r>
              <a:rPr lang="en-US" altLang="en-US" sz="2400" dirty="0" smtClean="0"/>
              <a:t> method to put components in a container:</a:t>
            </a:r>
            <a:endParaRPr lang="en-GB" altLang="en-US" sz="2400" dirty="0" smtClean="0"/>
          </a:p>
          <a:p>
            <a:pPr marL="274320" lvl="1" indent="0">
              <a:buNone/>
            </a:pPr>
            <a:endParaRPr lang="en-US" altLang="en-US" sz="1800" dirty="0" smtClean="0">
              <a:latin typeface="Courier New" pitchFamily="49" charset="0"/>
              <a:cs typeface="Courier New" pitchFamily="49" charset="0"/>
            </a:endParaRPr>
          </a:p>
          <a:p>
            <a:pPr marL="274320" lvl="1" indent="0">
              <a:buNone/>
            </a:pPr>
            <a:r>
              <a:rPr lang="en-US" altLang="en-US" sz="1800" dirty="0" err="1" smtClean="0">
                <a:latin typeface="Courier New" pitchFamily="49" charset="0"/>
                <a:cs typeface="Courier New" pitchFamily="49" charset="0"/>
              </a:rPr>
              <a:t>JPanel</a:t>
            </a:r>
            <a:r>
              <a:rPr lang="en-US" alt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1800" dirty="0">
                <a:latin typeface="Courier New" pitchFamily="49" charset="0"/>
                <a:cs typeface="Courier New" pitchFamily="49" charset="0"/>
              </a:rPr>
              <a:t>p1 = new </a:t>
            </a:r>
            <a:r>
              <a:rPr lang="en-US" altLang="en-US" sz="1800" dirty="0" err="1">
                <a:latin typeface="Courier New" pitchFamily="49" charset="0"/>
                <a:cs typeface="Courier New" pitchFamily="49" charset="0"/>
              </a:rPr>
              <a:t>JPanel</a:t>
            </a:r>
            <a:r>
              <a:rPr lang="en-US" altLang="en-US" sz="18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274320" lvl="1" indent="0">
              <a:buNone/>
            </a:pPr>
            <a:r>
              <a:rPr lang="en-US" altLang="en-US" sz="1800" dirty="0" err="1" smtClean="0">
                <a:latin typeface="Courier New" pitchFamily="49" charset="0"/>
                <a:cs typeface="Courier New" pitchFamily="49" charset="0"/>
              </a:rPr>
              <a:t>JButton</a:t>
            </a:r>
            <a:r>
              <a:rPr lang="en-US" alt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1800" dirty="0">
                <a:latin typeface="Courier New" pitchFamily="49" charset="0"/>
                <a:cs typeface="Courier New" pitchFamily="49" charset="0"/>
              </a:rPr>
              <a:t>ok = new </a:t>
            </a:r>
            <a:r>
              <a:rPr lang="en-US" altLang="en-US" sz="1800" dirty="0" err="1">
                <a:latin typeface="Courier New" pitchFamily="49" charset="0"/>
                <a:cs typeface="Courier New" pitchFamily="49" charset="0"/>
              </a:rPr>
              <a:t>JButton</a:t>
            </a:r>
            <a:r>
              <a:rPr lang="en-US" altLang="en-US" sz="18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altLang="en-US" sz="1800" dirty="0" err="1">
                <a:latin typeface="Courier New" pitchFamily="49" charset="0"/>
                <a:cs typeface="Courier New" pitchFamily="49" charset="0"/>
              </a:rPr>
              <a:t>first_ok_button</a:t>
            </a:r>
            <a:r>
              <a:rPr lang="en-US" altLang="en-US" sz="1800" dirty="0">
                <a:latin typeface="Courier New" pitchFamily="49" charset="0"/>
                <a:cs typeface="Courier New" pitchFamily="49" charset="0"/>
              </a:rPr>
              <a:t>"); </a:t>
            </a:r>
            <a:endParaRPr lang="en-GB" altLang="en-US" sz="1800" dirty="0">
              <a:latin typeface="Courier New" pitchFamily="49" charset="0"/>
              <a:cs typeface="Courier New" pitchFamily="49" charset="0"/>
            </a:endParaRPr>
          </a:p>
          <a:p>
            <a:pPr marL="274320" lvl="1" indent="0">
              <a:buNone/>
            </a:pPr>
            <a:r>
              <a:rPr lang="en-US" altLang="en-US" sz="1800" dirty="0" smtClean="0">
                <a:latin typeface="Courier New" pitchFamily="49" charset="0"/>
                <a:cs typeface="Courier New" pitchFamily="49" charset="0"/>
              </a:rPr>
              <a:t>p1.add(ok</a:t>
            </a:r>
            <a:r>
              <a:rPr lang="en-US" altLang="en-US" sz="1800" dirty="0">
                <a:latin typeface="Courier New" pitchFamily="49" charset="0"/>
                <a:cs typeface="Courier New" pitchFamily="49" charset="0"/>
              </a:rPr>
              <a:t>)</a:t>
            </a:r>
            <a:endParaRPr lang="en-GB" altLang="en-US" sz="1800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Arial" charset="0"/>
              <a:buNone/>
            </a:pPr>
            <a:endParaRPr lang="en-GB" altLang="en-US" dirty="0" smtClean="0"/>
          </a:p>
          <a:p>
            <a:pPr eaLnBrk="1" hangingPunct="1"/>
            <a:endParaRPr lang="en-GB" altLang="en-US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47B58-C076-4E1C-8CDA-DDF7E90FE379}" type="datetime3">
              <a:rPr lang="en-US" smtClean="0"/>
              <a:t>13 September 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UFCFB6-30-2 OOSD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813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95000"/>
            </a:schemeClr>
          </a:solidFill>
        </p:spPr>
        <p:txBody>
          <a:bodyPr/>
          <a:lstStyle/>
          <a:p>
            <a:pPr eaLnBrk="1" hangingPunct="1"/>
            <a:r>
              <a:rPr lang="en-US" altLang="en-US" dirty="0" smtClean="0"/>
              <a:t>Layout Manger </a:t>
            </a:r>
            <a:endParaRPr lang="en-GB" altLang="en-US" dirty="0" smtClean="0"/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685800" y="1447800"/>
            <a:ext cx="7543800" cy="4572000"/>
          </a:xfrm>
        </p:spPr>
        <p:txBody>
          <a:bodyPr/>
          <a:lstStyle/>
          <a:p>
            <a:pPr eaLnBrk="1" hangingPunct="1"/>
            <a:r>
              <a:rPr lang="en-US" altLang="en-US" sz="2800" dirty="0" smtClean="0"/>
              <a:t>Controls how the GUI components within the container can be arranged</a:t>
            </a:r>
          </a:p>
          <a:p>
            <a:pPr eaLnBrk="1" hangingPunct="1"/>
            <a:r>
              <a:rPr lang="en-US" altLang="en-US" sz="2800" dirty="0" smtClean="0"/>
              <a:t>Java provides a number of predefined layout managers.  </a:t>
            </a:r>
            <a:endParaRPr lang="en-GB" altLang="en-US" sz="2800" dirty="0" smtClean="0"/>
          </a:p>
          <a:p>
            <a:pPr marL="320040" lvl="1" indent="0" eaLnBrk="1" hangingPunct="1">
              <a:buNone/>
            </a:pPr>
            <a:r>
              <a:rPr lang="en-US" alt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FlowLayout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GB" alt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20040" lvl="1" indent="0" eaLnBrk="1" hangingPunct="1">
              <a:buNone/>
            </a:pPr>
            <a:r>
              <a:rPr lang="en-US" alt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GridLayout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GB" alt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20040" lvl="1" indent="0" eaLnBrk="1" hangingPunct="1">
              <a:buNone/>
            </a:pPr>
            <a:r>
              <a:rPr lang="en-US" alt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BorderLayout</a:t>
            </a:r>
            <a:endParaRPr lang="en-US" alt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en-US" sz="2800" dirty="0" smtClean="0"/>
              <a:t>Containers has a method </a:t>
            </a:r>
          </a:p>
          <a:p>
            <a:pPr marL="320040" lvl="1" indent="0" eaLnBrk="1" hangingPunct="1">
              <a:buNone/>
            </a:pP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GB" alt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etLayout</a:t>
            </a:r>
            <a:r>
              <a:rPr lang="en-GB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alt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LayoutManager</a:t>
            </a:r>
            <a:r>
              <a:rPr lang="en-GB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eaLnBrk="1" hangingPunct="1">
              <a:buFont typeface="Arial" charset="0"/>
              <a:buNone/>
            </a:pPr>
            <a:endParaRPr lang="en-GB" altLang="en-US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7D58A-A949-41B1-945B-3F22B9F8605B}" type="datetime3">
              <a:rPr lang="en-US" smtClean="0"/>
              <a:t>13 September 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UFCFB6-30-2 OOSD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2867083"/>
            <a:ext cx="3322637" cy="3938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48535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95000"/>
            </a:schemeClr>
          </a:solidFill>
        </p:spPr>
        <p:txBody>
          <a:bodyPr/>
          <a:lstStyle/>
          <a:p>
            <a:pPr eaLnBrk="1" hangingPunct="1"/>
            <a:r>
              <a:rPr lang="en-GB" altLang="en-US" dirty="0" err="1" smtClean="0"/>
              <a:t>FlowLayout</a:t>
            </a:r>
            <a:endParaRPr lang="en-GB" altLang="en-US" dirty="0" smtClean="0"/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endParaRPr lang="en-GB" altLang="en-US" dirty="0" smtClean="0"/>
          </a:p>
          <a:p>
            <a:pPr eaLnBrk="1" hangingPunct="1"/>
            <a:r>
              <a:rPr lang="en-GB" altLang="en-US" dirty="0" err="1" smtClean="0"/>
              <a:t>FlowLayout</a:t>
            </a:r>
            <a:r>
              <a:rPr lang="en-US" altLang="en-US" dirty="0" smtClean="0"/>
              <a:t> is the simplest layout manager. </a:t>
            </a:r>
          </a:p>
          <a:p>
            <a:pPr eaLnBrk="1" hangingPunct="1"/>
            <a:endParaRPr lang="en-US" altLang="en-US" dirty="0" smtClean="0"/>
          </a:p>
          <a:p>
            <a:pPr eaLnBrk="1" hangingPunct="1"/>
            <a:r>
              <a:rPr lang="en-US" altLang="en-US" dirty="0" smtClean="0"/>
              <a:t>The components are arranged in the container from left to right in the order in which they were added. </a:t>
            </a:r>
          </a:p>
          <a:p>
            <a:pPr eaLnBrk="1" hangingPunct="1"/>
            <a:endParaRPr lang="en-US" altLang="en-US" dirty="0" smtClean="0"/>
          </a:p>
          <a:p>
            <a:pPr eaLnBrk="1" hangingPunct="1"/>
            <a:r>
              <a:rPr lang="en-US" altLang="en-US" dirty="0" smtClean="0"/>
              <a:t>When one row becomes filled, a new row is started.</a:t>
            </a:r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 smtClean="0"/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 smtClean="0"/>
          </a:p>
          <a:p>
            <a:pPr eaLnBrk="1" hangingPunct="1">
              <a:buFont typeface="Arial" charset="0"/>
              <a:buNone/>
            </a:pPr>
            <a:endParaRPr lang="en-GB" altLang="en-US" dirty="0" smtClean="0"/>
          </a:p>
          <a:p>
            <a:pPr eaLnBrk="1" hangingPunct="1"/>
            <a:endParaRPr lang="en-GB" altLang="en-US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FCAA5-5353-4FC7-B0C8-FC651F04A39A}" type="datetime3">
              <a:rPr lang="en-US" smtClean="0"/>
              <a:t>13 September 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UFCFB6-30-2 OOSD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836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95000"/>
            </a:schemeClr>
          </a:solidFill>
        </p:spPr>
        <p:txBody>
          <a:bodyPr>
            <a:normAutofit fontScale="90000"/>
          </a:bodyPr>
          <a:lstStyle/>
          <a:p>
            <a:pPr eaLnBrk="1" hangingPunct="1"/>
            <a:r>
              <a:rPr lang="en-GB" altLang="en-US" dirty="0" smtClean="0"/>
              <a:t>Output from the </a:t>
            </a:r>
            <a:r>
              <a:rPr lang="en-GB" altLang="en-US" dirty="0" err="1" smtClean="0"/>
              <a:t>ShowFlowLayout</a:t>
            </a:r>
            <a:r>
              <a:rPr lang="en-GB" altLang="en-US" dirty="0" smtClean="0"/>
              <a:t> program</a:t>
            </a:r>
          </a:p>
        </p:txBody>
      </p:sp>
      <p:pic>
        <p:nvPicPr>
          <p:cNvPr id="24579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20738" y="1600200"/>
            <a:ext cx="8323262" cy="3200400"/>
          </a:xfrm>
          <a:noFill/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2F7C3-CE87-44A6-BF5A-9090C3BF9210}" type="datetime3">
              <a:rPr lang="en-US" smtClean="0"/>
              <a:t>13 September 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UFCFB6-30-2 OOSD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371600" y="5468034"/>
            <a:ext cx="54708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Notes for me: code in lectures/</a:t>
            </a:r>
            <a:r>
              <a:rPr lang="en-GB" dirty="0" err="1" smtClean="0"/>
              <a:t>guiexamples</a:t>
            </a:r>
            <a:r>
              <a:rPr lang="en-GB" dirty="0" smtClean="0"/>
              <a:t>/practical exercises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09836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95000"/>
            </a:schemeClr>
          </a:solidFill>
        </p:spPr>
        <p:txBody>
          <a:bodyPr/>
          <a:lstStyle/>
          <a:p>
            <a:pPr eaLnBrk="1" hangingPunct="1"/>
            <a:r>
              <a:rPr lang="en-GB" altLang="en-US" dirty="0" err="1" smtClean="0"/>
              <a:t>FlowLayout</a:t>
            </a:r>
            <a:r>
              <a:rPr lang="en-GB" altLang="en-US" dirty="0" smtClean="0"/>
              <a:t>: Fragment of code 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buFont typeface="Arial" charset="0"/>
              <a:buNone/>
            </a:pPr>
            <a:r>
              <a:rPr lang="en-US" altLang="en-US" sz="1800" dirty="0" smtClean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altLang="en-US" sz="1800" dirty="0" err="1" smtClean="0">
                <a:latin typeface="Courier New" pitchFamily="49" charset="0"/>
                <a:cs typeface="Courier New" pitchFamily="49" charset="0"/>
              </a:rPr>
              <a:t>ShowFlowLayout</a:t>
            </a:r>
            <a:r>
              <a:rPr lang="en-US" altLang="en-US" sz="1800" dirty="0" smtClean="0">
                <a:latin typeface="Courier New" pitchFamily="49" charset="0"/>
                <a:cs typeface="Courier New" pitchFamily="49" charset="0"/>
              </a:rPr>
              <a:t> extends </a:t>
            </a:r>
            <a:r>
              <a:rPr lang="en-US" altLang="en-US" sz="1800" dirty="0" err="1" smtClean="0">
                <a:latin typeface="Courier New" pitchFamily="49" charset="0"/>
                <a:cs typeface="Courier New" pitchFamily="49" charset="0"/>
              </a:rPr>
              <a:t>JFrame</a:t>
            </a:r>
            <a:r>
              <a:rPr lang="en-US" altLang="en-US" sz="1800" dirty="0" smtClean="0">
                <a:latin typeface="Courier New" pitchFamily="49" charset="0"/>
                <a:cs typeface="Courier New" pitchFamily="49" charset="0"/>
              </a:rPr>
              <a:t> {</a:t>
            </a:r>
            <a:endParaRPr lang="en-GB" altLang="en-US" sz="1800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Arial" charset="0"/>
              <a:buNone/>
            </a:pPr>
            <a:r>
              <a:rPr lang="en-US" altLang="en-US" sz="1800" dirty="0" smtClean="0">
                <a:latin typeface="Courier New" pitchFamily="49" charset="0"/>
                <a:cs typeface="Courier New" pitchFamily="49" charset="0"/>
              </a:rPr>
              <a:t>  public </a:t>
            </a:r>
            <a:r>
              <a:rPr lang="en-US" altLang="en-US" sz="1800" dirty="0" err="1" smtClean="0">
                <a:latin typeface="Courier New" pitchFamily="49" charset="0"/>
                <a:cs typeface="Courier New" pitchFamily="49" charset="0"/>
              </a:rPr>
              <a:t>ShowFlowLayout</a:t>
            </a:r>
            <a:r>
              <a:rPr lang="en-US" altLang="en-US" sz="1800" dirty="0" smtClean="0">
                <a:latin typeface="Courier New" pitchFamily="49" charset="0"/>
                <a:cs typeface="Courier New" pitchFamily="49" charset="0"/>
              </a:rPr>
              <a:t>() {</a:t>
            </a:r>
            <a:endParaRPr lang="en-GB" altLang="en-US" sz="1800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Arial" charset="0"/>
              <a:buNone/>
            </a:pPr>
            <a:r>
              <a:rPr lang="en-US" altLang="en-US" sz="1800" dirty="0" smtClean="0">
                <a:latin typeface="Courier New" pitchFamily="49" charset="0"/>
                <a:cs typeface="Courier New" pitchFamily="49" charset="0"/>
              </a:rPr>
              <a:t>    Container </a:t>
            </a:r>
            <a:r>
              <a:rPr lang="en-US" altLang="en-US" sz="1800" dirty="0" err="1" smtClean="0">
                <a:latin typeface="Courier New" pitchFamily="49" charset="0"/>
                <a:cs typeface="Courier New" pitchFamily="49" charset="0"/>
              </a:rPr>
              <a:t>container</a:t>
            </a:r>
            <a:r>
              <a:rPr lang="en-US" altLang="en-US" sz="18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altLang="en-US" sz="1800" dirty="0" err="1" smtClean="0">
                <a:latin typeface="Courier New" pitchFamily="49" charset="0"/>
                <a:cs typeface="Courier New" pitchFamily="49" charset="0"/>
              </a:rPr>
              <a:t>getContentPane</a:t>
            </a:r>
            <a:r>
              <a:rPr lang="en-US" altLang="en-US" sz="1800" dirty="0" smtClean="0">
                <a:latin typeface="Courier New" pitchFamily="49" charset="0"/>
                <a:cs typeface="Courier New" pitchFamily="49" charset="0"/>
              </a:rPr>
              <a:t>();        </a:t>
            </a:r>
            <a:endParaRPr lang="en-GB" altLang="en-US" sz="1800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Arial" charset="0"/>
              <a:buNone/>
            </a:pPr>
            <a:r>
              <a:rPr lang="en-US" altLang="en-US" sz="18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en-US" sz="18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container.setLayout</a:t>
            </a:r>
            <a:r>
              <a:rPr lang="en-US" altLang="en-US" sz="18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(new </a:t>
            </a:r>
            <a:r>
              <a:rPr lang="en-US" altLang="en-US" sz="18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FlowLayout</a:t>
            </a:r>
            <a:r>
              <a:rPr lang="en-US" altLang="en-US" sz="18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());</a:t>
            </a:r>
            <a:endParaRPr lang="en-GB" altLang="en-US" sz="18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Arial" charset="0"/>
              <a:buNone/>
            </a:pPr>
            <a:r>
              <a:rPr lang="en-US" altLang="en-US" sz="1800" dirty="0" smtClean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altLang="en-US" sz="18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18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en-US" sz="1800" dirty="0" smtClean="0">
                <a:latin typeface="Courier New" pitchFamily="49" charset="0"/>
                <a:cs typeface="Courier New" pitchFamily="49" charset="0"/>
              </a:rPr>
              <a:t> = 1; </a:t>
            </a:r>
            <a:r>
              <a:rPr lang="en-US" altLang="en-US" sz="18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en-US" sz="18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altLang="en-US" sz="18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en-US" sz="1800" dirty="0" smtClean="0">
                <a:latin typeface="Courier New" pitchFamily="49" charset="0"/>
                <a:cs typeface="Courier New" pitchFamily="49" charset="0"/>
              </a:rPr>
              <a:t>++)</a:t>
            </a:r>
            <a:endParaRPr lang="en-GB" altLang="en-US" sz="1800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Arial" charset="0"/>
              <a:buNone/>
            </a:pPr>
            <a:r>
              <a:rPr lang="en-US" altLang="en-US" sz="18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altLang="en-US" sz="18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container.add</a:t>
            </a:r>
            <a:r>
              <a:rPr lang="en-US" altLang="en-US" sz="18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(new </a:t>
            </a:r>
            <a:r>
              <a:rPr lang="en-US" altLang="en-US" sz="18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JButton</a:t>
            </a:r>
            <a:r>
              <a:rPr lang="en-US" altLang="en-US" sz="18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("Component " + </a:t>
            </a:r>
            <a:r>
              <a:rPr lang="en-US" altLang="en-US" sz="18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en-US" sz="18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));</a:t>
            </a:r>
            <a:endParaRPr lang="en-GB" altLang="en-US" sz="18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Arial" charset="0"/>
              <a:buNone/>
            </a:pPr>
            <a:r>
              <a:rPr lang="en-US" altLang="en-US" sz="1800" dirty="0" smtClean="0">
                <a:latin typeface="Courier New" pitchFamily="49" charset="0"/>
                <a:cs typeface="Courier New" pitchFamily="49" charset="0"/>
              </a:rPr>
              <a:t>    }</a:t>
            </a:r>
            <a:endParaRPr lang="en-GB" altLang="en-US" sz="1800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Arial" charset="0"/>
              <a:buNone/>
            </a:pPr>
            <a:r>
              <a:rPr lang="en-US" altLang="en-US" sz="1800" dirty="0" smtClean="0">
                <a:latin typeface="Courier New" pitchFamily="49" charset="0"/>
                <a:cs typeface="Courier New" pitchFamily="49" charset="0"/>
              </a:rPr>
              <a:t>    </a:t>
            </a:r>
            <a:endParaRPr lang="en-GB" altLang="en-US" sz="1800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Arial" charset="0"/>
              <a:buNone/>
            </a:pPr>
            <a:r>
              <a:rPr lang="en-US" altLang="en-US" sz="1800" dirty="0" smtClean="0">
                <a:latin typeface="Courier New" pitchFamily="49" charset="0"/>
                <a:cs typeface="Courier New" pitchFamily="49" charset="0"/>
              </a:rPr>
              <a:t>    public static void main(String[] </a:t>
            </a:r>
            <a:r>
              <a:rPr lang="en-US" altLang="en-US" sz="1800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altLang="en-US" sz="1800" dirty="0" smtClean="0">
                <a:latin typeface="Courier New" pitchFamily="49" charset="0"/>
                <a:cs typeface="Courier New" pitchFamily="49" charset="0"/>
              </a:rPr>
              <a:t>) {   </a:t>
            </a:r>
          </a:p>
          <a:p>
            <a:pPr eaLnBrk="1" hangingPunct="1">
              <a:buFont typeface="Arial" charset="0"/>
              <a:buNone/>
            </a:pPr>
            <a:r>
              <a:rPr lang="en-US" altLang="en-US" sz="18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altLang="en-US" sz="1800" dirty="0" err="1" smtClean="0">
                <a:latin typeface="Courier New" pitchFamily="49" charset="0"/>
                <a:cs typeface="Courier New" pitchFamily="49" charset="0"/>
              </a:rPr>
              <a:t>ShowFlowLayout</a:t>
            </a:r>
            <a:r>
              <a:rPr lang="en-US" altLang="en-US" sz="1800" dirty="0" smtClean="0">
                <a:latin typeface="Courier New" pitchFamily="49" charset="0"/>
                <a:cs typeface="Courier New" pitchFamily="49" charset="0"/>
              </a:rPr>
              <a:t> frame = </a:t>
            </a:r>
          </a:p>
          <a:p>
            <a:pPr eaLnBrk="1" hangingPunct="1">
              <a:buFont typeface="Arial" charset="0"/>
              <a:buNone/>
            </a:pPr>
            <a:r>
              <a:rPr lang="en-US" altLang="en-US" sz="1800" dirty="0" smtClean="0">
                <a:latin typeface="Courier New" pitchFamily="49" charset="0"/>
                <a:cs typeface="Courier New" pitchFamily="49" charset="0"/>
              </a:rPr>
              <a:t>         new </a:t>
            </a:r>
            <a:r>
              <a:rPr lang="en-US" altLang="en-US" sz="1800" dirty="0" err="1" smtClean="0">
                <a:latin typeface="Courier New" pitchFamily="49" charset="0"/>
                <a:cs typeface="Courier New" pitchFamily="49" charset="0"/>
              </a:rPr>
              <a:t>ShowFlowLayout</a:t>
            </a:r>
            <a:r>
              <a:rPr lang="en-US" altLang="en-US" sz="1800" dirty="0" smtClean="0">
                <a:latin typeface="Courier New" pitchFamily="49" charset="0"/>
                <a:cs typeface="Courier New" pitchFamily="49" charset="0"/>
              </a:rPr>
              <a:t>();</a:t>
            </a:r>
            <a:endParaRPr lang="en-GB" altLang="en-US" sz="1800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Arial" charset="0"/>
              <a:buNone/>
            </a:pPr>
            <a:r>
              <a:rPr lang="en-US" altLang="en-US" sz="18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GB" altLang="en-US" sz="1800" dirty="0" smtClean="0">
                <a:latin typeface="Courier New" pitchFamily="49" charset="0"/>
                <a:cs typeface="Courier New" pitchFamily="49" charset="0"/>
              </a:rPr>
              <a:t>……</a:t>
            </a:r>
          </a:p>
          <a:p>
            <a:pPr eaLnBrk="1" hangingPunct="1">
              <a:buFont typeface="Arial" charset="0"/>
              <a:buNone/>
            </a:pPr>
            <a:r>
              <a:rPr lang="en-US" altLang="en-US" sz="1800" dirty="0" smtClean="0">
                <a:latin typeface="Courier New" pitchFamily="49" charset="0"/>
                <a:cs typeface="Courier New" pitchFamily="49" charset="0"/>
              </a:rPr>
              <a:t>    }</a:t>
            </a:r>
            <a:endParaRPr lang="en-GB" altLang="en-US" sz="1800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Arial" charset="0"/>
              <a:buNone/>
            </a:pPr>
            <a:r>
              <a:rPr lang="en-US" altLang="en-US" sz="18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GB" altLang="en-US" sz="1800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Arial" charset="0"/>
              <a:buNone/>
            </a:pPr>
            <a:endParaRPr lang="en-GB" altLang="en-US" sz="18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2A52C-B11B-42D0-A211-D1355EBE1C44}" type="datetime3">
              <a:rPr lang="en-US" smtClean="0"/>
              <a:t>13 September 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UFCFB6-30-2 OOSD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675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95000"/>
            </a:schemeClr>
          </a:solidFill>
        </p:spPr>
        <p:txBody>
          <a:bodyPr/>
          <a:lstStyle/>
          <a:p>
            <a:pPr eaLnBrk="1" hangingPunct="1"/>
            <a:r>
              <a:rPr lang="en-US" altLang="en-US" dirty="0" err="1" smtClean="0"/>
              <a:t>GridLayout</a:t>
            </a:r>
            <a:endParaRPr lang="en-GB" altLang="en-US" dirty="0" smtClean="0"/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>
          <a:xfrm>
            <a:off x="685800" y="1447800"/>
            <a:ext cx="5562600" cy="4572000"/>
          </a:xfrm>
        </p:spPr>
        <p:txBody>
          <a:bodyPr/>
          <a:lstStyle/>
          <a:p>
            <a:pPr eaLnBrk="1" hangingPunct="1"/>
            <a:endParaRPr lang="en-US" altLang="en-US" dirty="0" smtClean="0"/>
          </a:p>
          <a:p>
            <a:pPr eaLnBrk="1" hangingPunct="1"/>
            <a:r>
              <a:rPr lang="en-US" altLang="en-US" dirty="0" smtClean="0"/>
              <a:t>The </a:t>
            </a:r>
            <a:r>
              <a:rPr lang="en-US" altLang="en-US" dirty="0" err="1" smtClean="0"/>
              <a:t>GridLayout</a:t>
            </a:r>
            <a:r>
              <a:rPr lang="en-US" altLang="en-US" dirty="0" smtClean="0"/>
              <a:t> manager arranges components in a grid (matrix) formation with the number of rows and columns defined by the constructor. </a:t>
            </a:r>
          </a:p>
          <a:p>
            <a:pPr eaLnBrk="1" hangingPunct="1"/>
            <a:endParaRPr lang="en-US" altLang="en-US" dirty="0" smtClean="0"/>
          </a:p>
          <a:p>
            <a:pPr eaLnBrk="1" hangingPunct="1"/>
            <a:r>
              <a:rPr lang="en-US" altLang="en-US" dirty="0" smtClean="0"/>
              <a:t>The components are placed in the grid from left to right starting with the first row, then the second, and so on. </a:t>
            </a:r>
            <a:endParaRPr lang="en-GB" altLang="en-US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6F5BA-4778-4467-9595-8A38C6BDB894}" type="datetime3">
              <a:rPr lang="en-US" smtClean="0"/>
              <a:t>13 September 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UFCFB6-30-2 OOSD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5163" y="3200400"/>
            <a:ext cx="2540187" cy="255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4610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95000"/>
            </a:schemeClr>
          </a:solidFill>
        </p:spPr>
        <p:txBody>
          <a:bodyPr/>
          <a:lstStyle/>
          <a:p>
            <a:pPr eaLnBrk="1" hangingPunct="1"/>
            <a:r>
              <a:rPr lang="en-GB" altLang="en-US" dirty="0" err="1" smtClean="0"/>
              <a:t>GridLayout</a:t>
            </a:r>
            <a:r>
              <a:rPr lang="en-GB" altLang="en-US" dirty="0" smtClean="0"/>
              <a:t>: Fragment of code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>
          <a:xfrm>
            <a:off x="304800" y="1447800"/>
            <a:ext cx="6705600" cy="45720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buFont typeface="Arial" charset="0"/>
              <a:buNone/>
            </a:pP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altLang="en-US" sz="2000" dirty="0" err="1" smtClean="0">
                <a:latin typeface="Courier New" pitchFamily="49" charset="0"/>
                <a:cs typeface="Courier New" pitchFamily="49" charset="0"/>
              </a:rPr>
              <a:t>ShowGridLayout</a:t>
            </a: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 extends </a:t>
            </a:r>
            <a:r>
              <a:rPr lang="en-US" altLang="en-US" sz="2000" dirty="0" err="1" smtClean="0">
                <a:latin typeface="Courier New" pitchFamily="49" charset="0"/>
                <a:cs typeface="Courier New" pitchFamily="49" charset="0"/>
              </a:rPr>
              <a:t>JFrame</a:t>
            </a: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 {</a:t>
            </a:r>
            <a:endParaRPr lang="en-GB" altLang="en-US" sz="2000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Arial" charset="0"/>
              <a:buNone/>
            </a:pP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  public </a:t>
            </a:r>
            <a:r>
              <a:rPr lang="en-US" altLang="en-US" sz="2000" dirty="0" err="1" smtClean="0">
                <a:latin typeface="Courier New" pitchFamily="49" charset="0"/>
                <a:cs typeface="Courier New" pitchFamily="49" charset="0"/>
              </a:rPr>
              <a:t>ShowGridLayout</a:t>
            </a: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() {</a:t>
            </a:r>
            <a:endParaRPr lang="en-GB" altLang="en-US" sz="2000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Arial" charset="0"/>
              <a:buNone/>
            </a:pP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    Container </a:t>
            </a:r>
            <a:r>
              <a:rPr lang="en-US" altLang="en-US" sz="2000" dirty="0" err="1" smtClean="0">
                <a:latin typeface="Courier New" pitchFamily="49" charset="0"/>
                <a:cs typeface="Courier New" pitchFamily="49" charset="0"/>
              </a:rPr>
              <a:t>container</a:t>
            </a: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altLang="en-US" sz="2000" dirty="0" err="1" smtClean="0">
                <a:latin typeface="Courier New" pitchFamily="49" charset="0"/>
                <a:cs typeface="Courier New" pitchFamily="49" charset="0"/>
              </a:rPr>
              <a:t>getContentPane</a:t>
            </a: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();</a:t>
            </a:r>
            <a:endParaRPr lang="en-GB" altLang="en-US" sz="2000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Arial" charset="0"/>
              <a:buNone/>
            </a:pP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en-US" sz="2000" dirty="0" err="1" smtClean="0">
                <a:latin typeface="Courier New" pitchFamily="49" charset="0"/>
                <a:cs typeface="Courier New" pitchFamily="49" charset="0"/>
              </a:rPr>
              <a:t>container.setLayout</a:t>
            </a: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(new </a:t>
            </a:r>
            <a:r>
              <a:rPr lang="en-US" altLang="en-US" sz="2000" dirty="0" err="1" smtClean="0">
                <a:latin typeface="Courier New" pitchFamily="49" charset="0"/>
                <a:cs typeface="Courier New" pitchFamily="49" charset="0"/>
              </a:rPr>
              <a:t>GridLayout</a:t>
            </a: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(3,2));</a:t>
            </a:r>
            <a:endParaRPr lang="en-GB" altLang="en-US" sz="2000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Arial" charset="0"/>
              <a:buNone/>
            </a:pP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en-US" sz="2000" dirty="0" err="1" smtClean="0">
                <a:latin typeface="Courier New" pitchFamily="49" charset="0"/>
                <a:cs typeface="Courier New" pitchFamily="49" charset="0"/>
              </a:rPr>
              <a:t>container.add</a:t>
            </a: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(new </a:t>
            </a:r>
            <a:r>
              <a:rPr lang="en-US" altLang="en-US" sz="2000" dirty="0" err="1" smtClean="0">
                <a:latin typeface="Courier New" pitchFamily="49" charset="0"/>
                <a:cs typeface="Courier New" pitchFamily="49" charset="0"/>
              </a:rPr>
              <a:t>JLabel</a:t>
            </a: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("First Name"));</a:t>
            </a:r>
            <a:endParaRPr lang="en-GB" altLang="en-US" sz="2000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Arial" charset="0"/>
              <a:buNone/>
            </a:pP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en-US" sz="2000" dirty="0" err="1" smtClean="0">
                <a:latin typeface="Courier New" pitchFamily="49" charset="0"/>
                <a:cs typeface="Courier New" pitchFamily="49" charset="0"/>
              </a:rPr>
              <a:t>container.add</a:t>
            </a: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(new </a:t>
            </a:r>
            <a:r>
              <a:rPr lang="en-US" altLang="en-US" sz="2000" dirty="0" err="1" smtClean="0">
                <a:latin typeface="Courier New" pitchFamily="49" charset="0"/>
                <a:cs typeface="Courier New" pitchFamily="49" charset="0"/>
              </a:rPr>
              <a:t>JTextField</a:t>
            </a: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());</a:t>
            </a:r>
            <a:endParaRPr lang="en-GB" altLang="en-US" sz="2000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Arial" charset="0"/>
              <a:buNone/>
            </a:pP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en-US" sz="2000" dirty="0" err="1" smtClean="0">
                <a:latin typeface="Courier New" pitchFamily="49" charset="0"/>
                <a:cs typeface="Courier New" pitchFamily="49" charset="0"/>
              </a:rPr>
              <a:t>container.add</a:t>
            </a: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(new </a:t>
            </a:r>
            <a:r>
              <a:rPr lang="en-US" altLang="en-US" sz="2000" dirty="0" err="1" smtClean="0">
                <a:latin typeface="Courier New" pitchFamily="49" charset="0"/>
                <a:cs typeface="Courier New" pitchFamily="49" charset="0"/>
              </a:rPr>
              <a:t>JLabel</a:t>
            </a: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("MI"));</a:t>
            </a:r>
            <a:endParaRPr lang="en-GB" altLang="en-US" sz="2000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Arial" charset="0"/>
              <a:buNone/>
            </a:pP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en-US" sz="2000" dirty="0" err="1" smtClean="0">
                <a:latin typeface="Courier New" pitchFamily="49" charset="0"/>
                <a:cs typeface="Courier New" pitchFamily="49" charset="0"/>
              </a:rPr>
              <a:t>container.add</a:t>
            </a: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(new </a:t>
            </a:r>
            <a:r>
              <a:rPr lang="en-US" altLang="en-US" sz="2000" dirty="0" err="1" smtClean="0">
                <a:latin typeface="Courier New" pitchFamily="49" charset="0"/>
                <a:cs typeface="Courier New" pitchFamily="49" charset="0"/>
              </a:rPr>
              <a:t>JTextField</a:t>
            </a: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());</a:t>
            </a:r>
            <a:endParaRPr lang="en-GB" altLang="en-US" sz="2000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Arial" charset="0"/>
              <a:buNone/>
            </a:pP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en-US" sz="2000" dirty="0" err="1" smtClean="0">
                <a:latin typeface="Courier New" pitchFamily="49" charset="0"/>
                <a:cs typeface="Courier New" pitchFamily="49" charset="0"/>
              </a:rPr>
              <a:t>container.add</a:t>
            </a: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(new </a:t>
            </a:r>
            <a:r>
              <a:rPr lang="en-US" altLang="en-US" sz="2000" dirty="0" err="1" smtClean="0">
                <a:latin typeface="Courier New" pitchFamily="49" charset="0"/>
                <a:cs typeface="Courier New" pitchFamily="49" charset="0"/>
              </a:rPr>
              <a:t>JLabel</a:t>
            </a: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("Last Name"));</a:t>
            </a:r>
            <a:endParaRPr lang="en-GB" altLang="en-US" sz="2000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Arial" charset="0"/>
              <a:buNone/>
            </a:pP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en-US" sz="2000" dirty="0" err="1" smtClean="0">
                <a:latin typeface="Courier New" pitchFamily="49" charset="0"/>
                <a:cs typeface="Courier New" pitchFamily="49" charset="0"/>
              </a:rPr>
              <a:t>container.add</a:t>
            </a: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(new </a:t>
            </a:r>
            <a:r>
              <a:rPr lang="en-US" altLang="en-US" sz="2000" dirty="0" err="1" smtClean="0">
                <a:latin typeface="Courier New" pitchFamily="49" charset="0"/>
                <a:cs typeface="Courier New" pitchFamily="49" charset="0"/>
              </a:rPr>
              <a:t>JTextField</a:t>
            </a: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());</a:t>
            </a:r>
            <a:endParaRPr lang="en-GB" altLang="en-US" sz="2000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Arial" charset="0"/>
              <a:buNone/>
            </a:pP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eaLnBrk="1" hangingPunct="1">
              <a:buFont typeface="Arial" charset="0"/>
              <a:buNone/>
            </a:pP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……</a:t>
            </a:r>
          </a:p>
          <a:p>
            <a:pPr eaLnBrk="1" hangingPunct="1">
              <a:buFont typeface="Arial" charset="0"/>
              <a:buNone/>
            </a:pP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GB" altLang="en-US" sz="20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BF3C3-E635-4D95-8ACE-D4CBAB7489BF}" type="datetime3">
              <a:rPr lang="en-US" smtClean="0"/>
              <a:t>13 September 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UFCFB6-30-2 OOSD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3581400"/>
            <a:ext cx="2540187" cy="255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6241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95000"/>
            </a:schemeClr>
          </a:solidFill>
        </p:spPr>
        <p:txBody>
          <a:bodyPr/>
          <a:lstStyle/>
          <a:p>
            <a:pPr eaLnBrk="1" hangingPunct="1"/>
            <a:r>
              <a:rPr lang="en-GB" altLang="en-US" dirty="0" err="1" smtClean="0"/>
              <a:t>BorderLayout</a:t>
            </a:r>
            <a:endParaRPr lang="en-GB" altLang="en-US" dirty="0" smtClean="0"/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914400" y="1447800"/>
            <a:ext cx="7315200" cy="4572000"/>
          </a:xfrm>
        </p:spPr>
        <p:txBody>
          <a:bodyPr/>
          <a:lstStyle/>
          <a:p>
            <a:pPr eaLnBrk="1" hangingPunct="1"/>
            <a:r>
              <a:rPr lang="en-US" altLang="en-US" sz="2600" dirty="0" smtClean="0"/>
              <a:t>Divides the container into five areas: East, South, West, North, and Center.  </a:t>
            </a:r>
          </a:p>
          <a:p>
            <a:pPr eaLnBrk="1" hangingPunct="1"/>
            <a:r>
              <a:rPr lang="en-US" altLang="en-US" sz="2600" dirty="0" smtClean="0"/>
              <a:t>To add a component to a particular area, we use the </a:t>
            </a:r>
            <a:r>
              <a:rPr lang="en-GB" altLang="en-US" sz="2600" dirty="0" smtClean="0"/>
              <a:t>add(Component, constraint)</a:t>
            </a:r>
            <a:r>
              <a:rPr lang="en-US" altLang="en-US" sz="2600" dirty="0" smtClean="0"/>
              <a:t> method, where constraint is </a:t>
            </a:r>
            <a:endParaRPr lang="en-GB" altLang="en-US" sz="2600" dirty="0" smtClean="0"/>
          </a:p>
          <a:p>
            <a:pPr lvl="1" eaLnBrk="1" hangingPunct="1"/>
            <a:r>
              <a:rPr lang="en-GB" altLang="en-US" sz="2600" dirty="0" err="1" smtClean="0"/>
              <a:t>BorderLayout.EAST</a:t>
            </a:r>
            <a:r>
              <a:rPr lang="en-US" altLang="en-US" sz="2600" dirty="0" smtClean="0"/>
              <a:t>, </a:t>
            </a:r>
            <a:endParaRPr lang="en-GB" altLang="en-US" sz="2600" dirty="0" smtClean="0"/>
          </a:p>
          <a:p>
            <a:pPr lvl="1" eaLnBrk="1" hangingPunct="1"/>
            <a:r>
              <a:rPr lang="en-GB" altLang="en-US" sz="2600" dirty="0" err="1" smtClean="0"/>
              <a:t>BorderLayout.SOUTH</a:t>
            </a:r>
            <a:r>
              <a:rPr lang="en-GB" altLang="en-US" sz="2600" dirty="0" smtClean="0"/>
              <a:t>, </a:t>
            </a:r>
          </a:p>
          <a:p>
            <a:pPr lvl="1" eaLnBrk="1" hangingPunct="1"/>
            <a:r>
              <a:rPr lang="en-GB" altLang="en-US" sz="2600" dirty="0" err="1" smtClean="0"/>
              <a:t>BorderLayout.WEST</a:t>
            </a:r>
            <a:r>
              <a:rPr lang="en-GB" altLang="en-US" sz="2600" dirty="0" smtClean="0"/>
              <a:t>, </a:t>
            </a:r>
          </a:p>
          <a:p>
            <a:pPr lvl="1" eaLnBrk="1" hangingPunct="1"/>
            <a:r>
              <a:rPr lang="en-GB" altLang="en-US" sz="2600" dirty="0" err="1" smtClean="0"/>
              <a:t>BorderLayout.NORTH</a:t>
            </a:r>
            <a:r>
              <a:rPr lang="en-GB" altLang="en-US" sz="2600" dirty="0" smtClean="0"/>
              <a:t>,</a:t>
            </a:r>
            <a:r>
              <a:rPr lang="en-US" altLang="en-US" sz="2600" dirty="0" smtClean="0"/>
              <a:t> </a:t>
            </a:r>
            <a:endParaRPr lang="en-GB" altLang="en-US" sz="2600" dirty="0" smtClean="0"/>
          </a:p>
          <a:p>
            <a:pPr lvl="1" eaLnBrk="1" hangingPunct="1"/>
            <a:r>
              <a:rPr lang="en-GB" altLang="en-US" sz="2600" dirty="0" err="1" smtClean="0"/>
              <a:t>BorderLayout.CENTER</a:t>
            </a:r>
            <a:endParaRPr lang="en-GB" altLang="en-US" sz="2600" dirty="0" smtClean="0"/>
          </a:p>
          <a:p>
            <a:pPr eaLnBrk="1" hangingPunct="1"/>
            <a:endParaRPr lang="en-GB" altLang="en-US" sz="2400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C2861-1D71-4735-AFDE-814AEECC12BC}" type="datetime3">
              <a:rPr lang="en-US" smtClean="0"/>
              <a:t>13 September 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UFCFB6-30-2 OOSD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3200400"/>
            <a:ext cx="3571875" cy="3563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3765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95000"/>
            </a:schemeClr>
          </a:solidFill>
        </p:spPr>
        <p:txBody>
          <a:bodyPr/>
          <a:lstStyle/>
          <a:p>
            <a:pPr eaLnBrk="1" hangingPunct="1"/>
            <a:r>
              <a:rPr lang="en-GB" altLang="en-US" dirty="0" err="1" smtClean="0"/>
              <a:t>BorderLayout</a:t>
            </a:r>
            <a:r>
              <a:rPr lang="en-GB" altLang="en-US" dirty="0" smtClean="0"/>
              <a:t>: code fragment 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>
          <a:xfrm>
            <a:off x="304800" y="1524000"/>
            <a:ext cx="6248400" cy="4572000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buFont typeface="Arial" charset="0"/>
              <a:buNone/>
            </a:pPr>
            <a:r>
              <a:rPr lang="en-GB" altLang="en-US" sz="1800" dirty="0" smtClean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GB" altLang="en-US" sz="1800" dirty="0" err="1" smtClean="0">
                <a:latin typeface="Courier New" pitchFamily="49" charset="0"/>
                <a:cs typeface="Courier New" pitchFamily="49" charset="0"/>
              </a:rPr>
              <a:t>ShowBorderLayout</a:t>
            </a:r>
            <a:r>
              <a:rPr lang="en-GB" altLang="en-US" sz="1800" dirty="0" smtClean="0">
                <a:latin typeface="Courier New" pitchFamily="49" charset="0"/>
                <a:cs typeface="Courier New" pitchFamily="49" charset="0"/>
              </a:rPr>
              <a:t> extends </a:t>
            </a:r>
            <a:r>
              <a:rPr lang="en-GB" altLang="en-US" sz="1800" dirty="0" err="1" smtClean="0">
                <a:latin typeface="Courier New" pitchFamily="49" charset="0"/>
                <a:cs typeface="Courier New" pitchFamily="49" charset="0"/>
              </a:rPr>
              <a:t>JFrame</a:t>
            </a:r>
            <a:r>
              <a:rPr lang="en-GB" altLang="en-US" sz="18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eaLnBrk="1" hangingPunct="1">
              <a:buFont typeface="Arial" charset="0"/>
              <a:buNone/>
            </a:pPr>
            <a:r>
              <a:rPr lang="en-GB" altLang="en-US" sz="1800" dirty="0" smtClean="0">
                <a:latin typeface="Courier New" pitchFamily="49" charset="0"/>
                <a:cs typeface="Courier New" pitchFamily="49" charset="0"/>
              </a:rPr>
              <a:t>  public </a:t>
            </a:r>
            <a:r>
              <a:rPr lang="en-GB" altLang="en-US" sz="1800" dirty="0" err="1" smtClean="0">
                <a:latin typeface="Courier New" pitchFamily="49" charset="0"/>
                <a:cs typeface="Courier New" pitchFamily="49" charset="0"/>
              </a:rPr>
              <a:t>ShowBorderLayout</a:t>
            </a:r>
            <a:r>
              <a:rPr lang="en-GB" altLang="en-US" sz="1800" dirty="0" smtClean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 eaLnBrk="1" hangingPunct="1">
              <a:buFont typeface="Arial" charset="0"/>
              <a:buNone/>
            </a:pPr>
            <a:r>
              <a:rPr lang="en-GB" altLang="en-US" sz="1800" dirty="0" smtClean="0">
                <a:latin typeface="Courier New" pitchFamily="49" charset="0"/>
                <a:cs typeface="Courier New" pitchFamily="49" charset="0"/>
              </a:rPr>
              <a:t>    Container </a:t>
            </a:r>
            <a:r>
              <a:rPr lang="en-GB" altLang="en-US" sz="1800" dirty="0" err="1" smtClean="0">
                <a:latin typeface="Courier New" pitchFamily="49" charset="0"/>
                <a:cs typeface="Courier New" pitchFamily="49" charset="0"/>
              </a:rPr>
              <a:t>container</a:t>
            </a:r>
            <a:r>
              <a:rPr lang="en-GB" altLang="en-US" sz="18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GB" altLang="en-US" sz="1800" dirty="0" err="1" smtClean="0">
                <a:latin typeface="Courier New" pitchFamily="49" charset="0"/>
                <a:cs typeface="Courier New" pitchFamily="49" charset="0"/>
              </a:rPr>
              <a:t>getContentPane</a:t>
            </a:r>
            <a:r>
              <a:rPr lang="en-GB" altLang="en-US" sz="18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eaLnBrk="1" hangingPunct="1">
              <a:buFont typeface="Arial" charset="0"/>
              <a:buNone/>
            </a:pPr>
            <a:r>
              <a:rPr lang="en-GB" altLang="en-US" sz="18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altLang="en-US" sz="1800" dirty="0" err="1" smtClean="0">
                <a:latin typeface="Courier New" pitchFamily="49" charset="0"/>
                <a:cs typeface="Courier New" pitchFamily="49" charset="0"/>
              </a:rPr>
              <a:t>container.add</a:t>
            </a:r>
            <a:r>
              <a:rPr lang="en-GB" altLang="en-US" sz="1800" dirty="0" smtClean="0">
                <a:latin typeface="Courier New" pitchFamily="49" charset="0"/>
                <a:cs typeface="Courier New" pitchFamily="49" charset="0"/>
              </a:rPr>
              <a:t>(new </a:t>
            </a:r>
            <a:r>
              <a:rPr lang="en-GB" altLang="en-US" sz="1800" dirty="0" err="1" smtClean="0">
                <a:latin typeface="Courier New" pitchFamily="49" charset="0"/>
                <a:cs typeface="Courier New" pitchFamily="49" charset="0"/>
              </a:rPr>
              <a:t>JButton</a:t>
            </a:r>
            <a:r>
              <a:rPr lang="en-GB" altLang="en-US" sz="1800" dirty="0" smtClean="0">
                <a:latin typeface="Courier New" pitchFamily="49" charset="0"/>
                <a:cs typeface="Courier New" pitchFamily="49" charset="0"/>
              </a:rPr>
              <a:t>("East"), </a:t>
            </a:r>
          </a:p>
          <a:p>
            <a:pPr eaLnBrk="1" hangingPunct="1">
              <a:buFont typeface="Arial" charset="0"/>
              <a:buNone/>
            </a:pPr>
            <a:r>
              <a:rPr lang="en-GB" altLang="en-US" sz="1800" dirty="0" smtClean="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en-GB" altLang="en-US" sz="1800" dirty="0" err="1" smtClean="0">
                <a:latin typeface="Courier New" pitchFamily="49" charset="0"/>
                <a:cs typeface="Courier New" pitchFamily="49" charset="0"/>
              </a:rPr>
              <a:t>BorderLayout.EAST</a:t>
            </a:r>
            <a:r>
              <a:rPr lang="en-GB" altLang="en-US" sz="18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eaLnBrk="1" hangingPunct="1">
              <a:buFont typeface="Arial" charset="0"/>
              <a:buNone/>
            </a:pPr>
            <a:r>
              <a:rPr lang="en-GB" altLang="en-US" sz="18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altLang="en-US" sz="1800" dirty="0" err="1" smtClean="0">
                <a:latin typeface="Courier New" pitchFamily="49" charset="0"/>
                <a:cs typeface="Courier New" pitchFamily="49" charset="0"/>
              </a:rPr>
              <a:t>container.add</a:t>
            </a:r>
            <a:r>
              <a:rPr lang="en-GB" altLang="en-US" sz="1800" dirty="0" smtClean="0">
                <a:latin typeface="Courier New" pitchFamily="49" charset="0"/>
                <a:cs typeface="Courier New" pitchFamily="49" charset="0"/>
              </a:rPr>
              <a:t>(new </a:t>
            </a:r>
            <a:r>
              <a:rPr lang="en-GB" altLang="en-US" sz="1800" dirty="0" err="1" smtClean="0">
                <a:latin typeface="Courier New" pitchFamily="49" charset="0"/>
                <a:cs typeface="Courier New" pitchFamily="49" charset="0"/>
              </a:rPr>
              <a:t>JButton</a:t>
            </a:r>
            <a:r>
              <a:rPr lang="en-GB" altLang="en-US" sz="1800" dirty="0" smtClean="0">
                <a:latin typeface="Courier New" pitchFamily="49" charset="0"/>
                <a:cs typeface="Courier New" pitchFamily="49" charset="0"/>
              </a:rPr>
              <a:t>("South"), </a:t>
            </a:r>
          </a:p>
          <a:p>
            <a:pPr eaLnBrk="1" hangingPunct="1">
              <a:buFont typeface="Arial" charset="0"/>
              <a:buNone/>
            </a:pPr>
            <a:r>
              <a:rPr lang="en-GB" altLang="en-US" sz="1800" dirty="0" smtClean="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en-GB" altLang="en-US" sz="1800" dirty="0" err="1" smtClean="0">
                <a:latin typeface="Courier New" pitchFamily="49" charset="0"/>
                <a:cs typeface="Courier New" pitchFamily="49" charset="0"/>
              </a:rPr>
              <a:t>BorderLayout.SOUTH</a:t>
            </a:r>
            <a:r>
              <a:rPr lang="en-GB" altLang="en-US" sz="18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eaLnBrk="1" hangingPunct="1">
              <a:buFont typeface="Arial" charset="0"/>
              <a:buNone/>
            </a:pPr>
            <a:r>
              <a:rPr lang="en-GB" altLang="en-US" sz="18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altLang="en-US" sz="1800" dirty="0" err="1" smtClean="0">
                <a:latin typeface="Courier New" pitchFamily="49" charset="0"/>
                <a:cs typeface="Courier New" pitchFamily="49" charset="0"/>
              </a:rPr>
              <a:t>container.add</a:t>
            </a:r>
            <a:r>
              <a:rPr lang="en-GB" altLang="en-US" sz="1800" dirty="0" smtClean="0">
                <a:latin typeface="Courier New" pitchFamily="49" charset="0"/>
                <a:cs typeface="Courier New" pitchFamily="49" charset="0"/>
              </a:rPr>
              <a:t>(new </a:t>
            </a:r>
            <a:r>
              <a:rPr lang="en-GB" altLang="en-US" sz="1800" dirty="0" err="1" smtClean="0">
                <a:latin typeface="Courier New" pitchFamily="49" charset="0"/>
                <a:cs typeface="Courier New" pitchFamily="49" charset="0"/>
              </a:rPr>
              <a:t>JButton</a:t>
            </a:r>
            <a:r>
              <a:rPr lang="en-GB" altLang="en-US" sz="1800" dirty="0" smtClean="0">
                <a:latin typeface="Courier New" pitchFamily="49" charset="0"/>
                <a:cs typeface="Courier New" pitchFamily="49" charset="0"/>
              </a:rPr>
              <a:t>("West"), </a:t>
            </a:r>
          </a:p>
          <a:p>
            <a:pPr eaLnBrk="1" hangingPunct="1">
              <a:buFont typeface="Arial" charset="0"/>
              <a:buNone/>
            </a:pPr>
            <a:r>
              <a:rPr lang="en-GB" altLang="en-US" sz="1800" dirty="0" smtClean="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en-GB" altLang="en-US" sz="1800" dirty="0" err="1" smtClean="0">
                <a:latin typeface="Courier New" pitchFamily="49" charset="0"/>
                <a:cs typeface="Courier New" pitchFamily="49" charset="0"/>
              </a:rPr>
              <a:t>BorderLayout.WEST</a:t>
            </a:r>
            <a:r>
              <a:rPr lang="en-GB" altLang="en-US" sz="18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eaLnBrk="1" hangingPunct="1">
              <a:buFont typeface="Arial" charset="0"/>
              <a:buNone/>
            </a:pPr>
            <a:r>
              <a:rPr lang="en-GB" altLang="en-US" sz="18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altLang="en-US" sz="1800" dirty="0" err="1" smtClean="0">
                <a:latin typeface="Courier New" pitchFamily="49" charset="0"/>
                <a:cs typeface="Courier New" pitchFamily="49" charset="0"/>
              </a:rPr>
              <a:t>container.add</a:t>
            </a:r>
            <a:r>
              <a:rPr lang="en-GB" altLang="en-US" sz="1800" dirty="0" smtClean="0">
                <a:latin typeface="Courier New" pitchFamily="49" charset="0"/>
                <a:cs typeface="Courier New" pitchFamily="49" charset="0"/>
              </a:rPr>
              <a:t>(new </a:t>
            </a:r>
            <a:r>
              <a:rPr lang="en-GB" altLang="en-US" sz="1800" dirty="0" err="1" smtClean="0">
                <a:latin typeface="Courier New" pitchFamily="49" charset="0"/>
                <a:cs typeface="Courier New" pitchFamily="49" charset="0"/>
              </a:rPr>
              <a:t>JButton</a:t>
            </a:r>
            <a:r>
              <a:rPr lang="en-GB" altLang="en-US" sz="1800" dirty="0" smtClean="0">
                <a:latin typeface="Courier New" pitchFamily="49" charset="0"/>
                <a:cs typeface="Courier New" pitchFamily="49" charset="0"/>
              </a:rPr>
              <a:t>("North"), </a:t>
            </a:r>
          </a:p>
          <a:p>
            <a:pPr eaLnBrk="1" hangingPunct="1">
              <a:buFont typeface="Arial" charset="0"/>
              <a:buNone/>
            </a:pPr>
            <a:r>
              <a:rPr lang="en-GB" altLang="en-US" sz="1800" dirty="0" smtClean="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en-GB" altLang="en-US" sz="1800" dirty="0" err="1" smtClean="0">
                <a:latin typeface="Courier New" pitchFamily="49" charset="0"/>
                <a:cs typeface="Courier New" pitchFamily="49" charset="0"/>
              </a:rPr>
              <a:t>BorderLayout.NORTH</a:t>
            </a:r>
            <a:r>
              <a:rPr lang="en-GB" altLang="en-US" sz="18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eaLnBrk="1" hangingPunct="1">
              <a:buFont typeface="Arial" charset="0"/>
              <a:buNone/>
            </a:pPr>
            <a:r>
              <a:rPr lang="en-GB" altLang="en-US" sz="18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altLang="en-US" sz="1800" dirty="0" err="1" smtClean="0">
                <a:latin typeface="Courier New" pitchFamily="49" charset="0"/>
                <a:cs typeface="Courier New" pitchFamily="49" charset="0"/>
              </a:rPr>
              <a:t>container.add</a:t>
            </a:r>
            <a:r>
              <a:rPr lang="en-GB" altLang="en-US" sz="1800" dirty="0" smtClean="0">
                <a:latin typeface="Courier New" pitchFamily="49" charset="0"/>
                <a:cs typeface="Courier New" pitchFamily="49" charset="0"/>
              </a:rPr>
              <a:t>(new </a:t>
            </a:r>
            <a:r>
              <a:rPr lang="en-GB" altLang="en-US" sz="1800" dirty="0" err="1" smtClean="0">
                <a:latin typeface="Courier New" pitchFamily="49" charset="0"/>
                <a:cs typeface="Courier New" pitchFamily="49" charset="0"/>
              </a:rPr>
              <a:t>JButton</a:t>
            </a:r>
            <a:r>
              <a:rPr lang="en-GB" altLang="en-US" sz="1800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en-GB" altLang="en-US" sz="1800" dirty="0" err="1" smtClean="0">
                <a:latin typeface="Courier New" pitchFamily="49" charset="0"/>
                <a:cs typeface="Courier New" pitchFamily="49" charset="0"/>
              </a:rPr>
              <a:t>Center</a:t>
            </a:r>
            <a:r>
              <a:rPr lang="en-GB" altLang="en-US" sz="1800" dirty="0" smtClean="0">
                <a:latin typeface="Courier New" pitchFamily="49" charset="0"/>
                <a:cs typeface="Courier New" pitchFamily="49" charset="0"/>
              </a:rPr>
              <a:t>"), </a:t>
            </a:r>
          </a:p>
          <a:p>
            <a:pPr eaLnBrk="1" hangingPunct="1">
              <a:buFont typeface="Arial" charset="0"/>
              <a:buNone/>
            </a:pPr>
            <a:r>
              <a:rPr lang="en-GB" altLang="en-US" sz="1800" dirty="0" smtClean="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en-GB" altLang="en-US" sz="1800" dirty="0" err="1" smtClean="0">
                <a:latin typeface="Courier New" pitchFamily="49" charset="0"/>
                <a:cs typeface="Courier New" pitchFamily="49" charset="0"/>
              </a:rPr>
              <a:t>BorderLayout.CENTER</a:t>
            </a:r>
            <a:r>
              <a:rPr lang="en-GB" altLang="en-US" sz="18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eaLnBrk="1" hangingPunct="1">
              <a:buFont typeface="Arial" charset="0"/>
              <a:buNone/>
            </a:pPr>
            <a:r>
              <a:rPr lang="en-GB" altLang="en-US" sz="18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>
              <a:buFont typeface="Arial" charset="0"/>
              <a:buNone/>
            </a:pPr>
            <a:r>
              <a:rPr lang="en-GB" altLang="en-US" sz="1800" dirty="0" smtClean="0">
                <a:latin typeface="Courier New" pitchFamily="49" charset="0"/>
                <a:cs typeface="Courier New" pitchFamily="49" charset="0"/>
              </a:rPr>
              <a:t>……</a:t>
            </a:r>
          </a:p>
          <a:p>
            <a:pPr eaLnBrk="1" hangingPunct="1">
              <a:buFont typeface="Arial" charset="0"/>
              <a:buNone/>
            </a:pPr>
            <a:endParaRPr lang="en-GB" altLang="en-US" sz="18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EC248-33B3-4726-A405-B4A1CCEF19C4}" type="datetime3">
              <a:rPr lang="en-US" smtClean="0"/>
              <a:t>13 September 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UFCFB6-30-2 OOSD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2514600"/>
            <a:ext cx="3341961" cy="333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01996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95000"/>
            </a:schemeClr>
          </a:solidFill>
        </p:spPr>
        <p:txBody>
          <a:bodyPr>
            <a:normAutofit fontScale="90000"/>
          </a:bodyPr>
          <a:lstStyle/>
          <a:p>
            <a:pPr eaLnBrk="1" hangingPunct="1"/>
            <a:r>
              <a:rPr lang="en-GB" altLang="en-US" sz="4000" dirty="0" smtClean="0"/>
              <a:t>Java GUI programming is event-driven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GB" altLang="en-US" dirty="0" smtClean="0"/>
          </a:p>
          <a:p>
            <a:pPr eaLnBrk="1" hangingPunct="1"/>
            <a:r>
              <a:rPr lang="en-GB" altLang="en-US" dirty="0" smtClean="0"/>
              <a:t>In Java GUI components allow users to interact with them, which generate events. Actions can be taken to respond to the events. </a:t>
            </a:r>
          </a:p>
          <a:p>
            <a:r>
              <a:rPr lang="en-GB" altLang="en-US" dirty="0" smtClean="0"/>
              <a:t>Download the </a:t>
            </a:r>
            <a:r>
              <a:rPr lang="en-GB" alt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ShowActionEvent</a:t>
            </a:r>
            <a:r>
              <a:rPr lang="en-GB" altLang="en-US" dirty="0" smtClean="0"/>
              <a:t>  </a:t>
            </a:r>
            <a:r>
              <a:rPr lang="en-GB" altLang="en-US" dirty="0" err="1" smtClean="0"/>
              <a:t>progem</a:t>
            </a:r>
            <a:r>
              <a:rPr lang="en-GB" altLang="en-US" dirty="0" smtClean="0"/>
              <a:t> from Blackboard. Compile and run </a:t>
            </a:r>
            <a:r>
              <a:rPr lang="en-GB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ShowActionEvent</a:t>
            </a:r>
            <a:r>
              <a:rPr lang="en-GB" altLang="en-US" dirty="0" smtClean="0"/>
              <a:t>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1DDE1-5892-4BD5-8ADE-1354620792A4}" type="datetime3">
              <a:rPr lang="en-US" smtClean="0"/>
              <a:t>13 September 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UFCFB6-30-2 OOSD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877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2"/>
          </a:solidFill>
        </p:spPr>
        <p:txBody>
          <a:bodyPr/>
          <a:lstStyle/>
          <a:p>
            <a:r>
              <a:rPr lang="en-GB" dirty="0" smtClean="0"/>
              <a:t>Simple GUI(skip)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841A2-FCCD-4A47-A76B-BB3F520ABDEB}" type="datetime3">
              <a:rPr lang="en-US" smtClean="0"/>
              <a:t>13 September 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UFCFB6-30-2 OOSD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solidFill>
            <a:schemeClr val="bg1"/>
          </a:solidFill>
        </p:spPr>
        <p:txBody>
          <a:bodyPr>
            <a:normAutofit lnSpcReduction="10000"/>
          </a:bodyPr>
          <a:lstStyle/>
          <a:p>
            <a:r>
              <a:rPr lang="en-GB" dirty="0" smtClean="0"/>
              <a:t>Show </a:t>
            </a:r>
            <a:r>
              <a:rPr lang="en-GB" dirty="0" err="1" smtClean="0"/>
              <a:t>CurrencyGUI</a:t>
            </a:r>
            <a:r>
              <a:rPr lang="en-GB" dirty="0" smtClean="0"/>
              <a:t> Front end</a:t>
            </a:r>
          </a:p>
          <a:p>
            <a:r>
              <a:rPr lang="en-GB" dirty="0" smtClean="0"/>
              <a:t>Demo a simple GUI:</a:t>
            </a:r>
          </a:p>
          <a:p>
            <a:pPr lvl="1"/>
            <a:r>
              <a:rPr lang="en-GB" dirty="0"/>
              <a:t>Create a “</a:t>
            </a:r>
            <a:r>
              <a:rPr lang="en-GB" dirty="0" err="1"/>
              <a:t>JFrame</a:t>
            </a:r>
            <a:r>
              <a:rPr lang="en-GB" dirty="0"/>
              <a:t> Form” instead of a “Java class”</a:t>
            </a:r>
          </a:p>
          <a:p>
            <a:pPr lvl="1"/>
            <a:r>
              <a:rPr lang="en-GB" dirty="0"/>
              <a:t>Two views: Design and Source code</a:t>
            </a:r>
          </a:p>
          <a:p>
            <a:pPr lvl="1"/>
            <a:r>
              <a:rPr lang="en-GB" dirty="0"/>
              <a:t>Add a </a:t>
            </a:r>
            <a:r>
              <a:rPr lang="en-GB" dirty="0" err="1" smtClean="0"/>
              <a:t>JPanel</a:t>
            </a:r>
            <a:r>
              <a:rPr lang="en-GB" dirty="0" smtClean="0"/>
              <a:t>, add </a:t>
            </a:r>
            <a:r>
              <a:rPr lang="en-GB" dirty="0" err="1" smtClean="0"/>
              <a:t>JLabel</a:t>
            </a:r>
            <a:r>
              <a:rPr lang="en-GB" dirty="0" smtClean="0"/>
              <a:t>. Show Source code</a:t>
            </a:r>
            <a:endParaRPr lang="en-GB" dirty="0"/>
          </a:p>
          <a:p>
            <a:pPr lvl="1"/>
            <a:r>
              <a:rPr lang="en-GB" dirty="0"/>
              <a:t>Drag button: change variables and text</a:t>
            </a:r>
          </a:p>
          <a:p>
            <a:pPr lvl="1"/>
            <a:r>
              <a:rPr lang="en-GB" dirty="0"/>
              <a:t>Drag </a:t>
            </a:r>
            <a:r>
              <a:rPr lang="en-GB" dirty="0" err="1"/>
              <a:t>textArea</a:t>
            </a:r>
            <a:r>
              <a:rPr lang="en-GB" dirty="0"/>
              <a:t>: change variables and </a:t>
            </a:r>
            <a:r>
              <a:rPr lang="en-GB" dirty="0" smtClean="0"/>
              <a:t>text</a:t>
            </a:r>
          </a:p>
          <a:p>
            <a:pPr lvl="1"/>
            <a:r>
              <a:rPr lang="en-GB" dirty="0" smtClean="0"/>
              <a:t>Run to show the look, but no action yet</a:t>
            </a:r>
          </a:p>
          <a:p>
            <a:pPr lvl="1"/>
            <a:endParaRPr lang="en-GB" dirty="0"/>
          </a:p>
          <a:p>
            <a:r>
              <a:rPr lang="en-GB" dirty="0" smtClean="0"/>
              <a:t>Note for JS: use </a:t>
            </a:r>
            <a:r>
              <a:rPr lang="en-GB" dirty="0" err="1" smtClean="0"/>
              <a:t>SimplGUI</a:t>
            </a:r>
            <a:r>
              <a:rPr lang="en-GB" dirty="0" smtClean="0"/>
              <a:t>  and SimpleGUI2 in GUI </a:t>
            </a:r>
            <a:r>
              <a:rPr lang="en-GB" dirty="0" err="1" smtClean="0"/>
              <a:t>LectureCoce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6617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457200" y="655638"/>
            <a:ext cx="3886200" cy="1477962"/>
          </a:xfrm>
        </p:spPr>
        <p:txBody>
          <a:bodyPr/>
          <a:lstStyle/>
          <a:p>
            <a:pPr eaLnBrk="1" hangingPunct="1"/>
            <a:r>
              <a:rPr lang="en-GB" altLang="en-US" sz="3600" smtClean="0"/>
              <a:t>ShowActionEvent </a:t>
            </a:r>
          </a:p>
        </p:txBody>
      </p:sp>
      <p:pic>
        <p:nvPicPr>
          <p:cNvPr id="5123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3400" y="2286000"/>
            <a:ext cx="3822700" cy="2667000"/>
          </a:xfrm>
          <a:noFill/>
        </p:spPr>
      </p:pic>
      <p:pic>
        <p:nvPicPr>
          <p:cNvPr id="512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533400"/>
            <a:ext cx="3810000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3657600"/>
            <a:ext cx="3886200" cy="272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68FD8-9F6C-46D1-AB92-EC7FD4C902CA}" type="datetime3">
              <a:rPr lang="en-US" smtClean="0"/>
              <a:t>13 September 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UFCFB6-30-2 OOSD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214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95000"/>
            </a:schemeClr>
          </a:solidFill>
        </p:spPr>
        <p:txBody>
          <a:bodyPr/>
          <a:lstStyle/>
          <a:p>
            <a:pPr eaLnBrk="1" hangingPunct="1"/>
            <a:r>
              <a:rPr lang="en-GB" altLang="en-US" dirty="0" smtClean="0"/>
              <a:t>Events and event source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3000" smtClean="0"/>
              <a:t>Events: mouse movements, mouse clicks, and keystrokes or by the operating system, such as a timer. </a:t>
            </a:r>
          </a:p>
          <a:p>
            <a:pPr eaLnBrk="1" hangingPunct="1"/>
            <a:r>
              <a:rPr lang="en-GB" altLang="en-US" sz="3000" smtClean="0"/>
              <a:t>Java has pre-defined classes to represent different kinds of events. Each kind of event is defined as a class. </a:t>
            </a:r>
          </a:p>
          <a:p>
            <a:pPr lvl="1" eaLnBrk="1" hangingPunct="1"/>
            <a:r>
              <a:rPr lang="en-GB" altLang="en-US" sz="2600" smtClean="0"/>
              <a:t>For example, ActionEvent defines events such as pressing a button; WindowEvent defines events such as closing or opening a window;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A6525-5D65-4AC2-99A9-AB9DA7729215}" type="datetime3">
              <a:rPr lang="en-US" smtClean="0"/>
              <a:t>13 September 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UFCFB6-30-2 OOSD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190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95000"/>
            </a:schemeClr>
          </a:solidFill>
        </p:spPr>
        <p:txBody>
          <a:bodyPr/>
          <a:lstStyle/>
          <a:p>
            <a:pPr eaLnBrk="1" hangingPunct="1"/>
            <a:r>
              <a:rPr lang="en-GB" altLang="en-US" dirty="0" smtClean="0"/>
              <a:t>Source object of an event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The object in which an event is generated is called the source object.</a:t>
            </a:r>
          </a:p>
          <a:p>
            <a:pPr eaLnBrk="1" hangingPunct="1"/>
            <a:r>
              <a:rPr lang="en-GB" altLang="en-US" smtClean="0"/>
              <a:t>The two button objects are the source objects of the events generated when the buttons are pressed</a:t>
            </a:r>
          </a:p>
          <a:p>
            <a:pPr eaLnBrk="1" hangingPunct="1"/>
            <a:r>
              <a:rPr lang="en-GB" altLang="en-US" smtClean="0"/>
              <a:t>To identify the source object of an event, we use the getSource() method in the event class.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A422F-6843-411E-BB32-D331CE578351}" type="datetime3">
              <a:rPr lang="en-US" smtClean="0"/>
              <a:t>13 September 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UFCFB6-30-2 OOSD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536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95000"/>
            </a:schemeClr>
          </a:solidFill>
        </p:spPr>
        <p:txBody>
          <a:bodyPr>
            <a:normAutofit fontScale="90000"/>
          </a:bodyPr>
          <a:lstStyle/>
          <a:p>
            <a:pPr eaLnBrk="1" hangingPunct="1"/>
            <a:r>
              <a:rPr lang="en-GB" altLang="en-US" dirty="0" smtClean="0"/>
              <a:t>User actions, source objects and related events.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9500072"/>
              </p:ext>
            </p:extLst>
          </p:nvPr>
        </p:nvGraphicFramePr>
        <p:xfrm>
          <a:off x="533400" y="2133600"/>
          <a:ext cx="8229600" cy="2133600"/>
        </p:xfrm>
        <a:graphic>
          <a:graphicData uri="http://schemas.openxmlformats.org/drawingml/2006/table">
            <a:tbl>
              <a:tblPr/>
              <a:tblGrid>
                <a:gridCol w="2743200"/>
                <a:gridCol w="2362200"/>
                <a:gridCol w="3124200"/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User Action</a:t>
                      </a:r>
                      <a:endParaRPr kumimoji="0" lang="en-GB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Source Object</a:t>
                      </a:r>
                      <a:endParaRPr kumimoji="0" lang="en-GB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Generated Event </a:t>
                      </a:r>
                      <a:endParaRPr kumimoji="0" lang="en-GB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Click a button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JButton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ActionEvent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Press return on a text field    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JTextField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ActionEvent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Select an item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JList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ListSelectionEvent</a:t>
                      </a:r>
                      <a:endParaRPr kumimoji="0" lang="en-GB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</a:tbl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53202-3E04-450B-A9A8-0B26BCA73FCE}" type="datetime3">
              <a:rPr lang="en-US" smtClean="0"/>
              <a:t>13 September 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UFCFB6-30-2 OOSD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087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95000"/>
            </a:schemeClr>
          </a:solidFill>
        </p:spPr>
        <p:txBody>
          <a:bodyPr>
            <a:normAutofit fontScale="90000"/>
          </a:bodyPr>
          <a:lstStyle/>
          <a:p>
            <a:pPr eaLnBrk="1" hangingPunct="1"/>
            <a:r>
              <a:rPr lang="en-GB" altLang="en-US" dirty="0" smtClean="0"/>
              <a:t>Listeners, listener interfaces and event handlers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600" dirty="0" smtClean="0"/>
              <a:t>Once an event is generated, it needs to be </a:t>
            </a:r>
            <a:r>
              <a:rPr lang="en-US" altLang="en-US" sz="2600" dirty="0" smtClean="0">
                <a:solidFill>
                  <a:srgbClr val="FF0000"/>
                </a:solidFill>
              </a:rPr>
              <a:t>listened</a:t>
            </a:r>
            <a:r>
              <a:rPr lang="en-US" altLang="en-US" sz="2600" dirty="0" smtClean="0"/>
              <a:t> by an object: the listener.</a:t>
            </a:r>
          </a:p>
          <a:p>
            <a:pPr eaLnBrk="1" hangingPunct="1"/>
            <a:r>
              <a:rPr lang="en-US" altLang="en-US" sz="2600" dirty="0" smtClean="0"/>
              <a:t>The listener object receives information about these events and takes some actions to respond to these events, i.e. to </a:t>
            </a:r>
            <a:r>
              <a:rPr lang="en-US" altLang="en-US" sz="2600" dirty="0" smtClean="0">
                <a:solidFill>
                  <a:srgbClr val="FF0000"/>
                </a:solidFill>
              </a:rPr>
              <a:t>handle</a:t>
            </a:r>
            <a:r>
              <a:rPr lang="en-US" altLang="en-US" sz="2600" dirty="0" smtClean="0"/>
              <a:t> the events. </a:t>
            </a:r>
          </a:p>
          <a:p>
            <a:pPr eaLnBrk="1" hangingPunct="1"/>
            <a:r>
              <a:rPr lang="en-US" altLang="en-US" sz="2600" dirty="0" smtClean="0"/>
              <a:t>The actions for handling the events are defined in the methods specified in the relevant </a:t>
            </a:r>
            <a:r>
              <a:rPr lang="en-US" altLang="en-US" sz="2600" dirty="0" smtClean="0">
                <a:solidFill>
                  <a:srgbClr val="FF0000"/>
                </a:solidFill>
              </a:rPr>
              <a:t>listener interface</a:t>
            </a:r>
            <a:r>
              <a:rPr lang="en-US" altLang="en-US" sz="2600" dirty="0" smtClean="0"/>
              <a:t>.</a:t>
            </a:r>
          </a:p>
          <a:p>
            <a:pPr eaLnBrk="1" hangingPunct="1"/>
            <a:r>
              <a:rPr lang="en-US" altLang="en-US" sz="2600" dirty="0" smtClean="0"/>
              <a:t>The listener object’s class must implement the corresponding event-listener interface. The listener object must </a:t>
            </a:r>
            <a:r>
              <a:rPr lang="en-US" altLang="en-US" sz="2600" dirty="0" smtClean="0">
                <a:solidFill>
                  <a:srgbClr val="FF0000"/>
                </a:solidFill>
              </a:rPr>
              <a:t>register</a:t>
            </a:r>
            <a:r>
              <a:rPr lang="en-US" altLang="en-US" sz="2600" dirty="0" smtClean="0"/>
              <a:t> with the source object. </a:t>
            </a:r>
            <a:endParaRPr lang="en-GB" altLang="en-US" sz="2600" dirty="0" smtClean="0"/>
          </a:p>
          <a:p>
            <a:pPr eaLnBrk="1" hangingPunct="1">
              <a:buFont typeface="Arial" charset="0"/>
              <a:buNone/>
            </a:pPr>
            <a:endParaRPr lang="en-GB" altLang="en-US" sz="2400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75855-144A-4106-872E-C35B0E63F4D2}" type="datetime3">
              <a:rPr lang="en-US" smtClean="0"/>
              <a:t>13 September 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UFCFB6-30-2 OOSD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622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95000"/>
            </a:schemeClr>
          </a:solidFill>
        </p:spPr>
        <p:txBody>
          <a:bodyPr>
            <a:normAutofit fontScale="90000"/>
          </a:bodyPr>
          <a:lstStyle/>
          <a:p>
            <a:pPr eaLnBrk="1" hangingPunct="1"/>
            <a:r>
              <a:rPr lang="en-GB" altLang="en-US" sz="3600" dirty="0" smtClean="0"/>
              <a:t>Event and corresponding Listener interface 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1295400"/>
          <a:ext cx="8229600" cy="5200650"/>
        </p:xfrm>
        <a:graphic>
          <a:graphicData uri="http://schemas.openxmlformats.org/drawingml/2006/table">
            <a:tbl>
              <a:tblPr/>
              <a:tblGrid>
                <a:gridCol w="1828800"/>
                <a:gridCol w="2438400"/>
                <a:gridCol w="3962400"/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Event Class</a:t>
                      </a:r>
                      <a:endParaRPr kumimoji="0" lang="en-GB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Listener Interface</a:t>
                      </a:r>
                      <a:endParaRPr kumimoji="0" lang="en-GB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Listener Methods (Handlers)</a:t>
                      </a:r>
                      <a:endParaRPr kumimoji="0" lang="en-GB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ActionEvent</a:t>
                      </a: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ActionListener</a:t>
                      </a:r>
                      <a:endParaRPr kumimoji="0" lang="en-GB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actionPerformed(ActionEvent)</a:t>
                      </a: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WindowEvent</a:t>
                      </a:r>
                      <a:endParaRPr kumimoji="0" lang="en-GB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WindowListener</a:t>
                      </a: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windowClosing(WindowEvent)</a:t>
                      </a: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windowOpened(WindowEvent)</a:t>
                      </a: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windowIconified(WindowEvent)</a:t>
                      </a: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windowDeiconified(WindowEvent)</a:t>
                      </a: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windowClosed(WindowEvent)</a:t>
                      </a: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windowActivated(WindowEvent)</a:t>
                      </a: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windowDeactivated(WindowEvent)</a:t>
                      </a: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MouseEvent</a:t>
                      </a: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MouseListener</a:t>
                      </a: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mousePressed(MouseEvent)</a:t>
                      </a: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mouseReleased(MouseEvent)</a:t>
                      </a: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mouseClicked(MouseEvent)</a:t>
                      </a: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mouseExited(MouseEvent)</a:t>
                      </a: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mouseEntered(MouseEvent)</a:t>
                      </a: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</a:tbl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FF7F9-6D4E-4F53-858D-82D38093FE6C}" type="datetime3">
              <a:rPr lang="en-US" smtClean="0"/>
              <a:t>13 September 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UFCFB6-30-2 OOSD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103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1143000"/>
          </a:xfrm>
          <a:solidFill>
            <a:schemeClr val="bg1">
              <a:lumMod val="95000"/>
            </a:schemeClr>
          </a:solidFill>
        </p:spPr>
        <p:txBody>
          <a:bodyPr>
            <a:normAutofit fontScale="90000"/>
          </a:bodyPr>
          <a:lstStyle/>
          <a:p>
            <a:pPr eaLnBrk="1" hangingPunct="1"/>
            <a:r>
              <a:rPr lang="en-GB" altLang="en-US" dirty="0" smtClean="0"/>
              <a:t>Registering with source objects</a:t>
            </a:r>
            <a:br>
              <a:rPr lang="en-GB" altLang="en-US" dirty="0" smtClean="0"/>
            </a:br>
            <a:r>
              <a:rPr lang="en-GB" altLang="en-US" dirty="0" smtClean="0"/>
              <a:t>Implement event listener(skip)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 For </a:t>
            </a:r>
            <a:r>
              <a:rPr lang="en-GB" altLang="en-US" smtClean="0"/>
              <a:t>ShowActionEvent, listener is “this” object</a:t>
            </a:r>
          </a:p>
          <a:p>
            <a:pPr eaLnBrk="1" hangingPunct="1"/>
            <a:r>
              <a:rPr lang="en-GB" altLang="en-US" smtClean="0"/>
              <a:t>ShowActionEvent implements ActionListener</a:t>
            </a:r>
          </a:p>
          <a:p>
            <a:pPr eaLnBrk="1" hangingPunct="1">
              <a:buFont typeface="Arial" charset="0"/>
              <a:buNone/>
            </a:pPr>
            <a:r>
              <a:rPr lang="en-GB" altLang="en-US" smtClean="0"/>
              <a:t>		</a:t>
            </a:r>
            <a:endParaRPr lang="en-US" altLang="en-US" smtClean="0"/>
          </a:p>
          <a:p>
            <a:pPr eaLnBrk="1" hangingPunct="1">
              <a:buFont typeface="Arial" charset="0"/>
              <a:buNone/>
            </a:pPr>
            <a:r>
              <a:rPr lang="en-US" altLang="en-US" sz="2400" smtClean="0">
                <a:latin typeface="Courier New" pitchFamily="49" charset="0"/>
                <a:cs typeface="Courier New" pitchFamily="49" charset="0"/>
              </a:rPr>
              <a:t>//Register this object as the listener for </a:t>
            </a:r>
            <a:endParaRPr lang="en-GB" altLang="en-US" sz="240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Arial" charset="0"/>
              <a:buNone/>
            </a:pPr>
            <a:r>
              <a:rPr lang="en-US" altLang="en-US" sz="2400" smtClean="0">
                <a:latin typeface="Courier New" pitchFamily="49" charset="0"/>
                <a:cs typeface="Courier New" pitchFamily="49" charset="0"/>
              </a:rPr>
              <a:t>//events generated by the two buttons</a:t>
            </a:r>
            <a:endParaRPr lang="en-GB" altLang="en-US" sz="240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Arial" charset="0"/>
              <a:buNone/>
            </a:pPr>
            <a:r>
              <a:rPr lang="en-US" altLang="en-US" sz="2400" smtClean="0">
                <a:latin typeface="Courier New" pitchFamily="49" charset="0"/>
                <a:cs typeface="Courier New" pitchFamily="49" charset="0"/>
              </a:rPr>
              <a:t> button1.addActionListener(this);</a:t>
            </a:r>
            <a:endParaRPr lang="en-GB" altLang="en-US" sz="240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Arial" charset="0"/>
              <a:buNone/>
            </a:pPr>
            <a:r>
              <a:rPr lang="en-US" altLang="en-US" sz="2400" smtClean="0">
                <a:latin typeface="Courier New" pitchFamily="49" charset="0"/>
                <a:cs typeface="Courier New" pitchFamily="49" charset="0"/>
              </a:rPr>
              <a:t> button2.addActionListener(this);</a:t>
            </a:r>
            <a:endParaRPr lang="en-GB" altLang="en-US" sz="240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A71C4-0AB5-40C0-8AFD-A93948C55BBB}" type="datetime3">
              <a:rPr lang="en-US" smtClean="0"/>
              <a:t>13 September 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UFCFB6-30-2 OOSD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522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95000"/>
            </a:schemeClr>
          </a:solidFill>
        </p:spPr>
        <p:txBody>
          <a:bodyPr/>
          <a:lstStyle/>
          <a:p>
            <a:pPr eaLnBrk="1" hangingPunct="1"/>
            <a:r>
              <a:rPr lang="en-US" altLang="en-US" dirty="0" smtClean="0"/>
              <a:t>Student activity 1 (skip)</a:t>
            </a:r>
            <a:endParaRPr lang="en-GB" altLang="en-US" dirty="0" smtClean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Explore the effect of registering listener.</a:t>
            </a:r>
          </a:p>
          <a:p>
            <a:pPr eaLnBrk="1" hangingPunct="1"/>
            <a:r>
              <a:rPr lang="en-US" altLang="en-US" smtClean="0"/>
              <a:t>Modify the </a:t>
            </a:r>
            <a:r>
              <a:rPr lang="en-GB" altLang="en-US" smtClean="0"/>
              <a:t>ShowActionEvent</a:t>
            </a:r>
            <a:r>
              <a:rPr lang="en-US" altLang="en-US" smtClean="0"/>
              <a:t> example by removing the</a:t>
            </a:r>
          </a:p>
          <a:p>
            <a:pPr eaLnBrk="1" hangingPunct="1">
              <a:buFont typeface="Arial" charset="0"/>
              <a:buNone/>
            </a:pPr>
            <a:r>
              <a:rPr lang="en-US" altLang="en-US" sz="2400" smtClean="0">
                <a:latin typeface="Courier New" pitchFamily="49" charset="0"/>
                <a:cs typeface="Courier New" pitchFamily="49" charset="0"/>
              </a:rPr>
              <a:t>  button1.addActionListener(this);</a:t>
            </a:r>
            <a:endParaRPr lang="en-GB" altLang="en-US" sz="240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Arial" charset="0"/>
              <a:buNone/>
            </a:pPr>
            <a:r>
              <a:rPr lang="en-US" altLang="en-US" sz="2400" smtClean="0">
                <a:latin typeface="Courier New" pitchFamily="49" charset="0"/>
                <a:cs typeface="Courier New" pitchFamily="49" charset="0"/>
              </a:rPr>
              <a:t>  button2.addActionListener(this);</a:t>
            </a:r>
            <a:endParaRPr lang="en-US" altLang="en-US" smtClean="0"/>
          </a:p>
          <a:p>
            <a:pPr eaLnBrk="1" hangingPunct="1"/>
            <a:r>
              <a:rPr lang="en-US" altLang="en-US" smtClean="0"/>
              <a:t>Compile and run the program again. Now click on Button1 and Button2, observe what happens and try to explain why.  </a:t>
            </a:r>
            <a:endParaRPr lang="en-GB" altLang="en-US" smtClean="0"/>
          </a:p>
          <a:p>
            <a:pPr eaLnBrk="1" hangingPunct="1"/>
            <a:endParaRPr lang="en-GB" altLang="en-US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0F5FA-48FB-4FC0-A043-E26535702E7C}" type="datetime3">
              <a:rPr lang="en-US" smtClean="0"/>
              <a:t>13 September 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UFCFB6-30-2 OOSD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777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eaLnBrk="1" hangingPunct="1"/>
            <a:r>
              <a:rPr lang="en-US" altLang="en-US" dirty="0" smtClean="0"/>
              <a:t>Handling events (skip)</a:t>
            </a:r>
            <a:endParaRPr lang="en-GB" altLang="en-US" dirty="0" smtClean="0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altLang="en-US" sz="2200" dirty="0" smtClean="0">
                <a:latin typeface="Courier New" pitchFamily="49" charset="0"/>
                <a:cs typeface="Courier New" pitchFamily="49" charset="0"/>
              </a:rPr>
              <a:t>// implement the </a:t>
            </a:r>
            <a:r>
              <a:rPr lang="en-US" altLang="en-US" sz="2200" dirty="0" err="1" smtClean="0">
                <a:latin typeface="Courier New" pitchFamily="49" charset="0"/>
                <a:cs typeface="Courier New" pitchFamily="49" charset="0"/>
              </a:rPr>
              <a:t>actionPerformed</a:t>
            </a:r>
            <a:r>
              <a:rPr lang="en-US" altLang="en-US" sz="2200" dirty="0" smtClean="0">
                <a:latin typeface="Courier New" pitchFamily="49" charset="0"/>
                <a:cs typeface="Courier New" pitchFamily="49" charset="0"/>
              </a:rPr>
              <a:t> method </a:t>
            </a:r>
          </a:p>
          <a:p>
            <a:pPr eaLnBrk="1" hangingPunct="1">
              <a:buFont typeface="Arial" charset="0"/>
              <a:buNone/>
            </a:pPr>
            <a:r>
              <a:rPr lang="en-US" altLang="en-US" sz="2200" dirty="0" smtClean="0">
                <a:latin typeface="Courier New" pitchFamily="49" charset="0"/>
                <a:cs typeface="Courier New" pitchFamily="49" charset="0"/>
              </a:rPr>
              <a:t>// as specified in the </a:t>
            </a:r>
          </a:p>
          <a:p>
            <a:pPr eaLnBrk="1" hangingPunct="1">
              <a:buFont typeface="Arial" charset="0"/>
              <a:buNone/>
            </a:pPr>
            <a:r>
              <a:rPr lang="en-US" altLang="en-US" sz="2200" dirty="0" smtClean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altLang="en-US" sz="2200" dirty="0" err="1" smtClean="0">
                <a:latin typeface="Courier New" pitchFamily="49" charset="0"/>
                <a:cs typeface="Courier New" pitchFamily="49" charset="0"/>
              </a:rPr>
              <a:t>ActionListener</a:t>
            </a:r>
            <a:r>
              <a:rPr lang="en-US" altLang="en-US" sz="2200" dirty="0" smtClean="0">
                <a:latin typeface="Courier New" pitchFamily="49" charset="0"/>
                <a:cs typeface="Courier New" pitchFamily="49" charset="0"/>
              </a:rPr>
              <a:t> interface</a:t>
            </a:r>
            <a:endParaRPr lang="en-GB" altLang="en-US" sz="2200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Arial" charset="0"/>
              <a:buNone/>
            </a:pPr>
            <a:r>
              <a:rPr lang="en-US" altLang="en-US" sz="2200" dirty="0" smtClean="0">
                <a:latin typeface="Courier New" pitchFamily="49" charset="0"/>
                <a:cs typeface="Courier New" pitchFamily="49" charset="0"/>
              </a:rPr>
              <a:t>public void </a:t>
            </a:r>
            <a:r>
              <a:rPr lang="en-US" altLang="en-US" sz="2200" dirty="0" err="1" smtClean="0">
                <a:latin typeface="Courier New" pitchFamily="49" charset="0"/>
                <a:cs typeface="Courier New" pitchFamily="49" charset="0"/>
              </a:rPr>
              <a:t>actionPerformed</a:t>
            </a:r>
            <a:r>
              <a:rPr lang="en-US" altLang="en-US" sz="2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en-US" sz="2200" dirty="0" err="1" smtClean="0">
                <a:latin typeface="Courier New" pitchFamily="49" charset="0"/>
                <a:cs typeface="Courier New" pitchFamily="49" charset="0"/>
              </a:rPr>
              <a:t>ActionEvent</a:t>
            </a:r>
            <a:r>
              <a:rPr lang="en-US" altLang="en-US" sz="2200" dirty="0" smtClean="0">
                <a:latin typeface="Courier New" pitchFamily="49" charset="0"/>
                <a:cs typeface="Courier New" pitchFamily="49" charset="0"/>
              </a:rPr>
              <a:t> e) {</a:t>
            </a:r>
            <a:endParaRPr lang="en-GB" altLang="en-US" sz="2200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Arial" charset="0"/>
              <a:buNone/>
            </a:pPr>
            <a:r>
              <a:rPr lang="en-US" altLang="en-US" sz="22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en-US" sz="2200" dirty="0" err="1" smtClean="0">
                <a:latin typeface="Courier New" pitchFamily="49" charset="0"/>
                <a:cs typeface="Courier New" pitchFamily="49" charset="0"/>
              </a:rPr>
              <a:t>msg.setText</a:t>
            </a:r>
            <a:r>
              <a:rPr lang="en-US" altLang="en-US" sz="2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en-US" sz="2200" dirty="0" err="1" smtClean="0">
                <a:latin typeface="Courier New" pitchFamily="49" charset="0"/>
                <a:cs typeface="Courier New" pitchFamily="49" charset="0"/>
              </a:rPr>
              <a:t>e.getActionCommand</a:t>
            </a:r>
            <a:r>
              <a:rPr lang="en-US" altLang="en-US" sz="2200" dirty="0" smtClean="0">
                <a:latin typeface="Courier New" pitchFamily="49" charset="0"/>
                <a:cs typeface="Courier New" pitchFamily="49" charset="0"/>
              </a:rPr>
              <a:t>()+</a:t>
            </a:r>
          </a:p>
          <a:p>
            <a:pPr eaLnBrk="1" hangingPunct="1">
              <a:buFont typeface="Arial" charset="0"/>
              <a:buNone/>
            </a:pPr>
            <a:r>
              <a:rPr lang="en-US" altLang="en-US" sz="2200" dirty="0" smtClean="0">
                <a:latin typeface="Courier New" pitchFamily="49" charset="0"/>
                <a:cs typeface="Courier New" pitchFamily="49" charset="0"/>
              </a:rPr>
              <a:t>              " is pressed");</a:t>
            </a:r>
            <a:endParaRPr lang="en-GB" altLang="en-US" sz="2200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Arial" charset="0"/>
              <a:buNone/>
            </a:pPr>
            <a:r>
              <a:rPr lang="en-US" altLang="en-US" sz="22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GB" altLang="en-US" sz="22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CB309-4307-4B5A-9C93-64A4571A2597}" type="datetime3">
              <a:rPr lang="en-US" smtClean="0"/>
              <a:t>13 September 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UFCFB6-30-2 OOSD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993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95000"/>
            </a:schemeClr>
          </a:solidFill>
        </p:spPr>
        <p:txBody>
          <a:bodyPr>
            <a:normAutofit fontScale="90000"/>
          </a:bodyPr>
          <a:lstStyle/>
          <a:p>
            <a:pPr eaLnBrk="1" hangingPunct="1"/>
            <a:r>
              <a:rPr lang="en-GB" altLang="en-US" dirty="0" err="1" smtClean="0"/>
              <a:t>ShowActionEvent</a:t>
            </a:r>
            <a:r>
              <a:rPr lang="en-GB" altLang="en-US" dirty="0" smtClean="0"/>
              <a:t>- explained 1 (skip)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en-US" altLang="en-US" sz="1200" smtClean="0"/>
              <a:t>The class has two buttons and one label. </a:t>
            </a:r>
            <a:endParaRPr lang="en-GB" altLang="en-US" sz="1200" smtClean="0"/>
          </a:p>
          <a:p>
            <a:pPr eaLnBrk="1" hangingPunct="1">
              <a:buFont typeface="Arial" charset="0"/>
              <a:buNone/>
            </a:pPr>
            <a:r>
              <a:rPr lang="en-US" altLang="en-US" sz="1800" smtClean="0">
                <a:latin typeface="Courier New" pitchFamily="49" charset="0"/>
                <a:cs typeface="Courier New" pitchFamily="49" charset="0"/>
              </a:rPr>
              <a:t>      private JButton button1 = new JButton("Button1");</a:t>
            </a:r>
            <a:endParaRPr lang="en-GB" altLang="en-US" sz="180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Arial" charset="0"/>
              <a:buNone/>
            </a:pPr>
            <a:r>
              <a:rPr lang="en-US" altLang="en-US" sz="1800" smtClean="0">
                <a:latin typeface="Courier New" pitchFamily="49" charset="0"/>
                <a:cs typeface="Courier New" pitchFamily="49" charset="0"/>
              </a:rPr>
              <a:t>      private JButton button2 = new JButton("Button2");</a:t>
            </a:r>
            <a:endParaRPr lang="en-GB" altLang="en-US" sz="180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Arial" charset="0"/>
              <a:buNone/>
            </a:pPr>
            <a:r>
              <a:rPr lang="en-US" altLang="en-US" sz="1800" smtClean="0">
                <a:latin typeface="Courier New" pitchFamily="49" charset="0"/>
                <a:cs typeface="Courier New" pitchFamily="49" charset="0"/>
              </a:rPr>
              <a:t>      private JLabel msg = new JLabel();</a:t>
            </a:r>
            <a:endParaRPr lang="en-GB" altLang="en-US" sz="180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Arial" charset="0"/>
              <a:buNone/>
            </a:pPr>
            <a:r>
              <a:rPr lang="en-US" altLang="en-US" sz="1200" smtClean="0"/>
              <a:t> </a:t>
            </a:r>
            <a:endParaRPr lang="en-GB" altLang="en-US" sz="1200" smtClean="0"/>
          </a:p>
          <a:p>
            <a:pPr eaLnBrk="1" hangingPunct="1"/>
            <a:r>
              <a:rPr lang="en-US" altLang="en-US" sz="1200" smtClean="0"/>
              <a:t>It uses the default </a:t>
            </a:r>
            <a:r>
              <a:rPr lang="en-GB" altLang="en-US" sz="1200" smtClean="0"/>
              <a:t>BorderLayoutManager</a:t>
            </a:r>
            <a:r>
              <a:rPr lang="en-US" altLang="en-US" sz="1200" smtClean="0"/>
              <a:t>. It places </a:t>
            </a:r>
            <a:r>
              <a:rPr lang="en-GB" altLang="en-US" sz="1200" smtClean="0"/>
              <a:t>button1</a:t>
            </a:r>
            <a:r>
              <a:rPr lang="en-US" altLang="en-US" sz="1200" smtClean="0"/>
              <a:t> at North, </a:t>
            </a:r>
            <a:r>
              <a:rPr lang="en-GB" altLang="en-US" sz="1200" smtClean="0"/>
              <a:t>button2</a:t>
            </a:r>
            <a:r>
              <a:rPr lang="en-US" altLang="en-US" sz="1200" smtClean="0"/>
              <a:t> at South and the label </a:t>
            </a:r>
            <a:r>
              <a:rPr lang="en-GB" altLang="en-US" sz="1200" smtClean="0"/>
              <a:t>msg</a:t>
            </a:r>
            <a:r>
              <a:rPr lang="en-US" altLang="en-US" sz="1200" smtClean="0"/>
              <a:t> in the Center</a:t>
            </a:r>
            <a:endParaRPr lang="en-GB" altLang="en-US" sz="1200" smtClean="0"/>
          </a:p>
          <a:p>
            <a:pPr eaLnBrk="1" hangingPunct="1">
              <a:buFont typeface="Arial" charset="0"/>
              <a:buNone/>
            </a:pPr>
            <a:r>
              <a:rPr lang="en-US" altLang="en-US" sz="1800" smtClean="0">
                <a:latin typeface="Courier New" pitchFamily="49" charset="0"/>
                <a:cs typeface="Courier New" pitchFamily="49" charset="0"/>
              </a:rPr>
              <a:t> </a:t>
            </a:r>
            <a:endParaRPr lang="en-GB" altLang="en-US" sz="180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Arial" charset="0"/>
              <a:buNone/>
            </a:pPr>
            <a:r>
              <a:rPr lang="en-US" altLang="en-US" sz="1800" smtClean="0">
                <a:latin typeface="Courier New" pitchFamily="49" charset="0"/>
                <a:cs typeface="Courier New" pitchFamily="49" charset="0"/>
              </a:rPr>
              <a:t>      // Get the content pane of the frame</a:t>
            </a:r>
            <a:endParaRPr lang="en-GB" altLang="en-US" sz="180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Arial" charset="0"/>
              <a:buNone/>
            </a:pPr>
            <a:r>
              <a:rPr lang="en-US" altLang="en-US" sz="1800" smtClean="0">
                <a:latin typeface="Courier New" pitchFamily="49" charset="0"/>
                <a:cs typeface="Courier New" pitchFamily="49" charset="0"/>
              </a:rPr>
              <a:t>         Container container = getContentPane();</a:t>
            </a:r>
            <a:endParaRPr lang="en-GB" altLang="en-US" sz="180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Arial" charset="0"/>
              <a:buNone/>
            </a:pPr>
            <a:r>
              <a:rPr lang="en-US" altLang="en-US" sz="1800" smtClean="0">
                <a:latin typeface="Courier New" pitchFamily="49" charset="0"/>
                <a:cs typeface="Courier New" pitchFamily="49" charset="0"/>
              </a:rPr>
              <a:t>      </a:t>
            </a:r>
            <a:endParaRPr lang="en-GB" altLang="en-US" sz="180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Arial" charset="0"/>
              <a:buNone/>
            </a:pPr>
            <a:r>
              <a:rPr lang="en-US" altLang="en-US" sz="1800" smtClean="0">
                <a:latin typeface="Courier New" pitchFamily="49" charset="0"/>
                <a:cs typeface="Courier New" pitchFamily="49" charset="0"/>
              </a:rPr>
              <a:t>      // Add buttons to the frame</a:t>
            </a:r>
            <a:endParaRPr lang="en-GB" altLang="en-US" sz="180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Arial" charset="0"/>
              <a:buNone/>
            </a:pPr>
            <a:r>
              <a:rPr lang="en-US" altLang="en-US" sz="1800" smtClean="0">
                <a:latin typeface="Courier New" pitchFamily="49" charset="0"/>
                <a:cs typeface="Courier New" pitchFamily="49" charset="0"/>
              </a:rPr>
              <a:t>         container.add(button1,BorderLayout.NORTH);</a:t>
            </a:r>
            <a:endParaRPr lang="en-GB" altLang="en-US" sz="180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Arial" charset="0"/>
              <a:buNone/>
            </a:pPr>
            <a:r>
              <a:rPr lang="en-US" altLang="en-US" sz="1800" smtClean="0">
                <a:latin typeface="Courier New" pitchFamily="49" charset="0"/>
                <a:cs typeface="Courier New" pitchFamily="49" charset="0"/>
              </a:rPr>
              <a:t>         container.add(button2,BorderLayout.SOUTH);</a:t>
            </a:r>
            <a:endParaRPr lang="en-GB" altLang="en-US" sz="180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Arial" charset="0"/>
              <a:buNone/>
            </a:pPr>
            <a:r>
              <a:rPr lang="en-US" altLang="en-US" sz="1800" smtClean="0">
                <a:latin typeface="Courier New" pitchFamily="49" charset="0"/>
                <a:cs typeface="Courier New" pitchFamily="49" charset="0"/>
              </a:rPr>
              <a:t>         container.add(msg,BorderLayout.CENTER);</a:t>
            </a:r>
            <a:endParaRPr lang="en-GB" altLang="en-US" sz="180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Arial" charset="0"/>
              <a:buNone/>
            </a:pPr>
            <a:r>
              <a:rPr lang="en-US" altLang="en-US" sz="1800" smtClean="0">
                <a:latin typeface="Courier New" pitchFamily="49" charset="0"/>
                <a:cs typeface="Courier New" pitchFamily="49" charset="0"/>
              </a:rPr>
              <a:t>      </a:t>
            </a:r>
            <a:endParaRPr lang="en-GB" altLang="en-US" sz="180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A111C-C25B-40D8-A32F-F54421FD0BB7}" type="datetime3">
              <a:rPr lang="en-US" smtClean="0"/>
              <a:t>13 September 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UFCFB6-30-2 OOSD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992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2"/>
          </a:solidFill>
        </p:spPr>
        <p:txBody>
          <a:bodyPr/>
          <a:lstStyle/>
          <a:p>
            <a:r>
              <a:rPr lang="en-GB" dirty="0"/>
              <a:t>Simple </a:t>
            </a:r>
            <a:r>
              <a:rPr lang="en-GB" dirty="0" smtClean="0"/>
              <a:t>GUI(skip)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841A2-FCCD-4A47-A76B-BB3F520ABDEB}" type="datetime3">
              <a:rPr lang="en-US" smtClean="0"/>
              <a:t>13 September 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UFCFB6-30-2 OOSD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/>
              <a:t>Add functionality </a:t>
            </a:r>
          </a:p>
          <a:p>
            <a:r>
              <a:rPr lang="en-GB" dirty="0" smtClean="0"/>
              <a:t>Complete </a:t>
            </a:r>
            <a:r>
              <a:rPr lang="en-GB" dirty="0"/>
              <a:t>“</a:t>
            </a:r>
            <a:r>
              <a:rPr lang="en-GB" dirty="0" err="1"/>
              <a:t>actonPerformed</a:t>
            </a:r>
            <a:r>
              <a:rPr lang="en-GB" dirty="0"/>
              <a:t> method”</a:t>
            </a:r>
          </a:p>
          <a:p>
            <a:r>
              <a:rPr lang="en-GB" dirty="0"/>
              <a:t>Show simple </a:t>
            </a:r>
            <a:r>
              <a:rPr lang="en-GB" dirty="0" err="1"/>
              <a:t>setText</a:t>
            </a:r>
            <a:r>
              <a:rPr lang="en-GB" dirty="0"/>
              <a:t> in the display area, </a:t>
            </a:r>
            <a:r>
              <a:rPr lang="en-GB" dirty="0" smtClean="0"/>
              <a:t>run</a:t>
            </a:r>
          </a:p>
          <a:p>
            <a:r>
              <a:rPr lang="en-GB" dirty="0" smtClean="0"/>
              <a:t>Use </a:t>
            </a:r>
            <a:r>
              <a:rPr lang="en-GB" dirty="0" err="1" smtClean="0"/>
              <a:t>JOptionPane</a:t>
            </a:r>
            <a:r>
              <a:rPr lang="en-GB" dirty="0" smtClean="0"/>
              <a:t> to get input</a:t>
            </a:r>
          </a:p>
          <a:p>
            <a:pPr lvl="1"/>
            <a:r>
              <a:rPr lang="en-GB" dirty="0" smtClean="0"/>
              <a:t>Drag “click here to enter your name”</a:t>
            </a:r>
          </a:p>
          <a:p>
            <a:pPr lvl="1"/>
            <a:r>
              <a:rPr lang="en-GB" dirty="0" smtClean="0"/>
              <a:t>Enter </a:t>
            </a:r>
            <a:r>
              <a:rPr lang="en-GB" dirty="0" err="1" smtClean="0"/>
              <a:t>JOptionPane</a:t>
            </a:r>
            <a:r>
              <a:rPr lang="en-GB" dirty="0" smtClean="0"/>
              <a:t> code</a:t>
            </a:r>
          </a:p>
          <a:p>
            <a:pPr lvl="1"/>
            <a:r>
              <a:rPr lang="en-GB" dirty="0" smtClean="0"/>
              <a:t>Declare the “name” attribute</a:t>
            </a:r>
          </a:p>
          <a:p>
            <a:pPr lvl="2"/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18856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95000"/>
            </a:schemeClr>
          </a:solidFill>
        </p:spPr>
        <p:txBody>
          <a:bodyPr>
            <a:normAutofit fontScale="90000"/>
          </a:bodyPr>
          <a:lstStyle/>
          <a:p>
            <a:pPr eaLnBrk="1" hangingPunct="1"/>
            <a:r>
              <a:rPr lang="en-GB" altLang="en-US" dirty="0" err="1" smtClean="0"/>
              <a:t>ShowActionEvent</a:t>
            </a:r>
            <a:r>
              <a:rPr lang="en-GB" altLang="en-US" dirty="0" smtClean="0"/>
              <a:t>- explained 2 (skip)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1400" smtClean="0"/>
              <a:t>“</a:t>
            </a:r>
            <a:r>
              <a:rPr lang="en-GB" altLang="en-US" sz="1400" smtClean="0"/>
              <a:t>this</a:t>
            </a:r>
            <a:r>
              <a:rPr lang="en-US" altLang="en-US" sz="1400" smtClean="0"/>
              <a:t>” object is registered with the two buttons to listen to events generated by these two buttons.</a:t>
            </a:r>
            <a:endParaRPr lang="en-GB" altLang="en-US" sz="1400" smtClean="0"/>
          </a:p>
          <a:p>
            <a:pPr eaLnBrk="1" hangingPunct="1">
              <a:buFont typeface="Arial" charset="0"/>
              <a:buNone/>
            </a:pPr>
            <a:r>
              <a:rPr lang="en-US" altLang="en-US" sz="1800" smtClean="0">
                <a:latin typeface="Courier New" pitchFamily="49" charset="0"/>
                <a:cs typeface="Courier New" pitchFamily="49" charset="0"/>
              </a:rPr>
              <a:t>    // Register this object as the listener for </a:t>
            </a:r>
            <a:endParaRPr lang="en-GB" altLang="en-US" sz="180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Arial" charset="0"/>
              <a:buNone/>
            </a:pPr>
            <a:r>
              <a:rPr lang="en-US" altLang="en-US" sz="1800" smtClean="0">
                <a:latin typeface="Courier New" pitchFamily="49" charset="0"/>
                <a:cs typeface="Courier New" pitchFamily="49" charset="0"/>
              </a:rPr>
              <a:t>	  // events generated by the two buttons</a:t>
            </a:r>
            <a:endParaRPr lang="en-GB" altLang="en-US" sz="180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Arial" charset="0"/>
              <a:buNone/>
            </a:pPr>
            <a:r>
              <a:rPr lang="en-US" altLang="en-US" sz="1800" smtClean="0">
                <a:latin typeface="Courier New" pitchFamily="49" charset="0"/>
                <a:cs typeface="Courier New" pitchFamily="49" charset="0"/>
              </a:rPr>
              <a:t>     button1.addActionListener(this);</a:t>
            </a:r>
            <a:endParaRPr lang="en-GB" altLang="en-US" sz="180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Arial" charset="0"/>
              <a:buNone/>
            </a:pPr>
            <a:r>
              <a:rPr lang="en-US" altLang="en-US" sz="1800" smtClean="0">
                <a:latin typeface="Courier New" pitchFamily="49" charset="0"/>
                <a:cs typeface="Courier New" pitchFamily="49" charset="0"/>
              </a:rPr>
              <a:t>     button2.addActionListener(this);</a:t>
            </a:r>
            <a:endParaRPr lang="en-GB" altLang="en-US" sz="180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Arial" charset="0"/>
              <a:buNone/>
            </a:pPr>
            <a:endParaRPr lang="en-GB" altLang="en-US" sz="1800" smtClean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altLang="en-US" sz="1400" smtClean="0"/>
              <a:t>The class of “</a:t>
            </a:r>
            <a:r>
              <a:rPr lang="en-GB" altLang="en-US" sz="1400" smtClean="0"/>
              <a:t>this</a:t>
            </a:r>
            <a:r>
              <a:rPr lang="en-US" altLang="en-US" sz="1400" smtClean="0"/>
              <a:t>” object, i.e. </a:t>
            </a:r>
            <a:r>
              <a:rPr lang="en-GB" altLang="en-US" sz="1400" smtClean="0"/>
              <a:t>ShowActionEvent</a:t>
            </a:r>
            <a:r>
              <a:rPr lang="en-US" altLang="en-US" sz="1400" smtClean="0"/>
              <a:t>, implements </a:t>
            </a:r>
            <a:r>
              <a:rPr lang="en-GB" altLang="en-US" sz="1400" smtClean="0"/>
              <a:t>ActionListener</a:t>
            </a:r>
            <a:r>
              <a:rPr lang="en-US" altLang="en-US" sz="1400" smtClean="0"/>
              <a:t>.</a:t>
            </a:r>
            <a:endParaRPr lang="en-GB" altLang="en-US" sz="1400" smtClean="0"/>
          </a:p>
          <a:p>
            <a:pPr eaLnBrk="1" hangingPunct="1">
              <a:buFont typeface="Arial" charset="0"/>
              <a:buNone/>
            </a:pPr>
            <a:r>
              <a:rPr lang="en-US" altLang="en-US" sz="1800" smtClean="0">
                <a:latin typeface="Courier New" pitchFamily="49" charset="0"/>
                <a:cs typeface="Courier New" pitchFamily="49" charset="0"/>
              </a:rPr>
              <a:t> </a:t>
            </a:r>
            <a:endParaRPr lang="en-GB" altLang="en-US" sz="180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Arial" charset="0"/>
              <a:buNone/>
            </a:pPr>
            <a:r>
              <a:rPr lang="en-US" altLang="en-US" sz="1800" smtClean="0">
                <a:latin typeface="Courier New" pitchFamily="49" charset="0"/>
                <a:cs typeface="Courier New" pitchFamily="49" charset="0"/>
              </a:rPr>
              <a:t>    public class ShowActionEvent extends JFrame </a:t>
            </a:r>
            <a:r>
              <a:rPr lang="en-GB" altLang="en-US" sz="180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eaLnBrk="1" hangingPunct="1">
              <a:buFont typeface="Arial" charset="0"/>
              <a:buNone/>
            </a:pPr>
            <a:r>
              <a:rPr lang="en-GB" altLang="en-US" sz="180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altLang="en-US" sz="1800" smtClean="0">
                <a:latin typeface="Courier New" pitchFamily="49" charset="0"/>
                <a:cs typeface="Courier New" pitchFamily="49" charset="0"/>
              </a:rPr>
              <a:t>implements ActionListener {</a:t>
            </a:r>
            <a:endParaRPr lang="en-GB" altLang="en-US" sz="180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Arial" charset="0"/>
              <a:buNone/>
            </a:pPr>
            <a:r>
              <a:rPr lang="en-US" altLang="en-US" sz="1800" smtClean="0">
                <a:latin typeface="Courier New" pitchFamily="49" charset="0"/>
                <a:cs typeface="Courier New" pitchFamily="49" charset="0"/>
              </a:rPr>
              <a:t>   	… …</a:t>
            </a:r>
            <a:endParaRPr lang="en-GB" altLang="en-US" sz="180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Arial" charset="0"/>
              <a:buNone/>
            </a:pPr>
            <a:r>
              <a:rPr lang="en-US" altLang="en-US" sz="1800" smtClean="0">
                <a:latin typeface="Courier New" pitchFamily="49" charset="0"/>
                <a:cs typeface="Courier New" pitchFamily="49" charset="0"/>
              </a:rPr>
              <a:t>      }</a:t>
            </a:r>
            <a:endParaRPr lang="en-GB" altLang="en-US" sz="180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Arial" charset="0"/>
              <a:buNone/>
            </a:pPr>
            <a:r>
              <a:rPr lang="en-US" altLang="en-US" sz="1400" smtClean="0"/>
              <a:t>      </a:t>
            </a:r>
            <a:endParaRPr lang="en-GB" altLang="en-US" sz="140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FBEB4-B169-42B0-B537-004770FBBDBF}" type="datetime3">
              <a:rPr lang="en-US" smtClean="0"/>
              <a:t>13 September 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UFCFB6-30-2 OOSD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113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95000"/>
            </a:schemeClr>
          </a:solidFill>
        </p:spPr>
        <p:txBody>
          <a:bodyPr>
            <a:normAutofit fontScale="90000"/>
          </a:bodyPr>
          <a:lstStyle/>
          <a:p>
            <a:pPr eaLnBrk="1" hangingPunct="1"/>
            <a:r>
              <a:rPr lang="en-GB" altLang="en-US" dirty="0" err="1" smtClean="0"/>
              <a:t>ShowActionEvent</a:t>
            </a:r>
            <a:r>
              <a:rPr lang="en-GB" altLang="en-US" dirty="0" smtClean="0"/>
              <a:t>- explained 3 (skip)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</a:pPr>
            <a:endParaRPr lang="en-GB" altLang="en-US" sz="1800" smtClean="0"/>
          </a:p>
          <a:p>
            <a:pPr eaLnBrk="1" hangingPunct="1"/>
            <a:r>
              <a:rPr lang="en-GB" altLang="en-US" sz="1800" smtClean="0"/>
              <a:t>ShowActionEvent</a:t>
            </a:r>
            <a:r>
              <a:rPr lang="en-US" altLang="en-US" sz="1800" smtClean="0"/>
              <a:t> implements the method in </a:t>
            </a:r>
            <a:r>
              <a:rPr lang="en-GB" altLang="en-US" sz="1800" smtClean="0"/>
              <a:t>ActionListener</a:t>
            </a:r>
            <a:r>
              <a:rPr lang="en-US" altLang="en-US" sz="1800" smtClean="0"/>
              <a:t>, i.e. the </a:t>
            </a:r>
            <a:r>
              <a:rPr lang="en-GB" altLang="en-US" sz="1800" smtClean="0"/>
              <a:t>actionPerformed()</a:t>
            </a:r>
            <a:r>
              <a:rPr lang="en-US" altLang="en-US" sz="1800" smtClean="0"/>
              <a:t> method.</a:t>
            </a:r>
            <a:endParaRPr lang="en-GB" altLang="en-US" sz="1800" smtClean="0"/>
          </a:p>
          <a:p>
            <a:pPr eaLnBrk="1" hangingPunct="1">
              <a:buFont typeface="Arial" charset="0"/>
              <a:buNone/>
            </a:pPr>
            <a:r>
              <a:rPr lang="en-US" altLang="en-US" sz="1800" smtClean="0"/>
              <a:t> </a:t>
            </a:r>
            <a:endParaRPr lang="en-GB" altLang="en-US" sz="180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Arial" charset="0"/>
              <a:buNone/>
            </a:pPr>
            <a:r>
              <a:rPr lang="en-US" altLang="en-US" sz="1800" smtClean="0">
                <a:latin typeface="Courier New" pitchFamily="49" charset="0"/>
                <a:cs typeface="Courier New" pitchFamily="49" charset="0"/>
              </a:rPr>
              <a:t>    // implement the actionPerformed method as </a:t>
            </a:r>
            <a:endParaRPr lang="en-GB" altLang="en-US" sz="180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Arial" charset="0"/>
              <a:buNone/>
            </a:pPr>
            <a:r>
              <a:rPr lang="en-US" altLang="en-US" sz="1800" smtClean="0">
                <a:latin typeface="Courier New" pitchFamily="49" charset="0"/>
                <a:cs typeface="Courier New" pitchFamily="49" charset="0"/>
              </a:rPr>
              <a:t>    // specified in the ActionListener interface</a:t>
            </a:r>
            <a:endParaRPr lang="en-GB" altLang="en-US" sz="180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Arial" charset="0"/>
              <a:buNone/>
            </a:pPr>
            <a:r>
              <a:rPr lang="en-US" altLang="en-US" sz="1800" smtClean="0">
                <a:latin typeface="Courier New" pitchFamily="49" charset="0"/>
                <a:cs typeface="Courier New" pitchFamily="49" charset="0"/>
              </a:rPr>
              <a:t>    public void actionPerformed(ActionEvent e) {</a:t>
            </a:r>
            <a:endParaRPr lang="en-GB" altLang="en-US" sz="180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Arial" charset="0"/>
              <a:buNone/>
            </a:pPr>
            <a:r>
              <a:rPr lang="en-US" altLang="en-US" sz="1800" smtClean="0">
                <a:latin typeface="Courier New" pitchFamily="49" charset="0"/>
                <a:cs typeface="Courier New" pitchFamily="49" charset="0"/>
              </a:rPr>
              <a:t>        msg.setText(e.getActionCommand()+" is pressed");</a:t>
            </a:r>
            <a:endParaRPr lang="en-GB" altLang="en-US" sz="180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Arial" charset="0"/>
              <a:buNone/>
            </a:pPr>
            <a:r>
              <a:rPr lang="en-US" altLang="en-US" sz="1800" smtClean="0">
                <a:latin typeface="Courier New" pitchFamily="49" charset="0"/>
                <a:cs typeface="Courier New" pitchFamily="49" charset="0"/>
              </a:rPr>
              <a:t>    }</a:t>
            </a:r>
            <a:endParaRPr lang="en-GB" altLang="en-US" sz="1800" smtClean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en-GB" altLang="en-US" sz="180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7F11D-E52C-453D-94D5-5EAE7A6A1F13}" type="datetime3">
              <a:rPr lang="en-US" smtClean="0"/>
              <a:t>13 September 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UFCFB6-30-2 OOSD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822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GB" dirty="0" err="1"/>
              <a:t>ShowActionEvent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DB3A2-F3AB-4E4C-B610-A45A9D6C646B}" type="datetime3">
              <a:rPr lang="en-US" smtClean="0"/>
              <a:t>13 September 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UFCFB6-30-2 OOSD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8153400" cy="4572000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GB" sz="6400" dirty="0">
                <a:latin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lang="en-GB" sz="6400" dirty="0" err="1">
                <a:latin typeface="Consolas" panose="020B0609020204030204" pitchFamily="49" charset="0"/>
                <a:cs typeface="Consolas" panose="020B0609020204030204" pitchFamily="49" charset="0"/>
              </a:rPr>
              <a:t>ShowActionEvent</a:t>
            </a:r>
            <a:r>
              <a:rPr lang="en-GB" sz="6400" dirty="0">
                <a:latin typeface="Consolas" panose="020B0609020204030204" pitchFamily="49" charset="0"/>
                <a:cs typeface="Consolas" panose="020B0609020204030204" pitchFamily="49" charset="0"/>
              </a:rPr>
              <a:t> extends </a:t>
            </a:r>
            <a:r>
              <a:rPr lang="en-GB" sz="6400" dirty="0" err="1">
                <a:latin typeface="Consolas" panose="020B0609020204030204" pitchFamily="49" charset="0"/>
                <a:cs typeface="Consolas" panose="020B0609020204030204" pitchFamily="49" charset="0"/>
              </a:rPr>
              <a:t>JFrame</a:t>
            </a:r>
            <a:r>
              <a:rPr lang="en-GB" sz="6400" dirty="0">
                <a:latin typeface="Consolas" panose="020B0609020204030204" pitchFamily="49" charset="0"/>
                <a:cs typeface="Consolas" panose="020B0609020204030204" pitchFamily="49" charset="0"/>
              </a:rPr>
              <a:t> implements </a:t>
            </a:r>
            <a:r>
              <a:rPr lang="en-GB" sz="6400" dirty="0" err="1">
                <a:latin typeface="Consolas" panose="020B0609020204030204" pitchFamily="49" charset="0"/>
                <a:cs typeface="Consolas" panose="020B0609020204030204" pitchFamily="49" charset="0"/>
              </a:rPr>
              <a:t>ActionListener</a:t>
            </a:r>
            <a:r>
              <a:rPr lang="en-GB" sz="64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GB" sz="6400" dirty="0">
                <a:latin typeface="Consolas" panose="020B0609020204030204" pitchFamily="49" charset="0"/>
                <a:cs typeface="Consolas" panose="020B0609020204030204" pitchFamily="49" charset="0"/>
              </a:rPr>
              <a:t>    private </a:t>
            </a:r>
            <a:r>
              <a:rPr lang="en-GB" sz="6400" dirty="0" err="1">
                <a:latin typeface="Consolas" panose="020B0609020204030204" pitchFamily="49" charset="0"/>
                <a:cs typeface="Consolas" panose="020B0609020204030204" pitchFamily="49" charset="0"/>
              </a:rPr>
              <a:t>JButton</a:t>
            </a:r>
            <a:r>
              <a:rPr lang="en-GB" sz="6400" dirty="0">
                <a:latin typeface="Consolas" panose="020B0609020204030204" pitchFamily="49" charset="0"/>
                <a:cs typeface="Consolas" panose="020B0609020204030204" pitchFamily="49" charset="0"/>
              </a:rPr>
              <a:t> button1 = new </a:t>
            </a:r>
            <a:r>
              <a:rPr lang="en-GB" sz="6400" dirty="0" err="1">
                <a:latin typeface="Consolas" panose="020B0609020204030204" pitchFamily="49" charset="0"/>
                <a:cs typeface="Consolas" panose="020B0609020204030204" pitchFamily="49" charset="0"/>
              </a:rPr>
              <a:t>JButton</a:t>
            </a:r>
            <a:r>
              <a:rPr lang="en-GB" sz="6400" dirty="0">
                <a:latin typeface="Consolas" panose="020B0609020204030204" pitchFamily="49" charset="0"/>
                <a:cs typeface="Consolas" panose="020B0609020204030204" pitchFamily="49" charset="0"/>
              </a:rPr>
              <a:t>("Button1");</a:t>
            </a:r>
          </a:p>
          <a:p>
            <a:pPr marL="0" indent="0">
              <a:buNone/>
            </a:pPr>
            <a:r>
              <a:rPr lang="en-GB" sz="6400" dirty="0">
                <a:latin typeface="Consolas" panose="020B0609020204030204" pitchFamily="49" charset="0"/>
                <a:cs typeface="Consolas" panose="020B0609020204030204" pitchFamily="49" charset="0"/>
              </a:rPr>
              <a:t>    private </a:t>
            </a:r>
            <a:r>
              <a:rPr lang="en-GB" sz="6400" dirty="0" err="1">
                <a:latin typeface="Consolas" panose="020B0609020204030204" pitchFamily="49" charset="0"/>
                <a:cs typeface="Consolas" panose="020B0609020204030204" pitchFamily="49" charset="0"/>
              </a:rPr>
              <a:t>JButton</a:t>
            </a:r>
            <a:r>
              <a:rPr lang="en-GB" sz="6400" dirty="0">
                <a:latin typeface="Consolas" panose="020B0609020204030204" pitchFamily="49" charset="0"/>
                <a:cs typeface="Consolas" panose="020B0609020204030204" pitchFamily="49" charset="0"/>
              </a:rPr>
              <a:t> button2 = new </a:t>
            </a:r>
            <a:r>
              <a:rPr lang="en-GB" sz="6400" dirty="0" err="1">
                <a:latin typeface="Consolas" panose="020B0609020204030204" pitchFamily="49" charset="0"/>
                <a:cs typeface="Consolas" panose="020B0609020204030204" pitchFamily="49" charset="0"/>
              </a:rPr>
              <a:t>JButton</a:t>
            </a:r>
            <a:r>
              <a:rPr lang="en-GB" sz="6400" dirty="0">
                <a:latin typeface="Consolas" panose="020B0609020204030204" pitchFamily="49" charset="0"/>
                <a:cs typeface="Consolas" panose="020B0609020204030204" pitchFamily="49" charset="0"/>
              </a:rPr>
              <a:t>("Button2");</a:t>
            </a:r>
          </a:p>
          <a:p>
            <a:pPr marL="0" indent="0">
              <a:buNone/>
            </a:pPr>
            <a:r>
              <a:rPr lang="en-GB" sz="6400" dirty="0">
                <a:latin typeface="Consolas" panose="020B0609020204030204" pitchFamily="49" charset="0"/>
                <a:cs typeface="Consolas" panose="020B0609020204030204" pitchFamily="49" charset="0"/>
              </a:rPr>
              <a:t>    private </a:t>
            </a:r>
            <a:r>
              <a:rPr lang="en-GB" sz="6400" dirty="0" err="1">
                <a:latin typeface="Consolas" panose="020B0609020204030204" pitchFamily="49" charset="0"/>
                <a:cs typeface="Consolas" panose="020B0609020204030204" pitchFamily="49" charset="0"/>
              </a:rPr>
              <a:t>JLabel</a:t>
            </a:r>
            <a:r>
              <a:rPr lang="en-GB" sz="6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6400" dirty="0" err="1">
                <a:latin typeface="Consolas" panose="020B0609020204030204" pitchFamily="49" charset="0"/>
                <a:cs typeface="Consolas" panose="020B0609020204030204" pitchFamily="49" charset="0"/>
              </a:rPr>
              <a:t>msg</a:t>
            </a:r>
            <a:r>
              <a:rPr lang="en-GB" sz="6400" dirty="0"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GB" sz="6400" dirty="0" err="1">
                <a:latin typeface="Consolas" panose="020B0609020204030204" pitchFamily="49" charset="0"/>
                <a:cs typeface="Consolas" panose="020B0609020204030204" pitchFamily="49" charset="0"/>
              </a:rPr>
              <a:t>JLabel</a:t>
            </a:r>
            <a:r>
              <a:rPr lang="en-GB" sz="6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    </a:t>
            </a:r>
            <a:endParaRPr lang="en-GB" sz="6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6400" dirty="0">
                <a:latin typeface="Consolas" panose="020B0609020204030204" pitchFamily="49" charset="0"/>
                <a:cs typeface="Consolas" panose="020B0609020204030204" pitchFamily="49" charset="0"/>
              </a:rPr>
              <a:t>    public </a:t>
            </a:r>
            <a:r>
              <a:rPr lang="en-GB" sz="6400" dirty="0" err="1">
                <a:latin typeface="Consolas" panose="020B0609020204030204" pitchFamily="49" charset="0"/>
                <a:cs typeface="Consolas" panose="020B0609020204030204" pitchFamily="49" charset="0"/>
              </a:rPr>
              <a:t>ShowActionEvent</a:t>
            </a:r>
            <a:r>
              <a:rPr lang="en-GB" sz="6400" dirty="0"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GB" sz="6400" dirty="0">
                <a:latin typeface="Consolas" panose="020B0609020204030204" pitchFamily="49" charset="0"/>
                <a:cs typeface="Consolas" panose="020B0609020204030204" pitchFamily="49" charset="0"/>
              </a:rPr>
              <a:t>        // Get the content pane of the frame</a:t>
            </a:r>
          </a:p>
          <a:p>
            <a:pPr marL="0" indent="0">
              <a:buNone/>
            </a:pPr>
            <a:r>
              <a:rPr lang="en-GB" sz="6400" dirty="0">
                <a:latin typeface="Consolas" panose="020B0609020204030204" pitchFamily="49" charset="0"/>
                <a:cs typeface="Consolas" panose="020B0609020204030204" pitchFamily="49" charset="0"/>
              </a:rPr>
              <a:t>        Container </a:t>
            </a:r>
            <a:r>
              <a:rPr lang="en-GB" sz="6400" dirty="0" err="1">
                <a:latin typeface="Consolas" panose="020B0609020204030204" pitchFamily="49" charset="0"/>
                <a:cs typeface="Consolas" panose="020B0609020204030204" pitchFamily="49" charset="0"/>
              </a:rPr>
              <a:t>container</a:t>
            </a:r>
            <a:r>
              <a:rPr lang="en-GB" sz="6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6400" dirty="0" err="1">
                <a:latin typeface="Consolas" panose="020B0609020204030204" pitchFamily="49" charset="0"/>
                <a:cs typeface="Consolas" panose="020B0609020204030204" pitchFamily="49" charset="0"/>
              </a:rPr>
              <a:t>getContentPane</a:t>
            </a:r>
            <a:r>
              <a:rPr lang="en-GB" sz="6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        </a:t>
            </a:r>
            <a:endParaRPr lang="en-GB" sz="6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6400" dirty="0">
                <a:latin typeface="Consolas" panose="020B0609020204030204" pitchFamily="49" charset="0"/>
                <a:cs typeface="Consolas" panose="020B0609020204030204" pitchFamily="49" charset="0"/>
              </a:rPr>
              <a:t>        // Add buttons to the frame</a:t>
            </a:r>
          </a:p>
          <a:p>
            <a:pPr marL="0" indent="0">
              <a:buNone/>
            </a:pPr>
            <a:r>
              <a:rPr lang="en-GB" sz="64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6400" dirty="0" err="1">
                <a:latin typeface="Consolas" panose="020B0609020204030204" pitchFamily="49" charset="0"/>
                <a:cs typeface="Consolas" panose="020B0609020204030204" pitchFamily="49" charset="0"/>
              </a:rPr>
              <a:t>container.add</a:t>
            </a:r>
            <a:r>
              <a:rPr lang="en-GB" sz="6400" dirty="0">
                <a:latin typeface="Consolas" panose="020B0609020204030204" pitchFamily="49" charset="0"/>
                <a:cs typeface="Consolas" panose="020B0609020204030204" pitchFamily="49" charset="0"/>
              </a:rPr>
              <a:t>(button1,BorderLayout.NORTH);</a:t>
            </a:r>
          </a:p>
          <a:p>
            <a:pPr marL="0" indent="0">
              <a:buNone/>
            </a:pPr>
            <a:r>
              <a:rPr lang="en-GB" sz="64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6400" dirty="0" err="1">
                <a:latin typeface="Consolas" panose="020B0609020204030204" pitchFamily="49" charset="0"/>
                <a:cs typeface="Consolas" panose="020B0609020204030204" pitchFamily="49" charset="0"/>
              </a:rPr>
              <a:t>container.add</a:t>
            </a:r>
            <a:r>
              <a:rPr lang="en-GB" sz="6400" dirty="0">
                <a:latin typeface="Consolas" panose="020B0609020204030204" pitchFamily="49" charset="0"/>
                <a:cs typeface="Consolas" panose="020B0609020204030204" pitchFamily="49" charset="0"/>
              </a:rPr>
              <a:t>(button2,BorderLayout.SOUTH);</a:t>
            </a:r>
          </a:p>
          <a:p>
            <a:pPr marL="0" indent="0">
              <a:buNone/>
            </a:pPr>
            <a:r>
              <a:rPr lang="en-GB" sz="64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6400" dirty="0" err="1">
                <a:latin typeface="Consolas" panose="020B0609020204030204" pitchFamily="49" charset="0"/>
                <a:cs typeface="Consolas" panose="020B0609020204030204" pitchFamily="49" charset="0"/>
              </a:rPr>
              <a:t>container.add</a:t>
            </a:r>
            <a:r>
              <a:rPr lang="en-GB" sz="6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6400" dirty="0" err="1">
                <a:latin typeface="Consolas" panose="020B0609020204030204" pitchFamily="49" charset="0"/>
                <a:cs typeface="Consolas" panose="020B0609020204030204" pitchFamily="49" charset="0"/>
              </a:rPr>
              <a:t>msg,BorderLayout.CENTER</a:t>
            </a:r>
            <a:r>
              <a:rPr lang="en-GB" sz="6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        </a:t>
            </a:r>
            <a:endParaRPr lang="en-GB" sz="6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6400" dirty="0">
                <a:latin typeface="Consolas" panose="020B0609020204030204" pitchFamily="49" charset="0"/>
                <a:cs typeface="Consolas" panose="020B0609020204030204" pitchFamily="49" charset="0"/>
              </a:rPr>
              <a:t>        // Register this object as the </a:t>
            </a:r>
            <a:r>
              <a:rPr lang="en-GB" sz="6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listener</a:t>
            </a:r>
          </a:p>
          <a:p>
            <a:pPr marL="0" indent="0">
              <a:buNone/>
            </a:pPr>
            <a:r>
              <a:rPr lang="en-GB" sz="6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6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// for </a:t>
            </a:r>
            <a:r>
              <a:rPr lang="en-GB" sz="6400" dirty="0">
                <a:latin typeface="Consolas" panose="020B0609020204030204" pitchFamily="49" charset="0"/>
                <a:cs typeface="Consolas" panose="020B0609020204030204" pitchFamily="49" charset="0"/>
              </a:rPr>
              <a:t>events generated by the two buttons</a:t>
            </a:r>
          </a:p>
          <a:p>
            <a:pPr marL="0" indent="0">
              <a:buNone/>
            </a:pPr>
            <a:r>
              <a:rPr lang="en-GB" sz="6400" dirty="0">
                <a:latin typeface="Consolas" panose="020B0609020204030204" pitchFamily="49" charset="0"/>
                <a:cs typeface="Consolas" panose="020B0609020204030204" pitchFamily="49" charset="0"/>
              </a:rPr>
              <a:t>        button1.addActionListener(this);</a:t>
            </a:r>
          </a:p>
          <a:p>
            <a:pPr marL="0" indent="0">
              <a:buNone/>
            </a:pPr>
            <a:r>
              <a:rPr lang="en-GB" sz="6400" dirty="0">
                <a:latin typeface="Consolas" panose="020B0609020204030204" pitchFamily="49" charset="0"/>
                <a:cs typeface="Consolas" panose="020B0609020204030204" pitchFamily="49" charset="0"/>
              </a:rPr>
              <a:t>        button2.addActionListener(this</a:t>
            </a:r>
            <a:r>
              <a:rPr lang="en-GB" sz="6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        </a:t>
            </a:r>
            <a:endParaRPr lang="en-GB" sz="6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64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GB" dirty="0"/>
              <a:t>  </a:t>
            </a:r>
            <a:r>
              <a:rPr lang="en-GB" dirty="0" smtClean="0"/>
              <a:t>   </a:t>
            </a:r>
            <a:endParaRPr lang="en-GB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3429000"/>
            <a:ext cx="2590800" cy="2670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76317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GB" dirty="0" err="1"/>
              <a:t>ShowActionEvent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DB3A2-F3AB-4E4C-B610-A45A9D6C646B}" type="datetime3">
              <a:rPr lang="en-US" smtClean="0"/>
              <a:t>13 September 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UFCFB6-30-2 OOSD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152400" y="1447800"/>
            <a:ext cx="7620000" cy="4572000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GB" dirty="0" smtClean="0"/>
              <a:t>    </a:t>
            </a:r>
            <a:endParaRPr lang="en-GB" dirty="0"/>
          </a:p>
          <a:p>
            <a:pPr marL="0" indent="0">
              <a:buNone/>
            </a:pPr>
            <a:r>
              <a:rPr lang="en-GB" sz="5500" dirty="0"/>
              <a:t>    </a:t>
            </a:r>
            <a:r>
              <a:rPr lang="en-GB" sz="5500" dirty="0">
                <a:latin typeface="Consolas" panose="020B0609020204030204" pitchFamily="49" charset="0"/>
                <a:cs typeface="Consolas" panose="020B0609020204030204" pitchFamily="49" charset="0"/>
              </a:rPr>
              <a:t>// implement the </a:t>
            </a:r>
            <a:r>
              <a:rPr lang="en-GB" sz="5500" dirty="0" err="1">
                <a:latin typeface="Consolas" panose="020B0609020204030204" pitchFamily="49" charset="0"/>
                <a:cs typeface="Consolas" panose="020B0609020204030204" pitchFamily="49" charset="0"/>
              </a:rPr>
              <a:t>actionPerformed</a:t>
            </a:r>
            <a:r>
              <a:rPr lang="en-GB" sz="5500" dirty="0">
                <a:latin typeface="Consolas" panose="020B0609020204030204" pitchFamily="49" charset="0"/>
                <a:cs typeface="Consolas" panose="020B0609020204030204" pitchFamily="49" charset="0"/>
              </a:rPr>
              <a:t> method as specified </a:t>
            </a:r>
            <a:endParaRPr lang="en-GB" sz="55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55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5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//  in </a:t>
            </a:r>
            <a:r>
              <a:rPr lang="en-GB" sz="5500" dirty="0">
                <a:latin typeface="Consolas" panose="020B0609020204030204" pitchFamily="49" charset="0"/>
                <a:cs typeface="Consolas" panose="020B0609020204030204" pitchFamily="49" charset="0"/>
              </a:rPr>
              <a:t>the </a:t>
            </a:r>
            <a:r>
              <a:rPr lang="en-GB" sz="5500" dirty="0" err="1">
                <a:latin typeface="Consolas" panose="020B0609020204030204" pitchFamily="49" charset="0"/>
                <a:cs typeface="Consolas" panose="020B0609020204030204" pitchFamily="49" charset="0"/>
              </a:rPr>
              <a:t>ActionListener</a:t>
            </a:r>
            <a:r>
              <a:rPr lang="en-GB" sz="5500" dirty="0">
                <a:latin typeface="Consolas" panose="020B0609020204030204" pitchFamily="49" charset="0"/>
                <a:cs typeface="Consolas" panose="020B0609020204030204" pitchFamily="49" charset="0"/>
              </a:rPr>
              <a:t> interface</a:t>
            </a:r>
          </a:p>
          <a:p>
            <a:pPr marL="0" indent="0">
              <a:buNone/>
            </a:pPr>
            <a:r>
              <a:rPr lang="en-GB" sz="5500" dirty="0">
                <a:latin typeface="Consolas" panose="020B0609020204030204" pitchFamily="49" charset="0"/>
                <a:cs typeface="Consolas" panose="020B0609020204030204" pitchFamily="49" charset="0"/>
              </a:rPr>
              <a:t>    public void </a:t>
            </a:r>
            <a:r>
              <a:rPr lang="en-GB" sz="5500" dirty="0" err="1">
                <a:latin typeface="Consolas" panose="020B0609020204030204" pitchFamily="49" charset="0"/>
                <a:cs typeface="Consolas" panose="020B0609020204030204" pitchFamily="49" charset="0"/>
              </a:rPr>
              <a:t>actionPerformed</a:t>
            </a:r>
            <a:r>
              <a:rPr lang="en-GB" sz="55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5500" dirty="0" err="1">
                <a:latin typeface="Consolas" panose="020B0609020204030204" pitchFamily="49" charset="0"/>
                <a:cs typeface="Consolas" panose="020B0609020204030204" pitchFamily="49" charset="0"/>
              </a:rPr>
              <a:t>ActionEvent</a:t>
            </a:r>
            <a:r>
              <a:rPr lang="en-GB" sz="5500" dirty="0">
                <a:latin typeface="Consolas" panose="020B0609020204030204" pitchFamily="49" charset="0"/>
                <a:cs typeface="Consolas" panose="020B0609020204030204" pitchFamily="49" charset="0"/>
              </a:rPr>
              <a:t> e) {</a:t>
            </a:r>
          </a:p>
          <a:p>
            <a:pPr marL="0" indent="0">
              <a:buNone/>
            </a:pPr>
            <a:r>
              <a:rPr lang="en-GB" sz="5500" dirty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GB" sz="55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msg.setText</a:t>
            </a:r>
            <a:r>
              <a:rPr lang="en-GB" sz="5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55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e.getActionCommand</a:t>
            </a:r>
            <a:r>
              <a:rPr lang="en-GB" sz="5500" dirty="0">
                <a:latin typeface="Consolas" panose="020B0609020204030204" pitchFamily="49" charset="0"/>
                <a:cs typeface="Consolas" panose="020B0609020204030204" pitchFamily="49" charset="0"/>
              </a:rPr>
              <a:t>()+" is pressed");</a:t>
            </a:r>
          </a:p>
          <a:p>
            <a:pPr marL="0" indent="0">
              <a:buNone/>
            </a:pPr>
            <a:r>
              <a:rPr lang="en-GB" sz="55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5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    </a:t>
            </a:r>
            <a:r>
              <a:rPr lang="en-GB" sz="4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endParaRPr lang="en-GB" sz="4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3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/** </a:t>
            </a:r>
            <a:r>
              <a:rPr lang="en-GB" sz="3500" dirty="0">
                <a:latin typeface="Consolas" panose="020B0609020204030204" pitchFamily="49" charset="0"/>
                <a:cs typeface="Consolas" panose="020B0609020204030204" pitchFamily="49" charset="0"/>
              </a:rPr>
              <a:t>Main method */</a:t>
            </a:r>
          </a:p>
          <a:p>
            <a:pPr marL="0" indent="0">
              <a:buNone/>
            </a:pPr>
            <a:r>
              <a:rPr lang="en-GB" sz="3500" dirty="0">
                <a:latin typeface="Consolas" panose="020B0609020204030204" pitchFamily="49" charset="0"/>
                <a:cs typeface="Consolas" panose="020B0609020204030204" pitchFamily="49" charset="0"/>
              </a:rPr>
              <a:t>    public static void main(String[] </a:t>
            </a:r>
            <a:r>
              <a:rPr lang="en-GB" sz="3500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GB" sz="35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GB" sz="35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3500" dirty="0" err="1">
                <a:latin typeface="Consolas" panose="020B0609020204030204" pitchFamily="49" charset="0"/>
                <a:cs typeface="Consolas" panose="020B0609020204030204" pitchFamily="49" charset="0"/>
              </a:rPr>
              <a:t>ShowActionEvent</a:t>
            </a:r>
            <a:r>
              <a:rPr lang="en-GB" sz="3500" dirty="0">
                <a:latin typeface="Consolas" panose="020B0609020204030204" pitchFamily="49" charset="0"/>
                <a:cs typeface="Consolas" panose="020B0609020204030204" pitchFamily="49" charset="0"/>
              </a:rPr>
              <a:t> frame = new </a:t>
            </a:r>
            <a:r>
              <a:rPr lang="en-GB" sz="3500" dirty="0" err="1">
                <a:latin typeface="Consolas" panose="020B0609020204030204" pitchFamily="49" charset="0"/>
                <a:cs typeface="Consolas" panose="020B0609020204030204" pitchFamily="49" charset="0"/>
              </a:rPr>
              <a:t>ShowActionEvent</a:t>
            </a:r>
            <a:r>
              <a:rPr lang="en-GB" sz="35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GB" sz="35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3500" dirty="0" err="1">
                <a:latin typeface="Consolas" panose="020B0609020204030204" pitchFamily="49" charset="0"/>
                <a:cs typeface="Consolas" panose="020B0609020204030204" pitchFamily="49" charset="0"/>
              </a:rPr>
              <a:t>frame.setTitle</a:t>
            </a:r>
            <a:r>
              <a:rPr lang="en-GB" sz="3500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GB" sz="3500" dirty="0" err="1">
                <a:latin typeface="Consolas" panose="020B0609020204030204" pitchFamily="49" charset="0"/>
                <a:cs typeface="Consolas" panose="020B0609020204030204" pitchFamily="49" charset="0"/>
              </a:rPr>
              <a:t>ShowActionEvent</a:t>
            </a:r>
            <a:r>
              <a:rPr lang="en-GB" sz="3500" dirty="0">
                <a:latin typeface="Consolas" panose="020B0609020204030204" pitchFamily="49" charset="0"/>
                <a:cs typeface="Consolas" panose="020B0609020204030204" pitchFamily="49" charset="0"/>
              </a:rPr>
              <a:t>");</a:t>
            </a:r>
          </a:p>
          <a:p>
            <a:pPr marL="0" indent="0">
              <a:buNone/>
            </a:pPr>
            <a:r>
              <a:rPr lang="en-GB" sz="35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3500" dirty="0" err="1">
                <a:latin typeface="Consolas" panose="020B0609020204030204" pitchFamily="49" charset="0"/>
                <a:cs typeface="Consolas" panose="020B0609020204030204" pitchFamily="49" charset="0"/>
              </a:rPr>
              <a:t>frame.setDefaultCloseOperation</a:t>
            </a:r>
            <a:r>
              <a:rPr lang="en-GB" sz="35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3500" dirty="0" err="1">
                <a:latin typeface="Consolas" panose="020B0609020204030204" pitchFamily="49" charset="0"/>
                <a:cs typeface="Consolas" panose="020B0609020204030204" pitchFamily="49" charset="0"/>
              </a:rPr>
              <a:t>JFrame.EXIT_ON_CLOSE</a:t>
            </a:r>
            <a:r>
              <a:rPr lang="en-GB" sz="35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GB" sz="35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3500" dirty="0" err="1">
                <a:latin typeface="Consolas" panose="020B0609020204030204" pitchFamily="49" charset="0"/>
                <a:cs typeface="Consolas" panose="020B0609020204030204" pitchFamily="49" charset="0"/>
              </a:rPr>
              <a:t>frame.setSize</a:t>
            </a:r>
            <a:r>
              <a:rPr lang="en-GB" sz="3500" dirty="0">
                <a:latin typeface="Consolas" panose="020B0609020204030204" pitchFamily="49" charset="0"/>
                <a:cs typeface="Consolas" panose="020B0609020204030204" pitchFamily="49" charset="0"/>
              </a:rPr>
              <a:t>(200, 200);</a:t>
            </a:r>
          </a:p>
          <a:p>
            <a:pPr marL="0" indent="0">
              <a:buNone/>
            </a:pPr>
            <a:r>
              <a:rPr lang="en-GB" sz="35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3500" dirty="0" err="1">
                <a:latin typeface="Consolas" panose="020B0609020204030204" pitchFamily="49" charset="0"/>
                <a:cs typeface="Consolas" panose="020B0609020204030204" pitchFamily="49" charset="0"/>
              </a:rPr>
              <a:t>frame.setVisible</a:t>
            </a:r>
            <a:r>
              <a:rPr lang="en-GB" sz="3500" dirty="0">
                <a:latin typeface="Consolas" panose="020B0609020204030204" pitchFamily="49" charset="0"/>
                <a:cs typeface="Consolas" panose="020B0609020204030204" pitchFamily="49" charset="0"/>
              </a:rPr>
              <a:t>(true);</a:t>
            </a:r>
          </a:p>
          <a:p>
            <a:pPr marL="0" indent="0">
              <a:buNone/>
            </a:pPr>
            <a:r>
              <a:rPr lang="en-GB" sz="35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GB" sz="35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3429000"/>
            <a:ext cx="2514600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0370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95000"/>
            </a:schemeClr>
          </a:solidFill>
        </p:spPr>
        <p:txBody>
          <a:bodyPr>
            <a:normAutofit fontScale="90000"/>
          </a:bodyPr>
          <a:lstStyle/>
          <a:p>
            <a:pPr eaLnBrk="1" hangingPunct="1"/>
            <a:r>
              <a:rPr lang="en-GB" altLang="en-US" dirty="0" smtClean="0"/>
              <a:t>Summery for event-driven GUI programming 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en-US" dirty="0" smtClean="0"/>
          </a:p>
          <a:p>
            <a:pPr eaLnBrk="1" hangingPunct="1"/>
            <a:r>
              <a:rPr lang="en-US" altLang="en-US" dirty="0" smtClean="0"/>
              <a:t>understand the concepts of event (event class) and event source</a:t>
            </a:r>
          </a:p>
          <a:p>
            <a:pPr eaLnBrk="1" hangingPunct="1"/>
            <a:r>
              <a:rPr lang="en-US" altLang="en-US" dirty="0" smtClean="0"/>
              <a:t>know how to register listener objects with source objects; and to implement listener interfaces </a:t>
            </a:r>
            <a:endParaRPr lang="en-GB" altLang="en-US" dirty="0" smtClean="0"/>
          </a:p>
          <a:p>
            <a:pPr eaLnBrk="1" hangingPunct="1"/>
            <a:r>
              <a:rPr lang="en-US" altLang="en-US" dirty="0" smtClean="0"/>
              <a:t>understand how an event is handled </a:t>
            </a:r>
            <a:endParaRPr lang="en-GB" altLang="en-US" dirty="0" smtClean="0"/>
          </a:p>
          <a:p>
            <a:pPr eaLnBrk="1" hangingPunct="1"/>
            <a:r>
              <a:rPr lang="en-US" altLang="en-US" dirty="0" smtClean="0"/>
              <a:t>be able to write simple Java event-driven GUI applications.</a:t>
            </a:r>
            <a:endParaRPr lang="en-GB" altLang="en-US" dirty="0" smtClean="0"/>
          </a:p>
          <a:p>
            <a:pPr eaLnBrk="1" hangingPunct="1">
              <a:buFont typeface="Arial" charset="0"/>
              <a:buNone/>
            </a:pPr>
            <a:endParaRPr lang="en-GB" altLang="en-US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63A9C-CF40-4F71-A4BB-0B72B768BB7A}" type="datetime3">
              <a:rPr lang="en-US" smtClean="0"/>
              <a:t>13 September 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UFCFB6-30-2 OOSD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890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95000"/>
            </a:schemeClr>
          </a:solidFill>
        </p:spPr>
        <p:txBody>
          <a:bodyPr/>
          <a:lstStyle/>
          <a:p>
            <a:pPr eaLnBrk="1" hangingPunct="1"/>
            <a:r>
              <a:rPr lang="en-GB" altLang="en-US" dirty="0" smtClean="0"/>
              <a:t>The </a:t>
            </a:r>
            <a:r>
              <a:rPr lang="en-GB" altLang="en-US" dirty="0" err="1" smtClean="0"/>
              <a:t>Color</a:t>
            </a:r>
            <a:r>
              <a:rPr lang="en-GB" altLang="en-US" dirty="0" smtClean="0"/>
              <a:t> class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You can set colours for GUI components by using the </a:t>
            </a:r>
            <a:r>
              <a:rPr lang="en-GB" altLang="en-US" smtClean="0"/>
              <a:t>java.awt.Color</a:t>
            </a:r>
            <a:r>
              <a:rPr lang="en-US" altLang="en-US" smtClean="0"/>
              <a:t> class.</a:t>
            </a:r>
          </a:p>
          <a:p>
            <a:pPr eaLnBrk="1" hangingPunct="1">
              <a:buFont typeface="Arial" charset="0"/>
              <a:buNone/>
            </a:pPr>
            <a:r>
              <a:rPr lang="en-US" altLang="en-US" sz="2000" smtClean="0">
                <a:latin typeface="Courier New" pitchFamily="49" charset="0"/>
                <a:cs typeface="Courier New" pitchFamily="49" charset="0"/>
              </a:rPr>
              <a:t>MyFrame(String title) {</a:t>
            </a:r>
            <a:endParaRPr lang="en-GB" altLang="en-US" sz="200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Arial" charset="0"/>
              <a:buNone/>
            </a:pPr>
            <a:r>
              <a:rPr lang="en-US" altLang="en-US" sz="2000" smtClean="0">
                <a:latin typeface="Courier New" pitchFamily="49" charset="0"/>
                <a:cs typeface="Courier New" pitchFamily="49" charset="0"/>
              </a:rPr>
              <a:t>   … …</a:t>
            </a:r>
            <a:endParaRPr lang="en-GB" altLang="en-US" sz="200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Arial" charset="0"/>
              <a:buNone/>
            </a:pPr>
            <a:r>
              <a:rPr lang="en-US" altLang="en-US" sz="2000" smtClean="0">
                <a:latin typeface="Courier New" pitchFamily="49" charset="0"/>
                <a:cs typeface="Courier New" pitchFamily="49" charset="0"/>
              </a:rPr>
              <a:t>   Container container = getContentPane();</a:t>
            </a:r>
            <a:endParaRPr lang="en-GB" altLang="en-US" sz="200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Arial" charset="0"/>
              <a:buNone/>
            </a:pPr>
            <a:r>
              <a:rPr lang="en-US" altLang="en-US" sz="2000" smtClean="0">
                <a:latin typeface="Courier New" pitchFamily="49" charset="0"/>
                <a:cs typeface="Courier New" pitchFamily="49" charset="0"/>
              </a:rPr>
              <a:t>   JButton ok = new JButton("first_ok_button");</a:t>
            </a:r>
            <a:endParaRPr lang="en-GB" altLang="en-US" sz="200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Arial" charset="0"/>
              <a:buNone/>
            </a:pPr>
            <a:r>
              <a:rPr lang="en-US" altLang="en-US" sz="2000" smtClean="0">
                <a:latin typeface="Courier New" pitchFamily="49" charset="0"/>
                <a:cs typeface="Courier New" pitchFamily="49" charset="0"/>
              </a:rPr>
              <a:t>   container.add(ok);</a:t>
            </a:r>
            <a:endParaRPr lang="en-GB" altLang="en-US" sz="200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Arial" charset="0"/>
              <a:buNone/>
            </a:pPr>
            <a:r>
              <a:rPr lang="en-US" altLang="en-US" sz="200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en-US" sz="20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ok.setBackground(Color.red);</a:t>
            </a:r>
            <a:endParaRPr lang="en-GB" altLang="en-US" sz="2000" b="1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Arial" charset="0"/>
              <a:buNone/>
            </a:pPr>
            <a:r>
              <a:rPr lang="en-US" altLang="en-US" sz="20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container.setBackground(Color.green);</a:t>
            </a:r>
            <a:endParaRPr lang="en-GB" altLang="en-US" sz="2000" b="1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Arial" charset="0"/>
              <a:buNone/>
            </a:pPr>
            <a:r>
              <a:rPr lang="en-US" altLang="en-US" sz="2000" smtClean="0">
                <a:latin typeface="Courier New" pitchFamily="49" charset="0"/>
                <a:cs typeface="Courier New" pitchFamily="49" charset="0"/>
              </a:rPr>
              <a:t>    … …</a:t>
            </a:r>
            <a:endParaRPr lang="en-GB" altLang="en-US" sz="200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Arial" charset="0"/>
              <a:buNone/>
            </a:pPr>
            <a:r>
              <a:rPr lang="en-US" altLang="en-US" sz="2000" smtClean="0">
                <a:latin typeface="Courier New" pitchFamily="49" charset="0"/>
                <a:cs typeface="Courier New" pitchFamily="49" charset="0"/>
              </a:rPr>
              <a:t>}</a:t>
            </a:r>
            <a:endParaRPr lang="en-GB" altLang="en-US" sz="200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Arial" charset="0"/>
              <a:buNone/>
            </a:pPr>
            <a:endParaRPr lang="en-GB" altLang="en-US" sz="200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6930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95000"/>
            </a:schemeClr>
          </a:solidFill>
        </p:spPr>
        <p:txBody>
          <a:bodyPr/>
          <a:lstStyle/>
          <a:p>
            <a:pPr eaLnBrk="1" hangingPunct="1"/>
            <a:r>
              <a:rPr lang="en-GB" altLang="en-US" dirty="0" smtClean="0"/>
              <a:t>Drawing and images 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en-US" dirty="0" smtClean="0"/>
          </a:p>
          <a:p>
            <a:r>
              <a:rPr lang="en-US" altLang="en-US" dirty="0" smtClean="0"/>
              <a:t>Usually create a new class that extends </a:t>
            </a:r>
            <a:r>
              <a:rPr lang="en-GB" altLang="en-US" dirty="0" err="1" smtClean="0"/>
              <a:t>JPanel</a:t>
            </a:r>
            <a:r>
              <a:rPr lang="en-US" altLang="en-US" dirty="0" smtClean="0"/>
              <a:t> and override the </a:t>
            </a:r>
            <a:r>
              <a:rPr lang="en-GB" altLang="en-US" dirty="0" err="1" smtClean="0">
                <a:solidFill>
                  <a:srgbClr val="FF0000"/>
                </a:solidFill>
              </a:rPr>
              <a:t>paintComponent</a:t>
            </a:r>
            <a:r>
              <a:rPr lang="en-US" altLang="en-US" dirty="0" smtClean="0">
                <a:solidFill>
                  <a:srgbClr val="FF0000"/>
                </a:solidFill>
              </a:rPr>
              <a:t> </a:t>
            </a:r>
            <a:r>
              <a:rPr lang="en-US" altLang="en-US" dirty="0">
                <a:solidFill>
                  <a:srgbClr val="FF0000"/>
                </a:solidFill>
              </a:rPr>
              <a:t>(</a:t>
            </a:r>
            <a:r>
              <a:rPr lang="en-US" altLang="en-US" dirty="0" smtClean="0">
                <a:solidFill>
                  <a:srgbClr val="FF0000"/>
                </a:solidFill>
              </a:rPr>
              <a:t>Graphics g) </a:t>
            </a:r>
            <a:r>
              <a:rPr lang="en-US" altLang="en-US" dirty="0" smtClean="0"/>
              <a:t>method</a:t>
            </a:r>
          </a:p>
          <a:p>
            <a:pPr eaLnBrk="1" hangingPunct="1"/>
            <a:endParaRPr lang="en-US" altLang="en-US" dirty="0" smtClean="0"/>
          </a:p>
          <a:p>
            <a:pPr eaLnBrk="1" hangingPunct="1"/>
            <a:r>
              <a:rPr lang="en-US" altLang="en-US" dirty="0" smtClean="0"/>
              <a:t>The </a:t>
            </a:r>
            <a:r>
              <a:rPr lang="en-GB" altLang="en-US" dirty="0" smtClean="0">
                <a:solidFill>
                  <a:srgbClr val="FF0000"/>
                </a:solidFill>
              </a:rPr>
              <a:t>Graphics</a:t>
            </a:r>
            <a:r>
              <a:rPr lang="en-US" altLang="en-US" dirty="0" smtClean="0">
                <a:solidFill>
                  <a:srgbClr val="FF0000"/>
                </a:solidFill>
              </a:rPr>
              <a:t> object </a:t>
            </a:r>
            <a:r>
              <a:rPr lang="en-GB" altLang="en-US" dirty="0" smtClean="0">
                <a:solidFill>
                  <a:srgbClr val="FF0000"/>
                </a:solidFill>
              </a:rPr>
              <a:t>g</a:t>
            </a:r>
            <a:r>
              <a:rPr lang="en-US" altLang="en-US" dirty="0" smtClean="0">
                <a:solidFill>
                  <a:srgbClr val="FF0000"/>
                </a:solidFill>
              </a:rPr>
              <a:t> </a:t>
            </a:r>
            <a:r>
              <a:rPr lang="en-US" altLang="en-US" dirty="0" smtClean="0"/>
              <a:t>is created automatically by the Java Virtual Machine for every visible GUI component.</a:t>
            </a:r>
          </a:p>
          <a:p>
            <a:pPr eaLnBrk="1" hangingPunct="1"/>
            <a:endParaRPr lang="en-GB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127678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95000"/>
            </a:schemeClr>
          </a:solidFill>
        </p:spPr>
        <p:txBody>
          <a:bodyPr>
            <a:normAutofit fontScale="90000"/>
          </a:bodyPr>
          <a:lstStyle/>
          <a:p>
            <a:pPr eaLnBrk="1" hangingPunct="1"/>
            <a:r>
              <a:rPr lang="en-GB" altLang="en-US" dirty="0" smtClean="0"/>
              <a:t>Some methods in the Graphics object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endParaRPr lang="en-GB" altLang="en-US" sz="2200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GB" altLang="en-US" sz="2200" dirty="0" err="1" smtClean="0">
                <a:latin typeface="Courier New" pitchFamily="49" charset="0"/>
                <a:cs typeface="Courier New" pitchFamily="49" charset="0"/>
              </a:rPr>
              <a:t>drawLine</a:t>
            </a:r>
            <a:r>
              <a:rPr lang="en-GB" altLang="en-US" sz="2200" dirty="0" smtClean="0">
                <a:latin typeface="Courier New" pitchFamily="49" charset="0"/>
                <a:cs typeface="Courier New" pitchFamily="49" charset="0"/>
              </a:rPr>
              <a:t>(50,50,100,60)</a:t>
            </a:r>
            <a:r>
              <a:rPr lang="en-US" altLang="en-US" sz="2200" dirty="0" smtClean="0"/>
              <a:t>, draws a line from  (50,50) to (100,60) </a:t>
            </a:r>
            <a:endParaRPr lang="en-GB" altLang="en-US" sz="2200" dirty="0" smtClean="0"/>
          </a:p>
          <a:p>
            <a:pPr eaLnBrk="1" hangingPunct="1"/>
            <a:r>
              <a:rPr lang="en-GB" altLang="en-US" sz="2200" dirty="0" err="1" smtClean="0">
                <a:latin typeface="Courier New" pitchFamily="49" charset="0"/>
                <a:cs typeface="Courier New" pitchFamily="49" charset="0"/>
              </a:rPr>
              <a:t>drawRect</a:t>
            </a:r>
            <a:r>
              <a:rPr lang="en-GB" altLang="en-US" sz="2200" dirty="0" smtClean="0">
                <a:latin typeface="Courier New" pitchFamily="49" charset="0"/>
                <a:cs typeface="Courier New" pitchFamily="49" charset="0"/>
              </a:rPr>
              <a:t>(20,20,100,50)</a:t>
            </a:r>
            <a:r>
              <a:rPr lang="en-GB" altLang="en-US" sz="2200" dirty="0" smtClean="0"/>
              <a:t>, </a:t>
            </a:r>
            <a:r>
              <a:rPr lang="en-US" altLang="en-US" sz="2200" dirty="0" smtClean="0"/>
              <a:t>draws a rectangle with (20,20) as the top left corner;  100 is the length and 50 is the width.</a:t>
            </a:r>
            <a:endParaRPr lang="en-GB" altLang="en-US" sz="2200" dirty="0" smtClean="0"/>
          </a:p>
          <a:p>
            <a:pPr eaLnBrk="1" hangingPunct="1"/>
            <a:r>
              <a:rPr lang="en-GB" altLang="en-US" sz="2200" dirty="0" err="1" smtClean="0">
                <a:latin typeface="Courier New" pitchFamily="49" charset="0"/>
                <a:cs typeface="Courier New" pitchFamily="49" charset="0"/>
              </a:rPr>
              <a:t>fillRect</a:t>
            </a:r>
            <a:r>
              <a:rPr lang="en-GB" altLang="en-US" sz="2200" dirty="0" smtClean="0">
                <a:latin typeface="Courier New" pitchFamily="49" charset="0"/>
                <a:cs typeface="Courier New" pitchFamily="49" charset="0"/>
              </a:rPr>
              <a:t>(20,20,100,50)</a:t>
            </a:r>
            <a:r>
              <a:rPr lang="en-GB" altLang="en-US" sz="2200" dirty="0" smtClean="0"/>
              <a:t>, </a:t>
            </a:r>
            <a:r>
              <a:rPr lang="en-US" altLang="en-US" sz="2200" dirty="0" smtClean="0"/>
              <a:t>draws a rectangle as above but filled with the current </a:t>
            </a:r>
            <a:r>
              <a:rPr lang="en-US" altLang="en-US" sz="2200" dirty="0" err="1" smtClean="0"/>
              <a:t>colour</a:t>
            </a:r>
            <a:r>
              <a:rPr lang="en-US" altLang="en-US" sz="2200" dirty="0" smtClean="0"/>
              <a:t>.</a:t>
            </a:r>
            <a:endParaRPr lang="en-GB" altLang="en-US" sz="2200" dirty="0" smtClean="0"/>
          </a:p>
          <a:p>
            <a:pPr eaLnBrk="1" hangingPunct="1"/>
            <a:r>
              <a:rPr lang="en-GB" altLang="en-US" sz="2200" dirty="0" err="1" smtClean="0">
                <a:latin typeface="Courier New" pitchFamily="49" charset="0"/>
                <a:cs typeface="Courier New" pitchFamily="49" charset="0"/>
              </a:rPr>
              <a:t>g.drawImage</a:t>
            </a:r>
            <a:r>
              <a:rPr lang="en-GB" altLang="en-US" sz="2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altLang="en-US" sz="2200" dirty="0" err="1" smtClean="0">
                <a:latin typeface="Courier New" pitchFamily="49" charset="0"/>
                <a:cs typeface="Courier New" pitchFamily="49" charset="0"/>
              </a:rPr>
              <a:t>img</a:t>
            </a:r>
            <a:r>
              <a:rPr lang="en-GB" altLang="en-US" sz="22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GB" altLang="en-US" sz="2200" dirty="0" smtClean="0">
                <a:latin typeface="Courier New" pitchFamily="49" charset="0"/>
                <a:cs typeface="Courier New" pitchFamily="49" charset="0"/>
              </a:rPr>
              <a:t>x, y, </a:t>
            </a:r>
            <a:r>
              <a:rPr lang="en-GB" altLang="en-US" sz="2200" dirty="0">
                <a:latin typeface="Courier New" pitchFamily="49" charset="0"/>
                <a:cs typeface="Courier New" pitchFamily="49" charset="0"/>
              </a:rPr>
              <a:t>null</a:t>
            </a:r>
            <a:r>
              <a:rPr lang="en-GB" altLang="en-US" sz="2200" dirty="0" smtClean="0">
                <a:latin typeface="Courier New" pitchFamily="49" charset="0"/>
                <a:cs typeface="Courier New" pitchFamily="49" charset="0"/>
              </a:rPr>
              <a:t>), </a:t>
            </a:r>
            <a:r>
              <a:rPr lang="en-GB" altLang="en-US" sz="2200" dirty="0"/>
              <a:t>draws the image at (</a:t>
            </a:r>
            <a:r>
              <a:rPr lang="en-GB" altLang="en-US" sz="2200" dirty="0" err="1"/>
              <a:t>x,y</a:t>
            </a:r>
            <a:r>
              <a:rPr lang="en-GB" altLang="en-US" sz="2200" dirty="0"/>
              <a:t>)</a:t>
            </a:r>
          </a:p>
          <a:p>
            <a:pPr eaLnBrk="1" hangingPunct="1"/>
            <a:r>
              <a:rPr lang="en-GB" altLang="en-US" sz="2200" dirty="0" err="1" smtClean="0">
                <a:latin typeface="Courier New" pitchFamily="49" charset="0"/>
                <a:cs typeface="Courier New" pitchFamily="49" charset="0"/>
              </a:rPr>
              <a:t>setColor</a:t>
            </a:r>
            <a:r>
              <a:rPr lang="en-GB" altLang="en-US" sz="2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altLang="en-US" sz="2200" dirty="0" err="1" smtClean="0">
                <a:latin typeface="Courier New" pitchFamily="49" charset="0"/>
                <a:cs typeface="Courier New" pitchFamily="49" charset="0"/>
              </a:rPr>
              <a:t>Color.red</a:t>
            </a:r>
            <a:r>
              <a:rPr lang="en-GB" altLang="en-US" sz="22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GB" altLang="en-US" sz="2200" dirty="0" smtClean="0"/>
              <a:t>, sets of colour of the graphics object to be red.</a:t>
            </a:r>
          </a:p>
        </p:txBody>
      </p:sp>
    </p:spTree>
    <p:extLst>
      <p:ext uri="{BB962C8B-B14F-4D97-AF65-F5344CB8AC3E}">
        <p14:creationId xmlns:p14="http://schemas.microsoft.com/office/powerpoint/2010/main" val="3847058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DB3A2-F3AB-4E4C-B610-A45A9D6C646B}" type="datetime3">
              <a:rPr lang="en-US" smtClean="0"/>
              <a:t>13 September 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UFCFB6-30-2 OOSD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48</a:t>
            </a:fld>
            <a:endParaRPr lang="en-US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85800"/>
            <a:ext cx="5337810" cy="5225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867400" y="1905000"/>
            <a:ext cx="29718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Two classes:</a:t>
            </a:r>
          </a:p>
          <a:p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err="1" smtClean="0"/>
              <a:t>MovingSimpleCar</a:t>
            </a:r>
            <a:r>
              <a:rPr lang="en-GB" sz="2000" dirty="0" smtClean="0"/>
              <a:t>: deals with the interaction on the GUI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err="1" smtClean="0"/>
              <a:t>ToyCar</a:t>
            </a:r>
            <a:r>
              <a:rPr lang="en-GB" sz="2000" dirty="0" smtClean="0"/>
              <a:t>: deals with the painting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790775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95000"/>
            </a:schemeClr>
          </a:solidFill>
        </p:spPr>
        <p:txBody>
          <a:bodyPr>
            <a:normAutofit fontScale="90000"/>
          </a:bodyPr>
          <a:lstStyle/>
          <a:p>
            <a:r>
              <a:rPr lang="en-GB" dirty="0" err="1" smtClean="0"/>
              <a:t>paintComponent</a:t>
            </a:r>
            <a:r>
              <a:rPr lang="en-GB" dirty="0" smtClean="0"/>
              <a:t> – the toy car example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DB3A2-F3AB-4E4C-B610-A45A9D6C646B}" type="datetime3">
              <a:rPr lang="en-US" smtClean="0"/>
              <a:t>13 September 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UFCFB6-30-2 OOSD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006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ToyCar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extends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JPanel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BufferedImage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img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 x, y;//position of car</a:t>
            </a: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ToyCar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</a:p>
          <a:p>
            <a:pPr marL="548640" lvl="2" indent="0">
              <a:buNone/>
            </a:pP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  … </a:t>
            </a: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GB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img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ImageIO.read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(new File("toycar.jpg"));</a:t>
            </a:r>
          </a:p>
          <a:p>
            <a:pPr marL="548640" lvl="2" indent="0">
              <a:buNone/>
            </a:pP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  …</a:t>
            </a: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… //other methods that changes the car positions, 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… //e.g. reset(), forward() </a:t>
            </a:r>
            <a:r>
              <a:rPr lang="en-GB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etc</a:t>
            </a: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en-GB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public 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paintComponent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(Graphics g) {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super.paintComponent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(g);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g.drawImage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img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x, y, 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null);</a:t>
            </a:r>
          </a:p>
          <a:p>
            <a:pPr marL="0" indent="0">
              <a:buNone/>
            </a:pP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25616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GB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CurrencyConvertor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 (skip)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841A2-FCCD-4A47-A76B-BB3F520ABDEB}" type="datetime3">
              <a:rPr lang="en-US" smtClean="0"/>
              <a:t>13 September 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UFCFB6-30-2 OOSD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endParaRPr lang="en-GB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CurrencyConvertor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private double rate; //rate=1 pound/1 euro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public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CurrencyConvertor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(Double r){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    rate=r;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}    </a:t>
            </a: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public void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setRate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(double rate) {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this.rate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= rate;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double pount2euro(double amount){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    return amount*rate;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}    </a:t>
            </a: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double euro2pound(double amount){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    return amount/rate;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36231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487362"/>
          </a:xfrm>
          <a:solidFill>
            <a:schemeClr val="bg1">
              <a:lumMod val="95000"/>
            </a:schemeClr>
          </a:solidFill>
        </p:spPr>
        <p:txBody>
          <a:bodyPr>
            <a:normAutofit fontScale="90000"/>
          </a:bodyPr>
          <a:lstStyle/>
          <a:p>
            <a:r>
              <a:rPr lang="en-GB" sz="2600" dirty="0" smtClean="0"/>
              <a:t>Fragments of the code for driving the toy car</a:t>
            </a:r>
            <a:endParaRPr lang="en-GB" sz="26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DB3A2-F3AB-4E4C-B610-A45A9D6C646B}" type="datetime3">
              <a:rPr lang="en-US" smtClean="0"/>
              <a:t>13 September 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UFCFB6-30-2 OOSD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304800" y="762000"/>
            <a:ext cx="8610600" cy="571500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GB" sz="2900" dirty="0"/>
              <a:t>public class </a:t>
            </a:r>
            <a:r>
              <a:rPr lang="en-GB" sz="2900" dirty="0" err="1" smtClean="0"/>
              <a:t>MovingSimpleCar</a:t>
            </a:r>
            <a:r>
              <a:rPr lang="en-GB" sz="2900" dirty="0" smtClean="0"/>
              <a:t> extends </a:t>
            </a:r>
            <a:r>
              <a:rPr lang="en-GB" sz="2900" dirty="0" err="1"/>
              <a:t>JFrame</a:t>
            </a:r>
            <a:r>
              <a:rPr lang="en-GB" sz="2900" dirty="0"/>
              <a:t> implements </a:t>
            </a:r>
            <a:r>
              <a:rPr lang="en-GB" sz="2900" dirty="0" err="1"/>
              <a:t>ActionListener</a:t>
            </a:r>
            <a:r>
              <a:rPr lang="en-GB" sz="2900" dirty="0"/>
              <a:t> </a:t>
            </a:r>
            <a:r>
              <a:rPr lang="en-GB" sz="2900" dirty="0" smtClean="0"/>
              <a:t>{</a:t>
            </a:r>
            <a:endParaRPr lang="en-GB" sz="2900" dirty="0"/>
          </a:p>
          <a:p>
            <a:pPr marL="0" indent="0">
              <a:buNone/>
            </a:pPr>
            <a:r>
              <a:rPr lang="en-GB" sz="2900" dirty="0" smtClean="0"/>
              <a:t>    //declare the buttons </a:t>
            </a:r>
            <a:r>
              <a:rPr lang="en-GB" sz="2900" dirty="0" err="1" smtClean="0"/>
              <a:t>etc</a:t>
            </a:r>
            <a:endParaRPr lang="en-GB" sz="2900" dirty="0"/>
          </a:p>
          <a:p>
            <a:pPr marL="0" indent="0">
              <a:buNone/>
            </a:pPr>
            <a:r>
              <a:rPr lang="en-GB" sz="2900" dirty="0" smtClean="0"/>
              <a:t>     </a:t>
            </a:r>
            <a:r>
              <a:rPr lang="en-GB" sz="2900" dirty="0" err="1" smtClean="0"/>
              <a:t>ToyCar</a:t>
            </a:r>
            <a:r>
              <a:rPr lang="en-GB" sz="2900" dirty="0" smtClean="0"/>
              <a:t> </a:t>
            </a:r>
            <a:r>
              <a:rPr lang="en-GB" sz="2900" dirty="0"/>
              <a:t>car = new </a:t>
            </a:r>
            <a:r>
              <a:rPr lang="en-GB" sz="2900" dirty="0" err="1"/>
              <a:t>ToyCar</a:t>
            </a:r>
            <a:r>
              <a:rPr lang="en-GB" sz="2900" dirty="0"/>
              <a:t>();</a:t>
            </a:r>
          </a:p>
          <a:p>
            <a:pPr marL="0" indent="0">
              <a:buNone/>
            </a:pPr>
            <a:endParaRPr lang="en-GB" sz="2900" dirty="0"/>
          </a:p>
          <a:p>
            <a:pPr marL="0" indent="0">
              <a:buNone/>
            </a:pPr>
            <a:r>
              <a:rPr lang="en-GB" sz="2900" dirty="0"/>
              <a:t>    public </a:t>
            </a:r>
            <a:r>
              <a:rPr lang="en-GB" sz="2900" dirty="0" err="1" smtClean="0"/>
              <a:t>MovingSimpleCar</a:t>
            </a:r>
            <a:r>
              <a:rPr lang="en-GB" sz="2900" dirty="0" smtClean="0"/>
              <a:t> () </a:t>
            </a:r>
            <a:r>
              <a:rPr lang="en-GB" sz="2900" dirty="0"/>
              <a:t>{</a:t>
            </a:r>
          </a:p>
          <a:p>
            <a:pPr marL="0" indent="0">
              <a:buNone/>
            </a:pPr>
            <a:r>
              <a:rPr lang="en-GB" sz="2900" dirty="0" smtClean="0"/>
              <a:t>       // code for creating </a:t>
            </a:r>
            <a:r>
              <a:rPr lang="en-GB" sz="2900" dirty="0"/>
              <a:t>a panel for grouping </a:t>
            </a:r>
            <a:r>
              <a:rPr lang="en-GB" sz="2900" dirty="0" smtClean="0"/>
              <a:t>all </a:t>
            </a:r>
            <a:r>
              <a:rPr lang="en-GB" sz="2900" dirty="0"/>
              <a:t>the </a:t>
            </a:r>
            <a:r>
              <a:rPr lang="en-GB" sz="2900" dirty="0" smtClean="0"/>
              <a:t>buttons and adding buttons and car to </a:t>
            </a:r>
            <a:r>
              <a:rPr lang="en-GB" sz="2900" dirty="0"/>
              <a:t>the panel</a:t>
            </a:r>
          </a:p>
          <a:p>
            <a:pPr marL="0" indent="0">
              <a:buNone/>
            </a:pPr>
            <a:r>
              <a:rPr lang="en-GB" sz="2900" dirty="0" smtClean="0"/>
              <a:t>        </a:t>
            </a:r>
            <a:r>
              <a:rPr lang="en-GB" sz="2900" dirty="0" err="1" smtClean="0"/>
              <a:t>reset.addActionListener</a:t>
            </a:r>
            <a:r>
              <a:rPr lang="en-GB" sz="2900" dirty="0" smtClean="0"/>
              <a:t>(this</a:t>
            </a:r>
            <a:r>
              <a:rPr lang="en-GB" sz="2900" dirty="0"/>
              <a:t>);</a:t>
            </a:r>
          </a:p>
          <a:p>
            <a:pPr marL="0" indent="0">
              <a:buNone/>
            </a:pPr>
            <a:r>
              <a:rPr lang="en-GB" sz="2900" dirty="0"/>
              <a:t>        </a:t>
            </a:r>
            <a:r>
              <a:rPr lang="en-GB" sz="2900" dirty="0" err="1"/>
              <a:t>forward.addActionListener</a:t>
            </a:r>
            <a:r>
              <a:rPr lang="en-GB" sz="2900" dirty="0"/>
              <a:t>(this);</a:t>
            </a:r>
          </a:p>
          <a:p>
            <a:pPr marL="0" indent="0">
              <a:buNone/>
            </a:pPr>
            <a:r>
              <a:rPr lang="en-GB" sz="2900" dirty="0"/>
              <a:t>        </a:t>
            </a:r>
            <a:r>
              <a:rPr lang="en-GB" sz="2900" dirty="0" err="1"/>
              <a:t>reverse.addActionListener</a:t>
            </a:r>
            <a:r>
              <a:rPr lang="en-GB" sz="2900" dirty="0"/>
              <a:t>(this);</a:t>
            </a:r>
          </a:p>
          <a:p>
            <a:pPr marL="0" indent="0">
              <a:buNone/>
            </a:pPr>
            <a:r>
              <a:rPr lang="en-GB" sz="2900" dirty="0"/>
              <a:t>    }</a:t>
            </a:r>
          </a:p>
          <a:p>
            <a:pPr marL="0" indent="0">
              <a:buNone/>
            </a:pPr>
            <a:endParaRPr lang="en-GB" sz="2900" dirty="0"/>
          </a:p>
          <a:p>
            <a:pPr marL="0" indent="0">
              <a:buNone/>
            </a:pPr>
            <a:r>
              <a:rPr lang="en-GB" sz="2900" dirty="0"/>
              <a:t>    @Override</a:t>
            </a:r>
          </a:p>
          <a:p>
            <a:pPr marL="0" indent="0">
              <a:buNone/>
            </a:pPr>
            <a:r>
              <a:rPr lang="en-GB" sz="2900" dirty="0"/>
              <a:t>    public void </a:t>
            </a:r>
            <a:r>
              <a:rPr lang="en-GB" sz="2900" dirty="0" err="1"/>
              <a:t>actionPerformed</a:t>
            </a:r>
            <a:r>
              <a:rPr lang="en-GB" sz="2900" dirty="0"/>
              <a:t>(</a:t>
            </a:r>
            <a:r>
              <a:rPr lang="en-GB" sz="2900" dirty="0" err="1"/>
              <a:t>ActionEvent</a:t>
            </a:r>
            <a:r>
              <a:rPr lang="en-GB" sz="2900" dirty="0"/>
              <a:t> e) {</a:t>
            </a:r>
          </a:p>
          <a:p>
            <a:pPr marL="0" indent="0">
              <a:buNone/>
            </a:pPr>
            <a:r>
              <a:rPr lang="en-GB" sz="2900" dirty="0"/>
              <a:t>        if (</a:t>
            </a:r>
            <a:r>
              <a:rPr lang="en-GB" sz="2900" dirty="0" err="1"/>
              <a:t>e.getSource</a:t>
            </a:r>
            <a:r>
              <a:rPr lang="en-GB" sz="2900" dirty="0"/>
              <a:t>() == reset) </a:t>
            </a:r>
            <a:r>
              <a:rPr lang="en-GB" sz="2900" dirty="0" smtClean="0"/>
              <a:t>{ </a:t>
            </a:r>
            <a:r>
              <a:rPr lang="en-GB" sz="2900" dirty="0" err="1" smtClean="0"/>
              <a:t>car.reset</a:t>
            </a:r>
            <a:r>
              <a:rPr lang="en-GB" sz="2900" dirty="0" smtClean="0"/>
              <a:t>(); } //you need to define a reset method in the </a:t>
            </a:r>
            <a:r>
              <a:rPr lang="en-GB" sz="2900" dirty="0" err="1" smtClean="0"/>
              <a:t>ToyCar</a:t>
            </a:r>
            <a:r>
              <a:rPr lang="en-GB" sz="2900" dirty="0" smtClean="0"/>
              <a:t> class; it sets the position of car</a:t>
            </a:r>
            <a:endParaRPr lang="en-GB" sz="2900" dirty="0"/>
          </a:p>
          <a:p>
            <a:pPr marL="0" indent="0">
              <a:buNone/>
            </a:pPr>
            <a:r>
              <a:rPr lang="en-GB" sz="2900" dirty="0"/>
              <a:t>        if (</a:t>
            </a:r>
            <a:r>
              <a:rPr lang="en-GB" sz="2900" dirty="0" err="1"/>
              <a:t>e.getSource</a:t>
            </a:r>
            <a:r>
              <a:rPr lang="en-GB" sz="2900" dirty="0"/>
              <a:t>() == forward) </a:t>
            </a:r>
            <a:r>
              <a:rPr lang="en-GB" sz="2900" dirty="0" smtClean="0"/>
              <a:t>{…}</a:t>
            </a:r>
            <a:endParaRPr lang="en-GB" sz="2900" dirty="0"/>
          </a:p>
          <a:p>
            <a:pPr marL="0" indent="0">
              <a:buNone/>
            </a:pPr>
            <a:r>
              <a:rPr lang="en-GB" sz="2900" dirty="0"/>
              <a:t>        if (</a:t>
            </a:r>
            <a:r>
              <a:rPr lang="en-GB" sz="2900" dirty="0" err="1"/>
              <a:t>e.getSource</a:t>
            </a:r>
            <a:r>
              <a:rPr lang="en-GB" sz="2900" dirty="0"/>
              <a:t>() == reverse) </a:t>
            </a:r>
            <a:r>
              <a:rPr lang="en-GB" sz="2900" dirty="0" smtClean="0"/>
              <a:t>{…}</a:t>
            </a:r>
            <a:endParaRPr lang="en-GB" sz="2900" dirty="0"/>
          </a:p>
          <a:p>
            <a:pPr marL="0" indent="0">
              <a:buNone/>
            </a:pPr>
            <a:r>
              <a:rPr lang="en-GB" sz="2900" dirty="0"/>
              <a:t>        </a:t>
            </a:r>
            <a:r>
              <a:rPr lang="en-GB" sz="2900" dirty="0" err="1">
                <a:solidFill>
                  <a:srgbClr val="FF0000"/>
                </a:solidFill>
              </a:rPr>
              <a:t>car.repaint</a:t>
            </a:r>
            <a:r>
              <a:rPr lang="en-GB" sz="2900" dirty="0" smtClean="0">
                <a:solidFill>
                  <a:srgbClr val="FF0000"/>
                </a:solidFill>
              </a:rPr>
              <a:t>();  //repaint() will trigger the system to call the </a:t>
            </a:r>
            <a:r>
              <a:rPr lang="en-GB" sz="2900" dirty="0" err="1" smtClean="0">
                <a:solidFill>
                  <a:srgbClr val="FF0000"/>
                </a:solidFill>
              </a:rPr>
              <a:t>paintComponent</a:t>
            </a:r>
            <a:r>
              <a:rPr lang="en-GB" sz="2900" dirty="0" smtClean="0">
                <a:solidFill>
                  <a:srgbClr val="FF0000"/>
                </a:solidFill>
              </a:rPr>
              <a:t>() method in car</a:t>
            </a:r>
            <a:endParaRPr lang="en-GB" sz="29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GB" sz="2900" dirty="0"/>
              <a:t>    }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7967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GB" dirty="0" smtClean="0"/>
              <a:t>JavaFX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DB3A2-F3AB-4E4C-B610-A45A9D6C646B}" type="datetime3">
              <a:rPr lang="en-US" smtClean="0"/>
              <a:t>13 September 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UFCFB6-30-2 OOSD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JavaFX is a software platform for creating and </a:t>
            </a:r>
            <a:r>
              <a:rPr lang="en-US" dirty="0" smtClean="0"/>
              <a:t>delivering desktop applications. </a:t>
            </a:r>
          </a:p>
          <a:p>
            <a:r>
              <a:rPr lang="en-US" dirty="0" smtClean="0"/>
              <a:t>JavaFX </a:t>
            </a:r>
            <a:r>
              <a:rPr lang="en-US" dirty="0"/>
              <a:t>is intended to replace Swing as the standard </a:t>
            </a:r>
            <a:r>
              <a:rPr lang="en-US" dirty="0" smtClean="0"/>
              <a:t>GUI library </a:t>
            </a:r>
            <a:r>
              <a:rPr lang="en-US" dirty="0"/>
              <a:t>for Java SE, but both will be included for the foreseeable </a:t>
            </a:r>
            <a:r>
              <a:rPr lang="en-US" dirty="0" smtClean="0"/>
              <a:t>future.</a:t>
            </a:r>
          </a:p>
          <a:p>
            <a:r>
              <a:rPr lang="en-US" dirty="0" smtClean="0"/>
              <a:t>JavaFX </a:t>
            </a:r>
            <a:r>
              <a:rPr lang="en-US" dirty="0"/>
              <a:t>has support for desktop computers and web </a:t>
            </a:r>
            <a:r>
              <a:rPr lang="en-US" dirty="0" smtClean="0"/>
              <a:t>browsers.</a:t>
            </a:r>
          </a:p>
          <a:p>
            <a:r>
              <a:rPr lang="en-GB" dirty="0">
                <a:hlinkClick r:id="rId2"/>
              </a:rPr>
              <a:t>http://docs.oracle.com/javafx/2/get_started/jfxpub-get_started.htm</a:t>
            </a:r>
            <a:endParaRPr lang="en-GB" dirty="0"/>
          </a:p>
          <a:p>
            <a:r>
              <a:rPr lang="en-GB" dirty="0">
                <a:hlinkClick r:id="rId3"/>
              </a:rPr>
              <a:t>http://</a:t>
            </a:r>
            <a:r>
              <a:rPr lang="en-GB" dirty="0" smtClean="0">
                <a:hlinkClick r:id="rId3"/>
              </a:rPr>
              <a:t>www.dummies.com/how-to/content/10-differences-between-javafx-and-swing.html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4528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639762"/>
          </a:xfrm>
          <a:solidFill>
            <a:schemeClr val="bg1">
              <a:lumMod val="95000"/>
            </a:schemeClr>
          </a:solidFill>
        </p:spPr>
        <p:txBody>
          <a:bodyPr>
            <a:normAutofit fontScale="90000"/>
          </a:bodyPr>
          <a:lstStyle/>
          <a:p>
            <a:r>
              <a:rPr lang="en-GB" dirty="0" err="1" smtClean="0"/>
              <a:t>CurrencyDemoConsoleUI</a:t>
            </a:r>
            <a:r>
              <a:rPr lang="en-GB" dirty="0" smtClean="0"/>
              <a:t> (fragments)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841A2-FCCD-4A47-A76B-BB3F520ABDEB}" type="datetime3">
              <a:rPr lang="en-US" smtClean="0"/>
              <a:t>13 September 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UFCFB6-30-2 OOSD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914400" y="838200"/>
            <a:ext cx="7772400" cy="533400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ublic void main(…)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……</a:t>
            </a:r>
          </a:p>
          <a:p>
            <a:pPr marL="274320" lvl="1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rate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console.nextDouble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274320" lvl="1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con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 new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CurrencyConvertor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(rate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74320" lvl="1" indent="0">
              <a:buNone/>
            </a:pP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("Enter the amount of money to exchange: ");</a:t>
            </a:r>
          </a:p>
          <a:p>
            <a:pPr marL="274320" lvl="1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amount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console.nextInt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        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74320" lvl="1" indent="0">
              <a:buNone/>
            </a:pP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74320" lvl="1" indent="0">
              <a:buNone/>
            </a:pP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(“ 1. pount2euro \n 2.euro2pound");</a:t>
            </a:r>
          </a:p>
          <a:p>
            <a:pPr marL="27432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choice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console.nextInt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();  </a:t>
            </a:r>
          </a:p>
          <a:p>
            <a:pPr marL="27432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</a:p>
          <a:p>
            <a:pPr marL="274320" lvl="1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switch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(choice) {</a:t>
            </a:r>
          </a:p>
          <a:p>
            <a:pPr marL="274320" lvl="1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case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1:</a:t>
            </a:r>
          </a:p>
          <a:p>
            <a:pPr marL="274320" lvl="1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result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 amount + "in pound is " + 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74320" lvl="1" indent="0">
              <a:buNone/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        con.pound2euro(amount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+ " in euro.";</a:t>
            </a:r>
          </a:p>
          <a:p>
            <a:pPr marL="27432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27432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case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2:</a:t>
            </a:r>
          </a:p>
          <a:p>
            <a:pPr marL="27432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 amount + "in euro is " + 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7432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con.euro2pound(amount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+ " in pound.";</a:t>
            </a:r>
          </a:p>
          <a:p>
            <a:pPr marL="27432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274320" lvl="1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274320" lvl="1" indent="0">
              <a:buNone/>
            </a:pP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(result);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8541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04800"/>
            <a:ext cx="7772400" cy="11430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GB" dirty="0" err="1" smtClean="0"/>
              <a:t>CurrencyDemoGUI</a:t>
            </a:r>
            <a:r>
              <a:rPr lang="en-GB" dirty="0" smtClean="0"/>
              <a:t> (skip) 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841A2-FCCD-4A47-A76B-BB3F520ABDEB}" type="datetime3">
              <a:rPr lang="en-US" smtClean="0"/>
              <a:t>13 September 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UFCFB6-30-2 OOSD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sz="1800" dirty="0"/>
              <a:t>Create a </a:t>
            </a:r>
            <a:r>
              <a:rPr lang="en-GB" sz="1800" dirty="0" smtClean="0"/>
              <a:t>“</a:t>
            </a:r>
            <a:r>
              <a:rPr lang="en-GB" sz="1800" dirty="0" err="1" smtClean="0"/>
              <a:t>JFrame</a:t>
            </a:r>
            <a:r>
              <a:rPr lang="en-GB" sz="1800" dirty="0" smtClean="0"/>
              <a:t> Form” instead of a “Java class”</a:t>
            </a:r>
          </a:p>
          <a:p>
            <a:r>
              <a:rPr lang="en-GB" sz="1800" dirty="0" smtClean="0"/>
              <a:t>Two views: Design and Source code</a:t>
            </a:r>
          </a:p>
          <a:p>
            <a:r>
              <a:rPr lang="en-GB" sz="1800" dirty="0" smtClean="0"/>
              <a:t>Add a </a:t>
            </a:r>
            <a:r>
              <a:rPr lang="en-GB" sz="1800" dirty="0" err="1" smtClean="0"/>
              <a:t>JPanel</a:t>
            </a:r>
            <a:endParaRPr lang="en-GB" sz="1800" dirty="0" smtClean="0"/>
          </a:p>
          <a:p>
            <a:r>
              <a:rPr lang="en-GB" sz="1800" dirty="0" smtClean="0"/>
              <a:t>Drag and drop the elements to the </a:t>
            </a:r>
            <a:r>
              <a:rPr lang="en-GB" sz="1800" dirty="0" err="1" smtClean="0"/>
              <a:t>JPanel</a:t>
            </a:r>
            <a:endParaRPr lang="en-GB" sz="1800" dirty="0" smtClean="0"/>
          </a:p>
          <a:p>
            <a:r>
              <a:rPr lang="en-GB" sz="1800" dirty="0" smtClean="0"/>
              <a:t>Change the displaying texts</a:t>
            </a:r>
          </a:p>
          <a:p>
            <a:r>
              <a:rPr lang="en-GB" sz="1800" dirty="0" smtClean="0"/>
              <a:t>Change the variable names</a:t>
            </a:r>
          </a:p>
          <a:p>
            <a:r>
              <a:rPr lang="en-GB" dirty="0" smtClean="0"/>
              <a:t>Add </a:t>
            </a:r>
            <a:r>
              <a:rPr lang="en-GB" dirty="0"/>
              <a:t>functionality </a:t>
            </a:r>
          </a:p>
          <a:p>
            <a:pPr lvl="1"/>
            <a:r>
              <a:rPr lang="en-GB" dirty="0" smtClean="0"/>
              <a:t>Need to use another object (</a:t>
            </a:r>
            <a:r>
              <a:rPr lang="en-GB" dirty="0" err="1" smtClean="0"/>
              <a:t>CurrencyConvertor</a:t>
            </a:r>
            <a:r>
              <a:rPr lang="en-GB" dirty="0" smtClean="0"/>
              <a:t>)</a:t>
            </a:r>
          </a:p>
          <a:p>
            <a:pPr lvl="1"/>
            <a:r>
              <a:rPr lang="en-GB" dirty="0" smtClean="0"/>
              <a:t>Declare </a:t>
            </a:r>
            <a:r>
              <a:rPr lang="en-GB" dirty="0" err="1" smtClean="0"/>
              <a:t>CurrencyConvertor</a:t>
            </a:r>
            <a:r>
              <a:rPr lang="en-GB" dirty="0" smtClean="0"/>
              <a:t> in the class</a:t>
            </a:r>
          </a:p>
          <a:p>
            <a:pPr lvl="1"/>
            <a:r>
              <a:rPr lang="en-GB" dirty="0" smtClean="0"/>
              <a:t>Create an instance of </a:t>
            </a:r>
            <a:r>
              <a:rPr lang="en-GB" dirty="0" err="1" smtClean="0"/>
              <a:t>CurrencyConvertor</a:t>
            </a:r>
            <a:r>
              <a:rPr lang="en-GB" dirty="0" smtClean="0"/>
              <a:t> in the “set the exchange rate” button</a:t>
            </a:r>
          </a:p>
          <a:p>
            <a:pPr lvl="1"/>
            <a:r>
              <a:rPr lang="en-GB" dirty="0" smtClean="0"/>
              <a:t>Get input from GUI, ask </a:t>
            </a:r>
            <a:r>
              <a:rPr lang="en-GB" dirty="0" err="1" smtClean="0"/>
              <a:t>CurrencyConvertor</a:t>
            </a:r>
            <a:r>
              <a:rPr lang="en-GB" dirty="0" smtClean="0"/>
              <a:t> to do the task, display the result returned from </a:t>
            </a:r>
            <a:r>
              <a:rPr lang="en-GB" dirty="0" err="1" smtClean="0"/>
              <a:t>CurrencyConvertor</a:t>
            </a:r>
            <a:endParaRPr lang="en-GB" dirty="0" smtClean="0"/>
          </a:p>
          <a:p>
            <a:pPr lvl="1"/>
            <a:r>
              <a:rPr lang="en-GB" dirty="0" smtClean="0"/>
              <a:t>Show simple </a:t>
            </a:r>
            <a:r>
              <a:rPr lang="en-GB" dirty="0" err="1" smtClean="0"/>
              <a:t>setText</a:t>
            </a:r>
            <a:r>
              <a:rPr lang="en-GB" dirty="0" smtClean="0"/>
              <a:t> in the display area, run</a:t>
            </a:r>
          </a:p>
          <a:p>
            <a:pPr marL="0" indent="0">
              <a:buNone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410955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95000"/>
            </a:schemeClr>
          </a:solidFill>
        </p:spPr>
        <p:txBody>
          <a:bodyPr>
            <a:normAutofit fontScale="90000"/>
          </a:bodyPr>
          <a:lstStyle/>
          <a:p>
            <a:r>
              <a:rPr lang="en-GB" dirty="0" err="1"/>
              <a:t>CurrencyDemoGUI</a:t>
            </a:r>
            <a:r>
              <a:rPr lang="en-GB" dirty="0"/>
              <a:t> </a:t>
            </a:r>
            <a:r>
              <a:rPr lang="en-GB" dirty="0" smtClean="0"/>
              <a:t>- </a:t>
            </a:r>
            <a:r>
              <a:rPr lang="en-GB" dirty="0"/>
              <a:t>set exchange rate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841A2-FCCD-4A47-A76B-BB3F520ABDEB}" type="datetime3">
              <a:rPr lang="en-US" smtClean="0"/>
              <a:t>13 September 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UFCFB6-30-2 OOSD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Add functionality to the “set exchange rate” button</a:t>
            </a:r>
          </a:p>
          <a:p>
            <a:pPr lvl="1"/>
            <a:r>
              <a:rPr lang="en-GB" dirty="0"/>
              <a:t>Add more variables names, e.g. Currency </a:t>
            </a:r>
            <a:r>
              <a:rPr lang="en-GB" dirty="0" smtClean="0"/>
              <a:t>Convertor</a:t>
            </a:r>
          </a:p>
          <a:p>
            <a:endParaRPr lang="en-GB" dirty="0" smtClean="0"/>
          </a:p>
          <a:p>
            <a:r>
              <a:rPr lang="en-GB" dirty="0" smtClean="0"/>
              <a:t>Using </a:t>
            </a:r>
            <a:r>
              <a:rPr lang="en-GB" dirty="0" err="1" smtClean="0"/>
              <a:t>JOptionPane</a:t>
            </a:r>
            <a:endParaRPr lang="en-GB" sz="2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rateString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JOptionPane.showInputDialog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("Enter 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exchange 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rate: ");</a:t>
            </a:r>
          </a:p>
          <a:p>
            <a:pPr marL="45720" indent="0">
              <a:buNone/>
            </a:pP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double 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rate =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Double.parseDouble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rateString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4572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endParaRPr lang="en-GB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(con == null) {</a:t>
            </a:r>
          </a:p>
          <a:p>
            <a:pPr marL="4572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con 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= new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CurrencyConvertor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(rate);</a:t>
            </a:r>
          </a:p>
          <a:p>
            <a:pPr marL="4572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else 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en-GB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con.setRate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(rate);}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364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r>
              <a:rPr lang="en-GB" dirty="0" err="1"/>
              <a:t>CurrencyDemoGUI</a:t>
            </a:r>
            <a:r>
              <a:rPr lang="en-GB" dirty="0"/>
              <a:t> </a:t>
            </a:r>
            <a:r>
              <a:rPr lang="en-GB" dirty="0" smtClean="0"/>
              <a:t>– pound to euro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841A2-FCCD-4A47-A76B-BB3F520ABDEB}" type="datetime3">
              <a:rPr lang="en-US" smtClean="0"/>
              <a:t>13 September 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UFCFB6-30-2 OOSD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en-GB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amountString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amountField.getText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double 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amount =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Double.parseDouble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amountString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</a:p>
          <a:p>
            <a:pPr marL="0" indent="0">
              <a:buNone/>
            </a:pPr>
            <a:r>
              <a:rPr lang="en-GB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resultArea.setText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(amount 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+ "in pound is " 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  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con.pount2euro(amount) + </a:t>
            </a:r>
            <a:endParaRPr lang="en-GB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  " 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in euro.");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37988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1423</TotalTime>
  <Words>2838</Words>
  <Application>Microsoft Macintosh PowerPoint</Application>
  <PresentationFormat>On-screen Show (4:3)</PresentationFormat>
  <Paragraphs>650</Paragraphs>
  <Slides>51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60" baseType="lpstr">
      <vt:lpstr>Calibri</vt:lpstr>
      <vt:lpstr>Consolas</vt:lpstr>
      <vt:lpstr>Courier New</vt:lpstr>
      <vt:lpstr>Franklin Gothic Book</vt:lpstr>
      <vt:lpstr>Perpetua</vt:lpstr>
      <vt:lpstr>Times New Roman</vt:lpstr>
      <vt:lpstr>Wingdings 2</vt:lpstr>
      <vt:lpstr>Arial</vt:lpstr>
      <vt:lpstr>Equity</vt:lpstr>
      <vt:lpstr>UFCFB6-30-2 Object-oriented Software Development</vt:lpstr>
      <vt:lpstr>Outline</vt:lpstr>
      <vt:lpstr>Simple GUI(skip)</vt:lpstr>
      <vt:lpstr>Simple GUI(skip)</vt:lpstr>
      <vt:lpstr>CurrencyConvertor (skip)</vt:lpstr>
      <vt:lpstr>CurrencyDemoConsoleUI (fragments)</vt:lpstr>
      <vt:lpstr>CurrencyDemoGUI (skip) </vt:lpstr>
      <vt:lpstr>CurrencyDemoGUI - set exchange rate</vt:lpstr>
      <vt:lpstr>CurrencyDemoGUI – pound to euro</vt:lpstr>
      <vt:lpstr>Create Tabbed Panes (skip)</vt:lpstr>
      <vt:lpstr>GUI components (skip)</vt:lpstr>
      <vt:lpstr>AWT and Swing</vt:lpstr>
      <vt:lpstr>Creating a frame</vt:lpstr>
      <vt:lpstr>Adding components to a frame</vt:lpstr>
      <vt:lpstr>Some GUI Components (1)</vt:lpstr>
      <vt:lpstr>Some GUI Components (2)</vt:lpstr>
      <vt:lpstr>JButton</vt:lpstr>
      <vt:lpstr>JTextField</vt:lpstr>
      <vt:lpstr>JLabel</vt:lpstr>
      <vt:lpstr>Container and JPanel</vt:lpstr>
      <vt:lpstr>Layout Manger </vt:lpstr>
      <vt:lpstr>FlowLayout</vt:lpstr>
      <vt:lpstr>Output from the ShowFlowLayout program</vt:lpstr>
      <vt:lpstr>FlowLayout: Fragment of code </vt:lpstr>
      <vt:lpstr>GridLayout</vt:lpstr>
      <vt:lpstr>GridLayout: Fragment of code</vt:lpstr>
      <vt:lpstr>BorderLayout</vt:lpstr>
      <vt:lpstr>BorderLayout: code fragment </vt:lpstr>
      <vt:lpstr>Java GUI programming is event-driven</vt:lpstr>
      <vt:lpstr>ShowActionEvent </vt:lpstr>
      <vt:lpstr>Events and event source</vt:lpstr>
      <vt:lpstr>Source object of an event</vt:lpstr>
      <vt:lpstr>User actions, source objects and related events.</vt:lpstr>
      <vt:lpstr>Listeners, listener interfaces and event handlers</vt:lpstr>
      <vt:lpstr>Event and corresponding Listener interface </vt:lpstr>
      <vt:lpstr>Registering with source objects Implement event listener(skip)</vt:lpstr>
      <vt:lpstr>Student activity 1 (skip)</vt:lpstr>
      <vt:lpstr>Handling events (skip)</vt:lpstr>
      <vt:lpstr>ShowActionEvent- explained 1 (skip)</vt:lpstr>
      <vt:lpstr>ShowActionEvent- explained 2 (skip)</vt:lpstr>
      <vt:lpstr>ShowActionEvent- explained 3 (skip)</vt:lpstr>
      <vt:lpstr>ShowActionEvent</vt:lpstr>
      <vt:lpstr>ShowActionEvent</vt:lpstr>
      <vt:lpstr>Summery for event-driven GUI programming </vt:lpstr>
      <vt:lpstr>The Color class</vt:lpstr>
      <vt:lpstr>Drawing and images </vt:lpstr>
      <vt:lpstr>Some methods in the Graphics object</vt:lpstr>
      <vt:lpstr>PowerPoint Presentation</vt:lpstr>
      <vt:lpstr>paintComponent – the toy car example</vt:lpstr>
      <vt:lpstr>Fragments of the code for driving the toy car</vt:lpstr>
      <vt:lpstr>JavaFX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UFCFB6-30-2 Object-oriented Software Development</dc:title>
  <dc:creator>jin</dc:creator>
  <cp:lastModifiedBy>Benedict Gaster</cp:lastModifiedBy>
  <cp:revision>100</cp:revision>
  <dcterms:created xsi:type="dcterms:W3CDTF">2006-08-16T00:00:00Z</dcterms:created>
  <dcterms:modified xsi:type="dcterms:W3CDTF">2016-09-13T12:33:45Z</dcterms:modified>
</cp:coreProperties>
</file>