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58" r:id="rId3"/>
    <p:sldId id="271" r:id="rId4"/>
    <p:sldId id="260" r:id="rId5"/>
    <p:sldId id="265" r:id="rId6"/>
    <p:sldId id="272" r:id="rId7"/>
    <p:sldId id="273" r:id="rId8"/>
    <p:sldId id="274" r:id="rId9"/>
    <p:sldId id="281" r:id="rId10"/>
    <p:sldId id="280" r:id="rId11"/>
    <p:sldId id="279" r:id="rId12"/>
    <p:sldId id="267" r:id="rId13"/>
    <p:sldId id="262" r:id="rId14"/>
    <p:sldId id="298" r:id="rId15"/>
    <p:sldId id="282" r:id="rId16"/>
    <p:sldId id="283" r:id="rId17"/>
    <p:sldId id="290" r:id="rId18"/>
    <p:sldId id="284" r:id="rId19"/>
    <p:sldId id="291" r:id="rId20"/>
    <p:sldId id="289" r:id="rId21"/>
    <p:sldId id="292" r:id="rId22"/>
    <p:sldId id="293" r:id="rId23"/>
    <p:sldId id="294" r:id="rId24"/>
    <p:sldId id="295" r:id="rId25"/>
    <p:sldId id="296" r:id="rId26"/>
    <p:sldId id="285" r:id="rId27"/>
    <p:sldId id="29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873" autoAdjust="0"/>
  </p:normalViewPr>
  <p:slideViewPr>
    <p:cSldViewPr>
      <p:cViewPr varScale="1">
        <p:scale>
          <a:sx n="56" d="100"/>
          <a:sy n="56" d="100"/>
        </p:scale>
        <p:origin x="858" y="-15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C98239-A3BB-4AC9-A9F3-537438915A76}" type="datetimeFigureOut">
              <a:rPr lang="en-GB" smtClean="0"/>
              <a:t>24/10/2017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88D7A0-20C3-4659-85DC-FFD5BE51AA73}" type="slidenum">
              <a:rPr lang="en-GB" smtClean="0"/>
              <a:t>‹#›</a:t>
            </a:fld>
            <a:endParaRPr lang="en-GB"/>
          </a:p>
        </p:txBody>
      </p:sp>
    </p:spTree>
    <p:extLst>
      <p:ext uri="{BB962C8B-B14F-4D97-AF65-F5344CB8AC3E}">
        <p14:creationId xmlns:p14="http://schemas.microsoft.com/office/powerpoint/2010/main" val="364779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chompchomp.com/terms/actionverb.ht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www.chompchomp.com/terms/directobject.ht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openlearn.open.ac.uk/mod/oucontent/view.php?id=399426&amp;section=3.2.3"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openlearn.open.ac.uk/mod/oucontent/view.php?id=399426&amp;section=3.2.5"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pic.dhe.ibm.com/infocenter/rsmhelp/v7r5m0/index.jsp?topic=/com.ibm.xtools.modeler.doc/topics/rmestereo.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err="1">
                <a:solidFill>
                  <a:schemeClr val="tx1"/>
                </a:solidFill>
                <a:effectLst/>
                <a:latin typeface="+mn-lt"/>
                <a:ea typeface="+mn-ea"/>
                <a:cs typeface="+mn-cs"/>
              </a:rPr>
              <a:t>prop·er</a:t>
            </a:r>
            <a:r>
              <a:rPr lang="en-GB" sz="1200" b="0" i="0" kern="1200" dirty="0">
                <a:solidFill>
                  <a:schemeClr val="tx1"/>
                </a:solidFill>
                <a:effectLst/>
                <a:latin typeface="+mn-lt"/>
                <a:ea typeface="+mn-ea"/>
                <a:cs typeface="+mn-cs"/>
              </a:rPr>
              <a:t> noun  </a:t>
            </a:r>
          </a:p>
          <a:p>
            <a:r>
              <a:rPr lang="en-GB" sz="1200" b="0" i="0" kern="1200" dirty="0">
                <a:solidFill>
                  <a:schemeClr val="tx1"/>
                </a:solidFill>
                <a:effectLst/>
                <a:latin typeface="+mn-lt"/>
                <a:ea typeface="+mn-ea"/>
                <a:cs typeface="+mn-cs"/>
              </a:rPr>
              <a:t>Noun</a:t>
            </a:r>
          </a:p>
          <a:p>
            <a:r>
              <a:rPr lang="en-GB" sz="1200" b="0" i="0" kern="1200" dirty="0">
                <a:solidFill>
                  <a:schemeClr val="tx1"/>
                </a:solidFill>
                <a:effectLst/>
                <a:latin typeface="+mn-lt"/>
                <a:ea typeface="+mn-ea"/>
                <a:cs typeface="+mn-cs"/>
              </a:rPr>
              <a:t>A name used for an individual person, place, or organization, spelled with initial capital letters, e.g., </a:t>
            </a:r>
            <a:r>
              <a:rPr lang="en-GB" sz="1200" b="0" i="1" kern="1200" dirty="0">
                <a:solidFill>
                  <a:schemeClr val="tx1"/>
                </a:solidFill>
                <a:effectLst/>
                <a:latin typeface="+mn-lt"/>
                <a:ea typeface="+mn-ea"/>
                <a:cs typeface="+mn-cs"/>
              </a:rPr>
              <a:t>Larry</a:t>
            </a:r>
            <a:r>
              <a:rPr lang="en-GB" sz="1200" b="0" i="0" kern="1200" dirty="0">
                <a:solidFill>
                  <a:schemeClr val="tx1"/>
                </a:solidFill>
                <a:effectLst/>
                <a:latin typeface="+mn-lt"/>
                <a:ea typeface="+mn-ea"/>
                <a:cs typeface="+mn-cs"/>
              </a:rPr>
              <a:t> or </a:t>
            </a:r>
            <a:r>
              <a:rPr lang="en-GB" sz="1200" b="0" i="1" kern="1200" dirty="0">
                <a:solidFill>
                  <a:schemeClr val="tx1"/>
                </a:solidFill>
                <a:effectLst/>
                <a:latin typeface="+mn-lt"/>
                <a:ea typeface="+mn-ea"/>
                <a:cs typeface="+mn-cs"/>
              </a:rPr>
              <a:t>Mexico</a:t>
            </a:r>
            <a:r>
              <a:rPr lang="en-GB" sz="1200" b="0" i="0"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An improper noun is a noun that is used to describe places, things and the people generally. Examples of improper nouns include; cat, day, city, month and bridge. It is the opposite of a proper noun that describes the name of an individual, object or place.</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 transitive verb has two characteristics. First, it is an </a:t>
            </a:r>
            <a:r>
              <a:rPr lang="en-GB" sz="1200" b="1" i="0" kern="1200" dirty="0">
                <a:solidFill>
                  <a:schemeClr val="tx1"/>
                </a:solidFill>
                <a:effectLst/>
                <a:latin typeface="+mn-lt"/>
                <a:ea typeface="+mn-ea"/>
                <a:cs typeface="+mn-cs"/>
                <a:hlinkClick r:id="rId3"/>
              </a:rPr>
              <a:t>action verb</a:t>
            </a:r>
            <a:r>
              <a:rPr lang="en-GB" sz="1200" b="0" i="0" kern="1200" dirty="0">
                <a:solidFill>
                  <a:schemeClr val="tx1"/>
                </a:solidFill>
                <a:effectLst/>
                <a:latin typeface="+mn-lt"/>
                <a:ea typeface="+mn-ea"/>
                <a:cs typeface="+mn-cs"/>
              </a:rPr>
              <a:t>, expressing a doable activity like </a:t>
            </a:r>
            <a:r>
              <a:rPr lang="en-GB" sz="1200" b="1" i="1" kern="1200" dirty="0">
                <a:solidFill>
                  <a:schemeClr val="tx1"/>
                </a:solidFill>
                <a:effectLst/>
                <a:latin typeface="+mn-lt"/>
                <a:ea typeface="+mn-ea"/>
                <a:cs typeface="+mn-cs"/>
              </a:rPr>
              <a:t>kick</a:t>
            </a:r>
            <a:r>
              <a:rPr lang="en-GB" sz="1200" b="0" i="0" kern="1200" dirty="0">
                <a:solidFill>
                  <a:schemeClr val="tx1"/>
                </a:solidFill>
                <a:effectLst/>
                <a:latin typeface="+mn-lt"/>
                <a:ea typeface="+mn-ea"/>
                <a:cs typeface="+mn-cs"/>
              </a:rPr>
              <a:t>, </a:t>
            </a:r>
            <a:r>
              <a:rPr lang="en-GB" sz="1200" b="1" i="1" kern="1200" dirty="0">
                <a:solidFill>
                  <a:schemeClr val="tx1"/>
                </a:solidFill>
                <a:effectLst/>
                <a:latin typeface="+mn-lt"/>
                <a:ea typeface="+mn-ea"/>
                <a:cs typeface="+mn-cs"/>
              </a:rPr>
              <a:t>want</a:t>
            </a:r>
            <a:r>
              <a:rPr lang="en-GB" sz="1200" b="0" i="0" kern="1200" dirty="0">
                <a:solidFill>
                  <a:schemeClr val="tx1"/>
                </a:solidFill>
                <a:effectLst/>
                <a:latin typeface="+mn-lt"/>
                <a:ea typeface="+mn-ea"/>
                <a:cs typeface="+mn-cs"/>
              </a:rPr>
              <a:t>, </a:t>
            </a:r>
            <a:r>
              <a:rPr lang="en-GB" sz="1200" b="1" i="1" kern="1200" dirty="0">
                <a:solidFill>
                  <a:schemeClr val="tx1"/>
                </a:solidFill>
                <a:effectLst/>
                <a:latin typeface="+mn-lt"/>
                <a:ea typeface="+mn-ea"/>
                <a:cs typeface="+mn-cs"/>
              </a:rPr>
              <a:t>paint</a:t>
            </a:r>
            <a:r>
              <a:rPr lang="en-GB" sz="1200" b="0" i="0" kern="1200" dirty="0">
                <a:solidFill>
                  <a:schemeClr val="tx1"/>
                </a:solidFill>
                <a:effectLst/>
                <a:latin typeface="+mn-lt"/>
                <a:ea typeface="+mn-ea"/>
                <a:cs typeface="+mn-cs"/>
              </a:rPr>
              <a:t>, </a:t>
            </a:r>
            <a:r>
              <a:rPr lang="en-GB" sz="1200" b="1" i="1" kern="1200" dirty="0">
                <a:solidFill>
                  <a:schemeClr val="tx1"/>
                </a:solidFill>
                <a:effectLst/>
                <a:latin typeface="+mn-lt"/>
                <a:ea typeface="+mn-ea"/>
                <a:cs typeface="+mn-cs"/>
              </a:rPr>
              <a:t>write</a:t>
            </a:r>
            <a:r>
              <a:rPr lang="en-GB" sz="1200" b="0" i="0" kern="1200" dirty="0">
                <a:solidFill>
                  <a:schemeClr val="tx1"/>
                </a:solidFill>
                <a:effectLst/>
                <a:latin typeface="+mn-lt"/>
                <a:ea typeface="+mn-ea"/>
                <a:cs typeface="+mn-cs"/>
              </a:rPr>
              <a:t>, </a:t>
            </a:r>
            <a:r>
              <a:rPr lang="en-GB" sz="1200" b="1" i="1" kern="1200" dirty="0">
                <a:solidFill>
                  <a:schemeClr val="tx1"/>
                </a:solidFill>
                <a:effectLst/>
                <a:latin typeface="+mn-lt"/>
                <a:ea typeface="+mn-ea"/>
                <a:cs typeface="+mn-cs"/>
              </a:rPr>
              <a:t>eat</a:t>
            </a:r>
            <a:r>
              <a:rPr lang="en-GB" sz="1200" b="0" i="0" kern="1200" dirty="0">
                <a:solidFill>
                  <a:schemeClr val="tx1"/>
                </a:solidFill>
                <a:effectLst/>
                <a:latin typeface="+mn-lt"/>
                <a:ea typeface="+mn-ea"/>
                <a:cs typeface="+mn-cs"/>
              </a:rPr>
              <a:t>, </a:t>
            </a:r>
            <a:r>
              <a:rPr lang="en-GB" sz="1200" b="1" i="1" kern="1200" dirty="0">
                <a:solidFill>
                  <a:schemeClr val="tx1"/>
                </a:solidFill>
                <a:effectLst/>
                <a:latin typeface="+mn-lt"/>
                <a:ea typeface="+mn-ea"/>
                <a:cs typeface="+mn-cs"/>
              </a:rPr>
              <a:t>clean</a:t>
            </a:r>
            <a:r>
              <a:rPr lang="en-GB" sz="1200" b="0" i="0" kern="1200" dirty="0">
                <a:solidFill>
                  <a:schemeClr val="tx1"/>
                </a:solidFill>
                <a:effectLst/>
                <a:latin typeface="+mn-lt"/>
                <a:ea typeface="+mn-ea"/>
                <a:cs typeface="+mn-cs"/>
              </a:rPr>
              <a:t>, etc. Second, it must have a </a:t>
            </a:r>
            <a:r>
              <a:rPr lang="en-GB" sz="1200" b="1" i="0" kern="1200" dirty="0">
                <a:solidFill>
                  <a:schemeClr val="tx1"/>
                </a:solidFill>
                <a:effectLst/>
                <a:latin typeface="+mn-lt"/>
                <a:ea typeface="+mn-ea"/>
                <a:cs typeface="+mn-cs"/>
                <a:hlinkClick r:id="rId4"/>
              </a:rPr>
              <a:t>direct object</a:t>
            </a:r>
            <a:r>
              <a:rPr lang="en-GB" sz="1200" b="0" i="0" kern="1200" dirty="0">
                <a:solidFill>
                  <a:schemeClr val="tx1"/>
                </a:solidFill>
                <a:effectLst/>
                <a:latin typeface="+mn-lt"/>
                <a:ea typeface="+mn-ea"/>
                <a:cs typeface="+mn-cs"/>
              </a:rPr>
              <a:t>, something or someone who receives the action of the verb.</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As we have suggested, most object-oriented analysis methods give little help on the process of identifying objects. It is a very reasonable approach to engage in the analysis of nouns, verbs and other parts of speech in an informal written description of the problem or a set of use case post-conditions. Rules of thumb here include: matching proper nouns to instances, and improper nouns to types or attributes; adjectival phrases qualifying nouns such as 'the employee who works in the salaries department' indicate relations or may indicate methods if they contain verbs as in 'the employee who got a rise'.</a:t>
            </a:r>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4</a:t>
            </a:fld>
            <a:endParaRPr lang="en-GB"/>
          </a:p>
        </p:txBody>
      </p:sp>
    </p:spTree>
    <p:extLst>
      <p:ext uri="{BB962C8B-B14F-4D97-AF65-F5344CB8AC3E}">
        <p14:creationId xmlns:p14="http://schemas.microsoft.com/office/powerpoint/2010/main" val="1662336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latin typeface="Times New Roman" pitchFamily="18" charset="0"/>
              </a:rPr>
              <a:t>Choosing the nouns and noun phrases is not an exact science. For example, in the second sentence of the above description, the object of the verb ‘have’ is the noun phrase ‘any number of copies of each film’. Instead of underlining this phrase as a whole we have chosen to identify ‘number of copies’ and ‘film’ separately within the phrase. In doing this we are intuitively deciding that both copies and films are likely to be of importance. Another example is the noun ‘loan’, which could be treated as part of the phrase ‘is on loan to the member’ (describing the status of a DVD) rather than as a noun in its own right. This is only the first stage of identifying classes. We will shortly analyse the </a:t>
            </a:r>
            <a:r>
              <a:rPr lang="en-GB" sz="900" b="1" dirty="0">
                <a:latin typeface="Times New Roman" pitchFamily="18" charset="0"/>
              </a:rPr>
              <a:t>candidate classes</a:t>
            </a:r>
            <a:r>
              <a:rPr lang="en-GB" sz="900" dirty="0">
                <a:latin typeface="Times New Roman" pitchFamily="18" charset="0"/>
              </a:rPr>
              <a:t> in more detail.</a:t>
            </a:r>
            <a:endParaRPr lang="en-GB" dirty="0"/>
          </a:p>
        </p:txBody>
      </p:sp>
      <p:sp>
        <p:nvSpPr>
          <p:cNvPr id="4" name="Date Placeholder 3"/>
          <p:cNvSpPr>
            <a:spLocks noGrp="1"/>
          </p:cNvSpPr>
          <p:nvPr>
            <p:ph type="dt" idx="10"/>
          </p:nvPr>
        </p:nvSpPr>
        <p:spPr/>
        <p:txBody>
          <a:bodyPr/>
          <a:lstStyle/>
          <a:p>
            <a:fld id="{9DD98E15-B72F-413A-9A12-0E57DC253426}" type="datetime1">
              <a:rPr lang="en-US" smtClean="0"/>
              <a:pPr/>
              <a:t>10/24/2017</a:t>
            </a:fld>
            <a:endParaRPr lang="en-US"/>
          </a:p>
        </p:txBody>
      </p:sp>
      <p:sp>
        <p:nvSpPr>
          <p:cNvPr id="5" name="Footer Placeholder 4"/>
          <p:cNvSpPr>
            <a:spLocks noGrp="1"/>
          </p:cNvSpPr>
          <p:nvPr>
            <p:ph type="ftr" sz="quarter" idx="11"/>
          </p:nvPr>
        </p:nvSpPr>
        <p:spPr/>
        <p:txBody>
          <a:bodyPr/>
          <a:lstStyle/>
          <a:p>
            <a:pPr>
              <a:defRPr/>
            </a:pPr>
            <a:r>
              <a:rPr lang="en-US"/>
              <a:t>Department of Computer Science</a:t>
            </a:r>
          </a:p>
        </p:txBody>
      </p:sp>
      <p:sp>
        <p:nvSpPr>
          <p:cNvPr id="6" name="Slide Number Placeholder 5"/>
          <p:cNvSpPr>
            <a:spLocks noGrp="1"/>
          </p:cNvSpPr>
          <p:nvPr>
            <p:ph type="sldNum" sz="quarter" idx="12"/>
          </p:nvPr>
        </p:nvSpPr>
        <p:spPr/>
        <p:txBody>
          <a:bodyPr/>
          <a:lstStyle/>
          <a:p>
            <a:fld id="{94EA29C0-AABB-4F31-A6FC-30BE15345F9A}" type="slidenum">
              <a:rPr lang="en-US" smtClean="0"/>
              <a:pPr/>
              <a:t>6</a:t>
            </a:fld>
            <a:endParaRPr lang="en-US"/>
          </a:p>
        </p:txBody>
      </p:sp>
    </p:spTree>
    <p:extLst>
      <p:ext uri="{BB962C8B-B14F-4D97-AF65-F5344CB8AC3E}">
        <p14:creationId xmlns:p14="http://schemas.microsoft.com/office/powerpoint/2010/main" val="4161915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latin typeface="Times New Roman" pitchFamily="18" charset="0"/>
              </a:rPr>
              <a:t>3.2.4 Guidelines for rejection of candidate classes</a:t>
            </a:r>
          </a:p>
          <a:p>
            <a:r>
              <a:rPr lang="en-GB" sz="900" dirty="0">
                <a:latin typeface="Times New Roman" pitchFamily="18" charset="0"/>
              </a:rPr>
              <a:t>Though there are no hard and fast rules, your answers to the following questions should give you a strong indication of whether or not an entity really should be modelled using a class. Although, strictly speaking, it is the category of entity that is modelled by a class, we shall often use the word entity as if it were a category.</a:t>
            </a:r>
          </a:p>
          <a:p>
            <a:r>
              <a:rPr lang="en-GB" sz="900" b="1" dirty="0">
                <a:latin typeface="Times New Roman" pitchFamily="18" charset="0"/>
              </a:rPr>
              <a:t>Is it a property?</a:t>
            </a:r>
            <a:endParaRPr lang="en-GB" sz="900" dirty="0">
              <a:latin typeface="Times New Roman" pitchFamily="18" charset="0"/>
            </a:endParaRPr>
          </a:p>
          <a:p>
            <a:r>
              <a:rPr lang="en-GB" sz="900" dirty="0">
                <a:latin typeface="Times New Roman" pitchFamily="18" charset="0"/>
              </a:rPr>
              <a:t>Is it simply a property of some other type of entity in the system domain, or does it contribute to the system domain in its own right? If the former, it is likely to be appropriately modelled by an attribute of a class rather than a class itself.</a:t>
            </a:r>
          </a:p>
          <a:p>
            <a:r>
              <a:rPr lang="en-GB" sz="900" dirty="0">
                <a:latin typeface="Times New Roman" pitchFamily="18" charset="0"/>
              </a:rPr>
              <a:t>As you will see below, a good test of whether an entity should be modelled using a class or an attribute is whether it has or does not have properties itself. If it has properties, then it is likely to be appropriately modelled by a class; if not, then it is likely to be appropriately modelled by an attribute.</a:t>
            </a:r>
          </a:p>
          <a:p>
            <a:r>
              <a:rPr lang="en-GB" sz="900" dirty="0">
                <a:latin typeface="Times New Roman" pitchFamily="18" charset="0"/>
              </a:rPr>
              <a:t>Some examples of attributes from the DVD Library are:</a:t>
            </a:r>
          </a:p>
          <a:p>
            <a:r>
              <a:rPr lang="en-GB" sz="900" dirty="0">
                <a:latin typeface="Times New Roman" pitchFamily="18" charset="0"/>
              </a:rPr>
              <a:t>title – an attribute of a film;</a:t>
            </a:r>
          </a:p>
          <a:p>
            <a:r>
              <a:rPr lang="en-GB" sz="900" dirty="0">
                <a:latin typeface="Times New Roman" pitchFamily="18" charset="0"/>
              </a:rPr>
              <a:t>identifying number – an attribute of a DVD;</a:t>
            </a:r>
          </a:p>
          <a:p>
            <a:r>
              <a:rPr lang="en-GB" sz="900" dirty="0">
                <a:latin typeface="Times New Roman" pitchFamily="18" charset="0"/>
              </a:rPr>
              <a:t>membership number – an attribute of a member;</a:t>
            </a:r>
          </a:p>
          <a:p>
            <a:r>
              <a:rPr lang="en-GB" sz="900" dirty="0">
                <a:latin typeface="Times New Roman" pitchFamily="18" charset="0"/>
              </a:rPr>
              <a:t>member's name – another attribute of a member;</a:t>
            </a:r>
          </a:p>
          <a:p>
            <a:r>
              <a:rPr lang="en-GB" sz="900" dirty="0">
                <a:latin typeface="Times New Roman" pitchFamily="18" charset="0"/>
              </a:rPr>
              <a:t>number of copies available – an attribute of film (but see further discussion below);</a:t>
            </a:r>
          </a:p>
          <a:p>
            <a:r>
              <a:rPr lang="en-GB" sz="900" dirty="0">
                <a:latin typeface="Times New Roman" pitchFamily="18" charset="0"/>
              </a:rPr>
              <a:t>return date – an attribute of a loan;</a:t>
            </a:r>
          </a:p>
          <a:p>
            <a:r>
              <a:rPr lang="en-GB" sz="900" dirty="0">
                <a:latin typeface="Times New Roman" pitchFamily="18" charset="0"/>
              </a:rPr>
              <a:t>date on which it was borrowed – an attribute of a loan.</a:t>
            </a:r>
          </a:p>
          <a:p>
            <a:r>
              <a:rPr lang="en-GB" sz="900" dirty="0">
                <a:latin typeface="Times New Roman" pitchFamily="18" charset="0"/>
              </a:rPr>
              <a:t>What about ‘day'? Number of days is also a property of a loan. However, as all loans are of the same duration – three days – there is no need to record this information for each loan. You will see later how this information is taken into account.</a:t>
            </a:r>
          </a:p>
          <a:p>
            <a:r>
              <a:rPr lang="en-GB" sz="900" dirty="0">
                <a:latin typeface="Times New Roman" pitchFamily="18" charset="0"/>
              </a:rPr>
              <a:t>Having decided above that ‘number of copies available’ is to be modelled by an attribute of a film, should ‘number of copies’ (that is, the total number of copies of a film, whether on loan or not) also be modelled by an attribute of a film? As you will see below, we believe that it is more appropriate to model ‘number of copies’ in terms of links between films and DVDs.</a:t>
            </a:r>
          </a:p>
          <a:p>
            <a:r>
              <a:rPr lang="en-GB" sz="900" b="1" dirty="0">
                <a:latin typeface="Times New Roman" pitchFamily="18" charset="0"/>
              </a:rPr>
              <a:t>Does it refer to a behaviour of the system?</a:t>
            </a:r>
            <a:endParaRPr lang="en-GB" sz="900" dirty="0">
              <a:latin typeface="Times New Roman" pitchFamily="18" charset="0"/>
            </a:endParaRPr>
          </a:p>
          <a:p>
            <a:r>
              <a:rPr lang="en-GB" sz="900" dirty="0">
                <a:latin typeface="Times New Roman" pitchFamily="18" charset="0"/>
              </a:rPr>
              <a:t>Does it name some process or result of a process that the system has to carry out?</a:t>
            </a:r>
          </a:p>
          <a:p>
            <a:r>
              <a:rPr lang="en-GB" sz="900" dirty="0">
                <a:latin typeface="Times New Roman" pitchFamily="18" charset="0"/>
              </a:rPr>
              <a:t>In the DVD Library, a ‘list’ (of the film titles and return dates for each DVD) is something that the system needs to produce as part of its behaviour, rather than a category of entities that is significant for the system domain itself.</a:t>
            </a:r>
          </a:p>
          <a:p>
            <a:r>
              <a:rPr lang="en-GB" sz="900" dirty="0">
                <a:latin typeface="Times New Roman" pitchFamily="18" charset="0"/>
              </a:rPr>
              <a:t>Something else that could fit into this category is ‘number of copies available’. We have identified DVD (copy) as another candidate class, and the number of copies available is something that the system is required to produce. However, ‘number of copies available’ can also be viewed as an attribute of a film, which is how we have chosen to model it.</a:t>
            </a:r>
          </a:p>
          <a:p>
            <a:r>
              <a:rPr lang="en-GB" sz="900" b="1" dirty="0">
                <a:latin typeface="Times New Roman" pitchFamily="18" charset="0"/>
              </a:rPr>
              <a:t>Is it outside the scope of the system?</a:t>
            </a:r>
            <a:endParaRPr lang="en-GB" sz="900" dirty="0">
              <a:latin typeface="Times New Roman" pitchFamily="18" charset="0"/>
            </a:endParaRPr>
          </a:p>
          <a:p>
            <a:r>
              <a:rPr lang="en-GB" sz="900" dirty="0">
                <a:latin typeface="Times New Roman" pitchFamily="18" charset="0"/>
              </a:rPr>
              <a:t>Is it a word or phrase that is used to help describe the general purpose of the system or what it consists of, but that does not actually refer to significant entities in the system domain?</a:t>
            </a:r>
          </a:p>
          <a:p>
            <a:r>
              <a:rPr lang="en-GB" sz="900" dirty="0">
                <a:latin typeface="Times New Roman" pitchFamily="18" charset="0"/>
              </a:rPr>
              <a:t>The ‘library’ itself falls into this category. The system will operate in the context of the library, but will not need to represent the library per se. The significant entities are those with which the library is concerned – its members, DVDs etc. You could think of the library as being the boundary of the system domain. Had the system been required to administer a group of libraries, then ‘library’ might have given rise to a class, since it would probably be important to know, for example, which copy of a film was held at which library.</a:t>
            </a:r>
          </a:p>
          <a:p>
            <a:r>
              <a:rPr lang="en-GB" sz="900" dirty="0">
                <a:latin typeface="Times New Roman" pitchFamily="18" charset="0"/>
              </a:rPr>
              <a:t>Things such as ‘user’ or, in the case of the DVD library, ‘library staff, also fall into this category; although they will use the system, they are outside its boundaries. In other words, the system does not need to refer to them.</a:t>
            </a:r>
          </a:p>
          <a:p>
            <a:r>
              <a:rPr lang="en-GB" sz="900" b="1" dirty="0">
                <a:latin typeface="Times New Roman" pitchFamily="18" charset="0"/>
              </a:rPr>
              <a:t>Does it refer to an aspect of the user interface?</a:t>
            </a:r>
            <a:endParaRPr lang="en-GB" sz="900" dirty="0">
              <a:latin typeface="Times New Roman" pitchFamily="18" charset="0"/>
            </a:endParaRPr>
          </a:p>
          <a:p>
            <a:r>
              <a:rPr lang="en-GB" sz="900" dirty="0">
                <a:latin typeface="Times New Roman" pitchFamily="18" charset="0"/>
              </a:rPr>
              <a:t>Does it concern the interaction of a user with the system, rather than something that is part of the system itself? There are no such examples in the DVD Library System, since the requirements document does not provide details of the user interface. A more detailed requirements document might include statements such as ‘The librarian enters the unique identifying number of the DVD using a barcode reader.’ In this case ‘barcode reader’ would be rejected as a class, since it refers to an aspect of the user interface.</a:t>
            </a:r>
          </a:p>
          <a:p>
            <a:r>
              <a:rPr lang="en-GB" sz="900" b="1" dirty="0">
                <a:latin typeface="Times New Roman" pitchFamily="18" charset="0"/>
              </a:rPr>
              <a:t>Does it refer to connections between other significant entities in the system domain?</a:t>
            </a:r>
            <a:endParaRPr lang="en-GB" sz="900" dirty="0">
              <a:latin typeface="Times New Roman" pitchFamily="18" charset="0"/>
            </a:endParaRPr>
          </a:p>
          <a:p>
            <a:r>
              <a:rPr lang="en-GB" sz="900" dirty="0">
                <a:latin typeface="Times New Roman" pitchFamily="18" charset="0"/>
              </a:rPr>
              <a:t>Such an entity might be more appropriately modelled by an association between two classes rather than a class. For example, it might appear at first sight that an entity ‘loan’ in the DVD Library System could be represented as a link between a member of the library and a DVD that they borrow. However, the DVD Library System requirements indicate the need to record the date on which a DVD is borrowed, and to provide information on when DVDs are due for return. These dates are properties of a loan, so in this case we will model loans using a class, with the two dates as attributes. However, if the entity ‘loan’ had not had properties, then it would have been more appropriate to model it as an association. Criteria for deciding whether an event, such as a loan, should be modelled as a class or an association will be discussed later in the unit.</a:t>
            </a:r>
          </a:p>
          <a:p>
            <a:r>
              <a:rPr lang="en-GB" sz="900" b="1" dirty="0">
                <a:latin typeface="Times New Roman" pitchFamily="18" charset="0"/>
              </a:rPr>
              <a:t>Is it a word or phrase that is used in talking about systems in general, rather than a reference to something in the system domain?</a:t>
            </a:r>
            <a:endParaRPr lang="en-GB" sz="900" dirty="0">
              <a:latin typeface="Times New Roman" pitchFamily="18" charset="0"/>
            </a:endParaRPr>
          </a:p>
          <a:p>
            <a:r>
              <a:rPr lang="en-GB" sz="900" dirty="0">
                <a:latin typeface="Times New Roman" pitchFamily="18" charset="0"/>
              </a:rPr>
              <a:t>Words such as ‘system’, ‘behaviour’ and ‘requirement’ fall into this category: they do not refer to entities in the system domain.</a:t>
            </a:r>
          </a:p>
          <a:p>
            <a:r>
              <a:rPr lang="en-GB" sz="900" b="1" dirty="0">
                <a:latin typeface="Times New Roman" pitchFamily="18" charset="0"/>
              </a:rPr>
              <a:t>Is it simply part of a language idiom?</a:t>
            </a:r>
            <a:endParaRPr lang="en-GB" sz="900" dirty="0">
              <a:latin typeface="Times New Roman" pitchFamily="18" charset="0"/>
            </a:endParaRPr>
          </a:p>
          <a:p>
            <a:r>
              <a:rPr lang="en-GB" sz="900" dirty="0">
                <a:latin typeface="Times New Roman" pitchFamily="18" charset="0"/>
              </a:rPr>
              <a:t>The requirements document may contain words which are just part of general English usage. For example, ‘The system </a:t>
            </a:r>
            <a:r>
              <a:rPr lang="en-GB" sz="900" dirty="0" err="1">
                <a:latin typeface="Times New Roman" pitchFamily="18" charset="0"/>
              </a:rPr>
              <a:t>records</a:t>
            </a:r>
            <a:r>
              <a:rPr lang="en-GB" sz="900" i="1" dirty="0" err="1">
                <a:latin typeface="Times New Roman" pitchFamily="18" charset="0"/>
              </a:rPr>
              <a:t>the</a:t>
            </a:r>
            <a:r>
              <a:rPr lang="en-GB" sz="900" i="1" dirty="0">
                <a:latin typeface="Times New Roman" pitchFamily="18" charset="0"/>
              </a:rPr>
              <a:t> fact</a:t>
            </a:r>
            <a:r>
              <a:rPr lang="en-GB" sz="900" dirty="0">
                <a:latin typeface="Times New Roman" pitchFamily="18" charset="0"/>
              </a:rPr>
              <a:t> that this copy of the film is no longer available for loan …’ could equally well have been written as ‘The system records that this copy of the film …’ (i.e. excluding the phrase ‘the fact’), and the sentence ‘The DVD Library holds DVDs of </a:t>
            </a:r>
            <a:r>
              <a:rPr lang="en-GB" sz="900" i="1" dirty="0">
                <a:latin typeface="Times New Roman" pitchFamily="18" charset="0"/>
              </a:rPr>
              <a:t>a number </a:t>
            </a:r>
            <a:r>
              <a:rPr lang="en-GB" sz="900" i="1" dirty="0" err="1">
                <a:latin typeface="Times New Roman" pitchFamily="18" charset="0"/>
              </a:rPr>
              <a:t>of</a:t>
            </a:r>
            <a:r>
              <a:rPr lang="en-GB" sz="900" dirty="0" err="1">
                <a:latin typeface="Times New Roman" pitchFamily="18" charset="0"/>
              </a:rPr>
              <a:t>films</a:t>
            </a:r>
            <a:r>
              <a:rPr lang="en-GB" sz="900" dirty="0">
                <a:latin typeface="Times New Roman" pitchFamily="18" charset="0"/>
              </a:rPr>
              <a:t>’ would have meant exactly the same had the phrase ‘a number of’ been omitted.</a:t>
            </a:r>
          </a:p>
          <a:p>
            <a:r>
              <a:rPr lang="en-GB" sz="900" dirty="0">
                <a:latin typeface="Times New Roman" pitchFamily="18" charset="0"/>
              </a:rPr>
              <a:t>A number of alternative solutions are possible when categorising and selecting from potential classes. We might, for example, have categorised ‘number of films available’ and ‘list of titles and return dates’ as aspects of the user interface (as this is where they would be displayed).</a:t>
            </a:r>
          </a:p>
          <a:p>
            <a:r>
              <a:rPr lang="en-GB" sz="900" dirty="0">
                <a:latin typeface="Times New Roman" pitchFamily="18" charset="0"/>
              </a:rPr>
              <a:t>It may sometimes be the case that an entity in one of the above categories </a:t>
            </a:r>
            <a:r>
              <a:rPr lang="en-GB" sz="900" i="1" dirty="0">
                <a:latin typeface="Times New Roman" pitchFamily="18" charset="0"/>
              </a:rPr>
              <a:t>does</a:t>
            </a:r>
            <a:r>
              <a:rPr lang="en-GB" sz="900" dirty="0">
                <a:latin typeface="Times New Roman" pitchFamily="18" charset="0"/>
              </a:rPr>
              <a:t> need to be represented by a class in the core system, or that a decision is made to introduce a class not represented by a noun or noun phrase in the requirements document, or indeed not mentioned in the requirements at all. Furthermore, the same entity may perform more than one role. For example, if library members were able to use the system to reserve and check in DVDs themselves, ‘library member’ would be similar to ‘library staff in this context (and so outside the system boundary), as well as being one of the entities being modelled.</a:t>
            </a:r>
          </a:p>
          <a:p>
            <a:r>
              <a:rPr lang="en-GB" sz="900" dirty="0">
                <a:latin typeface="Times New Roman" pitchFamily="18" charset="0"/>
              </a:rPr>
              <a:t>Having applied the guidelines to the entities identified in </a:t>
            </a:r>
            <a:r>
              <a:rPr lang="en-GB" sz="900" dirty="0">
                <a:latin typeface="Times New Roman" pitchFamily="18" charset="0"/>
                <a:hlinkClick r:id="rId3"/>
              </a:rPr>
              <a:t>Activity 1</a:t>
            </a:r>
            <a:r>
              <a:rPr lang="en-GB" sz="900" dirty="0">
                <a:latin typeface="Times New Roman" pitchFamily="18" charset="0"/>
              </a:rPr>
              <a:t>, we are left with the following:</a:t>
            </a:r>
          </a:p>
          <a:p>
            <a:r>
              <a:rPr lang="en-GB" sz="900" dirty="0">
                <a:latin typeface="Times New Roman" pitchFamily="18" charset="0"/>
              </a:rPr>
              <a:t>DVD</a:t>
            </a:r>
          </a:p>
          <a:p>
            <a:r>
              <a:rPr lang="en-GB" sz="900" dirty="0">
                <a:latin typeface="Times New Roman" pitchFamily="18" charset="0"/>
              </a:rPr>
              <a:t>film</a:t>
            </a:r>
          </a:p>
          <a:p>
            <a:r>
              <a:rPr lang="en-GB" sz="900" dirty="0">
                <a:latin typeface="Times New Roman" pitchFamily="18" charset="0"/>
              </a:rPr>
              <a:t>member</a:t>
            </a:r>
          </a:p>
          <a:p>
            <a:r>
              <a:rPr lang="en-GB" sz="900" dirty="0">
                <a:latin typeface="Times New Roman" pitchFamily="18" charset="0"/>
              </a:rPr>
              <a:t>loan</a:t>
            </a:r>
          </a:p>
          <a:p>
            <a:r>
              <a:rPr lang="en-GB" sz="900" dirty="0">
                <a:latin typeface="Times New Roman" pitchFamily="18" charset="0"/>
              </a:rPr>
              <a:t>All four of these represent significant entities in the system domain, and none of them duplicates any of the others. They therefore suggest categories of entity that can each be modelled by a different class.</a:t>
            </a:r>
          </a:p>
          <a:p>
            <a:r>
              <a:rPr lang="en-GB" sz="900" dirty="0">
                <a:latin typeface="Times New Roman" pitchFamily="18" charset="0"/>
                <a:hlinkClick r:id="rId4" tooltip="Next: 3.2.5 Notation for classes"/>
              </a:rPr>
              <a:t>Next: </a:t>
            </a:r>
            <a:r>
              <a:rPr lang="en-GB" sz="900" b="1" dirty="0">
                <a:latin typeface="Times New Roman" pitchFamily="18" charset="0"/>
                <a:hlinkClick r:id="rId4" tooltip="Next: 3.2.5 Notation for classes"/>
              </a:rPr>
              <a:t>3.2.5 Notation for classes</a:t>
            </a:r>
            <a:r>
              <a:rPr lang="en-GB" sz="900" dirty="0">
                <a:latin typeface="Times New Roman" pitchFamily="18" charset="0"/>
                <a:hlinkClick r:id="rId4" tooltip="Next: 3.2.5 Notation for classes"/>
              </a:rPr>
              <a:t> ►</a:t>
            </a:r>
            <a:endParaRPr lang="en-GB" sz="900" dirty="0">
              <a:latin typeface="Times New Roman" pitchFamily="18" charset="0"/>
            </a:endParaRPr>
          </a:p>
          <a:p>
            <a:br>
              <a:rPr lang="en-GB"/>
            </a:br>
            <a:endParaRPr lang="en-GB"/>
          </a:p>
        </p:txBody>
      </p:sp>
      <p:sp>
        <p:nvSpPr>
          <p:cNvPr id="4" name="Date Placeholder 3"/>
          <p:cNvSpPr>
            <a:spLocks noGrp="1"/>
          </p:cNvSpPr>
          <p:nvPr>
            <p:ph type="dt" idx="10"/>
          </p:nvPr>
        </p:nvSpPr>
        <p:spPr/>
        <p:txBody>
          <a:bodyPr/>
          <a:lstStyle/>
          <a:p>
            <a:fld id="{9DD98E15-B72F-413A-9A12-0E57DC253426}" type="datetime1">
              <a:rPr lang="en-US" smtClean="0"/>
              <a:pPr/>
              <a:t>10/24/2017</a:t>
            </a:fld>
            <a:endParaRPr lang="en-US"/>
          </a:p>
        </p:txBody>
      </p:sp>
      <p:sp>
        <p:nvSpPr>
          <p:cNvPr id="5" name="Footer Placeholder 4"/>
          <p:cNvSpPr>
            <a:spLocks noGrp="1"/>
          </p:cNvSpPr>
          <p:nvPr>
            <p:ph type="ftr" sz="quarter" idx="11"/>
          </p:nvPr>
        </p:nvSpPr>
        <p:spPr/>
        <p:txBody>
          <a:bodyPr/>
          <a:lstStyle/>
          <a:p>
            <a:pPr>
              <a:defRPr/>
            </a:pPr>
            <a:r>
              <a:rPr lang="en-US"/>
              <a:t>Department of Computer Science</a:t>
            </a:r>
          </a:p>
        </p:txBody>
      </p:sp>
      <p:sp>
        <p:nvSpPr>
          <p:cNvPr id="6" name="Slide Number Placeholder 5"/>
          <p:cNvSpPr>
            <a:spLocks noGrp="1"/>
          </p:cNvSpPr>
          <p:nvPr>
            <p:ph type="sldNum" sz="quarter" idx="12"/>
          </p:nvPr>
        </p:nvSpPr>
        <p:spPr/>
        <p:txBody>
          <a:bodyPr/>
          <a:lstStyle/>
          <a:p>
            <a:fld id="{94EA29C0-AABB-4F31-A6FC-30BE15345F9A}" type="slidenum">
              <a:rPr lang="en-US" smtClean="0"/>
              <a:pPr/>
              <a:t>7</a:t>
            </a:fld>
            <a:endParaRPr lang="en-US"/>
          </a:p>
        </p:txBody>
      </p:sp>
    </p:spTree>
    <p:extLst>
      <p:ext uri="{BB962C8B-B14F-4D97-AF65-F5344CB8AC3E}">
        <p14:creationId xmlns:p14="http://schemas.microsoft.com/office/powerpoint/2010/main" val="1243740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a:t>Class, responsibility, collaboration</a:t>
            </a:r>
          </a:p>
          <a:p>
            <a:pPr eaLnBrk="1" hangingPunct="1">
              <a:spcBef>
                <a:spcPct val="0"/>
              </a:spcBef>
            </a:pPr>
            <a:r>
              <a:rPr lang="en-GB"/>
              <a:t>Problem solving technique</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3957655B-8320-43CA-A7BB-70F8B5AD4DA5}" type="slidenum">
              <a:rPr lang="en-GB" smtClean="0"/>
              <a:pPr eaLnBrk="1" hangingPunct="1"/>
              <a:t>9</a:t>
            </a:fld>
            <a:endParaRPr lang="en-GB"/>
          </a:p>
        </p:txBody>
      </p:sp>
    </p:spTree>
    <p:extLst>
      <p:ext uri="{BB962C8B-B14F-4D97-AF65-F5344CB8AC3E}">
        <p14:creationId xmlns:p14="http://schemas.microsoft.com/office/powerpoint/2010/main" val="2131562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http://pic.dhe.ibm.com/infocenter/rsmhelp/v7r5m0/index.jsp?topic=%2Fcom.ibm.xtools.modeler.doc%2Ftopics%2Frmestereo.html</a:t>
            </a:r>
            <a:endParaRPr lang="en-GB" dirty="0"/>
          </a:p>
          <a:p>
            <a:endParaRPr lang="en-GB" dirty="0"/>
          </a:p>
          <a:p>
            <a:r>
              <a:rPr lang="en-GB" dirty="0"/>
              <a:t>You can also use a stereotype to describe a model element that differs in meaning or usage from another model element.</a:t>
            </a:r>
          </a:p>
          <a:p>
            <a:r>
              <a:rPr lang="en-GB" dirty="0"/>
              <a:t>Stereotypes can have properties called tagged definitions. When you apply a stereotype to a model element, the values of the properties are called tagged values.</a:t>
            </a:r>
          </a:p>
          <a:p>
            <a:endParaRPr lang="en-GB" dirty="0"/>
          </a:p>
        </p:txBody>
      </p:sp>
      <p:sp>
        <p:nvSpPr>
          <p:cNvPr id="4" name="Slide Number Placeholder 3"/>
          <p:cNvSpPr>
            <a:spLocks noGrp="1"/>
          </p:cNvSpPr>
          <p:nvPr>
            <p:ph type="sldNum" sz="quarter" idx="10"/>
          </p:nvPr>
        </p:nvSpPr>
        <p:spPr/>
        <p:txBody>
          <a:bodyPr/>
          <a:lstStyle/>
          <a:p>
            <a:fld id="{E188D7A0-20C3-4659-85DC-FFD5BE51AA73}" type="slidenum">
              <a:rPr lang="en-GB" smtClean="0"/>
              <a:t>13</a:t>
            </a:fld>
            <a:endParaRPr lang="en-GB"/>
          </a:p>
        </p:txBody>
      </p:sp>
    </p:spTree>
    <p:extLst>
      <p:ext uri="{BB962C8B-B14F-4D97-AF65-F5344CB8AC3E}">
        <p14:creationId xmlns:p14="http://schemas.microsoft.com/office/powerpoint/2010/main" val="55479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8B3E4818-1BCF-4A2F-9415-751261ACE8EC}" type="datetime1">
              <a:rPr lang="en-US" smtClean="0"/>
              <a:t>10/24/2017</a:t>
            </a:fld>
            <a:endParaRPr lang="en-US"/>
          </a:p>
        </p:txBody>
      </p:sp>
      <p:sp>
        <p:nvSpPr>
          <p:cNvPr id="17" name="Footer Placeholder 16"/>
          <p:cNvSpPr>
            <a:spLocks noGrp="1"/>
          </p:cNvSpPr>
          <p:nvPr>
            <p:ph type="ftr" sz="quarter" idx="11"/>
          </p:nvPr>
        </p:nvSpPr>
        <p:spPr/>
        <p:txBody>
          <a:bodyPr/>
          <a:lstStyle/>
          <a:p>
            <a:r>
              <a:rPr lang="en-US"/>
              <a:t>UFCFB6-30-2 OOSD</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1A24AC3-7109-4C61-A80A-3120195BFA42}" type="datetime1">
              <a:rPr lang="en-US" smtClean="0"/>
              <a:t>10/24/2017</a:t>
            </a:fld>
            <a:endParaRPr lang="en-US"/>
          </a:p>
        </p:txBody>
      </p:sp>
      <p:sp>
        <p:nvSpPr>
          <p:cNvPr id="5" name="Footer Placeholder 4"/>
          <p:cNvSpPr>
            <a:spLocks noGrp="1"/>
          </p:cNvSpPr>
          <p:nvPr>
            <p:ph type="ftr" sz="quarter" idx="11"/>
          </p:nvPr>
        </p:nvSpPr>
        <p:spPr/>
        <p:txBody>
          <a:bodyPr/>
          <a:lstStyle/>
          <a:p>
            <a:r>
              <a:rPr lang="en-US"/>
              <a:t>UFCFB6-30-2 OOSD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2AD933-D1EB-45F8-B991-338B7B946249}" type="datetime1">
              <a:rPr lang="en-US" smtClean="0"/>
              <a:t>10/24/2017</a:t>
            </a:fld>
            <a:endParaRPr lang="en-US"/>
          </a:p>
        </p:txBody>
      </p:sp>
      <p:sp>
        <p:nvSpPr>
          <p:cNvPr id="5" name="Footer Placeholder 4"/>
          <p:cNvSpPr>
            <a:spLocks noGrp="1"/>
          </p:cNvSpPr>
          <p:nvPr>
            <p:ph type="ftr" sz="quarter" idx="11"/>
          </p:nvPr>
        </p:nvSpPr>
        <p:spPr/>
        <p:txBody>
          <a:bodyPr/>
          <a:lstStyle/>
          <a:p>
            <a:r>
              <a:rPr lang="en-US"/>
              <a:t>UFCFB6-30-2 OOSD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6FEAC5F-1FBC-4607-BEF4-EFC7F5C2DE99}" type="datetime1">
              <a:rPr lang="en-US" smtClean="0"/>
              <a:t>10/24/2017</a:t>
            </a:fld>
            <a:endParaRPr lang="en-US"/>
          </a:p>
        </p:txBody>
      </p:sp>
      <p:sp>
        <p:nvSpPr>
          <p:cNvPr id="5" name="Footer Placeholder 4"/>
          <p:cNvSpPr>
            <a:spLocks noGrp="1"/>
          </p:cNvSpPr>
          <p:nvPr>
            <p:ph type="ftr" sz="quarter" idx="11"/>
          </p:nvPr>
        </p:nvSpPr>
        <p:spPr/>
        <p:txBody>
          <a:bodyPr/>
          <a:lstStyle/>
          <a:p>
            <a:r>
              <a:rPr lang="en-US"/>
              <a:t>UFCFB6-30-2 OOSD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06A93D-626E-4F2D-9B7B-C706C7ED8620}" type="datetime1">
              <a:rPr lang="en-US" smtClean="0"/>
              <a:t>10/24/2017</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a:t>UFCFB6-30-2 OOSD</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E35EE508-2B0C-4CDF-A2EB-DE1D14A128B7}" type="datetime1">
              <a:rPr lang="en-US" smtClean="0"/>
              <a:t>10/24/2017</a:t>
            </a:fld>
            <a:endParaRPr lang="en-US"/>
          </a:p>
        </p:txBody>
      </p:sp>
      <p:sp>
        <p:nvSpPr>
          <p:cNvPr id="6" name="Footer Placeholder 5"/>
          <p:cNvSpPr>
            <a:spLocks noGrp="1"/>
          </p:cNvSpPr>
          <p:nvPr>
            <p:ph type="ftr" sz="quarter" idx="11"/>
          </p:nvPr>
        </p:nvSpPr>
        <p:spPr/>
        <p:txBody>
          <a:bodyPr/>
          <a:lstStyle/>
          <a:p>
            <a:r>
              <a:rPr lang="en-US"/>
              <a:t>UFCFB6-30-2 OOSD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0E40A594-3E26-455B-9110-C4BE64EEBBA8}" type="datetime1">
              <a:rPr lang="en-US" smtClean="0"/>
              <a:t>10/24/2017</a:t>
            </a:fld>
            <a:endParaRPr lang="en-US"/>
          </a:p>
        </p:txBody>
      </p:sp>
      <p:sp>
        <p:nvSpPr>
          <p:cNvPr id="8" name="Footer Placeholder 7"/>
          <p:cNvSpPr>
            <a:spLocks noGrp="1"/>
          </p:cNvSpPr>
          <p:nvPr>
            <p:ph type="ftr" sz="quarter" idx="11"/>
          </p:nvPr>
        </p:nvSpPr>
        <p:spPr/>
        <p:txBody>
          <a:bodyPr/>
          <a:lstStyle/>
          <a:p>
            <a:r>
              <a:rPr lang="en-US"/>
              <a:t>UFCFB6-30-2 OOSD</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8392EF9-39ED-45FB-93F9-257A7105B84F}"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ADFE4-80C4-4BB2-A73B-8A7C8F750B18}" type="datetime1">
              <a:rPr lang="en-US" smtClean="0"/>
              <a:t>10/24/2017</a:t>
            </a:fld>
            <a:endParaRPr lang="en-US"/>
          </a:p>
        </p:txBody>
      </p:sp>
      <p:sp>
        <p:nvSpPr>
          <p:cNvPr id="3" name="Footer Placeholder 2"/>
          <p:cNvSpPr>
            <a:spLocks noGrp="1"/>
          </p:cNvSpPr>
          <p:nvPr>
            <p:ph type="ftr" sz="quarter" idx="11"/>
          </p:nvPr>
        </p:nvSpPr>
        <p:spPr/>
        <p:txBody>
          <a:bodyPr/>
          <a:lstStyle/>
          <a:p>
            <a:r>
              <a:rPr lang="en-US"/>
              <a:t>UFCFB6-30-2 OOSD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4E6E8CA-53C8-449C-89FF-6C657074A98B}" type="datetime1">
              <a:rPr lang="en-US" smtClean="0"/>
              <a:t>10/24/2017</a:t>
            </a:fld>
            <a:endParaRPr lang="en-US"/>
          </a:p>
        </p:txBody>
      </p:sp>
      <p:sp>
        <p:nvSpPr>
          <p:cNvPr id="6" name="Footer Placeholder 5"/>
          <p:cNvSpPr>
            <a:spLocks noGrp="1"/>
          </p:cNvSpPr>
          <p:nvPr>
            <p:ph type="ftr" sz="quarter" idx="11"/>
          </p:nvPr>
        </p:nvSpPr>
        <p:spPr/>
        <p:txBody>
          <a:bodyPr/>
          <a:lstStyle/>
          <a:p>
            <a:r>
              <a:rPr lang="en-US"/>
              <a:t>UFCFB6-30-2 OOSD</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59D5185-4971-4E14-9C26-DB5E07B52DA4}" type="datetime1">
              <a:rPr lang="en-US" smtClean="0"/>
              <a:t>10/24/2017</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a:t>UFCFB6-30-2 OOSD</a:t>
            </a:r>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1C2C425-6A0B-4FDA-87F9-6C0D061C87B0}" type="datetime1">
              <a:rPr lang="en-US" smtClean="0"/>
              <a:t>10/24/2017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UFCFB6-30-2 OOSD</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62500" lnSpcReduction="20000"/>
          </a:bodyPr>
          <a:lstStyle/>
          <a:p>
            <a:endParaRPr lang="en-GB" sz="3900" b="1" dirty="0"/>
          </a:p>
          <a:p>
            <a:r>
              <a:rPr lang="en-GB" sz="3900" b="1" dirty="0"/>
              <a:t>Unit 5 Identify classes</a:t>
            </a:r>
          </a:p>
          <a:p>
            <a:endParaRPr lang="en-GB" dirty="0"/>
          </a:p>
          <a:p>
            <a:r>
              <a:rPr lang="en-GB" dirty="0"/>
              <a:t>Benedict R</a:t>
            </a:r>
            <a:r>
              <a:rPr lang="en-GB"/>
              <a:t>. Gaster</a:t>
            </a:r>
            <a:endParaRPr lang="en-GB" dirty="0"/>
          </a:p>
          <a:p>
            <a:r>
              <a:rPr lang="en-GB" dirty="0"/>
              <a:t>2016-17</a:t>
            </a:r>
          </a:p>
          <a:p>
            <a:endParaRPr lang="en-GB" dirty="0"/>
          </a:p>
        </p:txBody>
      </p:sp>
      <p:sp>
        <p:nvSpPr>
          <p:cNvPr id="4" name="Date Placeholder 3"/>
          <p:cNvSpPr>
            <a:spLocks noGrp="1"/>
          </p:cNvSpPr>
          <p:nvPr>
            <p:ph type="dt" sz="half" idx="10"/>
          </p:nvPr>
        </p:nvSpPr>
        <p:spPr/>
        <p:txBody>
          <a:bodyPr/>
          <a:lstStyle/>
          <a:p>
            <a:fld id="{7F6C5B27-89A5-401F-B0DC-855886889C08}" type="datetime1">
              <a:rPr lang="en-US" smtClean="0"/>
              <a:t>10/24/2017</a:t>
            </a:fld>
            <a:endParaRPr lang="en-US"/>
          </a:p>
        </p:txBody>
      </p:sp>
      <p:sp>
        <p:nvSpPr>
          <p:cNvPr id="5" name="Footer Placeholder 4"/>
          <p:cNvSpPr>
            <a:spLocks noGrp="1"/>
          </p:cNvSpPr>
          <p:nvPr>
            <p:ph type="ftr" sz="quarter" idx="11"/>
          </p:nvPr>
        </p:nvSpPr>
        <p:spPr/>
        <p:txBody>
          <a:bodyPr/>
          <a:lstStyle/>
          <a:p>
            <a:r>
              <a:rPr lang="en-US"/>
              <a:t>UFCFB6-30-2 OOSD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a:p>
        </p:txBody>
      </p:sp>
      <p:sp>
        <p:nvSpPr>
          <p:cNvPr id="2" name="Title 1"/>
          <p:cNvSpPr>
            <a:spLocks noGrp="1"/>
          </p:cNvSpPr>
          <p:nvPr>
            <p:ph type="ctrTitle"/>
          </p:nvPr>
        </p:nvSpPr>
        <p:spPr/>
        <p:txBody>
          <a:bodyPr/>
          <a:lstStyle/>
          <a:p>
            <a:r>
              <a:rPr lang="en-GB" dirty="0"/>
              <a:t>UFCFB6-30-2 Object-oriented Software Development</a:t>
            </a:r>
          </a:p>
        </p:txBody>
      </p:sp>
    </p:spTree>
    <p:extLst>
      <p:ext uri="{BB962C8B-B14F-4D97-AF65-F5344CB8AC3E}">
        <p14:creationId xmlns:p14="http://schemas.microsoft.com/office/powerpoint/2010/main" val="3033548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zh-CN"/>
              <a:t>CRC process</a:t>
            </a:r>
            <a:endParaRPr lang="zh-CN" altLang="en-US"/>
          </a:p>
        </p:txBody>
      </p:sp>
      <p:sp>
        <p:nvSpPr>
          <p:cNvPr id="14340" name="TextBox 4"/>
          <p:cNvSpPr txBox="1">
            <a:spLocks noChangeArrowheads="1"/>
          </p:cNvSpPr>
          <p:nvPr/>
        </p:nvSpPr>
        <p:spPr bwMode="auto">
          <a:xfrm>
            <a:off x="1371600" y="4038600"/>
            <a:ext cx="65532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Char char="•"/>
            </a:pPr>
            <a:r>
              <a:rPr lang="en-GB" dirty="0">
                <a:latin typeface="Calibri" pitchFamily="34" charset="0"/>
              </a:rPr>
              <a:t> write the names of all candidate classes on a series of cards. </a:t>
            </a:r>
          </a:p>
          <a:p>
            <a:pPr eaLnBrk="1" hangingPunct="1">
              <a:buFont typeface="Arial" pitchFamily="34" charset="0"/>
              <a:buChar char="•"/>
            </a:pPr>
            <a:r>
              <a:rPr lang="en-GB" dirty="0">
                <a:latin typeface="Calibri" pitchFamily="34" charset="0"/>
              </a:rPr>
              <a:t> work through the textual narrative of the system requirements, i.e. the use case descriptions assigning responsibilities to classes, e.g. determining doing something, knowing something and decision making. </a:t>
            </a:r>
          </a:p>
          <a:p>
            <a:pPr eaLnBrk="1" hangingPunct="1">
              <a:buFont typeface="Arial" pitchFamily="34" charset="0"/>
              <a:buChar char="•"/>
            </a:pPr>
            <a:r>
              <a:rPr lang="en-GB" dirty="0">
                <a:latin typeface="Calibri" pitchFamily="34" charset="0"/>
              </a:rPr>
              <a:t>Classes that have no responsibilities can be removed because they do not add value to the system</a:t>
            </a:r>
            <a:endParaRPr lang="zh-CN" altLang="en-US" dirty="0">
              <a:latin typeface="Calibri" pitchFamily="34" charset="0"/>
            </a:endParaRPr>
          </a:p>
        </p:txBody>
      </p:sp>
      <p:sp>
        <p:nvSpPr>
          <p:cNvPr id="2" name="Content Placeholder 1"/>
          <p:cNvSpPr>
            <a:spLocks noGrp="1"/>
          </p:cNvSpPr>
          <p:nvPr>
            <p:ph sz="quarter" idx="1"/>
          </p:nvPr>
        </p:nvSpPr>
        <p:spPr/>
        <p:txBody>
          <a:bodyPr/>
          <a:lstStyle/>
          <a:p>
            <a:pPr marL="0" indent="0">
              <a:buNone/>
            </a:pPr>
            <a:endParaRPr lang="en-GB" dirty="0"/>
          </a:p>
        </p:txBody>
      </p:sp>
      <p:grpSp>
        <p:nvGrpSpPr>
          <p:cNvPr id="6" name="Group 3"/>
          <p:cNvGrpSpPr>
            <a:grpSpLocks/>
          </p:cNvGrpSpPr>
          <p:nvPr/>
        </p:nvGrpSpPr>
        <p:grpSpPr bwMode="auto">
          <a:xfrm>
            <a:off x="1066799" y="1424183"/>
            <a:ext cx="7597775" cy="2438400"/>
            <a:chOff x="480" y="1056"/>
            <a:chExt cx="4786" cy="1920"/>
          </a:xfrm>
        </p:grpSpPr>
        <p:sp>
          <p:nvSpPr>
            <p:cNvPr id="7" name="AutoShape 4"/>
            <p:cNvSpPr>
              <a:spLocks noChangeArrowheads="1"/>
            </p:cNvSpPr>
            <p:nvPr/>
          </p:nvSpPr>
          <p:spPr bwMode="auto">
            <a:xfrm>
              <a:off x="480" y="1056"/>
              <a:ext cx="4786" cy="1920"/>
            </a:xfrm>
            <a:prstGeom prst="roundRect">
              <a:avLst>
                <a:gd name="adj" fmla="val 5194"/>
              </a:avLst>
            </a:prstGeom>
            <a:solidFill>
              <a:srgbClr val="CCFFFF"/>
            </a:solidFill>
            <a:ln w="25400">
              <a:solidFill>
                <a:schemeClr val="tx1"/>
              </a:solidFill>
              <a:round/>
              <a:headEnd/>
              <a:tailEnd/>
            </a:ln>
            <a:effectLst>
              <a:outerShdw dist="107763" dir="2700000" algn="ctr" rotWithShape="0">
                <a:schemeClr val="bg2"/>
              </a:outerShdw>
            </a:effectLst>
          </p:spPr>
          <p:txBody>
            <a:bodyPr wrap="none" anchor="ctr"/>
            <a:lstStyle/>
            <a:p>
              <a:endParaRPr lang="en-GB"/>
            </a:p>
          </p:txBody>
        </p:sp>
        <p:sp>
          <p:nvSpPr>
            <p:cNvPr id="8" name="Rectangle 5"/>
            <p:cNvSpPr>
              <a:spLocks noChangeArrowheads="1"/>
            </p:cNvSpPr>
            <p:nvPr/>
          </p:nvSpPr>
          <p:spPr bwMode="auto">
            <a:xfrm>
              <a:off x="550" y="1080"/>
              <a:ext cx="698" cy="241"/>
            </a:xfrm>
            <a:prstGeom prst="rect">
              <a:avLst/>
            </a:prstGeom>
            <a:solidFill>
              <a:srgbClr val="CCFFFF"/>
            </a:solidFill>
            <a:ln w="9525">
              <a:noFill/>
              <a:miter lim="800000"/>
              <a:headEnd/>
              <a:tailEnd/>
            </a:ln>
          </p:spPr>
          <p:txBody>
            <a:bodyPr lIns="0" tIns="0" rIns="0" bIns="0" anchor="b"/>
            <a:lstStyle/>
            <a:p>
              <a:pPr defTabSz="377825"/>
              <a:endParaRPr lang="en-GB" sz="2000" b="1" u="sng">
                <a:latin typeface="Arial" charset="0"/>
              </a:endParaRPr>
            </a:p>
          </p:txBody>
        </p:sp>
      </p:grpSp>
      <p:sp>
        <p:nvSpPr>
          <p:cNvPr id="9" name="Line 6"/>
          <p:cNvSpPr>
            <a:spLocks noChangeShapeType="1"/>
          </p:cNvSpPr>
          <p:nvPr/>
        </p:nvSpPr>
        <p:spPr bwMode="auto">
          <a:xfrm>
            <a:off x="1066800" y="2286000"/>
            <a:ext cx="7620000" cy="0"/>
          </a:xfrm>
          <a:prstGeom prst="line">
            <a:avLst/>
          </a:prstGeom>
          <a:noFill/>
          <a:ln w="28575">
            <a:solidFill>
              <a:schemeClr val="tx1"/>
            </a:solidFill>
            <a:round/>
            <a:headEnd/>
            <a:tailEnd/>
          </a:ln>
        </p:spPr>
        <p:txBody>
          <a:bodyPr/>
          <a:lstStyle/>
          <a:p>
            <a:endParaRPr lang="en-GB"/>
          </a:p>
        </p:txBody>
      </p:sp>
      <p:sp>
        <p:nvSpPr>
          <p:cNvPr id="10" name="Line 7"/>
          <p:cNvSpPr>
            <a:spLocks noChangeShapeType="1"/>
          </p:cNvSpPr>
          <p:nvPr/>
        </p:nvSpPr>
        <p:spPr bwMode="auto">
          <a:xfrm flipH="1">
            <a:off x="4865686" y="2286001"/>
            <a:ext cx="11114" cy="1563688"/>
          </a:xfrm>
          <a:prstGeom prst="line">
            <a:avLst/>
          </a:prstGeom>
          <a:noFill/>
          <a:ln w="28575">
            <a:solidFill>
              <a:schemeClr val="tx1"/>
            </a:solidFill>
            <a:round/>
            <a:headEnd/>
            <a:tailEnd/>
          </a:ln>
        </p:spPr>
        <p:txBody>
          <a:bodyPr/>
          <a:lstStyle/>
          <a:p>
            <a:endParaRPr lang="en-GB"/>
          </a:p>
        </p:txBody>
      </p:sp>
      <p:sp>
        <p:nvSpPr>
          <p:cNvPr id="11" name="Text Box 8"/>
          <p:cNvSpPr txBox="1">
            <a:spLocks noChangeArrowheads="1"/>
          </p:cNvSpPr>
          <p:nvPr/>
        </p:nvSpPr>
        <p:spPr bwMode="auto">
          <a:xfrm>
            <a:off x="2133600" y="1752600"/>
            <a:ext cx="5638800" cy="400110"/>
          </a:xfrm>
          <a:prstGeom prst="rect">
            <a:avLst/>
          </a:prstGeom>
          <a:noFill/>
          <a:ln w="9525">
            <a:noFill/>
            <a:miter lim="800000"/>
            <a:headEnd/>
            <a:tailEnd/>
          </a:ln>
        </p:spPr>
        <p:txBody>
          <a:bodyPr>
            <a:spAutoFit/>
          </a:bodyPr>
          <a:lstStyle/>
          <a:p>
            <a:pPr>
              <a:spcBef>
                <a:spcPct val="50000"/>
              </a:spcBef>
            </a:pPr>
            <a:r>
              <a:rPr lang="en-GB" sz="2000" u="sng" dirty="0">
                <a:solidFill>
                  <a:schemeClr val="accent2"/>
                </a:solidFill>
              </a:rPr>
              <a:t>Class Name:</a:t>
            </a:r>
            <a:r>
              <a:rPr lang="en-GB" sz="2000" dirty="0"/>
              <a:t> </a:t>
            </a:r>
            <a:r>
              <a:rPr lang="en-GB" sz="2000" i="1" dirty="0"/>
              <a:t>what am I?</a:t>
            </a:r>
          </a:p>
        </p:txBody>
      </p:sp>
      <p:sp>
        <p:nvSpPr>
          <p:cNvPr id="12" name="Text Box 9"/>
          <p:cNvSpPr txBox="1">
            <a:spLocks noChangeArrowheads="1"/>
          </p:cNvSpPr>
          <p:nvPr/>
        </p:nvSpPr>
        <p:spPr bwMode="auto">
          <a:xfrm>
            <a:off x="1524000" y="2362200"/>
            <a:ext cx="3124200" cy="400110"/>
          </a:xfrm>
          <a:prstGeom prst="rect">
            <a:avLst/>
          </a:prstGeom>
          <a:noFill/>
          <a:ln w="9525">
            <a:noFill/>
            <a:miter lim="800000"/>
            <a:headEnd/>
            <a:tailEnd/>
          </a:ln>
        </p:spPr>
        <p:txBody>
          <a:bodyPr>
            <a:spAutoFit/>
          </a:bodyPr>
          <a:lstStyle/>
          <a:p>
            <a:pPr>
              <a:spcBef>
                <a:spcPct val="50000"/>
              </a:spcBef>
            </a:pPr>
            <a:r>
              <a:rPr lang="en-GB" sz="2000" u="sng" dirty="0">
                <a:solidFill>
                  <a:schemeClr val="accent2"/>
                </a:solidFill>
              </a:rPr>
              <a:t>Responsibilities:</a:t>
            </a:r>
          </a:p>
        </p:txBody>
      </p:sp>
      <p:sp>
        <p:nvSpPr>
          <p:cNvPr id="13" name="Text Box 10"/>
          <p:cNvSpPr txBox="1">
            <a:spLocks noChangeArrowheads="1"/>
          </p:cNvSpPr>
          <p:nvPr/>
        </p:nvSpPr>
        <p:spPr bwMode="auto">
          <a:xfrm>
            <a:off x="5029200" y="2362200"/>
            <a:ext cx="3124200" cy="400110"/>
          </a:xfrm>
          <a:prstGeom prst="rect">
            <a:avLst/>
          </a:prstGeom>
          <a:noFill/>
          <a:ln w="9525">
            <a:noFill/>
            <a:miter lim="800000"/>
            <a:headEnd/>
            <a:tailEnd/>
          </a:ln>
        </p:spPr>
        <p:txBody>
          <a:bodyPr>
            <a:spAutoFit/>
          </a:bodyPr>
          <a:lstStyle/>
          <a:p>
            <a:pPr>
              <a:spcBef>
                <a:spcPct val="50000"/>
              </a:spcBef>
            </a:pPr>
            <a:r>
              <a:rPr lang="en-GB" sz="2000" u="sng" dirty="0">
                <a:solidFill>
                  <a:schemeClr val="accent2"/>
                </a:solidFill>
              </a:rPr>
              <a:t>Collaborations:</a:t>
            </a:r>
          </a:p>
        </p:txBody>
      </p:sp>
      <p:sp>
        <p:nvSpPr>
          <p:cNvPr id="14" name="Text Box 11"/>
          <p:cNvSpPr txBox="1">
            <a:spLocks noChangeArrowheads="1"/>
          </p:cNvSpPr>
          <p:nvPr/>
        </p:nvSpPr>
        <p:spPr bwMode="auto">
          <a:xfrm>
            <a:off x="1600200" y="2895600"/>
            <a:ext cx="2895600" cy="954088"/>
          </a:xfrm>
          <a:prstGeom prst="rect">
            <a:avLst/>
          </a:prstGeom>
          <a:noFill/>
          <a:ln w="9525">
            <a:noFill/>
            <a:miter lim="800000"/>
            <a:headEnd/>
            <a:tailEnd/>
          </a:ln>
        </p:spPr>
        <p:txBody>
          <a:bodyPr wrap="none">
            <a:spAutoFit/>
          </a:bodyPr>
          <a:lstStyle/>
          <a:p>
            <a:r>
              <a:rPr lang="en-GB"/>
              <a:t>What do I </a:t>
            </a:r>
            <a:r>
              <a:rPr lang="en-GB" i="1"/>
              <a:t>know?</a:t>
            </a:r>
          </a:p>
          <a:p>
            <a:r>
              <a:rPr lang="en-GB"/>
              <a:t>What do I </a:t>
            </a:r>
            <a:r>
              <a:rPr lang="en-GB" i="1"/>
              <a:t>Do?</a:t>
            </a:r>
          </a:p>
        </p:txBody>
      </p:sp>
      <p:sp>
        <p:nvSpPr>
          <p:cNvPr id="15" name="Text Box 12"/>
          <p:cNvSpPr txBox="1">
            <a:spLocks noChangeArrowheads="1"/>
          </p:cNvSpPr>
          <p:nvPr/>
        </p:nvSpPr>
        <p:spPr bwMode="auto">
          <a:xfrm>
            <a:off x="5029200" y="2819400"/>
            <a:ext cx="3352800" cy="946150"/>
          </a:xfrm>
          <a:prstGeom prst="rect">
            <a:avLst/>
          </a:prstGeom>
          <a:noFill/>
          <a:ln w="9525">
            <a:noFill/>
            <a:miter lim="800000"/>
            <a:headEnd/>
            <a:tailEnd/>
          </a:ln>
        </p:spPr>
        <p:txBody>
          <a:bodyPr>
            <a:spAutoFit/>
          </a:bodyPr>
          <a:lstStyle/>
          <a:p>
            <a:r>
              <a:rPr lang="en-GB"/>
              <a:t>Who do I </a:t>
            </a:r>
            <a:r>
              <a:rPr lang="en-GB" i="1"/>
              <a:t>interact</a:t>
            </a:r>
            <a:r>
              <a:rPr lang="en-GB"/>
              <a:t> with?</a:t>
            </a:r>
          </a:p>
        </p:txBody>
      </p:sp>
      <p:sp>
        <p:nvSpPr>
          <p:cNvPr id="3" name="Date Placeholder 2"/>
          <p:cNvSpPr>
            <a:spLocks noGrp="1"/>
          </p:cNvSpPr>
          <p:nvPr>
            <p:ph type="dt" sz="half" idx="10"/>
          </p:nvPr>
        </p:nvSpPr>
        <p:spPr/>
        <p:txBody>
          <a:bodyPr/>
          <a:lstStyle/>
          <a:p>
            <a:fld id="{EF0CBD23-9FFC-47F8-9987-AE5AD44BE953}"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60939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a:t>How CRC technique can be used to evaluate the candidate classes</a:t>
            </a:r>
          </a:p>
        </p:txBody>
      </p:sp>
      <p:sp>
        <p:nvSpPr>
          <p:cNvPr id="3" name="Content Placeholder 2"/>
          <p:cNvSpPr>
            <a:spLocks noGrp="1"/>
          </p:cNvSpPr>
          <p:nvPr>
            <p:ph idx="1"/>
          </p:nvPr>
        </p:nvSpPr>
        <p:spPr/>
        <p:txBody>
          <a:bodyPr>
            <a:normAutofit fontScale="92500"/>
          </a:bodyPr>
          <a:lstStyle/>
          <a:p>
            <a:endParaRPr lang="en-GB" b="1" dirty="0"/>
          </a:p>
          <a:p>
            <a:r>
              <a:rPr lang="en-GB" b="1" dirty="0"/>
              <a:t>Find classes to reflect essential purposes</a:t>
            </a:r>
            <a:r>
              <a:rPr lang="en-GB" dirty="0"/>
              <a:t>.  Finding classes is fundamentally an analysis task because it deals with identifying the building blocks for your application. </a:t>
            </a:r>
          </a:p>
          <a:p>
            <a:r>
              <a:rPr lang="en-GB" b="1" dirty="0"/>
              <a:t>Find responsibilities</a:t>
            </a:r>
            <a:r>
              <a:rPr lang="en-GB" dirty="0"/>
              <a:t>.  You should ask yourself what a class does as well as what information you wish to maintain about it. </a:t>
            </a:r>
          </a:p>
          <a:p>
            <a:r>
              <a:rPr lang="en-GB" b="1" dirty="0"/>
              <a:t>Define collaborators</a:t>
            </a:r>
            <a:r>
              <a:rPr lang="en-GB" dirty="0"/>
              <a:t>.  To identify the collaborators of a class for each responsibility ask :"does the class have the ability to fulfil this responsibility?".  If not then look for a class that either has the ability to fulfil the missing functionality or the class which should fulfil it. </a:t>
            </a:r>
          </a:p>
          <a:p>
            <a:pPr>
              <a:buNone/>
            </a:pPr>
            <a:endParaRPr lang="en-GB" dirty="0"/>
          </a:p>
        </p:txBody>
      </p:sp>
      <p:sp>
        <p:nvSpPr>
          <p:cNvPr id="4" name="Date Placeholder 3"/>
          <p:cNvSpPr>
            <a:spLocks noGrp="1"/>
          </p:cNvSpPr>
          <p:nvPr>
            <p:ph type="dt" sz="half" idx="10"/>
          </p:nvPr>
        </p:nvSpPr>
        <p:spPr/>
        <p:txBody>
          <a:bodyPr/>
          <a:lstStyle/>
          <a:p>
            <a:fld id="{C5881D57-2A12-41C9-9B1F-1DD2DB92489A}" type="datetime1">
              <a:rPr lang="en-US" smtClean="0"/>
              <a:t>10/24/2017</a:t>
            </a:fld>
            <a:endParaRPr lang="en-US"/>
          </a:p>
        </p:txBody>
      </p:sp>
      <p:sp>
        <p:nvSpPr>
          <p:cNvPr id="5" name="Footer Placeholder 4"/>
          <p:cNvSpPr>
            <a:spLocks noGrp="1"/>
          </p:cNvSpPr>
          <p:nvPr>
            <p:ph type="ftr" sz="quarter" idx="11"/>
          </p:nvPr>
        </p:nvSpPr>
        <p:spPr/>
        <p:txBody>
          <a:bodyPr/>
          <a:lstStyle/>
          <a:p>
            <a:r>
              <a:rPr lang="en-US"/>
              <a:t>UFCFB6-30-2 OOSD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405846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t>CRC reference</a:t>
            </a:r>
          </a:p>
        </p:txBody>
      </p:sp>
      <p:sp>
        <p:nvSpPr>
          <p:cNvPr id="3" name="Date Placeholder 2"/>
          <p:cNvSpPr>
            <a:spLocks noGrp="1"/>
          </p:cNvSpPr>
          <p:nvPr>
            <p:ph type="dt" sz="half" idx="10"/>
          </p:nvPr>
        </p:nvSpPr>
        <p:spPr/>
        <p:txBody>
          <a:bodyPr/>
          <a:lstStyle/>
          <a:p>
            <a:fld id="{8175FB78-16C3-40E5-B2DD-A7359A7D0788}"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Content Placeholder 5"/>
          <p:cNvSpPr>
            <a:spLocks noGrp="1"/>
          </p:cNvSpPr>
          <p:nvPr>
            <p:ph sz="quarter" idx="1"/>
          </p:nvPr>
        </p:nvSpPr>
        <p:spPr/>
        <p:txBody>
          <a:bodyPr/>
          <a:lstStyle/>
          <a:p>
            <a:pPr fontAlgn="t"/>
            <a:endParaRPr lang="en-GB" b="1" dirty="0"/>
          </a:p>
          <a:p>
            <a:pPr fontAlgn="t"/>
            <a:r>
              <a:rPr lang="en-GB" b="1" dirty="0"/>
              <a:t>A laboratory for teaching object oriented thinking by </a:t>
            </a:r>
            <a:r>
              <a:rPr lang="en-GB" dirty="0"/>
              <a:t>K. Beck and W. Cunningham, in Proceeding of OOPSLA '89 Conference proceedings on Object-oriented programming systems, languages and applications, Pages 1-6 </a:t>
            </a:r>
            <a:br>
              <a:rPr lang="en-GB" dirty="0"/>
            </a:br>
            <a:r>
              <a:rPr lang="en-GB" dirty="0"/>
              <a:t>ACM New York, NY, USA ISBN:0-89791-333-7</a:t>
            </a:r>
          </a:p>
          <a:p>
            <a:endParaRPr lang="en-GB" dirty="0">
              <a:latin typeface="Verdana"/>
            </a:endParaRPr>
          </a:p>
          <a:p>
            <a:endParaRPr lang="en-GB" dirty="0"/>
          </a:p>
        </p:txBody>
      </p:sp>
      <p:sp>
        <p:nvSpPr>
          <p:cNvPr id="12" name="Rectangle 5"/>
          <p:cNvSpPr>
            <a:spLocks noChangeArrowheads="1"/>
          </p:cNvSpPr>
          <p:nvPr/>
        </p:nvSpPr>
        <p:spPr bwMode="auto">
          <a:xfrm>
            <a:off x="914400" y="3581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71351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a:bodyPr>
          <a:lstStyle/>
          <a:p>
            <a:r>
              <a:rPr lang="en-GB" dirty="0"/>
              <a:t>UML stereotypes</a:t>
            </a:r>
          </a:p>
        </p:txBody>
      </p:sp>
      <p:sp>
        <p:nvSpPr>
          <p:cNvPr id="3" name="Date Placeholder 2"/>
          <p:cNvSpPr>
            <a:spLocks noGrp="1"/>
          </p:cNvSpPr>
          <p:nvPr>
            <p:ph type="dt" sz="half" idx="10"/>
          </p:nvPr>
        </p:nvSpPr>
        <p:spPr/>
        <p:txBody>
          <a:bodyPr/>
          <a:lstStyle/>
          <a:p>
            <a:fld id="{67BEA8B9-F237-40BE-A8D4-E18849757DD1}"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Content Placeholder 5"/>
          <p:cNvSpPr>
            <a:spLocks noGrp="1"/>
          </p:cNvSpPr>
          <p:nvPr>
            <p:ph sz="quarter" idx="1"/>
          </p:nvPr>
        </p:nvSpPr>
        <p:spPr/>
        <p:txBody>
          <a:bodyPr>
            <a:normAutofit lnSpcReduction="10000"/>
          </a:bodyPr>
          <a:lstStyle/>
          <a:p>
            <a:r>
              <a:rPr lang="en-GB" dirty="0"/>
              <a:t>In UML models, a </a:t>
            </a:r>
            <a:r>
              <a:rPr lang="en-GB" i="1" dirty="0"/>
              <a:t>stereotype</a:t>
            </a:r>
            <a:r>
              <a:rPr lang="en-GB" dirty="0"/>
              <a:t> is a model element that identifies the purpose of other model elements. </a:t>
            </a:r>
          </a:p>
          <a:p>
            <a:r>
              <a:rPr lang="en-GB" dirty="0"/>
              <a:t>You can use a stereotype to refine the meaning of a model element.</a:t>
            </a:r>
          </a:p>
          <a:p>
            <a:r>
              <a:rPr lang="en-GB" dirty="0"/>
              <a:t>They be applied to classes and class relationships.</a:t>
            </a:r>
          </a:p>
          <a:p>
            <a:r>
              <a:rPr lang="en-GB" dirty="0"/>
              <a:t>Examples applied to classes: the «library» stereotype to an </a:t>
            </a:r>
            <a:r>
              <a:rPr lang="en-GB" dirty="0" err="1"/>
              <a:t>artifact</a:t>
            </a:r>
            <a:r>
              <a:rPr lang="en-GB" dirty="0"/>
              <a:t> to indicate that it is a specific type of </a:t>
            </a:r>
            <a:r>
              <a:rPr lang="en-GB" dirty="0" err="1"/>
              <a:t>artifact</a:t>
            </a:r>
            <a:r>
              <a:rPr lang="en-GB" dirty="0"/>
              <a:t>; the «entity» indicates a business domain concept.</a:t>
            </a:r>
          </a:p>
          <a:p>
            <a:r>
              <a:rPr lang="en-GB" dirty="0"/>
              <a:t>Examples applied to class relationships: the «call», «create», and «use» stereotypes to usage relationships to indicate precisely how one model element uses the other. </a:t>
            </a:r>
          </a:p>
        </p:txBody>
      </p:sp>
    </p:spTree>
    <p:extLst>
      <p:ext uri="{BB962C8B-B14F-4D97-AF65-F5344CB8AC3E}">
        <p14:creationId xmlns:p14="http://schemas.microsoft.com/office/powerpoint/2010/main" val="3499532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Content Placeholder 5"/>
          <p:cNvSpPr>
            <a:spLocks noGrp="1"/>
          </p:cNvSpPr>
          <p:nvPr>
            <p:ph sz="quarter" idx="1"/>
          </p:nvPr>
        </p:nvSpPr>
        <p:spPr/>
        <p:txBody>
          <a:bodyPr/>
          <a:lstStyle/>
          <a:p>
            <a:endParaRPr lang="en-GB" dirty="0"/>
          </a:p>
        </p:txBody>
      </p:sp>
    </p:spTree>
    <p:extLst>
      <p:ext uri="{BB962C8B-B14F-4D97-AF65-F5344CB8AC3E}">
        <p14:creationId xmlns:p14="http://schemas.microsoft.com/office/powerpoint/2010/main" val="4093213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868362"/>
          </a:xfrm>
          <a:solidFill>
            <a:schemeClr val="bg1">
              <a:lumMod val="95000"/>
            </a:schemeClr>
          </a:solidFill>
        </p:spPr>
        <p:txBody>
          <a:bodyPr>
            <a:normAutofit/>
          </a:bodyPr>
          <a:lstStyle/>
          <a:p>
            <a:r>
              <a:rPr lang="en-GB" sz="3200" dirty="0"/>
              <a:t>Example: Inheritance and polymorphism</a:t>
            </a:r>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Content Placeholder 5"/>
          <p:cNvSpPr>
            <a:spLocks noGrp="1"/>
          </p:cNvSpPr>
          <p:nvPr>
            <p:ph sz="quarter" idx="1"/>
          </p:nvPr>
        </p:nvSpPr>
        <p:spPr>
          <a:xfrm>
            <a:off x="914400" y="1295400"/>
            <a:ext cx="7772400" cy="4876800"/>
          </a:xfrm>
        </p:spPr>
        <p:txBody>
          <a:bodyPr>
            <a:normAutofit fontScale="47500" lnSpcReduction="20000"/>
          </a:bodyPr>
          <a:lstStyle/>
          <a:p>
            <a:pPr marL="0" indent="0">
              <a:buNone/>
            </a:pPr>
            <a:r>
              <a:rPr lang="en-GB" sz="3300" dirty="0"/>
              <a:t>Design and implement a Java application that would help the regional table tennis club organizer to manage the list of events. The record of each event contains the venue of the event. Currently there are three kinds of event: practice, training and league match. For each practice event, the record simply contains the venue; for each training event, the record contains information about the instructor as well as the venue; for each league match, the record contains information about the name of the home team, the name of the away team as well as the home venue. </a:t>
            </a:r>
          </a:p>
          <a:p>
            <a:pPr marL="0" indent="0">
              <a:buNone/>
            </a:pPr>
            <a:r>
              <a:rPr lang="en-GB" sz="3300" dirty="0"/>
              <a:t> </a:t>
            </a:r>
          </a:p>
          <a:p>
            <a:pPr marL="0" indent="0">
              <a:buNone/>
            </a:pPr>
            <a:r>
              <a:rPr lang="en-GB" sz="3300" dirty="0"/>
              <a:t>For simplicity, you can assume that there are at most 5 events.  You can also hard code the following events:</a:t>
            </a:r>
          </a:p>
          <a:p>
            <a:pPr lvl="1"/>
            <a:r>
              <a:rPr lang="en-GB" sz="3300" dirty="0"/>
              <a:t>Practice: Venue=Filton</a:t>
            </a:r>
          </a:p>
          <a:p>
            <a:pPr lvl="1"/>
            <a:r>
              <a:rPr lang="en-GB" sz="3300" dirty="0"/>
              <a:t>Training: Venue=Filton, Instructor=Brian</a:t>
            </a:r>
          </a:p>
          <a:p>
            <a:pPr lvl="1"/>
            <a:r>
              <a:rPr lang="en-GB" sz="3300" dirty="0"/>
              <a:t>Match: Venue=Filton, </a:t>
            </a:r>
            <a:r>
              <a:rPr lang="en-GB" sz="3300" dirty="0" err="1"/>
              <a:t>HomeTeam</a:t>
            </a:r>
            <a:r>
              <a:rPr lang="en-GB" sz="3300" dirty="0"/>
              <a:t>=</a:t>
            </a:r>
            <a:r>
              <a:rPr lang="en-GB" sz="3300" dirty="0" err="1"/>
              <a:t>FiltonB</a:t>
            </a:r>
            <a:r>
              <a:rPr lang="en-GB" sz="3300" dirty="0"/>
              <a:t>, </a:t>
            </a:r>
            <a:r>
              <a:rPr lang="en-GB" sz="3300" dirty="0" err="1"/>
              <a:t>AwayTeam</a:t>
            </a:r>
            <a:r>
              <a:rPr lang="en-GB" sz="3300" dirty="0"/>
              <a:t>=Almonds A</a:t>
            </a:r>
          </a:p>
          <a:p>
            <a:pPr lvl="1"/>
            <a:r>
              <a:rPr lang="en-GB" sz="3300" dirty="0"/>
              <a:t>Training: Venue=Filton, Instructor=Paul</a:t>
            </a:r>
          </a:p>
          <a:p>
            <a:pPr lvl="1"/>
            <a:r>
              <a:rPr lang="en-GB" sz="3300" dirty="0"/>
              <a:t>Match: Venue=Filton, </a:t>
            </a:r>
            <a:r>
              <a:rPr lang="en-GB" sz="3300" dirty="0" err="1"/>
              <a:t>HomeTeam</a:t>
            </a:r>
            <a:r>
              <a:rPr lang="en-GB" sz="3300" dirty="0"/>
              <a:t>=</a:t>
            </a:r>
            <a:r>
              <a:rPr lang="en-GB" sz="3300" dirty="0" err="1"/>
              <a:t>FiltonC</a:t>
            </a:r>
            <a:r>
              <a:rPr lang="en-GB" sz="3300" dirty="0"/>
              <a:t>, </a:t>
            </a:r>
            <a:r>
              <a:rPr lang="en-GB" sz="3300" dirty="0" err="1"/>
              <a:t>AwayTeam</a:t>
            </a:r>
            <a:r>
              <a:rPr lang="en-GB" sz="3300" dirty="0"/>
              <a:t>=Almonds B</a:t>
            </a:r>
          </a:p>
          <a:p>
            <a:pPr marL="0" indent="0">
              <a:buNone/>
            </a:pPr>
            <a:r>
              <a:rPr lang="en-GB" sz="3300" dirty="0"/>
              <a:t> </a:t>
            </a:r>
          </a:p>
          <a:p>
            <a:pPr marL="0" indent="0">
              <a:buNone/>
            </a:pPr>
            <a:r>
              <a:rPr lang="en-GB" sz="3300" dirty="0"/>
              <a:t>The requirement from the organizer is that he needs to be able to publish all the events. He does not want the events to be printed as three separated lists: one for the practices, one for the trainings and one for the matches. He would like all the events to be printed as a single list. </a:t>
            </a:r>
          </a:p>
        </p:txBody>
      </p:sp>
    </p:spTree>
    <p:extLst>
      <p:ext uri="{BB962C8B-B14F-4D97-AF65-F5344CB8AC3E}">
        <p14:creationId xmlns:p14="http://schemas.microsoft.com/office/powerpoint/2010/main" val="891131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a:t>Example: Inheritance and polymorphism</a:t>
            </a:r>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
        <p:nvSpPr>
          <p:cNvPr id="6" name="Content Placeholder 5"/>
          <p:cNvSpPr>
            <a:spLocks noGrp="1"/>
          </p:cNvSpPr>
          <p:nvPr>
            <p:ph sz="quarter" idx="1"/>
          </p:nvPr>
        </p:nvSpPr>
        <p:spPr/>
        <p:txBody>
          <a:bodyPr>
            <a:normAutofit/>
          </a:bodyPr>
          <a:lstStyle/>
          <a:p>
            <a:pPr marL="0" lvl="0" indent="0">
              <a:buNone/>
            </a:pPr>
            <a:r>
              <a:rPr lang="en-GB" dirty="0"/>
              <a:t>Draw a UML class diagram to show your design of the object-oriented system that will help the organiser to keep and to print information about all the events. Your design should seek a polymorphic solution. Your class diagram should include necessary attributes and operations for each class and the class relationships between different classes.</a:t>
            </a:r>
          </a:p>
          <a:p>
            <a:pPr marL="0" indent="0">
              <a:buNone/>
            </a:pPr>
            <a:r>
              <a:rPr lang="en-US" dirty="0"/>
              <a:t>   </a:t>
            </a:r>
          </a:p>
          <a:p>
            <a:pPr marL="0" indent="0">
              <a:buNone/>
            </a:pPr>
            <a:r>
              <a:rPr lang="en-US" dirty="0"/>
              <a:t>(15 marks)</a:t>
            </a:r>
            <a:endParaRPr lang="en-GB" dirty="0"/>
          </a:p>
          <a:p>
            <a:endParaRPr lang="en-GB" dirty="0"/>
          </a:p>
          <a:p>
            <a:endParaRPr lang="en-GB" dirty="0"/>
          </a:p>
        </p:txBody>
      </p:sp>
    </p:spTree>
    <p:extLst>
      <p:ext uri="{BB962C8B-B14F-4D97-AF65-F5344CB8AC3E}">
        <p14:creationId xmlns:p14="http://schemas.microsoft.com/office/powerpoint/2010/main" val="408630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pic>
        <p:nvPicPr>
          <p:cNvPr id="7" name="Content Placeholder 6"/>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28800" y="-381000"/>
            <a:ext cx="13106400" cy="8915400"/>
          </a:xfrm>
        </p:spPr>
      </p:pic>
    </p:spTree>
    <p:extLst>
      <p:ext uri="{BB962C8B-B14F-4D97-AF65-F5344CB8AC3E}">
        <p14:creationId xmlns:p14="http://schemas.microsoft.com/office/powerpoint/2010/main" val="3918043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normAutofit fontScale="90000"/>
          </a:bodyPr>
          <a:lstStyle/>
          <a:p>
            <a:r>
              <a:rPr lang="en-GB" dirty="0"/>
              <a:t>Example: Inheritance and polymorphism</a:t>
            </a:r>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6" name="Content Placeholder 5"/>
          <p:cNvSpPr>
            <a:spLocks noGrp="1"/>
          </p:cNvSpPr>
          <p:nvPr>
            <p:ph sz="quarter" idx="1"/>
          </p:nvPr>
        </p:nvSpPr>
        <p:spPr/>
        <p:txBody>
          <a:bodyPr>
            <a:normAutofit fontScale="62500" lnSpcReduction="20000"/>
          </a:bodyPr>
          <a:lstStyle/>
          <a:p>
            <a:r>
              <a:rPr lang="en-GB" dirty="0"/>
              <a:t>Identify suitable classes: Event, </a:t>
            </a:r>
            <a:r>
              <a:rPr lang="en-GB" dirty="0" err="1"/>
              <a:t>PracticeEvent</a:t>
            </a:r>
            <a:r>
              <a:rPr lang="en-GB" dirty="0"/>
              <a:t>, </a:t>
            </a:r>
            <a:r>
              <a:rPr lang="en-GB" dirty="0" err="1"/>
              <a:t>TraingEvent</a:t>
            </a:r>
            <a:r>
              <a:rPr lang="en-GB" dirty="0"/>
              <a:t> and </a:t>
            </a:r>
            <a:r>
              <a:rPr lang="en-GB" dirty="0" err="1"/>
              <a:t>MatchEvent</a:t>
            </a:r>
            <a:r>
              <a:rPr lang="en-GB" dirty="0"/>
              <a:t>  and  </a:t>
            </a:r>
            <a:r>
              <a:rPr lang="en-GB" dirty="0" err="1"/>
              <a:t>TTClubApp</a:t>
            </a:r>
            <a:r>
              <a:rPr lang="en-GB" dirty="0"/>
              <a:t> or main – 5 marks</a:t>
            </a:r>
          </a:p>
          <a:p>
            <a:endParaRPr lang="en-GB" dirty="0"/>
          </a:p>
          <a:p>
            <a:r>
              <a:rPr lang="en-GB" dirty="0"/>
              <a:t>Event – 3 mark</a:t>
            </a:r>
          </a:p>
          <a:p>
            <a:pPr marL="0" indent="0">
              <a:buNone/>
            </a:pPr>
            <a:r>
              <a:rPr lang="en-GB" dirty="0"/>
              <a:t>      Abstract ,  Contains attribute venue,   method </a:t>
            </a:r>
            <a:r>
              <a:rPr lang="en-GB" dirty="0" err="1"/>
              <a:t>toString</a:t>
            </a:r>
            <a:r>
              <a:rPr lang="en-GB" dirty="0"/>
              <a:t>() or equivalent</a:t>
            </a:r>
          </a:p>
          <a:p>
            <a:pPr marL="0" indent="0">
              <a:buNone/>
            </a:pPr>
            <a:r>
              <a:rPr lang="en-GB" dirty="0"/>
              <a:t> </a:t>
            </a:r>
          </a:p>
          <a:p>
            <a:r>
              <a:rPr lang="en-GB" dirty="0"/>
              <a:t>Practice event –  2 mark</a:t>
            </a:r>
          </a:p>
          <a:p>
            <a:pPr marL="0" indent="0">
              <a:buNone/>
            </a:pPr>
            <a:r>
              <a:rPr lang="en-GB" dirty="0"/>
              <a:t>      Extends events,   Specialised </a:t>
            </a:r>
            <a:r>
              <a:rPr lang="en-GB" dirty="0" err="1"/>
              <a:t>toString</a:t>
            </a:r>
            <a:r>
              <a:rPr lang="en-GB" dirty="0"/>
              <a:t>()</a:t>
            </a:r>
          </a:p>
          <a:p>
            <a:pPr marL="0" indent="0">
              <a:buNone/>
            </a:pPr>
            <a:r>
              <a:rPr lang="en-GB" dirty="0"/>
              <a:t> </a:t>
            </a:r>
          </a:p>
          <a:p>
            <a:r>
              <a:rPr lang="en-GB" dirty="0" err="1"/>
              <a:t>TrainingEvent</a:t>
            </a:r>
            <a:r>
              <a:rPr lang="en-GB" dirty="0"/>
              <a:t> – 3 marks</a:t>
            </a:r>
          </a:p>
          <a:p>
            <a:pPr marL="0" indent="0">
              <a:buNone/>
            </a:pPr>
            <a:r>
              <a:rPr lang="en-GB" dirty="0"/>
              <a:t>      Extends Event,   Contains additional attribute instructor,   Override </a:t>
            </a:r>
            <a:r>
              <a:rPr lang="en-GB" dirty="0" err="1"/>
              <a:t>toString</a:t>
            </a:r>
            <a:r>
              <a:rPr lang="en-GB" dirty="0"/>
              <a:t>()</a:t>
            </a:r>
          </a:p>
          <a:p>
            <a:pPr marL="0" indent="0">
              <a:buNone/>
            </a:pPr>
            <a:r>
              <a:rPr lang="en-GB" dirty="0"/>
              <a:t> </a:t>
            </a:r>
          </a:p>
          <a:p>
            <a:r>
              <a:rPr lang="en-GB" dirty="0" err="1"/>
              <a:t>MatchEvent</a:t>
            </a:r>
            <a:r>
              <a:rPr lang="en-GB" dirty="0"/>
              <a:t> – 3 marks</a:t>
            </a:r>
          </a:p>
          <a:p>
            <a:pPr marL="0" indent="0">
              <a:buNone/>
            </a:pPr>
            <a:r>
              <a:rPr lang="en-GB" dirty="0"/>
              <a:t>      Extends Event,   Contains additional attribute </a:t>
            </a:r>
            <a:r>
              <a:rPr lang="en-GB" dirty="0" err="1"/>
              <a:t>hTeam</a:t>
            </a:r>
            <a:r>
              <a:rPr lang="en-GB" dirty="0"/>
              <a:t>, </a:t>
            </a:r>
            <a:r>
              <a:rPr lang="en-GB" dirty="0" err="1"/>
              <a:t>aTeam</a:t>
            </a:r>
            <a:r>
              <a:rPr lang="en-GB" dirty="0"/>
              <a:t>,   Override </a:t>
            </a:r>
            <a:r>
              <a:rPr lang="en-GB" dirty="0" err="1"/>
              <a:t>toString</a:t>
            </a:r>
            <a:r>
              <a:rPr lang="en-GB" dirty="0"/>
              <a:t>()</a:t>
            </a:r>
          </a:p>
          <a:p>
            <a:endParaRPr lang="en-GB" dirty="0"/>
          </a:p>
          <a:p>
            <a:r>
              <a:rPr lang="en-GB" dirty="0" err="1"/>
              <a:t>Upto</a:t>
            </a:r>
            <a:r>
              <a:rPr lang="en-GB" dirty="0"/>
              <a:t> 15 marks</a:t>
            </a:r>
          </a:p>
          <a:p>
            <a:pPr marL="0" indent="0">
              <a:buNone/>
            </a:pPr>
            <a:endParaRPr lang="en-GB" dirty="0"/>
          </a:p>
        </p:txBody>
      </p:sp>
    </p:spTree>
    <p:extLst>
      <p:ext uri="{BB962C8B-B14F-4D97-AF65-F5344CB8AC3E}">
        <p14:creationId xmlns:p14="http://schemas.microsoft.com/office/powerpoint/2010/main" val="4086305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 your design (20 marks)</a:t>
            </a:r>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Content Placeholder 5"/>
          <p:cNvSpPr>
            <a:spLocks noGrp="1"/>
          </p:cNvSpPr>
          <p:nvPr>
            <p:ph sz="quarter" idx="1"/>
          </p:nvPr>
        </p:nvSpPr>
        <p:spPr/>
        <p:txBody>
          <a:bodyPr>
            <a:normAutofit/>
          </a:bodyPr>
          <a:lstStyle/>
          <a:p>
            <a:pPr marL="0" indent="0">
              <a:buNone/>
            </a:pPr>
            <a:endParaRPr lang="en-GB" dirty="0"/>
          </a:p>
        </p:txBody>
      </p:sp>
    </p:spTree>
    <p:extLst>
      <p:ext uri="{BB962C8B-B14F-4D97-AF65-F5344CB8AC3E}">
        <p14:creationId xmlns:p14="http://schemas.microsoft.com/office/powerpoint/2010/main" val="255053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t>Outline</a:t>
            </a:r>
          </a:p>
        </p:txBody>
      </p:sp>
      <p:sp>
        <p:nvSpPr>
          <p:cNvPr id="3" name="Date Placeholder 2"/>
          <p:cNvSpPr>
            <a:spLocks noGrp="1"/>
          </p:cNvSpPr>
          <p:nvPr>
            <p:ph type="dt" sz="half" idx="10"/>
          </p:nvPr>
        </p:nvSpPr>
        <p:spPr/>
        <p:txBody>
          <a:bodyPr/>
          <a:lstStyle/>
          <a:p>
            <a:fld id="{15050612-9D19-4A83-996A-4A8866758622}"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Content Placeholder 5"/>
          <p:cNvSpPr>
            <a:spLocks noGrp="1"/>
          </p:cNvSpPr>
          <p:nvPr>
            <p:ph sz="quarter" idx="1"/>
          </p:nvPr>
        </p:nvSpPr>
        <p:spPr/>
        <p:txBody>
          <a:bodyPr/>
          <a:lstStyle/>
          <a:p>
            <a:endParaRPr lang="en-GB" dirty="0"/>
          </a:p>
          <a:p>
            <a:r>
              <a:rPr lang="en-GB" dirty="0"/>
              <a:t>Textual analysis</a:t>
            </a:r>
          </a:p>
          <a:p>
            <a:r>
              <a:rPr lang="en-GB" dirty="0"/>
              <a:t>CRC technique</a:t>
            </a:r>
          </a:p>
          <a:p>
            <a:endParaRPr lang="en-GB" dirty="0"/>
          </a:p>
          <a:p>
            <a:r>
              <a:rPr lang="en-GB" dirty="0"/>
              <a:t>More inheritance examples</a:t>
            </a:r>
          </a:p>
          <a:p>
            <a:pPr marL="0" indent="0">
              <a:buNone/>
            </a:pPr>
            <a:endParaRPr lang="en-GB" dirty="0"/>
          </a:p>
          <a:p>
            <a:endParaRPr lang="en-GB" dirty="0"/>
          </a:p>
        </p:txBody>
      </p:sp>
    </p:spTree>
    <p:extLst>
      <p:ext uri="{BB962C8B-B14F-4D97-AF65-F5344CB8AC3E}">
        <p14:creationId xmlns:p14="http://schemas.microsoft.com/office/powerpoint/2010/main" val="1747512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Event </a:t>
            </a:r>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
        <p:nvSpPr>
          <p:cNvPr id="6" name="Content Placeholder 5"/>
          <p:cNvSpPr>
            <a:spLocks noGrp="1"/>
          </p:cNvSpPr>
          <p:nvPr>
            <p:ph sz="quarter" idx="1"/>
          </p:nvPr>
        </p:nvSpPr>
        <p:spPr/>
        <p:txBody>
          <a:bodyPr>
            <a:normAutofit fontScale="92500" lnSpcReduction="20000"/>
          </a:bodyPr>
          <a:lstStyle/>
          <a:p>
            <a:pPr marL="0" indent="0">
              <a:buNone/>
            </a:pPr>
            <a:r>
              <a:rPr lang="en-GB" dirty="0"/>
              <a:t>public abstract class Event {</a:t>
            </a:r>
          </a:p>
          <a:p>
            <a:pPr marL="0" indent="0">
              <a:buNone/>
            </a:pPr>
            <a:r>
              <a:rPr lang="en-GB" dirty="0"/>
              <a:t>    private String venue;</a:t>
            </a:r>
          </a:p>
          <a:p>
            <a:pPr marL="0" indent="0">
              <a:buNone/>
            </a:pPr>
            <a:r>
              <a:rPr lang="en-GB" dirty="0"/>
              <a:t>    </a:t>
            </a:r>
          </a:p>
          <a:p>
            <a:pPr marL="0" indent="0">
              <a:buNone/>
            </a:pPr>
            <a:r>
              <a:rPr lang="en-GB" dirty="0"/>
              <a:t>    Event(String venue){</a:t>
            </a:r>
          </a:p>
          <a:p>
            <a:pPr marL="0" indent="0">
              <a:buNone/>
            </a:pPr>
            <a:r>
              <a:rPr lang="en-GB" dirty="0"/>
              <a:t>        </a:t>
            </a:r>
            <a:r>
              <a:rPr lang="en-GB" dirty="0" err="1"/>
              <a:t>this.venue</a:t>
            </a:r>
            <a:r>
              <a:rPr lang="en-GB" dirty="0"/>
              <a:t>=venue;</a:t>
            </a:r>
          </a:p>
          <a:p>
            <a:pPr marL="0" indent="0">
              <a:buNone/>
            </a:pPr>
            <a:r>
              <a:rPr lang="en-GB" dirty="0"/>
              <a:t>    }</a:t>
            </a:r>
          </a:p>
          <a:p>
            <a:pPr marL="0" indent="0">
              <a:buNone/>
            </a:pPr>
            <a:endParaRPr lang="en-GB" dirty="0"/>
          </a:p>
          <a:p>
            <a:pPr marL="0" indent="0">
              <a:buNone/>
            </a:pPr>
            <a:r>
              <a:rPr lang="en-GB" dirty="0"/>
              <a:t>    @Override</a:t>
            </a:r>
          </a:p>
          <a:p>
            <a:pPr marL="0" indent="0">
              <a:buNone/>
            </a:pPr>
            <a:r>
              <a:rPr lang="en-GB" dirty="0"/>
              <a:t>    public String </a:t>
            </a:r>
            <a:r>
              <a:rPr lang="en-GB" dirty="0" err="1"/>
              <a:t>toString</a:t>
            </a:r>
            <a:r>
              <a:rPr lang="en-GB" dirty="0"/>
              <a:t>() {</a:t>
            </a:r>
          </a:p>
          <a:p>
            <a:pPr marL="0" indent="0">
              <a:buNone/>
            </a:pPr>
            <a:r>
              <a:rPr lang="en-GB" dirty="0"/>
              <a:t>        return "venue=" + venue;</a:t>
            </a:r>
          </a:p>
          <a:p>
            <a:pPr marL="0" indent="0">
              <a:buNone/>
            </a:pPr>
            <a:r>
              <a:rPr lang="en-GB" dirty="0"/>
              <a:t>    }  </a:t>
            </a:r>
          </a:p>
          <a:p>
            <a:pPr marL="0" indent="0">
              <a:buNone/>
            </a:pPr>
            <a:r>
              <a:rPr lang="en-GB" dirty="0"/>
              <a:t>}</a:t>
            </a:r>
          </a:p>
        </p:txBody>
      </p:sp>
    </p:spTree>
    <p:extLst>
      <p:ext uri="{BB962C8B-B14F-4D97-AF65-F5344CB8AC3E}">
        <p14:creationId xmlns:p14="http://schemas.microsoft.com/office/powerpoint/2010/main" val="2181776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PracticeEvent</a:t>
            </a:r>
            <a:endParaRPr lang="en-GB" dirty="0"/>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Content Placeholder 5"/>
          <p:cNvSpPr>
            <a:spLocks noGrp="1"/>
          </p:cNvSpPr>
          <p:nvPr>
            <p:ph sz="quarter" idx="1"/>
          </p:nvPr>
        </p:nvSpPr>
        <p:spPr/>
        <p:txBody>
          <a:bodyPr>
            <a:normAutofit fontScale="92500" lnSpcReduction="20000"/>
          </a:bodyPr>
          <a:lstStyle/>
          <a:p>
            <a:pPr marL="0" indent="0">
              <a:buNone/>
            </a:pPr>
            <a:r>
              <a:rPr lang="en-GB" dirty="0"/>
              <a:t>public class </a:t>
            </a:r>
            <a:r>
              <a:rPr lang="en-GB" dirty="0" err="1"/>
              <a:t>PracticeEvent</a:t>
            </a:r>
            <a:r>
              <a:rPr lang="en-GB" dirty="0"/>
              <a:t> extends Event {</a:t>
            </a:r>
          </a:p>
          <a:p>
            <a:pPr marL="0" indent="0">
              <a:buNone/>
            </a:pPr>
            <a:endParaRPr lang="en-GB" dirty="0"/>
          </a:p>
          <a:p>
            <a:pPr marL="0" indent="0">
              <a:buNone/>
            </a:pPr>
            <a:r>
              <a:rPr lang="en-GB" dirty="0"/>
              <a:t>    </a:t>
            </a:r>
            <a:r>
              <a:rPr lang="en-GB" dirty="0" err="1"/>
              <a:t>PracticeEvent</a:t>
            </a:r>
            <a:r>
              <a:rPr lang="en-GB" dirty="0"/>
              <a:t>(String venue) {</a:t>
            </a:r>
          </a:p>
          <a:p>
            <a:pPr marL="0" indent="0">
              <a:buNone/>
            </a:pPr>
            <a:r>
              <a:rPr lang="en-GB" dirty="0"/>
              <a:t>        super(venue);</a:t>
            </a:r>
          </a:p>
          <a:p>
            <a:pPr marL="0" indent="0">
              <a:buNone/>
            </a:pPr>
            <a:r>
              <a:rPr lang="en-GB" dirty="0"/>
              <a:t>    }</a:t>
            </a:r>
          </a:p>
          <a:p>
            <a:pPr marL="0" indent="0">
              <a:buNone/>
            </a:pPr>
            <a:endParaRPr lang="en-GB" dirty="0"/>
          </a:p>
          <a:p>
            <a:pPr marL="0" indent="0">
              <a:buNone/>
            </a:pPr>
            <a:r>
              <a:rPr lang="en-GB" dirty="0"/>
              <a:t>    @Override</a:t>
            </a:r>
          </a:p>
          <a:p>
            <a:pPr marL="0" indent="0">
              <a:buNone/>
            </a:pPr>
            <a:r>
              <a:rPr lang="en-GB" dirty="0"/>
              <a:t>    public String </a:t>
            </a:r>
            <a:r>
              <a:rPr lang="en-GB" dirty="0" err="1"/>
              <a:t>toString</a:t>
            </a:r>
            <a:r>
              <a:rPr lang="en-GB" dirty="0"/>
              <a:t>() {</a:t>
            </a:r>
          </a:p>
          <a:p>
            <a:pPr marL="0" indent="0">
              <a:buNone/>
            </a:pPr>
            <a:r>
              <a:rPr lang="en-GB" dirty="0"/>
              <a:t>        return "</a:t>
            </a:r>
            <a:r>
              <a:rPr lang="en-GB" dirty="0" err="1"/>
              <a:t>PracticeEvent</a:t>
            </a:r>
            <a:r>
              <a:rPr lang="en-GB" dirty="0"/>
              <a:t> in: " + </a:t>
            </a:r>
            <a:r>
              <a:rPr lang="en-GB" dirty="0" err="1"/>
              <a:t>super.toString</a:t>
            </a:r>
            <a:r>
              <a:rPr lang="en-GB" dirty="0"/>
              <a:t>();</a:t>
            </a:r>
          </a:p>
          <a:p>
            <a:pPr marL="0" indent="0">
              <a:buNone/>
            </a:pPr>
            <a:r>
              <a:rPr lang="en-GB" dirty="0"/>
              <a:t>    }</a:t>
            </a:r>
          </a:p>
          <a:p>
            <a:pPr marL="0" indent="0">
              <a:buNone/>
            </a:pPr>
            <a:endParaRPr lang="en-GB" dirty="0"/>
          </a:p>
          <a:p>
            <a:pPr marL="0" indent="0">
              <a:buNone/>
            </a:pPr>
            <a:r>
              <a:rPr lang="en-GB" dirty="0"/>
              <a:t>}</a:t>
            </a:r>
          </a:p>
        </p:txBody>
      </p:sp>
    </p:spTree>
    <p:extLst>
      <p:ext uri="{BB962C8B-B14F-4D97-AF65-F5344CB8AC3E}">
        <p14:creationId xmlns:p14="http://schemas.microsoft.com/office/powerpoint/2010/main" val="1598284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TrainingEvent</a:t>
            </a:r>
            <a:endParaRPr lang="en-GB" dirty="0"/>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
        <p:nvSpPr>
          <p:cNvPr id="6" name="Content Placeholder 5"/>
          <p:cNvSpPr>
            <a:spLocks noGrp="1"/>
          </p:cNvSpPr>
          <p:nvPr>
            <p:ph sz="quarter" idx="1"/>
          </p:nvPr>
        </p:nvSpPr>
        <p:spPr/>
        <p:txBody>
          <a:bodyPr>
            <a:normAutofit fontScale="70000" lnSpcReduction="20000"/>
          </a:bodyPr>
          <a:lstStyle/>
          <a:p>
            <a:pPr marL="0" indent="0">
              <a:buNone/>
            </a:pPr>
            <a:r>
              <a:rPr lang="en-GB" dirty="0"/>
              <a:t>public class </a:t>
            </a:r>
            <a:r>
              <a:rPr lang="en-GB" dirty="0" err="1"/>
              <a:t>TrainingEvent</a:t>
            </a:r>
            <a:r>
              <a:rPr lang="en-GB" dirty="0"/>
              <a:t> extends Event {</a:t>
            </a:r>
          </a:p>
          <a:p>
            <a:pPr marL="0" indent="0">
              <a:buNone/>
            </a:pPr>
            <a:endParaRPr lang="en-GB" dirty="0"/>
          </a:p>
          <a:p>
            <a:pPr marL="0" indent="0">
              <a:buNone/>
            </a:pPr>
            <a:r>
              <a:rPr lang="en-GB" dirty="0"/>
              <a:t>    private String instructor;</a:t>
            </a:r>
          </a:p>
          <a:p>
            <a:pPr marL="0" indent="0">
              <a:buNone/>
            </a:pPr>
            <a:r>
              <a:rPr lang="en-GB" dirty="0"/>
              <a:t>    </a:t>
            </a:r>
          </a:p>
          <a:p>
            <a:pPr marL="0" indent="0">
              <a:buNone/>
            </a:pPr>
            <a:r>
              <a:rPr lang="en-GB" dirty="0"/>
              <a:t>    </a:t>
            </a:r>
            <a:r>
              <a:rPr lang="en-GB" dirty="0" err="1"/>
              <a:t>TrainingEvent</a:t>
            </a:r>
            <a:r>
              <a:rPr lang="en-GB" dirty="0"/>
              <a:t>(String venue, String instructor) {</a:t>
            </a:r>
          </a:p>
          <a:p>
            <a:pPr marL="0" indent="0">
              <a:buNone/>
            </a:pPr>
            <a:r>
              <a:rPr lang="en-GB" dirty="0"/>
              <a:t>        super(venue);</a:t>
            </a:r>
          </a:p>
          <a:p>
            <a:pPr marL="0" indent="0">
              <a:buNone/>
            </a:pPr>
            <a:r>
              <a:rPr lang="en-GB" dirty="0"/>
              <a:t>        </a:t>
            </a:r>
            <a:r>
              <a:rPr lang="en-GB" dirty="0" err="1"/>
              <a:t>this.instructor</a:t>
            </a:r>
            <a:r>
              <a:rPr lang="en-GB" dirty="0"/>
              <a:t>=instructor;</a:t>
            </a:r>
          </a:p>
          <a:p>
            <a:pPr marL="0" indent="0">
              <a:buNone/>
            </a:pPr>
            <a:r>
              <a:rPr lang="en-GB" dirty="0"/>
              <a:t>    }</a:t>
            </a:r>
          </a:p>
          <a:p>
            <a:pPr marL="0" indent="0">
              <a:buNone/>
            </a:pPr>
            <a:endParaRPr lang="en-GB" dirty="0"/>
          </a:p>
          <a:p>
            <a:pPr marL="0" indent="0">
              <a:buNone/>
            </a:pPr>
            <a:r>
              <a:rPr lang="en-GB" dirty="0"/>
              <a:t>    @Override</a:t>
            </a:r>
          </a:p>
          <a:p>
            <a:pPr marL="0" indent="0">
              <a:buNone/>
            </a:pPr>
            <a:r>
              <a:rPr lang="en-GB" dirty="0"/>
              <a:t>    public String </a:t>
            </a:r>
            <a:r>
              <a:rPr lang="en-GB" dirty="0" err="1"/>
              <a:t>toString</a:t>
            </a:r>
            <a:r>
              <a:rPr lang="en-GB" dirty="0"/>
              <a:t>() {</a:t>
            </a:r>
          </a:p>
          <a:p>
            <a:pPr marL="0" indent="0">
              <a:buNone/>
            </a:pPr>
            <a:r>
              <a:rPr lang="en-GB" dirty="0"/>
              <a:t>        return "</a:t>
            </a:r>
            <a:r>
              <a:rPr lang="en-GB" dirty="0" err="1"/>
              <a:t>TrainingEvent</a:t>
            </a:r>
            <a:r>
              <a:rPr lang="en-GB" dirty="0"/>
              <a:t> in: " + </a:t>
            </a:r>
            <a:r>
              <a:rPr lang="en-GB" dirty="0" err="1"/>
              <a:t>super.toString</a:t>
            </a:r>
            <a:r>
              <a:rPr lang="en-GB" dirty="0"/>
              <a:t>() + " with instructor "+ instructor;</a:t>
            </a:r>
          </a:p>
          <a:p>
            <a:pPr marL="0" indent="0">
              <a:buNone/>
            </a:pPr>
            <a:r>
              <a:rPr lang="en-GB" dirty="0"/>
              <a:t>    }</a:t>
            </a:r>
          </a:p>
          <a:p>
            <a:pPr marL="0" indent="0">
              <a:buNone/>
            </a:pPr>
            <a:endParaRPr lang="en-GB" dirty="0"/>
          </a:p>
          <a:p>
            <a:pPr marL="0" indent="0">
              <a:buNone/>
            </a:pPr>
            <a:r>
              <a:rPr lang="en-GB" dirty="0"/>
              <a:t>}</a:t>
            </a:r>
          </a:p>
        </p:txBody>
      </p:sp>
    </p:spTree>
    <p:extLst>
      <p:ext uri="{BB962C8B-B14F-4D97-AF65-F5344CB8AC3E}">
        <p14:creationId xmlns:p14="http://schemas.microsoft.com/office/powerpoint/2010/main" val="586818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MatchEvent</a:t>
            </a:r>
            <a:endParaRPr lang="en-GB" dirty="0"/>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
        <p:nvSpPr>
          <p:cNvPr id="6" name="Content Placeholder 5"/>
          <p:cNvSpPr>
            <a:spLocks noGrp="1"/>
          </p:cNvSpPr>
          <p:nvPr>
            <p:ph sz="quarter" idx="1"/>
          </p:nvPr>
        </p:nvSpPr>
        <p:spPr/>
        <p:txBody>
          <a:bodyPr>
            <a:normAutofit fontScale="62500" lnSpcReduction="20000"/>
          </a:bodyPr>
          <a:lstStyle/>
          <a:p>
            <a:pPr marL="0" indent="0">
              <a:buNone/>
            </a:pPr>
            <a:r>
              <a:rPr lang="en-GB" dirty="0"/>
              <a:t>public class </a:t>
            </a:r>
            <a:r>
              <a:rPr lang="en-GB" dirty="0" err="1"/>
              <a:t>MatchEvent</a:t>
            </a:r>
            <a:r>
              <a:rPr lang="en-GB" dirty="0"/>
              <a:t> extends Event {</a:t>
            </a:r>
          </a:p>
          <a:p>
            <a:pPr marL="0" indent="0">
              <a:buNone/>
            </a:pPr>
            <a:endParaRPr lang="en-GB" dirty="0"/>
          </a:p>
          <a:p>
            <a:pPr marL="0" indent="0">
              <a:buNone/>
            </a:pPr>
            <a:r>
              <a:rPr lang="en-GB" dirty="0"/>
              <a:t>    private String </a:t>
            </a:r>
            <a:r>
              <a:rPr lang="en-GB" dirty="0" err="1"/>
              <a:t>hTeam</a:t>
            </a:r>
            <a:r>
              <a:rPr lang="en-GB" dirty="0"/>
              <a:t>, </a:t>
            </a:r>
            <a:r>
              <a:rPr lang="en-GB" dirty="0" err="1"/>
              <a:t>aTeam</a:t>
            </a:r>
            <a:r>
              <a:rPr lang="en-GB" dirty="0"/>
              <a:t>;</a:t>
            </a:r>
          </a:p>
          <a:p>
            <a:pPr marL="0" indent="0">
              <a:buNone/>
            </a:pPr>
            <a:r>
              <a:rPr lang="en-GB" dirty="0"/>
              <a:t>    </a:t>
            </a:r>
          </a:p>
          <a:p>
            <a:pPr marL="0" indent="0">
              <a:buNone/>
            </a:pPr>
            <a:r>
              <a:rPr lang="en-GB" dirty="0"/>
              <a:t>    </a:t>
            </a:r>
            <a:r>
              <a:rPr lang="en-GB" dirty="0" err="1"/>
              <a:t>MatchEvent</a:t>
            </a:r>
            <a:r>
              <a:rPr lang="en-GB" dirty="0"/>
              <a:t>(String venue, String </a:t>
            </a:r>
            <a:r>
              <a:rPr lang="en-GB" dirty="0" err="1"/>
              <a:t>hTeam</a:t>
            </a:r>
            <a:r>
              <a:rPr lang="en-GB" dirty="0"/>
              <a:t>, String </a:t>
            </a:r>
            <a:r>
              <a:rPr lang="en-GB" dirty="0" err="1"/>
              <a:t>aTeam</a:t>
            </a:r>
            <a:r>
              <a:rPr lang="en-GB" dirty="0"/>
              <a:t>) {</a:t>
            </a:r>
          </a:p>
          <a:p>
            <a:pPr marL="0" indent="0">
              <a:buNone/>
            </a:pPr>
            <a:r>
              <a:rPr lang="en-GB" dirty="0"/>
              <a:t>        super(venue);</a:t>
            </a:r>
          </a:p>
          <a:p>
            <a:pPr marL="0" indent="0">
              <a:buNone/>
            </a:pPr>
            <a:r>
              <a:rPr lang="en-GB" dirty="0"/>
              <a:t>        </a:t>
            </a:r>
            <a:r>
              <a:rPr lang="en-GB" dirty="0" err="1"/>
              <a:t>this.hTeam</a:t>
            </a:r>
            <a:r>
              <a:rPr lang="en-GB" dirty="0"/>
              <a:t>= </a:t>
            </a:r>
            <a:r>
              <a:rPr lang="en-GB" dirty="0" err="1"/>
              <a:t>hTeam</a:t>
            </a:r>
            <a:r>
              <a:rPr lang="en-GB" dirty="0"/>
              <a:t>;</a:t>
            </a:r>
          </a:p>
          <a:p>
            <a:pPr marL="0" indent="0">
              <a:buNone/>
            </a:pPr>
            <a:r>
              <a:rPr lang="en-GB" dirty="0"/>
              <a:t>        </a:t>
            </a:r>
            <a:r>
              <a:rPr lang="en-GB" dirty="0" err="1"/>
              <a:t>this.aTeam</a:t>
            </a:r>
            <a:r>
              <a:rPr lang="en-GB" dirty="0"/>
              <a:t>= </a:t>
            </a:r>
            <a:r>
              <a:rPr lang="en-GB" dirty="0" err="1"/>
              <a:t>aTeam</a:t>
            </a:r>
            <a:r>
              <a:rPr lang="en-GB" dirty="0"/>
              <a:t>;</a:t>
            </a:r>
          </a:p>
          <a:p>
            <a:pPr marL="0" indent="0">
              <a:buNone/>
            </a:pPr>
            <a:r>
              <a:rPr lang="en-GB" dirty="0"/>
              <a:t>    }</a:t>
            </a:r>
          </a:p>
          <a:p>
            <a:pPr marL="0" indent="0">
              <a:buNone/>
            </a:pPr>
            <a:endParaRPr lang="en-GB" dirty="0"/>
          </a:p>
          <a:p>
            <a:pPr marL="0" indent="0">
              <a:buNone/>
            </a:pPr>
            <a:r>
              <a:rPr lang="en-GB" dirty="0"/>
              <a:t>    @Override</a:t>
            </a:r>
          </a:p>
          <a:p>
            <a:pPr marL="0" indent="0">
              <a:buNone/>
            </a:pPr>
            <a:r>
              <a:rPr lang="en-GB" dirty="0"/>
              <a:t>    public String </a:t>
            </a:r>
            <a:r>
              <a:rPr lang="en-GB" dirty="0" err="1"/>
              <a:t>toString</a:t>
            </a:r>
            <a:r>
              <a:rPr lang="en-GB" dirty="0"/>
              <a:t>() {</a:t>
            </a:r>
          </a:p>
          <a:p>
            <a:pPr marL="0" indent="0">
              <a:buNone/>
            </a:pPr>
            <a:r>
              <a:rPr lang="en-GB" dirty="0"/>
              <a:t>        return "</a:t>
            </a:r>
            <a:r>
              <a:rPr lang="en-GB" dirty="0" err="1"/>
              <a:t>MatchEvent</a:t>
            </a:r>
            <a:r>
              <a:rPr lang="en-GB" dirty="0"/>
              <a:t> in: " + </a:t>
            </a:r>
            <a:r>
              <a:rPr lang="en-GB" dirty="0" err="1"/>
              <a:t>super.toString</a:t>
            </a:r>
            <a:r>
              <a:rPr lang="en-GB" dirty="0"/>
              <a:t>() + " home team "+ </a:t>
            </a:r>
            <a:r>
              <a:rPr lang="en-GB" dirty="0" err="1"/>
              <a:t>hTeam</a:t>
            </a:r>
            <a:r>
              <a:rPr lang="en-GB" dirty="0"/>
              <a:t> +" vs Away Team "+ </a:t>
            </a:r>
            <a:r>
              <a:rPr lang="en-GB" dirty="0" err="1"/>
              <a:t>aTeam</a:t>
            </a:r>
            <a:r>
              <a:rPr lang="en-GB" dirty="0"/>
              <a:t>;</a:t>
            </a:r>
          </a:p>
          <a:p>
            <a:pPr marL="0" indent="0">
              <a:buNone/>
            </a:pPr>
            <a:r>
              <a:rPr lang="en-GB" dirty="0"/>
              <a:t>    }</a:t>
            </a:r>
          </a:p>
          <a:p>
            <a:pPr marL="0" indent="0">
              <a:buNone/>
            </a:pPr>
            <a:endParaRPr lang="en-GB" dirty="0"/>
          </a:p>
          <a:p>
            <a:pPr marL="0" indent="0">
              <a:buNone/>
            </a:pPr>
            <a:r>
              <a:rPr lang="en-GB" dirty="0"/>
              <a:t>}</a:t>
            </a:r>
          </a:p>
        </p:txBody>
      </p:sp>
    </p:spTree>
    <p:extLst>
      <p:ext uri="{BB962C8B-B14F-4D97-AF65-F5344CB8AC3E}">
        <p14:creationId xmlns:p14="http://schemas.microsoft.com/office/powerpoint/2010/main" val="3701779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563562"/>
          </a:xfrm>
        </p:spPr>
        <p:txBody>
          <a:bodyPr>
            <a:normAutofit fontScale="90000"/>
          </a:bodyPr>
          <a:lstStyle/>
          <a:p>
            <a:r>
              <a:rPr lang="en-GB" dirty="0" err="1"/>
              <a:t>TTClubApp</a:t>
            </a:r>
            <a:endParaRPr lang="en-GB" dirty="0"/>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
        <p:nvSpPr>
          <p:cNvPr id="6" name="Content Placeholder 5"/>
          <p:cNvSpPr>
            <a:spLocks noGrp="1"/>
          </p:cNvSpPr>
          <p:nvPr>
            <p:ph sz="quarter" idx="1"/>
          </p:nvPr>
        </p:nvSpPr>
        <p:spPr>
          <a:xfrm>
            <a:off x="914400" y="914400"/>
            <a:ext cx="7772400" cy="5410200"/>
          </a:xfrm>
        </p:spPr>
        <p:txBody>
          <a:bodyPr>
            <a:noAutofit/>
          </a:bodyPr>
          <a:lstStyle/>
          <a:p>
            <a:pPr marL="0" indent="0">
              <a:buNone/>
            </a:pPr>
            <a:r>
              <a:rPr lang="en-GB" sz="1600" dirty="0"/>
              <a:t>public class </a:t>
            </a:r>
            <a:r>
              <a:rPr lang="en-GB" sz="1600" dirty="0" err="1"/>
              <a:t>TTClubApp</a:t>
            </a:r>
            <a:r>
              <a:rPr lang="en-GB" sz="1600" dirty="0"/>
              <a:t> {</a:t>
            </a:r>
          </a:p>
          <a:p>
            <a:pPr marL="0" indent="0">
              <a:buNone/>
            </a:pPr>
            <a:r>
              <a:rPr lang="en-GB" sz="1600" dirty="0"/>
              <a:t>    private </a:t>
            </a:r>
            <a:r>
              <a:rPr lang="en-GB" sz="1600" dirty="0" err="1"/>
              <a:t>ArrayList</a:t>
            </a:r>
            <a:r>
              <a:rPr lang="en-GB" sz="1600" dirty="0"/>
              <a:t>&lt;Event&gt; </a:t>
            </a:r>
            <a:r>
              <a:rPr lang="en-GB" sz="1600" dirty="0" err="1"/>
              <a:t>allEvents</a:t>
            </a:r>
            <a:r>
              <a:rPr lang="en-GB" sz="1600" dirty="0"/>
              <a:t>=new </a:t>
            </a:r>
            <a:r>
              <a:rPr lang="en-GB" sz="1600" dirty="0" err="1"/>
              <a:t>ArrayList</a:t>
            </a:r>
            <a:r>
              <a:rPr lang="en-GB" sz="1600" dirty="0"/>
              <a:t>&lt;Event&gt;();</a:t>
            </a:r>
          </a:p>
          <a:p>
            <a:pPr marL="0" indent="0">
              <a:buNone/>
            </a:pPr>
            <a:r>
              <a:rPr lang="en-GB" sz="1600" dirty="0"/>
              <a:t>    public void </a:t>
            </a:r>
            <a:r>
              <a:rPr lang="en-GB" sz="1600" dirty="0" err="1"/>
              <a:t>populateData</a:t>
            </a:r>
            <a:r>
              <a:rPr lang="en-GB" sz="1600" dirty="0"/>
              <a:t>() {</a:t>
            </a:r>
          </a:p>
          <a:p>
            <a:pPr marL="0" indent="0">
              <a:buNone/>
            </a:pPr>
            <a:r>
              <a:rPr lang="en-GB" sz="1600" dirty="0"/>
              <a:t>        //populate some data</a:t>
            </a:r>
          </a:p>
          <a:p>
            <a:pPr marL="0" indent="0">
              <a:buNone/>
            </a:pPr>
            <a:r>
              <a:rPr lang="en-GB" sz="1600" dirty="0"/>
              <a:t>        </a:t>
            </a:r>
            <a:r>
              <a:rPr lang="en-GB" sz="1600" dirty="0" err="1"/>
              <a:t>allEvents.add</a:t>
            </a:r>
            <a:r>
              <a:rPr lang="en-GB" sz="1600" dirty="0"/>
              <a:t>(new </a:t>
            </a:r>
            <a:r>
              <a:rPr lang="en-GB" sz="1600" dirty="0" err="1"/>
              <a:t>PracticeEvent</a:t>
            </a:r>
            <a:r>
              <a:rPr lang="en-GB" sz="1600" dirty="0"/>
              <a:t>("Filton"));</a:t>
            </a:r>
          </a:p>
          <a:p>
            <a:pPr marL="0" indent="0">
              <a:buNone/>
            </a:pPr>
            <a:r>
              <a:rPr lang="en-GB" sz="1600" dirty="0"/>
              <a:t>        </a:t>
            </a:r>
            <a:r>
              <a:rPr lang="en-GB" sz="1600" dirty="0" err="1"/>
              <a:t>allEvents.add</a:t>
            </a:r>
            <a:r>
              <a:rPr lang="en-GB" sz="1600" dirty="0"/>
              <a:t>(new </a:t>
            </a:r>
            <a:r>
              <a:rPr lang="en-GB" sz="1600" dirty="0" err="1"/>
              <a:t>TrainingEvent</a:t>
            </a:r>
            <a:r>
              <a:rPr lang="en-GB" sz="1600" dirty="0"/>
              <a:t>("Filton", "</a:t>
            </a:r>
            <a:r>
              <a:rPr lang="en-GB" sz="1600" dirty="0" err="1"/>
              <a:t>brian</a:t>
            </a:r>
            <a:r>
              <a:rPr lang="en-GB" sz="1600" dirty="0"/>
              <a:t>"));</a:t>
            </a:r>
          </a:p>
          <a:p>
            <a:pPr marL="0" indent="0">
              <a:buNone/>
            </a:pPr>
            <a:r>
              <a:rPr lang="en-GB" sz="1600" dirty="0"/>
              <a:t>        </a:t>
            </a:r>
            <a:r>
              <a:rPr lang="en-GB" sz="1600" dirty="0" err="1"/>
              <a:t>allEvents.add</a:t>
            </a:r>
            <a:r>
              <a:rPr lang="en-GB" sz="1600" dirty="0"/>
              <a:t>(new </a:t>
            </a:r>
            <a:r>
              <a:rPr lang="en-GB" sz="1600" dirty="0" err="1"/>
              <a:t>MatchEvent</a:t>
            </a:r>
            <a:r>
              <a:rPr lang="en-GB" sz="1600" dirty="0"/>
              <a:t>("Filton", "</a:t>
            </a:r>
            <a:r>
              <a:rPr lang="en-GB" sz="1600" dirty="0" err="1"/>
              <a:t>FiltonB</a:t>
            </a:r>
            <a:r>
              <a:rPr lang="en-GB" sz="1600" dirty="0"/>
              <a:t>", "</a:t>
            </a:r>
            <a:r>
              <a:rPr lang="en-GB" sz="1600" dirty="0" err="1"/>
              <a:t>AlmondsA</a:t>
            </a:r>
            <a:r>
              <a:rPr lang="en-GB" sz="1600" dirty="0"/>
              <a:t>"));</a:t>
            </a:r>
          </a:p>
          <a:p>
            <a:pPr marL="0" indent="0">
              <a:buNone/>
            </a:pPr>
            <a:r>
              <a:rPr lang="en-GB" sz="1600" dirty="0"/>
              <a:t>        </a:t>
            </a:r>
            <a:r>
              <a:rPr lang="en-GB" sz="1600" dirty="0" err="1"/>
              <a:t>allEvents.add</a:t>
            </a:r>
            <a:r>
              <a:rPr lang="en-GB" sz="1600" dirty="0"/>
              <a:t>(new </a:t>
            </a:r>
            <a:r>
              <a:rPr lang="en-GB" sz="1600" dirty="0" err="1"/>
              <a:t>TrainingEvent</a:t>
            </a:r>
            <a:r>
              <a:rPr lang="en-GB" sz="1600" dirty="0"/>
              <a:t>("Filton", "Paul"));</a:t>
            </a:r>
          </a:p>
          <a:p>
            <a:pPr marL="0" indent="0">
              <a:buNone/>
            </a:pPr>
            <a:r>
              <a:rPr lang="en-GB" sz="1600" dirty="0"/>
              <a:t>        </a:t>
            </a:r>
            <a:r>
              <a:rPr lang="en-GB" sz="1600" dirty="0" err="1"/>
              <a:t>allEvents.add</a:t>
            </a:r>
            <a:r>
              <a:rPr lang="en-GB" sz="1600" dirty="0"/>
              <a:t>(new </a:t>
            </a:r>
            <a:r>
              <a:rPr lang="en-GB" sz="1600" dirty="0" err="1"/>
              <a:t>MatchEvent</a:t>
            </a:r>
            <a:r>
              <a:rPr lang="en-GB" sz="1600" dirty="0"/>
              <a:t>("Filton", "</a:t>
            </a:r>
            <a:r>
              <a:rPr lang="en-GB" sz="1600" dirty="0" err="1"/>
              <a:t>FiltonC</a:t>
            </a:r>
            <a:r>
              <a:rPr lang="en-GB" sz="1600" dirty="0"/>
              <a:t>", "</a:t>
            </a:r>
            <a:r>
              <a:rPr lang="en-GB" sz="1600" dirty="0" err="1"/>
              <a:t>AlmondsB</a:t>
            </a:r>
            <a:r>
              <a:rPr lang="en-GB" sz="1600" dirty="0"/>
              <a:t>"));</a:t>
            </a:r>
          </a:p>
          <a:p>
            <a:pPr marL="0" indent="0">
              <a:buNone/>
            </a:pPr>
            <a:r>
              <a:rPr lang="en-GB" sz="1600" dirty="0"/>
              <a:t>    }</a:t>
            </a:r>
          </a:p>
          <a:p>
            <a:pPr marL="0" indent="0">
              <a:buNone/>
            </a:pPr>
            <a:r>
              <a:rPr lang="en-GB" sz="1600" dirty="0"/>
              <a:t>    public String </a:t>
            </a:r>
            <a:r>
              <a:rPr lang="en-GB" sz="1600" dirty="0" err="1"/>
              <a:t>listAllEvents</a:t>
            </a:r>
            <a:r>
              <a:rPr lang="en-GB" sz="1600" dirty="0"/>
              <a:t>() {</a:t>
            </a:r>
          </a:p>
          <a:p>
            <a:pPr marL="0" indent="0">
              <a:buNone/>
            </a:pPr>
            <a:r>
              <a:rPr lang="en-GB" sz="1600" dirty="0"/>
              <a:t>        String res = "";</a:t>
            </a:r>
          </a:p>
          <a:p>
            <a:pPr marL="0" indent="0">
              <a:buNone/>
            </a:pPr>
            <a:r>
              <a:rPr lang="en-GB" sz="1600" dirty="0"/>
              <a:t>        for (Event e:allEvents){</a:t>
            </a:r>
          </a:p>
          <a:p>
            <a:pPr marL="0" indent="0">
              <a:buNone/>
            </a:pPr>
            <a:r>
              <a:rPr lang="en-GB" sz="1600" dirty="0"/>
              <a:t>            res+=</a:t>
            </a:r>
            <a:r>
              <a:rPr lang="en-GB" sz="1600" dirty="0" err="1"/>
              <a:t>e.toString</a:t>
            </a:r>
            <a:r>
              <a:rPr lang="en-GB" sz="1600" dirty="0"/>
              <a:t>()+"\n";</a:t>
            </a:r>
          </a:p>
          <a:p>
            <a:pPr marL="0" indent="0">
              <a:buNone/>
            </a:pPr>
            <a:r>
              <a:rPr lang="en-GB" sz="1600" dirty="0"/>
              <a:t>        }</a:t>
            </a:r>
          </a:p>
          <a:p>
            <a:pPr marL="0" indent="0">
              <a:buNone/>
            </a:pPr>
            <a:r>
              <a:rPr lang="en-GB" sz="1600" dirty="0"/>
              <a:t>        return res;</a:t>
            </a:r>
          </a:p>
          <a:p>
            <a:pPr marL="0" indent="0">
              <a:buNone/>
            </a:pPr>
            <a:r>
              <a:rPr lang="en-GB" sz="1600" dirty="0"/>
              <a:t>    }</a:t>
            </a:r>
          </a:p>
        </p:txBody>
      </p:sp>
    </p:spTree>
    <p:extLst>
      <p:ext uri="{BB962C8B-B14F-4D97-AF65-F5344CB8AC3E}">
        <p14:creationId xmlns:p14="http://schemas.microsoft.com/office/powerpoint/2010/main" val="1348729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TTClubApp</a:t>
            </a:r>
            <a:endParaRPr lang="en-GB" dirty="0"/>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
        <p:nvSpPr>
          <p:cNvPr id="6" name="Content Placeholder 5"/>
          <p:cNvSpPr>
            <a:spLocks noGrp="1"/>
          </p:cNvSpPr>
          <p:nvPr>
            <p:ph sz="quarter" idx="1"/>
          </p:nvPr>
        </p:nvSpPr>
        <p:spPr/>
        <p:txBody>
          <a:bodyPr/>
          <a:lstStyle/>
          <a:p>
            <a:pPr marL="0" indent="0">
              <a:buNone/>
            </a:pPr>
            <a:r>
              <a:rPr lang="en-GB" dirty="0"/>
              <a:t>public static void main(String [] </a:t>
            </a:r>
            <a:r>
              <a:rPr lang="en-GB" dirty="0" err="1"/>
              <a:t>args</a:t>
            </a:r>
            <a:r>
              <a:rPr lang="en-GB" dirty="0"/>
              <a:t>){</a:t>
            </a:r>
          </a:p>
          <a:p>
            <a:pPr marL="0" indent="0">
              <a:buNone/>
            </a:pPr>
            <a:r>
              <a:rPr lang="en-GB" dirty="0"/>
              <a:t>        </a:t>
            </a:r>
            <a:r>
              <a:rPr lang="en-GB" dirty="0" err="1"/>
              <a:t>TTClubApp</a:t>
            </a:r>
            <a:r>
              <a:rPr lang="en-GB" dirty="0"/>
              <a:t> </a:t>
            </a:r>
            <a:r>
              <a:rPr lang="en-GB" dirty="0" err="1"/>
              <a:t>tt</a:t>
            </a:r>
            <a:r>
              <a:rPr lang="en-GB" dirty="0"/>
              <a:t>= new </a:t>
            </a:r>
            <a:r>
              <a:rPr lang="en-GB" dirty="0" err="1"/>
              <a:t>TTClubApp</a:t>
            </a:r>
            <a:r>
              <a:rPr lang="en-GB" dirty="0"/>
              <a:t>();</a:t>
            </a:r>
          </a:p>
          <a:p>
            <a:pPr marL="0" indent="0">
              <a:buNone/>
            </a:pPr>
            <a:r>
              <a:rPr lang="en-GB" dirty="0"/>
              <a:t>        </a:t>
            </a:r>
            <a:r>
              <a:rPr lang="en-GB" dirty="0" err="1"/>
              <a:t>tt.populateData</a:t>
            </a:r>
            <a:r>
              <a:rPr lang="en-GB" dirty="0"/>
              <a:t>();</a:t>
            </a:r>
          </a:p>
          <a:p>
            <a:pPr marL="0" indent="0">
              <a:buNone/>
            </a:pPr>
            <a:r>
              <a:rPr lang="en-GB" dirty="0"/>
              <a:t>        </a:t>
            </a:r>
            <a:r>
              <a:rPr lang="en-GB" dirty="0" err="1"/>
              <a:t>System.out.println</a:t>
            </a:r>
            <a:r>
              <a:rPr lang="en-GB" dirty="0"/>
              <a:t>(</a:t>
            </a:r>
            <a:r>
              <a:rPr lang="en-GB" dirty="0" err="1"/>
              <a:t>tt.listAllEvents</a:t>
            </a:r>
            <a:r>
              <a:rPr lang="en-GB" dirty="0"/>
              <a:t>());</a:t>
            </a:r>
          </a:p>
          <a:p>
            <a:pPr marL="0" indent="0">
              <a:buNone/>
            </a:pPr>
            <a:r>
              <a:rPr lang="en-GB" dirty="0"/>
              <a:t>    }</a:t>
            </a:r>
          </a:p>
        </p:txBody>
      </p:sp>
    </p:spTree>
    <p:extLst>
      <p:ext uri="{BB962C8B-B14F-4D97-AF65-F5344CB8AC3E}">
        <p14:creationId xmlns:p14="http://schemas.microsoft.com/office/powerpoint/2010/main" val="2058765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639762"/>
          </a:xfrm>
          <a:solidFill>
            <a:schemeClr val="bg1">
              <a:lumMod val="95000"/>
            </a:schemeClr>
          </a:solidFill>
        </p:spPr>
        <p:txBody>
          <a:bodyPr>
            <a:normAutofit/>
          </a:bodyPr>
          <a:lstStyle/>
          <a:p>
            <a:r>
              <a:rPr lang="en-GB" sz="2800" dirty="0"/>
              <a:t>Example: Inheritance and polymorphism</a:t>
            </a:r>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sp>
        <p:nvSpPr>
          <p:cNvPr id="6" name="Content Placeholder 5"/>
          <p:cNvSpPr>
            <a:spLocks noGrp="1"/>
          </p:cNvSpPr>
          <p:nvPr>
            <p:ph sz="quarter" idx="1"/>
          </p:nvPr>
        </p:nvSpPr>
        <p:spPr>
          <a:xfrm>
            <a:off x="914400" y="990600"/>
            <a:ext cx="7772400" cy="5181600"/>
          </a:xfrm>
        </p:spPr>
        <p:txBody>
          <a:bodyPr>
            <a:normAutofit fontScale="62500" lnSpcReduction="20000"/>
          </a:bodyPr>
          <a:lstStyle/>
          <a:p>
            <a:r>
              <a:rPr lang="en-GB" dirty="0"/>
              <a:t>Consistency with design 3 marks</a:t>
            </a:r>
          </a:p>
          <a:p>
            <a:r>
              <a:rPr lang="en-GB" dirty="0"/>
              <a:t> </a:t>
            </a:r>
          </a:p>
          <a:p>
            <a:r>
              <a:rPr lang="en-GB" dirty="0"/>
              <a:t>Event – 2 mark</a:t>
            </a:r>
          </a:p>
          <a:p>
            <a:r>
              <a:rPr lang="en-GB" dirty="0"/>
              <a:t>  Definition of constructor,   Definition of method </a:t>
            </a:r>
            <a:r>
              <a:rPr lang="en-GB" dirty="0" err="1"/>
              <a:t>toString</a:t>
            </a:r>
            <a:r>
              <a:rPr lang="en-GB" dirty="0"/>
              <a:t>() or equivalent</a:t>
            </a:r>
          </a:p>
          <a:p>
            <a:r>
              <a:rPr lang="en-GB" dirty="0"/>
              <a:t> </a:t>
            </a:r>
          </a:p>
          <a:p>
            <a:r>
              <a:rPr lang="en-GB" dirty="0" err="1"/>
              <a:t>PracticeEvent</a:t>
            </a:r>
            <a:r>
              <a:rPr lang="en-GB" dirty="0"/>
              <a:t> – 1 mark </a:t>
            </a:r>
          </a:p>
          <a:p>
            <a:r>
              <a:rPr lang="en-GB" dirty="0"/>
              <a:t>  Definition of method  Override </a:t>
            </a:r>
            <a:r>
              <a:rPr lang="en-GB" dirty="0" err="1"/>
              <a:t>toString</a:t>
            </a:r>
            <a:r>
              <a:rPr lang="en-GB" dirty="0"/>
              <a:t>()</a:t>
            </a:r>
          </a:p>
          <a:p>
            <a:endParaRPr lang="en-GB" dirty="0"/>
          </a:p>
          <a:p>
            <a:r>
              <a:rPr lang="en-GB" dirty="0" err="1"/>
              <a:t>TrainingEvent</a:t>
            </a:r>
            <a:r>
              <a:rPr lang="en-GB" dirty="0"/>
              <a:t> – 3 marks</a:t>
            </a:r>
          </a:p>
          <a:p>
            <a:r>
              <a:rPr lang="en-GB" dirty="0"/>
              <a:t>  Definition of constructor,  Definition of method  Override </a:t>
            </a:r>
            <a:r>
              <a:rPr lang="en-GB" dirty="0" err="1"/>
              <a:t>toString</a:t>
            </a:r>
            <a:r>
              <a:rPr lang="en-GB" dirty="0"/>
              <a:t>()</a:t>
            </a:r>
          </a:p>
          <a:p>
            <a:r>
              <a:rPr lang="en-GB" dirty="0"/>
              <a:t> </a:t>
            </a:r>
          </a:p>
          <a:p>
            <a:r>
              <a:rPr lang="en-GB" dirty="0" err="1"/>
              <a:t>MatchEvent</a:t>
            </a:r>
            <a:r>
              <a:rPr lang="en-GB" dirty="0"/>
              <a:t> – 3 marks (similar to </a:t>
            </a:r>
            <a:r>
              <a:rPr lang="en-GB" dirty="0" err="1"/>
              <a:t>TrainingEvent</a:t>
            </a:r>
            <a:r>
              <a:rPr lang="en-GB" dirty="0"/>
              <a:t>)</a:t>
            </a:r>
          </a:p>
          <a:p>
            <a:r>
              <a:rPr lang="en-GB" dirty="0"/>
              <a:t> </a:t>
            </a:r>
          </a:p>
          <a:p>
            <a:r>
              <a:rPr lang="en-GB" dirty="0"/>
              <a:t>Club (main method) – total 5 marks, includes:</a:t>
            </a:r>
          </a:p>
          <a:p>
            <a:r>
              <a:rPr lang="en-GB" dirty="0"/>
              <a:t>  Collection of Events – (1 marks)</a:t>
            </a:r>
          </a:p>
          <a:p>
            <a:r>
              <a:rPr lang="en-GB" dirty="0"/>
              <a:t>  Creating some suitable instances of </a:t>
            </a:r>
            <a:r>
              <a:rPr lang="en-GB" dirty="0" err="1"/>
              <a:t>TraingEvent</a:t>
            </a:r>
            <a:r>
              <a:rPr lang="en-GB" dirty="0"/>
              <a:t> and </a:t>
            </a:r>
            <a:r>
              <a:rPr lang="en-GB" dirty="0" err="1"/>
              <a:t>MatchEvent</a:t>
            </a:r>
            <a:r>
              <a:rPr lang="en-GB" dirty="0"/>
              <a:t> – (1 marks)</a:t>
            </a:r>
          </a:p>
          <a:p>
            <a:r>
              <a:rPr lang="en-GB" dirty="0"/>
              <a:t>  Use of array or some kind of list (1 mark)</a:t>
            </a:r>
          </a:p>
          <a:p>
            <a:r>
              <a:rPr lang="en-GB" dirty="0"/>
              <a:t>  Sending the same message to the references – (2 marks)</a:t>
            </a:r>
          </a:p>
          <a:p>
            <a:r>
              <a:rPr lang="en-GB" dirty="0"/>
              <a:t>Correct syntax – 1 mark </a:t>
            </a:r>
          </a:p>
          <a:p>
            <a:endParaRPr lang="en-GB" dirty="0"/>
          </a:p>
        </p:txBody>
      </p:sp>
    </p:spTree>
    <p:extLst>
      <p:ext uri="{BB962C8B-B14F-4D97-AF65-F5344CB8AC3E}">
        <p14:creationId xmlns:p14="http://schemas.microsoft.com/office/powerpoint/2010/main" val="4086305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Output</a:t>
            </a:r>
          </a:p>
        </p:txBody>
      </p:sp>
      <p:sp>
        <p:nvSpPr>
          <p:cNvPr id="3" name="Date Placeholder 2"/>
          <p:cNvSpPr>
            <a:spLocks noGrp="1"/>
          </p:cNvSpPr>
          <p:nvPr>
            <p:ph type="dt" sz="half" idx="10"/>
          </p:nvPr>
        </p:nvSpPr>
        <p:spPr/>
        <p:txBody>
          <a:bodyPr/>
          <a:lstStyle/>
          <a:p>
            <a:fld id="{C6FEAC5F-1FBC-4607-BEF4-EFC7F5C2DE99}"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5"/>
          <p:cNvSpPr>
            <a:spLocks noGrp="1"/>
          </p:cNvSpPr>
          <p:nvPr>
            <p:ph sz="quarter" idx="1"/>
          </p:nvPr>
        </p:nvSpPr>
        <p:spPr/>
        <p:txBody>
          <a:bodyPr/>
          <a:lstStyle/>
          <a:p>
            <a:r>
              <a:rPr lang="en-GB" dirty="0" err="1"/>
              <a:t>PracticeEvent</a:t>
            </a:r>
            <a:r>
              <a:rPr lang="en-GB" dirty="0"/>
              <a:t> in: venue=Filton</a:t>
            </a:r>
          </a:p>
          <a:p>
            <a:r>
              <a:rPr lang="en-GB" dirty="0" err="1"/>
              <a:t>TrainingEvent</a:t>
            </a:r>
            <a:r>
              <a:rPr lang="en-GB" dirty="0"/>
              <a:t> in: venue=Filton with instructor </a:t>
            </a:r>
            <a:r>
              <a:rPr lang="en-GB" dirty="0" err="1"/>
              <a:t>brian</a:t>
            </a:r>
            <a:endParaRPr lang="en-GB" dirty="0"/>
          </a:p>
          <a:p>
            <a:r>
              <a:rPr lang="en-GB" dirty="0" err="1"/>
              <a:t>MatchEvent</a:t>
            </a:r>
            <a:r>
              <a:rPr lang="en-GB" dirty="0"/>
              <a:t> in: venue=Filton home team </a:t>
            </a:r>
            <a:r>
              <a:rPr lang="en-GB" dirty="0" err="1"/>
              <a:t>FiltonB</a:t>
            </a:r>
            <a:r>
              <a:rPr lang="en-GB" dirty="0"/>
              <a:t> vs Away Team </a:t>
            </a:r>
            <a:r>
              <a:rPr lang="en-GB" dirty="0" err="1"/>
              <a:t>AlmondsA</a:t>
            </a:r>
            <a:endParaRPr lang="en-GB" dirty="0"/>
          </a:p>
          <a:p>
            <a:r>
              <a:rPr lang="en-GB" dirty="0" err="1"/>
              <a:t>TrainingEvent</a:t>
            </a:r>
            <a:r>
              <a:rPr lang="en-GB" dirty="0"/>
              <a:t> in: venue=Filton with instructor Paul</a:t>
            </a:r>
          </a:p>
          <a:p>
            <a:r>
              <a:rPr lang="en-GB" dirty="0" err="1"/>
              <a:t>MatchEvent</a:t>
            </a:r>
            <a:r>
              <a:rPr lang="en-GB" dirty="0"/>
              <a:t> in: venue=Filton home team </a:t>
            </a:r>
            <a:r>
              <a:rPr lang="en-GB" dirty="0" err="1"/>
              <a:t>FiltonC</a:t>
            </a:r>
            <a:r>
              <a:rPr lang="en-GB" dirty="0"/>
              <a:t> vs Away Team </a:t>
            </a:r>
            <a:r>
              <a:rPr lang="en-GB" dirty="0" err="1"/>
              <a:t>AlmondsB</a:t>
            </a:r>
            <a:endParaRPr lang="en-GB" dirty="0"/>
          </a:p>
        </p:txBody>
      </p:sp>
    </p:spTree>
    <p:extLst>
      <p:ext uri="{BB962C8B-B14F-4D97-AF65-F5344CB8AC3E}">
        <p14:creationId xmlns:p14="http://schemas.microsoft.com/office/powerpoint/2010/main" val="10223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identify candidate classes?</a:t>
            </a:r>
          </a:p>
        </p:txBody>
      </p:sp>
      <p:sp>
        <p:nvSpPr>
          <p:cNvPr id="3" name="Content Placeholder 2"/>
          <p:cNvSpPr>
            <a:spLocks noGrp="1"/>
          </p:cNvSpPr>
          <p:nvPr>
            <p:ph idx="1"/>
          </p:nvPr>
        </p:nvSpPr>
        <p:spPr/>
        <p:txBody>
          <a:bodyPr/>
          <a:lstStyle/>
          <a:p>
            <a:r>
              <a:rPr lang="en-GB" dirty="0"/>
              <a:t>Vocabulary analysis of use cases. Noun analysis focus on the essential properties of the problem domain</a:t>
            </a:r>
          </a:p>
          <a:p>
            <a:endParaRPr lang="en-GB" dirty="0"/>
          </a:p>
          <a:p>
            <a:endParaRPr lang="en-GB" dirty="0"/>
          </a:p>
        </p:txBody>
      </p:sp>
      <p:sp>
        <p:nvSpPr>
          <p:cNvPr id="4" name="Date Placeholder 3"/>
          <p:cNvSpPr>
            <a:spLocks noGrp="1"/>
          </p:cNvSpPr>
          <p:nvPr>
            <p:ph type="dt" sz="half" idx="10"/>
          </p:nvPr>
        </p:nvSpPr>
        <p:spPr/>
        <p:txBody>
          <a:bodyPr/>
          <a:lstStyle/>
          <a:p>
            <a:fld id="{E4EDD12F-893E-4B2C-87B4-BB15E12710A5}" type="datetime1">
              <a:rPr lang="en-US" smtClean="0"/>
              <a:t>10/24/2017</a:t>
            </a:fld>
            <a:endParaRPr lang="en-US"/>
          </a:p>
        </p:txBody>
      </p:sp>
      <p:sp>
        <p:nvSpPr>
          <p:cNvPr id="5" name="Footer Placeholder 4"/>
          <p:cNvSpPr>
            <a:spLocks noGrp="1"/>
          </p:cNvSpPr>
          <p:nvPr>
            <p:ph type="ftr" sz="quarter" idx="11"/>
          </p:nvPr>
        </p:nvSpPr>
        <p:spPr/>
        <p:txBody>
          <a:bodyPr/>
          <a:lstStyle/>
          <a:p>
            <a:r>
              <a:rPr lang="en-US"/>
              <a:t>UFCFB6-30-2 OOSD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8" name="AutoShape 2"/>
          <p:cNvSpPr>
            <a:spLocks noChangeArrowheads="1"/>
          </p:cNvSpPr>
          <p:nvPr/>
        </p:nvSpPr>
        <p:spPr bwMode="auto">
          <a:xfrm>
            <a:off x="1295400" y="2346890"/>
            <a:ext cx="6172200" cy="3793364"/>
          </a:xfrm>
          <a:prstGeom prst="roundRect">
            <a:avLst>
              <a:gd name="adj" fmla="val 3662"/>
            </a:avLst>
          </a:prstGeom>
          <a:solidFill>
            <a:schemeClr val="bg1">
              <a:lumMod val="95000"/>
            </a:schemeClr>
          </a:solidFill>
          <a:ln w="25400">
            <a:solidFill>
              <a:schemeClr val="tx1"/>
            </a:solidFill>
            <a:round/>
            <a:headEnd/>
            <a:tailEnd/>
          </a:ln>
          <a:effectLst>
            <a:outerShdw dist="107763" dir="2700000" algn="ctr" rotWithShape="0">
              <a:schemeClr val="bg2"/>
            </a:outerShdw>
          </a:effectLst>
        </p:spPr>
        <p:txBody>
          <a:bodyPr wrap="none" anchor="ctr"/>
          <a:lstStyle/>
          <a:p>
            <a:pPr algn="ctr"/>
            <a:endParaRPr lang="en-GB" sz="1800" b="1">
              <a:latin typeface="Arial" charset="0"/>
            </a:endParaRPr>
          </a:p>
          <a:p>
            <a:pPr algn="ctr"/>
            <a:endParaRPr lang="en-GB" sz="1800" b="1">
              <a:latin typeface="Arial" charset="0"/>
            </a:endParaRPr>
          </a:p>
          <a:p>
            <a:pPr algn="ctr"/>
            <a:endParaRPr lang="en-GB" sz="1800" b="1">
              <a:latin typeface="Arial" charset="0"/>
            </a:endParaRPr>
          </a:p>
          <a:p>
            <a:pPr algn="ctr"/>
            <a:endParaRPr lang="en-US" sz="1400" b="1">
              <a:latin typeface="Arial" charset="0"/>
            </a:endParaRPr>
          </a:p>
        </p:txBody>
      </p:sp>
      <p:sp>
        <p:nvSpPr>
          <p:cNvPr id="9" name="Freeform 3"/>
          <p:cNvSpPr>
            <a:spLocks/>
          </p:cNvSpPr>
          <p:nvPr/>
        </p:nvSpPr>
        <p:spPr bwMode="auto">
          <a:xfrm>
            <a:off x="2286000" y="3478246"/>
            <a:ext cx="1313234" cy="465852"/>
          </a:xfrm>
          <a:custGeom>
            <a:avLst/>
            <a:gdLst/>
            <a:ahLst/>
            <a:cxnLst>
              <a:cxn ang="0">
                <a:pos x="0" y="11"/>
              </a:cxn>
              <a:cxn ang="0">
                <a:pos x="43" y="4"/>
              </a:cxn>
              <a:cxn ang="0">
                <a:pos x="81" y="1"/>
              </a:cxn>
              <a:cxn ang="0">
                <a:pos x="114" y="0"/>
              </a:cxn>
              <a:cxn ang="0">
                <a:pos x="154" y="0"/>
              </a:cxn>
              <a:cxn ang="0">
                <a:pos x="208" y="0"/>
              </a:cxn>
              <a:cxn ang="0">
                <a:pos x="263" y="3"/>
              </a:cxn>
              <a:cxn ang="0">
                <a:pos x="324" y="13"/>
              </a:cxn>
              <a:cxn ang="0">
                <a:pos x="387" y="23"/>
              </a:cxn>
              <a:cxn ang="0">
                <a:pos x="446" y="34"/>
              </a:cxn>
              <a:cxn ang="0">
                <a:pos x="520" y="49"/>
              </a:cxn>
              <a:cxn ang="0">
                <a:pos x="571" y="62"/>
              </a:cxn>
              <a:cxn ang="0">
                <a:pos x="643" y="83"/>
              </a:cxn>
              <a:cxn ang="0">
                <a:pos x="723" y="107"/>
              </a:cxn>
              <a:cxn ang="0">
                <a:pos x="799" y="132"/>
              </a:cxn>
              <a:cxn ang="0">
                <a:pos x="855" y="153"/>
              </a:cxn>
              <a:cxn ang="0">
                <a:pos x="929" y="185"/>
              </a:cxn>
              <a:cxn ang="0">
                <a:pos x="989" y="213"/>
              </a:cxn>
              <a:cxn ang="0">
                <a:pos x="1046" y="244"/>
              </a:cxn>
              <a:cxn ang="0">
                <a:pos x="1109" y="280"/>
              </a:cxn>
              <a:cxn ang="0">
                <a:pos x="1137" y="303"/>
              </a:cxn>
              <a:cxn ang="0">
                <a:pos x="1172" y="332"/>
              </a:cxn>
              <a:cxn ang="0">
                <a:pos x="1201" y="355"/>
              </a:cxn>
              <a:cxn ang="0">
                <a:pos x="1222" y="376"/>
              </a:cxn>
              <a:cxn ang="0">
                <a:pos x="1240" y="395"/>
              </a:cxn>
              <a:cxn ang="0">
                <a:pos x="1343" y="340"/>
              </a:cxn>
              <a:cxn ang="0">
                <a:pos x="1340" y="380"/>
              </a:cxn>
              <a:cxn ang="0">
                <a:pos x="1339" y="418"/>
              </a:cxn>
              <a:cxn ang="0">
                <a:pos x="1340" y="469"/>
              </a:cxn>
              <a:cxn ang="0">
                <a:pos x="1349" y="519"/>
              </a:cxn>
              <a:cxn ang="0">
                <a:pos x="1366" y="561"/>
              </a:cxn>
              <a:cxn ang="0">
                <a:pos x="1392" y="611"/>
              </a:cxn>
              <a:cxn ang="0">
                <a:pos x="1327" y="586"/>
              </a:cxn>
              <a:cxn ang="0">
                <a:pos x="1258" y="559"/>
              </a:cxn>
              <a:cxn ang="0">
                <a:pos x="1180" y="539"/>
              </a:cxn>
              <a:cxn ang="0">
                <a:pos x="1110" y="523"/>
              </a:cxn>
              <a:cxn ang="0">
                <a:pos x="1071" y="517"/>
              </a:cxn>
              <a:cxn ang="0">
                <a:pos x="1016" y="514"/>
              </a:cxn>
              <a:cxn ang="0">
                <a:pos x="1121" y="456"/>
              </a:cxn>
              <a:cxn ang="0">
                <a:pos x="1082" y="418"/>
              </a:cxn>
              <a:cxn ang="0">
                <a:pos x="1040" y="384"/>
              </a:cxn>
              <a:cxn ang="0">
                <a:pos x="989" y="348"/>
              </a:cxn>
              <a:cxn ang="0">
                <a:pos x="935" y="314"/>
              </a:cxn>
              <a:cxn ang="0">
                <a:pos x="870" y="276"/>
              </a:cxn>
              <a:cxn ang="0">
                <a:pos x="808" y="245"/>
              </a:cxn>
              <a:cxn ang="0">
                <a:pos x="721" y="202"/>
              </a:cxn>
              <a:cxn ang="0">
                <a:pos x="644" y="169"/>
              </a:cxn>
              <a:cxn ang="0">
                <a:pos x="572" y="141"/>
              </a:cxn>
              <a:cxn ang="0">
                <a:pos x="493" y="114"/>
              </a:cxn>
              <a:cxn ang="0">
                <a:pos x="453" y="102"/>
              </a:cxn>
              <a:cxn ang="0">
                <a:pos x="422" y="90"/>
              </a:cxn>
              <a:cxn ang="0">
                <a:pos x="389" y="79"/>
              </a:cxn>
              <a:cxn ang="0">
                <a:pos x="359" y="71"/>
              </a:cxn>
              <a:cxn ang="0">
                <a:pos x="300" y="56"/>
              </a:cxn>
              <a:cxn ang="0">
                <a:pos x="261" y="48"/>
              </a:cxn>
              <a:cxn ang="0">
                <a:pos x="228" y="40"/>
              </a:cxn>
              <a:cxn ang="0">
                <a:pos x="196" y="34"/>
              </a:cxn>
              <a:cxn ang="0">
                <a:pos x="163" y="28"/>
              </a:cxn>
              <a:cxn ang="0">
                <a:pos x="135" y="26"/>
              </a:cxn>
              <a:cxn ang="0">
                <a:pos x="102" y="19"/>
              </a:cxn>
              <a:cxn ang="0">
                <a:pos x="66" y="16"/>
              </a:cxn>
              <a:cxn ang="0">
                <a:pos x="33" y="12"/>
              </a:cxn>
              <a:cxn ang="0">
                <a:pos x="0" y="11"/>
              </a:cxn>
            </a:cxnLst>
            <a:rect l="0" t="0" r="r" b="b"/>
            <a:pathLst>
              <a:path w="1393" h="612">
                <a:moveTo>
                  <a:pt x="0" y="11"/>
                </a:moveTo>
                <a:lnTo>
                  <a:pt x="43" y="4"/>
                </a:lnTo>
                <a:lnTo>
                  <a:pt x="81" y="1"/>
                </a:lnTo>
                <a:lnTo>
                  <a:pt x="114" y="0"/>
                </a:lnTo>
                <a:lnTo>
                  <a:pt x="154" y="0"/>
                </a:lnTo>
                <a:lnTo>
                  <a:pt x="208" y="0"/>
                </a:lnTo>
                <a:lnTo>
                  <a:pt x="263" y="3"/>
                </a:lnTo>
                <a:lnTo>
                  <a:pt x="324" y="13"/>
                </a:lnTo>
                <a:lnTo>
                  <a:pt x="387" y="23"/>
                </a:lnTo>
                <a:lnTo>
                  <a:pt x="446" y="34"/>
                </a:lnTo>
                <a:lnTo>
                  <a:pt x="520" y="49"/>
                </a:lnTo>
                <a:lnTo>
                  <a:pt x="571" y="62"/>
                </a:lnTo>
                <a:lnTo>
                  <a:pt x="643" y="83"/>
                </a:lnTo>
                <a:lnTo>
                  <a:pt x="723" y="107"/>
                </a:lnTo>
                <a:lnTo>
                  <a:pt x="799" y="132"/>
                </a:lnTo>
                <a:lnTo>
                  <a:pt x="855" y="153"/>
                </a:lnTo>
                <a:lnTo>
                  <a:pt x="929" y="185"/>
                </a:lnTo>
                <a:lnTo>
                  <a:pt x="989" y="213"/>
                </a:lnTo>
                <a:lnTo>
                  <a:pt x="1046" y="244"/>
                </a:lnTo>
                <a:lnTo>
                  <a:pt x="1109" y="280"/>
                </a:lnTo>
                <a:lnTo>
                  <a:pt x="1137" y="303"/>
                </a:lnTo>
                <a:lnTo>
                  <a:pt x="1172" y="332"/>
                </a:lnTo>
                <a:lnTo>
                  <a:pt x="1201" y="355"/>
                </a:lnTo>
                <a:lnTo>
                  <a:pt x="1222" y="376"/>
                </a:lnTo>
                <a:lnTo>
                  <a:pt x="1240" y="395"/>
                </a:lnTo>
                <a:lnTo>
                  <a:pt x="1343" y="340"/>
                </a:lnTo>
                <a:lnTo>
                  <a:pt x="1340" y="380"/>
                </a:lnTo>
                <a:lnTo>
                  <a:pt x="1339" y="418"/>
                </a:lnTo>
                <a:lnTo>
                  <a:pt x="1340" y="469"/>
                </a:lnTo>
                <a:lnTo>
                  <a:pt x="1349" y="519"/>
                </a:lnTo>
                <a:lnTo>
                  <a:pt x="1366" y="561"/>
                </a:lnTo>
                <a:lnTo>
                  <a:pt x="1392" y="611"/>
                </a:lnTo>
                <a:lnTo>
                  <a:pt x="1327" y="586"/>
                </a:lnTo>
                <a:lnTo>
                  <a:pt x="1258" y="559"/>
                </a:lnTo>
                <a:lnTo>
                  <a:pt x="1180" y="539"/>
                </a:lnTo>
                <a:lnTo>
                  <a:pt x="1110" y="523"/>
                </a:lnTo>
                <a:lnTo>
                  <a:pt x="1071" y="517"/>
                </a:lnTo>
                <a:lnTo>
                  <a:pt x="1016" y="514"/>
                </a:lnTo>
                <a:lnTo>
                  <a:pt x="1121" y="456"/>
                </a:lnTo>
                <a:lnTo>
                  <a:pt x="1082" y="418"/>
                </a:lnTo>
                <a:lnTo>
                  <a:pt x="1040" y="384"/>
                </a:lnTo>
                <a:lnTo>
                  <a:pt x="989" y="348"/>
                </a:lnTo>
                <a:lnTo>
                  <a:pt x="935" y="314"/>
                </a:lnTo>
                <a:lnTo>
                  <a:pt x="870" y="276"/>
                </a:lnTo>
                <a:lnTo>
                  <a:pt x="808" y="245"/>
                </a:lnTo>
                <a:lnTo>
                  <a:pt x="721" y="202"/>
                </a:lnTo>
                <a:lnTo>
                  <a:pt x="644" y="169"/>
                </a:lnTo>
                <a:lnTo>
                  <a:pt x="572" y="141"/>
                </a:lnTo>
                <a:lnTo>
                  <a:pt x="493" y="114"/>
                </a:lnTo>
                <a:lnTo>
                  <a:pt x="453" y="102"/>
                </a:lnTo>
                <a:lnTo>
                  <a:pt x="422" y="90"/>
                </a:lnTo>
                <a:lnTo>
                  <a:pt x="389" y="79"/>
                </a:lnTo>
                <a:lnTo>
                  <a:pt x="359" y="71"/>
                </a:lnTo>
                <a:lnTo>
                  <a:pt x="300" y="56"/>
                </a:lnTo>
                <a:lnTo>
                  <a:pt x="261" y="48"/>
                </a:lnTo>
                <a:lnTo>
                  <a:pt x="228" y="40"/>
                </a:lnTo>
                <a:lnTo>
                  <a:pt x="196" y="34"/>
                </a:lnTo>
                <a:lnTo>
                  <a:pt x="163" y="28"/>
                </a:lnTo>
                <a:lnTo>
                  <a:pt x="135" y="26"/>
                </a:lnTo>
                <a:lnTo>
                  <a:pt x="102" y="19"/>
                </a:lnTo>
                <a:lnTo>
                  <a:pt x="66" y="16"/>
                </a:lnTo>
                <a:lnTo>
                  <a:pt x="33" y="12"/>
                </a:lnTo>
                <a:lnTo>
                  <a:pt x="0" y="11"/>
                </a:lnTo>
              </a:path>
            </a:pathLst>
          </a:custGeom>
          <a:solidFill>
            <a:srgbClr val="FF0000"/>
          </a:solidFill>
          <a:ln w="12700" cap="rnd" cmpd="sng">
            <a:solidFill>
              <a:schemeClr val="tx1"/>
            </a:solidFill>
            <a:prstDash val="solid"/>
            <a:round/>
            <a:headEnd/>
            <a:tailEnd/>
          </a:ln>
          <a:effectLst>
            <a:outerShdw dist="107763" dir="2700000" algn="ctr" rotWithShape="0">
              <a:schemeClr val="bg2"/>
            </a:outerShdw>
          </a:effectLst>
        </p:spPr>
        <p:txBody>
          <a:bodyPr/>
          <a:lstStyle/>
          <a:p>
            <a:pPr>
              <a:defRPr/>
            </a:pPr>
            <a:endParaRPr lang="en-GB"/>
          </a:p>
        </p:txBody>
      </p:sp>
      <p:sp>
        <p:nvSpPr>
          <p:cNvPr id="10" name="Rectangle 5"/>
          <p:cNvSpPr>
            <a:spLocks noChangeArrowheads="1"/>
          </p:cNvSpPr>
          <p:nvPr/>
        </p:nvSpPr>
        <p:spPr bwMode="auto">
          <a:xfrm>
            <a:off x="1504398" y="2632247"/>
            <a:ext cx="3501958" cy="510218"/>
          </a:xfrm>
          <a:prstGeom prst="rect">
            <a:avLst/>
          </a:prstGeom>
          <a:solidFill>
            <a:srgbClr val="FFFF0F"/>
          </a:solidFill>
          <a:ln w="9525">
            <a:solidFill>
              <a:schemeClr val="tx1"/>
            </a:solidFill>
            <a:miter lim="800000"/>
            <a:headEnd/>
            <a:tailEnd/>
          </a:ln>
          <a:effectLst>
            <a:outerShdw dist="107763" dir="2700000" algn="ctr" rotWithShape="0">
              <a:srgbClr val="292929"/>
            </a:outerShdw>
          </a:effectLst>
        </p:spPr>
        <p:txBody>
          <a:bodyPr wrap="none" lIns="92075" tIns="46038" rIns="92075" bIns="46038" anchor="ctr"/>
          <a:lstStyle/>
          <a:p>
            <a:pPr algn="ctr">
              <a:defRPr/>
            </a:pPr>
            <a:r>
              <a:rPr lang="en-GB" sz="1600" b="1" dirty="0">
                <a:effectLst>
                  <a:outerShdw blurRad="38100" dist="38100" dir="2700000" algn="tl">
                    <a:srgbClr val="FFFFFF"/>
                  </a:outerShdw>
                </a:effectLst>
                <a:latin typeface="Arial" charset="0"/>
              </a:rPr>
              <a:t>Analyse </a:t>
            </a:r>
            <a:r>
              <a:rPr lang="en-GB" sz="1600" b="1" i="1" dirty="0">
                <a:solidFill>
                  <a:srgbClr val="FF3300"/>
                </a:solidFill>
                <a:effectLst>
                  <a:outerShdw blurRad="38100" dist="38100" dir="2700000" algn="tl">
                    <a:srgbClr val="000000"/>
                  </a:outerShdw>
                </a:effectLst>
                <a:latin typeface="Arial" charset="0"/>
              </a:rPr>
              <a:t>NOUNS</a:t>
            </a:r>
            <a:r>
              <a:rPr lang="en-GB" sz="1600" b="1" dirty="0">
                <a:effectLst>
                  <a:outerShdw blurRad="38100" dist="38100" dir="2700000" algn="tl">
                    <a:srgbClr val="FFFFFF"/>
                  </a:outerShdw>
                </a:effectLst>
                <a:latin typeface="Arial" charset="0"/>
              </a:rPr>
              <a:t> (in use cases etc.)</a:t>
            </a:r>
          </a:p>
        </p:txBody>
      </p:sp>
      <p:sp>
        <p:nvSpPr>
          <p:cNvPr id="11" name="Rectangle 6"/>
          <p:cNvSpPr>
            <a:spLocks noChangeArrowheads="1"/>
          </p:cNvSpPr>
          <p:nvPr/>
        </p:nvSpPr>
        <p:spPr bwMode="auto">
          <a:xfrm>
            <a:off x="4371692" y="3276600"/>
            <a:ext cx="2889115" cy="510218"/>
          </a:xfrm>
          <a:prstGeom prst="rect">
            <a:avLst/>
          </a:prstGeom>
          <a:solidFill>
            <a:srgbClr val="FFFF0F"/>
          </a:solidFill>
          <a:ln w="9525">
            <a:solidFill>
              <a:schemeClr val="tx1"/>
            </a:solidFill>
            <a:miter lim="800000"/>
            <a:headEnd/>
            <a:tailEnd/>
          </a:ln>
          <a:effectLst>
            <a:outerShdw dist="107763" dir="2700000" algn="ctr" rotWithShape="0">
              <a:srgbClr val="292929"/>
            </a:outerShdw>
          </a:effectLst>
        </p:spPr>
        <p:txBody>
          <a:bodyPr wrap="none" lIns="92075" tIns="46038" rIns="92075" bIns="46038" anchor="ctr"/>
          <a:lstStyle/>
          <a:p>
            <a:pPr algn="ctr">
              <a:defRPr/>
            </a:pPr>
            <a:r>
              <a:rPr lang="en-GB" sz="1600" b="1" dirty="0">
                <a:effectLst>
                  <a:outerShdw blurRad="38100" dist="38100" dir="2700000" algn="tl">
                    <a:srgbClr val="FFFFFF"/>
                  </a:outerShdw>
                </a:effectLst>
                <a:latin typeface="Arial" charset="0"/>
              </a:rPr>
              <a:t>Cluster Classes from Objects</a:t>
            </a:r>
          </a:p>
        </p:txBody>
      </p:sp>
      <p:sp>
        <p:nvSpPr>
          <p:cNvPr id="12" name="Rectangle 7"/>
          <p:cNvSpPr>
            <a:spLocks noChangeArrowheads="1"/>
          </p:cNvSpPr>
          <p:nvPr/>
        </p:nvSpPr>
        <p:spPr bwMode="auto">
          <a:xfrm>
            <a:off x="1951206" y="4226490"/>
            <a:ext cx="3611394" cy="510218"/>
          </a:xfrm>
          <a:prstGeom prst="rect">
            <a:avLst/>
          </a:prstGeom>
          <a:solidFill>
            <a:srgbClr val="FFFF0F"/>
          </a:solidFill>
          <a:ln w="9525">
            <a:solidFill>
              <a:schemeClr val="tx1"/>
            </a:solidFill>
            <a:miter lim="800000"/>
            <a:headEnd/>
            <a:tailEnd/>
          </a:ln>
          <a:effectLst>
            <a:outerShdw dist="107763" dir="2700000" algn="ctr" rotWithShape="0">
              <a:srgbClr val="292929"/>
            </a:outerShdw>
          </a:effectLst>
        </p:spPr>
        <p:txBody>
          <a:bodyPr wrap="none" lIns="92075" tIns="46038" rIns="92075" bIns="46038" anchor="ctr"/>
          <a:lstStyle/>
          <a:p>
            <a:pPr algn="ctr">
              <a:defRPr/>
            </a:pPr>
            <a:r>
              <a:rPr lang="en-GB" sz="1600" b="1" dirty="0">
                <a:effectLst>
                  <a:outerShdw blurRad="38100" dist="38100" dir="2700000" algn="tl">
                    <a:srgbClr val="FFFFFF"/>
                  </a:outerShdw>
                </a:effectLst>
                <a:latin typeface="Arial" charset="0"/>
              </a:rPr>
              <a:t>Whole Objects / Component Parts</a:t>
            </a:r>
          </a:p>
        </p:txBody>
      </p:sp>
      <p:sp>
        <p:nvSpPr>
          <p:cNvPr id="13" name="Rectangle 8"/>
          <p:cNvSpPr>
            <a:spLocks noChangeArrowheads="1"/>
          </p:cNvSpPr>
          <p:nvPr/>
        </p:nvSpPr>
        <p:spPr bwMode="auto">
          <a:xfrm>
            <a:off x="2221902" y="5334000"/>
            <a:ext cx="1969851" cy="510218"/>
          </a:xfrm>
          <a:prstGeom prst="rect">
            <a:avLst/>
          </a:prstGeom>
          <a:solidFill>
            <a:srgbClr val="FFFF0F"/>
          </a:solidFill>
          <a:ln w="9525">
            <a:solidFill>
              <a:schemeClr val="tx1"/>
            </a:solidFill>
            <a:miter lim="800000"/>
            <a:headEnd/>
            <a:tailEnd/>
          </a:ln>
          <a:effectLst>
            <a:outerShdw dist="107763" dir="2700000" algn="ctr" rotWithShape="0">
              <a:srgbClr val="292929"/>
            </a:outerShdw>
          </a:effectLst>
        </p:spPr>
        <p:txBody>
          <a:bodyPr wrap="none" lIns="92075" tIns="46038" rIns="92075" bIns="46038" anchor="ctr"/>
          <a:lstStyle/>
          <a:p>
            <a:pPr algn="ctr">
              <a:defRPr/>
            </a:pPr>
            <a:r>
              <a:rPr lang="en-GB" sz="1600" b="1" dirty="0">
                <a:effectLst>
                  <a:outerShdw blurRad="38100" dist="38100" dir="2700000" algn="tl">
                    <a:srgbClr val="FFFFFF"/>
                  </a:outerShdw>
                </a:effectLst>
                <a:latin typeface="Arial" charset="0"/>
              </a:rPr>
              <a:t>Reject Synonyms</a:t>
            </a:r>
          </a:p>
        </p:txBody>
      </p:sp>
      <p:sp>
        <p:nvSpPr>
          <p:cNvPr id="14" name="Rectangle 9"/>
          <p:cNvSpPr>
            <a:spLocks noChangeArrowheads="1"/>
          </p:cNvSpPr>
          <p:nvPr/>
        </p:nvSpPr>
        <p:spPr bwMode="auto">
          <a:xfrm>
            <a:off x="5139310" y="5466327"/>
            <a:ext cx="2166836" cy="510218"/>
          </a:xfrm>
          <a:prstGeom prst="rect">
            <a:avLst/>
          </a:prstGeom>
          <a:solidFill>
            <a:srgbClr val="FFFF0F"/>
          </a:solidFill>
          <a:ln w="9525">
            <a:solidFill>
              <a:schemeClr val="tx1"/>
            </a:solidFill>
            <a:miter lim="800000"/>
            <a:headEnd/>
            <a:tailEnd/>
          </a:ln>
          <a:effectLst>
            <a:outerShdw dist="107763" dir="2700000" algn="ctr" rotWithShape="0">
              <a:srgbClr val="292929"/>
            </a:outerShdw>
          </a:effectLst>
        </p:spPr>
        <p:txBody>
          <a:bodyPr wrap="none" lIns="92075" tIns="46038" rIns="92075" bIns="46038" anchor="ctr"/>
          <a:lstStyle/>
          <a:p>
            <a:pPr algn="ctr">
              <a:defRPr/>
            </a:pPr>
            <a:r>
              <a:rPr lang="en-GB" sz="1600" b="1" dirty="0">
                <a:effectLst>
                  <a:outerShdw blurRad="38100" dist="38100" dir="2700000" algn="tl">
                    <a:srgbClr val="FFFFFF"/>
                  </a:outerShdw>
                </a:effectLst>
                <a:latin typeface="Arial" charset="0"/>
              </a:rPr>
              <a:t>Evaluate Scope</a:t>
            </a:r>
          </a:p>
        </p:txBody>
      </p:sp>
      <p:sp>
        <p:nvSpPr>
          <p:cNvPr id="15" name="Freeform 10"/>
          <p:cNvSpPr>
            <a:spLocks/>
          </p:cNvSpPr>
          <p:nvPr/>
        </p:nvSpPr>
        <p:spPr bwMode="auto">
          <a:xfrm>
            <a:off x="5011365" y="4846738"/>
            <a:ext cx="1313234" cy="598952"/>
          </a:xfrm>
          <a:custGeom>
            <a:avLst/>
            <a:gdLst/>
            <a:ahLst/>
            <a:cxnLst>
              <a:cxn ang="0">
                <a:pos x="0" y="11"/>
              </a:cxn>
              <a:cxn ang="0">
                <a:pos x="43" y="4"/>
              </a:cxn>
              <a:cxn ang="0">
                <a:pos x="81" y="1"/>
              </a:cxn>
              <a:cxn ang="0">
                <a:pos x="114" y="0"/>
              </a:cxn>
              <a:cxn ang="0">
                <a:pos x="154" y="0"/>
              </a:cxn>
              <a:cxn ang="0">
                <a:pos x="208" y="0"/>
              </a:cxn>
              <a:cxn ang="0">
                <a:pos x="263" y="3"/>
              </a:cxn>
              <a:cxn ang="0">
                <a:pos x="324" y="13"/>
              </a:cxn>
              <a:cxn ang="0">
                <a:pos x="387" y="23"/>
              </a:cxn>
              <a:cxn ang="0">
                <a:pos x="446" y="34"/>
              </a:cxn>
              <a:cxn ang="0">
                <a:pos x="520" y="49"/>
              </a:cxn>
              <a:cxn ang="0">
                <a:pos x="571" y="62"/>
              </a:cxn>
              <a:cxn ang="0">
                <a:pos x="643" y="83"/>
              </a:cxn>
              <a:cxn ang="0">
                <a:pos x="723" y="107"/>
              </a:cxn>
              <a:cxn ang="0">
                <a:pos x="799" y="132"/>
              </a:cxn>
              <a:cxn ang="0">
                <a:pos x="855" y="153"/>
              </a:cxn>
              <a:cxn ang="0">
                <a:pos x="929" y="185"/>
              </a:cxn>
              <a:cxn ang="0">
                <a:pos x="989" y="213"/>
              </a:cxn>
              <a:cxn ang="0">
                <a:pos x="1046" y="244"/>
              </a:cxn>
              <a:cxn ang="0">
                <a:pos x="1109" y="280"/>
              </a:cxn>
              <a:cxn ang="0">
                <a:pos x="1137" y="303"/>
              </a:cxn>
              <a:cxn ang="0">
                <a:pos x="1172" y="332"/>
              </a:cxn>
              <a:cxn ang="0">
                <a:pos x="1201" y="355"/>
              </a:cxn>
              <a:cxn ang="0">
                <a:pos x="1222" y="376"/>
              </a:cxn>
              <a:cxn ang="0">
                <a:pos x="1240" y="395"/>
              </a:cxn>
              <a:cxn ang="0">
                <a:pos x="1343" y="340"/>
              </a:cxn>
              <a:cxn ang="0">
                <a:pos x="1340" y="380"/>
              </a:cxn>
              <a:cxn ang="0">
                <a:pos x="1339" y="418"/>
              </a:cxn>
              <a:cxn ang="0">
                <a:pos x="1340" y="469"/>
              </a:cxn>
              <a:cxn ang="0">
                <a:pos x="1349" y="519"/>
              </a:cxn>
              <a:cxn ang="0">
                <a:pos x="1366" y="561"/>
              </a:cxn>
              <a:cxn ang="0">
                <a:pos x="1392" y="611"/>
              </a:cxn>
              <a:cxn ang="0">
                <a:pos x="1327" y="586"/>
              </a:cxn>
              <a:cxn ang="0">
                <a:pos x="1258" y="559"/>
              </a:cxn>
              <a:cxn ang="0">
                <a:pos x="1180" y="539"/>
              </a:cxn>
              <a:cxn ang="0">
                <a:pos x="1110" y="523"/>
              </a:cxn>
              <a:cxn ang="0">
                <a:pos x="1071" y="517"/>
              </a:cxn>
              <a:cxn ang="0">
                <a:pos x="1016" y="514"/>
              </a:cxn>
              <a:cxn ang="0">
                <a:pos x="1121" y="456"/>
              </a:cxn>
              <a:cxn ang="0">
                <a:pos x="1082" y="418"/>
              </a:cxn>
              <a:cxn ang="0">
                <a:pos x="1040" y="384"/>
              </a:cxn>
              <a:cxn ang="0">
                <a:pos x="989" y="348"/>
              </a:cxn>
              <a:cxn ang="0">
                <a:pos x="935" y="314"/>
              </a:cxn>
              <a:cxn ang="0">
                <a:pos x="870" y="276"/>
              </a:cxn>
              <a:cxn ang="0">
                <a:pos x="808" y="245"/>
              </a:cxn>
              <a:cxn ang="0">
                <a:pos x="721" y="202"/>
              </a:cxn>
              <a:cxn ang="0">
                <a:pos x="644" y="169"/>
              </a:cxn>
              <a:cxn ang="0">
                <a:pos x="572" y="141"/>
              </a:cxn>
              <a:cxn ang="0">
                <a:pos x="493" y="114"/>
              </a:cxn>
              <a:cxn ang="0">
                <a:pos x="453" y="102"/>
              </a:cxn>
              <a:cxn ang="0">
                <a:pos x="422" y="90"/>
              </a:cxn>
              <a:cxn ang="0">
                <a:pos x="389" y="79"/>
              </a:cxn>
              <a:cxn ang="0">
                <a:pos x="359" y="71"/>
              </a:cxn>
              <a:cxn ang="0">
                <a:pos x="300" y="56"/>
              </a:cxn>
              <a:cxn ang="0">
                <a:pos x="261" y="48"/>
              </a:cxn>
              <a:cxn ang="0">
                <a:pos x="228" y="40"/>
              </a:cxn>
              <a:cxn ang="0">
                <a:pos x="196" y="34"/>
              </a:cxn>
              <a:cxn ang="0">
                <a:pos x="163" y="28"/>
              </a:cxn>
              <a:cxn ang="0">
                <a:pos x="135" y="26"/>
              </a:cxn>
              <a:cxn ang="0">
                <a:pos x="102" y="19"/>
              </a:cxn>
              <a:cxn ang="0">
                <a:pos x="66" y="16"/>
              </a:cxn>
              <a:cxn ang="0">
                <a:pos x="33" y="12"/>
              </a:cxn>
              <a:cxn ang="0">
                <a:pos x="0" y="11"/>
              </a:cxn>
            </a:cxnLst>
            <a:rect l="0" t="0" r="r" b="b"/>
            <a:pathLst>
              <a:path w="1393" h="612">
                <a:moveTo>
                  <a:pt x="0" y="11"/>
                </a:moveTo>
                <a:lnTo>
                  <a:pt x="43" y="4"/>
                </a:lnTo>
                <a:lnTo>
                  <a:pt x="81" y="1"/>
                </a:lnTo>
                <a:lnTo>
                  <a:pt x="114" y="0"/>
                </a:lnTo>
                <a:lnTo>
                  <a:pt x="154" y="0"/>
                </a:lnTo>
                <a:lnTo>
                  <a:pt x="208" y="0"/>
                </a:lnTo>
                <a:lnTo>
                  <a:pt x="263" y="3"/>
                </a:lnTo>
                <a:lnTo>
                  <a:pt x="324" y="13"/>
                </a:lnTo>
                <a:lnTo>
                  <a:pt x="387" y="23"/>
                </a:lnTo>
                <a:lnTo>
                  <a:pt x="446" y="34"/>
                </a:lnTo>
                <a:lnTo>
                  <a:pt x="520" y="49"/>
                </a:lnTo>
                <a:lnTo>
                  <a:pt x="571" y="62"/>
                </a:lnTo>
                <a:lnTo>
                  <a:pt x="643" y="83"/>
                </a:lnTo>
                <a:lnTo>
                  <a:pt x="723" y="107"/>
                </a:lnTo>
                <a:lnTo>
                  <a:pt x="799" y="132"/>
                </a:lnTo>
                <a:lnTo>
                  <a:pt x="855" y="153"/>
                </a:lnTo>
                <a:lnTo>
                  <a:pt x="929" y="185"/>
                </a:lnTo>
                <a:lnTo>
                  <a:pt x="989" y="213"/>
                </a:lnTo>
                <a:lnTo>
                  <a:pt x="1046" y="244"/>
                </a:lnTo>
                <a:lnTo>
                  <a:pt x="1109" y="280"/>
                </a:lnTo>
                <a:lnTo>
                  <a:pt x="1137" y="303"/>
                </a:lnTo>
                <a:lnTo>
                  <a:pt x="1172" y="332"/>
                </a:lnTo>
                <a:lnTo>
                  <a:pt x="1201" y="355"/>
                </a:lnTo>
                <a:lnTo>
                  <a:pt x="1222" y="376"/>
                </a:lnTo>
                <a:lnTo>
                  <a:pt x="1240" y="395"/>
                </a:lnTo>
                <a:lnTo>
                  <a:pt x="1343" y="340"/>
                </a:lnTo>
                <a:lnTo>
                  <a:pt x="1340" y="380"/>
                </a:lnTo>
                <a:lnTo>
                  <a:pt x="1339" y="418"/>
                </a:lnTo>
                <a:lnTo>
                  <a:pt x="1340" y="469"/>
                </a:lnTo>
                <a:lnTo>
                  <a:pt x="1349" y="519"/>
                </a:lnTo>
                <a:lnTo>
                  <a:pt x="1366" y="561"/>
                </a:lnTo>
                <a:lnTo>
                  <a:pt x="1392" y="611"/>
                </a:lnTo>
                <a:lnTo>
                  <a:pt x="1327" y="586"/>
                </a:lnTo>
                <a:lnTo>
                  <a:pt x="1258" y="559"/>
                </a:lnTo>
                <a:lnTo>
                  <a:pt x="1180" y="539"/>
                </a:lnTo>
                <a:lnTo>
                  <a:pt x="1110" y="523"/>
                </a:lnTo>
                <a:lnTo>
                  <a:pt x="1071" y="517"/>
                </a:lnTo>
                <a:lnTo>
                  <a:pt x="1016" y="514"/>
                </a:lnTo>
                <a:lnTo>
                  <a:pt x="1121" y="456"/>
                </a:lnTo>
                <a:lnTo>
                  <a:pt x="1082" y="418"/>
                </a:lnTo>
                <a:lnTo>
                  <a:pt x="1040" y="384"/>
                </a:lnTo>
                <a:lnTo>
                  <a:pt x="989" y="348"/>
                </a:lnTo>
                <a:lnTo>
                  <a:pt x="935" y="314"/>
                </a:lnTo>
                <a:lnTo>
                  <a:pt x="870" y="276"/>
                </a:lnTo>
                <a:lnTo>
                  <a:pt x="808" y="245"/>
                </a:lnTo>
                <a:lnTo>
                  <a:pt x="721" y="202"/>
                </a:lnTo>
                <a:lnTo>
                  <a:pt x="644" y="169"/>
                </a:lnTo>
                <a:lnTo>
                  <a:pt x="572" y="141"/>
                </a:lnTo>
                <a:lnTo>
                  <a:pt x="493" y="114"/>
                </a:lnTo>
                <a:lnTo>
                  <a:pt x="453" y="102"/>
                </a:lnTo>
                <a:lnTo>
                  <a:pt x="422" y="90"/>
                </a:lnTo>
                <a:lnTo>
                  <a:pt x="389" y="79"/>
                </a:lnTo>
                <a:lnTo>
                  <a:pt x="359" y="71"/>
                </a:lnTo>
                <a:lnTo>
                  <a:pt x="300" y="56"/>
                </a:lnTo>
                <a:lnTo>
                  <a:pt x="261" y="48"/>
                </a:lnTo>
                <a:lnTo>
                  <a:pt x="228" y="40"/>
                </a:lnTo>
                <a:lnTo>
                  <a:pt x="196" y="34"/>
                </a:lnTo>
                <a:lnTo>
                  <a:pt x="163" y="28"/>
                </a:lnTo>
                <a:lnTo>
                  <a:pt x="135" y="26"/>
                </a:lnTo>
                <a:lnTo>
                  <a:pt x="102" y="19"/>
                </a:lnTo>
                <a:lnTo>
                  <a:pt x="66" y="16"/>
                </a:lnTo>
                <a:lnTo>
                  <a:pt x="33" y="12"/>
                </a:lnTo>
                <a:lnTo>
                  <a:pt x="0" y="11"/>
                </a:lnTo>
              </a:path>
            </a:pathLst>
          </a:custGeom>
          <a:solidFill>
            <a:srgbClr val="FF0000"/>
          </a:solidFill>
          <a:ln w="12700" cap="rnd" cmpd="sng">
            <a:solidFill>
              <a:schemeClr val="tx1"/>
            </a:solidFill>
            <a:prstDash val="solid"/>
            <a:round/>
            <a:headEnd/>
            <a:tailEnd/>
          </a:ln>
          <a:effectLst>
            <a:outerShdw dist="107763" dir="2700000" algn="ctr" rotWithShape="0">
              <a:schemeClr val="bg2"/>
            </a:outerShdw>
          </a:effectLst>
        </p:spPr>
        <p:txBody>
          <a:bodyPr/>
          <a:lstStyle/>
          <a:p>
            <a:pPr>
              <a:defRPr/>
            </a:pPr>
            <a:endParaRPr lang="en-GB"/>
          </a:p>
        </p:txBody>
      </p:sp>
      <p:sp>
        <p:nvSpPr>
          <p:cNvPr id="16" name="Rectangle 11"/>
          <p:cNvSpPr>
            <a:spLocks noChangeArrowheads="1"/>
          </p:cNvSpPr>
          <p:nvPr/>
        </p:nvSpPr>
        <p:spPr bwMode="gray">
          <a:xfrm>
            <a:off x="5763164" y="2421504"/>
            <a:ext cx="2298160" cy="465852"/>
          </a:xfrm>
          <a:prstGeom prst="rect">
            <a:avLst/>
          </a:prstGeom>
          <a:solidFill>
            <a:srgbClr val="FF0000"/>
          </a:solidFill>
          <a:ln w="12700">
            <a:solidFill>
              <a:schemeClr val="tx1"/>
            </a:solidFill>
            <a:miter lim="800000"/>
            <a:headEnd/>
            <a:tailEnd/>
          </a:ln>
          <a:effectLst>
            <a:outerShdw dist="35921" dir="2700000" algn="ctr" rotWithShape="0">
              <a:schemeClr val="bg2"/>
            </a:outerShdw>
          </a:effectLst>
        </p:spPr>
        <p:txBody>
          <a:bodyPr wrap="none" lIns="92075" tIns="46038" rIns="92075" bIns="46038" anchor="ctr"/>
          <a:lstStyle/>
          <a:p>
            <a:pPr algn="ctr">
              <a:defRPr/>
            </a:pPr>
            <a:r>
              <a:rPr lang="en-US" sz="2000" b="1" i="1" dirty="0">
                <a:solidFill>
                  <a:schemeClr val="bg1"/>
                </a:solidFill>
                <a:effectLst>
                  <a:outerShdw blurRad="38100" dist="38100" dir="2700000" algn="tl">
                    <a:srgbClr val="000000"/>
                  </a:outerShdw>
                </a:effectLst>
                <a:latin typeface="Arial" charset="0"/>
              </a:rPr>
              <a:t>ABSTRACTION</a:t>
            </a:r>
          </a:p>
        </p:txBody>
      </p:sp>
    </p:spTree>
    <p:extLst>
      <p:ext uri="{BB962C8B-B14F-4D97-AF65-F5344CB8AC3E}">
        <p14:creationId xmlns:p14="http://schemas.microsoft.com/office/powerpoint/2010/main" val="285178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solidFill>
                  <a:schemeClr val="tx1"/>
                </a:solidFill>
              </a:rPr>
              <a:t>Some helpful guides </a:t>
            </a:r>
          </a:p>
        </p:txBody>
      </p:sp>
      <p:sp>
        <p:nvSpPr>
          <p:cNvPr id="3" name="Date Placeholder 2"/>
          <p:cNvSpPr>
            <a:spLocks noGrp="1"/>
          </p:cNvSpPr>
          <p:nvPr>
            <p:ph type="dt" sz="half" idx="10"/>
          </p:nvPr>
        </p:nvSpPr>
        <p:spPr/>
        <p:txBody>
          <a:bodyPr/>
          <a:lstStyle/>
          <a:p>
            <a:fld id="{E0833A84-0F3D-4CA3-9887-D348C1AC2452}"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858252842"/>
              </p:ext>
            </p:extLst>
          </p:nvPr>
        </p:nvGraphicFramePr>
        <p:xfrm>
          <a:off x="914400" y="1851972"/>
          <a:ext cx="7620000" cy="2739650"/>
        </p:xfrm>
        <a:graphic>
          <a:graphicData uri="http://schemas.openxmlformats.org/drawingml/2006/table">
            <a:tbl>
              <a:tblPr/>
              <a:tblGrid>
                <a:gridCol w="1770306">
                  <a:extLst>
                    <a:ext uri="{9D8B030D-6E8A-4147-A177-3AD203B41FA5}">
                      <a16:colId xmlns:a16="http://schemas.microsoft.com/office/drawing/2014/main" val="20000"/>
                    </a:ext>
                  </a:extLst>
                </a:gridCol>
                <a:gridCol w="2877894">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506260">
                <a:tc>
                  <a:txBody>
                    <a:bodyPr/>
                    <a:lstStyle/>
                    <a:p>
                      <a:br>
                        <a:rPr lang="en-GB" sz="1800" i="1" baseline="0" dirty="0">
                          <a:latin typeface="Arial"/>
                        </a:rPr>
                      </a:br>
                      <a:br>
                        <a:rPr lang="en-GB" sz="1800" i="1" baseline="0" dirty="0">
                          <a:latin typeface="Arial"/>
                        </a:rPr>
                      </a:br>
                      <a:r>
                        <a:rPr lang="en-GB" sz="1800" i="1" baseline="0" dirty="0">
                          <a:latin typeface="Arial"/>
                        </a:rPr>
                        <a:t>Part of speech</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br>
                        <a:rPr lang="en-GB" sz="1800" i="1" baseline="0">
                          <a:latin typeface="Arial"/>
                        </a:rPr>
                      </a:br>
                      <a:br>
                        <a:rPr lang="en-GB" sz="1800" i="1" baseline="0">
                          <a:latin typeface="Arial"/>
                        </a:rPr>
                      </a:br>
                      <a:r>
                        <a:rPr lang="en-GB" sz="1800" i="1" baseline="0">
                          <a:latin typeface="Arial"/>
                        </a:rPr>
                        <a:t>Model component</a:t>
                      </a:r>
                      <a:endParaRPr lang="en-GB" sz="1800" baseline="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br>
                        <a:rPr lang="en-GB" sz="1800" i="1" baseline="0" dirty="0">
                          <a:latin typeface="Arial"/>
                        </a:rPr>
                      </a:br>
                      <a:br>
                        <a:rPr lang="en-GB" sz="1800" i="1" baseline="0" dirty="0">
                          <a:latin typeface="Arial"/>
                        </a:rPr>
                      </a:br>
                      <a:r>
                        <a:rPr lang="en-GB" sz="1800" i="1" baseline="0" dirty="0">
                          <a:latin typeface="Arial"/>
                        </a:rPr>
                        <a:t>Example </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24425">
                <a:tc>
                  <a:txBody>
                    <a:bodyPr/>
                    <a:lstStyle/>
                    <a:p>
                      <a:r>
                        <a:rPr lang="en-GB" sz="1800" baseline="0" dirty="0">
                          <a:latin typeface="Arial"/>
                        </a:rPr>
                        <a:t>proper noun</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GB" sz="1800" baseline="0" dirty="0">
                          <a:latin typeface="Arial"/>
                        </a:rPr>
                        <a:t>instance</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a:latin typeface="Arial"/>
                        </a:rPr>
                        <a:t>J. Smith</a:t>
                      </a:r>
                      <a:endParaRPr lang="en-GB" sz="1800" baseline="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18370">
                <a:tc>
                  <a:txBody>
                    <a:bodyPr/>
                    <a:lstStyle/>
                    <a:p>
                      <a:r>
                        <a:rPr lang="en-GB" sz="1800" baseline="0" dirty="0">
                          <a:latin typeface="Arial"/>
                        </a:rPr>
                        <a:t>improper noun</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dirty="0">
                          <a:latin typeface="Arial"/>
                        </a:rPr>
                        <a:t>class/type/role</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a:latin typeface="Arial"/>
                        </a:rPr>
                        <a:t>toy</a:t>
                      </a:r>
                      <a:endParaRPr lang="en-GB" sz="1800" baseline="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24425">
                <a:tc>
                  <a:txBody>
                    <a:bodyPr/>
                    <a:lstStyle/>
                    <a:p>
                      <a:r>
                        <a:rPr lang="en-GB" sz="1800" baseline="0">
                          <a:latin typeface="Arial"/>
                        </a:rPr>
                        <a:t>doing verb</a:t>
                      </a:r>
                      <a:endParaRPr lang="en-GB" sz="1800" baseline="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dirty="0">
                          <a:latin typeface="Arial"/>
                        </a:rPr>
                        <a:t>operation</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a:latin typeface="Arial"/>
                        </a:rPr>
                        <a:t>buy</a:t>
                      </a:r>
                      <a:endParaRPr lang="en-GB" sz="1800" baseline="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24425">
                <a:tc>
                  <a:txBody>
                    <a:bodyPr/>
                    <a:lstStyle/>
                    <a:p>
                      <a:r>
                        <a:rPr lang="en-GB" sz="1800" baseline="0" dirty="0">
                          <a:latin typeface="Arial"/>
                        </a:rPr>
                        <a:t>being verb</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dirty="0">
                          <a:latin typeface="Arial"/>
                        </a:rPr>
                        <a:t>classification</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a:latin typeface="Arial"/>
                        </a:rPr>
                        <a:t>is an</a:t>
                      </a:r>
                      <a:endParaRPr lang="en-GB" sz="1800" baseline="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24425">
                <a:tc>
                  <a:txBody>
                    <a:bodyPr/>
                    <a:lstStyle/>
                    <a:p>
                      <a:r>
                        <a:rPr lang="en-GB" sz="1800" baseline="0">
                          <a:latin typeface="Arial"/>
                        </a:rPr>
                        <a:t>having verb</a:t>
                      </a:r>
                      <a:endParaRPr lang="en-GB" sz="1800" baseline="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dirty="0">
                          <a:latin typeface="Arial"/>
                        </a:rPr>
                        <a:t>composition</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dirty="0">
                          <a:latin typeface="Arial"/>
                        </a:rPr>
                        <a:t>has an</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18370">
                <a:tc>
                  <a:txBody>
                    <a:bodyPr/>
                    <a:lstStyle/>
                    <a:p>
                      <a:r>
                        <a:rPr lang="en-GB" sz="1800" baseline="0" dirty="0">
                          <a:latin typeface="Arial"/>
                        </a:rPr>
                        <a:t>transitive verb</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dirty="0">
                          <a:latin typeface="Arial"/>
                        </a:rPr>
                        <a:t>operation</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r>
                        <a:rPr lang="en-GB" sz="1800" baseline="0" dirty="0">
                          <a:latin typeface="Arial"/>
                        </a:rPr>
                        <a:t>enter</a:t>
                      </a:r>
                      <a:endParaRPr lang="en-GB" sz="1800" baseline="0" dirty="0"/>
                    </a:p>
                  </a:txBody>
                  <a:tcPr marL="18267" marR="18267" marT="18267" marB="1826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99532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95000"/>
            </a:schemeClr>
          </a:solidFill>
        </p:spPr>
        <p:txBody>
          <a:bodyPr/>
          <a:lstStyle/>
          <a:p>
            <a:r>
              <a:rPr lang="en-GB" dirty="0"/>
              <a:t>An example of vocabulary analysis</a:t>
            </a:r>
          </a:p>
        </p:txBody>
      </p:sp>
      <p:sp>
        <p:nvSpPr>
          <p:cNvPr id="3" name="Date Placeholder 2"/>
          <p:cNvSpPr>
            <a:spLocks noGrp="1"/>
          </p:cNvSpPr>
          <p:nvPr>
            <p:ph type="dt" sz="half" idx="10"/>
          </p:nvPr>
        </p:nvSpPr>
        <p:spPr/>
        <p:txBody>
          <a:bodyPr/>
          <a:lstStyle/>
          <a:p>
            <a:fld id="{2D6FFFA1-4893-4596-989B-B7003234DC86}" type="datetime1">
              <a:rPr lang="en-US" smtClean="0"/>
              <a:t>10/24/2017</a:t>
            </a:fld>
            <a:endParaRPr lang="en-US"/>
          </a:p>
        </p:txBody>
      </p:sp>
      <p:sp>
        <p:nvSpPr>
          <p:cNvPr id="4" name="Footer Placeholder 3"/>
          <p:cNvSpPr>
            <a:spLocks noGrp="1"/>
          </p:cNvSpPr>
          <p:nvPr>
            <p:ph type="ftr" sz="quarter" idx="11"/>
          </p:nvPr>
        </p:nvSpPr>
        <p:spPr/>
        <p:txBody>
          <a:bodyPr/>
          <a:lstStyle/>
          <a:p>
            <a:r>
              <a:rPr lang="en-US"/>
              <a:t>UFCFB6-30-2 OOSD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Content Placeholder 5"/>
          <p:cNvSpPr>
            <a:spLocks noGrp="1"/>
          </p:cNvSpPr>
          <p:nvPr>
            <p:ph sz="quarter" idx="1"/>
          </p:nvPr>
        </p:nvSpPr>
        <p:spPr/>
        <p:txBody>
          <a:bodyPr>
            <a:normAutofit lnSpcReduction="10000"/>
          </a:bodyPr>
          <a:lstStyle/>
          <a:p>
            <a:r>
              <a:rPr lang="en-GB" dirty="0"/>
              <a:t>A requirements statement transcript might contain the following fragment:</a:t>
            </a:r>
          </a:p>
          <a:p>
            <a:pPr marL="594360" lvl="2" indent="0">
              <a:buNone/>
            </a:pPr>
            <a:r>
              <a:rPr lang="en-GB" dirty="0"/>
              <a:t>... If a </a:t>
            </a:r>
            <a:r>
              <a:rPr lang="en-GB" b="1" dirty="0"/>
              <a:t>customer</a:t>
            </a:r>
            <a:r>
              <a:rPr lang="en-GB" dirty="0"/>
              <a:t> </a:t>
            </a:r>
            <a:r>
              <a:rPr lang="en-GB" i="1" dirty="0"/>
              <a:t>enters</a:t>
            </a:r>
            <a:r>
              <a:rPr lang="en-GB" dirty="0"/>
              <a:t> a </a:t>
            </a:r>
            <a:r>
              <a:rPr lang="en-GB" b="1" dirty="0"/>
              <a:t>store</a:t>
            </a:r>
            <a:r>
              <a:rPr lang="en-GB" dirty="0"/>
              <a:t> with the intention of </a:t>
            </a:r>
            <a:r>
              <a:rPr lang="en-GB" i="1" dirty="0"/>
              <a:t>buying</a:t>
            </a:r>
            <a:r>
              <a:rPr lang="en-GB" dirty="0"/>
              <a:t> a </a:t>
            </a:r>
            <a:r>
              <a:rPr lang="en-GB" b="1" dirty="0"/>
              <a:t>toy</a:t>
            </a:r>
            <a:r>
              <a:rPr lang="en-GB" dirty="0"/>
              <a:t> for a </a:t>
            </a:r>
            <a:r>
              <a:rPr lang="en-GB" b="1" dirty="0"/>
              <a:t>child</a:t>
            </a:r>
            <a:r>
              <a:rPr lang="en-GB" dirty="0"/>
              <a:t>, then </a:t>
            </a:r>
            <a:r>
              <a:rPr lang="en-GB" b="1" dirty="0"/>
              <a:t>advice</a:t>
            </a:r>
            <a:r>
              <a:rPr lang="en-GB" dirty="0"/>
              <a:t> must </a:t>
            </a:r>
            <a:r>
              <a:rPr lang="en-GB" i="1" dirty="0"/>
              <a:t>be available</a:t>
            </a:r>
            <a:r>
              <a:rPr lang="en-GB" dirty="0"/>
              <a:t> within a reasonable time concerning the suitability of the toy for the child. This will depend on the </a:t>
            </a:r>
            <a:r>
              <a:rPr lang="en-GB" b="1" dirty="0"/>
              <a:t>age range</a:t>
            </a:r>
            <a:r>
              <a:rPr lang="en-GB" dirty="0"/>
              <a:t> of the child and the </a:t>
            </a:r>
            <a:r>
              <a:rPr lang="en-GB" b="1" dirty="0"/>
              <a:t>attributes</a:t>
            </a:r>
            <a:r>
              <a:rPr lang="en-GB" dirty="0"/>
              <a:t> of the toy. If the toy is a </a:t>
            </a:r>
            <a:r>
              <a:rPr lang="en-GB" b="1" dirty="0"/>
              <a:t>dangerous item</a:t>
            </a:r>
            <a:r>
              <a:rPr lang="en-GB" dirty="0"/>
              <a:t>, then it is unsuitable. ...</a:t>
            </a:r>
          </a:p>
          <a:p>
            <a:r>
              <a:rPr lang="en-GB" dirty="0"/>
              <a:t>Candidate classes(nouns) are in bold </a:t>
            </a:r>
          </a:p>
          <a:p>
            <a:r>
              <a:rPr lang="en-GB" dirty="0"/>
              <a:t>Candidate methods (transitive verbs) are italicized </a:t>
            </a:r>
          </a:p>
          <a:p>
            <a:r>
              <a:rPr lang="en-GB" dirty="0"/>
              <a:t>But it must be understood that this is </a:t>
            </a:r>
            <a:r>
              <a:rPr lang="en-GB" b="1" dirty="0"/>
              <a:t>not</a:t>
            </a:r>
            <a:r>
              <a:rPr lang="en-GB" dirty="0"/>
              <a:t> a formal technique in any sense of the word. The table is intended merely to provoke thought during analysis.</a:t>
            </a:r>
          </a:p>
          <a:p>
            <a:endParaRPr lang="en-GB" dirty="0"/>
          </a:p>
        </p:txBody>
      </p:sp>
    </p:spTree>
    <p:extLst>
      <p:ext uri="{BB962C8B-B14F-4D97-AF65-F5344CB8AC3E}">
        <p14:creationId xmlns:p14="http://schemas.microsoft.com/office/powerpoint/2010/main" val="1713512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How to identify candidate classes?</a:t>
            </a:r>
          </a:p>
        </p:txBody>
      </p:sp>
      <p:sp>
        <p:nvSpPr>
          <p:cNvPr id="3" name="Content Placeholder 2"/>
          <p:cNvSpPr>
            <a:spLocks noGrp="1"/>
          </p:cNvSpPr>
          <p:nvPr>
            <p:ph idx="1"/>
          </p:nvPr>
        </p:nvSpPr>
        <p:spPr/>
        <p:txBody>
          <a:bodyPr>
            <a:normAutofit/>
          </a:bodyPr>
          <a:lstStyle/>
          <a:p>
            <a:r>
              <a:rPr lang="en-GB" dirty="0"/>
              <a:t>Step 1: Find the nouns and verbs</a:t>
            </a:r>
          </a:p>
          <a:p>
            <a:r>
              <a:rPr lang="en-GB" dirty="0"/>
              <a:t>Nouns may suggest:</a:t>
            </a:r>
          </a:p>
          <a:p>
            <a:pPr lvl="1">
              <a:buFont typeface="Wingdings" pitchFamily="2" charset="2"/>
              <a:buChar char="§"/>
            </a:pPr>
            <a:r>
              <a:rPr lang="en-GB" dirty="0"/>
              <a:t>Object (useful as test data)</a:t>
            </a:r>
          </a:p>
          <a:p>
            <a:pPr lvl="1">
              <a:buFont typeface="Wingdings" pitchFamily="2" charset="2"/>
              <a:buChar char="§"/>
            </a:pPr>
            <a:r>
              <a:rPr lang="en-GB" dirty="0"/>
              <a:t>Class</a:t>
            </a:r>
          </a:p>
          <a:p>
            <a:pPr lvl="1">
              <a:buFont typeface="Wingdings" pitchFamily="2" charset="2"/>
              <a:buChar char="§"/>
            </a:pPr>
            <a:r>
              <a:rPr lang="en-GB" dirty="0"/>
              <a:t>Attribute</a:t>
            </a:r>
          </a:p>
          <a:p>
            <a:pPr lvl="1">
              <a:buFont typeface="Wingdings" pitchFamily="2" charset="2"/>
              <a:buChar char="§"/>
            </a:pPr>
            <a:r>
              <a:rPr lang="en-GB" dirty="0"/>
              <a:t>Attribute value (useful as test data)</a:t>
            </a:r>
          </a:p>
          <a:p>
            <a:pPr>
              <a:buNone/>
            </a:pPr>
            <a:r>
              <a:rPr lang="en-GB" dirty="0"/>
              <a:t>Verbs may suggest:</a:t>
            </a:r>
          </a:p>
          <a:p>
            <a:pPr lvl="1">
              <a:buFont typeface="Wingdings" pitchFamily="2" charset="2"/>
              <a:buChar char="§"/>
            </a:pPr>
            <a:r>
              <a:rPr lang="en-GB" dirty="0"/>
              <a:t>Class relationships, e.g. association </a:t>
            </a:r>
          </a:p>
          <a:p>
            <a:pPr lvl="1">
              <a:buFont typeface="Wingdings" pitchFamily="2" charset="2"/>
              <a:buChar char="§"/>
            </a:pPr>
            <a:r>
              <a:rPr lang="en-GB" dirty="0"/>
              <a:t>Operation</a:t>
            </a:r>
          </a:p>
          <a:p>
            <a:pPr>
              <a:buNone/>
            </a:pPr>
            <a:endParaRPr lang="en-GB" dirty="0"/>
          </a:p>
        </p:txBody>
      </p:sp>
      <p:sp>
        <p:nvSpPr>
          <p:cNvPr id="4" name="Date Placeholder 3"/>
          <p:cNvSpPr>
            <a:spLocks noGrp="1"/>
          </p:cNvSpPr>
          <p:nvPr>
            <p:ph type="dt" sz="half" idx="10"/>
          </p:nvPr>
        </p:nvSpPr>
        <p:spPr/>
        <p:txBody>
          <a:bodyPr/>
          <a:lstStyle/>
          <a:p>
            <a:fld id="{AFCC5246-3AC5-431E-BFEB-B150E2D3A13B}" type="datetime1">
              <a:rPr lang="en-US" smtClean="0"/>
              <a:t>10/24/2017</a:t>
            </a:fld>
            <a:endParaRPr lang="en-US"/>
          </a:p>
        </p:txBody>
      </p:sp>
      <p:sp>
        <p:nvSpPr>
          <p:cNvPr id="5" name="Footer Placeholder 4"/>
          <p:cNvSpPr>
            <a:spLocks noGrp="1"/>
          </p:cNvSpPr>
          <p:nvPr>
            <p:ph type="ftr" sz="quarter" idx="11"/>
          </p:nvPr>
        </p:nvSpPr>
        <p:spPr/>
        <p:txBody>
          <a:bodyPr/>
          <a:lstStyle/>
          <a:p>
            <a:r>
              <a:rPr lang="en-US"/>
              <a:t>UFCFB6-30-2 OOSD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27313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identify candidate classes?</a:t>
            </a:r>
          </a:p>
        </p:txBody>
      </p:sp>
      <p:sp>
        <p:nvSpPr>
          <p:cNvPr id="3" name="Content Placeholder 2"/>
          <p:cNvSpPr>
            <a:spLocks noGrp="1"/>
          </p:cNvSpPr>
          <p:nvPr>
            <p:ph idx="1"/>
          </p:nvPr>
        </p:nvSpPr>
        <p:spPr>
          <a:xfrm>
            <a:off x="467544" y="1484784"/>
            <a:ext cx="8229600" cy="4525963"/>
          </a:xfrm>
        </p:spPr>
        <p:txBody>
          <a:bodyPr>
            <a:normAutofit/>
          </a:bodyPr>
          <a:lstStyle/>
          <a:p>
            <a:r>
              <a:rPr lang="en-GB" dirty="0"/>
              <a:t>Step 2: Evaluate the nouns to find classes</a:t>
            </a:r>
          </a:p>
          <a:p>
            <a:pPr>
              <a:buNone/>
            </a:pPr>
            <a:r>
              <a:rPr lang="en-GB" dirty="0"/>
              <a:t>     Questions to ask to evaluate nouns to find classes: </a:t>
            </a:r>
          </a:p>
          <a:p>
            <a:pPr lvl="1"/>
            <a:r>
              <a:rPr lang="en-GB" dirty="0"/>
              <a:t>Is the term needed within the scope of the project?</a:t>
            </a:r>
          </a:p>
          <a:p>
            <a:pPr lvl="1"/>
            <a:r>
              <a:rPr lang="en-GB" dirty="0"/>
              <a:t>If so, then does the noun qualify as a problem domain resource? Think of an appropriate class name</a:t>
            </a:r>
          </a:p>
          <a:p>
            <a:pPr lvl="1"/>
            <a:r>
              <a:rPr lang="en-GB" dirty="0"/>
              <a:t>Otherwise, is the noun an example of a class, for example, an object, an instance of a class? </a:t>
            </a:r>
          </a:p>
          <a:p>
            <a:pPr lvl="1"/>
            <a:r>
              <a:rPr lang="en-GB" dirty="0"/>
              <a:t>Otherwise, is the noun an attribute of a class? What class?</a:t>
            </a:r>
          </a:p>
          <a:p>
            <a:pPr lvl="1"/>
            <a:r>
              <a:rPr lang="en-GB" dirty="0"/>
              <a:t>Otherwise, is the noun an example of an attribute, for example, an attribute value? </a:t>
            </a:r>
          </a:p>
        </p:txBody>
      </p:sp>
      <p:sp>
        <p:nvSpPr>
          <p:cNvPr id="4" name="Date Placeholder 3"/>
          <p:cNvSpPr>
            <a:spLocks noGrp="1"/>
          </p:cNvSpPr>
          <p:nvPr>
            <p:ph type="dt" sz="half" idx="10"/>
          </p:nvPr>
        </p:nvSpPr>
        <p:spPr/>
        <p:txBody>
          <a:bodyPr/>
          <a:lstStyle/>
          <a:p>
            <a:fld id="{0B7668E3-ED70-4F69-8FDC-CE64AFDAC604}" type="datetime1">
              <a:rPr lang="en-US" smtClean="0"/>
              <a:t>10/24/2017</a:t>
            </a:fld>
            <a:endParaRPr lang="en-US"/>
          </a:p>
        </p:txBody>
      </p:sp>
      <p:sp>
        <p:nvSpPr>
          <p:cNvPr id="5" name="Footer Placeholder 4"/>
          <p:cNvSpPr>
            <a:spLocks noGrp="1"/>
          </p:cNvSpPr>
          <p:nvPr>
            <p:ph type="ftr" sz="quarter" idx="11"/>
          </p:nvPr>
        </p:nvSpPr>
        <p:spPr/>
        <p:txBody>
          <a:bodyPr/>
          <a:lstStyle/>
          <a:p>
            <a:r>
              <a:rPr lang="en-US"/>
              <a:t>UFCFB6-30-2 OOSD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6568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identify candidate classes?</a:t>
            </a:r>
          </a:p>
        </p:txBody>
      </p:sp>
      <p:sp>
        <p:nvSpPr>
          <p:cNvPr id="3" name="Content Placeholder 2"/>
          <p:cNvSpPr>
            <a:spLocks noGrp="1"/>
          </p:cNvSpPr>
          <p:nvPr>
            <p:ph idx="1"/>
          </p:nvPr>
        </p:nvSpPr>
        <p:spPr/>
        <p:txBody>
          <a:bodyPr/>
          <a:lstStyle/>
          <a:p>
            <a:r>
              <a:rPr lang="en-GB" dirty="0"/>
              <a:t>Step 3: Define the purpose</a:t>
            </a:r>
            <a:br>
              <a:rPr lang="en-GB" dirty="0"/>
            </a:br>
            <a:r>
              <a:rPr lang="en-GB" dirty="0"/>
              <a:t>Describe why the class is a required resource of the problem domain.</a:t>
            </a:r>
          </a:p>
          <a:p>
            <a:endParaRPr lang="en-GB" dirty="0"/>
          </a:p>
        </p:txBody>
      </p:sp>
      <p:sp>
        <p:nvSpPr>
          <p:cNvPr id="4" name="Date Placeholder 3"/>
          <p:cNvSpPr>
            <a:spLocks noGrp="1"/>
          </p:cNvSpPr>
          <p:nvPr>
            <p:ph type="dt" sz="half" idx="10"/>
          </p:nvPr>
        </p:nvSpPr>
        <p:spPr/>
        <p:txBody>
          <a:bodyPr/>
          <a:lstStyle/>
          <a:p>
            <a:fld id="{D1D89E41-E09A-4D70-BD32-6F8A507C5B77}" type="datetime1">
              <a:rPr lang="en-US" smtClean="0"/>
              <a:t>10/24/2017</a:t>
            </a:fld>
            <a:endParaRPr lang="en-US"/>
          </a:p>
        </p:txBody>
      </p:sp>
      <p:sp>
        <p:nvSpPr>
          <p:cNvPr id="5" name="Footer Placeholder 4"/>
          <p:cNvSpPr>
            <a:spLocks noGrp="1"/>
          </p:cNvSpPr>
          <p:nvPr>
            <p:ph type="ftr" sz="quarter" idx="11"/>
          </p:nvPr>
        </p:nvSpPr>
        <p:spPr/>
        <p:txBody>
          <a:bodyPr/>
          <a:lstStyle/>
          <a:p>
            <a:r>
              <a:rPr lang="en-US"/>
              <a:t>UFCFB6-30-2 OOSD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077763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solidFill>
            <a:schemeClr val="bg1">
              <a:lumMod val="95000"/>
            </a:schemeClr>
          </a:solidFill>
        </p:spPr>
        <p:txBody>
          <a:bodyPr/>
          <a:lstStyle/>
          <a:p>
            <a:pPr eaLnBrk="1" hangingPunct="1"/>
            <a:r>
              <a:rPr lang="en-GB" dirty="0"/>
              <a:t>CRC Process</a:t>
            </a:r>
          </a:p>
        </p:txBody>
      </p:sp>
      <p:sp>
        <p:nvSpPr>
          <p:cNvPr id="13315" name="Content Placeholder 2"/>
          <p:cNvSpPr>
            <a:spLocks noGrp="1"/>
          </p:cNvSpPr>
          <p:nvPr>
            <p:ph idx="1"/>
          </p:nvPr>
        </p:nvSpPr>
        <p:spPr>
          <a:xfrm>
            <a:off x="457200" y="1371600"/>
            <a:ext cx="8229600" cy="4754563"/>
          </a:xfrm>
        </p:spPr>
        <p:txBody>
          <a:bodyPr/>
          <a:lstStyle/>
          <a:p>
            <a:pPr lvl="1">
              <a:lnSpc>
                <a:spcPct val="90000"/>
              </a:lnSpc>
            </a:pPr>
            <a:endParaRPr lang="en-GB" dirty="0"/>
          </a:p>
          <a:p>
            <a:pPr lvl="1">
              <a:lnSpc>
                <a:spcPct val="90000"/>
              </a:lnSpc>
            </a:pPr>
            <a:r>
              <a:rPr lang="en-GB" dirty="0"/>
              <a:t>Once you have a reasonable list of candidate classes in your OO design you can further evaluate their place in a particular system by identifying their responsibilities </a:t>
            </a:r>
          </a:p>
          <a:p>
            <a:pPr lvl="1" eaLnBrk="1" hangingPunct="1">
              <a:lnSpc>
                <a:spcPct val="90000"/>
              </a:lnSpc>
            </a:pPr>
            <a:r>
              <a:rPr lang="en-GB" dirty="0"/>
              <a:t>what do they need to know</a:t>
            </a:r>
          </a:p>
          <a:p>
            <a:pPr lvl="1" eaLnBrk="1" hangingPunct="1">
              <a:lnSpc>
                <a:spcPct val="90000"/>
              </a:lnSpc>
            </a:pPr>
            <a:r>
              <a:rPr lang="en-GB" dirty="0"/>
              <a:t>what they do, and </a:t>
            </a:r>
          </a:p>
          <a:p>
            <a:pPr lvl="1" eaLnBrk="1" hangingPunct="1">
              <a:lnSpc>
                <a:spcPct val="90000"/>
              </a:lnSpc>
            </a:pPr>
            <a:r>
              <a:rPr lang="en-GB" dirty="0"/>
              <a:t>who they need to work with to do this – their collaborations. </a:t>
            </a:r>
          </a:p>
          <a:p>
            <a:pPr lvl="1" eaLnBrk="1" hangingPunct="1">
              <a:lnSpc>
                <a:spcPct val="90000"/>
              </a:lnSpc>
            </a:pPr>
            <a:r>
              <a:rPr lang="en-GB" dirty="0"/>
              <a:t>The process is referred to as the Classes Responsibilities and Collaborations process or more commonly as the CRC process. </a:t>
            </a:r>
          </a:p>
          <a:p>
            <a:pPr eaLnBrk="1" hangingPunct="1">
              <a:lnSpc>
                <a:spcPct val="90000"/>
              </a:lnSpc>
            </a:pPr>
            <a:endParaRPr lang="en-GB" dirty="0"/>
          </a:p>
        </p:txBody>
      </p:sp>
      <p:sp>
        <p:nvSpPr>
          <p:cNvPr id="2" name="Date Placeholder 1"/>
          <p:cNvSpPr>
            <a:spLocks noGrp="1"/>
          </p:cNvSpPr>
          <p:nvPr>
            <p:ph type="dt" sz="half" idx="10"/>
          </p:nvPr>
        </p:nvSpPr>
        <p:spPr/>
        <p:txBody>
          <a:bodyPr/>
          <a:lstStyle/>
          <a:p>
            <a:fld id="{6F710CD3-1FFD-4C80-BD2D-3DE1990C372A}" type="datetime1">
              <a:rPr lang="en-US" smtClean="0"/>
              <a:t>10/24/2017</a:t>
            </a:fld>
            <a:endParaRPr lang="en-US"/>
          </a:p>
        </p:txBody>
      </p:sp>
      <p:sp>
        <p:nvSpPr>
          <p:cNvPr id="3" name="Footer Placeholder 2"/>
          <p:cNvSpPr>
            <a:spLocks noGrp="1"/>
          </p:cNvSpPr>
          <p:nvPr>
            <p:ph type="ftr" sz="quarter" idx="11"/>
          </p:nvPr>
        </p:nvSpPr>
        <p:spPr/>
        <p:txBody>
          <a:bodyPr/>
          <a:lstStyle/>
          <a:p>
            <a:r>
              <a:rPr lang="en-US"/>
              <a:t>UFCFB6-30-2 OOSD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602716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596</TotalTime>
  <Words>2492</Words>
  <Application>Microsoft Office PowerPoint</Application>
  <PresentationFormat>On-screen Show (4:3)</PresentationFormat>
  <Paragraphs>390</Paragraphs>
  <Slides>27</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宋体</vt:lpstr>
      <vt:lpstr>Arial</vt:lpstr>
      <vt:lpstr>Calibri</vt:lpstr>
      <vt:lpstr>Franklin Gothic Book</vt:lpstr>
      <vt:lpstr>Perpetua</vt:lpstr>
      <vt:lpstr>Times New Roman</vt:lpstr>
      <vt:lpstr>Verdana</vt:lpstr>
      <vt:lpstr>Wingdings</vt:lpstr>
      <vt:lpstr>Wingdings 2</vt:lpstr>
      <vt:lpstr>幼圆</vt:lpstr>
      <vt:lpstr>Equity</vt:lpstr>
      <vt:lpstr>UFCFB6-30-2 Object-oriented Software Development</vt:lpstr>
      <vt:lpstr>Outline</vt:lpstr>
      <vt:lpstr>How to identify candidate classes?</vt:lpstr>
      <vt:lpstr>Some helpful guides </vt:lpstr>
      <vt:lpstr>An example of vocabulary analysis</vt:lpstr>
      <vt:lpstr>How to identify candidate classes?</vt:lpstr>
      <vt:lpstr>How to identify candidate classes?</vt:lpstr>
      <vt:lpstr>How to identify candidate classes?</vt:lpstr>
      <vt:lpstr>CRC Process</vt:lpstr>
      <vt:lpstr>CRC process</vt:lpstr>
      <vt:lpstr>How CRC technique can be used to evaluate the candidate classes</vt:lpstr>
      <vt:lpstr>CRC reference</vt:lpstr>
      <vt:lpstr>UML stereotypes</vt:lpstr>
      <vt:lpstr>PowerPoint Presentation</vt:lpstr>
      <vt:lpstr>Example: Inheritance and polymorphism</vt:lpstr>
      <vt:lpstr>Example: Inheritance and polymorphism</vt:lpstr>
      <vt:lpstr>PowerPoint Presentation</vt:lpstr>
      <vt:lpstr>Example: Inheritance and polymorphism</vt:lpstr>
      <vt:lpstr>Implement your design (20 marks)</vt:lpstr>
      <vt:lpstr>Event </vt:lpstr>
      <vt:lpstr>PracticeEvent</vt:lpstr>
      <vt:lpstr>TrainingEvent</vt:lpstr>
      <vt:lpstr>MatchEvent</vt:lpstr>
      <vt:lpstr>TTClubApp</vt:lpstr>
      <vt:lpstr>TTClubApp</vt:lpstr>
      <vt:lpstr>Example: Inheritance and polymorphism</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UFCFB6-30-2 Object-oriented Software Development</dc:title>
  <dc:creator>jin</dc:creator>
  <cp:lastModifiedBy>Complab-3</cp:lastModifiedBy>
  <cp:revision>67</cp:revision>
  <dcterms:created xsi:type="dcterms:W3CDTF">2006-08-16T00:00:00Z</dcterms:created>
  <dcterms:modified xsi:type="dcterms:W3CDTF">2017-10-24T15:52:57Z</dcterms:modified>
</cp:coreProperties>
</file>