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2"/>
  </p:notesMasterIdLst>
  <p:sldIdLst>
    <p:sldId id="256" r:id="rId2"/>
    <p:sldId id="258" r:id="rId3"/>
    <p:sldId id="268" r:id="rId4"/>
    <p:sldId id="265" r:id="rId5"/>
    <p:sldId id="259" r:id="rId6"/>
    <p:sldId id="266" r:id="rId7"/>
    <p:sldId id="272" r:id="rId8"/>
    <p:sldId id="286" r:id="rId9"/>
    <p:sldId id="303" r:id="rId10"/>
    <p:sldId id="290" r:id="rId11"/>
    <p:sldId id="289" r:id="rId12"/>
    <p:sldId id="294" r:id="rId13"/>
    <p:sldId id="304" r:id="rId14"/>
    <p:sldId id="305" r:id="rId15"/>
    <p:sldId id="280" r:id="rId16"/>
    <p:sldId id="277" r:id="rId17"/>
    <p:sldId id="291" r:id="rId18"/>
    <p:sldId id="292" r:id="rId19"/>
    <p:sldId id="283" r:id="rId20"/>
    <p:sldId id="284" r:id="rId21"/>
    <p:sldId id="285" r:id="rId22"/>
    <p:sldId id="269" r:id="rId23"/>
    <p:sldId id="295" r:id="rId24"/>
    <p:sldId id="296" r:id="rId25"/>
    <p:sldId id="298" r:id="rId26"/>
    <p:sldId id="299" r:id="rId27"/>
    <p:sldId id="300" r:id="rId28"/>
    <p:sldId id="301" r:id="rId29"/>
    <p:sldId id="302" r:id="rId30"/>
    <p:sldId id="26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7500" autoAdjust="0"/>
  </p:normalViewPr>
  <p:slideViewPr>
    <p:cSldViewPr>
      <p:cViewPr>
        <p:scale>
          <a:sx n="110" d="100"/>
          <a:sy n="110" d="100"/>
        </p:scale>
        <p:origin x="1680" y="160"/>
      </p:cViewPr>
      <p:guideLst>
        <p:guide orient="horz" pos="2160"/>
        <p:guide pos="2880"/>
      </p:guideLst>
    </p:cSldViewPr>
  </p:slideViewPr>
  <p:outlineViewPr>
    <p:cViewPr>
      <p:scale>
        <a:sx n="33" d="100"/>
        <a:sy n="33" d="100"/>
      </p:scale>
      <p:origin x="0" y="673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C98239-A3BB-4AC9-A9F3-537438915A76}" type="datetimeFigureOut">
              <a:rPr lang="en-GB" smtClean="0"/>
              <a:t>13/09/2016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8D7A0-20C3-4659-85DC-FFD5BE51AA73}" type="slidenum">
              <a:rPr lang="en-GB" smtClean="0"/>
              <a:t>‹#›</a:t>
            </a:fld>
            <a:endParaRPr lang="en-GB"/>
          </a:p>
        </p:txBody>
      </p:sp>
    </p:spTree>
    <p:extLst>
      <p:ext uri="{BB962C8B-B14F-4D97-AF65-F5344CB8AC3E}">
        <p14:creationId xmlns:p14="http://schemas.microsoft.com/office/powerpoint/2010/main" val="364779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Test_case" TargetMode="External"/><Relationship Id="rId4" Type="http://schemas.openxmlformats.org/officeDocument/2006/relationships/hyperlink" Target="http://en.wikipedia.org/wiki/Test_fixture" TargetMode="External"/><Relationship Id="rId5" Type="http://schemas.openxmlformats.org/officeDocument/2006/relationships/hyperlink" Target="http://en.wikipedia.org/wiki/Precondition" TargetMode="External"/><Relationship Id="rId6" Type="http://schemas.openxmlformats.org/officeDocument/2006/relationships/hyperlink" Target="http://en.wikipedia.org/wiki/Test_suite" TargetMode="External"/><Relationship Id="rId7" Type="http://schemas.openxmlformats.org/officeDocument/2006/relationships/hyperlink" Target="http://en.wikipedia.org/wiki/Assertion_(computing)" TargetMode="External"/><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nUnit</a:t>
            </a:r>
            <a:r>
              <a:rPr lang="en-GB" dirty="0" smtClean="0"/>
              <a:t> for C#</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5</a:t>
            </a:fld>
            <a:endParaRPr lang="en-GB"/>
          </a:p>
        </p:txBody>
      </p:sp>
    </p:spTree>
    <p:extLst>
      <p:ext uri="{BB962C8B-B14F-4D97-AF65-F5344CB8AC3E}">
        <p14:creationId xmlns:p14="http://schemas.microsoft.com/office/powerpoint/2010/main" val="4002667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Could also be @Before</a:t>
            </a:r>
          </a:p>
          <a:p>
            <a:endParaRPr lang="en-GB" dirty="0" smtClean="0"/>
          </a:p>
          <a:p>
            <a:r>
              <a:rPr lang="en-GB" dirty="0" smtClean="0"/>
              <a:t>I prefer this because you can set out the</a:t>
            </a:r>
            <a:r>
              <a:rPr lang="en-GB" baseline="0" dirty="0" smtClean="0"/>
              <a:t> test strategies in the before class methods, but the objects set out in the @</a:t>
            </a:r>
            <a:r>
              <a:rPr lang="en-GB" baseline="0" dirty="0" err="1" smtClean="0"/>
              <a:t>BeforeClass</a:t>
            </a:r>
            <a:r>
              <a:rPr lang="en-GB" baseline="0" dirty="0" smtClean="0"/>
              <a:t> method can be changed.</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18</a:t>
            </a:fld>
            <a:endParaRPr lang="en-GB"/>
          </a:p>
        </p:txBody>
      </p:sp>
    </p:spTree>
    <p:extLst>
      <p:ext uri="{BB962C8B-B14F-4D97-AF65-F5344CB8AC3E}">
        <p14:creationId xmlns:p14="http://schemas.microsoft.com/office/powerpoint/2010/main" val="2936592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test fixture is useful if you have two or more tests for a common set of objects. Using a test fixture avoids duplicating the code necessary to initialize (and cleanup) the common objects.</a:t>
            </a:r>
          </a:p>
          <a:p>
            <a:r>
              <a:rPr lang="en-US" dirty="0" smtClean="0"/>
              <a:t>Tests can use the objects (variables) in a test fixture, with each test invoking different methods on objects in the fixture and asserting different expected results. Each test runs in its own test fixture to isolate tests from the changes made by other tests. That is, </a:t>
            </a:r>
            <a:r>
              <a:rPr lang="en-US" i="1" dirty="0" smtClean="0"/>
              <a:t>tests don't share the state of objects in the test fixture</a:t>
            </a:r>
            <a:r>
              <a:rPr lang="en-US" dirty="0" smtClean="0"/>
              <a:t>. Because the tests are isolated, they can be run in any order.</a:t>
            </a:r>
          </a:p>
          <a:p>
            <a:r>
              <a:rPr lang="en-US" dirty="0" smtClean="0"/>
              <a:t>To create a test fixture, declare instance variables for the common objects. Initialize these objects in a public void method annotated with @Before. The </a:t>
            </a:r>
            <a:r>
              <a:rPr lang="en-US" dirty="0" err="1" smtClean="0"/>
              <a:t>JUnit</a:t>
            </a:r>
            <a:r>
              <a:rPr lang="en-US" dirty="0" smtClean="0"/>
              <a:t> framework automatically invokes </a:t>
            </a:r>
            <a:r>
              <a:rPr lang="en-US" dirty="0" err="1" smtClean="0"/>
              <a:t>any@Before</a:t>
            </a:r>
            <a:r>
              <a:rPr lang="en-US" dirty="0" smtClean="0"/>
              <a:t> methods before each test is run.</a:t>
            </a: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19</a:t>
            </a:fld>
            <a:endParaRPr lang="en-GB"/>
          </a:p>
        </p:txBody>
      </p:sp>
    </p:spTree>
    <p:extLst>
      <p:ext uri="{BB962C8B-B14F-4D97-AF65-F5344CB8AC3E}">
        <p14:creationId xmlns:p14="http://schemas.microsoft.com/office/powerpoint/2010/main" val="1909249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a:t>
            </a:r>
            <a:r>
              <a:rPr lang="en-US" dirty="0" err="1" smtClean="0"/>
              <a:t>JUnit</a:t>
            </a:r>
            <a:r>
              <a:rPr lang="en-US" dirty="0" smtClean="0"/>
              <a:t> provides a new instance of the fixture objects for each test method, if you allocate any </a:t>
            </a:r>
            <a:r>
              <a:rPr lang="en-US" i="1" dirty="0" smtClean="0"/>
              <a:t>external</a:t>
            </a:r>
            <a:r>
              <a:rPr lang="en-US" dirty="0" smtClean="0"/>
              <a:t> resources in a @Before method, you should release them after the test runs by annotating a method with @After. The </a:t>
            </a:r>
            <a:r>
              <a:rPr lang="en-US" dirty="0" err="1" smtClean="0"/>
              <a:t>JUnit</a:t>
            </a:r>
            <a:r>
              <a:rPr lang="en-US" dirty="0" smtClean="0"/>
              <a:t> framework automatically invokes any @After methods after each test is run. For example:</a:t>
            </a:r>
          </a:p>
          <a:p>
            <a:r>
              <a:rPr lang="en-US" dirty="0" smtClean="0"/>
              <a:t>package </a:t>
            </a:r>
            <a:r>
              <a:rPr lang="en-US" dirty="0" err="1" smtClean="0"/>
              <a:t>junitfaq</a:t>
            </a:r>
            <a:r>
              <a:rPr lang="en-US" dirty="0" smtClean="0"/>
              <a:t>; import </a:t>
            </a:r>
            <a:r>
              <a:rPr lang="en-US" dirty="0" err="1" smtClean="0"/>
              <a:t>org.junit</a:t>
            </a:r>
            <a:r>
              <a:rPr lang="en-US" dirty="0" smtClean="0"/>
              <a:t>.*; import static </a:t>
            </a:r>
            <a:r>
              <a:rPr lang="en-US" dirty="0" err="1" smtClean="0"/>
              <a:t>org.junit.Assert</a:t>
            </a:r>
            <a:r>
              <a:rPr lang="en-US" dirty="0" smtClean="0"/>
              <a:t>.*; import java.io.*; public class </a:t>
            </a:r>
            <a:r>
              <a:rPr lang="en-US" dirty="0" err="1" smtClean="0"/>
              <a:t>OutputTest</a:t>
            </a:r>
            <a:r>
              <a:rPr lang="en-US" dirty="0" smtClean="0"/>
              <a:t> { private File output; @Before public void </a:t>
            </a:r>
            <a:r>
              <a:rPr lang="en-US" dirty="0" err="1" smtClean="0"/>
              <a:t>createOutputFile</a:t>
            </a:r>
            <a:r>
              <a:rPr lang="en-US" dirty="0" smtClean="0"/>
              <a:t>() { output = new File(...); } @After public void </a:t>
            </a:r>
            <a:r>
              <a:rPr lang="en-US" dirty="0" err="1" smtClean="0"/>
              <a:t>deleteOutputFile</a:t>
            </a:r>
            <a:r>
              <a:rPr lang="en-US" dirty="0" smtClean="0"/>
              <a:t>() { </a:t>
            </a:r>
            <a:r>
              <a:rPr lang="en-US" dirty="0" err="1" smtClean="0"/>
              <a:t>output.delete</a:t>
            </a:r>
            <a:r>
              <a:rPr lang="en-US" dirty="0" smtClean="0"/>
              <a:t>(); } @Test public void </a:t>
            </a:r>
            <a:r>
              <a:rPr lang="en-US" dirty="0" err="1" smtClean="0"/>
              <a:t>testSomethingWithFile</a:t>
            </a:r>
            <a:r>
              <a:rPr lang="en-US" dirty="0" smtClean="0"/>
              <a:t>() { ... } } </a:t>
            </a:r>
          </a:p>
          <a:p>
            <a:r>
              <a:rPr lang="en-US" dirty="0" smtClean="0"/>
              <a:t>With this test, the methods will execute in the following order:</a:t>
            </a:r>
          </a:p>
          <a:p>
            <a:r>
              <a:rPr lang="en-US" dirty="0" err="1" smtClean="0"/>
              <a:t>createOutputFile</a:t>
            </a:r>
            <a:r>
              <a:rPr lang="en-US" dirty="0" smtClean="0"/>
              <a:t>() </a:t>
            </a:r>
            <a:r>
              <a:rPr lang="en-US" dirty="0" err="1" smtClean="0"/>
              <a:t>testSomethingWithFile</a:t>
            </a:r>
            <a:r>
              <a:rPr lang="en-US" dirty="0" smtClean="0"/>
              <a:t>() </a:t>
            </a:r>
            <a:r>
              <a:rPr lang="en-US" dirty="0" err="1" smtClean="0"/>
              <a:t>deleteOutputFile</a:t>
            </a:r>
            <a:r>
              <a:rPr lang="en-US" dirty="0" smtClean="0"/>
              <a:t>()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20</a:t>
            </a:fld>
            <a:endParaRPr lang="en-GB"/>
          </a:p>
        </p:txBody>
      </p:sp>
    </p:spTree>
    <p:extLst>
      <p:ext uri="{BB962C8B-B14F-4D97-AF65-F5344CB8AC3E}">
        <p14:creationId xmlns:p14="http://schemas.microsoft.com/office/powerpoint/2010/main" val="1560417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4320" lvl="1" indent="0">
              <a:buNone/>
            </a:pPr>
            <a:r>
              <a:rPr lang="en-GB" dirty="0" smtClean="0"/>
              <a:t>setup(); </a:t>
            </a:r>
            <a:r>
              <a:rPr lang="en-GB" i="1" dirty="0" smtClean="0"/>
              <a:t>/* First, we should prepare our 'world' to make an isolated environment for testing */</a:t>
            </a:r>
            <a:r>
              <a:rPr lang="en-GB" dirty="0" smtClean="0"/>
              <a:t> ...</a:t>
            </a:r>
          </a:p>
          <a:p>
            <a:pPr marL="274320" lvl="1" indent="0">
              <a:buNone/>
            </a:pPr>
            <a:r>
              <a:rPr lang="en-GB" i="1" dirty="0" smtClean="0"/>
              <a:t>/* Body of test - Here we make all the tests */</a:t>
            </a:r>
          </a:p>
          <a:p>
            <a:pPr marL="274320" lvl="1" indent="0">
              <a:buNone/>
            </a:pPr>
            <a:r>
              <a:rPr lang="en-GB" dirty="0" smtClean="0"/>
              <a:t> ... </a:t>
            </a:r>
          </a:p>
          <a:p>
            <a:r>
              <a:rPr lang="en-GB" b="1" dirty="0" smtClean="0"/>
              <a:t>Test case </a:t>
            </a:r>
            <a:r>
              <a:rPr lang="en-GB" dirty="0" smtClean="0"/>
              <a:t>A </a:t>
            </a:r>
            <a:r>
              <a:rPr lang="en-GB" dirty="0" smtClean="0">
                <a:hlinkClick r:id="rId3" tooltip="Test case"/>
              </a:rPr>
              <a:t>test case</a:t>
            </a:r>
            <a:r>
              <a:rPr lang="en-GB" dirty="0" smtClean="0"/>
              <a:t> is the most elemental class. All unit tests are inherited from here.</a:t>
            </a:r>
          </a:p>
          <a:p>
            <a:r>
              <a:rPr lang="en-GB" b="1" dirty="0" smtClean="0"/>
              <a:t>Test fixtures</a:t>
            </a:r>
            <a:r>
              <a:rPr lang="en-GB" dirty="0" smtClean="0"/>
              <a:t> A </a:t>
            </a:r>
            <a:r>
              <a:rPr lang="en-GB" dirty="0" smtClean="0">
                <a:hlinkClick r:id="rId4" tooltip="Test fixture"/>
              </a:rPr>
              <a:t>test fixture</a:t>
            </a:r>
            <a:r>
              <a:rPr lang="en-GB" dirty="0" smtClean="0"/>
              <a:t> (also known as a test context) is the set of </a:t>
            </a:r>
            <a:r>
              <a:rPr lang="en-GB" dirty="0" smtClean="0">
                <a:hlinkClick r:id="rId5" tooltip="Precondition"/>
              </a:rPr>
              <a:t>preconditions</a:t>
            </a:r>
            <a:r>
              <a:rPr lang="en-GB" dirty="0" smtClean="0"/>
              <a:t> or state needed to run a test. The developer should set up a known good state before the tests, and return to the original state after the tests.</a:t>
            </a:r>
          </a:p>
          <a:p>
            <a:r>
              <a:rPr lang="en-GB" b="1" dirty="0" smtClean="0"/>
              <a:t>Test suites</a:t>
            </a:r>
            <a:r>
              <a:rPr lang="en-GB" dirty="0" smtClean="0"/>
              <a:t> A </a:t>
            </a:r>
            <a:r>
              <a:rPr lang="en-GB" dirty="0" smtClean="0">
                <a:hlinkClick r:id="rId6" tooltip="Test suite"/>
              </a:rPr>
              <a:t>test suite</a:t>
            </a:r>
            <a:r>
              <a:rPr lang="en-GB" dirty="0" smtClean="0"/>
              <a:t> is a set of tests that all share the same fixture. The order of the tests shouldn't matter.</a:t>
            </a:r>
          </a:p>
          <a:p>
            <a:r>
              <a:rPr lang="en-GB" b="1" dirty="0" smtClean="0"/>
              <a:t>Test execution</a:t>
            </a:r>
            <a:r>
              <a:rPr lang="en-GB" dirty="0" smtClean="0"/>
              <a:t> The execution of an individual unit test proceeds as follows:</a:t>
            </a:r>
          </a:p>
          <a:p>
            <a:pPr marL="274320" lvl="1" indent="0">
              <a:buNone/>
            </a:pPr>
            <a:r>
              <a:rPr lang="en-GB" dirty="0" smtClean="0"/>
              <a:t>setup(); </a:t>
            </a:r>
          </a:p>
          <a:p>
            <a:pPr marL="274320" lvl="1" indent="0">
              <a:buNone/>
            </a:pPr>
            <a:r>
              <a:rPr lang="en-GB" dirty="0" smtClean="0"/>
              <a:t>...</a:t>
            </a:r>
          </a:p>
          <a:p>
            <a:pPr marL="274320" lvl="1" indent="0">
              <a:buNone/>
            </a:pPr>
            <a:r>
              <a:rPr lang="en-GB" i="1" dirty="0" smtClean="0"/>
              <a:t>/* Body of test - Here we make all the tests */</a:t>
            </a:r>
          </a:p>
          <a:p>
            <a:pPr marL="274320" lvl="1" indent="0">
              <a:buNone/>
            </a:pPr>
            <a:r>
              <a:rPr lang="en-GB" dirty="0" smtClean="0"/>
              <a:t> ... </a:t>
            </a:r>
          </a:p>
          <a:p>
            <a:pPr marL="274320" lvl="1" indent="0">
              <a:buNone/>
            </a:pPr>
            <a:r>
              <a:rPr lang="en-GB" dirty="0" smtClean="0"/>
              <a:t>teardown(); </a:t>
            </a:r>
          </a:p>
          <a:p>
            <a:pPr marL="274320" lvl="1" indent="0">
              <a:buNone/>
            </a:pPr>
            <a:r>
              <a:rPr lang="en-GB" dirty="0" smtClean="0"/>
              <a:t>The setup() and teardown() methods serve to initialize and clean up test fixtures.</a:t>
            </a:r>
          </a:p>
          <a:p>
            <a:r>
              <a:rPr lang="en-GB" b="1" dirty="0" smtClean="0"/>
              <a:t>Assertions</a:t>
            </a:r>
            <a:r>
              <a:rPr lang="en-GB" dirty="0" smtClean="0"/>
              <a:t> An </a:t>
            </a:r>
            <a:r>
              <a:rPr lang="en-GB" dirty="0" smtClean="0">
                <a:hlinkClick r:id="rId7" tooltip="Assertion (computing)"/>
              </a:rPr>
              <a:t>assertion</a:t>
            </a:r>
            <a:r>
              <a:rPr lang="en-GB" dirty="0" smtClean="0"/>
              <a:t> is a function or macro that verifies the </a:t>
            </a:r>
            <a:r>
              <a:rPr lang="en-GB" dirty="0" err="1" smtClean="0"/>
              <a:t>behavior</a:t>
            </a:r>
            <a:r>
              <a:rPr lang="en-GB" dirty="0" smtClean="0"/>
              <a:t> (or the state) of the unit under test. </a:t>
            </a: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22</a:t>
            </a:fld>
            <a:endParaRPr lang="en-GB"/>
          </a:p>
        </p:txBody>
      </p:sp>
    </p:spTree>
    <p:extLst>
      <p:ext uri="{BB962C8B-B14F-4D97-AF65-F5344CB8AC3E}">
        <p14:creationId xmlns:p14="http://schemas.microsoft.com/office/powerpoint/2010/main" val="1538210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Manual test involves:</a:t>
            </a:r>
          </a:p>
          <a:p>
            <a:endParaRPr lang="en-GB" dirty="0" smtClean="0"/>
          </a:p>
          <a:p>
            <a:r>
              <a:rPr lang="en-GB" dirty="0" smtClean="0"/>
              <a:t>Setting up the test cases, i.e. if</a:t>
            </a:r>
            <a:r>
              <a:rPr lang="en-GB" baseline="0" dirty="0" smtClean="0"/>
              <a:t> the input is xxx, the output should be YYY</a:t>
            </a:r>
          </a:p>
          <a:p>
            <a:r>
              <a:rPr lang="en-GB" baseline="0" dirty="0" smtClean="0"/>
              <a:t>Run the system, trig the appropriate parts, e.g. call a particular method if we want to test that method with the input values</a:t>
            </a:r>
          </a:p>
          <a:p>
            <a:r>
              <a:rPr lang="en-GB" baseline="0" dirty="0" smtClean="0"/>
              <a:t>Check the actual output ZZZ, and compare the actual out ZZZ with the expected output YYY.</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6</a:t>
            </a:fld>
            <a:endParaRPr lang="en-GB"/>
          </a:p>
        </p:txBody>
      </p:sp>
    </p:spTree>
    <p:extLst>
      <p:ext uri="{BB962C8B-B14F-4D97-AF65-F5344CB8AC3E}">
        <p14:creationId xmlns:p14="http://schemas.microsoft.com/office/powerpoint/2010/main" val="1013759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Unit tests and unit testing</a:t>
            </a:r>
          </a:p>
          <a:p>
            <a:r>
              <a:rPr lang="en-GB" dirty="0" smtClean="0"/>
              <a:t>A </a:t>
            </a:r>
            <a:r>
              <a:rPr lang="en-GB" i="1" dirty="0" smtClean="0"/>
              <a:t>unit test</a:t>
            </a:r>
            <a:r>
              <a:rPr lang="en-GB" dirty="0" smtClean="0"/>
              <a:t> is a piece of code written by a developer that executes a specific functionality in the code which is tested. The percentage of code which is tested by unit tests is typically called </a:t>
            </a:r>
            <a:r>
              <a:rPr lang="en-GB" i="1" dirty="0" smtClean="0"/>
              <a:t>test coverage</a:t>
            </a:r>
            <a:r>
              <a:rPr lang="en-GB" dirty="0" smtClean="0"/>
              <a:t>.</a:t>
            </a:r>
          </a:p>
          <a:p>
            <a:r>
              <a:rPr lang="en-GB" dirty="0" smtClean="0"/>
              <a:t>Unit tests target small units of code, e.g. a method or a class, (local tests) whereas </a:t>
            </a:r>
            <a:r>
              <a:rPr lang="en-GB" i="1" dirty="0" smtClean="0"/>
              <a:t>component and integration </a:t>
            </a:r>
            <a:r>
              <a:rPr lang="en-GB" i="1" dirty="0" err="1" smtClean="0"/>
              <a:t>tests</a:t>
            </a:r>
            <a:r>
              <a:rPr lang="en-GB" dirty="0" err="1" smtClean="0"/>
              <a:t>targeting</a:t>
            </a:r>
            <a:r>
              <a:rPr lang="en-GB" dirty="0" smtClean="0"/>
              <a:t> to test the </a:t>
            </a:r>
            <a:r>
              <a:rPr lang="en-GB" dirty="0" err="1" smtClean="0"/>
              <a:t>behavior</a:t>
            </a:r>
            <a:r>
              <a:rPr lang="en-GB" dirty="0" smtClean="0"/>
              <a:t> of a component or the integration between a set of components or a complete application consisting of several components.</a:t>
            </a:r>
          </a:p>
          <a:p>
            <a:r>
              <a:rPr lang="en-GB" dirty="0" smtClean="0"/>
              <a:t>Unit tests ensure that code works as intended. They are also very helpful to ensure that the code still works as intended in case you need to modify code for fixing a bug or extending functionality. Having a high test coverage of your code allows you to continue developing features without having to perform lots of manual tests.</a:t>
            </a:r>
          </a:p>
          <a:p>
            <a:r>
              <a:rPr lang="en-GB" dirty="0" smtClean="0"/>
              <a:t>Typically unit tests are created in their own project or their own source folder to avoid that the normal code and the test code is mixed.</a:t>
            </a:r>
          </a:p>
          <a:p>
            <a:endParaRPr lang="en-GB" dirty="0" smtClean="0"/>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Generic test class</a:t>
            </a:r>
            <a:r>
              <a:rPr lang="en-GB" baseline="0" dirty="0" smtClean="0"/>
              <a:t>. In Java </a:t>
            </a:r>
            <a:r>
              <a:rPr lang="en-GB" baseline="0" dirty="0" err="1" smtClean="0"/>
              <a:t>testcase</a:t>
            </a:r>
            <a:r>
              <a:rPr lang="en-GB" baseline="0" dirty="0" smtClean="0"/>
              <a:t>. In </a:t>
            </a:r>
            <a:r>
              <a:rPr lang="en-GB" baseline="0" dirty="0" err="1" smtClean="0"/>
              <a:t>Junit</a:t>
            </a:r>
            <a:r>
              <a:rPr lang="en-GB" baseline="0" dirty="0" smtClean="0"/>
              <a:t> 3.0, your own test class needs to extend </a:t>
            </a:r>
            <a:r>
              <a:rPr lang="en-GB" baseline="0" dirty="0" err="1" smtClean="0"/>
              <a:t>Testcase</a:t>
            </a:r>
            <a:r>
              <a:rPr lang="en-GB" baseline="0" dirty="0" smtClean="0"/>
              <a:t>. In </a:t>
            </a:r>
            <a:r>
              <a:rPr lang="en-GB" baseline="0" dirty="0" err="1" smtClean="0"/>
              <a:t>Junit</a:t>
            </a:r>
            <a:r>
              <a:rPr lang="en-GB" baseline="0" dirty="0" smtClean="0"/>
              <a:t> 4.0 or above, no need to explicitly extend </a:t>
            </a:r>
            <a:r>
              <a:rPr lang="en-GB" baseline="0" dirty="0" err="1" smtClean="0"/>
              <a:t>testcase</a:t>
            </a:r>
            <a:r>
              <a:rPr lang="en-GB" baseline="0" dirty="0" smtClean="0"/>
              <a:t>. Use annotation to inform the compiler that this will use the generic test class.</a:t>
            </a:r>
            <a:endParaRPr lang="en-GB" dirty="0" smtClean="0"/>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7</a:t>
            </a:fld>
            <a:endParaRPr lang="en-GB"/>
          </a:p>
        </p:txBody>
      </p:sp>
    </p:spTree>
    <p:extLst>
      <p:ext uri="{BB962C8B-B14F-4D97-AF65-F5344CB8AC3E}">
        <p14:creationId xmlns:p14="http://schemas.microsoft.com/office/powerpoint/2010/main" val="4213551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scalene triangle has three unequal sides and unequal angles</a:t>
            </a:r>
            <a:endParaRPr lang="en-GB" b="0" dirty="0"/>
          </a:p>
        </p:txBody>
      </p:sp>
      <p:sp>
        <p:nvSpPr>
          <p:cNvPr id="4" name="Slide Number Placeholder 3"/>
          <p:cNvSpPr>
            <a:spLocks noGrp="1"/>
          </p:cNvSpPr>
          <p:nvPr>
            <p:ph type="sldNum" sz="quarter" idx="10"/>
          </p:nvPr>
        </p:nvSpPr>
        <p:spPr/>
        <p:txBody>
          <a:bodyPr/>
          <a:lstStyle/>
          <a:p>
            <a:fld id="{E188D7A0-20C3-4659-85DC-FFD5BE51AA73}" type="slidenum">
              <a:rPr lang="en-GB" smtClean="0"/>
              <a:t>8</a:t>
            </a:fld>
            <a:endParaRPr lang="en-GB"/>
          </a:p>
        </p:txBody>
      </p:sp>
    </p:spTree>
    <p:extLst>
      <p:ext uri="{BB962C8B-B14F-4D97-AF65-F5344CB8AC3E}">
        <p14:creationId xmlns:p14="http://schemas.microsoft.com/office/powerpoint/2010/main" val="2433084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Partitioning</a:t>
            </a:r>
            <a:r>
              <a:rPr lang="en-GB" baseline="0" dirty="0" smtClean="0"/>
              <a:t> equivalence: </a:t>
            </a:r>
            <a:r>
              <a:rPr lang="en-GB" baseline="0" dirty="0" err="1" smtClean="0"/>
              <a:t>equ</a:t>
            </a:r>
            <a:r>
              <a:rPr lang="en-GB" baseline="0" dirty="0" smtClean="0"/>
              <a:t>, </a:t>
            </a:r>
            <a:r>
              <a:rPr lang="en-GB" baseline="0" dirty="0" err="1" smtClean="0"/>
              <a:t>inv</a:t>
            </a:r>
            <a:r>
              <a:rPr lang="en-GB" baseline="0" dirty="0" smtClean="0"/>
              <a:t>, </a:t>
            </a:r>
            <a:r>
              <a:rPr lang="en-GB" baseline="0" dirty="0" err="1" smtClean="0"/>
              <a:t>iso</a:t>
            </a:r>
            <a:r>
              <a:rPr lang="en-GB" baseline="0" dirty="0" smtClean="0"/>
              <a:t>, scan,</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10</a:t>
            </a:fld>
            <a:endParaRPr lang="en-GB"/>
          </a:p>
        </p:txBody>
      </p:sp>
    </p:spTree>
    <p:extLst>
      <p:ext uri="{BB962C8B-B14F-4D97-AF65-F5344CB8AC3E}">
        <p14:creationId xmlns:p14="http://schemas.microsoft.com/office/powerpoint/2010/main" val="167285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 test class, you will have a number of these test methods.</a:t>
            </a:r>
          </a:p>
          <a:p>
            <a:r>
              <a:rPr lang="en-GB" sz="1200" b="0" i="0" kern="1200" dirty="0" smtClean="0">
                <a:solidFill>
                  <a:schemeClr val="tx1"/>
                </a:solidFill>
                <a:effectLst/>
                <a:latin typeface="+mn-lt"/>
                <a:ea typeface="+mn-ea"/>
                <a:cs typeface="+mn-cs"/>
              </a:rPr>
              <a:t>The </a:t>
            </a:r>
            <a:r>
              <a:rPr lang="en-GB" dirty="0" err="1" smtClean="0"/>
              <a:t>TestCase</a:t>
            </a:r>
            <a:r>
              <a:rPr lang="en-GB" sz="1200" b="0" i="0" kern="1200" dirty="0" smtClean="0">
                <a:solidFill>
                  <a:schemeClr val="tx1"/>
                </a:solidFill>
                <a:effectLst/>
                <a:latin typeface="+mn-lt"/>
                <a:ea typeface="+mn-ea"/>
                <a:cs typeface="+mn-cs"/>
              </a:rPr>
              <a:t> super class still works, but you're no longer required to extend it. As long as you annotate test methods with </a:t>
            </a:r>
            <a:r>
              <a:rPr lang="en-GB" dirty="0" smtClean="0"/>
              <a:t>@Test</a:t>
            </a:r>
            <a:r>
              <a:rPr lang="en-GB" sz="1200" b="0" i="0" kern="1200" dirty="0" smtClean="0">
                <a:solidFill>
                  <a:schemeClr val="tx1"/>
                </a:solidFill>
                <a:effectLst/>
                <a:latin typeface="+mn-lt"/>
                <a:ea typeface="+mn-ea"/>
                <a:cs typeface="+mn-cs"/>
              </a:rPr>
              <a:t>, you can put your test methods in any class at all. However, you'll need to import the </a:t>
            </a:r>
            <a:r>
              <a:rPr lang="en-GB" dirty="0" err="1" smtClean="0"/>
              <a:t>junit.Assert</a:t>
            </a:r>
            <a:r>
              <a:rPr lang="en-GB" sz="1200" b="0" i="0" kern="1200" dirty="0" smtClean="0">
                <a:solidFill>
                  <a:schemeClr val="tx1"/>
                </a:solidFill>
                <a:effectLst/>
                <a:latin typeface="+mn-lt"/>
                <a:ea typeface="+mn-ea"/>
                <a:cs typeface="+mn-cs"/>
              </a:rPr>
              <a:t> class to access the various assert method</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11</a:t>
            </a:fld>
            <a:endParaRPr lang="en-GB"/>
          </a:p>
        </p:txBody>
      </p:sp>
    </p:spTree>
    <p:extLst>
      <p:ext uri="{BB962C8B-B14F-4D97-AF65-F5344CB8AC3E}">
        <p14:creationId xmlns:p14="http://schemas.microsoft.com/office/powerpoint/2010/main" val="196271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fixes it</a:t>
            </a:r>
          </a:p>
          <a:p>
            <a:endParaRPr lang="en-GB" dirty="0" smtClean="0"/>
          </a:p>
          <a:p>
            <a:r>
              <a:rPr lang="en-GB" dirty="0" smtClean="0"/>
              <a:t>public double </a:t>
            </a:r>
            <a:r>
              <a:rPr lang="en-GB" dirty="0" err="1" smtClean="0"/>
              <a:t>pricePerMonth</a:t>
            </a:r>
            <a:r>
              <a:rPr lang="en-GB" dirty="0" smtClean="0"/>
              <a:t>() {</a:t>
            </a:r>
          </a:p>
          <a:p>
            <a:r>
              <a:rPr lang="en-GB" dirty="0" smtClean="0"/>
              <a:t>        </a:t>
            </a:r>
            <a:r>
              <a:rPr lang="en-GB" dirty="0" err="1" smtClean="0"/>
              <a:t>DecimalFormat</a:t>
            </a:r>
            <a:r>
              <a:rPr lang="en-GB" dirty="0" smtClean="0"/>
              <a:t> </a:t>
            </a:r>
            <a:r>
              <a:rPr lang="en-GB" dirty="0" err="1" smtClean="0"/>
              <a:t>decim</a:t>
            </a:r>
            <a:r>
              <a:rPr lang="en-GB" dirty="0" smtClean="0"/>
              <a:t> = new </a:t>
            </a:r>
            <a:r>
              <a:rPr lang="en-GB" dirty="0" err="1" smtClean="0"/>
              <a:t>DecimalFormat</a:t>
            </a:r>
            <a:r>
              <a:rPr lang="en-GB" dirty="0" smtClean="0"/>
              <a:t>("0.00");</a:t>
            </a:r>
          </a:p>
          <a:p>
            <a:r>
              <a:rPr lang="en-GB" dirty="0" smtClean="0"/>
              <a:t>        </a:t>
            </a:r>
            <a:r>
              <a:rPr lang="en-GB" dirty="0" err="1" smtClean="0"/>
              <a:t>Double.parseDouble</a:t>
            </a:r>
            <a:r>
              <a:rPr lang="en-GB" dirty="0" smtClean="0"/>
              <a:t>(</a:t>
            </a:r>
            <a:r>
              <a:rPr lang="en-GB" dirty="0" err="1" smtClean="0"/>
              <a:t>decim.format</a:t>
            </a:r>
            <a:r>
              <a:rPr lang="en-GB" dirty="0" smtClean="0"/>
              <a:t>(price));</a:t>
            </a:r>
          </a:p>
          <a:p>
            <a:r>
              <a:rPr lang="en-GB" dirty="0" smtClean="0"/>
              <a:t>        double r = </a:t>
            </a:r>
            <a:r>
              <a:rPr lang="en-GB" dirty="0" err="1" smtClean="0"/>
              <a:t>Double.parseDouble</a:t>
            </a:r>
            <a:r>
              <a:rPr lang="en-GB" dirty="0" smtClean="0"/>
              <a:t>(</a:t>
            </a:r>
            <a:r>
              <a:rPr lang="en-GB" dirty="0" err="1" smtClean="0"/>
              <a:t>decim.format</a:t>
            </a:r>
            <a:r>
              <a:rPr lang="en-GB" dirty="0" smtClean="0"/>
              <a:t>(((double)price / length) / 100));</a:t>
            </a:r>
          </a:p>
          <a:p>
            <a:r>
              <a:rPr lang="en-GB" dirty="0" smtClean="0"/>
              <a:t>        return r;</a:t>
            </a:r>
          </a:p>
          <a:p>
            <a:endParaRPr lang="en-GB" dirty="0" smtClean="0"/>
          </a:p>
          <a:p>
            <a:r>
              <a:rPr lang="en-GB" dirty="0" smtClean="0"/>
              <a:t>    }</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12</a:t>
            </a:fld>
            <a:endParaRPr lang="en-GB"/>
          </a:p>
        </p:txBody>
      </p:sp>
    </p:spTree>
    <p:extLst>
      <p:ext uri="{BB962C8B-B14F-4D97-AF65-F5344CB8AC3E}">
        <p14:creationId xmlns:p14="http://schemas.microsoft.com/office/powerpoint/2010/main" val="1941325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Partitioning</a:t>
            </a:r>
            <a:r>
              <a:rPr lang="en-GB" baseline="0" dirty="0" smtClean="0"/>
              <a:t> equivalence: </a:t>
            </a:r>
            <a:r>
              <a:rPr lang="en-GB" baseline="0" dirty="0" err="1" smtClean="0"/>
              <a:t>equ</a:t>
            </a:r>
            <a:r>
              <a:rPr lang="en-GB" baseline="0" dirty="0" smtClean="0"/>
              <a:t>, </a:t>
            </a:r>
            <a:r>
              <a:rPr lang="en-GB" baseline="0" dirty="0" err="1" smtClean="0"/>
              <a:t>inv</a:t>
            </a:r>
            <a:r>
              <a:rPr lang="en-GB" baseline="0" dirty="0" smtClean="0"/>
              <a:t>, </a:t>
            </a:r>
            <a:r>
              <a:rPr lang="en-GB" baseline="0" dirty="0" err="1" smtClean="0"/>
              <a:t>iso</a:t>
            </a:r>
            <a:r>
              <a:rPr lang="en-GB" baseline="0" dirty="0" smtClean="0"/>
              <a:t>, scan,</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14</a:t>
            </a:fld>
            <a:endParaRPr lang="en-GB"/>
          </a:p>
        </p:txBody>
      </p:sp>
    </p:spTree>
    <p:extLst>
      <p:ext uri="{BB962C8B-B14F-4D97-AF65-F5344CB8AC3E}">
        <p14:creationId xmlns:p14="http://schemas.microsoft.com/office/powerpoint/2010/main" val="1672856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GB" sz="1200" b="0" i="0" u="none" strike="noStrike" kern="1200" dirty="0" smtClean="0">
                <a:solidFill>
                  <a:schemeClr val="tx1"/>
                </a:solidFill>
                <a:effectLst/>
                <a:latin typeface="+mn-lt"/>
                <a:ea typeface="+mn-ea"/>
                <a:cs typeface="+mn-cs"/>
              </a:rPr>
              <a:t>fail(String)</a:t>
            </a:r>
          </a:p>
          <a:p>
            <a:pPr rtl="0" eaLnBrk="1" fontAlgn="t" latinLnBrk="0" hangingPunct="1"/>
            <a:r>
              <a:rPr lang="en-GB" sz="1200" b="0" i="0" u="none" strike="noStrike" kern="1200" dirty="0" smtClean="0">
                <a:solidFill>
                  <a:schemeClr val="tx1"/>
                </a:solidFill>
                <a:effectLst/>
                <a:latin typeface="+mn-lt"/>
                <a:ea typeface="+mn-ea"/>
                <a:cs typeface="+mn-cs"/>
              </a:rPr>
              <a:t>Let the method fail. Might be used to check that a certain part of the code is not reached. Or to have a failing test before the test code is implemented.</a:t>
            </a: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16</a:t>
            </a:fld>
            <a:endParaRPr lang="en-GB"/>
          </a:p>
        </p:txBody>
      </p:sp>
    </p:spTree>
    <p:extLst>
      <p:ext uri="{BB962C8B-B14F-4D97-AF65-F5344CB8AC3E}">
        <p14:creationId xmlns:p14="http://schemas.microsoft.com/office/powerpoint/2010/main" val="359872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36B3CB1-E65F-40AA-97B0-908637C31C3C}" type="datetime3">
              <a:rPr lang="en-US" smtClean="0"/>
              <a:t>13 September 2016</a:t>
            </a:fld>
            <a:endParaRPr lang="en-US"/>
          </a:p>
        </p:txBody>
      </p:sp>
      <p:sp>
        <p:nvSpPr>
          <p:cNvPr id="17" name="Footer Placeholder 16"/>
          <p:cNvSpPr>
            <a:spLocks noGrp="1"/>
          </p:cNvSpPr>
          <p:nvPr>
            <p:ph type="ftr" sz="quarter" idx="11"/>
          </p:nvPr>
        </p:nvSpPr>
        <p:spPr/>
        <p:txBody>
          <a:bodyPr/>
          <a:lstStyle/>
          <a:p>
            <a:r>
              <a:rPr lang="en-US" smtClean="0"/>
              <a:t>UFCFB6-30-2 OOSD</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8F6DCC-EADB-46C3-9A5F-DFD10E933A65}"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E6E3F9-1123-4576-88CE-838AF52D2D0D}"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8DD10B3-995D-4C8E-8648-1E5C20E5802F}"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FC0E43-96D9-4B84-ABB4-B3DEE45215BF}" type="datetime3">
              <a:rPr lang="en-US" smtClean="0"/>
              <a:t>13 September 2016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UFCFB6-30-2 OOSD</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05DDD4F-F485-4E1E-A0DA-2C2134591258}"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E21D11-218D-4F0C-BE28-B5BEEE6C8AC3}"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DF1F9B-AD1E-4C82-A81E-F59151EA73D7}"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AAAF5-95A0-40F5-AAE0-082F2535E088}" type="datetime3">
              <a:rPr lang="en-US" smtClean="0"/>
              <a:t>13 September 2016</a:t>
            </a:fld>
            <a:endParaRPr lang="en-US"/>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BF4F168-B8CA-48FF-B73B-694AB42EDC7B}"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3A44B7-F4A2-45C2-B2CB-BB2222B12C09}" type="datetime3">
              <a:rPr lang="en-US" smtClean="0"/>
              <a:t>13 September 2016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UFCFB6-30-2 OOSD</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313F5FA-92A2-47CE-AFA2-7BC3F4DCC693}" type="datetime3">
              <a:rPr lang="en-US" smtClean="0"/>
              <a:t>13 September 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UFCFB6-30-2 OOSD</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de.google.com/p/t2framework/wiki/JUnitQuickTutorial" TargetMode="External"/><Relationship Id="rId4" Type="http://schemas.openxmlformats.org/officeDocument/2006/relationships/hyperlink" Target="http://www.vogella.com/articles/JUnit/article.html" TargetMode="External"/><Relationship Id="rId5" Type="http://schemas.openxmlformats.org/officeDocument/2006/relationships/hyperlink" Target="http://www.oracle.com/technetwork/articles/adf/part5-083468.html" TargetMode="External"/><Relationship Id="rId6" Type="http://schemas.openxmlformats.org/officeDocument/2006/relationships/hyperlink" Target="http://junit.sourceforge.net/doc/faq/faq.htm" TargetMode="External"/><Relationship Id="rId7" Type="http://schemas.openxmlformats.org/officeDocument/2006/relationships/hyperlink" Target="http://www.tutorialspoint.com/junit/index.htm" TargetMode="External"/><Relationship Id="rId1" Type="http://schemas.openxmlformats.org/officeDocument/2006/relationships/slideLayout" Target="../slideLayouts/slideLayout2.xml"/><Relationship Id="rId2" Type="http://schemas.openxmlformats.org/officeDocument/2006/relationships/hyperlink" Target="http://junit.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62500" lnSpcReduction="20000"/>
          </a:bodyPr>
          <a:lstStyle/>
          <a:p>
            <a:endParaRPr lang="en-GB" sz="3900" b="1" dirty="0" smtClean="0"/>
          </a:p>
          <a:p>
            <a:r>
              <a:rPr lang="en-GB" sz="3900" b="1" dirty="0" smtClean="0"/>
              <a:t>Unit 9 Unit testing and </a:t>
            </a:r>
            <a:r>
              <a:rPr lang="en-GB" sz="3900" b="1" dirty="0" err="1" smtClean="0"/>
              <a:t>JUnit</a:t>
            </a:r>
            <a:endParaRPr lang="en-GB" sz="3900" b="1" dirty="0" smtClean="0"/>
          </a:p>
          <a:p>
            <a:endParaRPr lang="en-GB" dirty="0"/>
          </a:p>
          <a:p>
            <a:r>
              <a:rPr lang="en-GB" dirty="0" smtClean="0"/>
              <a:t>Benedict R. </a:t>
            </a:r>
            <a:r>
              <a:rPr lang="en-GB" smtClean="0"/>
              <a:t>Gaster</a:t>
            </a:r>
            <a:endParaRPr lang="en-GB" dirty="0"/>
          </a:p>
          <a:p>
            <a:r>
              <a:rPr lang="en-GB" dirty="0" smtClean="0"/>
              <a:t>2016-17</a:t>
            </a:r>
          </a:p>
        </p:txBody>
      </p:sp>
      <p:sp>
        <p:nvSpPr>
          <p:cNvPr id="4" name="Date Placeholder 3"/>
          <p:cNvSpPr>
            <a:spLocks noGrp="1"/>
          </p:cNvSpPr>
          <p:nvPr>
            <p:ph type="dt" sz="half" idx="10"/>
          </p:nvPr>
        </p:nvSpPr>
        <p:spPr/>
        <p:txBody>
          <a:bodyPr/>
          <a:lstStyle/>
          <a:p>
            <a:fld id="{4864C175-D555-405C-A978-07FB72ACD654}"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p:txBody>
          <a:bodyPr/>
          <a:lstStyle/>
          <a:p>
            <a:r>
              <a:rPr lang="en-GB" dirty="0" smtClean="0"/>
              <a:t>UFCFB6-30-2 Object-oriented Software Development</a:t>
            </a:r>
            <a:endParaRPr lang="en-GB" dirty="0"/>
          </a:p>
        </p:txBody>
      </p:sp>
    </p:spTree>
    <p:extLst>
      <p:ext uri="{BB962C8B-B14F-4D97-AF65-F5344CB8AC3E}">
        <p14:creationId xmlns:p14="http://schemas.microsoft.com/office/powerpoint/2010/main" val="3033548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a:solidFill>
            <a:schemeClr val="bg1">
              <a:lumMod val="95000"/>
            </a:schemeClr>
          </a:solidFill>
        </p:spPr>
        <p:txBody>
          <a:bodyPr/>
          <a:lstStyle/>
          <a:p>
            <a:r>
              <a:rPr lang="en-GB" dirty="0"/>
              <a:t>class </a:t>
            </a:r>
            <a:r>
              <a:rPr lang="en-GB" dirty="0" err="1" smtClean="0"/>
              <a:t>TriangleTest</a:t>
            </a:r>
            <a:r>
              <a:rPr lang="en-GB" dirty="0" smtClean="0"/>
              <a:t> in </a:t>
            </a:r>
            <a:r>
              <a:rPr lang="en-GB" dirty="0" err="1" smtClean="0"/>
              <a:t>JUnit</a:t>
            </a:r>
            <a:r>
              <a:rPr lang="en-GB" dirty="0" smtClean="0"/>
              <a:t> 4</a:t>
            </a:r>
            <a:endParaRPr lang="en-GB" dirty="0"/>
          </a:p>
        </p:txBody>
      </p:sp>
      <p:sp>
        <p:nvSpPr>
          <p:cNvPr id="3" name="Date Placeholder 2"/>
          <p:cNvSpPr>
            <a:spLocks noGrp="1"/>
          </p:cNvSpPr>
          <p:nvPr>
            <p:ph type="dt" sz="half" idx="10"/>
          </p:nvPr>
        </p:nvSpPr>
        <p:spPr/>
        <p:txBody>
          <a:bodyPr/>
          <a:lstStyle/>
          <a:p>
            <a:fld id="{28DD10B3-995D-4C8E-8648-1E5C20E5802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Content Placeholder 5"/>
          <p:cNvSpPr>
            <a:spLocks noGrp="1"/>
          </p:cNvSpPr>
          <p:nvPr>
            <p:ph sz="quarter" idx="1"/>
          </p:nvPr>
        </p:nvSpPr>
        <p:spPr>
          <a:xfrm>
            <a:off x="457200" y="1905000"/>
            <a:ext cx="3505200" cy="3124200"/>
          </a:xfrm>
          <a:ln>
            <a:solidFill>
              <a:schemeClr val="accent1"/>
            </a:solidFill>
          </a:ln>
        </p:spPr>
        <p:txBody>
          <a:bodyPr>
            <a:normAutofit/>
          </a:bodyPr>
          <a:lstStyle/>
          <a:p>
            <a:pPr marL="0" indent="0">
              <a:buNone/>
            </a:pPr>
            <a:r>
              <a:rPr lang="en-GB" sz="1400" dirty="0" smtClean="0"/>
              <a:t>public class </a:t>
            </a:r>
            <a:r>
              <a:rPr lang="en-GB" sz="1400" dirty="0" err="1" smtClean="0"/>
              <a:t>TriangleTest</a:t>
            </a:r>
            <a:r>
              <a:rPr lang="en-GB" sz="1400" dirty="0" smtClean="0"/>
              <a:t> {</a:t>
            </a:r>
          </a:p>
          <a:p>
            <a:pPr marL="0" indent="0">
              <a:buNone/>
            </a:pPr>
            <a:r>
              <a:rPr lang="en-GB" sz="1400" dirty="0"/>
              <a:t> </a:t>
            </a:r>
            <a:r>
              <a:rPr lang="en-GB" sz="1400" dirty="0" smtClean="0"/>
              <a:t>  ….</a:t>
            </a:r>
          </a:p>
          <a:p>
            <a:pPr marL="0" indent="0">
              <a:buNone/>
            </a:pPr>
            <a:r>
              <a:rPr lang="en-GB" sz="1400" dirty="0" smtClean="0"/>
              <a:t>    @</a:t>
            </a:r>
            <a:r>
              <a:rPr lang="en-GB" sz="1400" dirty="0"/>
              <a:t>Test</a:t>
            </a:r>
          </a:p>
          <a:p>
            <a:pPr marL="0" indent="0">
              <a:buNone/>
            </a:pPr>
            <a:r>
              <a:rPr lang="en-GB" sz="1400" dirty="0"/>
              <a:t>    public void </a:t>
            </a:r>
            <a:r>
              <a:rPr lang="en-GB" sz="1400" dirty="0" err="1" smtClean="0"/>
              <a:t>testReturnEQUTriangleType</a:t>
            </a:r>
            <a:r>
              <a:rPr lang="en-GB" sz="1400" dirty="0"/>
              <a:t>() {</a:t>
            </a:r>
          </a:p>
          <a:p>
            <a:pPr marL="0" indent="0">
              <a:buNone/>
            </a:pPr>
            <a:r>
              <a:rPr lang="en-GB" sz="1400" dirty="0"/>
              <a:t>      Triangle t1 = new Triangle(1, 1, 1);</a:t>
            </a:r>
          </a:p>
          <a:p>
            <a:pPr marL="0" indent="0">
              <a:buNone/>
            </a:pPr>
            <a:r>
              <a:rPr lang="en-GB" sz="1400" dirty="0"/>
              <a:t>      </a:t>
            </a:r>
            <a:r>
              <a:rPr lang="en-GB" sz="1400" dirty="0" err="1"/>
              <a:t>int</a:t>
            </a:r>
            <a:r>
              <a:rPr lang="en-GB" sz="1400" dirty="0"/>
              <a:t> </a:t>
            </a:r>
            <a:r>
              <a:rPr lang="en-GB" sz="1400" dirty="0" err="1"/>
              <a:t>expResult</a:t>
            </a:r>
            <a:r>
              <a:rPr lang="en-GB" sz="1400" dirty="0"/>
              <a:t> = </a:t>
            </a:r>
            <a:r>
              <a:rPr lang="en-GB" sz="1400" dirty="0" err="1"/>
              <a:t>Triangle.EQU</a:t>
            </a:r>
            <a:r>
              <a:rPr lang="en-GB" sz="1400" dirty="0"/>
              <a:t>;</a:t>
            </a:r>
          </a:p>
          <a:p>
            <a:pPr marL="0" indent="0">
              <a:buNone/>
            </a:pPr>
            <a:r>
              <a:rPr lang="en-GB" sz="1400" dirty="0"/>
              <a:t>      </a:t>
            </a:r>
            <a:r>
              <a:rPr lang="en-GB" sz="1400" dirty="0" err="1"/>
              <a:t>int</a:t>
            </a:r>
            <a:r>
              <a:rPr lang="en-GB" sz="1400" dirty="0"/>
              <a:t> result = t1.returnTriangleType();</a:t>
            </a:r>
          </a:p>
          <a:p>
            <a:pPr marL="0" indent="0">
              <a:buNone/>
            </a:pPr>
            <a:r>
              <a:rPr lang="en-GB" sz="1400" dirty="0"/>
              <a:t>      </a:t>
            </a:r>
            <a:r>
              <a:rPr lang="en-GB" sz="1400" dirty="0" err="1"/>
              <a:t>assertEquals</a:t>
            </a:r>
            <a:r>
              <a:rPr lang="en-GB" sz="1400" dirty="0"/>
              <a:t>("Test EQU ", </a:t>
            </a:r>
            <a:r>
              <a:rPr lang="en-GB" sz="1400" dirty="0" err="1"/>
              <a:t>expResult</a:t>
            </a:r>
            <a:r>
              <a:rPr lang="en-GB" sz="1400" dirty="0"/>
              <a:t>, result);</a:t>
            </a:r>
          </a:p>
          <a:p>
            <a:pPr marL="0" indent="0">
              <a:buNone/>
            </a:pPr>
            <a:r>
              <a:rPr lang="en-GB" sz="1400" dirty="0"/>
              <a:t>    }</a:t>
            </a:r>
          </a:p>
          <a:p>
            <a:pPr marL="0" indent="0">
              <a:buNone/>
            </a:pPr>
            <a:endParaRPr lang="en-GB" sz="1400" dirty="0"/>
          </a:p>
        </p:txBody>
      </p:sp>
      <p:sp>
        <p:nvSpPr>
          <p:cNvPr id="7" name="Content Placeholder 5"/>
          <p:cNvSpPr txBox="1">
            <a:spLocks/>
          </p:cNvSpPr>
          <p:nvPr/>
        </p:nvSpPr>
        <p:spPr>
          <a:xfrm>
            <a:off x="4246418" y="1905000"/>
            <a:ext cx="4267200" cy="3124200"/>
          </a:xfrm>
          <a:prstGeom prst="rect">
            <a:avLst/>
          </a:prstGeom>
          <a:ln>
            <a:solidFill>
              <a:schemeClr val="accent1"/>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GB" dirty="0" smtClean="0"/>
              <a:t>  </a:t>
            </a:r>
            <a:r>
              <a:rPr lang="en-GB" sz="1500" dirty="0" smtClean="0"/>
              <a:t>@Test</a:t>
            </a:r>
          </a:p>
          <a:p>
            <a:pPr marL="0" indent="0">
              <a:buFont typeface="Wingdings 2"/>
              <a:buNone/>
            </a:pPr>
            <a:r>
              <a:rPr lang="en-GB" sz="1500" dirty="0" smtClean="0"/>
              <a:t>    public void </a:t>
            </a:r>
            <a:r>
              <a:rPr lang="en-GB" sz="1500" dirty="0" err="1" smtClean="0"/>
              <a:t>testReturnINVTriangleType</a:t>
            </a:r>
            <a:r>
              <a:rPr lang="en-GB" sz="1500" dirty="0" smtClean="0"/>
              <a:t>() {</a:t>
            </a:r>
          </a:p>
          <a:p>
            <a:pPr marL="0" indent="0">
              <a:buFont typeface="Wingdings 2"/>
              <a:buNone/>
            </a:pPr>
            <a:r>
              <a:rPr lang="en-GB" sz="1500" dirty="0" smtClean="0"/>
              <a:t>        Triangle t2 = new Triangle(1, 4, 1);</a:t>
            </a:r>
          </a:p>
          <a:p>
            <a:pPr marL="0" indent="0">
              <a:buFont typeface="Wingdings 2"/>
              <a:buNone/>
            </a:pPr>
            <a:r>
              <a:rPr lang="en-GB" sz="1500" dirty="0" smtClean="0"/>
              <a:t>        </a:t>
            </a:r>
            <a:r>
              <a:rPr lang="en-GB" sz="1500" dirty="0" err="1" smtClean="0"/>
              <a:t>int</a:t>
            </a:r>
            <a:r>
              <a:rPr lang="en-GB" sz="1500" dirty="0" smtClean="0"/>
              <a:t> </a:t>
            </a:r>
            <a:r>
              <a:rPr lang="en-GB" sz="1500" dirty="0" err="1" smtClean="0"/>
              <a:t>expResult</a:t>
            </a:r>
            <a:r>
              <a:rPr lang="en-GB" sz="1500" dirty="0" smtClean="0"/>
              <a:t> = </a:t>
            </a:r>
            <a:r>
              <a:rPr lang="en-GB" sz="1500" dirty="0" err="1" smtClean="0"/>
              <a:t>Triangle.INV</a:t>
            </a:r>
            <a:r>
              <a:rPr lang="en-GB" sz="1500" dirty="0" smtClean="0"/>
              <a:t>;</a:t>
            </a:r>
          </a:p>
          <a:p>
            <a:pPr marL="0" indent="0">
              <a:buFont typeface="Wingdings 2"/>
              <a:buNone/>
            </a:pPr>
            <a:r>
              <a:rPr lang="en-GB" sz="1500" dirty="0" smtClean="0"/>
              <a:t>        </a:t>
            </a:r>
            <a:r>
              <a:rPr lang="en-GB" sz="1500" dirty="0" err="1" smtClean="0"/>
              <a:t>int</a:t>
            </a:r>
            <a:r>
              <a:rPr lang="en-GB" sz="1500" dirty="0" smtClean="0"/>
              <a:t> result = t2.returnTriangleType();</a:t>
            </a:r>
          </a:p>
          <a:p>
            <a:pPr marL="0" indent="0">
              <a:buFont typeface="Wingdings 2"/>
              <a:buNone/>
            </a:pPr>
            <a:r>
              <a:rPr lang="en-GB" sz="1500" dirty="0" smtClean="0"/>
              <a:t>        </a:t>
            </a:r>
            <a:r>
              <a:rPr lang="en-GB" sz="1500" dirty="0" err="1" smtClean="0"/>
              <a:t>assertEquals</a:t>
            </a:r>
            <a:r>
              <a:rPr lang="en-GB" sz="1500" dirty="0" smtClean="0"/>
              <a:t>("Test INV ", </a:t>
            </a:r>
            <a:r>
              <a:rPr lang="en-GB" sz="1500" dirty="0" err="1" smtClean="0"/>
              <a:t>expResult</a:t>
            </a:r>
            <a:r>
              <a:rPr lang="en-GB" sz="1500" dirty="0" smtClean="0"/>
              <a:t>, result);</a:t>
            </a:r>
          </a:p>
          <a:p>
            <a:pPr marL="0" indent="0">
              <a:buFont typeface="Wingdings 2"/>
              <a:buNone/>
            </a:pPr>
            <a:r>
              <a:rPr lang="en-GB" sz="1500" dirty="0" smtClean="0"/>
              <a:t>    }</a:t>
            </a:r>
          </a:p>
          <a:p>
            <a:pPr marL="0" indent="0">
              <a:buFont typeface="Wingdings 2"/>
              <a:buNone/>
            </a:pPr>
            <a:r>
              <a:rPr lang="en-GB" sz="1500" dirty="0" smtClean="0"/>
              <a:t>}</a:t>
            </a:r>
            <a:endParaRPr lang="en-GB" sz="1500" dirty="0"/>
          </a:p>
        </p:txBody>
      </p:sp>
      <p:sp>
        <p:nvSpPr>
          <p:cNvPr id="8" name="TextBox 7"/>
          <p:cNvSpPr txBox="1"/>
          <p:nvPr/>
        </p:nvSpPr>
        <p:spPr>
          <a:xfrm>
            <a:off x="609600" y="5181600"/>
            <a:ext cx="6172200" cy="584775"/>
          </a:xfrm>
          <a:prstGeom prst="rect">
            <a:avLst/>
          </a:prstGeom>
          <a:noFill/>
          <a:ln>
            <a:solidFill>
              <a:schemeClr val="accent1"/>
            </a:solidFill>
          </a:ln>
        </p:spPr>
        <p:txBody>
          <a:bodyPr wrap="square" rtlCol="0">
            <a:spAutoFit/>
          </a:bodyPr>
          <a:lstStyle/>
          <a:p>
            <a:r>
              <a:rPr lang="en-GB" sz="1600" dirty="0" err="1"/>
              <a:t>Testsuite</a:t>
            </a:r>
            <a:r>
              <a:rPr lang="en-GB" sz="1600" dirty="0"/>
              <a:t>: </a:t>
            </a:r>
            <a:r>
              <a:rPr lang="en-GB" sz="1600" dirty="0" err="1"/>
              <a:t>triangleapp.TriangleTest</a:t>
            </a:r>
            <a:endParaRPr lang="en-GB" sz="1600" dirty="0"/>
          </a:p>
          <a:p>
            <a:r>
              <a:rPr lang="en-GB" sz="1600" dirty="0" smtClean="0"/>
              <a:t>Tests </a:t>
            </a:r>
            <a:r>
              <a:rPr lang="en-GB" sz="1600" dirty="0"/>
              <a:t>run: 2, Failures: 0, Errors: 0, Time elapsed: 0.115 sec</a:t>
            </a:r>
          </a:p>
        </p:txBody>
      </p:sp>
    </p:spTree>
    <p:extLst>
      <p:ext uri="{BB962C8B-B14F-4D97-AF65-F5344CB8AC3E}">
        <p14:creationId xmlns:p14="http://schemas.microsoft.com/office/powerpoint/2010/main" val="4173708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Typical </a:t>
            </a:r>
            <a:r>
              <a:rPr lang="en-GB" dirty="0" err="1" smtClean="0"/>
              <a:t>JUnit</a:t>
            </a:r>
            <a:r>
              <a:rPr lang="en-GB" dirty="0" smtClean="0"/>
              <a:t> test methods </a:t>
            </a:r>
            <a:endParaRPr lang="en-GB" dirty="0"/>
          </a:p>
        </p:txBody>
      </p:sp>
      <p:sp>
        <p:nvSpPr>
          <p:cNvPr id="3" name="Date Placeholder 2"/>
          <p:cNvSpPr>
            <a:spLocks noGrp="1"/>
          </p:cNvSpPr>
          <p:nvPr>
            <p:ph type="dt" sz="half" idx="10"/>
          </p:nvPr>
        </p:nvSpPr>
        <p:spPr/>
        <p:txBody>
          <a:bodyPr/>
          <a:lstStyle/>
          <a:p>
            <a:fld id="{C46A5720-8359-40A5-9F32-373C6A522A65}"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Content Placeholder 5"/>
          <p:cNvSpPr>
            <a:spLocks noGrp="1"/>
          </p:cNvSpPr>
          <p:nvPr>
            <p:ph sz="quarter" idx="1"/>
          </p:nvPr>
        </p:nvSpPr>
        <p:spPr/>
        <p:txBody>
          <a:bodyPr>
            <a:normAutofit/>
          </a:bodyPr>
          <a:lstStyle/>
          <a:p>
            <a:r>
              <a:rPr lang="en-GB" dirty="0" smtClean="0"/>
              <a:t>In </a:t>
            </a:r>
            <a:r>
              <a:rPr lang="en-GB" dirty="0"/>
              <a:t>a test class, you </a:t>
            </a:r>
            <a:r>
              <a:rPr lang="en-GB" dirty="0" smtClean="0"/>
              <a:t>normally have </a:t>
            </a:r>
            <a:r>
              <a:rPr lang="en-GB" dirty="0"/>
              <a:t>a number of these test methods.</a:t>
            </a:r>
          </a:p>
          <a:p>
            <a:r>
              <a:rPr lang="en-GB" dirty="0" smtClean="0"/>
              <a:t>All test </a:t>
            </a:r>
            <a:r>
              <a:rPr lang="en-GB" dirty="0"/>
              <a:t>methods can be executed in an </a:t>
            </a:r>
            <a:r>
              <a:rPr lang="en-GB" dirty="0">
                <a:solidFill>
                  <a:srgbClr val="FF0000"/>
                </a:solidFill>
              </a:rPr>
              <a:t>arbitrary order</a:t>
            </a:r>
            <a:r>
              <a:rPr lang="en-GB" dirty="0"/>
              <a:t>. Therefore tests </a:t>
            </a:r>
            <a:r>
              <a:rPr lang="en-GB" dirty="0">
                <a:solidFill>
                  <a:srgbClr val="FF0000"/>
                </a:solidFill>
              </a:rPr>
              <a:t>should not depend on other </a:t>
            </a:r>
            <a:r>
              <a:rPr lang="en-GB" dirty="0"/>
              <a:t>tests.</a:t>
            </a:r>
          </a:p>
          <a:p>
            <a:r>
              <a:rPr lang="en-GB" dirty="0"/>
              <a:t>To write a test with </a:t>
            </a:r>
            <a:r>
              <a:rPr lang="en-GB" dirty="0" err="1"/>
              <a:t>JUnit</a:t>
            </a:r>
            <a:r>
              <a:rPr lang="en-GB" dirty="0"/>
              <a:t> you annotate a method with the @</a:t>
            </a:r>
            <a:r>
              <a:rPr lang="en-GB" dirty="0" err="1"/>
              <a:t>org.junit.Test</a:t>
            </a:r>
            <a:r>
              <a:rPr lang="en-GB" dirty="0"/>
              <a:t> annotation and use a method provided by </a:t>
            </a:r>
            <a:r>
              <a:rPr lang="en-GB" dirty="0" err="1"/>
              <a:t>JUnit</a:t>
            </a:r>
            <a:r>
              <a:rPr lang="en-GB" dirty="0"/>
              <a:t> to check the expected result of the code execution versus the actual result</a:t>
            </a:r>
            <a:r>
              <a:rPr lang="en-GB" dirty="0" smtClean="0"/>
              <a:t>.</a:t>
            </a:r>
          </a:p>
          <a:p>
            <a:endParaRPr lang="en-GB" dirty="0" smtClean="0"/>
          </a:p>
        </p:txBody>
      </p:sp>
    </p:spTree>
    <p:extLst>
      <p:ext uri="{BB962C8B-B14F-4D97-AF65-F5344CB8AC3E}">
        <p14:creationId xmlns:p14="http://schemas.microsoft.com/office/powerpoint/2010/main" val="2301153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Explanation of the </a:t>
            </a:r>
            <a:r>
              <a:rPr lang="en-GB" dirty="0" err="1" smtClean="0"/>
              <a:t>TriangleTest</a:t>
            </a:r>
            <a:r>
              <a:rPr lang="en-GB" dirty="0" smtClean="0"/>
              <a:t> class</a:t>
            </a:r>
            <a:endParaRPr lang="en-GB" dirty="0"/>
          </a:p>
        </p:txBody>
      </p:sp>
      <p:sp>
        <p:nvSpPr>
          <p:cNvPr id="3" name="Date Placeholder 2"/>
          <p:cNvSpPr>
            <a:spLocks noGrp="1"/>
          </p:cNvSpPr>
          <p:nvPr>
            <p:ph type="dt" sz="half" idx="10"/>
          </p:nvPr>
        </p:nvSpPr>
        <p:spPr/>
        <p:txBody>
          <a:bodyPr/>
          <a:lstStyle/>
          <a:p>
            <a:fld id="{79366B9C-B380-41A3-8637-9E509B91D4AE}"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Content Placeholder 5"/>
          <p:cNvSpPr>
            <a:spLocks noGrp="1"/>
          </p:cNvSpPr>
          <p:nvPr>
            <p:ph sz="quarter" idx="1"/>
          </p:nvPr>
        </p:nvSpPr>
        <p:spPr/>
        <p:txBody>
          <a:bodyPr>
            <a:normAutofit fontScale="92500" lnSpcReduction="20000"/>
          </a:bodyPr>
          <a:lstStyle/>
          <a:p>
            <a:r>
              <a:rPr lang="en-GB" dirty="0"/>
              <a:t>The marker @Test is called an annotation in Java. </a:t>
            </a:r>
            <a:r>
              <a:rPr lang="en-GB" dirty="0" smtClean="0"/>
              <a:t>It tells the test </a:t>
            </a:r>
            <a:r>
              <a:rPr lang="en-GB" dirty="0"/>
              <a:t>runner </a:t>
            </a:r>
            <a:r>
              <a:rPr lang="en-GB" dirty="0" smtClean="0"/>
              <a:t>which </a:t>
            </a:r>
            <a:r>
              <a:rPr lang="en-GB" dirty="0"/>
              <a:t>methods in </a:t>
            </a:r>
            <a:r>
              <a:rPr lang="en-GB" dirty="0" smtClean="0"/>
              <a:t>the test </a:t>
            </a:r>
            <a:r>
              <a:rPr lang="en-GB" dirty="0"/>
              <a:t>class are test methods (e.g. you may have several helper methods in your test class). The @Test is used to mark that a method is a test method.</a:t>
            </a:r>
          </a:p>
          <a:p>
            <a:r>
              <a:rPr lang="en-GB" dirty="0"/>
              <a:t>In the first test </a:t>
            </a:r>
            <a:r>
              <a:rPr lang="en-GB" dirty="0" smtClean="0"/>
              <a:t>(</a:t>
            </a:r>
            <a:r>
              <a:rPr lang="en-GB" sz="2100" dirty="0" err="1" smtClean="0">
                <a:latin typeface="Consolas" panose="020B0609020204030204" pitchFamily="49" charset="0"/>
                <a:cs typeface="Consolas" panose="020B0609020204030204" pitchFamily="49" charset="0"/>
              </a:rPr>
              <a:t>testReturnEQUTriangleType</a:t>
            </a:r>
            <a:r>
              <a:rPr lang="en-GB" sz="2100" dirty="0" smtClean="0">
                <a:latin typeface="Consolas" panose="020B0609020204030204" pitchFamily="49" charset="0"/>
                <a:cs typeface="Consolas" panose="020B0609020204030204" pitchFamily="49" charset="0"/>
              </a:rPr>
              <a:t>()</a:t>
            </a:r>
            <a:r>
              <a:rPr lang="en-GB" dirty="0" smtClean="0"/>
              <a:t>) </a:t>
            </a:r>
            <a:r>
              <a:rPr lang="en-GB" dirty="0"/>
              <a:t>we first create a </a:t>
            </a:r>
            <a:r>
              <a:rPr lang="en-GB" dirty="0" smtClean="0"/>
              <a:t>Triangle; </a:t>
            </a:r>
            <a:r>
              <a:rPr lang="en-GB" dirty="0"/>
              <a:t>we call it </a:t>
            </a:r>
            <a:r>
              <a:rPr lang="en-GB" sz="2100" dirty="0">
                <a:latin typeface="Consolas" panose="020B0609020204030204" pitchFamily="49" charset="0"/>
                <a:cs typeface="Consolas" panose="020B0609020204030204" pitchFamily="49" charset="0"/>
              </a:rPr>
              <a:t>t1</a:t>
            </a:r>
            <a:r>
              <a:rPr lang="en-GB" dirty="0" smtClean="0"/>
              <a:t>. </a:t>
            </a:r>
            <a:r>
              <a:rPr lang="en-GB" dirty="0"/>
              <a:t>Then we want to check </a:t>
            </a:r>
            <a:r>
              <a:rPr lang="en-GB" dirty="0" smtClean="0"/>
              <a:t>that</a:t>
            </a:r>
            <a:r>
              <a:rPr lang="en-GB" dirty="0"/>
              <a:t> </a:t>
            </a:r>
            <a:r>
              <a:rPr lang="en-GB" sz="2800" dirty="0"/>
              <a:t> </a:t>
            </a:r>
            <a:r>
              <a:rPr lang="en-GB" sz="2100" dirty="0">
                <a:latin typeface="Consolas" panose="020B0609020204030204" pitchFamily="49" charset="0"/>
                <a:cs typeface="Consolas" panose="020B0609020204030204" pitchFamily="49" charset="0"/>
              </a:rPr>
              <a:t>t1.returnTriangleType()</a:t>
            </a:r>
            <a:r>
              <a:rPr lang="en-GB" dirty="0"/>
              <a:t> will return the expected value </a:t>
            </a:r>
            <a:r>
              <a:rPr lang="en-GB" dirty="0" smtClean="0"/>
              <a:t>of </a:t>
            </a:r>
            <a:r>
              <a:rPr lang="en-GB" sz="2100" dirty="0" err="1">
                <a:latin typeface="Consolas" panose="020B0609020204030204" pitchFamily="49" charset="0"/>
                <a:cs typeface="Consolas" panose="020B0609020204030204" pitchFamily="49" charset="0"/>
              </a:rPr>
              <a:t>Triangle.EQU</a:t>
            </a:r>
            <a:r>
              <a:rPr lang="en-GB" dirty="0" smtClean="0"/>
              <a:t>. </a:t>
            </a:r>
          </a:p>
          <a:p>
            <a:r>
              <a:rPr lang="en-GB" dirty="0" smtClean="0"/>
              <a:t>The </a:t>
            </a:r>
            <a:r>
              <a:rPr lang="en-GB" dirty="0"/>
              <a:t>checking is done by the code:</a:t>
            </a:r>
          </a:p>
          <a:p>
            <a:pPr marL="0" indent="0">
              <a:buNone/>
            </a:pPr>
            <a:r>
              <a:rPr lang="en-GB" sz="2100" dirty="0" smtClean="0">
                <a:latin typeface="Consolas" panose="020B0609020204030204" pitchFamily="49" charset="0"/>
                <a:cs typeface="Consolas" panose="020B0609020204030204" pitchFamily="49" charset="0"/>
              </a:rPr>
              <a:t>    </a:t>
            </a:r>
            <a:r>
              <a:rPr lang="en-GB" sz="2100" dirty="0" err="1" smtClean="0">
                <a:latin typeface="Consolas" panose="020B0609020204030204" pitchFamily="49" charset="0"/>
                <a:cs typeface="Consolas" panose="020B0609020204030204" pitchFamily="49" charset="0"/>
              </a:rPr>
              <a:t>assertEquals</a:t>
            </a:r>
            <a:r>
              <a:rPr lang="en-GB" sz="2100" dirty="0">
                <a:latin typeface="Consolas" panose="020B0609020204030204" pitchFamily="49" charset="0"/>
                <a:cs typeface="Consolas" panose="020B0609020204030204" pitchFamily="49" charset="0"/>
              </a:rPr>
              <a:t>("Test EQU ", </a:t>
            </a:r>
            <a:r>
              <a:rPr lang="en-GB" sz="2100" dirty="0" err="1">
                <a:latin typeface="Consolas" panose="020B0609020204030204" pitchFamily="49" charset="0"/>
                <a:cs typeface="Consolas" panose="020B0609020204030204" pitchFamily="49" charset="0"/>
              </a:rPr>
              <a:t>expResult</a:t>
            </a:r>
            <a:r>
              <a:rPr lang="en-GB" sz="2100" dirty="0">
                <a:latin typeface="Consolas" panose="020B0609020204030204" pitchFamily="49" charset="0"/>
                <a:cs typeface="Consolas" panose="020B0609020204030204" pitchFamily="49" charset="0"/>
              </a:rPr>
              <a:t>, result);</a:t>
            </a:r>
          </a:p>
          <a:p>
            <a:r>
              <a:rPr lang="en-GB" dirty="0" smtClean="0"/>
              <a:t>The </a:t>
            </a:r>
            <a:r>
              <a:rPr lang="en-GB" dirty="0"/>
              <a:t>annotation @Test and the method </a:t>
            </a:r>
            <a:r>
              <a:rPr lang="en-GB" dirty="0" err="1" smtClean="0"/>
              <a:t>assertEquals</a:t>
            </a:r>
            <a:r>
              <a:rPr lang="en-GB" dirty="0"/>
              <a:t> are things exported by the JUnit library; so you need the </a:t>
            </a:r>
            <a:r>
              <a:rPr lang="en-GB" dirty="0" err="1" smtClean="0"/>
              <a:t>neceesary</a:t>
            </a:r>
            <a:r>
              <a:rPr lang="en-GB" dirty="0" smtClean="0"/>
              <a:t> imports.</a:t>
            </a:r>
          </a:p>
          <a:p>
            <a:r>
              <a:rPr lang="en-GB" dirty="0"/>
              <a:t>In </a:t>
            </a:r>
            <a:r>
              <a:rPr lang="en-GB" dirty="0" err="1"/>
              <a:t>Netbeans</a:t>
            </a:r>
            <a:r>
              <a:rPr lang="en-GB" dirty="0"/>
              <a:t>, you possibly need to add junit-4.x.jar</a:t>
            </a:r>
          </a:p>
          <a:p>
            <a:pPr marL="0" indent="0">
              <a:buNone/>
            </a:pPr>
            <a:endParaRPr lang="en-GB" dirty="0" smtClean="0"/>
          </a:p>
        </p:txBody>
      </p:sp>
    </p:spTree>
    <p:extLst>
      <p:ext uri="{BB962C8B-B14F-4D97-AF65-F5344CB8AC3E}">
        <p14:creationId xmlns:p14="http://schemas.microsoft.com/office/powerpoint/2010/main" val="3784133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pPr lvl="0" fontAlgn="base">
              <a:spcAft>
                <a:spcPct val="0"/>
              </a:spcAft>
            </a:pPr>
            <a:r>
              <a:rPr lang="en-US" dirty="0" smtClean="0">
                <a:solidFill>
                  <a:srgbClr val="333333"/>
                </a:solidFill>
                <a:latin typeface="Arial" pitchFamily="34" charset="0"/>
                <a:ea typeface="Droid Sans"/>
                <a:cs typeface="Arial" pitchFamily="34" charset="0"/>
              </a:rPr>
              <a:t>Some available </a:t>
            </a:r>
            <a:r>
              <a:rPr lang="en-US" dirty="0" err="1">
                <a:solidFill>
                  <a:srgbClr val="333333"/>
                </a:solidFill>
                <a:latin typeface="Arial" pitchFamily="34" charset="0"/>
                <a:ea typeface="Droid Sans"/>
                <a:cs typeface="Arial" pitchFamily="34" charset="0"/>
              </a:rPr>
              <a:t>JUnit</a:t>
            </a:r>
            <a:r>
              <a:rPr lang="en-US" dirty="0">
                <a:solidFill>
                  <a:srgbClr val="333333"/>
                </a:solidFill>
                <a:latin typeface="Arial" pitchFamily="34" charset="0"/>
                <a:ea typeface="Droid Sans"/>
                <a:cs typeface="Arial" pitchFamily="34" charset="0"/>
              </a:rPr>
              <a:t> annotations</a:t>
            </a:r>
          </a:p>
        </p:txBody>
      </p:sp>
      <p:sp>
        <p:nvSpPr>
          <p:cNvPr id="3" name="Date Placeholder 2"/>
          <p:cNvSpPr>
            <a:spLocks noGrp="1"/>
          </p:cNvSpPr>
          <p:nvPr>
            <p:ph type="dt" sz="half" idx="10"/>
          </p:nvPr>
        </p:nvSpPr>
        <p:spPr/>
        <p:txBody>
          <a:bodyPr/>
          <a:lstStyle/>
          <a:p>
            <a:fld id="{2853C2C5-B32F-42E1-8227-7A84264C0A9D}"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44248565"/>
              </p:ext>
            </p:extLst>
          </p:nvPr>
        </p:nvGraphicFramePr>
        <p:xfrm>
          <a:off x="914400" y="1636556"/>
          <a:ext cx="7696199" cy="4417240"/>
        </p:xfrm>
        <a:graphic>
          <a:graphicData uri="http://schemas.openxmlformats.org/drawingml/2006/table">
            <a:tbl>
              <a:tblPr/>
              <a:tblGrid>
                <a:gridCol w="2286000"/>
                <a:gridCol w="5410199"/>
              </a:tblGrid>
              <a:tr h="335963">
                <a:tc>
                  <a:txBody>
                    <a:bodyPr/>
                    <a:lstStyle/>
                    <a:p>
                      <a:pPr algn="l" fontAlgn="t"/>
                      <a:r>
                        <a:rPr lang="en-GB" sz="1600" dirty="0">
                          <a:effectLst/>
                        </a:rPr>
                        <a:t>@Test </a:t>
                      </a:r>
                      <a:br>
                        <a:rPr lang="en-GB" sz="1600" dirty="0">
                          <a:effectLst/>
                        </a:rPr>
                      </a:br>
                      <a:r>
                        <a:rPr lang="en-GB" sz="1600" dirty="0">
                          <a:effectLst/>
                        </a:rPr>
                        <a:t>public void method()</a:t>
                      </a:r>
                    </a:p>
                  </a:txBody>
                  <a:tcPr marL="30439" marR="30439" marT="30439" marB="2739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GB" sz="1600" dirty="0">
                          <a:effectLst/>
                        </a:rPr>
                        <a:t>The annotation @Test identifies that a method is a test method.</a:t>
                      </a:r>
                    </a:p>
                  </a:txBody>
                  <a:tcPr marL="30439" marR="30439" marT="30439" marB="2739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601779">
                <a:tc>
                  <a:txBody>
                    <a:bodyPr/>
                    <a:lstStyle/>
                    <a:p>
                      <a:pPr algn="l" fontAlgn="t"/>
                      <a:r>
                        <a:rPr lang="en-GB" sz="1600" dirty="0">
                          <a:effectLst/>
                        </a:rPr>
                        <a:t>@Before </a:t>
                      </a:r>
                      <a:br>
                        <a:rPr lang="en-GB" sz="1600" dirty="0">
                          <a:effectLst/>
                        </a:rPr>
                      </a:br>
                      <a:r>
                        <a:rPr lang="en-GB" sz="1600" dirty="0">
                          <a:effectLst/>
                        </a:rPr>
                        <a:t>public void method()</a:t>
                      </a:r>
                    </a:p>
                  </a:txBody>
                  <a:tcPr marL="30439" marR="30439" marT="30439" marB="2739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GB" sz="1600" dirty="0">
                          <a:effectLst/>
                        </a:rPr>
                        <a:t>This method is executed </a:t>
                      </a:r>
                      <a:r>
                        <a:rPr lang="en-GB" sz="1600" dirty="0">
                          <a:solidFill>
                            <a:srgbClr val="FF0000"/>
                          </a:solidFill>
                          <a:effectLst/>
                        </a:rPr>
                        <a:t>before each test</a:t>
                      </a:r>
                      <a:r>
                        <a:rPr lang="en-GB" sz="1600" dirty="0">
                          <a:effectLst/>
                        </a:rPr>
                        <a:t>. This method can prepare the test environment (e.g. read input data, initialize the class).</a:t>
                      </a:r>
                    </a:p>
                  </a:txBody>
                  <a:tcPr marL="30439" marR="30439" marT="30439" marB="2739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867596">
                <a:tc>
                  <a:txBody>
                    <a:bodyPr/>
                    <a:lstStyle/>
                    <a:p>
                      <a:pPr algn="l" fontAlgn="t"/>
                      <a:r>
                        <a:rPr lang="en-GB" sz="1600" dirty="0">
                          <a:effectLst/>
                        </a:rPr>
                        <a:t>@After </a:t>
                      </a:r>
                      <a:br>
                        <a:rPr lang="en-GB" sz="1600" dirty="0">
                          <a:effectLst/>
                        </a:rPr>
                      </a:br>
                      <a:r>
                        <a:rPr lang="en-GB" sz="1600" dirty="0">
                          <a:effectLst/>
                        </a:rPr>
                        <a:t>public void method()</a:t>
                      </a:r>
                    </a:p>
                  </a:txBody>
                  <a:tcPr marL="30439" marR="30439" marT="30439" marB="2739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GB" sz="1600" dirty="0">
                          <a:effectLst/>
                        </a:rPr>
                        <a:t>This method is executed </a:t>
                      </a:r>
                      <a:r>
                        <a:rPr lang="en-GB" sz="1600" dirty="0">
                          <a:solidFill>
                            <a:srgbClr val="FF0000"/>
                          </a:solidFill>
                          <a:effectLst/>
                        </a:rPr>
                        <a:t>after each test</a:t>
                      </a:r>
                      <a:r>
                        <a:rPr lang="en-GB" sz="1600" dirty="0">
                          <a:effectLst/>
                        </a:rPr>
                        <a:t>. This method can </a:t>
                      </a:r>
                      <a:r>
                        <a:rPr lang="en-GB" sz="1600" dirty="0" err="1">
                          <a:effectLst/>
                        </a:rPr>
                        <a:t>cleanup</a:t>
                      </a:r>
                      <a:r>
                        <a:rPr lang="en-GB" sz="1600" dirty="0">
                          <a:effectLst/>
                        </a:rPr>
                        <a:t> the test environment (e.g. delete temporary data, restore defaults). It can also save memory by cleaning up expensive memory structures.</a:t>
                      </a:r>
                    </a:p>
                  </a:txBody>
                  <a:tcPr marL="30439" marR="30439" marT="30439" marB="2739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000505">
                <a:tc>
                  <a:txBody>
                    <a:bodyPr/>
                    <a:lstStyle/>
                    <a:p>
                      <a:pPr algn="l" fontAlgn="t"/>
                      <a:r>
                        <a:rPr lang="en-GB" sz="1600">
                          <a:effectLst/>
                        </a:rPr>
                        <a:t>@BeforeClass </a:t>
                      </a:r>
                      <a:br>
                        <a:rPr lang="en-GB" sz="1600">
                          <a:effectLst/>
                        </a:rPr>
                      </a:br>
                      <a:r>
                        <a:rPr lang="en-GB" sz="1600">
                          <a:effectLst/>
                        </a:rPr>
                        <a:t>public static void method()</a:t>
                      </a:r>
                    </a:p>
                  </a:txBody>
                  <a:tcPr marL="30439" marR="30439" marT="30439" marB="2739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GB" sz="1600" dirty="0">
                          <a:effectLst/>
                        </a:rPr>
                        <a:t>This method is executed </a:t>
                      </a:r>
                      <a:r>
                        <a:rPr lang="en-GB" sz="1600" dirty="0">
                          <a:solidFill>
                            <a:srgbClr val="FF0000"/>
                          </a:solidFill>
                          <a:effectLst/>
                        </a:rPr>
                        <a:t>once</a:t>
                      </a:r>
                      <a:r>
                        <a:rPr lang="en-GB" sz="1600" dirty="0">
                          <a:effectLst/>
                        </a:rPr>
                        <a:t>, before the start of all tests. This can be used to perform time intensive activities, for example to connect to a database. Methods annotated with this annotation need to be defined as static to work with </a:t>
                      </a:r>
                      <a:r>
                        <a:rPr lang="en-GB" sz="1600" dirty="0" err="1">
                          <a:effectLst/>
                        </a:rPr>
                        <a:t>JUnit</a:t>
                      </a:r>
                      <a:r>
                        <a:rPr lang="en-GB" sz="1600" dirty="0">
                          <a:effectLst/>
                        </a:rPr>
                        <a:t>.</a:t>
                      </a:r>
                    </a:p>
                  </a:txBody>
                  <a:tcPr marL="30439" marR="30439" marT="30439" marB="2739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000505">
                <a:tc>
                  <a:txBody>
                    <a:bodyPr/>
                    <a:lstStyle/>
                    <a:p>
                      <a:pPr algn="l" fontAlgn="t"/>
                      <a:r>
                        <a:rPr lang="en-GB" sz="1600">
                          <a:effectLst/>
                        </a:rPr>
                        <a:t>@AfterClass </a:t>
                      </a:r>
                      <a:br>
                        <a:rPr lang="en-GB" sz="1600">
                          <a:effectLst/>
                        </a:rPr>
                      </a:br>
                      <a:r>
                        <a:rPr lang="en-GB" sz="1600">
                          <a:effectLst/>
                        </a:rPr>
                        <a:t>public static void method()</a:t>
                      </a:r>
                    </a:p>
                  </a:txBody>
                  <a:tcPr marL="30439" marR="30439" marT="30439" marB="2739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GB" sz="1600">
                          <a:effectLst/>
                        </a:rPr>
                        <a:t>This method is executed once, after all tests have been finished. This can be used to perform clean-up activities, for example to disconnect from a database. Methods annotated with this annotation need to be defined as static to work with JUnit.</a:t>
                      </a:r>
                    </a:p>
                  </a:txBody>
                  <a:tcPr marL="30439" marR="30439" marT="30439" marB="2739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35963">
                <a:tc>
                  <a:txBody>
                    <a:bodyPr/>
                    <a:lstStyle/>
                    <a:p>
                      <a:pPr algn="l" fontAlgn="t"/>
                      <a:endParaRPr lang="en-GB" sz="1600" strike="noStrike" dirty="0">
                        <a:effectLst/>
                      </a:endParaRPr>
                    </a:p>
                  </a:txBody>
                  <a:tcPr marL="30439" marR="30439" marT="30439" marB="2739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endParaRPr lang="en-GB" sz="1600" strike="noStrike" dirty="0">
                        <a:effectLst/>
                      </a:endParaRPr>
                    </a:p>
                  </a:txBody>
                  <a:tcPr marL="30439" marR="30439" marT="30439" marB="2739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61427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a:solidFill>
            <a:schemeClr val="bg1">
              <a:lumMod val="95000"/>
            </a:schemeClr>
          </a:solidFill>
        </p:spPr>
        <p:txBody>
          <a:bodyPr/>
          <a:lstStyle/>
          <a:p>
            <a:r>
              <a:rPr lang="en-GB" dirty="0"/>
              <a:t>class </a:t>
            </a:r>
            <a:r>
              <a:rPr lang="en-GB" dirty="0" err="1" smtClean="0"/>
              <a:t>TriangleTest</a:t>
            </a:r>
            <a:r>
              <a:rPr lang="en-GB" dirty="0" smtClean="0"/>
              <a:t> in </a:t>
            </a:r>
            <a:r>
              <a:rPr lang="en-GB" dirty="0" err="1" smtClean="0"/>
              <a:t>JUnit</a:t>
            </a:r>
            <a:r>
              <a:rPr lang="en-GB" dirty="0" smtClean="0"/>
              <a:t> 4</a:t>
            </a:r>
            <a:endParaRPr lang="en-GB" dirty="0"/>
          </a:p>
        </p:txBody>
      </p:sp>
      <p:sp>
        <p:nvSpPr>
          <p:cNvPr id="3" name="Date Placeholder 2"/>
          <p:cNvSpPr>
            <a:spLocks noGrp="1"/>
          </p:cNvSpPr>
          <p:nvPr>
            <p:ph type="dt" sz="half" idx="10"/>
          </p:nvPr>
        </p:nvSpPr>
        <p:spPr/>
        <p:txBody>
          <a:bodyPr/>
          <a:lstStyle/>
          <a:p>
            <a:fld id="{28DD10B3-995D-4C8E-8648-1E5C20E5802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Content Placeholder 5"/>
          <p:cNvSpPr>
            <a:spLocks noGrp="1"/>
          </p:cNvSpPr>
          <p:nvPr>
            <p:ph sz="quarter" idx="1"/>
          </p:nvPr>
        </p:nvSpPr>
        <p:spPr>
          <a:xfrm>
            <a:off x="457200" y="1905000"/>
            <a:ext cx="3505200" cy="3124200"/>
          </a:xfrm>
          <a:ln>
            <a:solidFill>
              <a:schemeClr val="accent1"/>
            </a:solidFill>
          </a:ln>
        </p:spPr>
        <p:txBody>
          <a:bodyPr>
            <a:normAutofit/>
          </a:bodyPr>
          <a:lstStyle/>
          <a:p>
            <a:pPr marL="0" indent="0">
              <a:buNone/>
            </a:pPr>
            <a:r>
              <a:rPr lang="en-GB" sz="1400" dirty="0" smtClean="0"/>
              <a:t>public class </a:t>
            </a:r>
            <a:r>
              <a:rPr lang="en-GB" sz="1400" dirty="0" err="1" smtClean="0"/>
              <a:t>TriangleTest</a:t>
            </a:r>
            <a:r>
              <a:rPr lang="en-GB" sz="1400" dirty="0" smtClean="0"/>
              <a:t> {</a:t>
            </a:r>
          </a:p>
          <a:p>
            <a:pPr marL="0" indent="0">
              <a:buNone/>
            </a:pPr>
            <a:r>
              <a:rPr lang="en-GB" sz="1400" dirty="0"/>
              <a:t> </a:t>
            </a:r>
            <a:r>
              <a:rPr lang="en-GB" sz="1400" dirty="0" smtClean="0"/>
              <a:t>  ….</a:t>
            </a:r>
          </a:p>
          <a:p>
            <a:pPr marL="0" indent="0">
              <a:buNone/>
            </a:pPr>
            <a:r>
              <a:rPr lang="en-GB" sz="1400" dirty="0" smtClean="0"/>
              <a:t>    @</a:t>
            </a:r>
            <a:r>
              <a:rPr lang="en-GB" sz="1400" dirty="0"/>
              <a:t>Test</a:t>
            </a:r>
          </a:p>
          <a:p>
            <a:pPr marL="0" indent="0">
              <a:buNone/>
            </a:pPr>
            <a:r>
              <a:rPr lang="en-GB" sz="1400" dirty="0"/>
              <a:t>    public void </a:t>
            </a:r>
            <a:r>
              <a:rPr lang="en-GB" sz="1400" dirty="0" err="1" smtClean="0"/>
              <a:t>testReturnEQUTriangleType</a:t>
            </a:r>
            <a:r>
              <a:rPr lang="en-GB" sz="1400" dirty="0"/>
              <a:t>() {</a:t>
            </a:r>
          </a:p>
          <a:p>
            <a:pPr marL="0" indent="0">
              <a:buNone/>
            </a:pPr>
            <a:r>
              <a:rPr lang="en-GB" sz="1400" dirty="0"/>
              <a:t>      Triangle t1 = new Triangle(1, 1, 1);</a:t>
            </a:r>
          </a:p>
          <a:p>
            <a:pPr marL="0" indent="0">
              <a:buNone/>
            </a:pPr>
            <a:r>
              <a:rPr lang="en-GB" sz="1400" dirty="0"/>
              <a:t>      </a:t>
            </a:r>
            <a:r>
              <a:rPr lang="en-GB" sz="1400" dirty="0" err="1"/>
              <a:t>int</a:t>
            </a:r>
            <a:r>
              <a:rPr lang="en-GB" sz="1400" dirty="0"/>
              <a:t> </a:t>
            </a:r>
            <a:r>
              <a:rPr lang="en-GB" sz="1400" dirty="0" err="1"/>
              <a:t>expResult</a:t>
            </a:r>
            <a:r>
              <a:rPr lang="en-GB" sz="1400" dirty="0"/>
              <a:t> = </a:t>
            </a:r>
            <a:r>
              <a:rPr lang="en-GB" sz="1400" dirty="0" err="1"/>
              <a:t>Triangle.EQU</a:t>
            </a:r>
            <a:r>
              <a:rPr lang="en-GB" sz="1400" dirty="0"/>
              <a:t>;</a:t>
            </a:r>
          </a:p>
          <a:p>
            <a:pPr marL="0" indent="0">
              <a:buNone/>
            </a:pPr>
            <a:r>
              <a:rPr lang="en-GB" sz="1400" dirty="0"/>
              <a:t>      </a:t>
            </a:r>
            <a:r>
              <a:rPr lang="en-GB" sz="1400" dirty="0" err="1"/>
              <a:t>int</a:t>
            </a:r>
            <a:r>
              <a:rPr lang="en-GB" sz="1400" dirty="0"/>
              <a:t> result = t1.returnTriangleType();</a:t>
            </a:r>
          </a:p>
          <a:p>
            <a:pPr marL="0" indent="0">
              <a:buNone/>
            </a:pPr>
            <a:r>
              <a:rPr lang="en-GB" sz="1400" dirty="0"/>
              <a:t>      </a:t>
            </a:r>
            <a:r>
              <a:rPr lang="en-GB" sz="1400" dirty="0" err="1"/>
              <a:t>assertEquals</a:t>
            </a:r>
            <a:r>
              <a:rPr lang="en-GB" sz="1400" dirty="0"/>
              <a:t>("Test EQU ", </a:t>
            </a:r>
            <a:r>
              <a:rPr lang="en-GB" sz="1400" dirty="0" err="1"/>
              <a:t>expResult</a:t>
            </a:r>
            <a:r>
              <a:rPr lang="en-GB" sz="1400" dirty="0"/>
              <a:t>, result);</a:t>
            </a:r>
          </a:p>
          <a:p>
            <a:pPr marL="0" indent="0">
              <a:buNone/>
            </a:pPr>
            <a:r>
              <a:rPr lang="en-GB" sz="1400" dirty="0"/>
              <a:t>    }</a:t>
            </a:r>
          </a:p>
          <a:p>
            <a:pPr marL="0" indent="0">
              <a:buNone/>
            </a:pPr>
            <a:endParaRPr lang="en-GB" sz="1400" dirty="0"/>
          </a:p>
        </p:txBody>
      </p:sp>
      <p:sp>
        <p:nvSpPr>
          <p:cNvPr id="7" name="Content Placeholder 5"/>
          <p:cNvSpPr txBox="1">
            <a:spLocks/>
          </p:cNvSpPr>
          <p:nvPr/>
        </p:nvSpPr>
        <p:spPr>
          <a:xfrm>
            <a:off x="4246418" y="1905000"/>
            <a:ext cx="4267200" cy="3124200"/>
          </a:xfrm>
          <a:prstGeom prst="rect">
            <a:avLst/>
          </a:prstGeom>
          <a:ln>
            <a:solidFill>
              <a:schemeClr val="accent1"/>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GB" dirty="0" smtClean="0"/>
              <a:t>  </a:t>
            </a:r>
            <a:r>
              <a:rPr lang="en-GB" sz="1500" dirty="0" smtClean="0"/>
              <a:t>@Test</a:t>
            </a:r>
          </a:p>
          <a:p>
            <a:pPr marL="0" indent="0">
              <a:buFont typeface="Wingdings 2"/>
              <a:buNone/>
            </a:pPr>
            <a:r>
              <a:rPr lang="en-GB" sz="1500" dirty="0" smtClean="0"/>
              <a:t>    public void </a:t>
            </a:r>
            <a:r>
              <a:rPr lang="en-GB" sz="1500" dirty="0" err="1" smtClean="0"/>
              <a:t>testReturnINVTriangleType</a:t>
            </a:r>
            <a:r>
              <a:rPr lang="en-GB" sz="1500" dirty="0" smtClean="0"/>
              <a:t>() {</a:t>
            </a:r>
          </a:p>
          <a:p>
            <a:pPr marL="0" indent="0">
              <a:buFont typeface="Wingdings 2"/>
              <a:buNone/>
            </a:pPr>
            <a:r>
              <a:rPr lang="en-GB" sz="1500" dirty="0" smtClean="0"/>
              <a:t>        Triangle t2 = new Triangle(1, 4, 1);</a:t>
            </a:r>
          </a:p>
          <a:p>
            <a:pPr marL="0" indent="0">
              <a:buFont typeface="Wingdings 2"/>
              <a:buNone/>
            </a:pPr>
            <a:r>
              <a:rPr lang="en-GB" sz="1500" dirty="0" smtClean="0"/>
              <a:t>        </a:t>
            </a:r>
            <a:r>
              <a:rPr lang="en-GB" sz="1500" dirty="0" err="1" smtClean="0"/>
              <a:t>int</a:t>
            </a:r>
            <a:r>
              <a:rPr lang="en-GB" sz="1500" dirty="0" smtClean="0"/>
              <a:t> </a:t>
            </a:r>
            <a:r>
              <a:rPr lang="en-GB" sz="1500" dirty="0" err="1" smtClean="0"/>
              <a:t>expResult</a:t>
            </a:r>
            <a:r>
              <a:rPr lang="en-GB" sz="1500" dirty="0" smtClean="0"/>
              <a:t> = </a:t>
            </a:r>
            <a:r>
              <a:rPr lang="en-GB" sz="1500" dirty="0" err="1" smtClean="0"/>
              <a:t>Triangle.INV</a:t>
            </a:r>
            <a:r>
              <a:rPr lang="en-GB" sz="1500" dirty="0" smtClean="0"/>
              <a:t>;</a:t>
            </a:r>
          </a:p>
          <a:p>
            <a:pPr marL="0" indent="0">
              <a:buFont typeface="Wingdings 2"/>
              <a:buNone/>
            </a:pPr>
            <a:r>
              <a:rPr lang="en-GB" sz="1500" dirty="0" smtClean="0"/>
              <a:t>        </a:t>
            </a:r>
            <a:r>
              <a:rPr lang="en-GB" sz="1500" dirty="0" err="1" smtClean="0"/>
              <a:t>int</a:t>
            </a:r>
            <a:r>
              <a:rPr lang="en-GB" sz="1500" dirty="0" smtClean="0"/>
              <a:t> result = t2.returnTriangleType();</a:t>
            </a:r>
          </a:p>
          <a:p>
            <a:pPr marL="0" indent="0">
              <a:buFont typeface="Wingdings 2"/>
              <a:buNone/>
            </a:pPr>
            <a:r>
              <a:rPr lang="en-GB" sz="1500" dirty="0" smtClean="0"/>
              <a:t>        </a:t>
            </a:r>
            <a:r>
              <a:rPr lang="en-GB" sz="1500" dirty="0" err="1" smtClean="0"/>
              <a:t>assertEquals</a:t>
            </a:r>
            <a:r>
              <a:rPr lang="en-GB" sz="1500" dirty="0" smtClean="0"/>
              <a:t>("Test INV ", </a:t>
            </a:r>
            <a:r>
              <a:rPr lang="en-GB" sz="1500" dirty="0" err="1" smtClean="0"/>
              <a:t>expResult</a:t>
            </a:r>
            <a:r>
              <a:rPr lang="en-GB" sz="1500" dirty="0" smtClean="0"/>
              <a:t>, result);</a:t>
            </a:r>
          </a:p>
          <a:p>
            <a:pPr marL="0" indent="0">
              <a:buFont typeface="Wingdings 2"/>
              <a:buNone/>
            </a:pPr>
            <a:r>
              <a:rPr lang="en-GB" sz="1500" dirty="0" smtClean="0"/>
              <a:t>    }</a:t>
            </a:r>
          </a:p>
          <a:p>
            <a:pPr marL="0" indent="0">
              <a:buFont typeface="Wingdings 2"/>
              <a:buNone/>
            </a:pPr>
            <a:r>
              <a:rPr lang="en-GB" sz="1500" dirty="0" smtClean="0"/>
              <a:t>}</a:t>
            </a:r>
            <a:endParaRPr lang="en-GB" sz="1500" dirty="0"/>
          </a:p>
        </p:txBody>
      </p:sp>
      <p:sp>
        <p:nvSpPr>
          <p:cNvPr id="8" name="TextBox 7"/>
          <p:cNvSpPr txBox="1"/>
          <p:nvPr/>
        </p:nvSpPr>
        <p:spPr>
          <a:xfrm>
            <a:off x="609600" y="5181600"/>
            <a:ext cx="6172200" cy="584775"/>
          </a:xfrm>
          <a:prstGeom prst="rect">
            <a:avLst/>
          </a:prstGeom>
          <a:noFill/>
          <a:ln>
            <a:solidFill>
              <a:schemeClr val="accent1"/>
            </a:solidFill>
          </a:ln>
        </p:spPr>
        <p:txBody>
          <a:bodyPr wrap="square" rtlCol="0">
            <a:spAutoFit/>
          </a:bodyPr>
          <a:lstStyle/>
          <a:p>
            <a:r>
              <a:rPr lang="en-GB" sz="1600" dirty="0" err="1"/>
              <a:t>Testsuite</a:t>
            </a:r>
            <a:r>
              <a:rPr lang="en-GB" sz="1600" dirty="0"/>
              <a:t>: </a:t>
            </a:r>
            <a:r>
              <a:rPr lang="en-GB" sz="1600" dirty="0" err="1"/>
              <a:t>triangleapp.TriangleTest</a:t>
            </a:r>
            <a:endParaRPr lang="en-GB" sz="1600" dirty="0"/>
          </a:p>
          <a:p>
            <a:r>
              <a:rPr lang="en-GB" sz="1600" dirty="0" smtClean="0"/>
              <a:t>Tests </a:t>
            </a:r>
            <a:r>
              <a:rPr lang="en-GB" sz="1600" dirty="0"/>
              <a:t>run: 2, Failures: 0, Errors: 0, Time elapsed: 0.115 sec</a:t>
            </a:r>
          </a:p>
        </p:txBody>
      </p:sp>
    </p:spTree>
    <p:extLst>
      <p:ext uri="{BB962C8B-B14F-4D97-AF65-F5344CB8AC3E}">
        <p14:creationId xmlns:p14="http://schemas.microsoft.com/office/powerpoint/2010/main" val="2545581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err="1" smtClean="0"/>
              <a:t>JUnit</a:t>
            </a:r>
            <a:r>
              <a:rPr lang="en-GB" dirty="0" smtClean="0"/>
              <a:t> Assert statements</a:t>
            </a:r>
            <a:endParaRPr lang="en-GB" dirty="0"/>
          </a:p>
        </p:txBody>
      </p:sp>
      <p:sp>
        <p:nvSpPr>
          <p:cNvPr id="3" name="Date Placeholder 2"/>
          <p:cNvSpPr>
            <a:spLocks noGrp="1"/>
          </p:cNvSpPr>
          <p:nvPr>
            <p:ph type="dt" sz="half" idx="10"/>
          </p:nvPr>
        </p:nvSpPr>
        <p:spPr/>
        <p:txBody>
          <a:bodyPr/>
          <a:lstStyle/>
          <a:p>
            <a:fld id="{4C7F4752-DFFC-4EFE-8F22-217F1706D024}"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Content Placeholder 5"/>
          <p:cNvSpPr>
            <a:spLocks noGrp="1"/>
          </p:cNvSpPr>
          <p:nvPr>
            <p:ph sz="quarter" idx="1"/>
          </p:nvPr>
        </p:nvSpPr>
        <p:spPr/>
        <p:txBody>
          <a:bodyPr/>
          <a:lstStyle/>
          <a:p>
            <a:endParaRPr lang="en-GB" dirty="0" smtClean="0"/>
          </a:p>
          <a:p>
            <a:r>
              <a:rPr lang="en-GB" dirty="0" err="1" smtClean="0"/>
              <a:t>JUnit</a:t>
            </a:r>
            <a:r>
              <a:rPr lang="en-GB" dirty="0" smtClean="0"/>
              <a:t> </a:t>
            </a:r>
            <a:r>
              <a:rPr lang="en-GB" dirty="0"/>
              <a:t>provides static methods in the Assert class to test for certain conditions. These </a:t>
            </a:r>
            <a:r>
              <a:rPr lang="en-GB" i="1" dirty="0"/>
              <a:t>assertion methods</a:t>
            </a:r>
            <a:r>
              <a:rPr lang="en-GB" dirty="0"/>
              <a:t> typically start with asserts and allow you to specify the error message, the expected and the actual result. </a:t>
            </a:r>
            <a:endParaRPr lang="en-GB" dirty="0" smtClean="0"/>
          </a:p>
          <a:p>
            <a:r>
              <a:rPr lang="en-GB" dirty="0" smtClean="0"/>
              <a:t>An</a:t>
            </a:r>
            <a:r>
              <a:rPr lang="en-GB" dirty="0"/>
              <a:t> </a:t>
            </a:r>
            <a:r>
              <a:rPr lang="en-GB" i="1" dirty="0"/>
              <a:t>assertion method</a:t>
            </a:r>
            <a:r>
              <a:rPr lang="en-GB" dirty="0"/>
              <a:t> compares the actual value returned by a test to the expected value, and </a:t>
            </a:r>
            <a:r>
              <a:rPr lang="en-GB" dirty="0" smtClean="0"/>
              <a:t>throws an</a:t>
            </a:r>
            <a:r>
              <a:rPr lang="en-GB" dirty="0"/>
              <a:t> </a:t>
            </a:r>
            <a:r>
              <a:rPr lang="en-GB" i="1" dirty="0" err="1" smtClean="0"/>
              <a:t>AssertionException</a:t>
            </a:r>
            <a:r>
              <a:rPr lang="en-GB" i="1" dirty="0" smtClean="0"/>
              <a:t> </a:t>
            </a:r>
            <a:r>
              <a:rPr lang="en-GB" dirty="0" smtClean="0"/>
              <a:t>if </a:t>
            </a:r>
            <a:r>
              <a:rPr lang="en-GB" dirty="0"/>
              <a:t>the comparison test fails.</a:t>
            </a:r>
          </a:p>
        </p:txBody>
      </p:sp>
    </p:spTree>
    <p:extLst>
      <p:ext uri="{BB962C8B-B14F-4D97-AF65-F5344CB8AC3E}">
        <p14:creationId xmlns:p14="http://schemas.microsoft.com/office/powerpoint/2010/main" val="4084295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a:t>Some </a:t>
            </a:r>
            <a:r>
              <a:rPr lang="en-GB" dirty="0" err="1"/>
              <a:t>Junit</a:t>
            </a:r>
            <a:r>
              <a:rPr lang="en-GB" dirty="0"/>
              <a:t> Assert statements</a:t>
            </a:r>
          </a:p>
        </p:txBody>
      </p:sp>
      <p:sp>
        <p:nvSpPr>
          <p:cNvPr id="3" name="Date Placeholder 2"/>
          <p:cNvSpPr>
            <a:spLocks noGrp="1"/>
          </p:cNvSpPr>
          <p:nvPr>
            <p:ph type="dt" sz="half" idx="10"/>
          </p:nvPr>
        </p:nvSpPr>
        <p:spPr/>
        <p:txBody>
          <a:bodyPr/>
          <a:lstStyle/>
          <a:p>
            <a:fld id="{2379F4FE-18F6-4EAC-8313-6EB56ED80870}"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360649231"/>
              </p:ext>
            </p:extLst>
          </p:nvPr>
        </p:nvGraphicFramePr>
        <p:xfrm>
          <a:off x="914400" y="1600201"/>
          <a:ext cx="7467600" cy="3337346"/>
        </p:xfrm>
        <a:graphic>
          <a:graphicData uri="http://schemas.openxmlformats.org/drawingml/2006/table">
            <a:tbl>
              <a:tblPr/>
              <a:tblGrid>
                <a:gridCol w="3048000"/>
                <a:gridCol w="4419600"/>
              </a:tblGrid>
              <a:tr h="352384">
                <a:tc>
                  <a:txBody>
                    <a:bodyPr/>
                    <a:lstStyle/>
                    <a:p>
                      <a:pPr algn="l" fontAlgn="ctr"/>
                      <a:r>
                        <a:rPr lang="en-GB" sz="1800" b="1" dirty="0">
                          <a:effectLst/>
                        </a:rPr>
                        <a:t>Statement</a:t>
                      </a:r>
                    </a:p>
                  </a:txBody>
                  <a:tcPr marL="49374" marR="49374" marT="44436" marB="4443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algn="l" fontAlgn="ctr"/>
                      <a:r>
                        <a:rPr lang="en-GB" sz="1800" b="1">
                          <a:effectLst/>
                        </a:rPr>
                        <a:t>Description</a:t>
                      </a:r>
                    </a:p>
                  </a:txBody>
                  <a:tcPr marL="49374" marR="49374" marT="44436" marB="4443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r>
              <a:tr h="623331">
                <a:tc>
                  <a:txBody>
                    <a:bodyPr/>
                    <a:lstStyle/>
                    <a:p>
                      <a:pPr algn="l" fontAlgn="t"/>
                      <a:r>
                        <a:rPr lang="en-GB" sz="1800" dirty="0" err="1">
                          <a:effectLst/>
                        </a:rPr>
                        <a:t>assertTrue</a:t>
                      </a:r>
                      <a:r>
                        <a:rPr lang="en-GB" sz="1800" dirty="0">
                          <a:effectLst/>
                        </a:rPr>
                        <a:t>([message], </a:t>
                      </a:r>
                      <a:r>
                        <a:rPr lang="en-GB" sz="1800" dirty="0" err="1">
                          <a:effectLst/>
                        </a:rPr>
                        <a:t>boolean</a:t>
                      </a:r>
                      <a:r>
                        <a:rPr lang="en-GB" sz="1800" dirty="0">
                          <a:effectLst/>
                        </a:rPr>
                        <a:t> condition)</a:t>
                      </a:r>
                    </a:p>
                  </a:txBody>
                  <a:tcPr marL="49374" marR="49374" marT="49374" marB="4443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GB" sz="1800">
                          <a:effectLst/>
                        </a:rPr>
                        <a:t>Checks that the boolean condition is true.</a:t>
                      </a:r>
                    </a:p>
                  </a:txBody>
                  <a:tcPr marL="49374" marR="49374" marT="49374" marB="4443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81787">
                <a:tc>
                  <a:txBody>
                    <a:bodyPr/>
                    <a:lstStyle/>
                    <a:p>
                      <a:pPr algn="l" fontAlgn="t"/>
                      <a:r>
                        <a:rPr lang="en-GB" sz="1800" dirty="0" err="1" smtClean="0">
                          <a:effectLst/>
                        </a:rPr>
                        <a:t>assertEquals</a:t>
                      </a:r>
                      <a:r>
                        <a:rPr lang="en-GB" sz="1800" dirty="0">
                          <a:effectLst/>
                        </a:rPr>
                        <a:t>([String message], expected, actual)</a:t>
                      </a:r>
                    </a:p>
                  </a:txBody>
                  <a:tcPr marL="49374" marR="49374" marT="49374" marB="4443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GB" sz="1800">
                          <a:effectLst/>
                        </a:rPr>
                        <a:t>Tests that two values are the same. Note: for arrays the reference is checked not the content of the arrays.</a:t>
                      </a:r>
                    </a:p>
                  </a:txBody>
                  <a:tcPr marL="49374" marR="49374" marT="49374" marB="4443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81787">
                <a:tc>
                  <a:txBody>
                    <a:bodyPr/>
                    <a:lstStyle/>
                    <a:p>
                      <a:pPr algn="l" fontAlgn="t"/>
                      <a:r>
                        <a:rPr lang="en-GB" sz="1800" dirty="0" err="1" smtClean="0">
                          <a:effectLst/>
                        </a:rPr>
                        <a:t>assertEquals</a:t>
                      </a:r>
                      <a:r>
                        <a:rPr lang="en-GB" sz="1800" dirty="0">
                          <a:effectLst/>
                        </a:rPr>
                        <a:t>([String message], expected, actual, tolerance)</a:t>
                      </a:r>
                    </a:p>
                  </a:txBody>
                  <a:tcPr marL="49374" marR="49374" marT="49374" marB="4443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GB" sz="1800" dirty="0">
                          <a:effectLst/>
                        </a:rPr>
                        <a:t>Test that float or double values match. The tolerance is the number of decimals which must be the same.</a:t>
                      </a:r>
                    </a:p>
                  </a:txBody>
                  <a:tcPr marL="49374" marR="49374" marT="49374" marB="4443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57175">
                <a:tc>
                  <a:txBody>
                    <a:bodyPr/>
                    <a:lstStyle/>
                    <a:p>
                      <a:pPr algn="l" fontAlgn="t"/>
                      <a:r>
                        <a:rPr lang="en-GB" sz="1800" dirty="0" err="1">
                          <a:effectLst/>
                        </a:rPr>
                        <a:t>assertNotNull</a:t>
                      </a:r>
                      <a:r>
                        <a:rPr lang="en-GB" sz="1800" dirty="0">
                          <a:effectLst/>
                        </a:rPr>
                        <a:t>([message], object)</a:t>
                      </a:r>
                    </a:p>
                  </a:txBody>
                  <a:tcPr marL="49374" marR="49374" marT="49374" marB="4443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GB" sz="1800" dirty="0">
                          <a:effectLst/>
                        </a:rPr>
                        <a:t>Checks that the object is not null.</a:t>
                      </a:r>
                    </a:p>
                  </a:txBody>
                  <a:tcPr marL="49374" marR="49374" marT="49374" marB="4443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32895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a:solidFill>
            <a:schemeClr val="bg1">
              <a:lumMod val="95000"/>
            </a:schemeClr>
          </a:solidFill>
        </p:spPr>
        <p:txBody>
          <a:bodyPr/>
          <a:lstStyle/>
          <a:p>
            <a:r>
              <a:rPr lang="en-GB" dirty="0" smtClean="0"/>
              <a:t>Test Assert example</a:t>
            </a:r>
            <a:endParaRPr lang="en-GB" dirty="0"/>
          </a:p>
        </p:txBody>
      </p:sp>
      <p:sp>
        <p:nvSpPr>
          <p:cNvPr id="3" name="Date Placeholder 2"/>
          <p:cNvSpPr>
            <a:spLocks noGrp="1"/>
          </p:cNvSpPr>
          <p:nvPr>
            <p:ph type="dt" sz="half" idx="10"/>
          </p:nvPr>
        </p:nvSpPr>
        <p:spPr/>
        <p:txBody>
          <a:bodyPr/>
          <a:lstStyle/>
          <a:p>
            <a:fld id="{28DD10B3-995D-4C8E-8648-1E5C20E5802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Content Placeholder 5"/>
          <p:cNvSpPr>
            <a:spLocks noGrp="1"/>
          </p:cNvSpPr>
          <p:nvPr>
            <p:ph sz="quarter" idx="1"/>
          </p:nvPr>
        </p:nvSpPr>
        <p:spPr>
          <a:xfrm>
            <a:off x="457200" y="1447800"/>
            <a:ext cx="3733800" cy="4572000"/>
          </a:xfrm>
          <a:ln>
            <a:solidFill>
              <a:schemeClr val="accent1"/>
            </a:solidFill>
          </a:ln>
        </p:spPr>
        <p:txBody>
          <a:bodyPr>
            <a:normAutofit/>
          </a:bodyPr>
          <a:lstStyle/>
          <a:p>
            <a:pPr marL="0" indent="0">
              <a:buNone/>
            </a:pPr>
            <a:r>
              <a:rPr lang="en-GB" sz="1400" dirty="0"/>
              <a:t>public class </a:t>
            </a:r>
            <a:r>
              <a:rPr lang="en-GB" sz="1400" dirty="0" err="1"/>
              <a:t>TestAssertions</a:t>
            </a:r>
            <a:r>
              <a:rPr lang="en-GB" sz="1400" dirty="0"/>
              <a:t> {</a:t>
            </a:r>
          </a:p>
          <a:p>
            <a:pPr marL="0" indent="0">
              <a:buNone/>
            </a:pPr>
            <a:endParaRPr lang="en-GB" sz="1400" dirty="0"/>
          </a:p>
          <a:p>
            <a:pPr marL="0" indent="0">
              <a:buNone/>
            </a:pPr>
            <a:r>
              <a:rPr lang="en-GB" sz="1400" dirty="0"/>
              <a:t>   @Test</a:t>
            </a:r>
          </a:p>
          <a:p>
            <a:pPr marL="0" indent="0">
              <a:buNone/>
            </a:pPr>
            <a:r>
              <a:rPr lang="en-GB" sz="1400" dirty="0"/>
              <a:t>   public void </a:t>
            </a:r>
            <a:r>
              <a:rPr lang="en-GB" sz="1400" dirty="0" err="1"/>
              <a:t>testAssertions</a:t>
            </a:r>
            <a:r>
              <a:rPr lang="en-GB" sz="1400" dirty="0"/>
              <a:t>() {</a:t>
            </a:r>
          </a:p>
          <a:p>
            <a:pPr marL="0" indent="0">
              <a:buNone/>
            </a:pPr>
            <a:r>
              <a:rPr lang="en-GB" sz="1400" dirty="0"/>
              <a:t>      //test data</a:t>
            </a:r>
          </a:p>
          <a:p>
            <a:pPr marL="0" indent="0">
              <a:buNone/>
            </a:pPr>
            <a:r>
              <a:rPr lang="en-GB" sz="1400" dirty="0" smtClean="0"/>
              <a:t>      String str1 = new String ("</a:t>
            </a:r>
            <a:r>
              <a:rPr lang="en-GB" sz="1400" dirty="0" err="1" smtClean="0"/>
              <a:t>abc</a:t>
            </a:r>
            <a:r>
              <a:rPr lang="en-GB" sz="1400" dirty="0" smtClean="0"/>
              <a:t>");</a:t>
            </a:r>
          </a:p>
          <a:p>
            <a:pPr marL="0" indent="0">
              <a:buNone/>
            </a:pPr>
            <a:r>
              <a:rPr lang="en-GB" sz="1400" dirty="0" smtClean="0"/>
              <a:t>      String str2 = new String ("</a:t>
            </a:r>
            <a:r>
              <a:rPr lang="en-GB" sz="1400" dirty="0" err="1" smtClean="0"/>
              <a:t>abc</a:t>
            </a:r>
            <a:r>
              <a:rPr lang="en-GB" sz="1400" dirty="0" smtClean="0"/>
              <a:t>");</a:t>
            </a:r>
          </a:p>
          <a:p>
            <a:pPr marL="0" indent="0">
              <a:buNone/>
            </a:pPr>
            <a:r>
              <a:rPr lang="en-GB" sz="1400" dirty="0" smtClean="0"/>
              <a:t>      String str3 = null;</a:t>
            </a:r>
          </a:p>
          <a:p>
            <a:pPr marL="0" indent="0">
              <a:buNone/>
            </a:pPr>
            <a:r>
              <a:rPr lang="en-GB" sz="1400" dirty="0" smtClean="0"/>
              <a:t>      </a:t>
            </a:r>
            <a:r>
              <a:rPr lang="en-GB" sz="1400" dirty="0"/>
              <a:t>String str4 = "</a:t>
            </a:r>
            <a:r>
              <a:rPr lang="en-GB" sz="1400" dirty="0" err="1"/>
              <a:t>abc</a:t>
            </a:r>
            <a:r>
              <a:rPr lang="en-GB" sz="1400" dirty="0"/>
              <a:t>";</a:t>
            </a:r>
          </a:p>
          <a:p>
            <a:pPr marL="0" indent="0">
              <a:buNone/>
            </a:pPr>
            <a:r>
              <a:rPr lang="en-GB" sz="1400" dirty="0"/>
              <a:t>      String str5 = "</a:t>
            </a:r>
            <a:r>
              <a:rPr lang="en-GB" sz="1400" dirty="0" err="1"/>
              <a:t>abc</a:t>
            </a:r>
            <a:r>
              <a:rPr lang="en-GB" sz="1400" dirty="0"/>
              <a:t>";</a:t>
            </a:r>
          </a:p>
          <a:p>
            <a:pPr marL="0" indent="0">
              <a:buNone/>
            </a:pPr>
            <a:r>
              <a:rPr lang="en-GB" sz="1400" dirty="0"/>
              <a:t>      </a:t>
            </a:r>
            <a:r>
              <a:rPr lang="en-GB" sz="1400" dirty="0" err="1"/>
              <a:t>int</a:t>
            </a:r>
            <a:r>
              <a:rPr lang="en-GB" sz="1400" dirty="0"/>
              <a:t> val1 = 5;</a:t>
            </a:r>
          </a:p>
          <a:p>
            <a:pPr marL="0" indent="0">
              <a:buNone/>
            </a:pPr>
            <a:r>
              <a:rPr lang="en-GB" sz="1400" dirty="0"/>
              <a:t>      </a:t>
            </a:r>
            <a:r>
              <a:rPr lang="en-GB" sz="1400" dirty="0" err="1"/>
              <a:t>int</a:t>
            </a:r>
            <a:r>
              <a:rPr lang="en-GB" sz="1400" dirty="0"/>
              <a:t> val2 = 6;</a:t>
            </a:r>
          </a:p>
          <a:p>
            <a:pPr marL="0" indent="0">
              <a:buNone/>
            </a:pPr>
            <a:endParaRPr lang="en-GB" dirty="0"/>
          </a:p>
          <a:p>
            <a:pPr marL="0" indent="0">
              <a:buNone/>
            </a:pPr>
            <a:r>
              <a:rPr lang="en-GB" dirty="0"/>
              <a:t>      </a:t>
            </a:r>
          </a:p>
        </p:txBody>
      </p:sp>
      <p:sp>
        <p:nvSpPr>
          <p:cNvPr id="7" name="Content Placeholder 5"/>
          <p:cNvSpPr txBox="1">
            <a:spLocks/>
          </p:cNvSpPr>
          <p:nvPr/>
        </p:nvSpPr>
        <p:spPr>
          <a:xfrm>
            <a:off x="4572000" y="1447800"/>
            <a:ext cx="4038600" cy="4572000"/>
          </a:xfrm>
          <a:prstGeom prst="rect">
            <a:avLst/>
          </a:prstGeom>
          <a:ln>
            <a:solidFill>
              <a:schemeClr val="accent1"/>
            </a:solidFill>
          </a:ln>
        </p:spPr>
        <p:txBody>
          <a:bodyPr vert="horz">
            <a:normAutofit fontScale="550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GB" dirty="0" smtClean="0"/>
              <a:t>  </a:t>
            </a:r>
          </a:p>
          <a:p>
            <a:pPr marL="0" indent="0">
              <a:buFont typeface="Wingdings 2"/>
              <a:buNone/>
            </a:pPr>
            <a:r>
              <a:rPr lang="en-GB" dirty="0" smtClean="0"/>
              <a:t>      //Check that two objects are equal</a:t>
            </a:r>
          </a:p>
          <a:p>
            <a:pPr marL="0" indent="0">
              <a:buFont typeface="Wingdings 2"/>
              <a:buNone/>
            </a:pPr>
            <a:r>
              <a:rPr lang="en-GB" dirty="0" smtClean="0"/>
              <a:t>      </a:t>
            </a:r>
            <a:r>
              <a:rPr lang="en-GB" dirty="0" err="1" smtClean="0"/>
              <a:t>assertEquals</a:t>
            </a:r>
            <a:r>
              <a:rPr lang="en-GB" dirty="0" smtClean="0"/>
              <a:t>("Compare two strings", str1, str2);</a:t>
            </a:r>
          </a:p>
          <a:p>
            <a:pPr marL="0" indent="0">
              <a:buFont typeface="Wingdings 2"/>
              <a:buNone/>
            </a:pPr>
            <a:endParaRPr lang="en-GB" dirty="0" smtClean="0"/>
          </a:p>
          <a:p>
            <a:pPr marL="0" indent="0">
              <a:buFont typeface="Wingdings 2"/>
              <a:buNone/>
            </a:pPr>
            <a:r>
              <a:rPr lang="en-GB" dirty="0" smtClean="0"/>
              <a:t>      //Check that a condition is true</a:t>
            </a:r>
          </a:p>
          <a:p>
            <a:pPr marL="0" indent="0">
              <a:buFont typeface="Wingdings 2"/>
              <a:buNone/>
            </a:pPr>
            <a:r>
              <a:rPr lang="en-GB" dirty="0" smtClean="0"/>
              <a:t>      </a:t>
            </a:r>
            <a:r>
              <a:rPr lang="en-GB" dirty="0" err="1" smtClean="0"/>
              <a:t>assertTrue</a:t>
            </a:r>
            <a:r>
              <a:rPr lang="en-GB" dirty="0" smtClean="0"/>
              <a:t> (“True", val1 &lt; val2);</a:t>
            </a:r>
          </a:p>
          <a:p>
            <a:pPr marL="0" indent="0">
              <a:buFont typeface="Wingdings 2"/>
              <a:buNone/>
            </a:pPr>
            <a:endParaRPr lang="en-GB" dirty="0" smtClean="0"/>
          </a:p>
          <a:p>
            <a:pPr marL="0" indent="0">
              <a:buFont typeface="Wingdings 2"/>
              <a:buNone/>
            </a:pPr>
            <a:r>
              <a:rPr lang="en-GB" dirty="0" smtClean="0"/>
              <a:t>      //Check that a condition is false</a:t>
            </a:r>
          </a:p>
          <a:p>
            <a:pPr marL="0" indent="0">
              <a:buFont typeface="Wingdings 2"/>
              <a:buNone/>
            </a:pPr>
            <a:r>
              <a:rPr lang="en-GB" dirty="0" smtClean="0"/>
              <a:t>      </a:t>
            </a:r>
            <a:r>
              <a:rPr lang="en-GB" dirty="0" err="1" smtClean="0"/>
              <a:t>assertFalse</a:t>
            </a:r>
            <a:r>
              <a:rPr lang="en-GB" dirty="0" smtClean="0"/>
              <a:t>(“False", val1 &gt; val2);</a:t>
            </a:r>
          </a:p>
          <a:p>
            <a:pPr marL="0" indent="0">
              <a:buFont typeface="Wingdings 2"/>
              <a:buNone/>
            </a:pPr>
            <a:endParaRPr lang="en-GB" dirty="0" smtClean="0"/>
          </a:p>
          <a:p>
            <a:pPr marL="0" indent="0">
              <a:buFont typeface="Wingdings 2"/>
              <a:buNone/>
            </a:pPr>
            <a:r>
              <a:rPr lang="en-GB" dirty="0" smtClean="0"/>
              <a:t>      //Check that an object isn't null</a:t>
            </a:r>
          </a:p>
          <a:p>
            <a:pPr marL="0" indent="0">
              <a:buFont typeface="Wingdings 2"/>
              <a:buNone/>
            </a:pPr>
            <a:r>
              <a:rPr lang="en-GB" dirty="0" smtClean="0"/>
              <a:t>      </a:t>
            </a:r>
            <a:r>
              <a:rPr lang="en-GB" dirty="0" err="1" smtClean="0"/>
              <a:t>assertNotNull</a:t>
            </a:r>
            <a:r>
              <a:rPr lang="en-GB" dirty="0" smtClean="0"/>
              <a:t>(“Not null", str1);</a:t>
            </a:r>
          </a:p>
          <a:p>
            <a:pPr marL="0" indent="0">
              <a:buFont typeface="Wingdings 2"/>
              <a:buNone/>
            </a:pPr>
            <a:endParaRPr lang="en-GB" dirty="0" smtClean="0"/>
          </a:p>
          <a:p>
            <a:pPr marL="0" indent="0">
              <a:buFont typeface="Wingdings 2"/>
              <a:buNone/>
            </a:pPr>
            <a:r>
              <a:rPr lang="en-GB" dirty="0" smtClean="0"/>
              <a:t>      //Check that an object is null</a:t>
            </a:r>
          </a:p>
          <a:p>
            <a:pPr marL="0" indent="0">
              <a:buFont typeface="Wingdings 2"/>
              <a:buNone/>
            </a:pPr>
            <a:r>
              <a:rPr lang="en-GB" dirty="0" smtClean="0"/>
              <a:t>      </a:t>
            </a:r>
            <a:r>
              <a:rPr lang="en-GB" dirty="0" err="1" smtClean="0"/>
              <a:t>assertNull</a:t>
            </a:r>
            <a:r>
              <a:rPr lang="en-GB" dirty="0" smtClean="0"/>
              <a:t>(“Null", str3);</a:t>
            </a:r>
          </a:p>
          <a:p>
            <a:pPr marL="0" indent="0">
              <a:buFont typeface="Wingdings 2"/>
              <a:buNone/>
            </a:pPr>
            <a:endParaRPr lang="en-GB" dirty="0" smtClean="0"/>
          </a:p>
          <a:p>
            <a:pPr marL="0" indent="0">
              <a:buFont typeface="Wingdings 2"/>
              <a:buNone/>
            </a:pPr>
            <a:r>
              <a:rPr lang="en-GB" dirty="0" smtClean="0"/>
              <a:t>      </a:t>
            </a:r>
          </a:p>
          <a:p>
            <a:pPr marL="0" indent="0">
              <a:buFont typeface="Wingdings 2"/>
              <a:buNone/>
            </a:pPr>
            <a:r>
              <a:rPr lang="en-GB" dirty="0" smtClean="0"/>
              <a:t>}</a:t>
            </a:r>
            <a:endParaRPr lang="en-GB" dirty="0"/>
          </a:p>
        </p:txBody>
      </p:sp>
    </p:spTree>
    <p:extLst>
      <p:ext uri="{BB962C8B-B14F-4D97-AF65-F5344CB8AC3E}">
        <p14:creationId xmlns:p14="http://schemas.microsoft.com/office/powerpoint/2010/main" val="2485720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An example of @</a:t>
            </a:r>
            <a:r>
              <a:rPr lang="en-GB" dirty="0" err="1" smtClean="0"/>
              <a:t>BeforeClass</a:t>
            </a:r>
            <a:endParaRPr lang="en-GB" dirty="0"/>
          </a:p>
        </p:txBody>
      </p:sp>
      <p:sp>
        <p:nvSpPr>
          <p:cNvPr id="3" name="Date Placeholder 2"/>
          <p:cNvSpPr>
            <a:spLocks noGrp="1"/>
          </p:cNvSpPr>
          <p:nvPr>
            <p:ph type="dt" sz="half" idx="10"/>
          </p:nvPr>
        </p:nvSpPr>
        <p:spPr/>
        <p:txBody>
          <a:bodyPr/>
          <a:lstStyle/>
          <a:p>
            <a:fld id="{28DD10B3-995D-4C8E-8648-1E5C20E5802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7" name="Content Placeholder 5"/>
          <p:cNvSpPr txBox="1">
            <a:spLocks/>
          </p:cNvSpPr>
          <p:nvPr/>
        </p:nvSpPr>
        <p:spPr>
          <a:xfrm>
            <a:off x="457200" y="1905000"/>
            <a:ext cx="2743200" cy="4114800"/>
          </a:xfrm>
          <a:prstGeom prst="rect">
            <a:avLst/>
          </a:prstGeom>
          <a:ln>
            <a:solidFill>
              <a:schemeClr val="accent1"/>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GB" sz="1400" dirty="0" smtClean="0"/>
              <a:t>public class TriangleTest1 {</a:t>
            </a:r>
          </a:p>
          <a:p>
            <a:pPr marL="0" indent="0">
              <a:buFont typeface="Wingdings 2"/>
              <a:buNone/>
            </a:pPr>
            <a:r>
              <a:rPr lang="en-GB" sz="1400" dirty="0" smtClean="0"/>
              <a:t>   ….</a:t>
            </a:r>
          </a:p>
          <a:p>
            <a:pPr marL="0" indent="0">
              <a:buNone/>
            </a:pPr>
            <a:r>
              <a:rPr lang="en-GB" sz="1400" dirty="0"/>
              <a:t>    @</a:t>
            </a:r>
            <a:r>
              <a:rPr lang="en-GB" sz="1400" dirty="0" err="1" smtClean="0"/>
              <a:t>BeforeClass</a:t>
            </a:r>
            <a:endParaRPr lang="en-GB" sz="1400" dirty="0"/>
          </a:p>
          <a:p>
            <a:pPr marL="0" indent="0">
              <a:buNone/>
            </a:pPr>
            <a:r>
              <a:rPr lang="en-GB" sz="1400" dirty="0"/>
              <a:t>    public static void </a:t>
            </a:r>
            <a:r>
              <a:rPr lang="en-GB" sz="1400" dirty="0" err="1" smtClean="0"/>
              <a:t>setUpClass</a:t>
            </a:r>
            <a:r>
              <a:rPr lang="en-GB" sz="1400" dirty="0" smtClean="0"/>
              <a:t>() </a:t>
            </a:r>
            <a:r>
              <a:rPr lang="en-GB" sz="1400" dirty="0"/>
              <a:t>{</a:t>
            </a:r>
          </a:p>
          <a:p>
            <a:pPr marL="0" indent="0">
              <a:buNone/>
            </a:pPr>
            <a:r>
              <a:rPr lang="en-GB" sz="1400" dirty="0"/>
              <a:t>        equ1 = new Triangle(1, 2, 1);</a:t>
            </a:r>
          </a:p>
          <a:p>
            <a:pPr marL="0" indent="0">
              <a:buNone/>
            </a:pPr>
            <a:r>
              <a:rPr lang="en-GB" sz="1400" dirty="0"/>
              <a:t>        iso1 = new Triangle(3, 3, 1);</a:t>
            </a:r>
          </a:p>
          <a:p>
            <a:pPr marL="0" indent="0">
              <a:buNone/>
            </a:pPr>
            <a:r>
              <a:rPr lang="en-GB" sz="1400" dirty="0"/>
              <a:t>        inv1 = new Triangle(1, 4, 1);</a:t>
            </a:r>
          </a:p>
          <a:p>
            <a:pPr marL="0" indent="0">
              <a:buNone/>
            </a:pPr>
            <a:r>
              <a:rPr lang="en-GB" sz="1400" dirty="0"/>
              <a:t>        inv2 = new Triangle(-2, 1, 1);</a:t>
            </a:r>
          </a:p>
          <a:p>
            <a:pPr marL="0" indent="0">
              <a:buNone/>
            </a:pPr>
            <a:r>
              <a:rPr lang="en-GB" sz="1400" dirty="0"/>
              <a:t>    </a:t>
            </a:r>
            <a:r>
              <a:rPr lang="en-GB" sz="1400" dirty="0" smtClean="0"/>
              <a:t>}</a:t>
            </a:r>
          </a:p>
          <a:p>
            <a:pPr marL="0" indent="0">
              <a:buNone/>
            </a:pPr>
            <a:endParaRPr lang="en-GB" sz="1400" dirty="0"/>
          </a:p>
        </p:txBody>
      </p:sp>
      <p:sp>
        <p:nvSpPr>
          <p:cNvPr id="8" name="Content Placeholder 5"/>
          <p:cNvSpPr txBox="1">
            <a:spLocks/>
          </p:cNvSpPr>
          <p:nvPr/>
        </p:nvSpPr>
        <p:spPr>
          <a:xfrm>
            <a:off x="3505200" y="1905000"/>
            <a:ext cx="5008418" cy="4135582"/>
          </a:xfrm>
          <a:prstGeom prst="rect">
            <a:avLst/>
          </a:prstGeom>
          <a:ln>
            <a:solidFill>
              <a:schemeClr val="accent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dirty="0"/>
              <a:t>@Test</a:t>
            </a:r>
          </a:p>
          <a:p>
            <a:pPr marL="0" indent="0">
              <a:buNone/>
            </a:pPr>
            <a:r>
              <a:rPr lang="en-GB" sz="1400" dirty="0"/>
              <a:t>    public void </a:t>
            </a:r>
            <a:r>
              <a:rPr lang="en-GB" sz="1400" dirty="0" err="1" smtClean="0"/>
              <a:t>testReturnEQUTriangleType</a:t>
            </a:r>
            <a:r>
              <a:rPr lang="en-GB" sz="1400" dirty="0"/>
              <a:t>() {</a:t>
            </a:r>
          </a:p>
          <a:p>
            <a:pPr marL="0" indent="0">
              <a:buNone/>
            </a:pPr>
            <a:r>
              <a:rPr lang="en-GB" sz="1400" dirty="0"/>
              <a:t>      </a:t>
            </a:r>
            <a:r>
              <a:rPr lang="en-GB" sz="1400" strike="sngStrike" dirty="0"/>
              <a:t>Triangle equ1 = new Triangle(1, 1, 1);</a:t>
            </a:r>
          </a:p>
          <a:p>
            <a:pPr marL="0" indent="0">
              <a:buNone/>
            </a:pPr>
            <a:r>
              <a:rPr lang="en-GB" sz="1400" dirty="0"/>
              <a:t>      </a:t>
            </a:r>
            <a:r>
              <a:rPr lang="en-GB" sz="1400" dirty="0" err="1"/>
              <a:t>int</a:t>
            </a:r>
            <a:r>
              <a:rPr lang="en-GB" sz="1400" dirty="0"/>
              <a:t> </a:t>
            </a:r>
            <a:r>
              <a:rPr lang="en-GB" sz="1400" dirty="0" err="1"/>
              <a:t>expResult</a:t>
            </a:r>
            <a:r>
              <a:rPr lang="en-GB" sz="1400" dirty="0"/>
              <a:t> = </a:t>
            </a:r>
            <a:r>
              <a:rPr lang="en-GB" sz="1400" dirty="0" err="1"/>
              <a:t>Triangle.EQU</a:t>
            </a:r>
            <a:r>
              <a:rPr lang="en-GB" sz="1400" dirty="0"/>
              <a:t>;</a:t>
            </a:r>
          </a:p>
          <a:p>
            <a:pPr marL="0" indent="0">
              <a:buNone/>
            </a:pPr>
            <a:r>
              <a:rPr lang="en-GB" sz="1400" dirty="0"/>
              <a:t>      </a:t>
            </a:r>
            <a:r>
              <a:rPr lang="en-GB" sz="1400" dirty="0" err="1"/>
              <a:t>int</a:t>
            </a:r>
            <a:r>
              <a:rPr lang="en-GB" sz="1400" dirty="0"/>
              <a:t> result = equ1.returnTriangleType();</a:t>
            </a:r>
          </a:p>
          <a:p>
            <a:pPr marL="0" indent="0">
              <a:buNone/>
            </a:pPr>
            <a:r>
              <a:rPr lang="en-GB" sz="1400" dirty="0"/>
              <a:t>      </a:t>
            </a:r>
            <a:r>
              <a:rPr lang="en-GB" sz="1400" dirty="0" err="1"/>
              <a:t>assertEquals</a:t>
            </a:r>
            <a:r>
              <a:rPr lang="en-GB" sz="1400" dirty="0"/>
              <a:t>("Test EQU ", </a:t>
            </a:r>
            <a:r>
              <a:rPr lang="en-GB" sz="1400" dirty="0" err="1"/>
              <a:t>expResult</a:t>
            </a:r>
            <a:r>
              <a:rPr lang="en-GB" sz="1400" dirty="0"/>
              <a:t>, result);</a:t>
            </a:r>
          </a:p>
          <a:p>
            <a:pPr marL="0" indent="0">
              <a:buNone/>
            </a:pPr>
            <a:r>
              <a:rPr lang="en-GB" sz="1400" dirty="0"/>
              <a:t>    </a:t>
            </a:r>
            <a:r>
              <a:rPr lang="en-GB" sz="1400" dirty="0" smtClean="0"/>
              <a:t>}</a:t>
            </a:r>
            <a:endParaRPr lang="en-GB" sz="1400" dirty="0"/>
          </a:p>
          <a:p>
            <a:pPr marL="0" indent="0">
              <a:buFont typeface="Wingdings 2"/>
              <a:buNone/>
            </a:pPr>
            <a:r>
              <a:rPr lang="en-GB" sz="1400" dirty="0" smtClean="0"/>
              <a:t>@Test</a:t>
            </a:r>
          </a:p>
          <a:p>
            <a:pPr marL="0" indent="0">
              <a:buFont typeface="Wingdings 2"/>
              <a:buNone/>
            </a:pPr>
            <a:r>
              <a:rPr lang="en-GB" sz="1400" dirty="0" smtClean="0"/>
              <a:t>    public void </a:t>
            </a:r>
            <a:r>
              <a:rPr lang="en-GB" sz="1400" dirty="0" err="1" smtClean="0"/>
              <a:t>testReturnINVTriangleType</a:t>
            </a:r>
            <a:r>
              <a:rPr lang="en-GB" sz="1400" dirty="0" smtClean="0"/>
              <a:t>() {</a:t>
            </a:r>
          </a:p>
          <a:p>
            <a:pPr marL="0" indent="0">
              <a:buFont typeface="Wingdings 2"/>
              <a:buNone/>
            </a:pPr>
            <a:r>
              <a:rPr lang="en-GB" sz="1400" dirty="0" smtClean="0"/>
              <a:t>        </a:t>
            </a:r>
            <a:r>
              <a:rPr lang="en-GB" sz="1400" strike="sngStrike" dirty="0" smtClean="0"/>
              <a:t>Triangle inv1 = new Triangle(1, 4, 1);</a:t>
            </a:r>
          </a:p>
          <a:p>
            <a:pPr marL="0" indent="0">
              <a:buFont typeface="Wingdings 2"/>
              <a:buNone/>
            </a:pPr>
            <a:r>
              <a:rPr lang="en-GB" sz="1400" dirty="0" smtClean="0"/>
              <a:t>        </a:t>
            </a:r>
            <a:r>
              <a:rPr lang="en-GB" sz="1400" dirty="0" err="1" smtClean="0"/>
              <a:t>int</a:t>
            </a:r>
            <a:r>
              <a:rPr lang="en-GB" sz="1400" dirty="0" smtClean="0"/>
              <a:t> </a:t>
            </a:r>
            <a:r>
              <a:rPr lang="en-GB" sz="1400" dirty="0" err="1" smtClean="0"/>
              <a:t>expResult</a:t>
            </a:r>
            <a:r>
              <a:rPr lang="en-GB" sz="1400" dirty="0" smtClean="0"/>
              <a:t> = </a:t>
            </a:r>
            <a:r>
              <a:rPr lang="en-GB" sz="1400" dirty="0" err="1" smtClean="0"/>
              <a:t>Triangle.INV</a:t>
            </a:r>
            <a:r>
              <a:rPr lang="en-GB" sz="1400" dirty="0" smtClean="0"/>
              <a:t>;</a:t>
            </a:r>
          </a:p>
          <a:p>
            <a:pPr marL="0" indent="0">
              <a:buFont typeface="Wingdings 2"/>
              <a:buNone/>
            </a:pPr>
            <a:r>
              <a:rPr lang="en-GB" sz="1400" dirty="0" smtClean="0"/>
              <a:t>        </a:t>
            </a:r>
            <a:r>
              <a:rPr lang="en-GB" sz="1400" dirty="0" err="1" smtClean="0"/>
              <a:t>int</a:t>
            </a:r>
            <a:r>
              <a:rPr lang="en-GB" sz="1400" dirty="0" smtClean="0"/>
              <a:t> result = inv1.returnTriangleType();</a:t>
            </a:r>
          </a:p>
          <a:p>
            <a:pPr marL="0" indent="0">
              <a:buFont typeface="Wingdings 2"/>
              <a:buNone/>
            </a:pPr>
            <a:r>
              <a:rPr lang="en-GB" sz="1400" dirty="0" smtClean="0"/>
              <a:t>        </a:t>
            </a:r>
            <a:r>
              <a:rPr lang="en-GB" sz="1400" dirty="0" err="1" smtClean="0"/>
              <a:t>assertEquals</a:t>
            </a:r>
            <a:r>
              <a:rPr lang="en-GB" sz="1400" dirty="0" smtClean="0"/>
              <a:t>("Test INV ", </a:t>
            </a:r>
            <a:r>
              <a:rPr lang="en-GB" sz="1400" dirty="0" err="1" smtClean="0"/>
              <a:t>expResult</a:t>
            </a:r>
            <a:r>
              <a:rPr lang="en-GB" sz="1400" dirty="0" smtClean="0"/>
              <a:t>, result);</a:t>
            </a:r>
          </a:p>
          <a:p>
            <a:pPr marL="0" indent="0">
              <a:buFont typeface="Wingdings 2"/>
              <a:buNone/>
            </a:pPr>
            <a:r>
              <a:rPr lang="en-GB" sz="1400" dirty="0" smtClean="0"/>
              <a:t>    }</a:t>
            </a:r>
          </a:p>
          <a:p>
            <a:pPr marL="0" indent="0">
              <a:buFont typeface="Wingdings 2"/>
              <a:buNone/>
            </a:pPr>
            <a:r>
              <a:rPr lang="en-GB" sz="1400" dirty="0" smtClean="0"/>
              <a:t>}</a:t>
            </a:r>
            <a:endParaRPr lang="en-GB" sz="1400" dirty="0"/>
          </a:p>
        </p:txBody>
      </p:sp>
    </p:spTree>
    <p:extLst>
      <p:ext uri="{BB962C8B-B14F-4D97-AF65-F5344CB8AC3E}">
        <p14:creationId xmlns:p14="http://schemas.microsoft.com/office/powerpoint/2010/main" val="1600558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Test fixture </a:t>
            </a:r>
            <a:r>
              <a:rPr lang="en-US" dirty="0"/>
              <a:t>@Before</a:t>
            </a:r>
            <a:endParaRPr lang="en-GB" dirty="0"/>
          </a:p>
        </p:txBody>
      </p:sp>
      <p:sp>
        <p:nvSpPr>
          <p:cNvPr id="3" name="Date Placeholder 2"/>
          <p:cNvSpPr>
            <a:spLocks noGrp="1"/>
          </p:cNvSpPr>
          <p:nvPr>
            <p:ph type="dt" sz="half" idx="10"/>
          </p:nvPr>
        </p:nvSpPr>
        <p:spPr/>
        <p:txBody>
          <a:bodyPr/>
          <a:lstStyle/>
          <a:p>
            <a:fld id="{95384700-CF0F-41F1-B954-FF66C48B3669}"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5"/>
          <p:cNvSpPr>
            <a:spLocks noGrp="1"/>
          </p:cNvSpPr>
          <p:nvPr>
            <p:ph sz="quarter" idx="1"/>
          </p:nvPr>
        </p:nvSpPr>
        <p:spPr/>
        <p:txBody>
          <a:bodyPr>
            <a:normAutofit fontScale="92500" lnSpcReduction="10000"/>
          </a:bodyPr>
          <a:lstStyle/>
          <a:p>
            <a:endParaRPr lang="en-US" dirty="0"/>
          </a:p>
          <a:p>
            <a:r>
              <a:rPr lang="en-US" dirty="0" smtClean="0"/>
              <a:t>A </a:t>
            </a:r>
            <a:r>
              <a:rPr lang="en-US" dirty="0"/>
              <a:t>test fixture is useful if you have two or more tests for a common set of objects. Using a test fixture avoids duplicating the code necessary to initialize (and cleanup) the common objects.</a:t>
            </a:r>
          </a:p>
          <a:p>
            <a:r>
              <a:rPr lang="en-US" dirty="0"/>
              <a:t>Tests can use the objects (variables) in a test fixture, with each test invoking different methods on objects in the fixture and asserting different expected results. Each test runs in its own test fixture to isolate tests from the changes made by other tests. </a:t>
            </a:r>
            <a:endParaRPr lang="en-US" dirty="0" smtClean="0"/>
          </a:p>
          <a:p>
            <a:r>
              <a:rPr lang="en-US" dirty="0" smtClean="0"/>
              <a:t>To </a:t>
            </a:r>
            <a:r>
              <a:rPr lang="en-US" dirty="0"/>
              <a:t>create a test fixture, declare instance variables for the common objects. Initialize these objects in a public void method annotated with @Before. The </a:t>
            </a:r>
            <a:r>
              <a:rPr lang="en-US" dirty="0" err="1"/>
              <a:t>JUnit</a:t>
            </a:r>
            <a:r>
              <a:rPr lang="en-US" dirty="0"/>
              <a:t> framework automatically invokes </a:t>
            </a:r>
            <a:r>
              <a:rPr lang="en-US" dirty="0" smtClean="0"/>
              <a:t>any @</a:t>
            </a:r>
            <a:r>
              <a:rPr lang="en-US" dirty="0"/>
              <a:t>Before methods before each test is run.</a:t>
            </a:r>
          </a:p>
          <a:p>
            <a:endParaRPr lang="en-GB" dirty="0"/>
          </a:p>
        </p:txBody>
      </p:sp>
    </p:spTree>
    <p:extLst>
      <p:ext uri="{BB962C8B-B14F-4D97-AF65-F5344CB8AC3E}">
        <p14:creationId xmlns:p14="http://schemas.microsoft.com/office/powerpoint/2010/main" val="2540737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Outline</a:t>
            </a:r>
            <a:endParaRPr lang="en-GB" dirty="0"/>
          </a:p>
        </p:txBody>
      </p:sp>
      <p:sp>
        <p:nvSpPr>
          <p:cNvPr id="3" name="Date Placeholder 2"/>
          <p:cNvSpPr>
            <a:spLocks noGrp="1"/>
          </p:cNvSpPr>
          <p:nvPr>
            <p:ph type="dt" sz="half" idx="10"/>
          </p:nvPr>
        </p:nvSpPr>
        <p:spPr/>
        <p:txBody>
          <a:bodyPr/>
          <a:lstStyle/>
          <a:p>
            <a:fld id="{6013C51C-103F-417A-A70F-A5C3777A700C}"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Content Placeholder 5"/>
          <p:cNvSpPr>
            <a:spLocks noGrp="1"/>
          </p:cNvSpPr>
          <p:nvPr>
            <p:ph sz="quarter" idx="1"/>
          </p:nvPr>
        </p:nvSpPr>
        <p:spPr/>
        <p:txBody>
          <a:bodyPr/>
          <a:lstStyle/>
          <a:p>
            <a:r>
              <a:rPr lang="en-GB" dirty="0" smtClean="0"/>
              <a:t>Automated testing</a:t>
            </a:r>
            <a:endParaRPr lang="en-GB" dirty="0"/>
          </a:p>
          <a:p>
            <a:r>
              <a:rPr lang="en-GB" dirty="0" smtClean="0"/>
              <a:t>JUnit</a:t>
            </a:r>
          </a:p>
          <a:p>
            <a:pPr marL="0" indent="0">
              <a:buNone/>
            </a:pPr>
            <a:endParaRPr lang="en-GB" dirty="0"/>
          </a:p>
        </p:txBody>
      </p:sp>
    </p:spTree>
    <p:extLst>
      <p:ext uri="{BB962C8B-B14F-4D97-AF65-F5344CB8AC3E}">
        <p14:creationId xmlns:p14="http://schemas.microsoft.com/office/powerpoint/2010/main" val="1747512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Test Fixture - example</a:t>
            </a:r>
            <a:endParaRPr lang="en-GB" dirty="0"/>
          </a:p>
        </p:txBody>
      </p:sp>
      <p:sp>
        <p:nvSpPr>
          <p:cNvPr id="3" name="Date Placeholder 2"/>
          <p:cNvSpPr>
            <a:spLocks noGrp="1"/>
          </p:cNvSpPr>
          <p:nvPr>
            <p:ph type="dt" sz="half" idx="10"/>
          </p:nvPr>
        </p:nvSpPr>
        <p:spPr/>
        <p:txBody>
          <a:bodyPr/>
          <a:lstStyle/>
          <a:p>
            <a:fld id="{6DDF08DF-2BD9-4A0F-9EBB-5E1CF7EE4E71}"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5"/>
          <p:cNvSpPr>
            <a:spLocks noGrp="1"/>
          </p:cNvSpPr>
          <p:nvPr>
            <p:ph sz="quarter" idx="1"/>
          </p:nvPr>
        </p:nvSpPr>
        <p:spPr/>
        <p:txBody>
          <a:bodyPr>
            <a:noAutofit/>
          </a:bodyPr>
          <a:lstStyle/>
          <a:p>
            <a:pPr marL="0" indent="0">
              <a:buNone/>
            </a:pPr>
            <a:r>
              <a:rPr lang="en-US" sz="1600" dirty="0" smtClean="0"/>
              <a:t>public </a:t>
            </a:r>
            <a:r>
              <a:rPr lang="en-US" sz="1600" dirty="0"/>
              <a:t>class </a:t>
            </a:r>
            <a:r>
              <a:rPr lang="en-US" sz="1600" dirty="0" err="1"/>
              <a:t>SimpleTest</a:t>
            </a:r>
            <a:r>
              <a:rPr lang="en-US" sz="1600" dirty="0"/>
              <a:t> { </a:t>
            </a:r>
            <a:endParaRPr lang="en-US" sz="1600" dirty="0" smtClean="0"/>
          </a:p>
          <a:p>
            <a:pPr marL="0" indent="0">
              <a:buNone/>
            </a:pPr>
            <a:r>
              <a:rPr lang="en-US" sz="1600" dirty="0" smtClean="0"/>
              <a:t>  private </a:t>
            </a:r>
            <a:r>
              <a:rPr lang="en-US" sz="1600" dirty="0"/>
              <a:t>Collection&lt;Object&gt; collection; </a:t>
            </a:r>
            <a:endParaRPr lang="en-US" sz="1600" dirty="0" smtClean="0"/>
          </a:p>
          <a:p>
            <a:pPr marL="0" indent="0">
              <a:buNone/>
            </a:pPr>
            <a:r>
              <a:rPr lang="en-US" sz="1600" dirty="0" smtClean="0"/>
              <a:t>  @</a:t>
            </a:r>
            <a:r>
              <a:rPr lang="en-US" sz="1600" dirty="0"/>
              <a:t>Before </a:t>
            </a:r>
            <a:endParaRPr lang="en-US" sz="1600" dirty="0" smtClean="0"/>
          </a:p>
          <a:p>
            <a:pPr marL="0" indent="0">
              <a:buNone/>
            </a:pPr>
            <a:r>
              <a:rPr lang="en-US" sz="1600" dirty="0" smtClean="0"/>
              <a:t>  public </a:t>
            </a:r>
            <a:r>
              <a:rPr lang="en-US" sz="1600" dirty="0"/>
              <a:t>void </a:t>
            </a:r>
            <a:r>
              <a:rPr lang="en-US" sz="1600" dirty="0" err="1"/>
              <a:t>setUp</a:t>
            </a:r>
            <a:r>
              <a:rPr lang="en-US" sz="1600" dirty="0"/>
              <a:t>() { </a:t>
            </a:r>
            <a:endParaRPr lang="en-US" sz="1600" dirty="0" smtClean="0"/>
          </a:p>
          <a:p>
            <a:pPr marL="0" indent="0">
              <a:buNone/>
            </a:pPr>
            <a:r>
              <a:rPr lang="en-US" sz="1600" dirty="0" smtClean="0"/>
              <a:t>    collection </a:t>
            </a:r>
            <a:r>
              <a:rPr lang="en-US" sz="1600" dirty="0"/>
              <a:t>= new </a:t>
            </a:r>
            <a:r>
              <a:rPr lang="en-US" sz="1600" dirty="0" err="1"/>
              <a:t>ArrayList</a:t>
            </a:r>
            <a:r>
              <a:rPr lang="en-US" sz="1600" dirty="0"/>
              <a:t>&lt;Object&gt;(); </a:t>
            </a:r>
            <a:endParaRPr lang="en-US" sz="1600" dirty="0" smtClean="0"/>
          </a:p>
          <a:p>
            <a:pPr marL="0" indent="0">
              <a:buNone/>
            </a:pPr>
            <a:r>
              <a:rPr lang="en-US" sz="1600" dirty="0"/>
              <a:t> </a:t>
            </a:r>
            <a:r>
              <a:rPr lang="en-US" sz="1600" dirty="0" smtClean="0"/>
              <a:t> } </a:t>
            </a:r>
          </a:p>
          <a:p>
            <a:pPr marL="0" indent="0">
              <a:buNone/>
            </a:pPr>
            <a:r>
              <a:rPr lang="en-US" sz="1600" dirty="0" smtClean="0"/>
              <a:t>  @</a:t>
            </a:r>
            <a:r>
              <a:rPr lang="en-US" sz="1600" dirty="0"/>
              <a:t>Test </a:t>
            </a:r>
            <a:endParaRPr lang="en-US" sz="1600" dirty="0" smtClean="0"/>
          </a:p>
          <a:p>
            <a:pPr marL="0" indent="0">
              <a:buNone/>
            </a:pPr>
            <a:r>
              <a:rPr lang="en-US" sz="1600" dirty="0" smtClean="0"/>
              <a:t>  public </a:t>
            </a:r>
            <a:r>
              <a:rPr lang="en-US" sz="1600" dirty="0"/>
              <a:t>void </a:t>
            </a:r>
            <a:r>
              <a:rPr lang="en-US" sz="1600" dirty="0" err="1"/>
              <a:t>testEmptyCollection</a:t>
            </a:r>
            <a:r>
              <a:rPr lang="en-US" sz="1600" dirty="0"/>
              <a:t>() { </a:t>
            </a:r>
            <a:endParaRPr lang="en-US" sz="1600" dirty="0" smtClean="0"/>
          </a:p>
          <a:p>
            <a:pPr marL="0" indent="0">
              <a:buNone/>
            </a:pPr>
            <a:r>
              <a:rPr lang="en-US" sz="1600" dirty="0" smtClean="0"/>
              <a:t>    </a:t>
            </a:r>
            <a:r>
              <a:rPr lang="en-US" sz="1600" dirty="0" err="1" smtClean="0"/>
              <a:t>assertTrue</a:t>
            </a:r>
            <a:r>
              <a:rPr lang="en-US" sz="1600" dirty="0" smtClean="0"/>
              <a:t>(</a:t>
            </a:r>
            <a:r>
              <a:rPr lang="en-US" sz="1600" dirty="0" err="1" smtClean="0"/>
              <a:t>collection.isEmpty</a:t>
            </a:r>
            <a:r>
              <a:rPr lang="en-US" sz="1600" dirty="0"/>
              <a:t>()); </a:t>
            </a:r>
            <a:endParaRPr lang="en-US" sz="1600" dirty="0" smtClean="0"/>
          </a:p>
          <a:p>
            <a:pPr marL="0" indent="0">
              <a:buNone/>
            </a:pPr>
            <a:r>
              <a:rPr lang="en-US" sz="1600" dirty="0"/>
              <a:t> </a:t>
            </a:r>
            <a:r>
              <a:rPr lang="en-US" sz="1600" dirty="0" smtClean="0"/>
              <a:t> } </a:t>
            </a:r>
          </a:p>
          <a:p>
            <a:pPr marL="0" indent="0">
              <a:buNone/>
            </a:pPr>
            <a:r>
              <a:rPr lang="en-US" sz="1600" dirty="0" smtClean="0"/>
              <a:t>  @</a:t>
            </a:r>
            <a:r>
              <a:rPr lang="en-US" sz="1600" dirty="0"/>
              <a:t>Test </a:t>
            </a:r>
            <a:endParaRPr lang="en-US" sz="1600" dirty="0" smtClean="0"/>
          </a:p>
          <a:p>
            <a:pPr marL="0" indent="0">
              <a:buNone/>
            </a:pPr>
            <a:r>
              <a:rPr lang="en-US" sz="1600" dirty="0" smtClean="0"/>
              <a:t>  public </a:t>
            </a:r>
            <a:r>
              <a:rPr lang="en-US" sz="1600" dirty="0"/>
              <a:t>void </a:t>
            </a:r>
            <a:r>
              <a:rPr lang="en-US" sz="1600" dirty="0" err="1"/>
              <a:t>testOneItemCollection</a:t>
            </a:r>
            <a:r>
              <a:rPr lang="en-US" sz="1600" dirty="0"/>
              <a:t>() { </a:t>
            </a:r>
            <a:endParaRPr lang="en-US" sz="1600" dirty="0" smtClean="0"/>
          </a:p>
          <a:p>
            <a:pPr marL="0" indent="0">
              <a:buNone/>
            </a:pPr>
            <a:r>
              <a:rPr lang="en-US" sz="1600" dirty="0" smtClean="0"/>
              <a:t>     </a:t>
            </a:r>
            <a:r>
              <a:rPr lang="en-US" sz="1600" dirty="0" err="1" smtClean="0"/>
              <a:t>collection.add</a:t>
            </a:r>
            <a:r>
              <a:rPr lang="en-US" sz="1600" dirty="0"/>
              <a:t>("</a:t>
            </a:r>
            <a:r>
              <a:rPr lang="en-US" sz="1600" dirty="0" err="1"/>
              <a:t>itemA</a:t>
            </a:r>
            <a:r>
              <a:rPr lang="en-US" sz="1600" dirty="0"/>
              <a:t>"); </a:t>
            </a:r>
            <a:endParaRPr lang="en-US" sz="1600" dirty="0" smtClean="0"/>
          </a:p>
          <a:p>
            <a:pPr marL="0" indent="0">
              <a:buNone/>
            </a:pPr>
            <a:r>
              <a:rPr lang="en-US" sz="1600" dirty="0" smtClean="0"/>
              <a:t>     </a:t>
            </a:r>
            <a:r>
              <a:rPr lang="en-US" sz="1600" dirty="0" err="1" smtClean="0"/>
              <a:t>assertEquals</a:t>
            </a:r>
            <a:r>
              <a:rPr lang="en-US" sz="1600" dirty="0" smtClean="0"/>
              <a:t>(1</a:t>
            </a:r>
            <a:r>
              <a:rPr lang="en-US" sz="1600" dirty="0"/>
              <a:t>, </a:t>
            </a:r>
            <a:r>
              <a:rPr lang="en-US" sz="1600" dirty="0" err="1"/>
              <a:t>collection.size</a:t>
            </a:r>
            <a:r>
              <a:rPr lang="en-US" sz="1600" dirty="0"/>
              <a:t>()); </a:t>
            </a:r>
            <a:endParaRPr lang="en-US" sz="1600" dirty="0" smtClean="0"/>
          </a:p>
          <a:p>
            <a:pPr marL="0" indent="0">
              <a:buNone/>
            </a:pPr>
            <a:r>
              <a:rPr lang="en-US" sz="1600" dirty="0"/>
              <a:t> </a:t>
            </a:r>
            <a:r>
              <a:rPr lang="en-US" sz="1600" dirty="0" smtClean="0"/>
              <a:t> } </a:t>
            </a:r>
          </a:p>
          <a:p>
            <a:pPr marL="0" indent="0">
              <a:buNone/>
            </a:pPr>
            <a:r>
              <a:rPr lang="en-US" sz="1600" dirty="0" smtClean="0"/>
              <a:t>} </a:t>
            </a:r>
            <a:endParaRPr lang="en-US" sz="1600" dirty="0"/>
          </a:p>
        </p:txBody>
      </p:sp>
    </p:spTree>
    <p:extLst>
      <p:ext uri="{BB962C8B-B14F-4D97-AF65-F5344CB8AC3E}">
        <p14:creationId xmlns:p14="http://schemas.microsoft.com/office/powerpoint/2010/main" val="70100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a:t>Test Fixture - example</a:t>
            </a:r>
          </a:p>
        </p:txBody>
      </p:sp>
      <p:sp>
        <p:nvSpPr>
          <p:cNvPr id="3" name="Date Placeholder 2"/>
          <p:cNvSpPr>
            <a:spLocks noGrp="1"/>
          </p:cNvSpPr>
          <p:nvPr>
            <p:ph type="dt" sz="half" idx="10"/>
          </p:nvPr>
        </p:nvSpPr>
        <p:spPr/>
        <p:txBody>
          <a:bodyPr/>
          <a:lstStyle/>
          <a:p>
            <a:fld id="{212EA65D-67D7-49D5-86FE-6721DAAC5B82}"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5"/>
          <p:cNvSpPr>
            <a:spLocks noGrp="1"/>
          </p:cNvSpPr>
          <p:nvPr>
            <p:ph sz="quarter" idx="1"/>
          </p:nvPr>
        </p:nvSpPr>
        <p:spPr/>
        <p:txBody>
          <a:bodyPr>
            <a:normAutofit/>
          </a:bodyPr>
          <a:lstStyle/>
          <a:p>
            <a:r>
              <a:rPr lang="en-US" sz="2800" dirty="0"/>
              <a:t>Given this test, the methods might execute in the following order:</a:t>
            </a:r>
          </a:p>
          <a:p>
            <a:pPr marL="274320" lvl="1" indent="0">
              <a:buNone/>
            </a:pPr>
            <a:r>
              <a:rPr lang="en-US" dirty="0" err="1"/>
              <a:t>setUp</a:t>
            </a:r>
            <a:r>
              <a:rPr lang="en-US" dirty="0"/>
              <a:t>() </a:t>
            </a:r>
          </a:p>
          <a:p>
            <a:pPr marL="274320" lvl="1" indent="0">
              <a:buNone/>
            </a:pPr>
            <a:r>
              <a:rPr lang="en-US" dirty="0" err="1"/>
              <a:t>testEmptyCollection</a:t>
            </a:r>
            <a:r>
              <a:rPr lang="en-US" dirty="0"/>
              <a:t>() </a:t>
            </a:r>
          </a:p>
          <a:p>
            <a:pPr marL="274320" lvl="1" indent="0">
              <a:buNone/>
            </a:pPr>
            <a:r>
              <a:rPr lang="en-US" dirty="0" err="1"/>
              <a:t>setUp</a:t>
            </a:r>
            <a:r>
              <a:rPr lang="en-US" dirty="0"/>
              <a:t>() </a:t>
            </a:r>
          </a:p>
          <a:p>
            <a:pPr marL="274320" lvl="1" indent="0">
              <a:buNone/>
            </a:pPr>
            <a:r>
              <a:rPr lang="en-US" dirty="0" err="1"/>
              <a:t>testOneItemCollection</a:t>
            </a:r>
            <a:r>
              <a:rPr lang="en-US" dirty="0"/>
              <a:t>()</a:t>
            </a:r>
          </a:p>
          <a:p>
            <a:r>
              <a:rPr lang="en-US" sz="2800" dirty="0"/>
              <a:t>The ordering of test-method invocations is not guaranteed, so </a:t>
            </a:r>
            <a:r>
              <a:rPr lang="en-US" sz="2400" dirty="0" err="1"/>
              <a:t>testOneItemCollection</a:t>
            </a:r>
            <a:r>
              <a:rPr lang="en-US" sz="2400" dirty="0"/>
              <a:t>()</a:t>
            </a:r>
            <a:r>
              <a:rPr lang="en-US" sz="2800" dirty="0"/>
              <a:t> might be executed before </a:t>
            </a:r>
            <a:r>
              <a:rPr lang="en-US" sz="2400" dirty="0" err="1"/>
              <a:t>testEmptyCollection</a:t>
            </a:r>
            <a:r>
              <a:rPr lang="en-US" sz="2400" dirty="0"/>
              <a:t>(). </a:t>
            </a:r>
            <a:r>
              <a:rPr lang="en-US" sz="2800" dirty="0"/>
              <a:t>But it doesn't matter, because each method gets its own instance of the collection</a:t>
            </a:r>
            <a:r>
              <a:rPr lang="en-US" sz="2800" dirty="0" smtClean="0"/>
              <a:t>.</a:t>
            </a:r>
            <a:endParaRPr lang="en-GB" sz="2800" dirty="0"/>
          </a:p>
          <a:p>
            <a:endParaRPr lang="en-GB" dirty="0"/>
          </a:p>
        </p:txBody>
      </p:sp>
    </p:spTree>
    <p:extLst>
      <p:ext uri="{BB962C8B-B14F-4D97-AF65-F5344CB8AC3E}">
        <p14:creationId xmlns:p14="http://schemas.microsoft.com/office/powerpoint/2010/main" val="3065221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
            </a:r>
            <a:br>
              <a:rPr lang="en-GB" dirty="0" smtClean="0"/>
            </a:br>
            <a:r>
              <a:rPr lang="en-GB" dirty="0" smtClean="0"/>
              <a:t/>
            </a:r>
            <a:br>
              <a:rPr lang="en-GB" dirty="0" smtClean="0"/>
            </a:br>
            <a:r>
              <a:rPr lang="en-GB" dirty="0" smtClean="0"/>
              <a:t/>
            </a:r>
            <a:br>
              <a:rPr lang="en-GB" dirty="0" smtClean="0"/>
            </a:br>
            <a:r>
              <a:rPr lang="en-GB" dirty="0" err="1" smtClean="0"/>
              <a:t>xUnit</a:t>
            </a:r>
            <a:r>
              <a:rPr lang="en-GB" dirty="0" smtClean="0"/>
              <a:t> architecture (skip)</a:t>
            </a:r>
            <a:endParaRPr lang="en-GB" dirty="0"/>
          </a:p>
        </p:txBody>
      </p:sp>
      <p:sp>
        <p:nvSpPr>
          <p:cNvPr id="3" name="Date Placeholder 2"/>
          <p:cNvSpPr>
            <a:spLocks noGrp="1"/>
          </p:cNvSpPr>
          <p:nvPr>
            <p:ph type="dt" sz="half" idx="10"/>
          </p:nvPr>
        </p:nvSpPr>
        <p:spPr/>
        <p:txBody>
          <a:bodyPr/>
          <a:lstStyle/>
          <a:p>
            <a:fld id="{72E234E1-3682-4940-AFA8-C91F1B08F4C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5"/>
          <p:cNvSpPr>
            <a:spLocks noGrp="1"/>
          </p:cNvSpPr>
          <p:nvPr>
            <p:ph sz="quarter" idx="1"/>
          </p:nvPr>
        </p:nvSpPr>
        <p:spPr/>
        <p:txBody>
          <a:bodyPr>
            <a:noAutofit/>
          </a:bodyPr>
          <a:lstStyle/>
          <a:p>
            <a:r>
              <a:rPr lang="en-GB" sz="1800" b="1" dirty="0" smtClean="0"/>
              <a:t>Test case: </a:t>
            </a:r>
            <a:r>
              <a:rPr lang="en-GB" sz="1800" dirty="0" smtClean="0"/>
              <a:t>the </a:t>
            </a:r>
            <a:r>
              <a:rPr lang="en-GB" sz="1800" dirty="0"/>
              <a:t>most elemental class. All unit tests are inherited from here</a:t>
            </a:r>
            <a:r>
              <a:rPr lang="en-GB" sz="1800" dirty="0" smtClean="0"/>
              <a:t>. In </a:t>
            </a:r>
            <a:r>
              <a:rPr lang="en-GB" sz="1800" dirty="0" err="1" smtClean="0"/>
              <a:t>Junit</a:t>
            </a:r>
            <a:r>
              <a:rPr lang="en-GB" sz="1800" dirty="0" smtClean="0"/>
              <a:t> 4, no need to explicitly extend the test case class.</a:t>
            </a:r>
            <a:endParaRPr lang="en-GB" sz="1800" dirty="0"/>
          </a:p>
          <a:p>
            <a:r>
              <a:rPr lang="en-GB" sz="1800" b="1" dirty="0"/>
              <a:t>Test </a:t>
            </a:r>
            <a:r>
              <a:rPr lang="en-GB" sz="1800" b="1" dirty="0" smtClean="0"/>
              <a:t>fixtures:</a:t>
            </a:r>
            <a:r>
              <a:rPr lang="en-GB" sz="1800" dirty="0" smtClean="0"/>
              <a:t> (also </a:t>
            </a:r>
            <a:r>
              <a:rPr lang="en-GB" sz="1800" dirty="0"/>
              <a:t>known as a test context) is the set of preconditions or state needed to run a test. The developer should set up a known good state before the tests, and return to the original state after the tests.</a:t>
            </a:r>
          </a:p>
          <a:p>
            <a:r>
              <a:rPr lang="en-GB" sz="1800" b="1" dirty="0"/>
              <a:t>Test </a:t>
            </a:r>
            <a:r>
              <a:rPr lang="en-GB" sz="1800" b="1" dirty="0" smtClean="0"/>
              <a:t>suites:</a:t>
            </a:r>
            <a:r>
              <a:rPr lang="en-GB" sz="1800" dirty="0" smtClean="0"/>
              <a:t> a </a:t>
            </a:r>
            <a:r>
              <a:rPr lang="en-GB" sz="1800" dirty="0"/>
              <a:t>set of tests that all share the same fixture. The order of the tests shouldn't matter.</a:t>
            </a:r>
          </a:p>
          <a:p>
            <a:r>
              <a:rPr lang="en-GB" sz="1800" b="1" dirty="0" smtClean="0"/>
              <a:t>Test execution:</a:t>
            </a:r>
            <a:r>
              <a:rPr lang="en-GB" sz="1800" dirty="0" smtClean="0"/>
              <a:t> The </a:t>
            </a:r>
            <a:r>
              <a:rPr lang="en-GB" sz="1800" dirty="0"/>
              <a:t>execution of an individual unit test proceeds as follows:</a:t>
            </a:r>
          </a:p>
          <a:p>
            <a:pPr marL="274320" lvl="1" indent="0">
              <a:buNone/>
            </a:pPr>
            <a:r>
              <a:rPr lang="en-GB" sz="1800" dirty="0"/>
              <a:t>setup(); </a:t>
            </a:r>
            <a:r>
              <a:rPr lang="en-GB" sz="1800" dirty="0" smtClean="0"/>
              <a:t>...</a:t>
            </a:r>
          </a:p>
          <a:p>
            <a:pPr marL="274320" lvl="1" indent="0">
              <a:buNone/>
            </a:pPr>
            <a:r>
              <a:rPr lang="en-GB" sz="1800" i="1" dirty="0" smtClean="0"/>
              <a:t>/* </a:t>
            </a:r>
            <a:r>
              <a:rPr lang="en-GB" sz="1800" i="1" dirty="0"/>
              <a:t>Body of test - Here we make all the tests </a:t>
            </a:r>
            <a:r>
              <a:rPr lang="en-GB" sz="1800" i="1" dirty="0" smtClean="0"/>
              <a:t>*/</a:t>
            </a:r>
          </a:p>
          <a:p>
            <a:pPr marL="274320" lvl="1" indent="0">
              <a:buNone/>
            </a:pPr>
            <a:r>
              <a:rPr lang="en-GB" sz="1800" dirty="0" smtClean="0"/>
              <a:t> </a:t>
            </a:r>
            <a:r>
              <a:rPr lang="en-GB" sz="1800" dirty="0"/>
              <a:t>... </a:t>
            </a:r>
            <a:endParaRPr lang="en-GB" sz="1800" dirty="0" smtClean="0"/>
          </a:p>
          <a:p>
            <a:pPr marL="274320" lvl="1" indent="0">
              <a:buNone/>
            </a:pPr>
            <a:r>
              <a:rPr lang="en-GB" sz="1800" dirty="0" smtClean="0"/>
              <a:t>teardown</a:t>
            </a:r>
            <a:r>
              <a:rPr lang="en-GB" sz="1800" dirty="0"/>
              <a:t>(); </a:t>
            </a:r>
          </a:p>
          <a:p>
            <a:pPr marL="274320" lvl="1" indent="0">
              <a:buNone/>
            </a:pPr>
            <a:r>
              <a:rPr lang="en-GB" sz="1800" dirty="0"/>
              <a:t>The setup() and teardown() methods serve to initialize and clean up test fixtures.</a:t>
            </a:r>
          </a:p>
          <a:p>
            <a:r>
              <a:rPr lang="en-GB" sz="1800" b="1" dirty="0" smtClean="0"/>
              <a:t>Assertions</a:t>
            </a:r>
            <a:r>
              <a:rPr lang="en-GB" sz="1800" dirty="0" smtClean="0"/>
              <a:t>: a </a:t>
            </a:r>
            <a:r>
              <a:rPr lang="en-GB" sz="1800" dirty="0"/>
              <a:t>function or macro that verifies the </a:t>
            </a:r>
            <a:r>
              <a:rPr lang="en-GB" sz="1800" dirty="0" smtClean="0"/>
              <a:t>behaviour </a:t>
            </a:r>
            <a:r>
              <a:rPr lang="en-GB" sz="1800" dirty="0"/>
              <a:t>(or the state) of the unit under test. </a:t>
            </a:r>
          </a:p>
        </p:txBody>
      </p:sp>
    </p:spTree>
    <p:extLst>
      <p:ext uri="{BB962C8B-B14F-4D97-AF65-F5344CB8AC3E}">
        <p14:creationId xmlns:p14="http://schemas.microsoft.com/office/powerpoint/2010/main" val="3079677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Book Shop example</a:t>
            </a:r>
            <a:endParaRPr lang="en-GB" dirty="0"/>
          </a:p>
        </p:txBody>
      </p:sp>
      <p:sp>
        <p:nvSpPr>
          <p:cNvPr id="3" name="Date Placeholder 2"/>
          <p:cNvSpPr>
            <a:spLocks noGrp="1"/>
          </p:cNvSpPr>
          <p:nvPr>
            <p:ph type="dt" sz="half" idx="10"/>
          </p:nvPr>
        </p:nvSpPr>
        <p:spPr/>
        <p:txBody>
          <a:bodyPr/>
          <a:lstStyle/>
          <a:p>
            <a:fld id="{28DD10B3-995D-4C8E-8648-1E5C20E5802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5"/>
          <p:cNvSpPr>
            <a:spLocks noGrp="1"/>
          </p:cNvSpPr>
          <p:nvPr>
            <p:ph sz="quarter" idx="1"/>
          </p:nvPr>
        </p:nvSpPr>
        <p:spPr>
          <a:xfrm>
            <a:off x="914400" y="1447800"/>
            <a:ext cx="3429000" cy="4572000"/>
          </a:xfrm>
          <a:ln>
            <a:solidFill>
              <a:schemeClr val="accent1"/>
            </a:solidFill>
          </a:ln>
        </p:spPr>
        <p:txBody>
          <a:bodyPr>
            <a:noAutofit/>
          </a:bodyPr>
          <a:lstStyle/>
          <a:p>
            <a:pPr marL="0" indent="0">
              <a:buNone/>
            </a:pPr>
            <a:r>
              <a:rPr lang="en-GB" sz="1600" dirty="0"/>
              <a:t>public class Book </a:t>
            </a:r>
            <a:r>
              <a:rPr lang="en-GB" sz="1600" dirty="0" smtClean="0"/>
              <a:t>{</a:t>
            </a:r>
            <a:endParaRPr lang="en-GB" sz="1600" dirty="0"/>
          </a:p>
          <a:p>
            <a:pPr marL="0" indent="0">
              <a:buNone/>
            </a:pPr>
            <a:r>
              <a:rPr lang="en-GB" sz="1600" dirty="0"/>
              <a:t>    private String title;</a:t>
            </a:r>
          </a:p>
          <a:p>
            <a:pPr marL="0" indent="0">
              <a:buNone/>
            </a:pPr>
            <a:r>
              <a:rPr lang="en-GB" sz="1600" dirty="0"/>
              <a:t>    private </a:t>
            </a:r>
            <a:r>
              <a:rPr lang="en-GB" sz="1600" dirty="0" err="1"/>
              <a:t>int</a:t>
            </a:r>
            <a:r>
              <a:rPr lang="en-GB" sz="1600" dirty="0"/>
              <a:t> </a:t>
            </a:r>
            <a:r>
              <a:rPr lang="en-GB" sz="1600" dirty="0" err="1" smtClean="0"/>
              <a:t>stockLevel</a:t>
            </a:r>
            <a:r>
              <a:rPr lang="en-GB" sz="1600" dirty="0" smtClean="0"/>
              <a:t>;</a:t>
            </a:r>
          </a:p>
          <a:p>
            <a:pPr marL="0" indent="0">
              <a:buNone/>
            </a:pPr>
            <a:endParaRPr lang="en-GB" sz="1600" dirty="0"/>
          </a:p>
          <a:p>
            <a:pPr marL="0" indent="0">
              <a:buNone/>
            </a:pPr>
            <a:r>
              <a:rPr lang="en-GB" sz="1600" dirty="0"/>
              <a:t>    public Book(String t) {</a:t>
            </a:r>
          </a:p>
          <a:p>
            <a:pPr marL="0" indent="0">
              <a:buNone/>
            </a:pPr>
            <a:r>
              <a:rPr lang="en-GB" sz="1600" dirty="0"/>
              <a:t>        title = t</a:t>
            </a:r>
            <a:r>
              <a:rPr lang="en-GB" sz="1600" dirty="0" smtClean="0"/>
              <a:t>; </a:t>
            </a:r>
          </a:p>
          <a:p>
            <a:pPr marL="0" indent="0">
              <a:buNone/>
            </a:pPr>
            <a:r>
              <a:rPr lang="en-GB" sz="1600" dirty="0"/>
              <a:t> </a:t>
            </a:r>
            <a:r>
              <a:rPr lang="en-GB" sz="1600" dirty="0" smtClean="0"/>
              <a:t>       </a:t>
            </a:r>
            <a:r>
              <a:rPr lang="en-GB" sz="1600" dirty="0" err="1" smtClean="0"/>
              <a:t>stockLevel</a:t>
            </a:r>
            <a:r>
              <a:rPr lang="en-GB" sz="1600" dirty="0" smtClean="0"/>
              <a:t> </a:t>
            </a:r>
            <a:r>
              <a:rPr lang="en-GB" sz="1600" dirty="0"/>
              <a:t>= 0</a:t>
            </a:r>
            <a:r>
              <a:rPr lang="en-GB" sz="1600" dirty="0" smtClean="0"/>
              <a:t>; </a:t>
            </a:r>
          </a:p>
          <a:p>
            <a:pPr marL="0" indent="0">
              <a:buNone/>
            </a:pPr>
            <a:r>
              <a:rPr lang="en-GB" sz="1600" dirty="0"/>
              <a:t> </a:t>
            </a:r>
            <a:r>
              <a:rPr lang="en-GB" sz="1600" dirty="0" smtClean="0"/>
              <a:t> }</a:t>
            </a:r>
          </a:p>
          <a:p>
            <a:pPr marL="0" indent="0">
              <a:buNone/>
            </a:pPr>
            <a:endParaRPr lang="en-GB" sz="1600" dirty="0" smtClean="0"/>
          </a:p>
          <a:p>
            <a:pPr marL="0" indent="0">
              <a:buNone/>
            </a:pPr>
            <a:r>
              <a:rPr lang="en-GB" sz="1600" dirty="0"/>
              <a:t> </a:t>
            </a:r>
            <a:r>
              <a:rPr lang="en-GB" sz="1600" dirty="0" smtClean="0"/>
              <a:t>  public </a:t>
            </a:r>
            <a:r>
              <a:rPr lang="en-GB" sz="1600" dirty="0"/>
              <a:t>Book(String </a:t>
            </a:r>
            <a:r>
              <a:rPr lang="en-GB" sz="1600" dirty="0" smtClean="0"/>
              <a:t>t, </a:t>
            </a:r>
            <a:r>
              <a:rPr lang="en-GB" sz="1600" dirty="0" err="1" smtClean="0"/>
              <a:t>int</a:t>
            </a:r>
            <a:r>
              <a:rPr lang="en-GB" sz="1600" dirty="0" smtClean="0"/>
              <a:t> s) </a:t>
            </a:r>
            <a:r>
              <a:rPr lang="en-GB" sz="1600" dirty="0"/>
              <a:t>{</a:t>
            </a:r>
          </a:p>
          <a:p>
            <a:pPr marL="0" indent="0">
              <a:buNone/>
            </a:pPr>
            <a:r>
              <a:rPr lang="en-GB" sz="1600" dirty="0"/>
              <a:t>        title = t; </a:t>
            </a:r>
            <a:r>
              <a:rPr lang="en-GB" sz="1600" dirty="0" smtClean="0"/>
              <a:t> </a:t>
            </a:r>
          </a:p>
          <a:p>
            <a:pPr marL="0" indent="0">
              <a:buNone/>
            </a:pPr>
            <a:r>
              <a:rPr lang="en-GB" sz="1600" dirty="0"/>
              <a:t> </a:t>
            </a:r>
            <a:r>
              <a:rPr lang="en-GB" sz="1600" dirty="0" smtClean="0"/>
              <a:t>       </a:t>
            </a:r>
            <a:r>
              <a:rPr lang="en-GB" sz="1600" dirty="0" err="1" smtClean="0"/>
              <a:t>stockLevel</a:t>
            </a:r>
            <a:r>
              <a:rPr lang="en-GB" sz="1600" dirty="0" smtClean="0"/>
              <a:t> </a:t>
            </a:r>
            <a:r>
              <a:rPr lang="en-GB" sz="1600" dirty="0"/>
              <a:t>= </a:t>
            </a:r>
            <a:r>
              <a:rPr lang="en-GB" sz="1600" dirty="0" smtClean="0"/>
              <a:t>s; </a:t>
            </a:r>
          </a:p>
          <a:p>
            <a:pPr marL="0" indent="0">
              <a:buNone/>
            </a:pPr>
            <a:r>
              <a:rPr lang="en-GB" sz="1600" dirty="0"/>
              <a:t> </a:t>
            </a:r>
            <a:r>
              <a:rPr lang="en-GB" sz="1600" dirty="0" smtClean="0"/>
              <a:t> }</a:t>
            </a:r>
            <a:endParaRPr lang="en-GB" sz="1600" dirty="0"/>
          </a:p>
          <a:p>
            <a:pPr marL="0" indent="0">
              <a:buNone/>
            </a:pPr>
            <a:endParaRPr lang="en-GB" sz="1600" dirty="0"/>
          </a:p>
          <a:p>
            <a:pPr marL="0" indent="0">
              <a:buNone/>
            </a:pPr>
            <a:endParaRPr lang="en-GB" sz="1600" dirty="0"/>
          </a:p>
        </p:txBody>
      </p:sp>
      <p:sp>
        <p:nvSpPr>
          <p:cNvPr id="9" name="Content Placeholder 5"/>
          <p:cNvSpPr txBox="1">
            <a:spLocks/>
          </p:cNvSpPr>
          <p:nvPr/>
        </p:nvSpPr>
        <p:spPr>
          <a:xfrm>
            <a:off x="4800600" y="1524000"/>
            <a:ext cx="3733800" cy="4572000"/>
          </a:xfrm>
          <a:prstGeom prst="rect">
            <a:avLst/>
          </a:prstGeom>
          <a:ln>
            <a:solidFill>
              <a:schemeClr val="accent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endParaRPr lang="en-GB" sz="1600" dirty="0" smtClean="0"/>
          </a:p>
          <a:p>
            <a:pPr marL="0" indent="0">
              <a:buFont typeface="Wingdings 2"/>
              <a:buNone/>
            </a:pPr>
            <a:r>
              <a:rPr lang="en-GB" sz="1600" dirty="0" smtClean="0"/>
              <a:t>    public String </a:t>
            </a:r>
            <a:r>
              <a:rPr lang="en-GB" sz="1600" dirty="0" err="1" smtClean="0"/>
              <a:t>getTitle</a:t>
            </a:r>
            <a:r>
              <a:rPr lang="en-GB" sz="1600" dirty="0" smtClean="0"/>
              <a:t>() {</a:t>
            </a:r>
          </a:p>
          <a:p>
            <a:pPr marL="0" indent="0">
              <a:buFont typeface="Wingdings 2"/>
              <a:buNone/>
            </a:pPr>
            <a:r>
              <a:rPr lang="en-GB" sz="1600" dirty="0" smtClean="0"/>
              <a:t>        return title;</a:t>
            </a:r>
          </a:p>
          <a:p>
            <a:pPr marL="0" indent="0">
              <a:buFont typeface="Wingdings 2"/>
              <a:buNone/>
            </a:pPr>
            <a:r>
              <a:rPr lang="en-GB" sz="1600" dirty="0"/>
              <a:t> </a:t>
            </a:r>
            <a:r>
              <a:rPr lang="en-GB" sz="1600" dirty="0" smtClean="0"/>
              <a:t>   }</a:t>
            </a:r>
          </a:p>
          <a:p>
            <a:pPr marL="0" indent="0">
              <a:buFont typeface="Wingdings 2"/>
              <a:buNone/>
            </a:pPr>
            <a:r>
              <a:rPr lang="en-GB" sz="1600" dirty="0" smtClean="0"/>
              <a:t>    </a:t>
            </a:r>
          </a:p>
          <a:p>
            <a:pPr marL="0" indent="0">
              <a:buFont typeface="Wingdings 2"/>
              <a:buNone/>
            </a:pPr>
            <a:r>
              <a:rPr lang="en-GB" sz="1600" dirty="0"/>
              <a:t> </a:t>
            </a:r>
            <a:r>
              <a:rPr lang="en-GB" sz="1600" dirty="0" smtClean="0"/>
              <a:t> public </a:t>
            </a:r>
            <a:r>
              <a:rPr lang="en-GB" sz="1600" dirty="0" err="1" smtClean="0"/>
              <a:t>int</a:t>
            </a:r>
            <a:r>
              <a:rPr lang="en-GB" sz="1600" dirty="0" smtClean="0"/>
              <a:t> </a:t>
            </a:r>
            <a:r>
              <a:rPr lang="en-GB" sz="1600" dirty="0" err="1" smtClean="0"/>
              <a:t>getStockLevel</a:t>
            </a:r>
            <a:r>
              <a:rPr lang="en-GB" sz="1600" dirty="0" smtClean="0"/>
              <a:t>(){</a:t>
            </a:r>
          </a:p>
          <a:p>
            <a:pPr marL="0" indent="0">
              <a:buFont typeface="Wingdings 2"/>
              <a:buNone/>
            </a:pPr>
            <a:r>
              <a:rPr lang="en-GB" sz="1600" dirty="0" smtClean="0"/>
              <a:t>        return </a:t>
            </a:r>
            <a:r>
              <a:rPr lang="en-GB" sz="1600" dirty="0" err="1" smtClean="0"/>
              <a:t>stockLevel</a:t>
            </a:r>
            <a:r>
              <a:rPr lang="en-GB" sz="1600" dirty="0" smtClean="0"/>
              <a:t>;</a:t>
            </a:r>
          </a:p>
          <a:p>
            <a:pPr marL="0" indent="0">
              <a:buFont typeface="Wingdings 2"/>
              <a:buNone/>
            </a:pPr>
            <a:r>
              <a:rPr lang="en-GB" sz="1600" dirty="0"/>
              <a:t> </a:t>
            </a:r>
            <a:r>
              <a:rPr lang="en-GB" sz="1600" dirty="0" smtClean="0"/>
              <a:t>   }</a:t>
            </a:r>
          </a:p>
          <a:p>
            <a:pPr marL="0" indent="0">
              <a:buFont typeface="Wingdings 2"/>
              <a:buNone/>
            </a:pPr>
            <a:endParaRPr lang="en-GB" sz="1600" dirty="0" smtClean="0"/>
          </a:p>
          <a:p>
            <a:pPr marL="0" indent="0">
              <a:buFont typeface="Wingdings 2"/>
              <a:buNone/>
            </a:pPr>
            <a:r>
              <a:rPr lang="en-GB" sz="1600" dirty="0" smtClean="0"/>
              <a:t>    public void </a:t>
            </a:r>
            <a:r>
              <a:rPr lang="en-GB" sz="1600" dirty="0" err="1" smtClean="0"/>
              <a:t>updateStockLevel</a:t>
            </a:r>
            <a:r>
              <a:rPr lang="en-GB" sz="1600" dirty="0" smtClean="0"/>
              <a:t>(</a:t>
            </a:r>
            <a:r>
              <a:rPr lang="en-GB" sz="1600" dirty="0" err="1" smtClean="0"/>
              <a:t>int</a:t>
            </a:r>
            <a:r>
              <a:rPr lang="en-GB" sz="1600" dirty="0" smtClean="0"/>
              <a:t> n) {</a:t>
            </a:r>
          </a:p>
          <a:p>
            <a:pPr marL="0" indent="0">
              <a:buFont typeface="Wingdings 2"/>
              <a:buNone/>
            </a:pPr>
            <a:r>
              <a:rPr lang="en-GB" sz="1600" dirty="0" smtClean="0"/>
              <a:t>        if (n&gt;=0) </a:t>
            </a:r>
            <a:r>
              <a:rPr lang="en-GB" sz="1600" dirty="0" err="1" smtClean="0"/>
              <a:t>stockLevel</a:t>
            </a:r>
            <a:r>
              <a:rPr lang="en-GB" sz="1600" dirty="0" smtClean="0"/>
              <a:t> = n;  </a:t>
            </a:r>
          </a:p>
          <a:p>
            <a:pPr marL="0" indent="0">
              <a:buFont typeface="Wingdings 2"/>
              <a:buNone/>
            </a:pPr>
            <a:r>
              <a:rPr lang="en-GB" sz="1600" dirty="0"/>
              <a:t> </a:t>
            </a:r>
            <a:r>
              <a:rPr lang="en-GB" sz="1600" dirty="0" smtClean="0"/>
              <a:t>   }</a:t>
            </a:r>
          </a:p>
          <a:p>
            <a:pPr marL="0" indent="0">
              <a:buFont typeface="Wingdings 2"/>
              <a:buNone/>
            </a:pPr>
            <a:r>
              <a:rPr lang="en-GB" sz="1600" dirty="0" smtClean="0"/>
              <a:t>}</a:t>
            </a:r>
            <a:endParaRPr lang="en-GB" sz="1600" dirty="0"/>
          </a:p>
        </p:txBody>
      </p:sp>
    </p:spTree>
    <p:extLst>
      <p:ext uri="{BB962C8B-B14F-4D97-AF65-F5344CB8AC3E}">
        <p14:creationId xmlns:p14="http://schemas.microsoft.com/office/powerpoint/2010/main" val="220567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Book Shop example</a:t>
            </a:r>
            <a:endParaRPr lang="en-GB" dirty="0"/>
          </a:p>
        </p:txBody>
      </p:sp>
      <p:sp>
        <p:nvSpPr>
          <p:cNvPr id="3" name="Date Placeholder 2"/>
          <p:cNvSpPr>
            <a:spLocks noGrp="1"/>
          </p:cNvSpPr>
          <p:nvPr>
            <p:ph type="dt" sz="half" idx="10"/>
          </p:nvPr>
        </p:nvSpPr>
        <p:spPr/>
        <p:txBody>
          <a:bodyPr/>
          <a:lstStyle/>
          <a:p>
            <a:fld id="{28DD10B3-995D-4C8E-8648-1E5C20E5802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10" name="Content Placeholder 5"/>
          <p:cNvSpPr txBox="1">
            <a:spLocks/>
          </p:cNvSpPr>
          <p:nvPr/>
        </p:nvSpPr>
        <p:spPr>
          <a:xfrm>
            <a:off x="2743200" y="1447800"/>
            <a:ext cx="5562600" cy="4572000"/>
          </a:xfrm>
          <a:prstGeom prst="rect">
            <a:avLst/>
          </a:prstGeom>
          <a:ln>
            <a:solidFill>
              <a:schemeClr val="accent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endParaRPr lang="en-GB" sz="1600" dirty="0" smtClean="0"/>
          </a:p>
          <a:p>
            <a:pPr marL="0" indent="0">
              <a:buNone/>
            </a:pPr>
            <a:r>
              <a:rPr lang="en-GB" sz="1600" dirty="0" smtClean="0"/>
              <a:t>public </a:t>
            </a:r>
            <a:r>
              <a:rPr lang="en-GB" sz="1600" dirty="0"/>
              <a:t>class </a:t>
            </a:r>
            <a:r>
              <a:rPr lang="en-GB" sz="1600" dirty="0" err="1"/>
              <a:t>BookTest</a:t>
            </a:r>
            <a:r>
              <a:rPr lang="en-GB" sz="1600" dirty="0"/>
              <a:t> </a:t>
            </a:r>
            <a:r>
              <a:rPr lang="en-GB" sz="1600" dirty="0" smtClean="0"/>
              <a:t>{</a:t>
            </a:r>
            <a:endParaRPr lang="en-GB" sz="1600" dirty="0"/>
          </a:p>
          <a:p>
            <a:pPr marL="0" indent="0">
              <a:buNone/>
            </a:pPr>
            <a:r>
              <a:rPr lang="en-GB" sz="1600" dirty="0"/>
              <a:t>    String title = "Learning UML";</a:t>
            </a:r>
          </a:p>
          <a:p>
            <a:pPr marL="0" indent="0">
              <a:buNone/>
            </a:pPr>
            <a:r>
              <a:rPr lang="en-GB" sz="1600" dirty="0"/>
              <a:t>    Book b</a:t>
            </a:r>
            <a:r>
              <a:rPr lang="en-GB" sz="1600" dirty="0" smtClean="0"/>
              <a:t>;    </a:t>
            </a:r>
            <a:endParaRPr lang="en-GB" sz="1600" dirty="0"/>
          </a:p>
          <a:p>
            <a:pPr marL="0" indent="0">
              <a:buNone/>
            </a:pPr>
            <a:r>
              <a:rPr lang="en-GB" sz="1600" dirty="0" smtClean="0"/>
              <a:t>    </a:t>
            </a:r>
            <a:r>
              <a:rPr lang="en-GB" sz="1600" dirty="0"/>
              <a:t>@Before</a:t>
            </a:r>
          </a:p>
          <a:p>
            <a:pPr marL="0" indent="0">
              <a:buNone/>
            </a:pPr>
            <a:r>
              <a:rPr lang="en-GB" sz="1600" dirty="0"/>
              <a:t>    public void </a:t>
            </a:r>
            <a:r>
              <a:rPr lang="en-GB" sz="1600" dirty="0" err="1"/>
              <a:t>setUp</a:t>
            </a:r>
            <a:r>
              <a:rPr lang="en-GB" sz="1600" dirty="0"/>
              <a:t>() {</a:t>
            </a:r>
          </a:p>
          <a:p>
            <a:pPr marL="0" indent="0">
              <a:buNone/>
            </a:pPr>
            <a:r>
              <a:rPr lang="en-GB" sz="1600" dirty="0"/>
              <a:t>        b = new Book(title);</a:t>
            </a:r>
          </a:p>
          <a:p>
            <a:pPr marL="0" indent="0">
              <a:buNone/>
            </a:pPr>
            <a:r>
              <a:rPr lang="en-GB" sz="1600" dirty="0"/>
              <a:t>    </a:t>
            </a:r>
            <a:r>
              <a:rPr lang="en-GB" sz="1600" dirty="0" smtClean="0"/>
              <a:t>}</a:t>
            </a:r>
            <a:endParaRPr lang="en-GB" sz="1600" dirty="0"/>
          </a:p>
          <a:p>
            <a:pPr marL="0" indent="0">
              <a:buNone/>
            </a:pPr>
            <a:r>
              <a:rPr lang="en-GB" sz="1600" dirty="0"/>
              <a:t>    @Test</a:t>
            </a:r>
          </a:p>
          <a:p>
            <a:pPr marL="0" indent="0">
              <a:buNone/>
            </a:pPr>
            <a:r>
              <a:rPr lang="en-GB" sz="1600" dirty="0"/>
              <a:t>    public void </a:t>
            </a:r>
            <a:r>
              <a:rPr lang="en-GB" sz="1600" dirty="0" err="1"/>
              <a:t>testGetTitle</a:t>
            </a:r>
            <a:r>
              <a:rPr lang="en-GB" sz="1600" dirty="0"/>
              <a:t>() {</a:t>
            </a:r>
          </a:p>
          <a:p>
            <a:pPr marL="0" indent="0">
              <a:buNone/>
            </a:pPr>
            <a:r>
              <a:rPr lang="en-GB" sz="1600" dirty="0" smtClean="0"/>
              <a:t>        String </a:t>
            </a:r>
            <a:r>
              <a:rPr lang="en-GB" sz="1600" dirty="0" err="1"/>
              <a:t>expRes</a:t>
            </a:r>
            <a:r>
              <a:rPr lang="en-GB" sz="1600" dirty="0"/>
              <a:t> = title;</a:t>
            </a:r>
          </a:p>
          <a:p>
            <a:pPr marL="0" indent="0">
              <a:buNone/>
            </a:pPr>
            <a:r>
              <a:rPr lang="en-GB" sz="1600" dirty="0"/>
              <a:t>        String result = </a:t>
            </a:r>
            <a:r>
              <a:rPr lang="en-GB" sz="1600" dirty="0" err="1"/>
              <a:t>b.getTitle</a:t>
            </a:r>
            <a:r>
              <a:rPr lang="en-GB" sz="1600" dirty="0"/>
              <a:t>();</a:t>
            </a:r>
          </a:p>
          <a:p>
            <a:pPr marL="0" indent="0">
              <a:buNone/>
            </a:pPr>
            <a:r>
              <a:rPr lang="en-GB" sz="1600" dirty="0"/>
              <a:t>        </a:t>
            </a:r>
            <a:r>
              <a:rPr lang="en-GB" sz="1600" dirty="0" err="1"/>
              <a:t>assertEquals</a:t>
            </a:r>
            <a:r>
              <a:rPr lang="en-GB" sz="1600" dirty="0"/>
              <a:t>("Test </a:t>
            </a:r>
            <a:r>
              <a:rPr lang="en-GB" sz="1600" dirty="0" err="1"/>
              <a:t>getTitle</a:t>
            </a:r>
            <a:r>
              <a:rPr lang="en-GB" sz="1600" dirty="0"/>
              <a:t> ", </a:t>
            </a:r>
            <a:r>
              <a:rPr lang="en-GB" sz="1600" dirty="0" err="1"/>
              <a:t>expRes</a:t>
            </a:r>
            <a:r>
              <a:rPr lang="en-GB" sz="1600" dirty="0"/>
              <a:t>, result);</a:t>
            </a:r>
          </a:p>
          <a:p>
            <a:pPr marL="0" indent="0">
              <a:buNone/>
            </a:pPr>
            <a:r>
              <a:rPr lang="en-GB" sz="1600" dirty="0"/>
              <a:t>    }</a:t>
            </a:r>
          </a:p>
          <a:p>
            <a:pPr marL="0" indent="0">
              <a:buNone/>
            </a:pPr>
            <a:endParaRPr lang="en-GB" sz="1600" dirty="0"/>
          </a:p>
          <a:p>
            <a:pPr marL="0" indent="0">
              <a:buNone/>
            </a:pPr>
            <a:r>
              <a:rPr lang="en-GB" sz="1600" dirty="0"/>
              <a:t>    </a:t>
            </a:r>
          </a:p>
        </p:txBody>
      </p:sp>
      <p:sp>
        <p:nvSpPr>
          <p:cNvPr id="12" name="TextBox 11"/>
          <p:cNvSpPr txBox="1"/>
          <p:nvPr/>
        </p:nvSpPr>
        <p:spPr>
          <a:xfrm>
            <a:off x="914400" y="1685514"/>
            <a:ext cx="1371337" cy="369332"/>
          </a:xfrm>
          <a:prstGeom prst="rect">
            <a:avLst/>
          </a:prstGeom>
          <a:noFill/>
          <a:ln>
            <a:solidFill>
              <a:schemeClr val="accent1"/>
            </a:solidFill>
          </a:ln>
        </p:spPr>
        <p:txBody>
          <a:bodyPr wrap="none" rtlCol="0">
            <a:spAutoFit/>
          </a:bodyPr>
          <a:lstStyle/>
          <a:p>
            <a:r>
              <a:rPr lang="en-GB" dirty="0" err="1" smtClean="0"/>
              <a:t>BookTest</a:t>
            </a:r>
            <a:r>
              <a:rPr lang="en-GB" dirty="0" smtClean="0"/>
              <a:t> class</a:t>
            </a:r>
            <a:endParaRPr lang="en-GB" dirty="0"/>
          </a:p>
        </p:txBody>
      </p:sp>
    </p:spTree>
    <p:extLst>
      <p:ext uri="{BB962C8B-B14F-4D97-AF65-F5344CB8AC3E}">
        <p14:creationId xmlns:p14="http://schemas.microsoft.com/office/powerpoint/2010/main" val="1650314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Book Shop example</a:t>
            </a:r>
            <a:endParaRPr lang="en-GB" dirty="0"/>
          </a:p>
        </p:txBody>
      </p:sp>
      <p:sp>
        <p:nvSpPr>
          <p:cNvPr id="3" name="Date Placeholder 2"/>
          <p:cNvSpPr>
            <a:spLocks noGrp="1"/>
          </p:cNvSpPr>
          <p:nvPr>
            <p:ph type="dt" sz="half" idx="10"/>
          </p:nvPr>
        </p:nvSpPr>
        <p:spPr/>
        <p:txBody>
          <a:bodyPr/>
          <a:lstStyle/>
          <a:p>
            <a:fld id="{28DD10B3-995D-4C8E-8648-1E5C20E5802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5"/>
          <p:cNvSpPr>
            <a:spLocks noGrp="1"/>
          </p:cNvSpPr>
          <p:nvPr>
            <p:ph sz="quarter" idx="1"/>
          </p:nvPr>
        </p:nvSpPr>
        <p:spPr>
          <a:xfrm>
            <a:off x="2514600" y="1600200"/>
            <a:ext cx="6019800" cy="2133600"/>
          </a:xfrm>
          <a:ln>
            <a:solidFill>
              <a:schemeClr val="accent1"/>
            </a:solidFill>
          </a:ln>
        </p:spPr>
        <p:txBody>
          <a:bodyPr>
            <a:noAutofit/>
          </a:bodyPr>
          <a:lstStyle/>
          <a:p>
            <a:pPr marL="0" indent="0">
              <a:buNone/>
            </a:pPr>
            <a:r>
              <a:rPr lang="en-GB" sz="1400" dirty="0" smtClean="0"/>
              <a:t>@Test    </a:t>
            </a:r>
            <a:endParaRPr lang="en-GB" sz="1400" dirty="0"/>
          </a:p>
          <a:p>
            <a:pPr marL="0" indent="0">
              <a:buNone/>
            </a:pPr>
            <a:r>
              <a:rPr lang="en-GB" sz="1400" dirty="0"/>
              <a:t>    public void testUpdateStock1() </a:t>
            </a:r>
            <a:r>
              <a:rPr lang="en-GB" sz="1400" dirty="0" smtClean="0"/>
              <a:t>{</a:t>
            </a:r>
            <a:endParaRPr lang="en-GB" sz="1400" dirty="0"/>
          </a:p>
          <a:p>
            <a:pPr marL="0" indent="0">
              <a:buNone/>
            </a:pPr>
            <a:r>
              <a:rPr lang="en-GB" sz="1400" dirty="0"/>
              <a:t>        </a:t>
            </a:r>
            <a:r>
              <a:rPr lang="en-GB" sz="1400" dirty="0" err="1"/>
              <a:t>b.updateStockLevel</a:t>
            </a:r>
            <a:r>
              <a:rPr lang="en-GB" sz="1400" dirty="0"/>
              <a:t>(10);</a:t>
            </a:r>
          </a:p>
          <a:p>
            <a:pPr marL="0" indent="0">
              <a:buNone/>
            </a:pPr>
            <a:r>
              <a:rPr lang="en-GB" sz="1400" dirty="0"/>
              <a:t>        </a:t>
            </a:r>
            <a:r>
              <a:rPr lang="en-GB" sz="1400" dirty="0" err="1"/>
              <a:t>int</a:t>
            </a:r>
            <a:r>
              <a:rPr lang="en-GB" sz="1400" dirty="0"/>
              <a:t> result = </a:t>
            </a:r>
            <a:r>
              <a:rPr lang="en-GB" sz="1400" dirty="0" err="1"/>
              <a:t>b.getStockLevel</a:t>
            </a:r>
            <a:r>
              <a:rPr lang="en-GB" sz="1400" dirty="0"/>
              <a:t>();</a:t>
            </a:r>
          </a:p>
          <a:p>
            <a:pPr marL="0" indent="0">
              <a:buNone/>
            </a:pPr>
            <a:r>
              <a:rPr lang="en-GB" sz="1400" dirty="0"/>
              <a:t>        </a:t>
            </a:r>
            <a:r>
              <a:rPr lang="en-GB" sz="1400" dirty="0" err="1"/>
              <a:t>assertEquals</a:t>
            </a:r>
            <a:r>
              <a:rPr lang="en-GB" sz="1400" dirty="0"/>
              <a:t>("Test </a:t>
            </a:r>
            <a:r>
              <a:rPr lang="en-GB" sz="1400" dirty="0" err="1"/>
              <a:t>updateStock</a:t>
            </a:r>
            <a:r>
              <a:rPr lang="en-GB" sz="1400" dirty="0"/>
              <a:t> normal", </a:t>
            </a:r>
            <a:r>
              <a:rPr lang="en-GB" sz="1400" dirty="0" smtClean="0"/>
              <a:t>10</a:t>
            </a:r>
            <a:r>
              <a:rPr lang="en-GB" sz="1400" dirty="0"/>
              <a:t>, result);</a:t>
            </a:r>
          </a:p>
          <a:p>
            <a:pPr marL="0" indent="0">
              <a:buNone/>
            </a:pPr>
            <a:r>
              <a:rPr lang="en-GB" sz="1400" dirty="0"/>
              <a:t>        </a:t>
            </a:r>
            <a:r>
              <a:rPr lang="en-GB" sz="1400" dirty="0" err="1"/>
              <a:t>assertTrue</a:t>
            </a:r>
            <a:r>
              <a:rPr lang="en-GB" sz="1400" dirty="0"/>
              <a:t>("Stock is always &gt;=0", result &gt;= 0</a:t>
            </a:r>
            <a:r>
              <a:rPr lang="en-GB" sz="1400" dirty="0" smtClean="0"/>
              <a:t>);</a:t>
            </a:r>
          </a:p>
          <a:p>
            <a:pPr marL="0" indent="0">
              <a:buNone/>
            </a:pPr>
            <a:r>
              <a:rPr lang="en-GB" sz="1400" dirty="0" smtClean="0"/>
              <a:t>    }</a:t>
            </a:r>
            <a:endParaRPr lang="en-GB" sz="1400" dirty="0"/>
          </a:p>
        </p:txBody>
      </p:sp>
      <p:sp>
        <p:nvSpPr>
          <p:cNvPr id="7" name="Content Placeholder 5"/>
          <p:cNvSpPr txBox="1">
            <a:spLocks/>
          </p:cNvSpPr>
          <p:nvPr/>
        </p:nvSpPr>
        <p:spPr>
          <a:xfrm>
            <a:off x="2514600" y="3810000"/>
            <a:ext cx="6095999" cy="2362200"/>
          </a:xfrm>
          <a:prstGeom prst="rect">
            <a:avLst/>
          </a:prstGeom>
          <a:ln>
            <a:solidFill>
              <a:schemeClr val="accent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600" dirty="0" smtClean="0"/>
              <a:t>  </a:t>
            </a:r>
            <a:r>
              <a:rPr lang="en-GB" sz="1400" dirty="0"/>
              <a:t>@Test</a:t>
            </a:r>
          </a:p>
          <a:p>
            <a:pPr marL="0" indent="0">
              <a:buNone/>
            </a:pPr>
            <a:r>
              <a:rPr lang="en-GB" sz="1400" dirty="0"/>
              <a:t>    public void testUpdateStock2() </a:t>
            </a:r>
            <a:r>
              <a:rPr lang="en-GB" sz="1400" dirty="0" smtClean="0"/>
              <a:t>{</a:t>
            </a:r>
          </a:p>
          <a:p>
            <a:pPr marL="0" indent="0">
              <a:buNone/>
            </a:pPr>
            <a:r>
              <a:rPr lang="en-GB" sz="1400" dirty="0" smtClean="0"/>
              <a:t>        </a:t>
            </a:r>
            <a:r>
              <a:rPr lang="en-GB" sz="1400" dirty="0" err="1" smtClean="0"/>
              <a:t>int</a:t>
            </a:r>
            <a:r>
              <a:rPr lang="en-GB" sz="1400" dirty="0" smtClean="0"/>
              <a:t> </a:t>
            </a:r>
            <a:r>
              <a:rPr lang="en-GB" sz="1400" dirty="0" err="1"/>
              <a:t>expRes</a:t>
            </a:r>
            <a:r>
              <a:rPr lang="en-GB" sz="1400" dirty="0"/>
              <a:t> = </a:t>
            </a:r>
            <a:r>
              <a:rPr lang="en-GB" sz="1400" dirty="0" err="1"/>
              <a:t>b.getStockLevel</a:t>
            </a:r>
            <a:r>
              <a:rPr lang="en-GB" sz="1400" dirty="0"/>
              <a:t>();</a:t>
            </a:r>
          </a:p>
          <a:p>
            <a:pPr marL="0" indent="0">
              <a:buNone/>
            </a:pPr>
            <a:r>
              <a:rPr lang="en-GB" sz="1400" dirty="0"/>
              <a:t>        </a:t>
            </a:r>
            <a:r>
              <a:rPr lang="en-GB" sz="1400" dirty="0" err="1"/>
              <a:t>b.updateStockLevel</a:t>
            </a:r>
            <a:r>
              <a:rPr lang="en-GB" sz="1400" dirty="0"/>
              <a:t>(-1</a:t>
            </a:r>
            <a:r>
              <a:rPr lang="en-GB" sz="1400" dirty="0" smtClean="0"/>
              <a:t>);</a:t>
            </a:r>
            <a:endParaRPr lang="en-GB" sz="1400" dirty="0"/>
          </a:p>
          <a:p>
            <a:pPr marL="0" indent="0">
              <a:buNone/>
            </a:pPr>
            <a:r>
              <a:rPr lang="en-GB" sz="1400" dirty="0"/>
              <a:t>        </a:t>
            </a:r>
            <a:r>
              <a:rPr lang="en-GB" sz="1400" dirty="0" err="1"/>
              <a:t>int</a:t>
            </a:r>
            <a:r>
              <a:rPr lang="en-GB" sz="1400" dirty="0"/>
              <a:t> result = </a:t>
            </a:r>
            <a:r>
              <a:rPr lang="en-GB" sz="1400" dirty="0" err="1"/>
              <a:t>b.getStockLevel</a:t>
            </a:r>
            <a:r>
              <a:rPr lang="en-GB" sz="1400" dirty="0"/>
              <a:t>();</a:t>
            </a:r>
          </a:p>
          <a:p>
            <a:pPr marL="0" indent="0">
              <a:buNone/>
            </a:pPr>
            <a:r>
              <a:rPr lang="en-GB" sz="1400" dirty="0"/>
              <a:t>        </a:t>
            </a:r>
            <a:r>
              <a:rPr lang="en-GB" sz="1400" dirty="0" err="1"/>
              <a:t>assertEquals</a:t>
            </a:r>
            <a:r>
              <a:rPr lang="en-GB" sz="1400" dirty="0"/>
              <a:t>("Test </a:t>
            </a:r>
            <a:r>
              <a:rPr lang="en-GB" sz="1400" dirty="0" err="1"/>
              <a:t>updateStock</a:t>
            </a:r>
            <a:r>
              <a:rPr lang="en-GB" sz="1400" dirty="0"/>
              <a:t> negative", </a:t>
            </a:r>
            <a:r>
              <a:rPr lang="en-GB" sz="1400" dirty="0" err="1"/>
              <a:t>expRes</a:t>
            </a:r>
            <a:r>
              <a:rPr lang="en-GB" sz="1400" dirty="0"/>
              <a:t>, result);</a:t>
            </a:r>
          </a:p>
          <a:p>
            <a:pPr marL="0" indent="0">
              <a:buNone/>
            </a:pPr>
            <a:r>
              <a:rPr lang="en-GB" sz="1400" dirty="0"/>
              <a:t>        </a:t>
            </a:r>
            <a:r>
              <a:rPr lang="en-GB" sz="1400" dirty="0" err="1"/>
              <a:t>assertTrue</a:t>
            </a:r>
            <a:r>
              <a:rPr lang="en-GB" sz="1400" dirty="0"/>
              <a:t>("Stock is always &gt;=0", result &gt;= 0);</a:t>
            </a:r>
          </a:p>
          <a:p>
            <a:pPr marL="0" indent="0">
              <a:buNone/>
            </a:pPr>
            <a:r>
              <a:rPr lang="en-GB" sz="1400" dirty="0"/>
              <a:t>    }</a:t>
            </a:r>
          </a:p>
        </p:txBody>
      </p:sp>
      <p:sp>
        <p:nvSpPr>
          <p:cNvPr id="8" name="TextBox 7"/>
          <p:cNvSpPr txBox="1"/>
          <p:nvPr/>
        </p:nvSpPr>
        <p:spPr>
          <a:xfrm>
            <a:off x="629844" y="1600200"/>
            <a:ext cx="1857047" cy="369332"/>
          </a:xfrm>
          <a:prstGeom prst="rect">
            <a:avLst/>
          </a:prstGeom>
          <a:noFill/>
          <a:ln>
            <a:solidFill>
              <a:schemeClr val="accent1"/>
            </a:solidFill>
          </a:ln>
        </p:spPr>
        <p:txBody>
          <a:bodyPr wrap="none" rtlCol="0">
            <a:spAutoFit/>
          </a:bodyPr>
          <a:lstStyle/>
          <a:p>
            <a:r>
              <a:rPr lang="en-GB" dirty="0" err="1" smtClean="0"/>
              <a:t>BookTest</a:t>
            </a:r>
            <a:r>
              <a:rPr lang="en-GB" dirty="0" smtClean="0"/>
              <a:t> class cont.</a:t>
            </a:r>
            <a:endParaRPr lang="en-GB" dirty="0"/>
          </a:p>
        </p:txBody>
      </p:sp>
      <p:sp>
        <p:nvSpPr>
          <p:cNvPr id="9" name="TextBox 8"/>
          <p:cNvSpPr txBox="1"/>
          <p:nvPr/>
        </p:nvSpPr>
        <p:spPr>
          <a:xfrm>
            <a:off x="6019800" y="4038600"/>
            <a:ext cx="2438400" cy="369332"/>
          </a:xfrm>
          <a:prstGeom prst="rect">
            <a:avLst/>
          </a:prstGeom>
          <a:noFill/>
        </p:spPr>
        <p:txBody>
          <a:bodyPr wrap="square" rtlCol="0">
            <a:spAutoFit/>
          </a:bodyPr>
          <a:lstStyle/>
          <a:p>
            <a:r>
              <a:rPr lang="en-GB" dirty="0" smtClean="0"/>
              <a:t>Stock level is not changed.</a:t>
            </a:r>
            <a:endParaRPr lang="en-GB" dirty="0"/>
          </a:p>
        </p:txBody>
      </p:sp>
      <p:sp>
        <p:nvSpPr>
          <p:cNvPr id="10" name="TextBox 9"/>
          <p:cNvSpPr txBox="1"/>
          <p:nvPr/>
        </p:nvSpPr>
        <p:spPr>
          <a:xfrm>
            <a:off x="5867400" y="2057400"/>
            <a:ext cx="2438400" cy="369332"/>
          </a:xfrm>
          <a:prstGeom prst="rect">
            <a:avLst/>
          </a:prstGeom>
          <a:noFill/>
        </p:spPr>
        <p:txBody>
          <a:bodyPr wrap="square" rtlCol="0">
            <a:spAutoFit/>
          </a:bodyPr>
          <a:lstStyle/>
          <a:p>
            <a:r>
              <a:rPr lang="en-GB" dirty="0" smtClean="0"/>
              <a:t>Stock level should be 10.</a:t>
            </a:r>
            <a:endParaRPr lang="en-GB" dirty="0"/>
          </a:p>
        </p:txBody>
      </p:sp>
    </p:spTree>
    <p:extLst>
      <p:ext uri="{BB962C8B-B14F-4D97-AF65-F5344CB8AC3E}">
        <p14:creationId xmlns:p14="http://schemas.microsoft.com/office/powerpoint/2010/main" val="4138337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Book Shop example – in class exercise</a:t>
            </a:r>
            <a:endParaRPr lang="en-GB" dirty="0"/>
          </a:p>
        </p:txBody>
      </p:sp>
      <p:sp>
        <p:nvSpPr>
          <p:cNvPr id="3" name="Date Placeholder 2"/>
          <p:cNvSpPr>
            <a:spLocks noGrp="1"/>
          </p:cNvSpPr>
          <p:nvPr>
            <p:ph type="dt" sz="half" idx="10"/>
          </p:nvPr>
        </p:nvSpPr>
        <p:spPr/>
        <p:txBody>
          <a:bodyPr/>
          <a:lstStyle/>
          <a:p>
            <a:fld id="{28DD10B3-995D-4C8E-8648-1E5C20E5802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10" name="Content Placeholder 5"/>
          <p:cNvSpPr txBox="1">
            <a:spLocks/>
          </p:cNvSpPr>
          <p:nvPr/>
        </p:nvSpPr>
        <p:spPr>
          <a:xfrm>
            <a:off x="3276600" y="1447800"/>
            <a:ext cx="5029200" cy="4572000"/>
          </a:xfrm>
          <a:prstGeom prst="rect">
            <a:avLst/>
          </a:prstGeom>
          <a:ln>
            <a:solidFill>
              <a:schemeClr val="accent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endParaRPr lang="en-GB" sz="1600" dirty="0" smtClean="0"/>
          </a:p>
          <a:p>
            <a:pPr marL="0" indent="0">
              <a:buNone/>
            </a:pPr>
            <a:r>
              <a:rPr lang="en-GB" sz="1600" dirty="0" smtClean="0"/>
              <a:t>public </a:t>
            </a:r>
            <a:r>
              <a:rPr lang="en-GB" sz="1600" dirty="0"/>
              <a:t>class </a:t>
            </a:r>
            <a:r>
              <a:rPr lang="en-GB" sz="1600" dirty="0" err="1"/>
              <a:t>BookTest</a:t>
            </a:r>
            <a:r>
              <a:rPr lang="en-GB" sz="1600" dirty="0"/>
              <a:t> </a:t>
            </a:r>
            <a:r>
              <a:rPr lang="en-GB" sz="1600" dirty="0" smtClean="0"/>
              <a:t>{</a:t>
            </a:r>
            <a:endParaRPr lang="en-GB" sz="1600" dirty="0"/>
          </a:p>
          <a:p>
            <a:pPr marL="0" indent="0">
              <a:buNone/>
            </a:pPr>
            <a:r>
              <a:rPr lang="en-GB" sz="1600" dirty="0"/>
              <a:t>    String title = "Learning UML";</a:t>
            </a:r>
          </a:p>
          <a:p>
            <a:pPr marL="0" indent="0">
              <a:buNone/>
            </a:pPr>
            <a:r>
              <a:rPr lang="en-GB" sz="1600" dirty="0"/>
              <a:t>    Book b</a:t>
            </a:r>
            <a:r>
              <a:rPr lang="en-GB" sz="1600" dirty="0" smtClean="0"/>
              <a:t>;    </a:t>
            </a:r>
            <a:endParaRPr lang="en-GB" sz="1600" dirty="0"/>
          </a:p>
          <a:p>
            <a:pPr marL="0" indent="0">
              <a:buNone/>
            </a:pPr>
            <a:r>
              <a:rPr lang="en-GB" sz="1600" dirty="0" smtClean="0"/>
              <a:t>    </a:t>
            </a:r>
            <a:r>
              <a:rPr lang="en-GB" sz="1600" dirty="0"/>
              <a:t>@Before</a:t>
            </a:r>
          </a:p>
          <a:p>
            <a:pPr marL="0" indent="0">
              <a:buNone/>
            </a:pPr>
            <a:r>
              <a:rPr lang="en-GB" sz="1600" dirty="0"/>
              <a:t>    public void </a:t>
            </a:r>
            <a:r>
              <a:rPr lang="en-GB" sz="1600" dirty="0" err="1"/>
              <a:t>setUp</a:t>
            </a:r>
            <a:r>
              <a:rPr lang="en-GB" sz="1600" dirty="0"/>
              <a:t>() {</a:t>
            </a:r>
          </a:p>
          <a:p>
            <a:pPr marL="0" indent="0">
              <a:buNone/>
            </a:pPr>
            <a:r>
              <a:rPr lang="en-GB" sz="1600" dirty="0"/>
              <a:t>        b = new Book(title);</a:t>
            </a:r>
          </a:p>
          <a:p>
            <a:pPr marL="0" indent="0">
              <a:buNone/>
            </a:pPr>
            <a:r>
              <a:rPr lang="en-GB" sz="1600" dirty="0"/>
              <a:t>    </a:t>
            </a:r>
            <a:r>
              <a:rPr lang="en-GB" sz="1600" dirty="0" smtClean="0"/>
              <a:t>}</a:t>
            </a:r>
            <a:endParaRPr lang="en-GB" sz="1600" dirty="0"/>
          </a:p>
          <a:p>
            <a:pPr marL="0" indent="0">
              <a:buNone/>
            </a:pPr>
            <a:r>
              <a:rPr lang="en-GB" sz="1600" dirty="0"/>
              <a:t>    @Test</a:t>
            </a:r>
          </a:p>
          <a:p>
            <a:pPr marL="0" indent="0">
              <a:buNone/>
            </a:pPr>
            <a:r>
              <a:rPr lang="en-GB" sz="1600" dirty="0"/>
              <a:t>    public void </a:t>
            </a:r>
            <a:r>
              <a:rPr lang="en-GB" sz="1600" dirty="0" err="1"/>
              <a:t>testGetTitle</a:t>
            </a:r>
            <a:r>
              <a:rPr lang="en-GB" sz="1600" dirty="0"/>
              <a:t>() {</a:t>
            </a:r>
          </a:p>
          <a:p>
            <a:pPr marL="0" indent="0">
              <a:buNone/>
            </a:pPr>
            <a:r>
              <a:rPr lang="en-GB" sz="1600" dirty="0" smtClean="0"/>
              <a:t>        String </a:t>
            </a:r>
            <a:r>
              <a:rPr lang="en-GB" sz="1600" dirty="0" err="1"/>
              <a:t>expRes</a:t>
            </a:r>
            <a:r>
              <a:rPr lang="en-GB" sz="1600" dirty="0"/>
              <a:t> = title;</a:t>
            </a:r>
          </a:p>
          <a:p>
            <a:pPr marL="0" indent="0">
              <a:buNone/>
            </a:pPr>
            <a:r>
              <a:rPr lang="en-GB" sz="1600" dirty="0"/>
              <a:t>        String result = </a:t>
            </a:r>
            <a:r>
              <a:rPr lang="en-GB" sz="1600" dirty="0" err="1"/>
              <a:t>b.getTitle</a:t>
            </a:r>
            <a:r>
              <a:rPr lang="en-GB" sz="1600" dirty="0"/>
              <a:t>();</a:t>
            </a:r>
          </a:p>
          <a:p>
            <a:pPr marL="0" indent="0">
              <a:buNone/>
            </a:pPr>
            <a:r>
              <a:rPr lang="en-GB" sz="1600" dirty="0"/>
              <a:t>        </a:t>
            </a:r>
            <a:r>
              <a:rPr lang="en-GB" sz="1600" dirty="0" err="1"/>
              <a:t>assertEquals</a:t>
            </a:r>
            <a:r>
              <a:rPr lang="en-GB" sz="1600" dirty="0"/>
              <a:t>("Test </a:t>
            </a:r>
            <a:r>
              <a:rPr lang="en-GB" sz="1600" dirty="0" err="1"/>
              <a:t>getTitle</a:t>
            </a:r>
            <a:r>
              <a:rPr lang="en-GB" sz="1600" dirty="0"/>
              <a:t> ", </a:t>
            </a:r>
            <a:r>
              <a:rPr lang="en-GB" sz="1600" dirty="0" err="1"/>
              <a:t>expRes</a:t>
            </a:r>
            <a:r>
              <a:rPr lang="en-GB" sz="1600" dirty="0"/>
              <a:t>, result);</a:t>
            </a:r>
          </a:p>
          <a:p>
            <a:pPr marL="0" indent="0">
              <a:buNone/>
            </a:pPr>
            <a:r>
              <a:rPr lang="en-GB" sz="1600" dirty="0"/>
              <a:t>    }</a:t>
            </a:r>
          </a:p>
          <a:p>
            <a:pPr marL="0" indent="0">
              <a:buNone/>
            </a:pPr>
            <a:endParaRPr lang="en-GB" sz="1600" dirty="0"/>
          </a:p>
          <a:p>
            <a:pPr marL="0" indent="0">
              <a:buNone/>
            </a:pPr>
            <a:r>
              <a:rPr lang="en-GB" sz="1600" dirty="0"/>
              <a:t>    </a:t>
            </a:r>
          </a:p>
        </p:txBody>
      </p:sp>
      <p:sp>
        <p:nvSpPr>
          <p:cNvPr id="12" name="TextBox 11"/>
          <p:cNvSpPr txBox="1"/>
          <p:nvPr/>
        </p:nvSpPr>
        <p:spPr>
          <a:xfrm>
            <a:off x="914400" y="1685514"/>
            <a:ext cx="1371337" cy="369332"/>
          </a:xfrm>
          <a:prstGeom prst="rect">
            <a:avLst/>
          </a:prstGeom>
          <a:noFill/>
          <a:ln>
            <a:solidFill>
              <a:schemeClr val="accent1"/>
            </a:solidFill>
          </a:ln>
        </p:spPr>
        <p:txBody>
          <a:bodyPr wrap="none" rtlCol="0">
            <a:spAutoFit/>
          </a:bodyPr>
          <a:lstStyle/>
          <a:p>
            <a:r>
              <a:rPr lang="en-GB" dirty="0" err="1" smtClean="0"/>
              <a:t>BookTest</a:t>
            </a:r>
            <a:r>
              <a:rPr lang="en-GB" dirty="0" smtClean="0"/>
              <a:t> class</a:t>
            </a:r>
            <a:endParaRPr lang="en-GB" dirty="0"/>
          </a:p>
        </p:txBody>
      </p:sp>
      <p:sp>
        <p:nvSpPr>
          <p:cNvPr id="6" name="TextBox 5"/>
          <p:cNvSpPr txBox="1"/>
          <p:nvPr/>
        </p:nvSpPr>
        <p:spPr>
          <a:xfrm>
            <a:off x="914400" y="2286000"/>
            <a:ext cx="1905000" cy="2308324"/>
          </a:xfrm>
          <a:prstGeom prst="rect">
            <a:avLst/>
          </a:prstGeom>
          <a:noFill/>
        </p:spPr>
        <p:txBody>
          <a:bodyPr wrap="square" rtlCol="0">
            <a:spAutoFit/>
          </a:bodyPr>
          <a:lstStyle/>
          <a:p>
            <a:r>
              <a:rPr lang="en-GB" dirty="0" smtClean="0"/>
              <a:t>Write a test method for the </a:t>
            </a:r>
            <a:r>
              <a:rPr lang="en-GB" dirty="0" err="1" smtClean="0"/>
              <a:t>getStockLevel</a:t>
            </a:r>
            <a:r>
              <a:rPr lang="en-GB" dirty="0" smtClean="0"/>
              <a:t> method!</a:t>
            </a:r>
          </a:p>
          <a:p>
            <a:endParaRPr lang="en-GB" dirty="0"/>
          </a:p>
          <a:p>
            <a:r>
              <a:rPr lang="en-GB" dirty="0" smtClean="0"/>
              <a:t>You need to use the Book(String t, </a:t>
            </a:r>
            <a:r>
              <a:rPr lang="en-GB" dirty="0" err="1" smtClean="0"/>
              <a:t>int</a:t>
            </a:r>
            <a:r>
              <a:rPr lang="en-GB" dirty="0" smtClean="0"/>
              <a:t> s) constructor</a:t>
            </a:r>
            <a:endParaRPr lang="en-GB" dirty="0"/>
          </a:p>
        </p:txBody>
      </p:sp>
    </p:spTree>
    <p:extLst>
      <p:ext uri="{BB962C8B-B14F-4D97-AF65-F5344CB8AC3E}">
        <p14:creationId xmlns:p14="http://schemas.microsoft.com/office/powerpoint/2010/main" val="1660471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a:t>Book Shop example – in class exercise</a:t>
            </a:r>
          </a:p>
        </p:txBody>
      </p:sp>
      <p:sp>
        <p:nvSpPr>
          <p:cNvPr id="3" name="Date Placeholder 2"/>
          <p:cNvSpPr>
            <a:spLocks noGrp="1"/>
          </p:cNvSpPr>
          <p:nvPr>
            <p:ph type="dt" sz="half" idx="10"/>
          </p:nvPr>
        </p:nvSpPr>
        <p:spPr/>
        <p:txBody>
          <a:bodyPr/>
          <a:lstStyle/>
          <a:p>
            <a:fld id="{28DD10B3-995D-4C8E-8648-1E5C20E5802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7" name="Content Placeholder 5"/>
          <p:cNvSpPr txBox="1">
            <a:spLocks noGrp="1"/>
          </p:cNvSpPr>
          <p:nvPr>
            <p:ph sz="quarter" idx="1"/>
          </p:nvPr>
        </p:nvSpPr>
        <p:spPr>
          <a:xfrm>
            <a:off x="304800" y="1447800"/>
            <a:ext cx="3962400" cy="4572000"/>
          </a:xfrm>
          <a:prstGeom prst="rect">
            <a:avLst/>
          </a:prstGeom>
          <a:ln>
            <a:solidFill>
              <a:schemeClr val="accent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endParaRPr lang="en-GB" sz="1600" dirty="0" smtClean="0"/>
          </a:p>
          <a:p>
            <a:pPr marL="0" indent="0">
              <a:buNone/>
            </a:pPr>
            <a:r>
              <a:rPr lang="en-GB" sz="1600" dirty="0" smtClean="0"/>
              <a:t>public </a:t>
            </a:r>
            <a:r>
              <a:rPr lang="en-GB" sz="1600" dirty="0"/>
              <a:t>class </a:t>
            </a:r>
            <a:r>
              <a:rPr lang="en-GB" sz="1600" dirty="0" err="1"/>
              <a:t>BookTest</a:t>
            </a:r>
            <a:r>
              <a:rPr lang="en-GB" sz="1600" dirty="0"/>
              <a:t> </a:t>
            </a:r>
            <a:r>
              <a:rPr lang="en-GB" sz="1600" dirty="0" smtClean="0"/>
              <a:t>{</a:t>
            </a:r>
          </a:p>
          <a:p>
            <a:pPr marL="0" indent="0">
              <a:buNone/>
            </a:pPr>
            <a:r>
              <a:rPr lang="en-GB" sz="1600" dirty="0"/>
              <a:t> </a:t>
            </a:r>
            <a:r>
              <a:rPr lang="en-GB" sz="1600" dirty="0" smtClean="0"/>
              <a:t>……</a:t>
            </a:r>
            <a:endParaRPr lang="en-GB" sz="1600" dirty="0"/>
          </a:p>
          <a:p>
            <a:pPr marL="0" indent="0">
              <a:buNone/>
            </a:pPr>
            <a:r>
              <a:rPr lang="en-GB" sz="1600" dirty="0" smtClean="0"/>
              <a:t>   @</a:t>
            </a:r>
            <a:r>
              <a:rPr lang="en-GB" sz="1600" dirty="0"/>
              <a:t>Test</a:t>
            </a:r>
          </a:p>
          <a:p>
            <a:pPr marL="0" indent="0">
              <a:buNone/>
            </a:pPr>
            <a:r>
              <a:rPr lang="en-GB" sz="1600" dirty="0"/>
              <a:t>    public void </a:t>
            </a:r>
            <a:r>
              <a:rPr lang="en-GB" sz="1600" dirty="0" err="1"/>
              <a:t>testGetTitle</a:t>
            </a:r>
            <a:r>
              <a:rPr lang="en-GB" sz="1600" dirty="0"/>
              <a:t>() {</a:t>
            </a:r>
          </a:p>
          <a:p>
            <a:pPr marL="0" indent="0">
              <a:buNone/>
            </a:pPr>
            <a:r>
              <a:rPr lang="en-GB" sz="1600" dirty="0" smtClean="0"/>
              <a:t>        String </a:t>
            </a:r>
            <a:r>
              <a:rPr lang="en-GB" sz="1600" dirty="0" err="1"/>
              <a:t>expRes</a:t>
            </a:r>
            <a:r>
              <a:rPr lang="en-GB" sz="1600" dirty="0"/>
              <a:t> = title;</a:t>
            </a:r>
          </a:p>
          <a:p>
            <a:pPr marL="0" indent="0">
              <a:buNone/>
            </a:pPr>
            <a:r>
              <a:rPr lang="en-GB" sz="1600" dirty="0"/>
              <a:t>        String result = </a:t>
            </a:r>
            <a:r>
              <a:rPr lang="en-GB" sz="1600" dirty="0" err="1"/>
              <a:t>b.getTitle</a:t>
            </a:r>
            <a:r>
              <a:rPr lang="en-GB" sz="1600" dirty="0"/>
              <a:t>();</a:t>
            </a:r>
          </a:p>
          <a:p>
            <a:pPr marL="0" indent="0">
              <a:buNone/>
            </a:pPr>
            <a:r>
              <a:rPr lang="en-GB" sz="1600" dirty="0"/>
              <a:t>        </a:t>
            </a:r>
            <a:r>
              <a:rPr lang="en-GB" sz="1600" dirty="0" err="1"/>
              <a:t>assertEquals</a:t>
            </a:r>
            <a:r>
              <a:rPr lang="en-GB" sz="1600" dirty="0"/>
              <a:t>("Test </a:t>
            </a:r>
            <a:r>
              <a:rPr lang="en-GB" sz="1600" dirty="0" err="1"/>
              <a:t>getTitle</a:t>
            </a:r>
            <a:r>
              <a:rPr lang="en-GB" sz="1600" dirty="0"/>
              <a:t> ", </a:t>
            </a:r>
            <a:r>
              <a:rPr lang="en-GB" sz="1600" dirty="0" err="1"/>
              <a:t>expRes</a:t>
            </a:r>
            <a:r>
              <a:rPr lang="en-GB" sz="1600" dirty="0"/>
              <a:t>, result);</a:t>
            </a:r>
          </a:p>
          <a:p>
            <a:pPr marL="0" indent="0">
              <a:buNone/>
            </a:pPr>
            <a:r>
              <a:rPr lang="en-GB" sz="1600" dirty="0"/>
              <a:t>    </a:t>
            </a:r>
            <a:r>
              <a:rPr lang="en-GB" sz="1600" dirty="0" smtClean="0"/>
              <a:t>}</a:t>
            </a:r>
          </a:p>
          <a:p>
            <a:pPr marL="0" indent="0">
              <a:buNone/>
            </a:pPr>
            <a:r>
              <a:rPr lang="en-GB" sz="1600" dirty="0" smtClean="0"/>
              <a:t>   </a:t>
            </a:r>
            <a:endParaRPr lang="en-GB" sz="1600" dirty="0"/>
          </a:p>
          <a:p>
            <a:pPr marL="0" indent="0">
              <a:buNone/>
            </a:pPr>
            <a:r>
              <a:rPr lang="en-GB" sz="1600" dirty="0"/>
              <a:t>    </a:t>
            </a:r>
          </a:p>
        </p:txBody>
      </p:sp>
      <p:sp>
        <p:nvSpPr>
          <p:cNvPr id="8" name="Content Placeholder 5"/>
          <p:cNvSpPr txBox="1">
            <a:spLocks/>
          </p:cNvSpPr>
          <p:nvPr/>
        </p:nvSpPr>
        <p:spPr>
          <a:xfrm>
            <a:off x="4572000" y="1447800"/>
            <a:ext cx="4191000" cy="4572000"/>
          </a:xfrm>
          <a:prstGeom prst="rect">
            <a:avLst/>
          </a:prstGeom>
          <a:ln>
            <a:solidFill>
              <a:schemeClr val="accent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endParaRPr lang="en-GB" sz="1600" dirty="0" smtClean="0"/>
          </a:p>
          <a:p>
            <a:pPr marL="0" indent="0">
              <a:buFont typeface="Wingdings 2"/>
              <a:buNone/>
            </a:pPr>
            <a:r>
              <a:rPr lang="en-GB" sz="1600" dirty="0" smtClean="0"/>
              <a:t>@Test</a:t>
            </a:r>
          </a:p>
          <a:p>
            <a:pPr marL="0" indent="0">
              <a:buFont typeface="Wingdings 2"/>
              <a:buNone/>
            </a:pPr>
            <a:r>
              <a:rPr lang="en-GB" sz="1600" dirty="0" smtClean="0"/>
              <a:t>    public void </a:t>
            </a:r>
            <a:r>
              <a:rPr lang="en-GB" sz="1600" dirty="0" err="1" smtClean="0"/>
              <a:t>testGetStockLevel</a:t>
            </a:r>
            <a:r>
              <a:rPr lang="en-GB" sz="1600" dirty="0" smtClean="0"/>
              <a:t>() {</a:t>
            </a:r>
          </a:p>
          <a:p>
            <a:pPr marL="0" indent="0">
              <a:buFont typeface="Wingdings 2"/>
              <a:buNone/>
            </a:pPr>
            <a:r>
              <a:rPr lang="en-GB" sz="1600" dirty="0" smtClean="0"/>
              <a:t>        </a:t>
            </a:r>
            <a:r>
              <a:rPr lang="en-GB" sz="1600" dirty="0" err="1" smtClean="0"/>
              <a:t>System.out.println</a:t>
            </a:r>
            <a:r>
              <a:rPr lang="en-GB" sz="1600" dirty="0" smtClean="0"/>
              <a:t>("Test get stock level");</a:t>
            </a:r>
          </a:p>
          <a:p>
            <a:pPr marL="0" indent="0">
              <a:buFont typeface="Wingdings 2"/>
              <a:buNone/>
            </a:pPr>
            <a:r>
              <a:rPr lang="en-GB" sz="1600" dirty="0" smtClean="0"/>
              <a:t>        Book b = new Book(title, 50);</a:t>
            </a:r>
          </a:p>
          <a:p>
            <a:pPr marL="0" indent="0">
              <a:buFont typeface="Wingdings 2"/>
              <a:buNone/>
            </a:pPr>
            <a:r>
              <a:rPr lang="en-GB" sz="1600" dirty="0" smtClean="0"/>
              <a:t>        </a:t>
            </a:r>
            <a:r>
              <a:rPr lang="en-GB" sz="1600" dirty="0" err="1" smtClean="0"/>
              <a:t>int</a:t>
            </a:r>
            <a:r>
              <a:rPr lang="en-GB" sz="1600" dirty="0" smtClean="0"/>
              <a:t> </a:t>
            </a:r>
            <a:r>
              <a:rPr lang="en-GB" sz="1600" dirty="0" err="1" smtClean="0"/>
              <a:t>expRes</a:t>
            </a:r>
            <a:r>
              <a:rPr lang="en-GB" sz="1600" dirty="0" smtClean="0"/>
              <a:t> = 50;</a:t>
            </a:r>
          </a:p>
          <a:p>
            <a:pPr marL="0" indent="0">
              <a:buFont typeface="Wingdings 2"/>
              <a:buNone/>
            </a:pPr>
            <a:r>
              <a:rPr lang="en-GB" sz="1600" dirty="0" smtClean="0"/>
              <a:t>        </a:t>
            </a:r>
            <a:r>
              <a:rPr lang="en-GB" sz="1600" dirty="0" err="1" smtClean="0"/>
              <a:t>int</a:t>
            </a:r>
            <a:r>
              <a:rPr lang="en-GB" sz="1600" dirty="0" smtClean="0"/>
              <a:t> result = </a:t>
            </a:r>
            <a:r>
              <a:rPr lang="en-GB" sz="1600" dirty="0" err="1" smtClean="0"/>
              <a:t>b.getStockLevel</a:t>
            </a:r>
            <a:r>
              <a:rPr lang="en-GB" sz="1600" dirty="0" smtClean="0"/>
              <a:t>();</a:t>
            </a:r>
          </a:p>
          <a:p>
            <a:pPr marL="0" indent="0">
              <a:buFont typeface="Wingdings 2"/>
              <a:buNone/>
            </a:pPr>
            <a:r>
              <a:rPr lang="en-GB" sz="1600" dirty="0" smtClean="0"/>
              <a:t>        </a:t>
            </a:r>
            <a:r>
              <a:rPr lang="en-GB" sz="1600" dirty="0" err="1" smtClean="0"/>
              <a:t>assertEquals</a:t>
            </a:r>
            <a:r>
              <a:rPr lang="en-GB" sz="1600" dirty="0" smtClean="0"/>
              <a:t>("Test stock level ", </a:t>
            </a:r>
            <a:r>
              <a:rPr lang="en-GB" sz="1600" dirty="0" err="1" smtClean="0"/>
              <a:t>expRes</a:t>
            </a:r>
            <a:r>
              <a:rPr lang="en-GB" sz="1600" dirty="0" smtClean="0"/>
              <a:t>, result);</a:t>
            </a:r>
          </a:p>
          <a:p>
            <a:pPr marL="0" indent="0">
              <a:buFont typeface="Wingdings 2"/>
              <a:buNone/>
            </a:pPr>
            <a:r>
              <a:rPr lang="en-GB" sz="1600" dirty="0" smtClean="0"/>
              <a:t>    }</a:t>
            </a:r>
          </a:p>
          <a:p>
            <a:pPr marL="0" indent="0">
              <a:buFont typeface="Wingdings 2"/>
              <a:buNone/>
            </a:pPr>
            <a:r>
              <a:rPr lang="en-GB" sz="1600" dirty="0" smtClean="0"/>
              <a:t>    </a:t>
            </a:r>
            <a:endParaRPr lang="en-GB" sz="1600" dirty="0"/>
          </a:p>
        </p:txBody>
      </p:sp>
    </p:spTree>
    <p:extLst>
      <p:ext uri="{BB962C8B-B14F-4D97-AF65-F5344CB8AC3E}">
        <p14:creationId xmlns:p14="http://schemas.microsoft.com/office/powerpoint/2010/main" val="317492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err="1" smtClean="0"/>
              <a:t>BookContainer</a:t>
            </a:r>
            <a:r>
              <a:rPr lang="en-GB" dirty="0" smtClean="0"/>
              <a:t> class</a:t>
            </a:r>
            <a:endParaRPr lang="en-GB" dirty="0"/>
          </a:p>
        </p:txBody>
      </p:sp>
      <p:sp>
        <p:nvSpPr>
          <p:cNvPr id="3" name="Date Placeholder 2"/>
          <p:cNvSpPr>
            <a:spLocks noGrp="1"/>
          </p:cNvSpPr>
          <p:nvPr>
            <p:ph type="dt" sz="half" idx="10"/>
          </p:nvPr>
        </p:nvSpPr>
        <p:spPr/>
        <p:txBody>
          <a:bodyPr/>
          <a:lstStyle/>
          <a:p>
            <a:fld id="{28DD10B3-995D-4C8E-8648-1E5C20E5802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5"/>
          <p:cNvSpPr>
            <a:spLocks noGrp="1"/>
          </p:cNvSpPr>
          <p:nvPr>
            <p:ph sz="quarter" idx="1"/>
          </p:nvPr>
        </p:nvSpPr>
        <p:spPr/>
        <p:txBody>
          <a:bodyPr>
            <a:normAutofit fontScale="92500" lnSpcReduction="20000"/>
          </a:bodyPr>
          <a:lstStyle/>
          <a:p>
            <a:pPr marL="0" indent="0">
              <a:buNone/>
            </a:pPr>
            <a:r>
              <a:rPr lang="en-GB" dirty="0"/>
              <a:t>public class </a:t>
            </a:r>
            <a:r>
              <a:rPr lang="en-GB" dirty="0" err="1"/>
              <a:t>BookContainer</a:t>
            </a:r>
            <a:r>
              <a:rPr lang="en-GB" dirty="0"/>
              <a:t> {</a:t>
            </a:r>
          </a:p>
          <a:p>
            <a:pPr marL="0" indent="0">
              <a:buNone/>
            </a:pPr>
            <a:endParaRPr lang="en-GB" dirty="0"/>
          </a:p>
          <a:p>
            <a:pPr marL="0" indent="0">
              <a:buNone/>
            </a:pPr>
            <a:r>
              <a:rPr lang="en-GB" dirty="0"/>
              <a:t>    private </a:t>
            </a:r>
            <a:r>
              <a:rPr lang="en-GB" dirty="0" err="1"/>
              <a:t>ArrayList</a:t>
            </a:r>
            <a:r>
              <a:rPr lang="en-GB" dirty="0"/>
              <a:t>&lt;Book&gt; books = new </a:t>
            </a:r>
            <a:r>
              <a:rPr lang="en-GB" dirty="0" err="1"/>
              <a:t>ArrayList</a:t>
            </a:r>
            <a:r>
              <a:rPr lang="en-GB" dirty="0"/>
              <a:t>&lt;&gt;();</a:t>
            </a:r>
          </a:p>
          <a:p>
            <a:pPr marL="0" indent="0">
              <a:buNone/>
            </a:pPr>
            <a:endParaRPr lang="en-GB" dirty="0"/>
          </a:p>
          <a:p>
            <a:pPr marL="0" indent="0">
              <a:buNone/>
            </a:pPr>
            <a:r>
              <a:rPr lang="en-GB" dirty="0"/>
              <a:t>    public </a:t>
            </a:r>
            <a:r>
              <a:rPr lang="en-GB" dirty="0" err="1"/>
              <a:t>ArrayList</a:t>
            </a:r>
            <a:r>
              <a:rPr lang="en-GB" dirty="0"/>
              <a:t>&lt;Book&gt; </a:t>
            </a:r>
            <a:r>
              <a:rPr lang="en-GB" dirty="0" err="1"/>
              <a:t>getBooks</a:t>
            </a:r>
            <a:r>
              <a:rPr lang="en-GB" dirty="0"/>
              <a:t>(){</a:t>
            </a:r>
          </a:p>
          <a:p>
            <a:pPr marL="0" indent="0">
              <a:buNone/>
            </a:pPr>
            <a:r>
              <a:rPr lang="en-GB" dirty="0"/>
              <a:t>        return books;</a:t>
            </a:r>
          </a:p>
          <a:p>
            <a:pPr marL="0" indent="0">
              <a:buNone/>
            </a:pPr>
            <a:r>
              <a:rPr lang="en-GB" dirty="0"/>
              <a:t>    }</a:t>
            </a:r>
          </a:p>
          <a:p>
            <a:pPr marL="0" indent="0">
              <a:buNone/>
            </a:pPr>
            <a:r>
              <a:rPr lang="en-GB" dirty="0"/>
              <a:t>    public void </a:t>
            </a:r>
            <a:r>
              <a:rPr lang="en-GB" dirty="0" err="1"/>
              <a:t>addNewBook</a:t>
            </a:r>
            <a:r>
              <a:rPr lang="en-GB" dirty="0"/>
              <a:t>(Book b) {</a:t>
            </a:r>
          </a:p>
          <a:p>
            <a:pPr marL="0" indent="0">
              <a:buNone/>
            </a:pPr>
            <a:r>
              <a:rPr lang="en-GB" dirty="0"/>
              <a:t>        </a:t>
            </a:r>
            <a:r>
              <a:rPr lang="en-GB" dirty="0" err="1"/>
              <a:t>books.add</a:t>
            </a:r>
            <a:r>
              <a:rPr lang="en-GB" dirty="0"/>
              <a:t>(b);</a:t>
            </a:r>
          </a:p>
          <a:p>
            <a:pPr marL="0" indent="0">
              <a:buNone/>
            </a:pPr>
            <a:r>
              <a:rPr lang="en-GB" dirty="0"/>
              <a:t>    </a:t>
            </a:r>
            <a:r>
              <a:rPr lang="en-GB" dirty="0" smtClean="0"/>
              <a:t>}</a:t>
            </a:r>
          </a:p>
          <a:p>
            <a:pPr marL="0" indent="0">
              <a:buNone/>
            </a:pPr>
            <a:r>
              <a:rPr lang="en-GB" dirty="0"/>
              <a:t> </a:t>
            </a:r>
            <a:r>
              <a:rPr lang="en-GB" dirty="0" smtClean="0"/>
              <a:t>  …….</a:t>
            </a:r>
            <a:endParaRPr lang="en-GB" dirty="0"/>
          </a:p>
          <a:p>
            <a:pPr marL="0" indent="0">
              <a:buNone/>
            </a:pPr>
            <a:r>
              <a:rPr lang="en-GB" dirty="0" smtClean="0"/>
              <a:t>}</a:t>
            </a: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310618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sz="3200" dirty="0" smtClean="0"/>
              <a:t>Test </a:t>
            </a:r>
            <a:r>
              <a:rPr lang="en-GB" sz="3200" dirty="0" err="1" smtClean="0"/>
              <a:t>BookContainer</a:t>
            </a:r>
            <a:r>
              <a:rPr lang="en-GB" sz="3200" dirty="0" smtClean="0"/>
              <a:t> - </a:t>
            </a:r>
            <a:r>
              <a:rPr lang="en-GB" sz="3200" dirty="0" err="1"/>
              <a:t>testAddNewBook</a:t>
            </a:r>
            <a:r>
              <a:rPr lang="en-GB" sz="3200" dirty="0"/>
              <a:t>() </a:t>
            </a:r>
          </a:p>
        </p:txBody>
      </p:sp>
      <p:sp>
        <p:nvSpPr>
          <p:cNvPr id="3" name="Date Placeholder 2"/>
          <p:cNvSpPr>
            <a:spLocks noGrp="1"/>
          </p:cNvSpPr>
          <p:nvPr>
            <p:ph type="dt" sz="half" idx="10"/>
          </p:nvPr>
        </p:nvSpPr>
        <p:spPr/>
        <p:txBody>
          <a:bodyPr/>
          <a:lstStyle/>
          <a:p>
            <a:fld id="{28DD10B3-995D-4C8E-8648-1E5C20E5802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5"/>
          <p:cNvSpPr>
            <a:spLocks noGrp="1"/>
          </p:cNvSpPr>
          <p:nvPr>
            <p:ph sz="quarter" idx="1"/>
          </p:nvPr>
        </p:nvSpPr>
        <p:spPr/>
        <p:txBody>
          <a:bodyPr>
            <a:normAutofit fontScale="92500" lnSpcReduction="10000"/>
          </a:bodyPr>
          <a:lstStyle/>
          <a:p>
            <a:pPr marL="0" indent="0">
              <a:buNone/>
            </a:pPr>
            <a:r>
              <a:rPr lang="en-GB" dirty="0" smtClean="0"/>
              <a:t>   @</a:t>
            </a:r>
            <a:r>
              <a:rPr lang="en-GB" dirty="0"/>
              <a:t>Test</a:t>
            </a:r>
          </a:p>
          <a:p>
            <a:pPr marL="0" indent="0">
              <a:buNone/>
            </a:pPr>
            <a:r>
              <a:rPr lang="en-GB" dirty="0"/>
              <a:t>    public void </a:t>
            </a:r>
            <a:r>
              <a:rPr lang="en-GB" dirty="0" err="1"/>
              <a:t>testAddNewBook</a:t>
            </a:r>
            <a:r>
              <a:rPr lang="en-GB" dirty="0"/>
              <a:t>() {</a:t>
            </a:r>
          </a:p>
          <a:p>
            <a:pPr marL="0" indent="0">
              <a:buNone/>
            </a:pPr>
            <a:r>
              <a:rPr lang="en-GB" dirty="0" smtClean="0"/>
              <a:t>        </a:t>
            </a:r>
            <a:r>
              <a:rPr lang="en-GB" dirty="0" err="1" smtClean="0"/>
              <a:t>BookContainer</a:t>
            </a:r>
            <a:r>
              <a:rPr lang="en-GB" dirty="0" smtClean="0"/>
              <a:t> books </a:t>
            </a:r>
            <a:r>
              <a:rPr lang="en-GB" dirty="0"/>
              <a:t>= new </a:t>
            </a:r>
            <a:r>
              <a:rPr lang="en-GB" dirty="0" err="1"/>
              <a:t>BookContainer</a:t>
            </a:r>
            <a:r>
              <a:rPr lang="en-GB" dirty="0" smtClean="0"/>
              <a:t>();</a:t>
            </a:r>
          </a:p>
          <a:p>
            <a:pPr marL="0" indent="0">
              <a:buNone/>
            </a:pPr>
            <a:r>
              <a:rPr lang="en-GB" dirty="0" smtClean="0"/>
              <a:t>        Book </a:t>
            </a:r>
            <a:r>
              <a:rPr lang="en-GB" dirty="0"/>
              <a:t>b = new Book</a:t>
            </a:r>
            <a:r>
              <a:rPr lang="en-GB" dirty="0" smtClean="0"/>
              <a:t>(“Learning UML”);</a:t>
            </a:r>
          </a:p>
          <a:p>
            <a:pPr marL="0" indent="0">
              <a:buNone/>
            </a:pPr>
            <a:r>
              <a:rPr lang="en-GB" dirty="0" smtClean="0"/>
              <a:t>        </a:t>
            </a:r>
            <a:r>
              <a:rPr lang="en-GB" dirty="0" err="1" smtClean="0"/>
              <a:t>int</a:t>
            </a:r>
            <a:r>
              <a:rPr lang="en-GB" dirty="0" smtClean="0"/>
              <a:t> </a:t>
            </a:r>
            <a:r>
              <a:rPr lang="en-GB" dirty="0" err="1"/>
              <a:t>expLength</a:t>
            </a:r>
            <a:r>
              <a:rPr lang="en-GB" dirty="0"/>
              <a:t> = </a:t>
            </a:r>
            <a:r>
              <a:rPr lang="en-GB" dirty="0" err="1"/>
              <a:t>books.getBooks</a:t>
            </a:r>
            <a:r>
              <a:rPr lang="en-GB" dirty="0"/>
              <a:t>().size() + 1;</a:t>
            </a:r>
          </a:p>
          <a:p>
            <a:pPr marL="0" indent="0">
              <a:buNone/>
            </a:pPr>
            <a:r>
              <a:rPr lang="en-GB" dirty="0"/>
              <a:t>        </a:t>
            </a:r>
            <a:r>
              <a:rPr lang="en-GB" dirty="0" err="1"/>
              <a:t>books.addNewBook</a:t>
            </a:r>
            <a:r>
              <a:rPr lang="en-GB" dirty="0"/>
              <a:t>(b);</a:t>
            </a:r>
          </a:p>
          <a:p>
            <a:pPr marL="0" indent="0">
              <a:buNone/>
            </a:pPr>
            <a:r>
              <a:rPr lang="en-GB" dirty="0"/>
              <a:t>        </a:t>
            </a:r>
            <a:r>
              <a:rPr lang="en-GB" dirty="0" err="1"/>
              <a:t>int</a:t>
            </a:r>
            <a:r>
              <a:rPr lang="en-GB" dirty="0"/>
              <a:t> result = </a:t>
            </a:r>
            <a:r>
              <a:rPr lang="en-GB" dirty="0" err="1"/>
              <a:t>books.getBooks</a:t>
            </a:r>
            <a:r>
              <a:rPr lang="en-GB" dirty="0"/>
              <a:t>().size();</a:t>
            </a:r>
          </a:p>
          <a:p>
            <a:pPr marL="0" indent="0">
              <a:buNone/>
            </a:pPr>
            <a:r>
              <a:rPr lang="en-GB" dirty="0"/>
              <a:t>        Book b1 = </a:t>
            </a:r>
            <a:r>
              <a:rPr lang="en-GB" dirty="0" err="1"/>
              <a:t>books.getBooks</a:t>
            </a:r>
            <a:r>
              <a:rPr lang="en-GB" dirty="0"/>
              <a:t>().get(result-1 );</a:t>
            </a:r>
          </a:p>
          <a:p>
            <a:pPr marL="0" indent="0">
              <a:buNone/>
            </a:pPr>
            <a:r>
              <a:rPr lang="en-GB" dirty="0"/>
              <a:t>        </a:t>
            </a:r>
            <a:r>
              <a:rPr lang="en-GB" dirty="0" err="1"/>
              <a:t>assertTrue</a:t>
            </a:r>
            <a:r>
              <a:rPr lang="en-GB" dirty="0"/>
              <a:t>("Test </a:t>
            </a:r>
            <a:r>
              <a:rPr lang="en-GB" dirty="0" err="1"/>
              <a:t>arraylist</a:t>
            </a:r>
            <a:r>
              <a:rPr lang="en-GB" dirty="0"/>
              <a:t> length", </a:t>
            </a:r>
            <a:r>
              <a:rPr lang="en-GB" dirty="0" err="1"/>
              <a:t>expLength</a:t>
            </a:r>
            <a:r>
              <a:rPr lang="en-GB" dirty="0"/>
              <a:t> == result);</a:t>
            </a:r>
          </a:p>
          <a:p>
            <a:pPr marL="0" indent="0">
              <a:buNone/>
            </a:pPr>
            <a:r>
              <a:rPr lang="en-GB" dirty="0"/>
              <a:t>        </a:t>
            </a:r>
            <a:r>
              <a:rPr lang="en-GB" dirty="0" err="1"/>
              <a:t>assertEquals</a:t>
            </a:r>
            <a:r>
              <a:rPr lang="en-GB" dirty="0"/>
              <a:t>("last book is the same", b, b1</a:t>
            </a:r>
            <a:r>
              <a:rPr lang="en-GB" dirty="0" smtClean="0"/>
              <a:t>);</a:t>
            </a:r>
            <a:endParaRPr lang="en-GB" dirty="0"/>
          </a:p>
          <a:p>
            <a:pPr marL="0" indent="0">
              <a:buNone/>
            </a:pPr>
            <a:r>
              <a:rPr lang="en-GB" dirty="0"/>
              <a:t>    }</a:t>
            </a:r>
          </a:p>
        </p:txBody>
      </p:sp>
    </p:spTree>
    <p:extLst>
      <p:ext uri="{BB962C8B-B14F-4D97-AF65-F5344CB8AC3E}">
        <p14:creationId xmlns:p14="http://schemas.microsoft.com/office/powerpoint/2010/main" val="2929229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solidFill>
            <a:schemeClr val="bg1">
              <a:lumMod val="95000"/>
            </a:schemeClr>
          </a:solidFill>
        </p:spPr>
        <p:txBody>
          <a:bodyPr/>
          <a:lstStyle/>
          <a:p>
            <a:r>
              <a:rPr lang="en-GB" dirty="0"/>
              <a:t>Object class </a:t>
            </a:r>
            <a:r>
              <a:rPr lang="en-GB" dirty="0" smtClean="0"/>
              <a:t>testing -Recap </a:t>
            </a:r>
            <a:endParaRPr lang="en-GB" dirty="0"/>
          </a:p>
        </p:txBody>
      </p:sp>
      <p:sp>
        <p:nvSpPr>
          <p:cNvPr id="41987" name="Rectangle 3"/>
          <p:cNvSpPr>
            <a:spLocks noGrp="1" noChangeArrowheads="1"/>
          </p:cNvSpPr>
          <p:nvPr>
            <p:ph type="body" idx="1"/>
          </p:nvPr>
        </p:nvSpPr>
        <p:spPr/>
        <p:txBody>
          <a:bodyPr/>
          <a:lstStyle/>
          <a:p>
            <a:endParaRPr lang="en-GB" dirty="0" smtClean="0"/>
          </a:p>
          <a:p>
            <a:r>
              <a:rPr lang="en-GB" dirty="0" smtClean="0"/>
              <a:t>Complete </a:t>
            </a:r>
            <a:r>
              <a:rPr lang="en-GB" dirty="0"/>
              <a:t>test coverage of a class involves</a:t>
            </a:r>
          </a:p>
          <a:p>
            <a:pPr lvl="1"/>
            <a:r>
              <a:rPr lang="en-GB" dirty="0"/>
              <a:t>Testing </a:t>
            </a:r>
            <a:r>
              <a:rPr lang="en-GB" dirty="0">
                <a:solidFill>
                  <a:srgbClr val="FF0000"/>
                </a:solidFill>
              </a:rPr>
              <a:t>all operations </a:t>
            </a:r>
            <a:r>
              <a:rPr lang="en-GB" dirty="0"/>
              <a:t>associated with an </a:t>
            </a:r>
            <a:r>
              <a:rPr lang="en-GB" dirty="0" smtClean="0"/>
              <a:t>object</a:t>
            </a:r>
            <a:r>
              <a:rPr lang="en-US" dirty="0" smtClean="0"/>
              <a:t> </a:t>
            </a:r>
            <a:endParaRPr lang="en-GB" dirty="0" smtClean="0"/>
          </a:p>
          <a:p>
            <a:pPr lvl="1"/>
            <a:r>
              <a:rPr lang="en-GB" dirty="0"/>
              <a:t>Setting and interrogating </a:t>
            </a:r>
            <a:r>
              <a:rPr lang="en-GB" dirty="0">
                <a:solidFill>
                  <a:srgbClr val="FF0000"/>
                </a:solidFill>
              </a:rPr>
              <a:t>all object </a:t>
            </a:r>
            <a:r>
              <a:rPr lang="en-GB" dirty="0" smtClean="0">
                <a:solidFill>
                  <a:srgbClr val="FF0000"/>
                </a:solidFill>
              </a:rPr>
              <a:t>attributes</a:t>
            </a:r>
            <a:r>
              <a:rPr lang="en-US" dirty="0" smtClean="0">
                <a:solidFill>
                  <a:srgbClr val="FF0000"/>
                </a:solidFill>
              </a:rPr>
              <a:t> </a:t>
            </a:r>
            <a:endParaRPr lang="en-GB" dirty="0" smtClean="0">
              <a:solidFill>
                <a:srgbClr val="FF0000"/>
              </a:solidFill>
            </a:endParaRPr>
          </a:p>
          <a:p>
            <a:pPr lvl="1"/>
            <a:r>
              <a:rPr lang="en-GB" dirty="0"/>
              <a:t>Exercising the object in </a:t>
            </a:r>
            <a:r>
              <a:rPr lang="en-GB" dirty="0">
                <a:solidFill>
                  <a:srgbClr val="FF0000"/>
                </a:solidFill>
              </a:rPr>
              <a:t>all possible states</a:t>
            </a:r>
            <a:r>
              <a:rPr lang="en-GB" dirty="0" smtClean="0"/>
              <a:t>.</a:t>
            </a:r>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2" name="Date Placeholder 1"/>
          <p:cNvSpPr>
            <a:spLocks noGrp="1"/>
          </p:cNvSpPr>
          <p:nvPr>
            <p:ph type="dt" sz="half" idx="10"/>
          </p:nvPr>
        </p:nvSpPr>
        <p:spPr/>
        <p:txBody>
          <a:bodyPr/>
          <a:lstStyle/>
          <a:p>
            <a:fld id="{41C3A2FD-F2B8-4BBD-A598-4F45CA4FFA17}" type="datetime3">
              <a:rPr lang="en-US" smtClean="0"/>
              <a:t>13 September 2016</a:t>
            </a:fld>
            <a:endParaRPr lang="en-US"/>
          </a:p>
        </p:txBody>
      </p:sp>
    </p:spTree>
    <p:extLst>
      <p:ext uri="{BB962C8B-B14F-4D97-AF65-F5344CB8AC3E}">
        <p14:creationId xmlns:p14="http://schemas.microsoft.com/office/powerpoint/2010/main" val="3074100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smtClean="0"/>
              <a:t>References</a:t>
            </a:r>
            <a:endParaRPr lang="en-GB" dirty="0"/>
          </a:p>
        </p:txBody>
      </p:sp>
      <p:sp>
        <p:nvSpPr>
          <p:cNvPr id="3" name="Date Placeholder 2"/>
          <p:cNvSpPr>
            <a:spLocks noGrp="1"/>
          </p:cNvSpPr>
          <p:nvPr>
            <p:ph type="dt" sz="half" idx="10"/>
          </p:nvPr>
        </p:nvSpPr>
        <p:spPr/>
        <p:txBody>
          <a:bodyPr/>
          <a:lstStyle/>
          <a:p>
            <a:fld id="{715EF581-8ED9-4A55-ABA1-E46F2EE76EC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5"/>
          <p:cNvSpPr>
            <a:spLocks noGrp="1"/>
          </p:cNvSpPr>
          <p:nvPr>
            <p:ph sz="quarter" idx="1"/>
          </p:nvPr>
        </p:nvSpPr>
        <p:spPr/>
        <p:txBody>
          <a:bodyPr>
            <a:normAutofit/>
          </a:bodyPr>
          <a:lstStyle/>
          <a:p>
            <a:r>
              <a:rPr lang="en-GB" dirty="0">
                <a:hlinkClick r:id="rId2"/>
              </a:rPr>
              <a:t>http://junit.org</a:t>
            </a:r>
            <a:r>
              <a:rPr lang="en-GB" dirty="0" smtClean="0">
                <a:hlinkClick r:id="rId2"/>
              </a:rPr>
              <a:t>/</a:t>
            </a:r>
            <a:endParaRPr lang="en-GB" dirty="0" smtClean="0"/>
          </a:p>
          <a:p>
            <a:r>
              <a:rPr lang="en-GB" dirty="0">
                <a:hlinkClick r:id="rId3"/>
              </a:rPr>
              <a:t>https://</a:t>
            </a:r>
            <a:r>
              <a:rPr lang="en-GB" dirty="0" smtClean="0">
                <a:hlinkClick r:id="rId3"/>
              </a:rPr>
              <a:t>code.google.com/p/t2framework/wiki/JUnitQuickTutorial</a:t>
            </a:r>
            <a:endParaRPr lang="en-GB" dirty="0"/>
          </a:p>
          <a:p>
            <a:r>
              <a:rPr lang="en-GB" u="sng" dirty="0" smtClean="0">
                <a:hlinkClick r:id="rId4"/>
              </a:rPr>
              <a:t>http</a:t>
            </a:r>
            <a:r>
              <a:rPr lang="en-GB" u="sng" dirty="0">
                <a:hlinkClick r:id="rId4"/>
              </a:rPr>
              <a:t>://</a:t>
            </a:r>
            <a:r>
              <a:rPr lang="en-GB" u="sng" dirty="0" smtClean="0">
                <a:hlinkClick r:id="rId4"/>
              </a:rPr>
              <a:t>www.vogella.com/articles/JUnit/article.html</a:t>
            </a:r>
            <a:endParaRPr lang="en-GB" dirty="0"/>
          </a:p>
          <a:p>
            <a:r>
              <a:rPr lang="en-GB" dirty="0"/>
              <a:t> </a:t>
            </a:r>
            <a:r>
              <a:rPr lang="en-GB" dirty="0">
                <a:hlinkClick r:id="rId5"/>
              </a:rPr>
              <a:t>http://</a:t>
            </a:r>
            <a:r>
              <a:rPr lang="en-GB" dirty="0" smtClean="0">
                <a:hlinkClick r:id="rId5"/>
              </a:rPr>
              <a:t>www.oracle.com/technetwork/articles/adf/part5-083468.html</a:t>
            </a:r>
            <a:endParaRPr lang="en-GB" dirty="0" smtClean="0"/>
          </a:p>
          <a:p>
            <a:r>
              <a:rPr lang="en-GB" dirty="0">
                <a:hlinkClick r:id="rId6"/>
              </a:rPr>
              <a:t>http://</a:t>
            </a:r>
            <a:r>
              <a:rPr lang="en-GB" dirty="0" smtClean="0">
                <a:hlinkClick r:id="rId6"/>
              </a:rPr>
              <a:t>junit.sourceforge.net/doc/faq/faq.htm</a:t>
            </a:r>
            <a:endParaRPr lang="en-GB" dirty="0" smtClean="0"/>
          </a:p>
          <a:p>
            <a:r>
              <a:rPr lang="en-GB">
                <a:hlinkClick r:id="rId7"/>
              </a:rPr>
              <a:t>http://</a:t>
            </a:r>
            <a:r>
              <a:rPr lang="en-GB" smtClean="0">
                <a:hlinkClick r:id="rId7"/>
              </a:rPr>
              <a:t>www.tutorialspoint.com/junit/index.htm</a:t>
            </a:r>
            <a:endParaRPr lang="en-GB" smtClean="0"/>
          </a:p>
          <a:p>
            <a:endParaRPr lang="en-GB" dirty="0"/>
          </a:p>
        </p:txBody>
      </p:sp>
    </p:spTree>
    <p:extLst>
      <p:ext uri="{BB962C8B-B14F-4D97-AF65-F5344CB8AC3E}">
        <p14:creationId xmlns:p14="http://schemas.microsoft.com/office/powerpoint/2010/main" val="3499532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US" dirty="0" smtClean="0"/>
              <a:t>Automated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In automated unit testing, you make use of a test automation </a:t>
            </a:r>
            <a:r>
              <a:rPr lang="en-US" dirty="0" smtClean="0">
                <a:solidFill>
                  <a:srgbClr val="FF0000"/>
                </a:solidFill>
              </a:rPr>
              <a:t>framework</a:t>
            </a:r>
            <a:r>
              <a:rPr lang="en-US" dirty="0" smtClean="0"/>
              <a:t> (such as JUnit) to write and run your program tests. </a:t>
            </a:r>
          </a:p>
          <a:p>
            <a:r>
              <a:rPr lang="en-US" dirty="0" smtClean="0"/>
              <a:t>Unit testing frameworks provide </a:t>
            </a:r>
            <a:r>
              <a:rPr lang="en-US" dirty="0" smtClean="0">
                <a:solidFill>
                  <a:srgbClr val="FF0000"/>
                </a:solidFill>
              </a:rPr>
              <a:t>generic test classes </a:t>
            </a:r>
            <a:r>
              <a:rPr lang="en-US" dirty="0" smtClean="0"/>
              <a:t>that you extend to create specific test cases. They can then run all of the tests that you have implemented and report on the success of otherwise of the tests. </a:t>
            </a:r>
          </a:p>
          <a:p>
            <a:r>
              <a:rPr lang="en-US" dirty="0"/>
              <a:t>Whenever possible, unit testing should be automated so that tests are run and checked </a:t>
            </a:r>
            <a:r>
              <a:rPr lang="en-US" dirty="0">
                <a:solidFill>
                  <a:srgbClr val="FF0000"/>
                </a:solidFill>
              </a:rPr>
              <a:t>without manual intervention</a:t>
            </a:r>
            <a:r>
              <a:rPr lang="en-US" dirty="0"/>
              <a:t>.</a:t>
            </a:r>
          </a:p>
          <a:p>
            <a:r>
              <a:rPr lang="en-GB" dirty="0" smtClean="0">
                <a:solidFill>
                  <a:srgbClr val="FF0000"/>
                </a:solidFill>
              </a:rPr>
              <a:t>No </a:t>
            </a:r>
            <a:r>
              <a:rPr lang="en-GB" dirty="0">
                <a:solidFill>
                  <a:srgbClr val="FF0000"/>
                </a:solidFill>
              </a:rPr>
              <a:t>need to write the same tests </a:t>
            </a:r>
            <a:r>
              <a:rPr lang="en-GB" dirty="0"/>
              <a:t>many times, and no need to remember what should be the result of each test.</a:t>
            </a:r>
            <a:endParaRPr lang="en-US" dirty="0"/>
          </a:p>
          <a:p>
            <a:endParaRPr lang="en-US"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fld id="{B11DAE93-DA6B-4A95-AFE7-ED33562DE31A}" type="datetime3">
              <a:rPr lang="en-US" smtClean="0"/>
              <a:t>13 September 2016</a:t>
            </a:fld>
            <a:endParaRPr lang="en-US"/>
          </a:p>
        </p:txBody>
      </p:sp>
    </p:spTree>
    <p:extLst>
      <p:ext uri="{BB962C8B-B14F-4D97-AF65-F5344CB8AC3E}">
        <p14:creationId xmlns:p14="http://schemas.microsoft.com/office/powerpoint/2010/main" val="742309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a:t>Unit testing frameworks </a:t>
            </a:r>
            <a:r>
              <a:rPr lang="en-US" dirty="0" smtClean="0"/>
              <a:t> - </a:t>
            </a:r>
            <a:r>
              <a:rPr lang="en-GB" dirty="0" err="1" smtClean="0"/>
              <a:t>xUnit</a:t>
            </a:r>
            <a:endParaRPr lang="en-GB" dirty="0"/>
          </a:p>
        </p:txBody>
      </p:sp>
      <p:sp>
        <p:nvSpPr>
          <p:cNvPr id="3" name="Date Placeholder 2"/>
          <p:cNvSpPr>
            <a:spLocks noGrp="1"/>
          </p:cNvSpPr>
          <p:nvPr>
            <p:ph type="dt" sz="half" idx="10"/>
          </p:nvPr>
        </p:nvSpPr>
        <p:spPr/>
        <p:txBody>
          <a:bodyPr/>
          <a:lstStyle/>
          <a:p>
            <a:fld id="{EBCEDE1A-B5EB-4D69-A7EC-4F3DB983BBB7}"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Content Placeholder 5"/>
          <p:cNvSpPr>
            <a:spLocks noGrp="1"/>
          </p:cNvSpPr>
          <p:nvPr>
            <p:ph sz="quarter" idx="1"/>
          </p:nvPr>
        </p:nvSpPr>
        <p:spPr/>
        <p:txBody>
          <a:bodyPr>
            <a:normAutofit/>
          </a:bodyPr>
          <a:lstStyle/>
          <a:p>
            <a:endParaRPr lang="en-US" dirty="0" smtClean="0"/>
          </a:p>
          <a:p>
            <a:r>
              <a:rPr lang="en-GB" dirty="0" smtClean="0"/>
              <a:t>Various </a:t>
            </a:r>
            <a:r>
              <a:rPr lang="en-GB" dirty="0"/>
              <a:t>such frameworks have come to be known collectively as </a:t>
            </a:r>
            <a:r>
              <a:rPr lang="en-GB" dirty="0" err="1"/>
              <a:t>xUnit</a:t>
            </a:r>
            <a:r>
              <a:rPr lang="en-GB" dirty="0"/>
              <a:t>. These allow testing of different elements (units) of software, such as functions </a:t>
            </a:r>
            <a:r>
              <a:rPr lang="en-GB" dirty="0" smtClean="0"/>
              <a:t>and classes</a:t>
            </a:r>
            <a:r>
              <a:rPr lang="en-GB" dirty="0"/>
              <a:t>. </a:t>
            </a:r>
            <a:endParaRPr lang="en-GB" dirty="0" smtClean="0"/>
          </a:p>
          <a:p>
            <a:r>
              <a:rPr lang="en-GB" dirty="0" smtClean="0"/>
              <a:t>Examples: Junit for Java, </a:t>
            </a:r>
            <a:r>
              <a:rPr lang="en-GB" dirty="0" err="1"/>
              <a:t>N</a:t>
            </a:r>
            <a:r>
              <a:rPr lang="en-GB" dirty="0" err="1" smtClean="0"/>
              <a:t>Unit</a:t>
            </a:r>
            <a:r>
              <a:rPr lang="en-GB" dirty="0" smtClean="0"/>
              <a:t> for C#</a:t>
            </a:r>
            <a:endParaRPr lang="en-GB" dirty="0"/>
          </a:p>
        </p:txBody>
      </p:sp>
    </p:spTree>
    <p:extLst>
      <p:ext uri="{BB962C8B-B14F-4D97-AF65-F5344CB8AC3E}">
        <p14:creationId xmlns:p14="http://schemas.microsoft.com/office/powerpoint/2010/main" val="3051317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endParaRPr lang="en-US" dirty="0" smtClean="0"/>
          </a:p>
          <a:p>
            <a:r>
              <a:rPr lang="en-US" dirty="0" smtClean="0"/>
              <a:t>A </a:t>
            </a:r>
            <a:r>
              <a:rPr lang="en-US" dirty="0" smtClean="0">
                <a:solidFill>
                  <a:srgbClr val="FF0000"/>
                </a:solidFill>
              </a:rPr>
              <a:t>setup</a:t>
            </a:r>
            <a:r>
              <a:rPr lang="en-US" dirty="0" smtClean="0"/>
              <a:t> part, where you initialize the system with the test case, namely the inputs and expected outputs.</a:t>
            </a:r>
            <a:endParaRPr lang="en-GB" dirty="0" smtClean="0"/>
          </a:p>
          <a:p>
            <a:r>
              <a:rPr lang="en-US" dirty="0" smtClean="0"/>
              <a:t>A </a:t>
            </a:r>
            <a:r>
              <a:rPr lang="en-US" dirty="0" smtClean="0">
                <a:solidFill>
                  <a:srgbClr val="FF0000"/>
                </a:solidFill>
              </a:rPr>
              <a:t>call</a:t>
            </a:r>
            <a:r>
              <a:rPr lang="en-US" dirty="0" smtClean="0"/>
              <a:t> part, where you call the object or method to be tested.</a:t>
            </a:r>
            <a:endParaRPr lang="en-GB" dirty="0" smtClean="0"/>
          </a:p>
          <a:p>
            <a:r>
              <a:rPr lang="en-US" dirty="0" smtClean="0"/>
              <a:t>An </a:t>
            </a:r>
            <a:r>
              <a:rPr lang="en-US" dirty="0" smtClean="0">
                <a:solidFill>
                  <a:srgbClr val="FF0000"/>
                </a:solidFill>
              </a:rPr>
              <a:t>assertion</a:t>
            </a:r>
            <a:r>
              <a:rPr lang="en-US" dirty="0" smtClean="0"/>
              <a:t>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a:t>
            </a:fld>
            <a:endParaRPr lang="en-US"/>
          </a:p>
        </p:txBody>
      </p:sp>
      <p:sp>
        <p:nvSpPr>
          <p:cNvPr id="6" name="Date Placeholder 5"/>
          <p:cNvSpPr>
            <a:spLocks noGrp="1"/>
          </p:cNvSpPr>
          <p:nvPr>
            <p:ph type="dt" sz="half" idx="10"/>
          </p:nvPr>
        </p:nvSpPr>
        <p:spPr/>
        <p:txBody>
          <a:bodyPr/>
          <a:lstStyle/>
          <a:p>
            <a:fld id="{BCC37EF7-87DB-4D20-A08E-B6770F2371E2}" type="datetime3">
              <a:rPr lang="en-US" smtClean="0"/>
              <a:t>13 September 2016</a:t>
            </a:fld>
            <a:endParaRPr lang="en-US"/>
          </a:p>
        </p:txBody>
      </p:sp>
    </p:spTree>
    <p:extLst>
      <p:ext uri="{BB962C8B-B14F-4D97-AF65-F5344CB8AC3E}">
        <p14:creationId xmlns:p14="http://schemas.microsoft.com/office/powerpoint/2010/main" val="543161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smtClean="0"/>
              <a:t>JUnit</a:t>
            </a:r>
            <a:endParaRPr lang="en-GB" dirty="0"/>
          </a:p>
        </p:txBody>
      </p:sp>
      <p:sp>
        <p:nvSpPr>
          <p:cNvPr id="3" name="Date Placeholder 2"/>
          <p:cNvSpPr>
            <a:spLocks noGrp="1"/>
          </p:cNvSpPr>
          <p:nvPr>
            <p:ph type="dt" sz="half" idx="10"/>
          </p:nvPr>
        </p:nvSpPr>
        <p:spPr/>
        <p:txBody>
          <a:bodyPr/>
          <a:lstStyle/>
          <a:p>
            <a:fld id="{E979E7AD-6594-4A97-BAD7-E5EAD43802BD}"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sz="quarter" idx="1"/>
          </p:nvPr>
        </p:nvSpPr>
        <p:spPr/>
        <p:txBody>
          <a:bodyPr>
            <a:normAutofit/>
          </a:bodyPr>
          <a:lstStyle/>
          <a:p>
            <a:endParaRPr lang="en-GB" dirty="0" smtClean="0"/>
          </a:p>
          <a:p>
            <a:r>
              <a:rPr lang="en-GB" dirty="0" err="1" smtClean="0"/>
              <a:t>JUnit</a:t>
            </a:r>
            <a:r>
              <a:rPr lang="en-GB" dirty="0" smtClean="0"/>
              <a:t> </a:t>
            </a:r>
            <a:r>
              <a:rPr lang="en-GB" dirty="0"/>
              <a:t>is </a:t>
            </a:r>
            <a:r>
              <a:rPr lang="en-GB" dirty="0" smtClean="0"/>
              <a:t>an </a:t>
            </a:r>
            <a:r>
              <a:rPr lang="en-GB" dirty="0"/>
              <a:t>instance of the </a:t>
            </a:r>
            <a:r>
              <a:rPr lang="en-GB" dirty="0" err="1"/>
              <a:t>xUnit</a:t>
            </a:r>
            <a:r>
              <a:rPr lang="en-GB" dirty="0"/>
              <a:t> architecture for unit testing frameworks.</a:t>
            </a:r>
          </a:p>
          <a:p>
            <a:r>
              <a:rPr lang="en-GB" dirty="0" err="1" smtClean="0"/>
              <a:t>JUnit</a:t>
            </a:r>
            <a:r>
              <a:rPr lang="en-GB" dirty="0"/>
              <a:t> </a:t>
            </a:r>
            <a:r>
              <a:rPr lang="en-GB" dirty="0" smtClean="0"/>
              <a:t>in </a:t>
            </a:r>
            <a:r>
              <a:rPr lang="en-GB" dirty="0"/>
              <a:t>version 4.x is a test framework which uses </a:t>
            </a:r>
            <a:r>
              <a:rPr lang="en-GB" i="1" dirty="0"/>
              <a:t>annotations</a:t>
            </a:r>
            <a:r>
              <a:rPr lang="en-GB" dirty="0"/>
              <a:t> to identify methods that specify a test. </a:t>
            </a:r>
            <a:endParaRPr lang="en-GB" dirty="0" smtClean="0"/>
          </a:p>
          <a:p>
            <a:r>
              <a:rPr lang="en-GB" dirty="0" smtClean="0"/>
              <a:t>Typically </a:t>
            </a:r>
            <a:r>
              <a:rPr lang="en-GB" dirty="0"/>
              <a:t>these </a:t>
            </a:r>
            <a:r>
              <a:rPr lang="en-GB" dirty="0">
                <a:solidFill>
                  <a:srgbClr val="FF0000"/>
                </a:solidFill>
              </a:rPr>
              <a:t>test methods </a:t>
            </a:r>
            <a:r>
              <a:rPr lang="en-GB" dirty="0"/>
              <a:t>are contained in a class which is only used for testing. It is typically called a </a:t>
            </a:r>
            <a:r>
              <a:rPr lang="en-GB" i="1" dirty="0" err="1" smtClean="0"/>
              <a:t>xxxTest</a:t>
            </a:r>
            <a:r>
              <a:rPr lang="en-GB" i="1" dirty="0" smtClean="0"/>
              <a:t> </a:t>
            </a:r>
            <a:r>
              <a:rPr lang="en-GB" i="1" dirty="0"/>
              <a:t>class</a:t>
            </a:r>
            <a:r>
              <a:rPr lang="en-GB" dirty="0"/>
              <a:t>.</a:t>
            </a:r>
          </a:p>
          <a:p>
            <a:endParaRPr lang="en-GB" dirty="0"/>
          </a:p>
        </p:txBody>
      </p:sp>
    </p:spTree>
    <p:extLst>
      <p:ext uri="{BB962C8B-B14F-4D97-AF65-F5344CB8AC3E}">
        <p14:creationId xmlns:p14="http://schemas.microsoft.com/office/powerpoint/2010/main" val="889542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Triangle class</a:t>
            </a:r>
            <a:endParaRPr lang="en-GB" dirty="0"/>
          </a:p>
        </p:txBody>
      </p:sp>
      <p:sp>
        <p:nvSpPr>
          <p:cNvPr id="3" name="Date Placeholder 2"/>
          <p:cNvSpPr>
            <a:spLocks noGrp="1"/>
          </p:cNvSpPr>
          <p:nvPr>
            <p:ph type="dt" sz="half" idx="10"/>
          </p:nvPr>
        </p:nvSpPr>
        <p:spPr/>
        <p:txBody>
          <a:bodyPr/>
          <a:lstStyle/>
          <a:p>
            <a:fld id="{28DD10B3-995D-4C8E-8648-1E5C20E5802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sz="quarter" idx="1"/>
          </p:nvPr>
        </p:nvSpPr>
        <p:spPr>
          <a:xfrm>
            <a:off x="685800" y="1447800"/>
            <a:ext cx="3352800" cy="4648200"/>
          </a:xfrm>
          <a:ln>
            <a:solidFill>
              <a:schemeClr val="accent1"/>
            </a:solidFill>
          </a:ln>
        </p:spPr>
        <p:txBody>
          <a:bodyPr>
            <a:normAutofit/>
          </a:bodyPr>
          <a:lstStyle/>
          <a:p>
            <a:pPr marL="0" indent="0">
              <a:lnSpc>
                <a:spcPct val="90000"/>
              </a:lnSpc>
              <a:buNone/>
            </a:pPr>
            <a:r>
              <a:rPr lang="en-GB" sz="1600" dirty="0"/>
              <a:t>public class Triangle {</a:t>
            </a:r>
          </a:p>
          <a:p>
            <a:pPr marL="0" indent="0">
              <a:lnSpc>
                <a:spcPct val="90000"/>
              </a:lnSpc>
              <a:buNone/>
            </a:pPr>
            <a:endParaRPr lang="en-GB" sz="1600" dirty="0"/>
          </a:p>
          <a:p>
            <a:pPr marL="0" indent="0">
              <a:lnSpc>
                <a:spcPct val="90000"/>
              </a:lnSpc>
              <a:buNone/>
            </a:pPr>
            <a:r>
              <a:rPr lang="en-GB" sz="1600" dirty="0"/>
              <a:t>    private </a:t>
            </a:r>
            <a:r>
              <a:rPr lang="en-GB" sz="1600" dirty="0" err="1"/>
              <a:t>int</a:t>
            </a:r>
            <a:r>
              <a:rPr lang="en-GB" sz="1600" dirty="0"/>
              <a:t> x, y, z;</a:t>
            </a:r>
          </a:p>
          <a:p>
            <a:pPr marL="0" indent="0">
              <a:lnSpc>
                <a:spcPct val="90000"/>
              </a:lnSpc>
              <a:buNone/>
            </a:pPr>
            <a:r>
              <a:rPr lang="en-GB" sz="1600" dirty="0"/>
              <a:t>    public final static </a:t>
            </a:r>
            <a:r>
              <a:rPr lang="en-GB" sz="1600" dirty="0" err="1"/>
              <a:t>int</a:t>
            </a:r>
            <a:r>
              <a:rPr lang="en-GB" sz="1600" dirty="0"/>
              <a:t> EQU = 1, </a:t>
            </a:r>
          </a:p>
          <a:p>
            <a:pPr marL="0" indent="0">
              <a:lnSpc>
                <a:spcPct val="90000"/>
              </a:lnSpc>
              <a:buNone/>
            </a:pPr>
            <a:r>
              <a:rPr lang="en-GB" sz="1600" dirty="0"/>
              <a:t>                ISO = 2, SCA = 3, INV = 0;</a:t>
            </a:r>
          </a:p>
          <a:p>
            <a:pPr marL="0" indent="0">
              <a:lnSpc>
                <a:spcPct val="90000"/>
              </a:lnSpc>
              <a:buNone/>
            </a:pPr>
            <a:endParaRPr lang="en-GB" sz="1600" dirty="0"/>
          </a:p>
          <a:p>
            <a:pPr marL="0" indent="0">
              <a:lnSpc>
                <a:spcPct val="90000"/>
              </a:lnSpc>
              <a:buNone/>
            </a:pPr>
            <a:r>
              <a:rPr lang="en-GB" sz="1600" dirty="0"/>
              <a:t>    Triangle() {</a:t>
            </a:r>
          </a:p>
          <a:p>
            <a:pPr marL="0" indent="0">
              <a:lnSpc>
                <a:spcPct val="90000"/>
              </a:lnSpc>
              <a:buNone/>
            </a:pPr>
            <a:r>
              <a:rPr lang="en-GB" sz="1600" dirty="0"/>
              <a:t>        x = 0; y = 0; z = 0;</a:t>
            </a:r>
          </a:p>
          <a:p>
            <a:pPr marL="0" indent="0">
              <a:lnSpc>
                <a:spcPct val="90000"/>
              </a:lnSpc>
              <a:buNone/>
            </a:pPr>
            <a:r>
              <a:rPr lang="en-GB" sz="1600" dirty="0"/>
              <a:t>    }</a:t>
            </a:r>
          </a:p>
          <a:p>
            <a:pPr marL="0" indent="0">
              <a:lnSpc>
                <a:spcPct val="90000"/>
              </a:lnSpc>
              <a:buNone/>
            </a:pPr>
            <a:endParaRPr lang="en-GB" sz="1600" dirty="0"/>
          </a:p>
          <a:p>
            <a:pPr marL="0" indent="0">
              <a:lnSpc>
                <a:spcPct val="90000"/>
              </a:lnSpc>
              <a:buNone/>
            </a:pPr>
            <a:r>
              <a:rPr lang="en-GB" sz="1600" dirty="0"/>
              <a:t>    Triangle(</a:t>
            </a:r>
            <a:r>
              <a:rPr lang="en-GB" sz="1600" dirty="0" err="1"/>
              <a:t>int</a:t>
            </a:r>
            <a:r>
              <a:rPr lang="en-GB" sz="1600" dirty="0"/>
              <a:t> a, </a:t>
            </a:r>
            <a:r>
              <a:rPr lang="en-GB" sz="1600" dirty="0" err="1"/>
              <a:t>int</a:t>
            </a:r>
            <a:r>
              <a:rPr lang="en-GB" sz="1600" dirty="0"/>
              <a:t> b, </a:t>
            </a:r>
            <a:r>
              <a:rPr lang="en-GB" sz="1600" dirty="0" err="1"/>
              <a:t>int</a:t>
            </a:r>
            <a:r>
              <a:rPr lang="en-GB" sz="1600" dirty="0"/>
              <a:t> c) {</a:t>
            </a:r>
          </a:p>
          <a:p>
            <a:pPr marL="0" indent="0">
              <a:lnSpc>
                <a:spcPct val="90000"/>
              </a:lnSpc>
              <a:buNone/>
            </a:pPr>
            <a:r>
              <a:rPr lang="en-GB" sz="1600" dirty="0"/>
              <a:t>        x = a; y = b; z = c;</a:t>
            </a:r>
          </a:p>
          <a:p>
            <a:pPr marL="0" indent="0">
              <a:lnSpc>
                <a:spcPct val="90000"/>
              </a:lnSpc>
              <a:buNone/>
            </a:pPr>
            <a:r>
              <a:rPr lang="en-GB" sz="1600" dirty="0"/>
              <a:t>    }</a:t>
            </a:r>
          </a:p>
          <a:p>
            <a:pPr marL="0" indent="0">
              <a:buNone/>
            </a:pPr>
            <a:r>
              <a:rPr lang="en-GB" sz="2900" dirty="0" smtClean="0"/>
              <a:t>  ……</a:t>
            </a:r>
            <a:endParaRPr lang="en-GB" sz="2900" dirty="0"/>
          </a:p>
          <a:p>
            <a:pPr marL="0" indent="0">
              <a:buNone/>
            </a:pPr>
            <a:endParaRPr lang="en-GB" dirty="0"/>
          </a:p>
        </p:txBody>
      </p:sp>
      <p:sp>
        <p:nvSpPr>
          <p:cNvPr id="7" name="Content Placeholder 5"/>
          <p:cNvSpPr txBox="1">
            <a:spLocks/>
          </p:cNvSpPr>
          <p:nvPr/>
        </p:nvSpPr>
        <p:spPr>
          <a:xfrm>
            <a:off x="4267200" y="1447800"/>
            <a:ext cx="4419600" cy="4648200"/>
          </a:xfrm>
          <a:prstGeom prst="rect">
            <a:avLst/>
          </a:prstGeom>
          <a:ln>
            <a:solidFill>
              <a:schemeClr val="accent1"/>
            </a:solidFill>
          </a:ln>
        </p:spPr>
        <p:txBody>
          <a:bodyPr vert="horz">
            <a:normAutofit fontScale="625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endParaRPr lang="en-GB" dirty="0" smtClean="0"/>
          </a:p>
          <a:p>
            <a:pPr marL="0" indent="0">
              <a:buFont typeface="Wingdings 2"/>
              <a:buNone/>
            </a:pPr>
            <a:r>
              <a:rPr lang="en-GB" dirty="0" smtClean="0"/>
              <a:t>    public </a:t>
            </a:r>
            <a:r>
              <a:rPr lang="en-GB" dirty="0" err="1" smtClean="0"/>
              <a:t>int</a:t>
            </a:r>
            <a:r>
              <a:rPr lang="en-GB" dirty="0" smtClean="0"/>
              <a:t> </a:t>
            </a:r>
            <a:r>
              <a:rPr lang="en-GB" dirty="0" err="1" smtClean="0"/>
              <a:t>returnTriangleType</a:t>
            </a:r>
            <a:r>
              <a:rPr lang="en-GB" dirty="0" smtClean="0"/>
              <a:t>() {</a:t>
            </a:r>
          </a:p>
          <a:p>
            <a:pPr marL="0" indent="0">
              <a:buFont typeface="Wingdings 2"/>
              <a:buNone/>
            </a:pPr>
            <a:endParaRPr lang="en-GB" dirty="0" smtClean="0"/>
          </a:p>
          <a:p>
            <a:pPr marL="0" indent="0">
              <a:buFont typeface="Wingdings 2"/>
              <a:buNone/>
            </a:pPr>
            <a:r>
              <a:rPr lang="en-GB" dirty="0"/>
              <a:t> </a:t>
            </a:r>
            <a:r>
              <a:rPr lang="en-GB" dirty="0" smtClean="0"/>
              <a:t>      if ((x + y) &lt;= z || </a:t>
            </a:r>
          </a:p>
          <a:p>
            <a:pPr marL="0" indent="0">
              <a:buFont typeface="Wingdings 2"/>
              <a:buNone/>
            </a:pPr>
            <a:r>
              <a:rPr lang="en-GB" dirty="0"/>
              <a:t> </a:t>
            </a:r>
            <a:r>
              <a:rPr lang="en-GB" dirty="0" smtClean="0"/>
              <a:t>            (x + z) &lt;= y || (y + z) &lt;= x) {</a:t>
            </a:r>
          </a:p>
          <a:p>
            <a:pPr marL="0" indent="0">
              <a:buFont typeface="Wingdings 2"/>
              <a:buNone/>
            </a:pPr>
            <a:r>
              <a:rPr lang="en-GB" dirty="0" smtClean="0"/>
              <a:t>            type = INV;</a:t>
            </a:r>
          </a:p>
          <a:p>
            <a:pPr marL="0" indent="0">
              <a:buFont typeface="Wingdings 2"/>
              <a:buNone/>
            </a:pPr>
            <a:r>
              <a:rPr lang="en-GB" dirty="0" smtClean="0"/>
              <a:t>        } else if ((x == y) &amp; (y == z)) {</a:t>
            </a:r>
          </a:p>
          <a:p>
            <a:pPr marL="0" indent="0">
              <a:buFont typeface="Wingdings 2"/>
              <a:buNone/>
            </a:pPr>
            <a:r>
              <a:rPr lang="en-GB" dirty="0" smtClean="0"/>
              <a:t>            type = EQU;</a:t>
            </a:r>
          </a:p>
          <a:p>
            <a:pPr marL="0" indent="0">
              <a:buFont typeface="Wingdings 2"/>
              <a:buNone/>
            </a:pPr>
            <a:r>
              <a:rPr lang="en-GB" dirty="0" smtClean="0"/>
              <a:t>        } else if ((x == y) || (x == z) || (y == z)) {</a:t>
            </a:r>
          </a:p>
          <a:p>
            <a:pPr marL="0" indent="0">
              <a:buFont typeface="Wingdings 2"/>
              <a:buNone/>
            </a:pPr>
            <a:r>
              <a:rPr lang="en-GB" dirty="0" smtClean="0"/>
              <a:t>            type = ISO;</a:t>
            </a:r>
          </a:p>
          <a:p>
            <a:pPr marL="0" indent="0">
              <a:buFont typeface="Wingdings 2"/>
              <a:buNone/>
            </a:pPr>
            <a:r>
              <a:rPr lang="en-GB" dirty="0" smtClean="0"/>
              <a:t>        } else {</a:t>
            </a:r>
          </a:p>
          <a:p>
            <a:pPr marL="0" indent="0">
              <a:buFont typeface="Wingdings 2"/>
              <a:buNone/>
            </a:pPr>
            <a:r>
              <a:rPr lang="en-GB" dirty="0" smtClean="0"/>
              <a:t>            type = SCA;</a:t>
            </a:r>
          </a:p>
          <a:p>
            <a:pPr marL="0" indent="0">
              <a:buFont typeface="Wingdings 2"/>
              <a:buNone/>
            </a:pPr>
            <a:r>
              <a:rPr lang="en-GB" dirty="0" smtClean="0"/>
              <a:t>        }</a:t>
            </a:r>
          </a:p>
          <a:p>
            <a:pPr marL="0" indent="0">
              <a:buFont typeface="Wingdings 2"/>
              <a:buNone/>
            </a:pPr>
            <a:r>
              <a:rPr lang="en-GB" dirty="0" smtClean="0"/>
              <a:t>        return type;</a:t>
            </a:r>
          </a:p>
          <a:p>
            <a:pPr marL="0" indent="0">
              <a:buFont typeface="Wingdings 2"/>
              <a:buNone/>
            </a:pPr>
            <a:r>
              <a:rPr lang="en-GB" dirty="0" smtClean="0"/>
              <a:t>    }</a:t>
            </a:r>
          </a:p>
          <a:p>
            <a:pPr marL="0" indent="0">
              <a:buFont typeface="Wingdings 2"/>
              <a:buNone/>
            </a:pPr>
            <a:r>
              <a:rPr lang="en-GB" dirty="0" smtClean="0"/>
              <a:t>}</a:t>
            </a:r>
            <a:endParaRPr lang="en-GB" dirty="0"/>
          </a:p>
        </p:txBody>
      </p:sp>
    </p:spTree>
    <p:extLst>
      <p:ext uri="{BB962C8B-B14F-4D97-AF65-F5344CB8AC3E}">
        <p14:creationId xmlns:p14="http://schemas.microsoft.com/office/powerpoint/2010/main" val="469936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Planning the testing</a:t>
            </a:r>
            <a:endParaRPr lang="en-GB" dirty="0"/>
          </a:p>
        </p:txBody>
      </p:sp>
      <p:sp>
        <p:nvSpPr>
          <p:cNvPr id="3" name="Date Placeholder 2"/>
          <p:cNvSpPr>
            <a:spLocks noGrp="1"/>
          </p:cNvSpPr>
          <p:nvPr>
            <p:ph type="dt" sz="half" idx="10"/>
          </p:nvPr>
        </p:nvSpPr>
        <p:spPr/>
        <p:txBody>
          <a:bodyPr/>
          <a:lstStyle/>
          <a:p>
            <a:fld id="{28DD10B3-995D-4C8E-8648-1E5C20E5802F}"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Content Placeholder 5"/>
          <p:cNvSpPr>
            <a:spLocks noGrp="1"/>
          </p:cNvSpPr>
          <p:nvPr>
            <p:ph sz="quarter" idx="1"/>
          </p:nvPr>
        </p:nvSpPr>
        <p:spPr/>
        <p:txBody>
          <a:bodyPr/>
          <a:lstStyle/>
          <a:p>
            <a:r>
              <a:rPr lang="en-GB" dirty="0" smtClean="0"/>
              <a:t>Think about the test cases…</a:t>
            </a:r>
          </a:p>
          <a:p>
            <a:pPr lvl="1"/>
            <a:r>
              <a:rPr lang="en-US" dirty="0"/>
              <a:t>Partition </a:t>
            </a:r>
            <a:r>
              <a:rPr lang="en-US" dirty="0" smtClean="0"/>
              <a:t>testing: </a:t>
            </a:r>
          </a:p>
          <a:p>
            <a:pPr lvl="2"/>
            <a:r>
              <a:rPr lang="en-US" dirty="0" smtClean="0"/>
              <a:t>a</a:t>
            </a:r>
            <a:r>
              <a:rPr lang="en-GB" dirty="0" smtClean="0"/>
              <a:t>t least one test case for each type of triangle. </a:t>
            </a:r>
          </a:p>
          <a:p>
            <a:pPr lvl="2"/>
            <a:r>
              <a:rPr lang="en-GB" dirty="0" smtClean="0"/>
              <a:t>boundary values.</a:t>
            </a:r>
          </a:p>
          <a:p>
            <a:pPr lvl="1"/>
            <a:r>
              <a:rPr lang="en-US" dirty="0" smtClean="0"/>
              <a:t>Force </a:t>
            </a:r>
            <a:r>
              <a:rPr lang="en-US" dirty="0"/>
              <a:t>the system to generate all </a:t>
            </a:r>
            <a:r>
              <a:rPr lang="en-US" dirty="0" smtClean="0"/>
              <a:t>error: </a:t>
            </a:r>
          </a:p>
          <a:p>
            <a:pPr lvl="2"/>
            <a:r>
              <a:rPr lang="en-US" dirty="0" smtClean="0"/>
              <a:t>generate invalid </a:t>
            </a:r>
            <a:r>
              <a:rPr lang="en-US" dirty="0" err="1" smtClean="0"/>
              <a:t>traingleForce</a:t>
            </a:r>
            <a:r>
              <a:rPr lang="en-US" dirty="0" smtClean="0"/>
              <a:t> </a:t>
            </a:r>
          </a:p>
          <a:p>
            <a:pPr lvl="2"/>
            <a:r>
              <a:rPr lang="en-US" dirty="0" smtClean="0"/>
              <a:t>invalid inputs: e.g. enter negative number</a:t>
            </a:r>
          </a:p>
        </p:txBody>
      </p:sp>
    </p:spTree>
    <p:extLst>
      <p:ext uri="{BB962C8B-B14F-4D97-AF65-F5344CB8AC3E}">
        <p14:creationId xmlns:p14="http://schemas.microsoft.com/office/powerpoint/2010/main" val="6215795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2920</TotalTime>
  <Words>2787</Words>
  <Application>Microsoft Macintosh PowerPoint</Application>
  <PresentationFormat>On-screen Show (4:3)</PresentationFormat>
  <Paragraphs>544</Paragraphs>
  <Slides>30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Calibri</vt:lpstr>
      <vt:lpstr>Consolas</vt:lpstr>
      <vt:lpstr>Droid Sans</vt:lpstr>
      <vt:lpstr>Franklin Gothic Book</vt:lpstr>
      <vt:lpstr>Perpetua</vt:lpstr>
      <vt:lpstr>Wingdings 2</vt:lpstr>
      <vt:lpstr>Arial</vt:lpstr>
      <vt:lpstr>Equity</vt:lpstr>
      <vt:lpstr>UFCFB6-30-2 Object-oriented Software Development</vt:lpstr>
      <vt:lpstr>Outline</vt:lpstr>
      <vt:lpstr>Object class testing -Recap </vt:lpstr>
      <vt:lpstr>Automated testing</vt:lpstr>
      <vt:lpstr>Unit testing frameworks  - xUnit</vt:lpstr>
      <vt:lpstr>Automated test components</vt:lpstr>
      <vt:lpstr>JUnit</vt:lpstr>
      <vt:lpstr>Triangle class</vt:lpstr>
      <vt:lpstr>Planning the testing</vt:lpstr>
      <vt:lpstr>class TriangleTest in JUnit 4</vt:lpstr>
      <vt:lpstr>Typical JUnit test methods </vt:lpstr>
      <vt:lpstr>Explanation of the TriangleTest class</vt:lpstr>
      <vt:lpstr>Some available JUnit annotations</vt:lpstr>
      <vt:lpstr>class TriangleTest in JUnit 4</vt:lpstr>
      <vt:lpstr>JUnit Assert statements</vt:lpstr>
      <vt:lpstr>Some Junit Assert statements</vt:lpstr>
      <vt:lpstr>Test Assert example</vt:lpstr>
      <vt:lpstr>An example of @BeforeClass</vt:lpstr>
      <vt:lpstr>Test fixture @Before</vt:lpstr>
      <vt:lpstr>Test Fixture - example</vt:lpstr>
      <vt:lpstr>Test Fixture - example</vt:lpstr>
      <vt:lpstr>   xUnit architecture (skip)</vt:lpstr>
      <vt:lpstr>Book Shop example</vt:lpstr>
      <vt:lpstr>Book Shop example</vt:lpstr>
      <vt:lpstr>Book Shop example</vt:lpstr>
      <vt:lpstr>Book Shop example – in class exercise</vt:lpstr>
      <vt:lpstr>Book Shop example – in class exercise</vt:lpstr>
      <vt:lpstr>BookContainer class</vt:lpstr>
      <vt:lpstr>Test BookContainer - testAddNewBook()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UFCFB6-30-2 Object-oriented Software Development</dc:title>
  <dc:creator>jin</dc:creator>
  <cp:lastModifiedBy>Benedict Gaster</cp:lastModifiedBy>
  <cp:revision>155</cp:revision>
  <dcterms:created xsi:type="dcterms:W3CDTF">2006-08-16T00:00:00Z</dcterms:created>
  <dcterms:modified xsi:type="dcterms:W3CDTF">2016-09-13T12:33:31Z</dcterms:modified>
</cp:coreProperties>
</file>