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21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5787-4E34-4E4F-8BB5-B1B7DA8B2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C1F54-0759-42EC-9753-FF8393EB6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332FE-BCF9-4F1B-B1A6-F8E398DA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10CE-0868-495F-97DF-91F87BCEC68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8399-E0C4-4934-91D1-9DFBC0B1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6AB36-F08D-4E44-A08C-9AB5B22D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F48C-D7AC-4450-8CA8-D8643F82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3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30C7-1375-4820-9456-1849F865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17354-3BF2-4F97-9459-315D2D5CD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89255-E087-4CCD-B543-D2C85717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10CE-0868-495F-97DF-91F87BCEC68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271EC-FCFB-4EE5-9299-B630B7AD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C834-8F64-4FC3-B529-5B558830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F48C-D7AC-4450-8CA8-D8643F82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8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B0B4E-DDC4-4979-9B45-D8827627C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FEB12-236B-4050-9B16-670CB68B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3E8-3CA4-4C71-ADCE-314FB0A2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10CE-0868-495F-97DF-91F87BCEC68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F893C-7CA7-4947-8B03-AE180BB5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EEE34-854D-4476-8674-E181EB39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F48C-D7AC-4450-8CA8-D8643F82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4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A654-B35D-43BA-BDC4-460EF296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E4A86-FDF8-48EC-96D2-CC5219D8C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9FB0-E19F-4AF8-A734-E733CBCA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10CE-0868-495F-97DF-91F87BCEC68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A9931-A016-4B40-9D4C-E53473C4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CB38D-86FD-442E-B277-35C0862F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F48C-D7AC-4450-8CA8-D8643F82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3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C939-2790-4AC3-87DD-80D893D9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A9CFC-6446-4F63-B14C-176462364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60988-4A26-45F7-A736-9576F784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10CE-0868-495F-97DF-91F87BCEC68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88785-6C80-4070-BF13-139C4202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C76E0-3BB4-4F83-A375-7FADE9AD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F48C-D7AC-4450-8CA8-D8643F82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D11E-D995-41CA-ACB1-049B1DEC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23ED-93FD-4B45-B162-9273F236F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03DE7-5AB3-47D0-8BB7-60F1EA298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A116A-F7B2-492C-93F4-10929182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10CE-0868-495F-97DF-91F87BCEC68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57CDD-E03C-45C5-9118-2E0984FE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B925F-5DB0-4D88-AA1B-0C49CA25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F48C-D7AC-4450-8CA8-D8643F82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8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D0A5-C6E5-4D18-8D06-74339D6C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5775C-C715-43B5-BD3F-E0B540E37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7239A-62B8-4E98-B544-08E2E1725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CD530-F83E-427F-B147-77579E38D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CE322-B848-45CC-BC2C-BEB75D0CB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DE203-12D7-4CF8-89BB-89230CCD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10CE-0868-495F-97DF-91F87BCEC68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9BFFA-C6B8-4AF6-9BF3-458DBDAA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9F6C3-6C86-44DC-892F-086D69E6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F48C-D7AC-4450-8CA8-D8643F82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9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FC7A-F9C6-4973-BF16-F4A0E08B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76090-7DA0-4230-953F-FC62149A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10CE-0868-495F-97DF-91F87BCEC68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A5225-78E8-4F06-BF6A-4A4B5337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2C35E-9614-4C50-8EFD-F4FD5050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F48C-D7AC-4450-8CA8-D8643F82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5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4200A-06A6-468E-8DB5-3D961133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10CE-0868-495F-97DF-91F87BCEC68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65B5B-A791-47C3-BD68-AC8365D9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14FD3-A0BD-4FB9-B042-C397F549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F48C-D7AC-4450-8CA8-D8643F82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8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2804-1795-492B-9FB0-76080FB5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9FB6-1A02-4EA9-87A9-CEEA5C8F7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379A2-04F1-469A-B14C-AD37C2318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A5F84-8FCB-4A70-8531-1B45B7B9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10CE-0868-495F-97DF-91F87BCEC68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39C23-08AA-4D7D-9F95-230816B5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823A3-AFF2-40C9-AA88-192569A5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F48C-D7AC-4450-8CA8-D8643F82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5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377A-2D4C-4529-BD8A-44B20FDD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A0195-4CC8-4A6B-8685-ABFB91A20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A4ADF-B32A-4FAF-8105-8DB00F29B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6456D-AD0A-4EA9-8939-5D857331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10CE-0868-495F-97DF-91F87BCEC68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E9C2E-2983-4EF7-A727-5A4ADE98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15757-9D67-430E-B341-B05F2FA2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F48C-D7AC-4450-8CA8-D8643F82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49B37-09FE-416C-B3C7-699FAA13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4A5B9-0A7A-4B28-BACF-C9F374F0A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5080-B189-4373-9AFA-FAD9E1BDD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10CE-0868-495F-97DF-91F87BCEC68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7A04C-9611-4DB4-BEEA-CF07E5918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6DB58-C057-488D-82E9-13765751E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F48C-D7AC-4450-8CA8-D8643F82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3833E8-E3CC-4EDA-82C3-7D82428BAB1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948350" y="1149083"/>
            <a:ext cx="3428640" cy="2360880"/>
          </a:xfrm>
          <a:prstGeom prst="rect">
            <a:avLst/>
          </a:prstGeom>
          <a:ln>
            <a:noFill/>
          </a:ln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F65C4F9A-039E-4C0A-9209-3C48BA390FBE}"/>
              </a:ext>
            </a:extLst>
          </p:cNvPr>
          <p:cNvSpPr txBox="1"/>
          <p:nvPr/>
        </p:nvSpPr>
        <p:spPr>
          <a:xfrm>
            <a:off x="5312100" y="4429919"/>
            <a:ext cx="1567800" cy="338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Tahoma"/>
              </a:rPr>
              <a:t>Sharing Memory</a:t>
            </a: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Tahoma"/>
              </a:rPr>
              <a:t>Message Passing</a:t>
            </a: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73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2" name="TextShape 2"/>
          <p:cNvSpPr txBox="1"/>
          <p:nvPr/>
        </p:nvSpPr>
        <p:spPr>
          <a:xfrm>
            <a:off x="1717244" y="118424"/>
            <a:ext cx="2030321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52">
                <a:solidFill>
                  <a:srgbClr val="CC0000"/>
                </a:solidFill>
                <a:latin typeface="Tahoma"/>
              </a:rPr>
              <a:t>Why</a:t>
            </a:r>
            <a:r>
              <a:rPr lang="en-US" sz="2774" spc="-63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81">
                <a:solidFill>
                  <a:srgbClr val="CC0000"/>
                </a:solidFill>
                <a:latin typeface="Tahoma"/>
              </a:rPr>
              <a:t>Threads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3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6" name="TextShape 6"/>
          <p:cNvSpPr txBox="1"/>
          <p:nvPr/>
        </p:nvSpPr>
        <p:spPr>
          <a:xfrm>
            <a:off x="1528194" y="1967628"/>
            <a:ext cx="9457858" cy="4100592"/>
          </a:xfrm>
          <a:prstGeom prst="rect">
            <a:avLst/>
          </a:prstGeom>
          <a:noFill/>
          <a:ln>
            <a:noFill/>
          </a:ln>
        </p:spPr>
        <p:txBody>
          <a:bodyPr lIns="0" tIns="302479" rIns="0" bIns="0">
            <a:noAutofit/>
          </a:bodyPr>
          <a:lstStyle/>
          <a:p>
            <a:pPr marL="571443">
              <a:lnSpc>
                <a:spcPct val="150000"/>
              </a:lnSpc>
            </a:pPr>
            <a:r>
              <a:rPr lang="en-US" sz="2180" spc="-81" dirty="0">
                <a:solidFill>
                  <a:srgbClr val="000000"/>
                </a:solidFill>
                <a:latin typeface="Tahoma"/>
              </a:rPr>
              <a:t>Decomposing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an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application </a:t>
            </a:r>
            <a:r>
              <a:rPr lang="en-US" sz="2180" spc="-42" dirty="0">
                <a:solidFill>
                  <a:srgbClr val="000000"/>
                </a:solidFill>
                <a:latin typeface="Tahoma"/>
              </a:rPr>
              <a:t>into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multiple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sequential threads,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that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run 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in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quasi-parallel, the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programming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model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becomes</a:t>
            </a:r>
            <a:r>
              <a:rPr lang="en-US" sz="2180" spc="63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simpler.</a:t>
            </a:r>
          </a:p>
          <a:p>
            <a:pPr marL="571443">
              <a:lnSpc>
                <a:spcPct val="150000"/>
              </a:lnSpc>
            </a:pPr>
            <a:endParaRPr lang="en-US" sz="2180" spc="-2" dirty="0">
              <a:solidFill>
                <a:srgbClr val="000000"/>
              </a:solidFill>
              <a:latin typeface="Calibri"/>
            </a:endParaRPr>
          </a:p>
          <a:p>
            <a:pPr marL="571443">
              <a:lnSpc>
                <a:spcPct val="150000"/>
              </a:lnSpc>
            </a:pPr>
            <a:r>
              <a:rPr lang="en-US" sz="2180" spc="-30" dirty="0">
                <a:solidFill>
                  <a:srgbClr val="000000"/>
                </a:solidFill>
                <a:latin typeface="Tahoma"/>
              </a:rPr>
              <a:t>On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modern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multiprocessor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systems,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they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enable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an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application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to  </a:t>
            </a:r>
            <a:r>
              <a:rPr lang="en-US" sz="2180" spc="-131" dirty="0">
                <a:solidFill>
                  <a:srgbClr val="000000"/>
                </a:solidFill>
                <a:latin typeface="Tahoma"/>
              </a:rPr>
              <a:t>expose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parallelism, allowing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program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be scheduled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for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both 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performance and</a:t>
            </a:r>
            <a:r>
              <a:rPr lang="en-US" sz="2180" spc="16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power.</a:t>
            </a:r>
            <a:endParaRPr lang="en-US" sz="2180" spc="-2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8" name="CustomShape 8"/>
          <p:cNvSpPr/>
          <p:nvPr/>
        </p:nvSpPr>
        <p:spPr>
          <a:xfrm>
            <a:off x="4572249" y="6631002"/>
            <a:ext cx="3043341" cy="216872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5C4D98-5B3A-4C89-85C6-261B86836356}"/>
              </a:ext>
            </a:extLst>
          </p:cNvPr>
          <p:cNvSpPr/>
          <p:nvPr/>
        </p:nvSpPr>
        <p:spPr>
          <a:xfrm>
            <a:off x="7167208" y="6262348"/>
            <a:ext cx="3482102" cy="391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5" name="TextShape 2"/>
          <p:cNvSpPr txBox="1"/>
          <p:nvPr/>
        </p:nvSpPr>
        <p:spPr>
          <a:xfrm>
            <a:off x="1717244" y="118424"/>
            <a:ext cx="4603535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81">
                <a:solidFill>
                  <a:srgbClr val="CC0000"/>
                </a:solidFill>
                <a:latin typeface="Tahoma"/>
              </a:rPr>
              <a:t>Single </a:t>
            </a:r>
            <a:r>
              <a:rPr lang="en-US" sz="2774" spc="-63">
                <a:solidFill>
                  <a:srgbClr val="CC0000"/>
                </a:solidFill>
                <a:latin typeface="Tahoma"/>
              </a:rPr>
              <a:t>Thread </a:t>
            </a:r>
            <a:r>
              <a:rPr lang="en-US" sz="2774" spc="-149">
                <a:solidFill>
                  <a:srgbClr val="CC0000"/>
                </a:solidFill>
                <a:latin typeface="Tahoma"/>
              </a:rPr>
              <a:t>vs</a:t>
            </a:r>
            <a:r>
              <a:rPr lang="en-US" sz="2774" spc="266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52">
                <a:solidFill>
                  <a:srgbClr val="CC0000"/>
                </a:solidFill>
                <a:latin typeface="Tahoma"/>
              </a:rPr>
              <a:t>Multi-threads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6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3" name="CustomShape 10"/>
          <p:cNvSpPr/>
          <p:nvPr/>
        </p:nvSpPr>
        <p:spPr>
          <a:xfrm>
            <a:off x="2991009" y="2123865"/>
            <a:ext cx="6205819" cy="23906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53" rIns="0" bIns="0">
            <a:spAutoFit/>
          </a:bodyPr>
          <a:lstStyle/>
          <a:p>
            <a:pPr marL="24969">
              <a:spcBef>
                <a:spcPts val="567"/>
              </a:spcBef>
            </a:pPr>
            <a:r>
              <a:rPr lang="en-US" sz="2180" spc="-69" dirty="0">
                <a:solidFill>
                  <a:srgbClr val="000000"/>
                </a:solidFill>
                <a:latin typeface="Tahoma"/>
              </a:rPr>
              <a:t>Single</a:t>
            </a:r>
            <a:r>
              <a:rPr lang="en-US" sz="2180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Thread</a:t>
            </a:r>
            <a:endParaRPr lang="en-US" sz="2180" spc="-2" dirty="0">
              <a:latin typeface="Arial"/>
            </a:endParaRPr>
          </a:p>
          <a:p>
            <a:pPr marL="573583">
              <a:lnSpc>
                <a:spcPts val="2376"/>
              </a:lnSpc>
              <a:spcBef>
                <a:spcPts val="349"/>
              </a:spcBef>
            </a:pPr>
            <a:r>
              <a:rPr lang="en-US" sz="1982" spc="-63" dirty="0">
                <a:solidFill>
                  <a:srgbClr val="000000"/>
                </a:solidFill>
                <a:latin typeface="Tahoma"/>
              </a:rPr>
              <a:t>Has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single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thread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of</a:t>
            </a:r>
            <a:r>
              <a:rPr lang="en-US" sz="1982" spc="31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42" dirty="0">
                <a:solidFill>
                  <a:srgbClr val="000000"/>
                </a:solidFill>
                <a:latin typeface="Tahoma"/>
              </a:rPr>
              <a:t>control</a:t>
            </a:r>
            <a:endParaRPr lang="en-US" sz="1982" spc="-2" dirty="0">
              <a:latin typeface="Arial"/>
            </a:endParaRPr>
          </a:p>
          <a:p>
            <a:pPr marL="573583">
              <a:lnSpc>
                <a:spcPts val="2376"/>
              </a:lnSpc>
            </a:pPr>
            <a:r>
              <a:rPr lang="en-US" sz="1982" spc="-81" dirty="0">
                <a:solidFill>
                  <a:srgbClr val="000000"/>
                </a:solidFill>
                <a:latin typeface="Tahoma"/>
              </a:rPr>
              <a:t>It</a:t>
            </a:r>
            <a:r>
              <a:rPr lang="en-US" sz="1982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allows</a:t>
            </a:r>
            <a:r>
              <a:rPr lang="en-US" sz="1982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the</a:t>
            </a:r>
            <a:r>
              <a:rPr lang="en-US" sz="1982" spc="1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process</a:t>
            </a:r>
            <a:r>
              <a:rPr lang="en-US" sz="1982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24" dirty="0">
                <a:solidFill>
                  <a:srgbClr val="000000"/>
                </a:solidFill>
                <a:latin typeface="Tahoma"/>
              </a:rPr>
              <a:t>to</a:t>
            </a:r>
            <a:r>
              <a:rPr lang="en-US" sz="1982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perform</a:t>
            </a:r>
            <a:r>
              <a:rPr lang="en-US" sz="1982" spc="1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only</a:t>
            </a:r>
            <a:r>
              <a:rPr lang="en-US" sz="1982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1</a:t>
            </a:r>
            <a:r>
              <a:rPr lang="en-US" sz="1982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task</a:t>
            </a:r>
            <a:r>
              <a:rPr lang="en-US" sz="1982" spc="1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30" dirty="0">
                <a:solidFill>
                  <a:srgbClr val="000000"/>
                </a:solidFill>
                <a:latin typeface="Tahoma"/>
              </a:rPr>
              <a:t>at</a:t>
            </a:r>
            <a:r>
              <a:rPr lang="en-US" sz="1982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a</a:t>
            </a:r>
            <a:r>
              <a:rPr lang="en-US" sz="1982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time</a:t>
            </a:r>
          </a:p>
          <a:p>
            <a:pPr marL="573583">
              <a:lnSpc>
                <a:spcPts val="2376"/>
              </a:lnSpc>
            </a:pPr>
            <a:endParaRPr lang="en-US" sz="1982" spc="-2" dirty="0">
              <a:latin typeface="Arial"/>
            </a:endParaRPr>
          </a:p>
          <a:p>
            <a:pPr marL="24969">
              <a:spcBef>
                <a:spcPts val="388"/>
              </a:spcBef>
            </a:pPr>
            <a:r>
              <a:rPr lang="en-US" sz="2180" spc="24" dirty="0">
                <a:solidFill>
                  <a:srgbClr val="000000"/>
                </a:solidFill>
                <a:latin typeface="Tahoma"/>
              </a:rPr>
              <a:t>Multi</a:t>
            </a:r>
            <a:r>
              <a:rPr lang="en-US" sz="2180" spc="1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Thread</a:t>
            </a:r>
            <a:endParaRPr lang="en-US" sz="2180" spc="-2" dirty="0">
              <a:latin typeface="Arial"/>
            </a:endParaRPr>
          </a:p>
          <a:p>
            <a:pPr marL="573583">
              <a:lnSpc>
                <a:spcPts val="2376"/>
              </a:lnSpc>
              <a:spcBef>
                <a:spcPts val="349"/>
              </a:spcBef>
            </a:pPr>
            <a:r>
              <a:rPr lang="en-US" sz="1982" spc="-63" dirty="0">
                <a:solidFill>
                  <a:srgbClr val="000000"/>
                </a:solidFill>
                <a:latin typeface="Tahoma"/>
              </a:rPr>
              <a:t>Has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many</a:t>
            </a:r>
            <a:r>
              <a:rPr lang="en-US" sz="1982" spc="115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threads</a:t>
            </a:r>
            <a:endParaRPr lang="en-US" sz="1982" spc="-2" dirty="0">
              <a:latin typeface="Arial"/>
            </a:endParaRPr>
          </a:p>
          <a:p>
            <a:pPr marL="573583">
              <a:lnSpc>
                <a:spcPts val="2376"/>
              </a:lnSpc>
            </a:pPr>
            <a:r>
              <a:rPr lang="en-US" sz="1982" spc="-69" dirty="0">
                <a:solidFill>
                  <a:srgbClr val="000000"/>
                </a:solidFill>
                <a:latin typeface="Tahoma"/>
              </a:rPr>
              <a:t>Simultaneous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execution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of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different</a:t>
            </a:r>
            <a:r>
              <a:rPr lang="en-US" sz="1982" spc="345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task</a:t>
            </a:r>
            <a:endParaRPr lang="en-US" sz="1982" spc="-2" dirty="0">
              <a:latin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FC6B38-11C7-4806-883C-3A8B70A226D9}"/>
              </a:ext>
            </a:extLst>
          </p:cNvPr>
          <p:cNvSpPr/>
          <p:nvPr/>
        </p:nvSpPr>
        <p:spPr>
          <a:xfrm>
            <a:off x="7167208" y="6262348"/>
            <a:ext cx="3482102" cy="391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2" name="TextShape 2"/>
          <p:cNvSpPr txBox="1"/>
          <p:nvPr/>
        </p:nvSpPr>
        <p:spPr>
          <a:xfrm>
            <a:off x="1655773" y="104512"/>
            <a:ext cx="1233459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69">
                <a:solidFill>
                  <a:srgbClr val="CC0000"/>
                </a:solidFill>
                <a:latin typeface="Tahoma"/>
              </a:rPr>
              <a:t>Benefits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3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2" name="CustomShape 12"/>
          <p:cNvSpPr/>
          <p:nvPr/>
        </p:nvSpPr>
        <p:spPr>
          <a:xfrm>
            <a:off x="1815230" y="1388266"/>
            <a:ext cx="9502127" cy="34843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24969" rIns="0" bIns="0">
            <a:spAutoFit/>
          </a:bodyPr>
          <a:lstStyle/>
          <a:p>
            <a:pPr marL="573583">
              <a:lnSpc>
                <a:spcPct val="150000"/>
              </a:lnSpc>
            </a:pPr>
            <a:r>
              <a:rPr lang="en-US" sz="2180" spc="-103" dirty="0">
                <a:solidFill>
                  <a:srgbClr val="000000"/>
                </a:solidFill>
                <a:latin typeface="Tahoma"/>
              </a:rPr>
              <a:t>Take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less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time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create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 </a:t>
            </a:r>
            <a:r>
              <a:rPr lang="en-US" sz="2180" spc="-149" dirty="0">
                <a:solidFill>
                  <a:srgbClr val="000000"/>
                </a:solidFill>
                <a:latin typeface="Tahoma"/>
              </a:rPr>
              <a:t>new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thread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than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 process.  </a:t>
            </a:r>
            <a:endParaRPr lang="en-US" sz="2180" spc="-2" dirty="0">
              <a:latin typeface="Arial"/>
            </a:endParaRPr>
          </a:p>
          <a:p>
            <a:pPr marL="573583">
              <a:lnSpc>
                <a:spcPct val="150000"/>
              </a:lnSpc>
            </a:pPr>
            <a:r>
              <a:rPr lang="en-US" sz="2180" spc="-103" dirty="0">
                <a:solidFill>
                  <a:srgbClr val="000000"/>
                </a:solidFill>
                <a:latin typeface="Tahoma"/>
              </a:rPr>
              <a:t>Less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time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terminate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thread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</a:t>
            </a:r>
            <a:r>
              <a:rPr lang="en-US" sz="2180" spc="143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processes.</a:t>
            </a:r>
            <a:endParaRPr lang="en-US" sz="2180" spc="-2" dirty="0">
              <a:latin typeface="Arial"/>
            </a:endParaRPr>
          </a:p>
          <a:p>
            <a:pPr marL="573583">
              <a:lnSpc>
                <a:spcPct val="150000"/>
              </a:lnSpc>
            </a:pPr>
            <a:r>
              <a:rPr lang="en-US" sz="2180" spc="-103" dirty="0">
                <a:solidFill>
                  <a:srgbClr val="000000"/>
                </a:solidFill>
                <a:latin typeface="Tahoma"/>
              </a:rPr>
              <a:t>Less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time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switch </a:t>
            </a:r>
            <a:r>
              <a:rPr lang="en-US" sz="2180" spc="-143" dirty="0">
                <a:solidFill>
                  <a:srgbClr val="000000"/>
                </a:solidFill>
                <a:latin typeface="Tahoma"/>
              </a:rPr>
              <a:t>between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two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threads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within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the </a:t>
            </a:r>
            <a:r>
              <a:rPr lang="en-US" sz="2180" spc="-143" dirty="0">
                <a:solidFill>
                  <a:srgbClr val="000000"/>
                </a:solidFill>
                <a:latin typeface="Tahoma"/>
              </a:rPr>
              <a:t>same</a:t>
            </a:r>
            <a:r>
              <a:rPr lang="en-US" sz="2180" spc="4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process.</a:t>
            </a:r>
            <a:endParaRPr lang="en-US" sz="2180" spc="-2" dirty="0">
              <a:latin typeface="Arial"/>
            </a:endParaRPr>
          </a:p>
          <a:p>
            <a:pPr marL="573583">
              <a:lnSpc>
                <a:spcPct val="150000"/>
              </a:lnSpc>
            </a:pPr>
            <a:r>
              <a:rPr lang="en-US" sz="2180" spc="-103" dirty="0">
                <a:solidFill>
                  <a:srgbClr val="000000"/>
                </a:solidFill>
                <a:latin typeface="Tahoma"/>
              </a:rPr>
              <a:t>Hence threads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within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the </a:t>
            </a:r>
            <a:r>
              <a:rPr lang="en-US" sz="2180" spc="-143" dirty="0">
                <a:solidFill>
                  <a:srgbClr val="000000"/>
                </a:solidFill>
                <a:latin typeface="Tahoma"/>
              </a:rPr>
              <a:t>same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process </a:t>
            </a:r>
            <a:r>
              <a:rPr lang="en-US" sz="2180" spc="-143" dirty="0">
                <a:solidFill>
                  <a:srgbClr val="000000"/>
                </a:solidFill>
                <a:latin typeface="Tahoma"/>
              </a:rPr>
              <a:t>share </a:t>
            </a:r>
            <a:r>
              <a:rPr lang="en-US" sz="2180" spc="-131" dirty="0">
                <a:solidFill>
                  <a:srgbClr val="000000"/>
                </a:solidFill>
                <a:latin typeface="Tahoma"/>
              </a:rPr>
              <a:t>memory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and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files,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they </a:t>
            </a:r>
            <a:r>
              <a:rPr lang="en-US" sz="2180" spc="49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can</a:t>
            </a:r>
            <a:r>
              <a:rPr lang="en-US" sz="2180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communicate</a:t>
            </a:r>
            <a:r>
              <a:rPr lang="en-US" sz="2180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with</a:t>
            </a:r>
            <a:r>
              <a:rPr lang="en-US" sz="2180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each</a:t>
            </a:r>
            <a:r>
              <a:rPr lang="en-US" sz="2180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other</a:t>
            </a:r>
            <a:r>
              <a:rPr lang="en-US" sz="2180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without</a:t>
            </a:r>
            <a:r>
              <a:rPr lang="en-US" sz="2180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invoking</a:t>
            </a:r>
            <a:r>
              <a:rPr lang="en-US" sz="2180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the</a:t>
            </a:r>
            <a:r>
              <a:rPr lang="en-US" sz="2180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kernel.</a:t>
            </a:r>
            <a:endParaRPr lang="en-US" sz="2180" spc="-2" dirty="0">
              <a:latin typeface="Arial"/>
            </a:endParaRPr>
          </a:p>
          <a:p>
            <a:pPr marL="573583">
              <a:lnSpc>
                <a:spcPct val="150000"/>
              </a:lnSpc>
            </a:pPr>
            <a:r>
              <a:rPr lang="en-US" sz="2180" spc="-81" dirty="0">
                <a:solidFill>
                  <a:srgbClr val="000000"/>
                </a:solidFill>
                <a:latin typeface="Tahoma"/>
              </a:rPr>
              <a:t>Economy</a:t>
            </a:r>
            <a:endParaRPr lang="en-US" sz="2180" spc="-2" dirty="0">
              <a:latin typeface="Arial"/>
            </a:endParaRPr>
          </a:p>
          <a:p>
            <a:pPr marL="573583">
              <a:lnSpc>
                <a:spcPct val="150000"/>
              </a:lnSpc>
            </a:pPr>
            <a:r>
              <a:rPr lang="en-US" sz="2180" spc="-24" dirty="0">
                <a:solidFill>
                  <a:srgbClr val="000000"/>
                </a:solidFill>
                <a:latin typeface="Tahoma"/>
              </a:rPr>
              <a:t>Utilization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of </a:t>
            </a:r>
            <a:r>
              <a:rPr lang="en-US" sz="2180" spc="186" dirty="0">
                <a:solidFill>
                  <a:srgbClr val="000000"/>
                </a:solidFill>
                <a:latin typeface="Tahoma"/>
              </a:rPr>
              <a:t>MP</a:t>
            </a:r>
            <a:r>
              <a:rPr lang="en-US" sz="2180" spc="192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Architectures.</a:t>
            </a:r>
            <a:endParaRPr lang="en-US" sz="2180" spc="-2" dirty="0">
              <a:latin typeface="Arial"/>
            </a:endParaRPr>
          </a:p>
        </p:txBody>
      </p:sp>
      <p:sp>
        <p:nvSpPr>
          <p:cNvPr id="994" name="CustomShape 14"/>
          <p:cNvSpPr/>
          <p:nvPr/>
        </p:nvSpPr>
        <p:spPr>
          <a:xfrm>
            <a:off x="4572249" y="6631002"/>
            <a:ext cx="3043341" cy="216872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0051A1-2830-4B61-BD72-A78B35AB0620}"/>
              </a:ext>
            </a:extLst>
          </p:cNvPr>
          <p:cNvSpPr/>
          <p:nvPr/>
        </p:nvSpPr>
        <p:spPr>
          <a:xfrm>
            <a:off x="7167208" y="6262348"/>
            <a:ext cx="3482102" cy="391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  <p:extLst>
      <p:ext uri="{BB962C8B-B14F-4D97-AF65-F5344CB8AC3E}">
        <p14:creationId xmlns:p14="http://schemas.microsoft.com/office/powerpoint/2010/main" val="9138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2" name="TextShape 2"/>
          <p:cNvSpPr txBox="1"/>
          <p:nvPr/>
        </p:nvSpPr>
        <p:spPr>
          <a:xfrm>
            <a:off x="1717244" y="118424"/>
            <a:ext cx="1233459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69">
                <a:solidFill>
                  <a:srgbClr val="CC0000"/>
                </a:solidFill>
                <a:latin typeface="Tahoma"/>
              </a:rPr>
              <a:t>Benefits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3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2" name="CustomShape 12"/>
          <p:cNvSpPr/>
          <p:nvPr/>
        </p:nvSpPr>
        <p:spPr>
          <a:xfrm>
            <a:off x="2108044" y="1508537"/>
            <a:ext cx="8555764" cy="26986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24969" rIns="0" bIns="0">
            <a:spAutoFit/>
          </a:bodyPr>
          <a:lstStyle/>
          <a:p>
            <a:pPr marL="24969">
              <a:spcBef>
                <a:spcPts val="1258"/>
              </a:spcBef>
            </a:pPr>
            <a:r>
              <a:rPr lang="en-US" sz="2180" spc="-91" dirty="0">
                <a:solidFill>
                  <a:srgbClr val="000000"/>
                </a:solidFill>
                <a:latin typeface="Tahoma"/>
              </a:rPr>
              <a:t>User</a:t>
            </a:r>
            <a:r>
              <a:rPr lang="en-US" sz="2180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Threads</a:t>
            </a:r>
            <a:endParaRPr lang="en-US" sz="2180" spc="-2" dirty="0">
              <a:latin typeface="Arial"/>
            </a:endParaRPr>
          </a:p>
          <a:p>
            <a:pPr marL="573583">
              <a:lnSpc>
                <a:spcPct val="102000"/>
              </a:lnSpc>
              <a:spcBef>
                <a:spcPts val="585"/>
              </a:spcBef>
            </a:pPr>
            <a:endParaRPr lang="en-US" sz="2180" spc="-63" dirty="0">
              <a:solidFill>
                <a:srgbClr val="000000"/>
              </a:solidFill>
              <a:latin typeface="Tahoma"/>
            </a:endParaRPr>
          </a:p>
          <a:p>
            <a:pPr marL="573583">
              <a:lnSpc>
                <a:spcPct val="102000"/>
              </a:lnSpc>
              <a:spcBef>
                <a:spcPts val="585"/>
              </a:spcBef>
            </a:pPr>
            <a:r>
              <a:rPr lang="en-US" sz="2180" spc="-63" dirty="0">
                <a:solidFill>
                  <a:srgbClr val="000000"/>
                </a:solidFill>
                <a:latin typeface="Tahoma"/>
              </a:rPr>
              <a:t>Thread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management </a:t>
            </a:r>
            <a:r>
              <a:rPr lang="en-US" sz="2180" spc="-131" dirty="0">
                <a:solidFill>
                  <a:srgbClr val="000000"/>
                </a:solidFill>
                <a:latin typeface="Tahoma"/>
              </a:rPr>
              <a:t>done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by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user-level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threads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library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(creation, 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scheduling)</a:t>
            </a:r>
            <a:endParaRPr lang="en-US" sz="2180" spc="-2" dirty="0">
              <a:latin typeface="Arial"/>
            </a:endParaRPr>
          </a:p>
          <a:p>
            <a:pPr marL="573583">
              <a:lnSpc>
                <a:spcPct val="102000"/>
              </a:lnSpc>
              <a:spcBef>
                <a:spcPts val="595"/>
              </a:spcBef>
            </a:pPr>
            <a:endParaRPr lang="en-US" sz="2180" spc="-91" dirty="0">
              <a:solidFill>
                <a:srgbClr val="000000"/>
              </a:solidFill>
              <a:latin typeface="Tahoma"/>
            </a:endParaRPr>
          </a:p>
          <a:p>
            <a:pPr marL="573583">
              <a:lnSpc>
                <a:spcPct val="102000"/>
              </a:lnSpc>
              <a:spcBef>
                <a:spcPts val="595"/>
              </a:spcBef>
            </a:pPr>
            <a:r>
              <a:rPr lang="en-US" sz="2180" spc="-91" dirty="0">
                <a:solidFill>
                  <a:srgbClr val="000000"/>
                </a:solidFill>
                <a:latin typeface="Tahoma"/>
              </a:rPr>
              <a:t>Drawback: </a:t>
            </a:r>
            <a:r>
              <a:rPr lang="en-US" sz="2180" spc="-14" dirty="0">
                <a:solidFill>
                  <a:srgbClr val="000000"/>
                </a:solidFill>
                <a:latin typeface="Tahoma"/>
              </a:rPr>
              <a:t>if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kernel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is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single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thread,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then </a:t>
            </a:r>
            <a:r>
              <a:rPr lang="en-US" sz="2180" spc="-131" dirty="0">
                <a:solidFill>
                  <a:srgbClr val="000000"/>
                </a:solidFill>
                <a:latin typeface="Tahoma"/>
              </a:rPr>
              <a:t>user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level thread 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performance</a:t>
            </a:r>
            <a:r>
              <a:rPr lang="en-US" sz="2180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</a:t>
            </a:r>
            <a:r>
              <a:rPr lang="en-US" sz="2180" spc="4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blocking</a:t>
            </a:r>
            <a:r>
              <a:rPr lang="en-US" sz="2180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system</a:t>
            </a:r>
            <a:r>
              <a:rPr lang="en-US" sz="2180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42" dirty="0">
                <a:solidFill>
                  <a:srgbClr val="000000"/>
                </a:solidFill>
                <a:latin typeface="Tahoma"/>
              </a:rPr>
              <a:t>call</a:t>
            </a:r>
            <a:r>
              <a:rPr lang="en-US" sz="2180" spc="4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will</a:t>
            </a:r>
            <a:r>
              <a:rPr lang="en-US" sz="2180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cause</a:t>
            </a:r>
            <a:r>
              <a:rPr lang="en-US" sz="2180" spc="4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entire</a:t>
            </a:r>
            <a:r>
              <a:rPr lang="en-US" sz="2180" spc="4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process</a:t>
            </a:r>
            <a:r>
              <a:rPr lang="en-US" sz="2180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to</a:t>
            </a:r>
            <a:r>
              <a:rPr lang="en-US" sz="2180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block.</a:t>
            </a:r>
            <a:endParaRPr lang="en-US" sz="2180" spc="-2" dirty="0">
              <a:latin typeface="Arial"/>
            </a:endParaRPr>
          </a:p>
        </p:txBody>
      </p:sp>
      <p:sp>
        <p:nvSpPr>
          <p:cNvPr id="994" name="CustomShape 14"/>
          <p:cNvSpPr/>
          <p:nvPr/>
        </p:nvSpPr>
        <p:spPr>
          <a:xfrm>
            <a:off x="4572249" y="6631002"/>
            <a:ext cx="3043341" cy="216872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0051A1-2830-4B61-BD72-A78B35AB0620}"/>
              </a:ext>
            </a:extLst>
          </p:cNvPr>
          <p:cNvSpPr/>
          <p:nvPr/>
        </p:nvSpPr>
        <p:spPr>
          <a:xfrm>
            <a:off x="7167208" y="6262348"/>
            <a:ext cx="3482102" cy="391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1" name="CustomShape 2"/>
          <p:cNvSpPr/>
          <p:nvPr/>
        </p:nvSpPr>
        <p:spPr>
          <a:xfrm>
            <a:off x="1717244" y="118424"/>
            <a:ext cx="3641879" cy="4614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43" rIns="0" bIns="0">
            <a:sp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81">
                <a:solidFill>
                  <a:srgbClr val="CC0000"/>
                </a:solidFill>
                <a:latin typeface="Tahoma"/>
              </a:rPr>
              <a:t>Single </a:t>
            </a:r>
            <a:r>
              <a:rPr lang="en-US" sz="2774" spc="-119">
                <a:solidFill>
                  <a:srgbClr val="CC0000"/>
                </a:solidFill>
                <a:latin typeface="Tahoma"/>
              </a:rPr>
              <a:t>and </a:t>
            </a:r>
            <a:r>
              <a:rPr lang="en-US" sz="2774" spc="-30">
                <a:solidFill>
                  <a:srgbClr val="CC0000"/>
                </a:solidFill>
                <a:latin typeface="Tahoma"/>
              </a:rPr>
              <a:t>multi</a:t>
            </a:r>
            <a:r>
              <a:rPr lang="en-US" sz="2774" spc="266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109">
                <a:solidFill>
                  <a:srgbClr val="CC0000"/>
                </a:solidFill>
                <a:latin typeface="Tahoma"/>
              </a:rPr>
              <a:t>threads</a:t>
            </a:r>
            <a:endParaRPr lang="en-US" sz="2774" spc="-2">
              <a:latin typeface="Arial"/>
            </a:endParaRPr>
          </a:p>
        </p:txBody>
      </p:sp>
      <p:sp>
        <p:nvSpPr>
          <p:cNvPr id="1002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3" name="CustomShape 4"/>
          <p:cNvSpPr/>
          <p:nvPr/>
        </p:nvSpPr>
        <p:spPr>
          <a:xfrm>
            <a:off x="2449900" y="1279116"/>
            <a:ext cx="7287325" cy="519422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F14503-0586-4C12-93E8-080A9A54F1FA}"/>
              </a:ext>
            </a:extLst>
          </p:cNvPr>
          <p:cNvSpPr/>
          <p:nvPr/>
        </p:nvSpPr>
        <p:spPr>
          <a:xfrm>
            <a:off x="7167208" y="6429855"/>
            <a:ext cx="3482102" cy="180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2" name="TextShape 2"/>
          <p:cNvSpPr txBox="1"/>
          <p:nvPr/>
        </p:nvSpPr>
        <p:spPr>
          <a:xfrm>
            <a:off x="1717244" y="118424"/>
            <a:ext cx="4354560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63">
                <a:solidFill>
                  <a:srgbClr val="CC0000"/>
                </a:solidFill>
                <a:latin typeface="Tahoma"/>
              </a:rPr>
              <a:t>Thread </a:t>
            </a:r>
            <a:r>
              <a:rPr lang="en-US" sz="2774" spc="-42">
                <a:solidFill>
                  <a:srgbClr val="CC0000"/>
                </a:solidFill>
                <a:latin typeface="Tahoma"/>
              </a:rPr>
              <a:t>Control </a:t>
            </a:r>
            <a:r>
              <a:rPr lang="en-US" sz="2774" spc="18">
                <a:solidFill>
                  <a:srgbClr val="CC0000"/>
                </a:solidFill>
                <a:latin typeface="Tahoma"/>
              </a:rPr>
              <a:t>Block</a:t>
            </a:r>
            <a:r>
              <a:rPr lang="en-US" sz="2774" spc="164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115">
                <a:solidFill>
                  <a:srgbClr val="CC0000"/>
                </a:solidFill>
                <a:latin typeface="Tahoma"/>
              </a:rPr>
              <a:t>(TCB)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3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2" name="CustomShape 12"/>
          <p:cNvSpPr/>
          <p:nvPr/>
        </p:nvSpPr>
        <p:spPr>
          <a:xfrm>
            <a:off x="2804858" y="1796328"/>
            <a:ext cx="6812204" cy="20676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4807" rIns="0" bIns="0">
            <a:spAutoFit/>
          </a:bodyPr>
          <a:lstStyle/>
          <a:p>
            <a:pPr marL="24969">
              <a:spcBef>
                <a:spcPts val="1219"/>
              </a:spcBef>
            </a:pPr>
            <a:r>
              <a:rPr lang="en-US" sz="2180" spc="-52" dirty="0">
                <a:solidFill>
                  <a:srgbClr val="000000"/>
                </a:solidFill>
                <a:latin typeface="Tahoma"/>
              </a:rPr>
              <a:t>State</a:t>
            </a:r>
            <a:endParaRPr lang="en-US" sz="2180" spc="-2" dirty="0">
              <a:latin typeface="Arial"/>
            </a:endParaRPr>
          </a:p>
          <a:p>
            <a:pPr marL="573583">
              <a:spcBef>
                <a:spcPts val="943"/>
              </a:spcBef>
            </a:pPr>
            <a:r>
              <a:rPr lang="en-US" sz="1982" spc="-91" dirty="0">
                <a:solidFill>
                  <a:srgbClr val="000000"/>
                </a:solidFill>
                <a:latin typeface="Tahoma"/>
              </a:rPr>
              <a:t>Ready: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ready </a:t>
            </a:r>
            <a:r>
              <a:rPr lang="en-US" sz="1982" spc="-24" dirty="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run 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Running: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currently</a:t>
            </a:r>
            <a:r>
              <a:rPr lang="en-US" sz="1982" spc="-23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running</a:t>
            </a:r>
            <a:endParaRPr lang="en-US" sz="1982" spc="-2" dirty="0">
              <a:latin typeface="Arial"/>
            </a:endParaRPr>
          </a:p>
          <a:p>
            <a:pPr marL="573583">
              <a:lnSpc>
                <a:spcPts val="2360"/>
              </a:lnSpc>
            </a:pPr>
            <a:r>
              <a:rPr lang="en-US" sz="1982" spc="-52" dirty="0">
                <a:solidFill>
                  <a:srgbClr val="000000"/>
                </a:solidFill>
                <a:latin typeface="Tahoma"/>
              </a:rPr>
              <a:t>Blocked: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waiting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for</a:t>
            </a:r>
            <a:r>
              <a:rPr lang="en-US" sz="1982" spc="-17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resources</a:t>
            </a:r>
            <a:endParaRPr lang="en-US" sz="1982" spc="-2" dirty="0">
              <a:latin typeface="Arial"/>
            </a:endParaRPr>
          </a:p>
          <a:p>
            <a:pPr marL="24969">
              <a:lnSpc>
                <a:spcPct val="125000"/>
              </a:lnSpc>
              <a:spcBef>
                <a:spcPts val="426"/>
              </a:spcBef>
            </a:pPr>
            <a:r>
              <a:rPr lang="en-US" sz="2180" spc="-91" dirty="0">
                <a:solidFill>
                  <a:srgbClr val="000000"/>
                </a:solidFill>
                <a:latin typeface="Tahoma"/>
              </a:rPr>
              <a:t>Registers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(general purpose, </a:t>
            </a:r>
            <a:r>
              <a:rPr lang="en-US" sz="2180" spc="57" dirty="0">
                <a:solidFill>
                  <a:srgbClr val="000000"/>
                </a:solidFill>
                <a:latin typeface="Tahoma"/>
              </a:rPr>
              <a:t>PC,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SP, </a:t>
            </a:r>
            <a:r>
              <a:rPr lang="en-US" sz="2180" spc="-52" dirty="0" err="1">
                <a:solidFill>
                  <a:srgbClr val="000000"/>
                </a:solidFill>
                <a:latin typeface="Tahoma"/>
              </a:rPr>
              <a:t>etc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)  Status</a:t>
            </a:r>
            <a:r>
              <a:rPr lang="en-US" sz="2180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18" dirty="0">
                <a:solidFill>
                  <a:srgbClr val="000000"/>
                </a:solidFill>
                <a:latin typeface="Tahoma"/>
              </a:rPr>
              <a:t>(FLAGS)</a:t>
            </a:r>
            <a:endParaRPr lang="en-US" sz="2180" spc="-2" dirty="0">
              <a:latin typeface="Arial"/>
            </a:endParaRPr>
          </a:p>
          <a:p>
            <a:pPr marL="24969">
              <a:lnSpc>
                <a:spcPct val="125000"/>
              </a:lnSpc>
            </a:pPr>
            <a:r>
              <a:rPr lang="en-US" sz="2180" spc="-30" dirty="0">
                <a:solidFill>
                  <a:srgbClr val="000000"/>
                </a:solidFill>
                <a:latin typeface="Tahoma"/>
              </a:rPr>
              <a:t>Stack 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Code</a:t>
            </a:r>
            <a:endParaRPr lang="en-US" sz="2180" spc="-2" dirty="0">
              <a:latin typeface="Arial"/>
            </a:endParaRPr>
          </a:p>
        </p:txBody>
      </p:sp>
      <p:sp>
        <p:nvSpPr>
          <p:cNvPr id="1026" name="TextShape 16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F91DBD-D1CC-4361-B811-AC127BD10278}"/>
              </a:ext>
            </a:extLst>
          </p:cNvPr>
          <p:cNvSpPr/>
          <p:nvPr/>
        </p:nvSpPr>
        <p:spPr>
          <a:xfrm>
            <a:off x="7167208" y="6262348"/>
            <a:ext cx="3482102" cy="391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1" name="TextShape 2"/>
          <p:cNvSpPr txBox="1"/>
          <p:nvPr/>
        </p:nvSpPr>
        <p:spPr>
          <a:xfrm>
            <a:off x="1717244" y="118424"/>
            <a:ext cx="2663102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52">
                <a:solidFill>
                  <a:srgbClr val="CC0000"/>
                </a:solidFill>
                <a:latin typeface="Tahoma"/>
              </a:rPr>
              <a:t>Posix </a:t>
            </a:r>
            <a:r>
              <a:rPr lang="en-US" sz="2774" spc="-63">
                <a:solidFill>
                  <a:srgbClr val="CC0000"/>
                </a:solidFill>
                <a:latin typeface="Tahoma"/>
              </a:rPr>
              <a:t>Thread</a:t>
            </a:r>
            <a:r>
              <a:rPr lang="en-US" sz="2774" spc="36">
                <a:solidFill>
                  <a:srgbClr val="CC0000"/>
                </a:solidFill>
                <a:latin typeface="Tahoma"/>
              </a:rPr>
              <a:t> API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2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3" name="CustomShape 4"/>
          <p:cNvSpPr/>
          <p:nvPr/>
        </p:nvSpPr>
        <p:spPr>
          <a:xfrm>
            <a:off x="2232315" y="2466289"/>
            <a:ext cx="128411" cy="12841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4" name="CustomShape 5"/>
          <p:cNvSpPr/>
          <p:nvPr/>
        </p:nvSpPr>
        <p:spPr>
          <a:xfrm>
            <a:off x="2806597" y="2842248"/>
            <a:ext cx="103442" cy="10344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5" name="CustomShape 6"/>
          <p:cNvSpPr/>
          <p:nvPr/>
        </p:nvSpPr>
        <p:spPr>
          <a:xfrm>
            <a:off x="3694060" y="2946404"/>
            <a:ext cx="74906" cy="713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6" name="CustomShape 7"/>
          <p:cNvSpPr/>
          <p:nvPr/>
        </p:nvSpPr>
        <p:spPr>
          <a:xfrm>
            <a:off x="5401213" y="2946404"/>
            <a:ext cx="74906" cy="713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7" name="CustomShape 8"/>
          <p:cNvSpPr/>
          <p:nvPr/>
        </p:nvSpPr>
        <p:spPr>
          <a:xfrm>
            <a:off x="2232315" y="3193238"/>
            <a:ext cx="128411" cy="12841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8" name="CustomShape 9"/>
          <p:cNvSpPr/>
          <p:nvPr/>
        </p:nvSpPr>
        <p:spPr>
          <a:xfrm>
            <a:off x="2806597" y="3569197"/>
            <a:ext cx="103442" cy="10344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9" name="CustomShape 10"/>
          <p:cNvSpPr/>
          <p:nvPr/>
        </p:nvSpPr>
        <p:spPr>
          <a:xfrm>
            <a:off x="3859568" y="3673353"/>
            <a:ext cx="74906" cy="713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0" name="CustomShape 11"/>
          <p:cNvSpPr/>
          <p:nvPr/>
        </p:nvSpPr>
        <p:spPr>
          <a:xfrm>
            <a:off x="4596504" y="3673353"/>
            <a:ext cx="74906" cy="713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1" name="CustomShape 12"/>
          <p:cNvSpPr/>
          <p:nvPr/>
        </p:nvSpPr>
        <p:spPr>
          <a:xfrm>
            <a:off x="5976209" y="3673353"/>
            <a:ext cx="74906" cy="713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2" name="CustomShape 13"/>
          <p:cNvSpPr/>
          <p:nvPr/>
        </p:nvSpPr>
        <p:spPr>
          <a:xfrm>
            <a:off x="6713146" y="3673353"/>
            <a:ext cx="74906" cy="713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3" name="CustomShape 14"/>
          <p:cNvSpPr/>
          <p:nvPr/>
        </p:nvSpPr>
        <p:spPr>
          <a:xfrm>
            <a:off x="8523741" y="3673353"/>
            <a:ext cx="74906" cy="713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4" name="CustomShape 15"/>
          <p:cNvSpPr/>
          <p:nvPr/>
        </p:nvSpPr>
        <p:spPr>
          <a:xfrm>
            <a:off x="9259964" y="3673353"/>
            <a:ext cx="74906" cy="713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5" name="CustomShape 16"/>
          <p:cNvSpPr/>
          <p:nvPr/>
        </p:nvSpPr>
        <p:spPr>
          <a:xfrm>
            <a:off x="3859568" y="3974406"/>
            <a:ext cx="74906" cy="713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6" name="CustomShape 17"/>
          <p:cNvSpPr/>
          <p:nvPr/>
        </p:nvSpPr>
        <p:spPr>
          <a:xfrm>
            <a:off x="4596504" y="3974406"/>
            <a:ext cx="74906" cy="713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7" name="CustomShape 18"/>
          <p:cNvSpPr/>
          <p:nvPr/>
        </p:nvSpPr>
        <p:spPr>
          <a:xfrm>
            <a:off x="2232315" y="4221240"/>
            <a:ext cx="128411" cy="12841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8" name="CustomShape 19"/>
          <p:cNvSpPr/>
          <p:nvPr/>
        </p:nvSpPr>
        <p:spPr>
          <a:xfrm>
            <a:off x="2806597" y="4597199"/>
            <a:ext cx="103442" cy="103442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9" name="CustomShape 20"/>
          <p:cNvSpPr/>
          <p:nvPr/>
        </p:nvSpPr>
        <p:spPr>
          <a:xfrm>
            <a:off x="4388906" y="4701355"/>
            <a:ext cx="74906" cy="713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0" name="CustomShape 21"/>
          <p:cNvSpPr/>
          <p:nvPr/>
        </p:nvSpPr>
        <p:spPr>
          <a:xfrm>
            <a:off x="2473442" y="2250844"/>
            <a:ext cx="7382920" cy="25172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53" rIns="0" bIns="0">
            <a:spAutoFit/>
          </a:bodyPr>
          <a:lstStyle/>
          <a:p>
            <a:pPr marL="24969">
              <a:spcBef>
                <a:spcPts val="567"/>
              </a:spcBef>
            </a:pPr>
            <a:r>
              <a:rPr lang="en-US" sz="2180" spc="-52" dirty="0">
                <a:solidFill>
                  <a:srgbClr val="000000"/>
                </a:solidFill>
                <a:latin typeface="Tahoma"/>
              </a:rPr>
              <a:t>Creation/Termination</a:t>
            </a:r>
            <a:endParaRPr lang="en-US" sz="2180" spc="-2" dirty="0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-81" dirty="0">
                <a:solidFill>
                  <a:srgbClr val="000000"/>
                </a:solidFill>
                <a:latin typeface="Tahoma"/>
              </a:rPr>
              <a:t>create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thread, </a:t>
            </a:r>
            <a:r>
              <a:rPr lang="en-US" sz="1982" spc="-81" dirty="0" err="1">
                <a:solidFill>
                  <a:srgbClr val="000000"/>
                </a:solidFill>
                <a:latin typeface="Tahoma"/>
              </a:rPr>
              <a:t>pthread</a:t>
            </a:r>
            <a:r>
              <a:rPr lang="en-US" sz="1982" spc="-192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exit</a:t>
            </a:r>
            <a:endParaRPr lang="en-US" sz="1982" spc="-2" dirty="0">
              <a:latin typeface="Arial"/>
            </a:endParaRPr>
          </a:p>
          <a:p>
            <a:pPr marL="24969">
              <a:spcBef>
                <a:spcPts val="388"/>
              </a:spcBef>
            </a:pPr>
            <a:r>
              <a:rPr lang="en-US" sz="2180" spc="-14" dirty="0">
                <a:solidFill>
                  <a:srgbClr val="000000"/>
                </a:solidFill>
                <a:latin typeface="Tahoma"/>
              </a:rPr>
              <a:t>Mutual</a:t>
            </a:r>
            <a:r>
              <a:rPr lang="en-US" sz="2180" spc="1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exclusion</a:t>
            </a:r>
            <a:endParaRPr lang="en-US" sz="2180" spc="-2" dirty="0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-81" dirty="0" err="1">
                <a:solidFill>
                  <a:srgbClr val="000000"/>
                </a:solidFill>
                <a:latin typeface="Tahoma"/>
              </a:rPr>
              <a:t>pthread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 mutex </a:t>
            </a:r>
            <a:r>
              <a:rPr lang="en-US" sz="1982" spc="-24" dirty="0" err="1">
                <a:solidFill>
                  <a:srgbClr val="000000"/>
                </a:solidFill>
                <a:latin typeface="Tahoma"/>
              </a:rPr>
              <a:t>init</a:t>
            </a:r>
            <a:r>
              <a:rPr lang="en-US" sz="1982" spc="-24" dirty="0">
                <a:solidFill>
                  <a:srgbClr val="000000"/>
                </a:solidFill>
                <a:latin typeface="Tahoma"/>
              </a:rPr>
              <a:t>, </a:t>
            </a:r>
            <a:r>
              <a:rPr lang="en-US" sz="1982" spc="-81" dirty="0" err="1">
                <a:solidFill>
                  <a:srgbClr val="000000"/>
                </a:solidFill>
                <a:latin typeface="Tahoma"/>
              </a:rPr>
              <a:t>pthread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 mutex </a:t>
            </a:r>
            <a:r>
              <a:rPr lang="en-US" sz="1982" spc="-109" dirty="0" err="1">
                <a:solidFill>
                  <a:srgbClr val="000000"/>
                </a:solidFill>
                <a:latin typeface="Tahoma"/>
              </a:rPr>
              <a:t>destory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, </a:t>
            </a:r>
            <a:r>
              <a:rPr lang="en-US" sz="1982" spc="-81" dirty="0" err="1">
                <a:solidFill>
                  <a:srgbClr val="000000"/>
                </a:solidFill>
                <a:latin typeface="Tahoma"/>
              </a:rPr>
              <a:t>pthread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 mutex </a:t>
            </a:r>
            <a:r>
              <a:rPr lang="en-US" sz="1982" spc="-30" dirty="0">
                <a:solidFill>
                  <a:srgbClr val="000000"/>
                </a:solidFill>
                <a:latin typeface="Tahoma"/>
              </a:rPr>
              <a:t>lock,  </a:t>
            </a:r>
            <a:r>
              <a:rPr lang="en-US" sz="1982" spc="-81" dirty="0" err="1">
                <a:solidFill>
                  <a:srgbClr val="000000"/>
                </a:solidFill>
                <a:latin typeface="Tahoma"/>
              </a:rPr>
              <a:t>pthread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 mutex</a:t>
            </a:r>
            <a:r>
              <a:rPr lang="en-US" sz="1982" spc="-287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unlock</a:t>
            </a:r>
            <a:endParaRPr lang="en-US" sz="1982" spc="-2" dirty="0">
              <a:latin typeface="Arial"/>
            </a:endParaRPr>
          </a:p>
          <a:p>
            <a:pPr marL="24969">
              <a:spcBef>
                <a:spcPts val="377"/>
              </a:spcBef>
            </a:pPr>
            <a:r>
              <a:rPr lang="en-US" sz="2180" spc="-30" dirty="0">
                <a:solidFill>
                  <a:srgbClr val="000000"/>
                </a:solidFill>
                <a:latin typeface="Tahoma"/>
              </a:rPr>
              <a:t>Many</a:t>
            </a:r>
            <a:r>
              <a:rPr lang="en-US" sz="2180" spc="1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others</a:t>
            </a:r>
            <a:endParaRPr lang="en-US" sz="2180" spc="-2" dirty="0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-91" dirty="0">
                <a:solidFill>
                  <a:srgbClr val="000000"/>
                </a:solidFill>
                <a:latin typeface="Tahoma"/>
              </a:rPr>
              <a:t>e.g., </a:t>
            </a:r>
            <a:r>
              <a:rPr lang="en-US" sz="1982" spc="-81" dirty="0" err="1">
                <a:solidFill>
                  <a:srgbClr val="000000"/>
                </a:solidFill>
                <a:latin typeface="Tahoma"/>
              </a:rPr>
              <a:t>pthread</a:t>
            </a:r>
            <a:r>
              <a:rPr lang="en-US" sz="1982" spc="192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yield</a:t>
            </a:r>
            <a:endParaRPr lang="en-US" sz="1982" spc="-2" dirty="0">
              <a:latin typeface="Arial"/>
            </a:endParaRPr>
          </a:p>
        </p:txBody>
      </p:sp>
      <p:sp>
        <p:nvSpPr>
          <p:cNvPr id="1052" name="CustomShape 23"/>
          <p:cNvSpPr/>
          <p:nvPr/>
        </p:nvSpPr>
        <p:spPr>
          <a:xfrm>
            <a:off x="4572249" y="6631002"/>
            <a:ext cx="3043341" cy="216872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4" name="TextShape 25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9" name="TextShape 2"/>
          <p:cNvSpPr txBox="1"/>
          <p:nvPr/>
        </p:nvSpPr>
        <p:spPr>
          <a:xfrm>
            <a:off x="1717244" y="118424"/>
            <a:ext cx="2700912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63">
                <a:solidFill>
                  <a:srgbClr val="CC0000"/>
                </a:solidFill>
                <a:latin typeface="Tahoma"/>
              </a:rPr>
              <a:t>Revisiting</a:t>
            </a:r>
            <a:r>
              <a:rPr lang="en-US" sz="2774" spc="-69">
                <a:solidFill>
                  <a:srgbClr val="CC0000"/>
                </a:solidFill>
                <a:latin typeface="Tahoma"/>
              </a:rPr>
              <a:t> Process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0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1" name="CustomShape 4"/>
          <p:cNvSpPr/>
          <p:nvPr/>
        </p:nvSpPr>
        <p:spPr>
          <a:xfrm>
            <a:off x="2024717" y="2468058"/>
            <a:ext cx="128411" cy="12841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2" name="CustomShape 5"/>
          <p:cNvSpPr/>
          <p:nvPr/>
        </p:nvSpPr>
        <p:spPr>
          <a:xfrm>
            <a:off x="2024717" y="2884680"/>
            <a:ext cx="128411" cy="12841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4" name="CustomShape 7"/>
          <p:cNvSpPr/>
          <p:nvPr/>
        </p:nvSpPr>
        <p:spPr>
          <a:xfrm>
            <a:off x="1717244" y="1799607"/>
            <a:ext cx="7418589" cy="1290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9149" rIns="0" bIns="0">
            <a:spAutoFit/>
          </a:bodyPr>
          <a:lstStyle/>
          <a:p>
            <a:pPr marL="24969">
              <a:spcBef>
                <a:spcPts val="860"/>
              </a:spcBef>
            </a:pPr>
            <a:r>
              <a:rPr lang="en-US" sz="2180" spc="-69">
                <a:solidFill>
                  <a:srgbClr val="000000"/>
                </a:solidFill>
                <a:latin typeface="Tahoma"/>
              </a:rPr>
              <a:t>Process</a:t>
            </a:r>
            <a:endParaRPr lang="en-US" sz="2180" spc="-2">
              <a:latin typeface="Arial"/>
            </a:endParaRPr>
          </a:p>
          <a:p>
            <a:pPr marL="573583">
              <a:lnSpc>
                <a:spcPct val="125000"/>
              </a:lnSpc>
            </a:pPr>
            <a:r>
              <a:rPr lang="en-US" sz="2180" spc="-63">
                <a:solidFill>
                  <a:srgbClr val="000000"/>
                </a:solidFill>
                <a:latin typeface="Tahoma"/>
              </a:rPr>
              <a:t>Thread  </a:t>
            </a:r>
            <a:r>
              <a:rPr lang="en-US" sz="2180" spc="-91">
                <a:solidFill>
                  <a:srgbClr val="000000"/>
                </a:solidFill>
                <a:latin typeface="Tahoma"/>
              </a:rPr>
              <a:t>Address</a:t>
            </a:r>
            <a:r>
              <a:rPr lang="en-US" sz="2180" spc="-81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19">
                <a:solidFill>
                  <a:srgbClr val="000000"/>
                </a:solidFill>
                <a:latin typeface="Tahoma"/>
              </a:rPr>
              <a:t>space</a:t>
            </a:r>
            <a:endParaRPr lang="en-US" sz="2180" spc="-2">
              <a:latin typeface="Arial"/>
            </a:endParaRPr>
          </a:p>
          <a:p>
            <a:pPr marL="573583">
              <a:spcBef>
                <a:spcPts val="662"/>
              </a:spcBef>
            </a:pPr>
            <a:r>
              <a:rPr lang="en-US" sz="2180" spc="-69">
                <a:solidFill>
                  <a:srgbClr val="000000"/>
                </a:solidFill>
                <a:latin typeface="Tahoma"/>
              </a:rPr>
              <a:t>Environment</a:t>
            </a:r>
            <a:r>
              <a:rPr lang="en-US" sz="2180" spc="24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91">
                <a:solidFill>
                  <a:srgbClr val="000000"/>
                </a:solidFill>
                <a:latin typeface="Tahoma"/>
              </a:rPr>
              <a:t>for</a:t>
            </a:r>
            <a:r>
              <a:rPr lang="en-US" sz="2180" spc="48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81">
                <a:solidFill>
                  <a:srgbClr val="000000"/>
                </a:solidFill>
                <a:latin typeface="Tahoma"/>
              </a:rPr>
              <a:t>the</a:t>
            </a:r>
            <a:r>
              <a:rPr lang="en-US" sz="2180" spc="24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3">
                <a:solidFill>
                  <a:srgbClr val="000000"/>
                </a:solidFill>
                <a:latin typeface="Tahoma"/>
              </a:rPr>
              <a:t>threads</a:t>
            </a:r>
            <a:r>
              <a:rPr lang="en-US" sz="2180" spc="36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30">
                <a:solidFill>
                  <a:srgbClr val="000000"/>
                </a:solidFill>
                <a:latin typeface="Tahoma"/>
              </a:rPr>
              <a:t>to</a:t>
            </a:r>
            <a:r>
              <a:rPr lang="en-US" sz="2180" spc="36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91">
                <a:solidFill>
                  <a:srgbClr val="000000"/>
                </a:solidFill>
                <a:latin typeface="Tahoma"/>
              </a:rPr>
              <a:t>run</a:t>
            </a:r>
            <a:r>
              <a:rPr lang="en-US" sz="2180" spc="48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9">
                <a:solidFill>
                  <a:srgbClr val="000000"/>
                </a:solidFill>
                <a:latin typeface="Tahoma"/>
              </a:rPr>
              <a:t>on</a:t>
            </a:r>
            <a:r>
              <a:rPr lang="en-US" sz="2180" spc="24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8">
                <a:solidFill>
                  <a:srgbClr val="000000"/>
                </a:solidFill>
                <a:latin typeface="Tahoma"/>
              </a:rPr>
              <a:t>OS</a:t>
            </a:r>
            <a:r>
              <a:rPr lang="en-US" sz="2180" spc="48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91">
                <a:solidFill>
                  <a:srgbClr val="000000"/>
                </a:solidFill>
                <a:latin typeface="Tahoma"/>
              </a:rPr>
              <a:t>(open</a:t>
            </a:r>
            <a:r>
              <a:rPr lang="en-US" sz="2180" spc="36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9">
                <a:solidFill>
                  <a:srgbClr val="000000"/>
                </a:solidFill>
                <a:latin typeface="Tahoma"/>
              </a:rPr>
              <a:t>files,</a:t>
            </a:r>
            <a:r>
              <a:rPr lang="en-US" sz="2180" spc="36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52">
                <a:solidFill>
                  <a:srgbClr val="000000"/>
                </a:solidFill>
                <a:latin typeface="Tahoma"/>
              </a:rPr>
              <a:t>etc.)</a:t>
            </a:r>
            <a:endParaRPr lang="en-US" sz="2180" spc="-2">
              <a:latin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AB8133-15B6-4EF6-B811-DB91923DA798}"/>
              </a:ext>
            </a:extLst>
          </p:cNvPr>
          <p:cNvSpPr/>
          <p:nvPr/>
        </p:nvSpPr>
        <p:spPr>
          <a:xfrm>
            <a:off x="7167208" y="6262348"/>
            <a:ext cx="3482102" cy="391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3" name="TextShape 2"/>
          <p:cNvSpPr txBox="1"/>
          <p:nvPr/>
        </p:nvSpPr>
        <p:spPr>
          <a:xfrm>
            <a:off x="1717244" y="118424"/>
            <a:ext cx="3479938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63">
                <a:solidFill>
                  <a:srgbClr val="CC0000"/>
                </a:solidFill>
                <a:latin typeface="Tahoma"/>
              </a:rPr>
              <a:t>Thread Context</a:t>
            </a:r>
            <a:r>
              <a:rPr lang="en-US" sz="2774" spc="48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42">
                <a:solidFill>
                  <a:srgbClr val="CC0000"/>
                </a:solidFill>
                <a:latin typeface="Tahoma"/>
              </a:rPr>
              <a:t>Switch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4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2" name="CustomShape 11"/>
          <p:cNvSpPr/>
          <p:nvPr/>
        </p:nvSpPr>
        <p:spPr>
          <a:xfrm>
            <a:off x="1245704" y="2321495"/>
            <a:ext cx="9413940" cy="22150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72053" rIns="0" bIns="0">
            <a:spAutoFit/>
          </a:bodyPr>
          <a:lstStyle/>
          <a:p>
            <a:pPr marL="24969">
              <a:spcBef>
                <a:spcPts val="567"/>
              </a:spcBef>
            </a:pPr>
            <a:r>
              <a:rPr lang="en-US" sz="2180" spc="-109" dirty="0">
                <a:solidFill>
                  <a:srgbClr val="000000"/>
                </a:solidFill>
                <a:latin typeface="Tahoma"/>
              </a:rPr>
              <a:t>Save a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context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(everything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that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thread</a:t>
            </a:r>
            <a:r>
              <a:rPr lang="en-US" sz="2180" spc="357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31" dirty="0">
                <a:solidFill>
                  <a:srgbClr val="000000"/>
                </a:solidFill>
                <a:latin typeface="Tahoma"/>
              </a:rPr>
              <a:t>may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damage)</a:t>
            </a:r>
            <a:endParaRPr lang="en-US" sz="2180" spc="-2" dirty="0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48" dirty="0">
                <a:solidFill>
                  <a:srgbClr val="000000"/>
                </a:solidFill>
                <a:latin typeface="Tahoma"/>
              </a:rPr>
              <a:t>All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registers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(general purpose and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floating </a:t>
            </a:r>
            <a:r>
              <a:rPr lang="en-US" sz="1982" spc="-30" dirty="0">
                <a:solidFill>
                  <a:srgbClr val="000000"/>
                </a:solidFill>
                <a:latin typeface="Tahoma"/>
              </a:rPr>
              <a:t>point) 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Need </a:t>
            </a:r>
            <a:r>
              <a:rPr lang="en-US" sz="1982" spc="-24" dirty="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1982" spc="-119" dirty="0">
                <a:solidFill>
                  <a:srgbClr val="000000"/>
                </a:solidFill>
                <a:latin typeface="Tahoma"/>
              </a:rPr>
              <a:t>save</a:t>
            </a:r>
            <a:r>
              <a:rPr lang="en-US" sz="1982" spc="192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stack?</a:t>
            </a:r>
            <a:endParaRPr lang="en-US" sz="1982" spc="-2" dirty="0">
              <a:latin typeface="Arial"/>
            </a:endParaRPr>
          </a:p>
          <a:p>
            <a:pPr marL="573583">
              <a:lnSpc>
                <a:spcPts val="2360"/>
              </a:lnSpc>
            </a:pPr>
            <a:r>
              <a:rPr lang="en-US" sz="1982" spc="-24" dirty="0">
                <a:solidFill>
                  <a:srgbClr val="000000"/>
                </a:solidFill>
                <a:latin typeface="Tahoma"/>
              </a:rPr>
              <a:t>What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about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cache and </a:t>
            </a:r>
            <a:r>
              <a:rPr lang="en-US" sz="1982" spc="125" dirty="0">
                <a:solidFill>
                  <a:srgbClr val="000000"/>
                </a:solidFill>
                <a:latin typeface="Tahoma"/>
              </a:rPr>
              <a:t>TLB</a:t>
            </a:r>
            <a:r>
              <a:rPr lang="en-US" sz="1982" spc="38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30" dirty="0">
                <a:solidFill>
                  <a:srgbClr val="000000"/>
                </a:solidFill>
                <a:latin typeface="Tahoma"/>
              </a:rPr>
              <a:t>stuff?</a:t>
            </a:r>
            <a:endParaRPr lang="en-US" sz="1982" spc="-2" dirty="0">
              <a:latin typeface="Arial"/>
            </a:endParaRPr>
          </a:p>
          <a:p>
            <a:pPr marL="24969">
              <a:spcBef>
                <a:spcPts val="388"/>
              </a:spcBef>
            </a:pPr>
            <a:r>
              <a:rPr lang="en-US" sz="2180" spc="-30" dirty="0">
                <a:solidFill>
                  <a:srgbClr val="000000"/>
                </a:solidFill>
                <a:latin typeface="Tahoma"/>
              </a:rPr>
              <a:t>Start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</a:t>
            </a:r>
            <a:r>
              <a:rPr lang="en-US" sz="2180" spc="97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context</a:t>
            </a:r>
            <a:endParaRPr lang="en-US" sz="2180" spc="-2" dirty="0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-69" dirty="0">
                <a:solidFill>
                  <a:srgbClr val="000000"/>
                </a:solidFill>
                <a:latin typeface="Tahoma"/>
              </a:rPr>
              <a:t>Does the</a:t>
            </a:r>
            <a:r>
              <a:rPr lang="en-US" sz="1982" spc="125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119" dirty="0">
                <a:solidFill>
                  <a:srgbClr val="000000"/>
                </a:solidFill>
                <a:latin typeface="Tahoma"/>
              </a:rPr>
              <a:t>reverse</a:t>
            </a:r>
            <a:endParaRPr lang="en-US" sz="1982" spc="-2" dirty="0">
              <a:latin typeface="Arial"/>
            </a:endParaRPr>
          </a:p>
          <a:p>
            <a:pPr marL="24969">
              <a:spcBef>
                <a:spcPts val="702"/>
              </a:spcBef>
            </a:pPr>
            <a:r>
              <a:rPr lang="en-US" sz="2180" spc="-24" dirty="0">
                <a:solidFill>
                  <a:srgbClr val="000000"/>
                </a:solidFill>
                <a:latin typeface="Tahoma"/>
              </a:rPr>
              <a:t>May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trigger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 process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context</a:t>
            </a:r>
            <a:r>
              <a:rPr lang="en-US" sz="2180" spc="462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switch</a:t>
            </a:r>
            <a:endParaRPr lang="en-US" sz="2180" spc="-2" dirty="0">
              <a:latin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05DA77-62EB-43C0-AA11-591DDB8CABD2}"/>
              </a:ext>
            </a:extLst>
          </p:cNvPr>
          <p:cNvSpPr/>
          <p:nvPr/>
        </p:nvSpPr>
        <p:spPr>
          <a:xfrm>
            <a:off x="7167208" y="6262348"/>
            <a:ext cx="3482102" cy="391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1" name="TextShape 2"/>
          <p:cNvSpPr txBox="1"/>
          <p:nvPr/>
        </p:nvSpPr>
        <p:spPr>
          <a:xfrm>
            <a:off x="1717244" y="118424"/>
            <a:ext cx="3449976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91">
                <a:solidFill>
                  <a:srgbClr val="CC0000"/>
                </a:solidFill>
                <a:latin typeface="Tahoma"/>
              </a:rPr>
              <a:t>Advantages </a:t>
            </a:r>
            <a:r>
              <a:rPr lang="en-US" sz="2774" spc="-81">
                <a:solidFill>
                  <a:srgbClr val="CC0000"/>
                </a:solidFill>
                <a:latin typeface="Tahoma"/>
              </a:rPr>
              <a:t>of</a:t>
            </a:r>
            <a:r>
              <a:rPr lang="en-US" sz="2774" spc="63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81">
                <a:solidFill>
                  <a:srgbClr val="CC0000"/>
                </a:solidFill>
                <a:latin typeface="Tahoma"/>
              </a:rPr>
              <a:t>Threads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2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8" name="CustomShape 9"/>
          <p:cNvSpPr/>
          <p:nvPr/>
        </p:nvSpPr>
        <p:spPr>
          <a:xfrm>
            <a:off x="1717244" y="2254287"/>
            <a:ext cx="8942400" cy="28672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09149" rIns="0" bIns="0">
            <a:spAutoFit/>
          </a:bodyPr>
          <a:lstStyle/>
          <a:p>
            <a:pPr marL="24969">
              <a:spcBef>
                <a:spcPts val="860"/>
              </a:spcBef>
            </a:pPr>
            <a:r>
              <a:rPr lang="en-US" sz="2180" spc="-69" dirty="0">
                <a:solidFill>
                  <a:srgbClr val="000000"/>
                </a:solidFill>
                <a:latin typeface="Tahoma"/>
              </a:rPr>
              <a:t>Threads minimize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the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context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switching</a:t>
            </a:r>
            <a:r>
              <a:rPr lang="en-US" sz="2180" spc="43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time.</a:t>
            </a:r>
            <a:endParaRPr lang="en-US" sz="2180" spc="-2" dirty="0">
              <a:latin typeface="Arial"/>
            </a:endParaRPr>
          </a:p>
          <a:p>
            <a:pPr marL="24969">
              <a:lnSpc>
                <a:spcPct val="125000"/>
              </a:lnSpc>
            </a:pPr>
            <a:r>
              <a:rPr lang="en-US" sz="2180" spc="-103" dirty="0">
                <a:solidFill>
                  <a:srgbClr val="000000"/>
                </a:solidFill>
                <a:latin typeface="Tahoma"/>
              </a:rPr>
              <a:t>Use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of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threads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provides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concurrency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within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 process.  </a:t>
            </a:r>
            <a:r>
              <a:rPr lang="en-US" sz="2180" spc="-42" dirty="0">
                <a:solidFill>
                  <a:srgbClr val="000000"/>
                </a:solidFill>
                <a:latin typeface="Tahoma"/>
              </a:rPr>
              <a:t>Efficient</a:t>
            </a:r>
            <a:r>
              <a:rPr lang="en-US" sz="2180" spc="1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communication.</a:t>
            </a:r>
          </a:p>
          <a:p>
            <a:pPr marL="24969">
              <a:lnSpc>
                <a:spcPct val="125000"/>
              </a:lnSpc>
            </a:pPr>
            <a:endParaRPr lang="en-US" sz="2180" spc="-2" dirty="0">
              <a:latin typeface="Arial"/>
            </a:endParaRPr>
          </a:p>
          <a:p>
            <a:pPr marL="24969">
              <a:spcBef>
                <a:spcPts val="662"/>
              </a:spcBef>
            </a:pPr>
            <a:r>
              <a:rPr lang="en-US" sz="2180" spc="-91" dirty="0">
                <a:solidFill>
                  <a:srgbClr val="000000"/>
                </a:solidFill>
                <a:latin typeface="Tahoma"/>
              </a:rPr>
              <a:t>It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is </a:t>
            </a:r>
            <a:r>
              <a:rPr lang="en-US" sz="2180" spc="-143" dirty="0">
                <a:solidFill>
                  <a:srgbClr val="000000"/>
                </a:solidFill>
                <a:latin typeface="Tahoma"/>
              </a:rPr>
              <a:t>more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economical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create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and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context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switch</a:t>
            </a:r>
            <a:r>
              <a:rPr lang="en-US" sz="2180" spc="43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threads.</a:t>
            </a:r>
            <a:endParaRPr lang="en-US" sz="2180" spc="-2" dirty="0">
              <a:latin typeface="Arial"/>
            </a:endParaRPr>
          </a:p>
          <a:p>
            <a:pPr marL="24969">
              <a:lnSpc>
                <a:spcPct val="102000"/>
              </a:lnSpc>
              <a:spcBef>
                <a:spcPts val="585"/>
              </a:spcBef>
            </a:pPr>
            <a:r>
              <a:rPr lang="en-US" sz="2180" spc="-69" dirty="0">
                <a:solidFill>
                  <a:srgbClr val="000000"/>
                </a:solidFill>
                <a:latin typeface="Tahoma"/>
              </a:rPr>
              <a:t>Threads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allow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utilization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of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multiprocessor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architectures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greater  scale and</a:t>
            </a:r>
            <a:r>
              <a:rPr lang="en-US" sz="2180" spc="153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efficiency.</a:t>
            </a:r>
            <a:endParaRPr lang="en-US" sz="2180" spc="-2" dirty="0">
              <a:latin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124DE6-A0F8-4C2E-919F-2AB748227AD7}"/>
              </a:ext>
            </a:extLst>
          </p:cNvPr>
          <p:cNvSpPr/>
          <p:nvPr/>
        </p:nvSpPr>
        <p:spPr>
          <a:xfrm>
            <a:off x="7167208" y="6262348"/>
            <a:ext cx="3482102" cy="391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55F044-5BBC-4AEB-80A7-FE67D80FC3B3}"/>
              </a:ext>
            </a:extLst>
          </p:cNvPr>
          <p:cNvSpPr/>
          <p:nvPr/>
        </p:nvSpPr>
        <p:spPr>
          <a:xfrm>
            <a:off x="1179443" y="775252"/>
            <a:ext cx="1046922" cy="54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06B463-6037-4C89-86AA-A8762D3607B4}"/>
              </a:ext>
            </a:extLst>
          </p:cNvPr>
          <p:cNvCxnSpPr>
            <a:stCxn id="4" idx="3"/>
          </p:cNvCxnSpPr>
          <p:nvPr/>
        </p:nvCxnSpPr>
        <p:spPr>
          <a:xfrm flipV="1">
            <a:off x="2226365" y="1046921"/>
            <a:ext cx="76862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DF5BD1-1D26-42A1-9C40-BD215DC4F3A2}"/>
              </a:ext>
            </a:extLst>
          </p:cNvPr>
          <p:cNvSpPr/>
          <p:nvPr/>
        </p:nvSpPr>
        <p:spPr>
          <a:xfrm>
            <a:off x="2994991" y="911086"/>
            <a:ext cx="1046922" cy="27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A8C5A5-BD12-4EA2-A528-9F2A904B46B0}"/>
              </a:ext>
            </a:extLst>
          </p:cNvPr>
          <p:cNvSpPr/>
          <p:nvPr/>
        </p:nvSpPr>
        <p:spPr>
          <a:xfrm>
            <a:off x="4041913" y="911086"/>
            <a:ext cx="1046922" cy="27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26C88-4B1D-4141-8B65-6BF9070A1C5C}"/>
              </a:ext>
            </a:extLst>
          </p:cNvPr>
          <p:cNvSpPr txBox="1"/>
          <p:nvPr/>
        </p:nvSpPr>
        <p:spPr>
          <a:xfrm>
            <a:off x="3379304" y="405920"/>
            <a:ext cx="16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Logical address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3DE2F39-08E7-4F09-A664-6EE661E92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641433"/>
              </p:ext>
            </p:extLst>
          </p:nvPr>
        </p:nvGraphicFramePr>
        <p:xfrm>
          <a:off x="2624572" y="1931358"/>
          <a:ext cx="275645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226">
                  <a:extLst>
                    <a:ext uri="{9D8B030D-6E8A-4147-A177-3AD203B41FA5}">
                      <a16:colId xmlns:a16="http://schemas.microsoft.com/office/drawing/2014/main" val="1242222619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2268967928"/>
                    </a:ext>
                  </a:extLst>
                </a:gridCol>
              </a:tblGrid>
              <a:tr h="2769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68826"/>
                  </a:ext>
                </a:extLst>
              </a:tr>
              <a:tr h="2769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54024"/>
                  </a:ext>
                </a:extLst>
              </a:tr>
              <a:tr h="2769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78283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8F369EC-5094-48E6-9982-C075AEF3B482}"/>
              </a:ext>
            </a:extLst>
          </p:cNvPr>
          <p:cNvSpPr txBox="1"/>
          <p:nvPr/>
        </p:nvSpPr>
        <p:spPr>
          <a:xfrm>
            <a:off x="2576905" y="1520540"/>
            <a:ext cx="160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 number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81A37-3A89-4653-BE66-C79DDEEEA947}"/>
              </a:ext>
            </a:extLst>
          </p:cNvPr>
          <p:cNvSpPr txBox="1"/>
          <p:nvPr/>
        </p:nvSpPr>
        <p:spPr>
          <a:xfrm>
            <a:off x="4002798" y="1522842"/>
            <a:ext cx="186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number (f)</a:t>
            </a:r>
          </a:p>
        </p:txBody>
      </p: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0F46FE6-C5D7-4A7E-8A39-0B71CEB160C4}"/>
              </a:ext>
            </a:extLst>
          </p:cNvPr>
          <p:cNvSpPr/>
          <p:nvPr/>
        </p:nvSpPr>
        <p:spPr>
          <a:xfrm rot="2694086">
            <a:off x="1234156" y="1981652"/>
            <a:ext cx="847558" cy="999780"/>
          </a:xfrm>
          <a:prstGeom prst="actionButtonBlan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5C2FC787-8A56-4E68-91F2-F93F6D8A7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07781"/>
              </p:ext>
            </p:extLst>
          </p:nvPr>
        </p:nvGraphicFramePr>
        <p:xfrm>
          <a:off x="6096000" y="3505571"/>
          <a:ext cx="167451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512">
                  <a:extLst>
                    <a:ext uri="{9D8B030D-6E8A-4147-A177-3AD203B41FA5}">
                      <a16:colId xmlns:a16="http://schemas.microsoft.com/office/drawing/2014/main" val="627842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7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92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50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9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6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86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18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1897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EAE1DC2E-8F16-4FE9-9027-A1A79AB7D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96863"/>
              </p:ext>
            </p:extLst>
          </p:nvPr>
        </p:nvGraphicFramePr>
        <p:xfrm>
          <a:off x="10418206" y="1447041"/>
          <a:ext cx="10425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504">
                  <a:extLst>
                    <a:ext uri="{9D8B030D-6E8A-4147-A177-3AD203B41FA5}">
                      <a16:colId xmlns:a16="http://schemas.microsoft.com/office/drawing/2014/main" val="3706378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7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07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0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2980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326998F6-D3DE-4FC5-AF3F-32A32664CC20}"/>
              </a:ext>
            </a:extLst>
          </p:cNvPr>
          <p:cNvSpPr/>
          <p:nvPr/>
        </p:nvSpPr>
        <p:spPr>
          <a:xfrm>
            <a:off x="8122446" y="3028638"/>
            <a:ext cx="1046922" cy="27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972039-0D48-4D01-A12E-E461B57BA747}"/>
              </a:ext>
            </a:extLst>
          </p:cNvPr>
          <p:cNvSpPr/>
          <p:nvPr/>
        </p:nvSpPr>
        <p:spPr>
          <a:xfrm>
            <a:off x="9169368" y="3028638"/>
            <a:ext cx="1046922" cy="27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CA532B-ABD7-494D-944B-F59695F83C8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702904" y="1318591"/>
            <a:ext cx="0" cy="509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7438CE-CDF5-4C1F-B0CB-E29C76945ECD}"/>
              </a:ext>
            </a:extLst>
          </p:cNvPr>
          <p:cNvCxnSpPr>
            <a:cxnSpLocks/>
          </p:cNvCxnSpPr>
          <p:nvPr/>
        </p:nvCxnSpPr>
        <p:spPr>
          <a:xfrm>
            <a:off x="2310975" y="2414937"/>
            <a:ext cx="2997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2CAAD4-D571-4356-BE32-D376BA2CF001}"/>
              </a:ext>
            </a:extLst>
          </p:cNvPr>
          <p:cNvCxnSpPr>
            <a:cxnSpLocks/>
          </p:cNvCxnSpPr>
          <p:nvPr/>
        </p:nvCxnSpPr>
        <p:spPr>
          <a:xfrm>
            <a:off x="1621980" y="3115129"/>
            <a:ext cx="0" cy="1628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E2AB78-B2B9-450D-9450-B170E69CDF58}"/>
              </a:ext>
            </a:extLst>
          </p:cNvPr>
          <p:cNvCxnSpPr>
            <a:cxnSpLocks/>
          </p:cNvCxnSpPr>
          <p:nvPr/>
        </p:nvCxnSpPr>
        <p:spPr>
          <a:xfrm>
            <a:off x="5381024" y="2451652"/>
            <a:ext cx="30473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227F7E-F792-4A61-A0C2-16C60504C0C3}"/>
              </a:ext>
            </a:extLst>
          </p:cNvPr>
          <p:cNvCxnSpPr>
            <a:cxnSpLocks/>
          </p:cNvCxnSpPr>
          <p:nvPr/>
        </p:nvCxnSpPr>
        <p:spPr>
          <a:xfrm>
            <a:off x="8428382" y="2451652"/>
            <a:ext cx="0" cy="576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3A2A5AD-B84F-4E05-8D02-67B2C1359870}"/>
              </a:ext>
            </a:extLst>
          </p:cNvPr>
          <p:cNvCxnSpPr>
            <a:cxnSpLocks/>
          </p:cNvCxnSpPr>
          <p:nvPr/>
        </p:nvCxnSpPr>
        <p:spPr>
          <a:xfrm>
            <a:off x="10021072" y="2479998"/>
            <a:ext cx="0" cy="548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CCBFEC-E313-488C-AF5B-CF97ADC669F6}"/>
              </a:ext>
            </a:extLst>
          </p:cNvPr>
          <p:cNvCxnSpPr/>
          <p:nvPr/>
        </p:nvCxnSpPr>
        <p:spPr>
          <a:xfrm>
            <a:off x="10009436" y="2482040"/>
            <a:ext cx="4236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AEFD92-B7F8-4770-87DF-346658786ED8}"/>
              </a:ext>
            </a:extLst>
          </p:cNvPr>
          <p:cNvCxnSpPr>
            <a:cxnSpLocks/>
          </p:cNvCxnSpPr>
          <p:nvPr/>
        </p:nvCxnSpPr>
        <p:spPr>
          <a:xfrm>
            <a:off x="1621980" y="4743766"/>
            <a:ext cx="4474020" cy="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AC96087-FA76-4C19-BB38-B0F36DE22F33}"/>
              </a:ext>
            </a:extLst>
          </p:cNvPr>
          <p:cNvSpPr txBox="1"/>
          <p:nvPr/>
        </p:nvSpPr>
        <p:spPr>
          <a:xfrm>
            <a:off x="7481494" y="6489346"/>
            <a:ext cx="11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table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54E598-B3C2-4843-AA81-479D7F392EB9}"/>
              </a:ext>
            </a:extLst>
          </p:cNvPr>
          <p:cNvCxnSpPr>
            <a:cxnSpLocks/>
          </p:cNvCxnSpPr>
          <p:nvPr/>
        </p:nvCxnSpPr>
        <p:spPr>
          <a:xfrm flipV="1">
            <a:off x="8194150" y="3320905"/>
            <a:ext cx="0" cy="1422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B9967-8D22-4F9C-B851-1120AE9B1D75}"/>
              </a:ext>
            </a:extLst>
          </p:cNvPr>
          <p:cNvCxnSpPr>
            <a:cxnSpLocks/>
          </p:cNvCxnSpPr>
          <p:nvPr/>
        </p:nvCxnSpPr>
        <p:spPr>
          <a:xfrm>
            <a:off x="7792819" y="4743766"/>
            <a:ext cx="4013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E1B254-0731-4ACC-804D-BD040D564F38}"/>
              </a:ext>
            </a:extLst>
          </p:cNvPr>
          <p:cNvSpPr txBox="1"/>
          <p:nvPr/>
        </p:nvSpPr>
        <p:spPr>
          <a:xfrm>
            <a:off x="2875629" y="311512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TLB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A816BF-7208-4159-9F5B-E429D968A352}"/>
              </a:ext>
            </a:extLst>
          </p:cNvPr>
          <p:cNvSpPr txBox="1"/>
          <p:nvPr/>
        </p:nvSpPr>
        <p:spPr>
          <a:xfrm>
            <a:off x="1403515" y="2062958"/>
            <a:ext cx="656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Page</a:t>
            </a:r>
          </a:p>
          <a:p>
            <a:r>
              <a:rPr lang="en-US" sz="1400" b="1" dirty="0"/>
              <a:t> in </a:t>
            </a:r>
          </a:p>
          <a:p>
            <a:r>
              <a:rPr lang="en-US" sz="1400" b="1" dirty="0"/>
              <a:t>cache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709DC0-3FEA-40C0-A257-9666BA2F56B7}"/>
              </a:ext>
            </a:extLst>
          </p:cNvPr>
          <p:cNvSpPr txBox="1"/>
          <p:nvPr/>
        </p:nvSpPr>
        <p:spPr>
          <a:xfrm>
            <a:off x="2166147" y="2045605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E0894E-376F-4C5D-B743-5AC0B5E026E0}"/>
              </a:ext>
            </a:extLst>
          </p:cNvPr>
          <p:cNvSpPr txBox="1"/>
          <p:nvPr/>
        </p:nvSpPr>
        <p:spPr>
          <a:xfrm>
            <a:off x="1702904" y="38141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999E2E-19A6-4542-BC66-FF1F08629B11}"/>
              </a:ext>
            </a:extLst>
          </p:cNvPr>
          <p:cNvSpPr txBox="1"/>
          <p:nvPr/>
        </p:nvSpPr>
        <p:spPr>
          <a:xfrm>
            <a:off x="5724321" y="3468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7A3D66-2CE5-4C9A-98AC-FED85CE4E8A5}"/>
              </a:ext>
            </a:extLst>
          </p:cNvPr>
          <p:cNvSpPr txBox="1"/>
          <p:nvPr/>
        </p:nvSpPr>
        <p:spPr>
          <a:xfrm>
            <a:off x="5724321" y="3860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1A43C8-410D-4042-BF75-3E05159CF4A0}"/>
              </a:ext>
            </a:extLst>
          </p:cNvPr>
          <p:cNvSpPr txBox="1"/>
          <p:nvPr/>
        </p:nvSpPr>
        <p:spPr>
          <a:xfrm>
            <a:off x="5721639" y="42332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C251EF-374C-4931-8377-930512AF95D1}"/>
              </a:ext>
            </a:extLst>
          </p:cNvPr>
          <p:cNvSpPr txBox="1"/>
          <p:nvPr/>
        </p:nvSpPr>
        <p:spPr>
          <a:xfrm>
            <a:off x="5714472" y="4670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23DB36-126A-4B5D-91C5-4A7E413DD5E2}"/>
              </a:ext>
            </a:extLst>
          </p:cNvPr>
          <p:cNvSpPr txBox="1"/>
          <p:nvPr/>
        </p:nvSpPr>
        <p:spPr>
          <a:xfrm>
            <a:off x="5714143" y="5046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70709E-ABE1-4FE4-95F0-9EB70ABC1D59}"/>
              </a:ext>
            </a:extLst>
          </p:cNvPr>
          <p:cNvSpPr txBox="1"/>
          <p:nvPr/>
        </p:nvSpPr>
        <p:spPr>
          <a:xfrm>
            <a:off x="5721639" y="5400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B4FC3E-C2A2-4DCA-B92A-196682DDA9F0}"/>
              </a:ext>
            </a:extLst>
          </p:cNvPr>
          <p:cNvSpPr txBox="1"/>
          <p:nvPr/>
        </p:nvSpPr>
        <p:spPr>
          <a:xfrm>
            <a:off x="5714143" y="5754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8A6EF5-65F8-44B1-B17C-21714857F842}"/>
              </a:ext>
            </a:extLst>
          </p:cNvPr>
          <p:cNvSpPr txBox="1"/>
          <p:nvPr/>
        </p:nvSpPr>
        <p:spPr>
          <a:xfrm>
            <a:off x="5720981" y="6102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4C5F3E-81DB-4436-ACC7-02277E05D589}"/>
              </a:ext>
            </a:extLst>
          </p:cNvPr>
          <p:cNvSpPr txBox="1"/>
          <p:nvPr/>
        </p:nvSpPr>
        <p:spPr>
          <a:xfrm>
            <a:off x="2927980" y="19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60FF5F-1E07-4016-9052-6444C8266ECB}"/>
              </a:ext>
            </a:extLst>
          </p:cNvPr>
          <p:cNvSpPr txBox="1"/>
          <p:nvPr/>
        </p:nvSpPr>
        <p:spPr>
          <a:xfrm>
            <a:off x="4192636" y="1925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C17E6C-9DBF-4A37-A756-32115F7D1099}"/>
              </a:ext>
            </a:extLst>
          </p:cNvPr>
          <p:cNvSpPr txBox="1"/>
          <p:nvPr/>
        </p:nvSpPr>
        <p:spPr>
          <a:xfrm>
            <a:off x="4330869" y="1929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0630AF-7A2D-49FD-9141-DAAF461E37E8}"/>
              </a:ext>
            </a:extLst>
          </p:cNvPr>
          <p:cNvSpPr txBox="1"/>
          <p:nvPr/>
        </p:nvSpPr>
        <p:spPr>
          <a:xfrm>
            <a:off x="2937377" y="2288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766404-51DB-4CC0-B3BC-A07BA5B7B04F}"/>
              </a:ext>
            </a:extLst>
          </p:cNvPr>
          <p:cNvSpPr txBox="1"/>
          <p:nvPr/>
        </p:nvSpPr>
        <p:spPr>
          <a:xfrm>
            <a:off x="4199983" y="2276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A21847-405B-44D5-B17B-25010A32B106}"/>
              </a:ext>
            </a:extLst>
          </p:cNvPr>
          <p:cNvSpPr txBox="1"/>
          <p:nvPr/>
        </p:nvSpPr>
        <p:spPr>
          <a:xfrm>
            <a:off x="4324964" y="2267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22C6D2-F0DE-469C-9DCC-E4B624A8E775}"/>
              </a:ext>
            </a:extLst>
          </p:cNvPr>
          <p:cNvSpPr txBox="1"/>
          <p:nvPr/>
        </p:nvSpPr>
        <p:spPr>
          <a:xfrm>
            <a:off x="2957283" y="2639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8BD6DC-3922-4556-ABB1-33CF8F0677B7}"/>
              </a:ext>
            </a:extLst>
          </p:cNvPr>
          <p:cNvSpPr txBox="1"/>
          <p:nvPr/>
        </p:nvSpPr>
        <p:spPr>
          <a:xfrm>
            <a:off x="4223924" y="2668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93DDCA-0E3F-4C3A-B49D-CF7FF15DBABC}"/>
              </a:ext>
            </a:extLst>
          </p:cNvPr>
          <p:cNvSpPr txBox="1"/>
          <p:nvPr/>
        </p:nvSpPr>
        <p:spPr>
          <a:xfrm>
            <a:off x="4334785" y="2673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3BDD5F5-1B1B-4518-9A10-2F165436A3A9}"/>
              </a:ext>
            </a:extLst>
          </p:cNvPr>
          <p:cNvSpPr txBox="1"/>
          <p:nvPr/>
        </p:nvSpPr>
        <p:spPr>
          <a:xfrm>
            <a:off x="6930019" y="200405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TLB Hit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B6CEC4E-89AA-4267-B38E-39F690AE7568}"/>
              </a:ext>
            </a:extLst>
          </p:cNvPr>
          <p:cNvSpPr txBox="1"/>
          <p:nvPr/>
        </p:nvSpPr>
        <p:spPr>
          <a:xfrm>
            <a:off x="8192073" y="4181241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TLB Miss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27DF28-4C85-42E0-A6C2-AD5A2B922A6D}"/>
              </a:ext>
            </a:extLst>
          </p:cNvPr>
          <p:cNvSpPr txBox="1"/>
          <p:nvPr/>
        </p:nvSpPr>
        <p:spPr>
          <a:xfrm>
            <a:off x="10206387" y="911086"/>
            <a:ext cx="173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Physical address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D9E19F-D65C-4EDC-8193-C0D5ECF800EB}"/>
              </a:ext>
            </a:extLst>
          </p:cNvPr>
          <p:cNvSpPr txBox="1"/>
          <p:nvPr/>
        </p:nvSpPr>
        <p:spPr>
          <a:xfrm>
            <a:off x="10146256" y="14783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B587992-A1C6-44CB-A544-2CF1F7E27D93}"/>
              </a:ext>
            </a:extLst>
          </p:cNvPr>
          <p:cNvSpPr txBox="1"/>
          <p:nvPr/>
        </p:nvSpPr>
        <p:spPr>
          <a:xfrm>
            <a:off x="10146256" y="1870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988C04F-E102-4B89-9703-04B0BAF8513E}"/>
              </a:ext>
            </a:extLst>
          </p:cNvPr>
          <p:cNvSpPr txBox="1"/>
          <p:nvPr/>
        </p:nvSpPr>
        <p:spPr>
          <a:xfrm>
            <a:off x="10146256" y="2163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94548EE-57CB-457B-886E-6977D835A669}"/>
              </a:ext>
            </a:extLst>
          </p:cNvPr>
          <p:cNvSpPr txBox="1"/>
          <p:nvPr/>
        </p:nvSpPr>
        <p:spPr>
          <a:xfrm>
            <a:off x="10146256" y="25529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F75262F-14EF-4B57-9C7E-F8E6CF677006}"/>
              </a:ext>
            </a:extLst>
          </p:cNvPr>
          <p:cNvSpPr/>
          <p:nvPr/>
        </p:nvSpPr>
        <p:spPr>
          <a:xfrm>
            <a:off x="3648445" y="2357258"/>
            <a:ext cx="299703" cy="2319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ction Button: Blank 8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5B51217-374C-484F-B005-D06750EF8D02}"/>
              </a:ext>
            </a:extLst>
          </p:cNvPr>
          <p:cNvSpPr/>
          <p:nvPr/>
        </p:nvSpPr>
        <p:spPr>
          <a:xfrm>
            <a:off x="2862960" y="2361899"/>
            <a:ext cx="490331" cy="24818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DEDD63-BD79-400A-A5B6-4F5DB8FD39AD}"/>
              </a:ext>
            </a:extLst>
          </p:cNvPr>
          <p:cNvSpPr txBox="1"/>
          <p:nvPr/>
        </p:nvSpPr>
        <p:spPr>
          <a:xfrm>
            <a:off x="6444098" y="46267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23616D9-DF60-423D-A003-A54F35F62806}"/>
              </a:ext>
            </a:extLst>
          </p:cNvPr>
          <p:cNvSpPr txBox="1"/>
          <p:nvPr/>
        </p:nvSpPr>
        <p:spPr>
          <a:xfrm>
            <a:off x="6569079" y="46172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87" name="Action Button: Blank 8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835ACA6-31AB-4456-96AF-799C7FA53C3D}"/>
              </a:ext>
            </a:extLst>
          </p:cNvPr>
          <p:cNvSpPr/>
          <p:nvPr/>
        </p:nvSpPr>
        <p:spPr>
          <a:xfrm>
            <a:off x="2198496" y="1384268"/>
            <a:ext cx="412182" cy="220867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7D0C178-6D89-4E00-84F0-1C8F73803148}"/>
              </a:ext>
            </a:extLst>
          </p:cNvPr>
          <p:cNvSpPr txBox="1"/>
          <p:nvPr/>
        </p:nvSpPr>
        <p:spPr>
          <a:xfrm>
            <a:off x="1719872" y="3814107"/>
            <a:ext cx="4932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4A34EBA-188A-45B6-952E-D3D43F157F8A}"/>
              </a:ext>
            </a:extLst>
          </p:cNvPr>
          <p:cNvSpPr txBox="1"/>
          <p:nvPr/>
        </p:nvSpPr>
        <p:spPr>
          <a:xfrm>
            <a:off x="6022667" y="143547"/>
            <a:ext cx="299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Transaction Look aside Buffer</a:t>
            </a:r>
          </a:p>
        </p:txBody>
      </p:sp>
    </p:spTree>
    <p:extLst>
      <p:ext uri="{BB962C8B-B14F-4D97-AF65-F5344CB8AC3E}">
        <p14:creationId xmlns:p14="http://schemas.microsoft.com/office/powerpoint/2010/main" val="25968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8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4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6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6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2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06367 -0.00209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-0.00039 0.11274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/>
      <p:bldP spid="11" grpId="0"/>
      <p:bldP spid="12" grpId="0"/>
      <p:bldP spid="14" grpId="0" animBg="1"/>
      <p:bldP spid="18" grpId="0" animBg="1"/>
      <p:bldP spid="19" grpId="0" animBg="1"/>
      <p:bldP spid="41" grpId="0"/>
      <p:bldP spid="47" grpId="0"/>
      <p:bldP spid="49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2" grpId="0" animBg="1"/>
      <p:bldP spid="83" grpId="0" animBg="1"/>
      <p:bldP spid="84" grpId="0"/>
      <p:bldP spid="85" grpId="0"/>
      <p:bldP spid="87" grpId="0" animBg="1"/>
      <p:bldP spid="89" grpId="0" animBg="1"/>
      <p:bldP spid="9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7" name="TextShape 2"/>
          <p:cNvSpPr txBox="1"/>
          <p:nvPr/>
        </p:nvSpPr>
        <p:spPr>
          <a:xfrm>
            <a:off x="1717244" y="118424"/>
            <a:ext cx="2479759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103">
                <a:solidFill>
                  <a:srgbClr val="CC0000"/>
                </a:solidFill>
                <a:latin typeface="Tahoma"/>
              </a:rPr>
              <a:t>Types </a:t>
            </a:r>
            <a:r>
              <a:rPr lang="en-US" sz="2774" spc="-81">
                <a:solidFill>
                  <a:srgbClr val="CC0000"/>
                </a:solidFill>
                <a:latin typeface="Tahoma"/>
              </a:rPr>
              <a:t>of</a:t>
            </a:r>
            <a:r>
              <a:rPr lang="en-US" sz="2774" spc="48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63">
                <a:solidFill>
                  <a:srgbClr val="CC0000"/>
                </a:solidFill>
                <a:latin typeface="Tahoma"/>
              </a:rPr>
              <a:t>Thread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8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1" name="CustomShape 6"/>
          <p:cNvSpPr/>
          <p:nvPr/>
        </p:nvSpPr>
        <p:spPr>
          <a:xfrm>
            <a:off x="0" y="2571788"/>
            <a:ext cx="12192000" cy="1558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09149" rIns="0" bIns="0">
            <a:spAutoFit/>
          </a:bodyPr>
          <a:lstStyle/>
          <a:p>
            <a:pPr marL="24969">
              <a:lnSpc>
                <a:spcPct val="150000"/>
              </a:lnSpc>
            </a:pPr>
            <a:r>
              <a:rPr lang="en-US" sz="2180" spc="-69" dirty="0">
                <a:solidFill>
                  <a:srgbClr val="000000"/>
                </a:solidFill>
                <a:latin typeface="Tahoma"/>
              </a:rPr>
              <a:t>Threads </a:t>
            </a:r>
            <a:r>
              <a:rPr lang="en-US" sz="2180" spc="-143" dirty="0">
                <a:solidFill>
                  <a:srgbClr val="000000"/>
                </a:solidFill>
                <a:latin typeface="Tahoma"/>
              </a:rPr>
              <a:t>are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implemented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in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following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two</a:t>
            </a:r>
            <a:r>
              <a:rPr lang="en-US" sz="2180" spc="125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59" dirty="0">
                <a:solidFill>
                  <a:srgbClr val="000000"/>
                </a:solidFill>
                <a:latin typeface="Tahoma"/>
              </a:rPr>
              <a:t>ways</a:t>
            </a:r>
            <a:endParaRPr lang="en-US" sz="2180" spc="-2" dirty="0">
              <a:latin typeface="Arial"/>
            </a:endParaRPr>
          </a:p>
          <a:p>
            <a:pPr marL="573583">
              <a:lnSpc>
                <a:spcPct val="150000"/>
              </a:lnSpc>
            </a:pPr>
            <a:r>
              <a:rPr lang="en-US" sz="2180" b="1" spc="-109" dirty="0">
                <a:solidFill>
                  <a:srgbClr val="000000"/>
                </a:solidFill>
                <a:latin typeface="Gill Sans MT"/>
              </a:rPr>
              <a:t>User </a:t>
            </a:r>
            <a:r>
              <a:rPr lang="en-US" sz="2180" b="1" spc="-81" dirty="0">
                <a:solidFill>
                  <a:srgbClr val="000000"/>
                </a:solidFill>
                <a:latin typeface="Gill Sans MT"/>
              </a:rPr>
              <a:t>Level </a:t>
            </a:r>
            <a:r>
              <a:rPr lang="en-US" sz="2180" b="1" spc="-63" dirty="0">
                <a:solidFill>
                  <a:srgbClr val="000000"/>
                </a:solidFill>
                <a:latin typeface="Gill Sans MT"/>
              </a:rPr>
              <a:t>Threads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User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managed</a:t>
            </a:r>
            <a:r>
              <a:rPr lang="en-US" sz="2180" spc="-2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threads.</a:t>
            </a:r>
            <a:endParaRPr lang="en-US" sz="2180" spc="-2" dirty="0">
              <a:latin typeface="Arial"/>
            </a:endParaRPr>
          </a:p>
          <a:p>
            <a:pPr marL="573583">
              <a:lnSpc>
                <a:spcPct val="150000"/>
              </a:lnSpc>
            </a:pPr>
            <a:r>
              <a:rPr lang="en-US" sz="2180" b="1" spc="-69" dirty="0">
                <a:solidFill>
                  <a:srgbClr val="000000"/>
                </a:solidFill>
                <a:latin typeface="Gill Sans MT"/>
              </a:rPr>
              <a:t>Kernel </a:t>
            </a:r>
            <a:r>
              <a:rPr lang="en-US" sz="2180" b="1" spc="-81" dirty="0">
                <a:solidFill>
                  <a:srgbClr val="000000"/>
                </a:solidFill>
                <a:latin typeface="Gill Sans MT"/>
              </a:rPr>
              <a:t>Level </a:t>
            </a:r>
            <a:r>
              <a:rPr lang="en-US" sz="2180" b="1" spc="-63" dirty="0">
                <a:solidFill>
                  <a:srgbClr val="000000"/>
                </a:solidFill>
                <a:latin typeface="Gill Sans MT"/>
              </a:rPr>
              <a:t>Threads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Operating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System </a:t>
            </a:r>
            <a:r>
              <a:rPr lang="en-US" sz="2180" spc="-131" dirty="0">
                <a:solidFill>
                  <a:srgbClr val="000000"/>
                </a:solidFill>
                <a:latin typeface="Tahoma"/>
              </a:rPr>
              <a:t>managed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threads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acting 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on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kernel,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an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operating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system</a:t>
            </a:r>
            <a:r>
              <a:rPr lang="en-US" sz="2180" spc="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core.</a:t>
            </a:r>
            <a:endParaRPr lang="en-US" sz="2180" spc="-2" dirty="0">
              <a:latin typeface="Arial"/>
            </a:endParaRPr>
          </a:p>
        </p:txBody>
      </p:sp>
      <p:sp>
        <p:nvSpPr>
          <p:cNvPr id="1115" name="TextShape 10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1EE46F-CA7C-4B5B-86B5-915F89C3F95A}"/>
              </a:ext>
            </a:extLst>
          </p:cNvPr>
          <p:cNvSpPr/>
          <p:nvPr/>
        </p:nvSpPr>
        <p:spPr>
          <a:xfrm>
            <a:off x="7167208" y="6262348"/>
            <a:ext cx="3482102" cy="391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0" name="CustomShape 2"/>
          <p:cNvSpPr/>
          <p:nvPr/>
        </p:nvSpPr>
        <p:spPr>
          <a:xfrm>
            <a:off x="1717244" y="118424"/>
            <a:ext cx="3641879" cy="4614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43" rIns="0" bIns="0">
            <a:sp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81">
                <a:solidFill>
                  <a:srgbClr val="CC0000"/>
                </a:solidFill>
                <a:latin typeface="Tahoma"/>
              </a:rPr>
              <a:t>Single </a:t>
            </a:r>
            <a:r>
              <a:rPr lang="en-US" sz="2774" spc="-119">
                <a:solidFill>
                  <a:srgbClr val="CC0000"/>
                </a:solidFill>
                <a:latin typeface="Tahoma"/>
              </a:rPr>
              <a:t>and </a:t>
            </a:r>
            <a:r>
              <a:rPr lang="en-US" sz="2774" spc="-30">
                <a:solidFill>
                  <a:srgbClr val="CC0000"/>
                </a:solidFill>
                <a:latin typeface="Tahoma"/>
              </a:rPr>
              <a:t>multi</a:t>
            </a:r>
            <a:r>
              <a:rPr lang="en-US" sz="2774" spc="266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109">
                <a:solidFill>
                  <a:srgbClr val="CC0000"/>
                </a:solidFill>
                <a:latin typeface="Tahoma"/>
              </a:rPr>
              <a:t>threads</a:t>
            </a:r>
            <a:endParaRPr lang="en-US" sz="2774" spc="-2">
              <a:latin typeface="Arial"/>
            </a:endParaRPr>
          </a:p>
        </p:txBody>
      </p:sp>
      <p:sp>
        <p:nvSpPr>
          <p:cNvPr id="1121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2" name="CustomShape 4"/>
          <p:cNvSpPr/>
          <p:nvPr/>
        </p:nvSpPr>
        <p:spPr>
          <a:xfrm>
            <a:off x="2696021" y="1335474"/>
            <a:ext cx="6794369" cy="50501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5A9A36-43B8-45B7-9DD3-5C7D18A5582B}"/>
              </a:ext>
            </a:extLst>
          </p:cNvPr>
          <p:cNvSpPr/>
          <p:nvPr/>
        </p:nvSpPr>
        <p:spPr>
          <a:xfrm>
            <a:off x="7167208" y="6385595"/>
            <a:ext cx="3482102" cy="268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1" name="TextShape 2"/>
          <p:cNvSpPr txBox="1"/>
          <p:nvPr/>
        </p:nvSpPr>
        <p:spPr>
          <a:xfrm>
            <a:off x="1717244" y="118424"/>
            <a:ext cx="3185306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81">
                <a:solidFill>
                  <a:srgbClr val="CC0000"/>
                </a:solidFill>
                <a:latin typeface="Tahoma"/>
              </a:rPr>
              <a:t>Threads </a:t>
            </a:r>
            <a:r>
              <a:rPr lang="en-US" sz="2774" spc="-149">
                <a:solidFill>
                  <a:srgbClr val="CC0000"/>
                </a:solidFill>
                <a:latin typeface="Tahoma"/>
              </a:rPr>
              <a:t>vs</a:t>
            </a:r>
            <a:r>
              <a:rPr lang="en-US" sz="2774" spc="125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69">
                <a:solidFill>
                  <a:srgbClr val="CC0000"/>
                </a:solidFill>
                <a:latin typeface="Tahoma"/>
              </a:rPr>
              <a:t>Functions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2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9" name="CustomShape 10"/>
          <p:cNvSpPr/>
          <p:nvPr/>
        </p:nvSpPr>
        <p:spPr>
          <a:xfrm>
            <a:off x="2232315" y="2174853"/>
            <a:ext cx="3863685" cy="283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50651" rIns="0" bIns="0">
            <a:spAutoFit/>
          </a:bodyPr>
          <a:lstStyle/>
          <a:p>
            <a:pPr marL="573583" indent="-549327">
              <a:lnSpc>
                <a:spcPct val="150000"/>
              </a:lnSpc>
              <a:tabLst>
                <a:tab pos="0" algn="l"/>
              </a:tabLst>
            </a:pPr>
            <a:r>
              <a:rPr lang="en-US" sz="2180" spc="-69" dirty="0">
                <a:solidFill>
                  <a:srgbClr val="000000"/>
                </a:solidFill>
                <a:latin typeface="Tahoma"/>
              </a:rPr>
              <a:t>Threads </a:t>
            </a:r>
            <a:r>
              <a:rPr lang="en-US" sz="2180" spc="-131" dirty="0">
                <a:solidFill>
                  <a:srgbClr val="000000"/>
                </a:solidFill>
                <a:latin typeface="Tahoma"/>
              </a:rPr>
              <a:t>may </a:t>
            </a:r>
            <a:r>
              <a:rPr lang="en-US" sz="2180" spc="-143" dirty="0">
                <a:solidFill>
                  <a:srgbClr val="000000"/>
                </a:solidFill>
                <a:latin typeface="Tahoma"/>
              </a:rPr>
              <a:t>resume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out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of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order  </a:t>
            </a:r>
            <a:endParaRPr lang="en-US" sz="2180" spc="-2" dirty="0">
              <a:latin typeface="Arial"/>
            </a:endParaRPr>
          </a:p>
          <a:p>
            <a:pPr marL="573583" indent="-549327">
              <a:lnSpc>
                <a:spcPct val="150000"/>
              </a:lnSpc>
              <a:tabLst>
                <a:tab pos="0" algn="l"/>
              </a:tabLst>
            </a:pPr>
            <a:r>
              <a:rPr lang="en-US" sz="1982" spc="-52" dirty="0">
                <a:solidFill>
                  <a:srgbClr val="000000"/>
                </a:solidFill>
                <a:latin typeface="Tahoma"/>
              </a:rPr>
              <a:t>Cannot </a:t>
            </a:r>
            <a:r>
              <a:rPr lang="en-US" sz="1982" spc="-131" dirty="0">
                <a:solidFill>
                  <a:srgbClr val="000000"/>
                </a:solidFill>
                <a:latin typeface="Tahoma"/>
              </a:rPr>
              <a:t>use </a:t>
            </a:r>
            <a:r>
              <a:rPr lang="en-US" sz="1982" spc="-14" dirty="0">
                <a:solidFill>
                  <a:srgbClr val="000000"/>
                </a:solidFill>
                <a:latin typeface="Tahoma"/>
              </a:rPr>
              <a:t>LIFO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stack </a:t>
            </a:r>
            <a:r>
              <a:rPr lang="en-US" sz="1982" spc="-24" dirty="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1982" spc="-119" dirty="0">
                <a:solidFill>
                  <a:srgbClr val="000000"/>
                </a:solidFill>
                <a:latin typeface="Tahoma"/>
              </a:rPr>
              <a:t>save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state  </a:t>
            </a:r>
            <a:endParaRPr lang="en-US" sz="1982" spc="-2" dirty="0">
              <a:latin typeface="Arial"/>
            </a:endParaRPr>
          </a:p>
          <a:p>
            <a:pPr marL="573583" indent="-549327">
              <a:lnSpc>
                <a:spcPct val="150000"/>
              </a:lnSpc>
              <a:tabLst>
                <a:tab pos="0" algn="l"/>
              </a:tabLst>
            </a:pPr>
            <a:r>
              <a:rPr lang="en-US" sz="1982" spc="-42" dirty="0">
                <a:solidFill>
                  <a:srgbClr val="000000"/>
                </a:solidFill>
                <a:latin typeface="Tahoma"/>
              </a:rPr>
              <a:t>Each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thread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has </a:t>
            </a:r>
            <a:r>
              <a:rPr lang="en-US" sz="1982" spc="-30" dirty="0">
                <a:solidFill>
                  <a:srgbClr val="000000"/>
                </a:solidFill>
                <a:latin typeface="Tahoma"/>
              </a:rPr>
              <a:t>its </a:t>
            </a:r>
            <a:r>
              <a:rPr lang="en-US" sz="1982" spc="-119" dirty="0">
                <a:solidFill>
                  <a:srgbClr val="000000"/>
                </a:solidFill>
                <a:latin typeface="Tahoma"/>
              </a:rPr>
              <a:t>own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stack</a:t>
            </a:r>
            <a:endParaRPr lang="en-US" sz="1982" spc="-2" dirty="0">
              <a:latin typeface="Arial"/>
            </a:endParaRPr>
          </a:p>
          <a:p>
            <a:pPr marL="24969" indent="-549327">
              <a:lnSpc>
                <a:spcPct val="150000"/>
              </a:lnSpc>
              <a:tabLst>
                <a:tab pos="0" algn="l"/>
              </a:tabLst>
            </a:pPr>
            <a:r>
              <a:rPr lang="en-US" sz="2180" spc="-69" dirty="0">
                <a:solidFill>
                  <a:srgbClr val="000000"/>
                </a:solidFill>
                <a:latin typeface="Tahoma"/>
              </a:rPr>
              <a:t>Threads switch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less</a:t>
            </a:r>
            <a:r>
              <a:rPr lang="en-US" sz="2180" spc="232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often</a:t>
            </a:r>
            <a:endParaRPr lang="en-US" sz="2180" spc="-2" dirty="0">
              <a:latin typeface="Arial"/>
            </a:endParaRPr>
          </a:p>
          <a:p>
            <a:pPr marL="573583" indent="-549327">
              <a:lnSpc>
                <a:spcPct val="150000"/>
              </a:lnSpc>
              <a:tabLst>
                <a:tab pos="0" algn="l"/>
              </a:tabLst>
            </a:pPr>
            <a:r>
              <a:rPr lang="en-US" sz="1982" spc="-14" dirty="0">
                <a:solidFill>
                  <a:srgbClr val="000000"/>
                </a:solidFill>
                <a:latin typeface="Tahoma"/>
              </a:rPr>
              <a:t>Do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not </a:t>
            </a:r>
            <a:r>
              <a:rPr lang="en-US" sz="1982" spc="-42" dirty="0">
                <a:solidFill>
                  <a:srgbClr val="000000"/>
                </a:solidFill>
                <a:latin typeface="Tahoma"/>
              </a:rPr>
              <a:t>partition</a:t>
            </a:r>
            <a:r>
              <a:rPr lang="en-US" sz="1982" spc="143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registers</a:t>
            </a:r>
            <a:endParaRPr lang="en-US" sz="1982" spc="-2" dirty="0">
              <a:latin typeface="Arial"/>
            </a:endParaRPr>
          </a:p>
          <a:p>
            <a:pPr marL="573583" indent="-549327">
              <a:lnSpc>
                <a:spcPct val="150000"/>
              </a:lnSpc>
              <a:tabLst>
                <a:tab pos="0" algn="l"/>
              </a:tabLst>
            </a:pPr>
            <a:r>
              <a:rPr lang="en-US" sz="1982" spc="-42" dirty="0">
                <a:solidFill>
                  <a:srgbClr val="000000"/>
                </a:solidFill>
                <a:latin typeface="Tahoma"/>
              </a:rPr>
              <a:t>Each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thread </a:t>
            </a:r>
            <a:r>
              <a:rPr lang="en-US" sz="1982" spc="8" dirty="0">
                <a:solidFill>
                  <a:srgbClr val="000000"/>
                </a:solidFill>
                <a:latin typeface="Tahoma"/>
              </a:rPr>
              <a:t>“has” </a:t>
            </a:r>
            <a:r>
              <a:rPr lang="en-US" sz="1982" spc="-30" dirty="0">
                <a:solidFill>
                  <a:srgbClr val="000000"/>
                </a:solidFill>
                <a:latin typeface="Tahoma"/>
              </a:rPr>
              <a:t>its </a:t>
            </a:r>
            <a:r>
              <a:rPr lang="en-US" sz="1982" spc="-119" dirty="0">
                <a:solidFill>
                  <a:srgbClr val="000000"/>
                </a:solidFill>
                <a:latin typeface="Tahoma"/>
              </a:rPr>
              <a:t>own</a:t>
            </a:r>
            <a:r>
              <a:rPr lang="en-US" sz="1982" spc="24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75" dirty="0">
                <a:solidFill>
                  <a:srgbClr val="000000"/>
                </a:solidFill>
                <a:latin typeface="Tahoma"/>
              </a:rPr>
              <a:t>CPU</a:t>
            </a:r>
            <a:endParaRPr lang="en-US" sz="1982" spc="-2" dirty="0">
              <a:latin typeface="Arial"/>
            </a:endParaRPr>
          </a:p>
        </p:txBody>
      </p:sp>
      <p:sp>
        <p:nvSpPr>
          <p:cNvPr id="1141" name="CustomShape 12"/>
          <p:cNvSpPr/>
          <p:nvPr/>
        </p:nvSpPr>
        <p:spPr>
          <a:xfrm>
            <a:off x="4572249" y="6631002"/>
            <a:ext cx="3043341" cy="216872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3" name="TextShape 14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8D7DE5-4CF4-4AA2-AF82-1B5F9B654C5E}"/>
              </a:ext>
            </a:extLst>
          </p:cNvPr>
          <p:cNvSpPr/>
          <p:nvPr/>
        </p:nvSpPr>
        <p:spPr>
          <a:xfrm>
            <a:off x="7167208" y="6262348"/>
            <a:ext cx="3482102" cy="391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8" name="TextShape 2"/>
          <p:cNvSpPr txBox="1"/>
          <p:nvPr/>
        </p:nvSpPr>
        <p:spPr>
          <a:xfrm>
            <a:off x="1717244" y="118424"/>
            <a:ext cx="3185306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81">
                <a:solidFill>
                  <a:srgbClr val="CC0000"/>
                </a:solidFill>
                <a:latin typeface="Tahoma"/>
              </a:rPr>
              <a:t>Threads </a:t>
            </a:r>
            <a:r>
              <a:rPr lang="en-US" sz="2774" spc="-149">
                <a:solidFill>
                  <a:srgbClr val="CC0000"/>
                </a:solidFill>
                <a:latin typeface="Tahoma"/>
              </a:rPr>
              <a:t>vs</a:t>
            </a:r>
            <a:r>
              <a:rPr lang="en-US" sz="2774" spc="125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69">
                <a:solidFill>
                  <a:srgbClr val="CC0000"/>
                </a:solidFill>
                <a:latin typeface="Tahoma"/>
              </a:rPr>
              <a:t>Functions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9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6" name="CustomShape 10"/>
          <p:cNvSpPr/>
          <p:nvPr/>
        </p:nvSpPr>
        <p:spPr>
          <a:xfrm>
            <a:off x="2326483" y="2444091"/>
            <a:ext cx="8443024" cy="20920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53" rIns="0" bIns="0">
            <a:spAutoFit/>
          </a:bodyPr>
          <a:lstStyle/>
          <a:p>
            <a:pPr marL="24969">
              <a:spcBef>
                <a:spcPts val="567"/>
              </a:spcBef>
            </a:pPr>
            <a:r>
              <a:rPr lang="en-US" sz="2180" spc="-69" dirty="0">
                <a:solidFill>
                  <a:srgbClr val="000000"/>
                </a:solidFill>
                <a:latin typeface="Tahoma"/>
              </a:rPr>
              <a:t>Threads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can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be</a:t>
            </a:r>
            <a:r>
              <a:rPr lang="en-US" sz="2180" spc="25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asynchronous</a:t>
            </a:r>
            <a:endParaRPr lang="en-US" sz="2180" spc="-2" dirty="0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-42" dirty="0">
                <a:solidFill>
                  <a:srgbClr val="000000"/>
                </a:solidFill>
                <a:latin typeface="Tahoma"/>
              </a:rPr>
              <a:t>Function </a:t>
            </a:r>
            <a:r>
              <a:rPr lang="en-US" sz="1982" spc="-30" dirty="0">
                <a:solidFill>
                  <a:srgbClr val="000000"/>
                </a:solidFill>
                <a:latin typeface="Tahoma"/>
              </a:rPr>
              <a:t>call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can </a:t>
            </a:r>
            <a:r>
              <a:rPr lang="en-US" sz="1982" spc="-131" dirty="0">
                <a:solidFill>
                  <a:srgbClr val="000000"/>
                </a:solidFill>
                <a:latin typeface="Tahoma"/>
              </a:rPr>
              <a:t>use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compiler </a:t>
            </a:r>
            <a:r>
              <a:rPr lang="en-US" sz="1982" spc="-24" dirty="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1982" spc="-119" dirty="0">
                <a:solidFill>
                  <a:srgbClr val="000000"/>
                </a:solidFill>
                <a:latin typeface="Tahoma"/>
              </a:rPr>
              <a:t>save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state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synchronously 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Threads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can run</a:t>
            </a:r>
            <a:r>
              <a:rPr lang="en-US" sz="1982" spc="22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asynchronously</a:t>
            </a:r>
            <a:endParaRPr lang="en-US" sz="1982" spc="-2" dirty="0">
              <a:latin typeface="Arial"/>
            </a:endParaRPr>
          </a:p>
          <a:p>
            <a:pPr marL="24969">
              <a:spcBef>
                <a:spcPts val="377"/>
              </a:spcBef>
            </a:pPr>
            <a:r>
              <a:rPr lang="en-US" sz="2180" spc="-14" dirty="0">
                <a:solidFill>
                  <a:srgbClr val="000000"/>
                </a:solidFill>
                <a:latin typeface="Tahoma"/>
              </a:rPr>
              <a:t>Multiple</a:t>
            </a:r>
            <a:r>
              <a:rPr lang="en-US" sz="2180" spc="1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threads</a:t>
            </a:r>
            <a:endParaRPr lang="en-US" sz="2180" spc="-2" dirty="0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-14" dirty="0">
                <a:solidFill>
                  <a:srgbClr val="000000"/>
                </a:solidFill>
                <a:latin typeface="Tahoma"/>
              </a:rPr>
              <a:t>Multiple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threads can run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on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multiple </a:t>
            </a:r>
            <a:r>
              <a:rPr lang="en-US" sz="1982" spc="24" dirty="0">
                <a:solidFill>
                  <a:srgbClr val="000000"/>
                </a:solidFill>
                <a:latin typeface="Tahoma"/>
              </a:rPr>
              <a:t>CPUs </a:t>
            </a:r>
            <a:r>
              <a:rPr lang="en-US" sz="1982" spc="-42" dirty="0">
                <a:solidFill>
                  <a:srgbClr val="000000"/>
                </a:solidFill>
                <a:latin typeface="Tahoma"/>
              </a:rPr>
              <a:t>in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parallel  </a:t>
            </a:r>
            <a:r>
              <a:rPr lang="en-US" sz="1982" spc="-42" dirty="0">
                <a:solidFill>
                  <a:srgbClr val="000000"/>
                </a:solidFill>
                <a:latin typeface="Tahoma"/>
              </a:rPr>
              <a:t>Function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calls </a:t>
            </a:r>
            <a:r>
              <a:rPr lang="en-US" sz="1982" spc="-131" dirty="0">
                <a:solidFill>
                  <a:srgbClr val="000000"/>
                </a:solidFill>
                <a:latin typeface="Tahoma"/>
              </a:rPr>
              <a:t>are</a:t>
            </a:r>
            <a:r>
              <a:rPr lang="en-US" sz="1982" spc="18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sequential</a:t>
            </a:r>
            <a:endParaRPr lang="en-US" sz="1982" spc="-2" dirty="0">
              <a:latin typeface="Arial"/>
            </a:endParaRPr>
          </a:p>
        </p:txBody>
      </p:sp>
      <p:sp>
        <p:nvSpPr>
          <p:cNvPr id="1160" name="TextShape 14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4E32EB-D28D-42C7-BC00-C8408D22A35A}"/>
              </a:ext>
            </a:extLst>
          </p:cNvPr>
          <p:cNvSpPr/>
          <p:nvPr/>
        </p:nvSpPr>
        <p:spPr>
          <a:xfrm>
            <a:off x="7167208" y="6262348"/>
            <a:ext cx="3482102" cy="391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5" name="TextShape 2"/>
          <p:cNvSpPr txBox="1"/>
          <p:nvPr/>
        </p:nvSpPr>
        <p:spPr>
          <a:xfrm>
            <a:off x="1717244" y="118424"/>
            <a:ext cx="3178886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103">
                <a:solidFill>
                  <a:srgbClr val="CC0000"/>
                </a:solidFill>
                <a:latin typeface="Tahoma"/>
              </a:rPr>
              <a:t>Processes </a:t>
            </a:r>
            <a:r>
              <a:rPr lang="en-US" sz="2774" spc="-149">
                <a:solidFill>
                  <a:srgbClr val="CC0000"/>
                </a:solidFill>
                <a:latin typeface="Tahoma"/>
              </a:rPr>
              <a:t>vs</a:t>
            </a:r>
            <a:r>
              <a:rPr lang="en-US" sz="2774" spc="85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81">
                <a:solidFill>
                  <a:srgbClr val="CC0000"/>
                </a:solidFill>
                <a:latin typeface="Tahoma"/>
              </a:rPr>
              <a:t>Threads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6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7" name="CustomShape 4"/>
          <p:cNvSpPr/>
          <p:nvPr/>
        </p:nvSpPr>
        <p:spPr>
          <a:xfrm>
            <a:off x="1992588" y="2370610"/>
            <a:ext cx="128411" cy="12841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8" name="CustomShape 5"/>
          <p:cNvSpPr/>
          <p:nvPr/>
        </p:nvSpPr>
        <p:spPr>
          <a:xfrm>
            <a:off x="2566870" y="2746569"/>
            <a:ext cx="103442" cy="10344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9" name="CustomShape 6"/>
          <p:cNvSpPr/>
          <p:nvPr/>
        </p:nvSpPr>
        <p:spPr>
          <a:xfrm>
            <a:off x="2566870" y="3047621"/>
            <a:ext cx="103442" cy="10344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0" name="CustomShape 7"/>
          <p:cNvSpPr/>
          <p:nvPr/>
        </p:nvSpPr>
        <p:spPr>
          <a:xfrm>
            <a:off x="2566870" y="3348674"/>
            <a:ext cx="103442" cy="10344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1" name="CustomShape 8"/>
          <p:cNvSpPr/>
          <p:nvPr/>
        </p:nvSpPr>
        <p:spPr>
          <a:xfrm>
            <a:off x="1992588" y="3699664"/>
            <a:ext cx="128411" cy="128411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2" name="CustomShape 9"/>
          <p:cNvSpPr/>
          <p:nvPr/>
        </p:nvSpPr>
        <p:spPr>
          <a:xfrm>
            <a:off x="2566870" y="4075623"/>
            <a:ext cx="103442" cy="10344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3" name="CustomShape 10"/>
          <p:cNvSpPr/>
          <p:nvPr/>
        </p:nvSpPr>
        <p:spPr>
          <a:xfrm>
            <a:off x="2566870" y="4376675"/>
            <a:ext cx="103442" cy="10344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5" name="CustomShape 12"/>
          <p:cNvSpPr/>
          <p:nvPr/>
        </p:nvSpPr>
        <p:spPr>
          <a:xfrm>
            <a:off x="2326483" y="2155879"/>
            <a:ext cx="10436248" cy="24566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53" rIns="0" bIns="0">
            <a:spAutoFit/>
          </a:bodyPr>
          <a:lstStyle/>
          <a:p>
            <a:pPr marL="24969">
              <a:spcBef>
                <a:spcPts val="567"/>
              </a:spcBef>
            </a:pPr>
            <a:r>
              <a:rPr lang="en-US" sz="2180" spc="-91" dirty="0">
                <a:solidFill>
                  <a:srgbClr val="000000"/>
                </a:solidFill>
                <a:latin typeface="Tahoma"/>
              </a:rPr>
              <a:t>Address</a:t>
            </a:r>
            <a:r>
              <a:rPr lang="en-US" sz="2180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space</a:t>
            </a:r>
            <a:endParaRPr lang="en-US" sz="2180" spc="-2" dirty="0">
              <a:latin typeface="Arial"/>
            </a:endParaRPr>
          </a:p>
          <a:p>
            <a:pPr marL="573583">
              <a:lnSpc>
                <a:spcPts val="2376"/>
              </a:lnSpc>
              <a:spcBef>
                <a:spcPts val="349"/>
              </a:spcBef>
            </a:pPr>
            <a:r>
              <a:rPr lang="en-US" sz="1982" spc="-81" dirty="0">
                <a:solidFill>
                  <a:srgbClr val="000000"/>
                </a:solidFill>
                <a:latin typeface="Tahoma"/>
              </a:rPr>
              <a:t>Processes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do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not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usually </a:t>
            </a:r>
            <a:r>
              <a:rPr lang="en-US" sz="1982" spc="-119" dirty="0">
                <a:solidFill>
                  <a:srgbClr val="000000"/>
                </a:solidFill>
                <a:latin typeface="Tahoma"/>
              </a:rPr>
              <a:t>share</a:t>
            </a:r>
            <a:r>
              <a:rPr lang="en-US" sz="1982" spc="-3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memory</a:t>
            </a:r>
            <a:endParaRPr lang="en-US" sz="1982" spc="-2" dirty="0">
              <a:latin typeface="Arial"/>
            </a:endParaRPr>
          </a:p>
          <a:p>
            <a:pPr marL="573583">
              <a:lnSpc>
                <a:spcPts val="2376"/>
              </a:lnSpc>
              <a:spcBef>
                <a:spcPts val="79"/>
              </a:spcBef>
            </a:pPr>
            <a:r>
              <a:rPr lang="en-US" sz="1982" spc="-63" dirty="0">
                <a:solidFill>
                  <a:srgbClr val="000000"/>
                </a:solidFill>
                <a:latin typeface="Tahoma"/>
              </a:rPr>
              <a:t>Process context switch </a:t>
            </a:r>
            <a:r>
              <a:rPr lang="en-US" sz="1982" spc="-119" dirty="0">
                <a:solidFill>
                  <a:srgbClr val="000000"/>
                </a:solidFill>
                <a:latin typeface="Tahoma"/>
              </a:rPr>
              <a:t>page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table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and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other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memory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mechanisms </a:t>
            </a:r>
            <a:endParaRPr lang="en-US" sz="1982" spc="-2" dirty="0">
              <a:latin typeface="Arial"/>
            </a:endParaRPr>
          </a:p>
          <a:p>
            <a:pPr marL="573583">
              <a:lnSpc>
                <a:spcPts val="2376"/>
              </a:lnSpc>
              <a:spcBef>
                <a:spcPts val="79"/>
              </a:spcBef>
            </a:pPr>
            <a:r>
              <a:rPr lang="en-US" sz="1982" spc="-103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Threads </a:t>
            </a:r>
            <a:r>
              <a:rPr lang="en-US" sz="1982" spc="-42" dirty="0">
                <a:solidFill>
                  <a:srgbClr val="000000"/>
                </a:solidFill>
                <a:latin typeface="Tahoma"/>
              </a:rPr>
              <a:t>in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a process </a:t>
            </a:r>
            <a:r>
              <a:rPr lang="en-US" sz="1982" spc="-119" dirty="0">
                <a:solidFill>
                  <a:srgbClr val="000000"/>
                </a:solidFill>
                <a:latin typeface="Tahoma"/>
              </a:rPr>
              <a:t>share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the entire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address</a:t>
            </a:r>
            <a:r>
              <a:rPr lang="en-US" sz="1982" spc="32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space</a:t>
            </a:r>
            <a:endParaRPr lang="en-US" sz="1982" spc="-2" dirty="0">
              <a:latin typeface="Arial"/>
            </a:endParaRPr>
          </a:p>
          <a:p>
            <a:pPr marL="24969">
              <a:spcBef>
                <a:spcPts val="297"/>
              </a:spcBef>
            </a:pPr>
            <a:r>
              <a:rPr lang="en-US" sz="2180" spc="-63" dirty="0">
                <a:solidFill>
                  <a:srgbClr val="000000"/>
                </a:solidFill>
                <a:latin typeface="Tahoma"/>
              </a:rPr>
              <a:t>Privileges</a:t>
            </a:r>
            <a:endParaRPr lang="en-US" sz="2180" spc="-2" dirty="0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-81" dirty="0">
                <a:solidFill>
                  <a:srgbClr val="000000"/>
                </a:solidFill>
                <a:latin typeface="Tahoma"/>
              </a:rPr>
              <a:t>Processes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have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their </a:t>
            </a:r>
            <a:r>
              <a:rPr lang="en-US" sz="1982" spc="-119" dirty="0">
                <a:solidFill>
                  <a:srgbClr val="000000"/>
                </a:solidFill>
                <a:latin typeface="Tahoma"/>
              </a:rPr>
              <a:t>own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privileges </a:t>
            </a:r>
            <a:r>
              <a:rPr lang="en-US" sz="1982" spc="-42" dirty="0">
                <a:solidFill>
                  <a:srgbClr val="000000"/>
                </a:solidFill>
                <a:latin typeface="Tahoma"/>
              </a:rPr>
              <a:t>(file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accesses,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e.g.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ownership)  </a:t>
            </a:r>
            <a:endParaRPr lang="en-US" sz="1982" spc="-2" dirty="0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-63" dirty="0">
                <a:solidFill>
                  <a:srgbClr val="000000"/>
                </a:solidFill>
                <a:latin typeface="Tahoma"/>
              </a:rPr>
              <a:t>Threads </a:t>
            </a:r>
            <a:r>
              <a:rPr lang="en-US" sz="1982" spc="-42" dirty="0">
                <a:solidFill>
                  <a:srgbClr val="000000"/>
                </a:solidFill>
                <a:latin typeface="Tahoma"/>
              </a:rPr>
              <a:t>in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a process </a:t>
            </a:r>
            <a:r>
              <a:rPr lang="en-US" sz="1982" spc="-119" dirty="0">
                <a:solidFill>
                  <a:srgbClr val="000000"/>
                </a:solidFill>
                <a:latin typeface="Tahoma"/>
              </a:rPr>
              <a:t>share </a:t>
            </a:r>
            <a:r>
              <a:rPr lang="en-US" sz="1982" spc="-24" dirty="0">
                <a:solidFill>
                  <a:srgbClr val="000000"/>
                </a:solidFill>
                <a:latin typeface="Tahoma"/>
              </a:rPr>
              <a:t>all</a:t>
            </a:r>
            <a:r>
              <a:rPr lang="en-US" sz="1982" spc="97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privileges</a:t>
            </a:r>
            <a:endParaRPr lang="en-US" sz="1982" spc="-2" dirty="0">
              <a:latin typeface="Arial"/>
            </a:endParaRPr>
          </a:p>
        </p:txBody>
      </p:sp>
      <p:sp>
        <p:nvSpPr>
          <p:cNvPr id="1179" name="TextShape 16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4" name="CustomShape 2"/>
          <p:cNvSpPr/>
          <p:nvPr/>
        </p:nvSpPr>
        <p:spPr>
          <a:xfrm>
            <a:off x="1717244" y="118424"/>
            <a:ext cx="6023190" cy="4614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43" rIns="0" bIns="0">
            <a:sp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103">
                <a:solidFill>
                  <a:srgbClr val="CC0000"/>
                </a:solidFill>
                <a:latin typeface="Tahoma"/>
              </a:rPr>
              <a:t>Differences </a:t>
            </a:r>
            <a:r>
              <a:rPr lang="en-US" sz="2774" spc="-159">
                <a:solidFill>
                  <a:srgbClr val="CC0000"/>
                </a:solidFill>
                <a:latin typeface="Tahoma"/>
              </a:rPr>
              <a:t>between </a:t>
            </a:r>
            <a:r>
              <a:rPr lang="en-US" sz="2774" spc="-69">
                <a:solidFill>
                  <a:srgbClr val="CC0000"/>
                </a:solidFill>
                <a:latin typeface="Tahoma"/>
              </a:rPr>
              <a:t>Process </a:t>
            </a:r>
            <a:r>
              <a:rPr lang="en-US" sz="2774" spc="-119">
                <a:solidFill>
                  <a:srgbClr val="CC0000"/>
                </a:solidFill>
                <a:latin typeface="Tahoma"/>
              </a:rPr>
              <a:t>and</a:t>
            </a:r>
            <a:r>
              <a:rPr lang="en-US" sz="2774" spc="440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63">
                <a:solidFill>
                  <a:srgbClr val="CC0000"/>
                </a:solidFill>
                <a:latin typeface="Tahoma"/>
              </a:rPr>
              <a:t>Thread</a:t>
            </a:r>
            <a:endParaRPr lang="en-US" sz="2774" spc="-2">
              <a:latin typeface="Arial"/>
            </a:endParaRPr>
          </a:p>
        </p:txBody>
      </p:sp>
      <p:sp>
        <p:nvSpPr>
          <p:cNvPr id="1185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6" name="CustomShape 4"/>
          <p:cNvSpPr/>
          <p:nvPr/>
        </p:nvSpPr>
        <p:spPr>
          <a:xfrm>
            <a:off x="2415657" y="769040"/>
            <a:ext cx="6884970" cy="5378994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0" name="TextShape 8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B75226-4A46-4469-BC05-ACAD82747CE4}"/>
              </a:ext>
            </a:extLst>
          </p:cNvPr>
          <p:cNvSpPr/>
          <p:nvPr/>
        </p:nvSpPr>
        <p:spPr>
          <a:xfrm>
            <a:off x="7167208" y="6262348"/>
            <a:ext cx="3482102" cy="391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5" name="TextShape 2"/>
          <p:cNvSpPr txBox="1"/>
          <p:nvPr/>
        </p:nvSpPr>
        <p:spPr>
          <a:xfrm>
            <a:off x="1717244" y="118424"/>
            <a:ext cx="1428929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109">
                <a:solidFill>
                  <a:srgbClr val="CC0000"/>
                </a:solidFill>
                <a:latin typeface="Tahoma"/>
              </a:rPr>
              <a:t>Summ</a:t>
            </a:r>
            <a:r>
              <a:rPr lang="en-US" sz="2774" spc="-170">
                <a:solidFill>
                  <a:srgbClr val="CC0000"/>
                </a:solidFill>
                <a:latin typeface="Tahoma"/>
              </a:rPr>
              <a:t>a</a:t>
            </a:r>
            <a:r>
              <a:rPr lang="en-US" sz="2774" spc="-91">
                <a:solidFill>
                  <a:srgbClr val="CC0000"/>
                </a:solidFill>
                <a:latin typeface="Tahoma"/>
              </a:rPr>
              <a:t>ry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6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7" name="CustomShape 4"/>
          <p:cNvSpPr/>
          <p:nvPr/>
        </p:nvSpPr>
        <p:spPr>
          <a:xfrm>
            <a:off x="2032350" y="2328714"/>
            <a:ext cx="128411" cy="12841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8" name="CustomShape 5"/>
          <p:cNvSpPr/>
          <p:nvPr/>
        </p:nvSpPr>
        <p:spPr>
          <a:xfrm>
            <a:off x="2606632" y="2704673"/>
            <a:ext cx="103442" cy="10344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9" name="CustomShape 6"/>
          <p:cNvSpPr/>
          <p:nvPr/>
        </p:nvSpPr>
        <p:spPr>
          <a:xfrm>
            <a:off x="2606632" y="3005725"/>
            <a:ext cx="103442" cy="10344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1" name="CustomShape 8"/>
          <p:cNvSpPr/>
          <p:nvPr/>
        </p:nvSpPr>
        <p:spPr>
          <a:xfrm>
            <a:off x="2005846" y="3352970"/>
            <a:ext cx="128411" cy="12841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2" name="CustomShape 9"/>
          <p:cNvSpPr/>
          <p:nvPr/>
        </p:nvSpPr>
        <p:spPr>
          <a:xfrm>
            <a:off x="2580128" y="3728929"/>
            <a:ext cx="103442" cy="10344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3" name="CustomShape 10"/>
          <p:cNvSpPr/>
          <p:nvPr/>
        </p:nvSpPr>
        <p:spPr>
          <a:xfrm>
            <a:off x="2005846" y="4079919"/>
            <a:ext cx="128411" cy="12841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4" name="CustomShape 11"/>
          <p:cNvSpPr/>
          <p:nvPr/>
        </p:nvSpPr>
        <p:spPr>
          <a:xfrm>
            <a:off x="2580128" y="4455878"/>
            <a:ext cx="103442" cy="10344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5" name="CustomShape 12"/>
          <p:cNvSpPr/>
          <p:nvPr/>
        </p:nvSpPr>
        <p:spPr>
          <a:xfrm>
            <a:off x="2326483" y="2153025"/>
            <a:ext cx="5779209" cy="25200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53" rIns="0" bIns="0">
            <a:spAutoFit/>
          </a:bodyPr>
          <a:lstStyle/>
          <a:p>
            <a:pPr marL="24969">
              <a:spcBef>
                <a:spcPts val="567"/>
              </a:spcBef>
            </a:pPr>
            <a:r>
              <a:rPr lang="en-US" sz="2180" spc="-91">
                <a:solidFill>
                  <a:srgbClr val="000000"/>
                </a:solidFill>
                <a:latin typeface="Tahoma"/>
              </a:rPr>
              <a:t>Concurrency</a:t>
            </a:r>
            <a:endParaRPr lang="en-US" sz="2180" spc="-2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85">
                <a:solidFill>
                  <a:srgbClr val="000000"/>
                </a:solidFill>
                <a:latin typeface="Tahoma"/>
              </a:rPr>
              <a:t>CPU </a:t>
            </a:r>
            <a:r>
              <a:rPr lang="en-US" sz="1982" spc="-91">
                <a:solidFill>
                  <a:srgbClr val="000000"/>
                </a:solidFill>
                <a:latin typeface="Tahoma"/>
              </a:rPr>
              <a:t>and </a:t>
            </a:r>
            <a:r>
              <a:rPr lang="en-US" sz="1982" spc="18">
                <a:solidFill>
                  <a:srgbClr val="000000"/>
                </a:solidFill>
                <a:latin typeface="Tahoma"/>
              </a:rPr>
              <a:t>I/O  </a:t>
            </a:r>
            <a:r>
              <a:rPr lang="en-US" sz="1982" spc="-63">
                <a:solidFill>
                  <a:srgbClr val="000000"/>
                </a:solidFill>
                <a:latin typeface="Tahoma"/>
              </a:rPr>
              <a:t>Among</a:t>
            </a:r>
            <a:r>
              <a:rPr lang="en-US" sz="1982" spc="-91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52">
                <a:solidFill>
                  <a:srgbClr val="000000"/>
                </a:solidFill>
                <a:latin typeface="Tahoma"/>
              </a:rPr>
              <a:t>applications</a:t>
            </a:r>
            <a:endParaRPr lang="en-US" sz="1982" spc="-2">
              <a:latin typeface="Arial"/>
            </a:endParaRPr>
          </a:p>
          <a:p>
            <a:pPr marL="573583">
              <a:lnSpc>
                <a:spcPts val="2360"/>
              </a:lnSpc>
            </a:pPr>
            <a:r>
              <a:rPr lang="en-US" sz="1982" spc="-14">
                <a:solidFill>
                  <a:srgbClr val="000000"/>
                </a:solidFill>
                <a:latin typeface="Tahoma"/>
              </a:rPr>
              <a:t>Within </a:t>
            </a:r>
            <a:r>
              <a:rPr lang="en-US" sz="1982" spc="-103">
                <a:solidFill>
                  <a:srgbClr val="000000"/>
                </a:solidFill>
                <a:latin typeface="Tahoma"/>
              </a:rPr>
              <a:t>an</a:t>
            </a:r>
            <a:r>
              <a:rPr lang="en-US" sz="1982" spc="57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52">
                <a:solidFill>
                  <a:srgbClr val="000000"/>
                </a:solidFill>
                <a:latin typeface="Tahoma"/>
              </a:rPr>
              <a:t>application</a:t>
            </a:r>
            <a:endParaRPr lang="en-US" sz="1982" spc="-2">
              <a:latin typeface="Arial"/>
            </a:endParaRPr>
          </a:p>
          <a:p>
            <a:pPr marL="24969">
              <a:spcBef>
                <a:spcPts val="388"/>
              </a:spcBef>
            </a:pPr>
            <a:r>
              <a:rPr lang="en-US" sz="2180" spc="-91">
                <a:solidFill>
                  <a:srgbClr val="000000"/>
                </a:solidFill>
                <a:latin typeface="Tahoma"/>
              </a:rPr>
              <a:t>Processes</a:t>
            </a:r>
            <a:endParaRPr lang="en-US" sz="2180" spc="-2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-30">
                <a:solidFill>
                  <a:srgbClr val="000000"/>
                </a:solidFill>
                <a:latin typeface="Tahoma"/>
              </a:rPr>
              <a:t>Abstraction </a:t>
            </a:r>
            <a:r>
              <a:rPr lang="en-US" sz="1982" spc="-81">
                <a:solidFill>
                  <a:srgbClr val="000000"/>
                </a:solidFill>
                <a:latin typeface="Tahoma"/>
              </a:rPr>
              <a:t>for </a:t>
            </a:r>
            <a:r>
              <a:rPr lang="en-US" sz="1982" spc="-52">
                <a:solidFill>
                  <a:srgbClr val="000000"/>
                </a:solidFill>
                <a:latin typeface="Tahoma"/>
              </a:rPr>
              <a:t>applicaiton</a:t>
            </a:r>
            <a:r>
              <a:rPr lang="en-US" sz="1982" spc="216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81">
                <a:solidFill>
                  <a:srgbClr val="000000"/>
                </a:solidFill>
                <a:latin typeface="Tahoma"/>
              </a:rPr>
              <a:t>concurrency</a:t>
            </a:r>
            <a:endParaRPr lang="en-US" sz="1982" spc="-2">
              <a:latin typeface="Arial"/>
            </a:endParaRPr>
          </a:p>
          <a:p>
            <a:pPr marL="24969">
              <a:spcBef>
                <a:spcPts val="388"/>
              </a:spcBef>
            </a:pPr>
            <a:r>
              <a:rPr lang="en-US" sz="2180" spc="-69">
                <a:solidFill>
                  <a:srgbClr val="000000"/>
                </a:solidFill>
                <a:latin typeface="Tahoma"/>
              </a:rPr>
              <a:t>Threads</a:t>
            </a:r>
            <a:endParaRPr lang="en-US" sz="2180" spc="-2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-30">
                <a:solidFill>
                  <a:srgbClr val="000000"/>
                </a:solidFill>
                <a:latin typeface="Tahoma"/>
              </a:rPr>
              <a:t>Abstraction </a:t>
            </a:r>
            <a:r>
              <a:rPr lang="en-US" sz="1982" spc="-81">
                <a:solidFill>
                  <a:srgbClr val="000000"/>
                </a:solidFill>
                <a:latin typeface="Tahoma"/>
              </a:rPr>
              <a:t>for concurrency </a:t>
            </a:r>
            <a:r>
              <a:rPr lang="en-US" sz="1982" spc="-42">
                <a:solidFill>
                  <a:srgbClr val="000000"/>
                </a:solidFill>
                <a:latin typeface="Tahoma"/>
              </a:rPr>
              <a:t>within </a:t>
            </a:r>
            <a:r>
              <a:rPr lang="en-US" sz="1982" spc="-103">
                <a:solidFill>
                  <a:srgbClr val="000000"/>
                </a:solidFill>
                <a:latin typeface="Tahoma"/>
              </a:rPr>
              <a:t>an</a:t>
            </a:r>
            <a:r>
              <a:rPr lang="en-US" sz="1982" spc="-63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52">
                <a:solidFill>
                  <a:srgbClr val="000000"/>
                </a:solidFill>
                <a:latin typeface="Tahoma"/>
              </a:rPr>
              <a:t>application</a:t>
            </a:r>
            <a:endParaRPr lang="en-US" sz="1982" spc="-2">
              <a:latin typeface="Arial"/>
            </a:endParaRPr>
          </a:p>
        </p:txBody>
      </p:sp>
      <p:sp>
        <p:nvSpPr>
          <p:cNvPr id="1209" name="TextShape 16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EB4EA9-0884-428B-BADB-C22A8F34F594}"/>
              </a:ext>
            </a:extLst>
          </p:cNvPr>
          <p:cNvSpPr/>
          <p:nvPr/>
        </p:nvSpPr>
        <p:spPr>
          <a:xfrm>
            <a:off x="7167208" y="6262348"/>
            <a:ext cx="3482102" cy="391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CustomShape 1"/>
          <p:cNvSpPr/>
          <p:nvPr/>
        </p:nvSpPr>
        <p:spPr>
          <a:xfrm>
            <a:off x="5472552" y="2556806"/>
            <a:ext cx="1243447" cy="4614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43" rIns="0" bIns="0">
            <a:sp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52">
                <a:solidFill>
                  <a:srgbClr val="000000"/>
                </a:solidFill>
                <a:latin typeface="Tahoma"/>
              </a:rPr>
              <a:t>Thanks!</a:t>
            </a:r>
            <a:endParaRPr lang="en-US" sz="2774" spc="-2">
              <a:latin typeface="Arial"/>
            </a:endParaRPr>
          </a:p>
        </p:txBody>
      </p:sp>
      <p:sp>
        <p:nvSpPr>
          <p:cNvPr id="1217" name="TextShape 5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8AA8BC-6C9C-4F51-8A7F-6EB7AD5F0C73}"/>
              </a:ext>
            </a:extLst>
          </p:cNvPr>
          <p:cNvSpPr/>
          <p:nvPr/>
        </p:nvSpPr>
        <p:spPr>
          <a:xfrm>
            <a:off x="7167208" y="6262348"/>
            <a:ext cx="3482102" cy="391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TextShape 1"/>
          <p:cNvSpPr txBox="1"/>
          <p:nvPr/>
        </p:nvSpPr>
        <p:spPr>
          <a:xfrm>
            <a:off x="1717244" y="118423"/>
            <a:ext cx="8756917" cy="4258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74" spc="-2">
                <a:solidFill>
                  <a:srgbClr val="CC0000"/>
                </a:solidFill>
                <a:latin typeface="Tahoma"/>
              </a:rPr>
              <a:t>1. Sharing Memory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7" name="Picture 4"/>
          <p:cNvPicPr/>
          <p:nvPr/>
        </p:nvPicPr>
        <p:blipFill>
          <a:blip r:embed="rId2"/>
          <a:stretch/>
        </p:blipFill>
        <p:spPr>
          <a:xfrm>
            <a:off x="2302227" y="1418942"/>
            <a:ext cx="7265923" cy="4019978"/>
          </a:xfrm>
          <a:prstGeom prst="rect">
            <a:avLst/>
          </a:prstGeo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B4E1AF-6441-4125-A961-F81723C7F830}"/>
              </a:ext>
            </a:extLst>
          </p:cNvPr>
          <p:cNvSpPr/>
          <p:nvPr/>
        </p:nvSpPr>
        <p:spPr>
          <a:xfrm>
            <a:off x="7167208" y="6262348"/>
            <a:ext cx="3482102" cy="391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TextShape 1"/>
          <p:cNvSpPr txBox="1"/>
          <p:nvPr/>
        </p:nvSpPr>
        <p:spPr>
          <a:xfrm>
            <a:off x="1717244" y="118423"/>
            <a:ext cx="8756917" cy="4258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74" spc="-2">
                <a:solidFill>
                  <a:srgbClr val="CC0000"/>
                </a:solidFill>
                <a:latin typeface="Tahoma"/>
              </a:rPr>
              <a:t>2. Message Passing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9" name="Picture 3"/>
          <p:cNvPicPr/>
          <p:nvPr/>
        </p:nvPicPr>
        <p:blipFill>
          <a:blip r:embed="rId2"/>
          <a:stretch/>
        </p:blipFill>
        <p:spPr>
          <a:xfrm>
            <a:off x="1785017" y="861781"/>
            <a:ext cx="8236139" cy="5398256"/>
          </a:xfrm>
          <a:prstGeom prst="rect">
            <a:avLst/>
          </a:prstGeo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5DC5EC-361A-4DCF-A009-A1329E5F81B1}"/>
              </a:ext>
            </a:extLst>
          </p:cNvPr>
          <p:cNvSpPr/>
          <p:nvPr/>
        </p:nvSpPr>
        <p:spPr>
          <a:xfrm>
            <a:off x="7167208" y="6262348"/>
            <a:ext cx="3482102" cy="391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1" name="TextShape 2"/>
          <p:cNvSpPr txBox="1"/>
          <p:nvPr/>
        </p:nvSpPr>
        <p:spPr>
          <a:xfrm>
            <a:off x="1717244" y="118424"/>
            <a:ext cx="1236313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81">
                <a:solidFill>
                  <a:srgbClr val="CC0000"/>
                </a:solidFill>
                <a:latin typeface="Tahoma"/>
              </a:rPr>
              <a:t>Threads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2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2" name="CustomShape 13"/>
          <p:cNvSpPr/>
          <p:nvPr/>
        </p:nvSpPr>
        <p:spPr>
          <a:xfrm>
            <a:off x="1297952" y="935460"/>
            <a:ext cx="10708517" cy="24197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57785" rIns="0" bIns="0">
            <a:spAutoFit/>
          </a:bodyPr>
          <a:lstStyle/>
          <a:p>
            <a:pPr marL="24969">
              <a:lnSpc>
                <a:spcPct val="150000"/>
              </a:lnSpc>
            </a:pPr>
            <a:r>
              <a:rPr lang="en-US" sz="2180" spc="125" dirty="0">
                <a:solidFill>
                  <a:srgbClr val="000000"/>
                </a:solidFill>
                <a:latin typeface="Tahoma"/>
              </a:rPr>
              <a:t>A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thread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(or lightweight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process)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is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basic </a:t>
            </a:r>
            <a:r>
              <a:rPr lang="en-US" sz="2180" spc="-42" dirty="0">
                <a:solidFill>
                  <a:srgbClr val="000000"/>
                </a:solidFill>
                <a:latin typeface="Tahoma"/>
              </a:rPr>
              <a:t>unit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of </a:t>
            </a:r>
            <a:r>
              <a:rPr lang="en-US" sz="2180" spc="85" dirty="0">
                <a:solidFill>
                  <a:srgbClr val="000000"/>
                </a:solidFill>
                <a:latin typeface="Tahoma"/>
              </a:rPr>
              <a:t>CPU </a:t>
            </a:r>
            <a:r>
              <a:rPr lang="en-US" sz="2180" spc="-42" dirty="0">
                <a:solidFill>
                  <a:srgbClr val="000000"/>
                </a:solidFill>
                <a:latin typeface="Tahoma"/>
              </a:rPr>
              <a:t>utilization; </a:t>
            </a:r>
            <a:r>
              <a:rPr lang="en-US" sz="2180" spc="24" dirty="0">
                <a:solidFill>
                  <a:srgbClr val="000000"/>
                </a:solidFill>
                <a:latin typeface="Tahoma"/>
              </a:rPr>
              <a:t>it 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consist</a:t>
            </a:r>
            <a:r>
              <a:rPr lang="en-US" sz="2180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of:</a:t>
            </a:r>
            <a:endParaRPr lang="en-US" sz="2180" spc="-2" dirty="0">
              <a:latin typeface="Arial"/>
            </a:endParaRPr>
          </a:p>
          <a:p>
            <a:pPr marL="573583">
              <a:lnSpc>
                <a:spcPct val="150000"/>
              </a:lnSpc>
            </a:pPr>
            <a:r>
              <a:rPr lang="en-US" sz="1982" spc="-91" dirty="0">
                <a:solidFill>
                  <a:srgbClr val="000000"/>
                </a:solidFill>
                <a:latin typeface="Tahoma"/>
              </a:rPr>
              <a:t>program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counter 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register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set 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stack</a:t>
            </a:r>
            <a:r>
              <a:rPr lang="en-US" sz="1982" spc="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space</a:t>
            </a:r>
            <a:endParaRPr lang="en-US" sz="1982" spc="-2" dirty="0">
              <a:latin typeface="Arial"/>
            </a:endParaRPr>
          </a:p>
          <a:p>
            <a:pPr marL="24969">
              <a:lnSpc>
                <a:spcPct val="150000"/>
              </a:lnSpc>
            </a:pPr>
            <a:r>
              <a:rPr lang="en-US" sz="2180" spc="125" dirty="0">
                <a:solidFill>
                  <a:srgbClr val="000000"/>
                </a:solidFill>
                <a:latin typeface="Tahoma"/>
              </a:rPr>
              <a:t>A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thread </a:t>
            </a:r>
            <a:r>
              <a:rPr lang="en-US" sz="2180" spc="-143" dirty="0">
                <a:solidFill>
                  <a:srgbClr val="000000"/>
                </a:solidFill>
                <a:latin typeface="Tahoma"/>
              </a:rPr>
              <a:t>shares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with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its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peer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threads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its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(collectively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know </a:t>
            </a:r>
            <a:r>
              <a:rPr lang="en-US" sz="2180" spc="-131" dirty="0">
                <a:solidFill>
                  <a:srgbClr val="000000"/>
                </a:solidFill>
                <a:latin typeface="Tahoma"/>
              </a:rPr>
              <a:t>as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</a:t>
            </a:r>
            <a:r>
              <a:rPr lang="en-US" sz="2180" spc="32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9" dirty="0">
                <a:solidFill>
                  <a:srgbClr val="BC1919"/>
                </a:solidFill>
                <a:latin typeface="Tahoma"/>
              </a:rPr>
              <a:t>task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):</a:t>
            </a:r>
            <a:endParaRPr lang="en-US" sz="2180" spc="-2" dirty="0">
              <a:latin typeface="Arial"/>
            </a:endParaRPr>
          </a:p>
          <a:p>
            <a:pPr marL="573583" algn="just">
              <a:lnSpc>
                <a:spcPct val="150000"/>
              </a:lnSpc>
            </a:pPr>
            <a:r>
              <a:rPr lang="en-US" sz="1982" spc="-91" dirty="0">
                <a:solidFill>
                  <a:srgbClr val="000000"/>
                </a:solidFill>
                <a:latin typeface="Tahoma"/>
              </a:rPr>
              <a:t>code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section 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data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section  </a:t>
            </a:r>
            <a:r>
              <a:rPr lang="en-US" sz="1982" spc="18" dirty="0">
                <a:solidFill>
                  <a:srgbClr val="000000"/>
                </a:solidFill>
                <a:latin typeface="Tahoma"/>
              </a:rPr>
              <a:t>OS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resource</a:t>
            </a:r>
            <a:endParaRPr lang="en-US" sz="1982" spc="-2" dirty="0">
              <a:latin typeface="Arial"/>
            </a:endParaRPr>
          </a:p>
          <a:p>
            <a:pPr marL="24969" algn="just">
              <a:lnSpc>
                <a:spcPct val="150000"/>
              </a:lnSpc>
            </a:pPr>
            <a:r>
              <a:rPr lang="en-US" sz="2180" spc="-52" dirty="0">
                <a:solidFill>
                  <a:srgbClr val="000000"/>
                </a:solidFill>
                <a:latin typeface="Tahoma"/>
              </a:rPr>
              <a:t>Traditional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or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heavyweight process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is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equal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task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with</a:t>
            </a:r>
            <a:r>
              <a:rPr lang="en-US" sz="2180" spc="345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43" dirty="0">
                <a:solidFill>
                  <a:srgbClr val="000000"/>
                </a:solidFill>
                <a:latin typeface="Tahoma"/>
              </a:rPr>
              <a:t>one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thread</a:t>
            </a:r>
            <a:endParaRPr lang="en-US" sz="2180" spc="-2" dirty="0">
              <a:latin typeface="Arial"/>
            </a:endParaRPr>
          </a:p>
        </p:txBody>
      </p:sp>
      <p:sp>
        <p:nvSpPr>
          <p:cNvPr id="896" name="TextShape 17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BF1866-0F44-43EC-8D80-95AE7C16881D}"/>
              </a:ext>
            </a:extLst>
          </p:cNvPr>
          <p:cNvSpPr/>
          <p:nvPr/>
        </p:nvSpPr>
        <p:spPr>
          <a:xfrm>
            <a:off x="7167208" y="6262348"/>
            <a:ext cx="3482102" cy="391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" name="Picture 2" descr="Image result for threads in os"/>
          <p:cNvPicPr/>
          <p:nvPr/>
        </p:nvPicPr>
        <p:blipFill>
          <a:blip r:embed="rId2"/>
          <a:stretch/>
        </p:blipFill>
        <p:spPr>
          <a:xfrm>
            <a:off x="2170250" y="861780"/>
            <a:ext cx="8002146" cy="5254864"/>
          </a:xfrm>
          <a:prstGeom prst="rect">
            <a:avLst/>
          </a:prstGeom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252C00-11E1-44AE-B2D1-7E156F9AB727}"/>
              </a:ext>
            </a:extLst>
          </p:cNvPr>
          <p:cNvSpPr/>
          <p:nvPr/>
        </p:nvSpPr>
        <p:spPr>
          <a:xfrm>
            <a:off x="7167208" y="6262348"/>
            <a:ext cx="3482102" cy="391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2" name="TextShape 2"/>
          <p:cNvSpPr txBox="1"/>
          <p:nvPr/>
        </p:nvSpPr>
        <p:spPr>
          <a:xfrm>
            <a:off x="1717244" y="118424"/>
            <a:ext cx="2440523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81">
                <a:solidFill>
                  <a:srgbClr val="CC0000"/>
                </a:solidFill>
                <a:latin typeface="Tahoma"/>
              </a:rPr>
              <a:t>Threads</a:t>
            </a:r>
            <a:r>
              <a:rPr lang="en-US" sz="2774" spc="-30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24">
                <a:solidFill>
                  <a:srgbClr val="CC0000"/>
                </a:solidFill>
                <a:latin typeface="Tahoma"/>
              </a:rPr>
              <a:t>(Cont.)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3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2" name="CustomShape 12"/>
          <p:cNvSpPr/>
          <p:nvPr/>
        </p:nvSpPr>
        <p:spPr>
          <a:xfrm>
            <a:off x="2232315" y="1137151"/>
            <a:ext cx="8012134" cy="49319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785" rIns="0" bIns="0">
            <a:spAutoFit/>
          </a:bodyPr>
          <a:lstStyle/>
          <a:p>
            <a:pPr marL="24969">
              <a:lnSpc>
                <a:spcPts val="2376"/>
              </a:lnSpc>
              <a:spcBef>
                <a:spcPts val="456"/>
              </a:spcBef>
            </a:pPr>
            <a:r>
              <a:rPr lang="en-US" sz="2180" spc="-159" dirty="0">
                <a:solidFill>
                  <a:srgbClr val="000000"/>
                </a:solidFill>
                <a:latin typeface="Tahoma"/>
              </a:rPr>
              <a:t>In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multiple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threaded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task,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while </a:t>
            </a:r>
            <a:r>
              <a:rPr lang="en-US" sz="2180" spc="-143" dirty="0">
                <a:solidFill>
                  <a:srgbClr val="000000"/>
                </a:solidFill>
                <a:latin typeface="Tahoma"/>
              </a:rPr>
              <a:t>one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server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thread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is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blocked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and 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waiting,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second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thread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in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the </a:t>
            </a:r>
            <a:r>
              <a:rPr lang="en-US" sz="2180" spc="-143" dirty="0">
                <a:solidFill>
                  <a:srgbClr val="000000"/>
                </a:solidFill>
                <a:latin typeface="Tahoma"/>
              </a:rPr>
              <a:t>same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task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can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 run.</a:t>
            </a:r>
            <a:endParaRPr lang="en-US" sz="2180" spc="-2" dirty="0">
              <a:latin typeface="Arial"/>
            </a:endParaRPr>
          </a:p>
          <a:p>
            <a:pPr marL="573583">
              <a:spcBef>
                <a:spcPts val="297"/>
              </a:spcBef>
            </a:pPr>
            <a:r>
              <a:rPr lang="en-US" sz="1982" spc="-52" dirty="0">
                <a:solidFill>
                  <a:srgbClr val="000000"/>
                </a:solidFill>
                <a:latin typeface="Tahoma"/>
              </a:rPr>
              <a:t>Cooperation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of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multiple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threads </a:t>
            </a:r>
            <a:r>
              <a:rPr lang="en-US" sz="1982" spc="-42" dirty="0">
                <a:solidFill>
                  <a:srgbClr val="000000"/>
                </a:solidFill>
                <a:latin typeface="Tahoma"/>
              </a:rPr>
              <a:t>in </a:t>
            </a:r>
            <a:r>
              <a:rPr lang="en-US" sz="1982" spc="-131" dirty="0">
                <a:solidFill>
                  <a:srgbClr val="000000"/>
                </a:solidFill>
                <a:latin typeface="Tahoma"/>
              </a:rPr>
              <a:t>same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job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confers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higher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throughput 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and improved</a:t>
            </a:r>
            <a:r>
              <a:rPr lang="en-US" sz="1982" spc="143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performance.</a:t>
            </a:r>
            <a:endParaRPr lang="en-US" sz="1982" spc="-2" dirty="0">
              <a:latin typeface="Arial"/>
            </a:endParaRPr>
          </a:p>
          <a:p>
            <a:pPr marL="573583">
              <a:lnSpc>
                <a:spcPts val="2376"/>
              </a:lnSpc>
              <a:spcBef>
                <a:spcPts val="61"/>
              </a:spcBef>
            </a:pPr>
            <a:r>
              <a:rPr lang="en-US" sz="1982" spc="-42" dirty="0">
                <a:solidFill>
                  <a:srgbClr val="000000"/>
                </a:solidFill>
                <a:latin typeface="Tahoma"/>
              </a:rPr>
              <a:t>Applications </a:t>
            </a:r>
            <a:r>
              <a:rPr lang="en-US" sz="1982" spc="-24" dirty="0">
                <a:solidFill>
                  <a:srgbClr val="000000"/>
                </a:solidFill>
                <a:latin typeface="Tahoma"/>
              </a:rPr>
              <a:t>that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require sharing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a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common buffer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benefit from thread  </a:t>
            </a:r>
            <a:r>
              <a:rPr lang="en-US" sz="1982" spc="-42" dirty="0" err="1">
                <a:solidFill>
                  <a:srgbClr val="000000"/>
                </a:solidFill>
                <a:latin typeface="Tahoma"/>
              </a:rPr>
              <a:t>utilisation</a:t>
            </a:r>
            <a:r>
              <a:rPr lang="en-US" sz="1982" spc="-42" dirty="0">
                <a:solidFill>
                  <a:srgbClr val="000000"/>
                </a:solidFill>
                <a:latin typeface="Tahoma"/>
              </a:rPr>
              <a:t>.</a:t>
            </a:r>
            <a:endParaRPr lang="en-US" sz="1982" spc="-2" dirty="0">
              <a:latin typeface="Arial"/>
            </a:endParaRPr>
          </a:p>
          <a:p>
            <a:pPr marL="573583">
              <a:lnSpc>
                <a:spcPts val="2281"/>
              </a:lnSpc>
            </a:pPr>
            <a:r>
              <a:rPr lang="en-US" sz="1982" spc="-52" dirty="0">
                <a:solidFill>
                  <a:srgbClr val="000000"/>
                </a:solidFill>
                <a:latin typeface="Tahoma"/>
              </a:rPr>
              <a:t>stack</a:t>
            </a:r>
            <a:r>
              <a:rPr lang="en-US" sz="1982" spc="1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space</a:t>
            </a:r>
            <a:endParaRPr lang="en-US" sz="1982" spc="-2" dirty="0">
              <a:latin typeface="Arial"/>
            </a:endParaRPr>
          </a:p>
          <a:p>
            <a:pPr marL="24969">
              <a:lnSpc>
                <a:spcPct val="102000"/>
              </a:lnSpc>
              <a:spcBef>
                <a:spcPts val="634"/>
              </a:spcBef>
            </a:pPr>
            <a:r>
              <a:rPr lang="en-US" sz="2180" spc="-69" dirty="0">
                <a:solidFill>
                  <a:srgbClr val="000000"/>
                </a:solidFill>
                <a:latin typeface="Tahoma"/>
              </a:rPr>
              <a:t>Threads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provide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 mechanism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that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allows sequential </a:t>
            </a:r>
            <a:r>
              <a:rPr lang="en-US" sz="2180" spc="-131" dirty="0">
                <a:solidFill>
                  <a:srgbClr val="000000"/>
                </a:solidFill>
                <a:latin typeface="Tahoma"/>
              </a:rPr>
              <a:t>processes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to  </a:t>
            </a:r>
            <a:r>
              <a:rPr lang="en-US" sz="2180" spc="-131" dirty="0">
                <a:solidFill>
                  <a:srgbClr val="000000"/>
                </a:solidFill>
                <a:latin typeface="Tahoma"/>
              </a:rPr>
              <a:t>make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blocking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system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calls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while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also achieving</a:t>
            </a:r>
            <a:r>
              <a:rPr lang="en-US" sz="2180" spc="27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parallelism</a:t>
            </a:r>
            <a:endParaRPr lang="en-US" sz="2180" spc="-2" dirty="0">
              <a:latin typeface="Arial"/>
            </a:endParaRPr>
          </a:p>
          <a:p>
            <a:pPr marL="24969">
              <a:spcBef>
                <a:spcPts val="662"/>
              </a:spcBef>
            </a:pPr>
            <a:r>
              <a:rPr lang="en-US" sz="2180" spc="-81" dirty="0">
                <a:solidFill>
                  <a:srgbClr val="000000"/>
                </a:solidFill>
                <a:latin typeface="Tahoma"/>
              </a:rPr>
              <a:t>Kernel-supported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threads </a:t>
            </a:r>
            <a:r>
              <a:rPr lang="en-US" sz="2180" spc="8" dirty="0">
                <a:solidFill>
                  <a:srgbClr val="000000"/>
                </a:solidFill>
                <a:latin typeface="Tahoma"/>
              </a:rPr>
              <a:t>(Mac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and</a:t>
            </a:r>
            <a:r>
              <a:rPr lang="en-US" sz="2180" spc="32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24" dirty="0">
                <a:solidFill>
                  <a:srgbClr val="000000"/>
                </a:solidFill>
                <a:latin typeface="Tahoma"/>
              </a:rPr>
              <a:t>OS/2)</a:t>
            </a:r>
            <a:endParaRPr lang="en-US" sz="2180" spc="-2" dirty="0">
              <a:latin typeface="Arial"/>
            </a:endParaRPr>
          </a:p>
          <a:p>
            <a:pPr marL="24969">
              <a:lnSpc>
                <a:spcPct val="102000"/>
              </a:lnSpc>
              <a:spcBef>
                <a:spcPts val="595"/>
              </a:spcBef>
            </a:pPr>
            <a:r>
              <a:rPr lang="en-US" sz="2180" spc="-91" dirty="0">
                <a:solidFill>
                  <a:srgbClr val="000000"/>
                </a:solidFill>
                <a:latin typeface="Tahoma"/>
              </a:rPr>
              <a:t>User-level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threads;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supported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above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the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kernel,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via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set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of library 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calls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at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the </a:t>
            </a:r>
            <a:r>
              <a:rPr lang="en-US" sz="2180" spc="-131" dirty="0">
                <a:solidFill>
                  <a:srgbClr val="000000"/>
                </a:solidFill>
                <a:latin typeface="Tahoma"/>
              </a:rPr>
              <a:t>user</a:t>
            </a:r>
            <a:r>
              <a:rPr lang="en-US" sz="2180" spc="305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level</a:t>
            </a:r>
            <a:endParaRPr lang="en-US" sz="2180" spc="-2" dirty="0">
              <a:latin typeface="Arial"/>
            </a:endParaRPr>
          </a:p>
          <a:p>
            <a:pPr marL="24969">
              <a:lnSpc>
                <a:spcPct val="102000"/>
              </a:lnSpc>
              <a:spcBef>
                <a:spcPts val="595"/>
              </a:spcBef>
            </a:pPr>
            <a:r>
              <a:rPr lang="en-US" sz="2180" spc="-63" dirty="0">
                <a:solidFill>
                  <a:srgbClr val="000000"/>
                </a:solidFill>
                <a:latin typeface="Tahoma"/>
              </a:rPr>
              <a:t>Hybrid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approach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implements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both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user-level and kernel-supported  threads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(Solaris</a:t>
            </a:r>
            <a:r>
              <a:rPr lang="en-US" sz="2180" spc="153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2).</a:t>
            </a:r>
            <a:endParaRPr lang="en-US" sz="2180" spc="-2" dirty="0">
              <a:latin typeface="Arial"/>
            </a:endParaRPr>
          </a:p>
        </p:txBody>
      </p:sp>
      <p:sp>
        <p:nvSpPr>
          <p:cNvPr id="914" name="CustomShape 14"/>
          <p:cNvSpPr/>
          <p:nvPr/>
        </p:nvSpPr>
        <p:spPr>
          <a:xfrm>
            <a:off x="4572249" y="6631002"/>
            <a:ext cx="3043341" cy="216872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6" name="TextShape 16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347025-52CB-4CED-896F-9ADB6294E2C5}"/>
              </a:ext>
            </a:extLst>
          </p:cNvPr>
          <p:cNvSpPr/>
          <p:nvPr/>
        </p:nvSpPr>
        <p:spPr>
          <a:xfrm>
            <a:off x="7167208" y="6262348"/>
            <a:ext cx="3482102" cy="391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1" name="TextShape 2"/>
          <p:cNvSpPr txBox="1"/>
          <p:nvPr/>
        </p:nvSpPr>
        <p:spPr>
          <a:xfrm>
            <a:off x="1717244" y="118424"/>
            <a:ext cx="2772964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24">
                <a:solidFill>
                  <a:srgbClr val="CC0000"/>
                </a:solidFill>
                <a:latin typeface="Tahoma"/>
              </a:rPr>
              <a:t>What </a:t>
            </a:r>
            <a:r>
              <a:rPr lang="en-US" sz="2774" spc="-170">
                <a:solidFill>
                  <a:srgbClr val="CC0000"/>
                </a:solidFill>
                <a:latin typeface="Tahoma"/>
              </a:rPr>
              <a:t>are</a:t>
            </a:r>
            <a:r>
              <a:rPr lang="en-US" sz="2774" spc="36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103">
                <a:solidFill>
                  <a:srgbClr val="CC0000"/>
                </a:solidFill>
                <a:latin typeface="Tahoma"/>
              </a:rPr>
              <a:t>threads?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2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1" name="CustomShape 12"/>
          <p:cNvSpPr/>
          <p:nvPr/>
        </p:nvSpPr>
        <p:spPr>
          <a:xfrm>
            <a:off x="2463378" y="1960405"/>
            <a:ext cx="7993585" cy="3020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53" rIns="0" bIns="0">
            <a:spAutoFit/>
          </a:bodyPr>
          <a:lstStyle/>
          <a:p>
            <a:pPr marL="24969">
              <a:spcBef>
                <a:spcPts val="567"/>
              </a:spcBef>
            </a:pPr>
            <a:r>
              <a:rPr lang="en-US" sz="2180" spc="-63">
                <a:solidFill>
                  <a:srgbClr val="000000"/>
                </a:solidFill>
                <a:latin typeface="Tahoma"/>
              </a:rPr>
              <a:t>Thread</a:t>
            </a:r>
            <a:endParaRPr lang="en-US" sz="2180" spc="-2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115">
                <a:solidFill>
                  <a:srgbClr val="000000"/>
                </a:solidFill>
                <a:latin typeface="Tahoma"/>
              </a:rPr>
              <a:t>A </a:t>
            </a:r>
            <a:r>
              <a:rPr lang="en-US" sz="1982" spc="-81">
                <a:solidFill>
                  <a:srgbClr val="000000"/>
                </a:solidFill>
                <a:latin typeface="Tahoma"/>
              </a:rPr>
              <a:t>sequential execution stream </a:t>
            </a:r>
            <a:r>
              <a:rPr lang="en-US" sz="1982" spc="-42">
                <a:solidFill>
                  <a:srgbClr val="000000"/>
                </a:solidFill>
                <a:latin typeface="Tahoma"/>
              </a:rPr>
              <a:t>within </a:t>
            </a:r>
            <a:r>
              <a:rPr lang="en-US" sz="1982" spc="-103">
                <a:solidFill>
                  <a:srgbClr val="000000"/>
                </a:solidFill>
                <a:latin typeface="Tahoma"/>
              </a:rPr>
              <a:t>a process </a:t>
            </a:r>
            <a:r>
              <a:rPr lang="en-US" sz="1982" spc="-63">
                <a:solidFill>
                  <a:srgbClr val="000000"/>
                </a:solidFill>
                <a:latin typeface="Tahoma"/>
              </a:rPr>
              <a:t>(also called lightweight  </a:t>
            </a:r>
            <a:r>
              <a:rPr lang="en-US" sz="1982" spc="-103">
                <a:solidFill>
                  <a:srgbClr val="000000"/>
                </a:solidFill>
                <a:latin typeface="Tahoma"/>
              </a:rPr>
              <a:t>processes)</a:t>
            </a:r>
            <a:endParaRPr lang="en-US" sz="1982" spc="-2">
              <a:latin typeface="Arial"/>
            </a:endParaRPr>
          </a:p>
          <a:p>
            <a:pPr marL="573583">
              <a:lnSpc>
                <a:spcPts val="2360"/>
              </a:lnSpc>
            </a:pPr>
            <a:r>
              <a:rPr lang="en-US" sz="1982" spc="-63">
                <a:solidFill>
                  <a:srgbClr val="000000"/>
                </a:solidFill>
                <a:latin typeface="Tahoma"/>
              </a:rPr>
              <a:t>Threads </a:t>
            </a:r>
            <a:r>
              <a:rPr lang="en-US" sz="1982" spc="-42">
                <a:solidFill>
                  <a:srgbClr val="000000"/>
                </a:solidFill>
                <a:latin typeface="Tahoma"/>
              </a:rPr>
              <a:t>in </a:t>
            </a:r>
            <a:r>
              <a:rPr lang="en-US" sz="1982" spc="-103">
                <a:solidFill>
                  <a:srgbClr val="000000"/>
                </a:solidFill>
                <a:latin typeface="Tahoma"/>
              </a:rPr>
              <a:t>a process </a:t>
            </a:r>
            <a:r>
              <a:rPr lang="en-US" sz="1982" spc="-119">
                <a:solidFill>
                  <a:srgbClr val="000000"/>
                </a:solidFill>
                <a:latin typeface="Tahoma"/>
              </a:rPr>
              <a:t>share </a:t>
            </a:r>
            <a:r>
              <a:rPr lang="en-US" sz="1982" spc="-69">
                <a:solidFill>
                  <a:srgbClr val="000000"/>
                </a:solidFill>
                <a:latin typeface="Tahoma"/>
              </a:rPr>
              <a:t>the </a:t>
            </a:r>
            <a:r>
              <a:rPr lang="en-US" sz="1982" spc="-131">
                <a:solidFill>
                  <a:srgbClr val="000000"/>
                </a:solidFill>
                <a:latin typeface="Tahoma"/>
              </a:rPr>
              <a:t>same </a:t>
            </a:r>
            <a:r>
              <a:rPr lang="en-US" sz="1982" spc="-109">
                <a:solidFill>
                  <a:srgbClr val="000000"/>
                </a:solidFill>
                <a:latin typeface="Tahoma"/>
              </a:rPr>
              <a:t>address</a:t>
            </a:r>
            <a:r>
              <a:rPr lang="en-US" sz="1982" spc="-103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109">
                <a:solidFill>
                  <a:srgbClr val="000000"/>
                </a:solidFill>
                <a:latin typeface="Tahoma"/>
              </a:rPr>
              <a:t>space</a:t>
            </a:r>
            <a:endParaRPr lang="en-US" sz="1982" spc="-2">
              <a:latin typeface="Arial"/>
            </a:endParaRPr>
          </a:p>
          <a:p>
            <a:pPr marL="24969">
              <a:spcBef>
                <a:spcPts val="388"/>
              </a:spcBef>
            </a:pPr>
            <a:r>
              <a:rPr lang="en-US" sz="2180" spc="-63">
                <a:solidFill>
                  <a:srgbClr val="000000"/>
                </a:solidFill>
                <a:latin typeface="Tahoma"/>
              </a:rPr>
              <a:t>Thread</a:t>
            </a:r>
            <a:r>
              <a:rPr lang="en-US" sz="2180" spc="24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91">
                <a:solidFill>
                  <a:srgbClr val="000000"/>
                </a:solidFill>
                <a:latin typeface="Tahoma"/>
              </a:rPr>
              <a:t>concurrency</a:t>
            </a:r>
            <a:endParaRPr lang="en-US" sz="2180" spc="-2">
              <a:latin typeface="Arial"/>
            </a:endParaRPr>
          </a:p>
          <a:p>
            <a:pPr marL="573583">
              <a:lnSpc>
                <a:spcPts val="2376"/>
              </a:lnSpc>
              <a:spcBef>
                <a:spcPts val="349"/>
              </a:spcBef>
            </a:pPr>
            <a:r>
              <a:rPr lang="en-US" sz="1982" spc="-63">
                <a:solidFill>
                  <a:srgbClr val="000000"/>
                </a:solidFill>
                <a:latin typeface="Tahoma"/>
              </a:rPr>
              <a:t>Easier </a:t>
            </a:r>
            <a:r>
              <a:rPr lang="en-US" sz="1982" spc="-24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1982" spc="-91">
                <a:solidFill>
                  <a:srgbClr val="000000"/>
                </a:solidFill>
                <a:latin typeface="Tahoma"/>
              </a:rPr>
              <a:t>program </a:t>
            </a:r>
            <a:r>
              <a:rPr lang="en-US" sz="1982" spc="18">
                <a:solidFill>
                  <a:srgbClr val="000000"/>
                </a:solidFill>
                <a:latin typeface="Tahoma"/>
              </a:rPr>
              <a:t>I/O </a:t>
            </a:r>
            <a:r>
              <a:rPr lang="en-US" sz="1982" spc="-81">
                <a:solidFill>
                  <a:srgbClr val="000000"/>
                </a:solidFill>
                <a:latin typeface="Tahoma"/>
              </a:rPr>
              <a:t>overlapping </a:t>
            </a:r>
            <a:r>
              <a:rPr lang="en-US" sz="1982" spc="-42">
                <a:solidFill>
                  <a:srgbClr val="000000"/>
                </a:solidFill>
                <a:latin typeface="Tahoma"/>
              </a:rPr>
              <a:t>with </a:t>
            </a:r>
            <a:r>
              <a:rPr lang="en-US" sz="1982" spc="-81">
                <a:solidFill>
                  <a:srgbClr val="000000"/>
                </a:solidFill>
                <a:latin typeface="Tahoma"/>
              </a:rPr>
              <a:t>threads </a:t>
            </a:r>
            <a:r>
              <a:rPr lang="en-US" sz="1982" spc="-63">
                <a:solidFill>
                  <a:srgbClr val="000000"/>
                </a:solidFill>
                <a:latin typeface="Tahoma"/>
              </a:rPr>
              <a:t>than</a:t>
            </a:r>
            <a:r>
              <a:rPr lang="en-US" sz="1982" spc="85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81">
                <a:solidFill>
                  <a:srgbClr val="000000"/>
                </a:solidFill>
                <a:latin typeface="Tahoma"/>
              </a:rPr>
              <a:t>signals</a:t>
            </a:r>
            <a:endParaRPr lang="en-US" sz="1982" spc="-2">
              <a:latin typeface="Arial"/>
            </a:endParaRPr>
          </a:p>
          <a:p>
            <a:pPr marL="573583">
              <a:lnSpc>
                <a:spcPts val="2376"/>
              </a:lnSpc>
              <a:spcBef>
                <a:spcPts val="79"/>
              </a:spcBef>
            </a:pPr>
            <a:r>
              <a:rPr lang="en-US" sz="1982" spc="-91">
                <a:solidFill>
                  <a:srgbClr val="000000"/>
                </a:solidFill>
                <a:latin typeface="Tahoma"/>
              </a:rPr>
              <a:t>Users </a:t>
            </a:r>
            <a:r>
              <a:rPr lang="en-US" sz="1982" spc="-69">
                <a:solidFill>
                  <a:srgbClr val="000000"/>
                </a:solidFill>
                <a:latin typeface="Tahoma"/>
              </a:rPr>
              <a:t>often </a:t>
            </a:r>
            <a:r>
              <a:rPr lang="en-US" sz="1982" spc="-63">
                <a:solidFill>
                  <a:srgbClr val="000000"/>
                </a:solidFill>
                <a:latin typeface="Tahoma"/>
              </a:rPr>
              <a:t>like </a:t>
            </a:r>
            <a:r>
              <a:rPr lang="en-US" sz="1982" spc="-24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1982" spc="-91">
                <a:solidFill>
                  <a:srgbClr val="000000"/>
                </a:solidFill>
                <a:latin typeface="Tahoma"/>
              </a:rPr>
              <a:t>do </a:t>
            </a:r>
            <a:r>
              <a:rPr lang="en-US" sz="1982" spc="-103">
                <a:solidFill>
                  <a:srgbClr val="000000"/>
                </a:solidFill>
                <a:latin typeface="Tahoma"/>
              </a:rPr>
              <a:t>several </a:t>
            </a:r>
            <a:r>
              <a:rPr lang="en-US" sz="1982" spc="-63">
                <a:solidFill>
                  <a:srgbClr val="000000"/>
                </a:solidFill>
                <a:latin typeface="Tahoma"/>
              </a:rPr>
              <a:t>things </a:t>
            </a:r>
            <a:r>
              <a:rPr lang="en-US" sz="1982" spc="-30">
                <a:solidFill>
                  <a:srgbClr val="000000"/>
                </a:solidFill>
                <a:latin typeface="Tahoma"/>
              </a:rPr>
              <a:t>at </a:t>
            </a:r>
            <a:r>
              <a:rPr lang="en-US" sz="1982" spc="-103">
                <a:solidFill>
                  <a:srgbClr val="000000"/>
                </a:solidFill>
                <a:latin typeface="Tahoma"/>
              </a:rPr>
              <a:t>a </a:t>
            </a:r>
            <a:r>
              <a:rPr lang="en-US" sz="1982" spc="-81">
                <a:solidFill>
                  <a:srgbClr val="000000"/>
                </a:solidFill>
                <a:latin typeface="Tahoma"/>
              </a:rPr>
              <a:t>time: Read </a:t>
            </a:r>
            <a:r>
              <a:rPr lang="en-US" sz="1982" spc="-52">
                <a:solidFill>
                  <a:srgbClr val="000000"/>
                </a:solidFill>
                <a:latin typeface="Tahoma"/>
              </a:rPr>
              <a:t>multiple </a:t>
            </a:r>
            <a:r>
              <a:rPr lang="en-US" sz="1982" spc="-81">
                <a:solidFill>
                  <a:srgbClr val="000000"/>
                </a:solidFill>
                <a:latin typeface="Tahoma"/>
              </a:rPr>
              <a:t>emails  </a:t>
            </a:r>
            <a:r>
              <a:rPr lang="en-US" sz="1982" spc="115">
                <a:solidFill>
                  <a:srgbClr val="000000"/>
                </a:solidFill>
                <a:latin typeface="Tahoma"/>
              </a:rPr>
              <a:t>A </a:t>
            </a:r>
            <a:r>
              <a:rPr lang="en-US" sz="1982" spc="-109">
                <a:solidFill>
                  <a:srgbClr val="000000"/>
                </a:solidFill>
                <a:latin typeface="Tahoma"/>
              </a:rPr>
              <a:t>server </a:t>
            </a:r>
            <a:r>
              <a:rPr lang="en-US" sz="1982" spc="-81">
                <a:solidFill>
                  <a:srgbClr val="000000"/>
                </a:solidFill>
                <a:latin typeface="Tahoma"/>
              </a:rPr>
              <a:t>(e.g. </a:t>
            </a:r>
            <a:r>
              <a:rPr lang="en-US" sz="1982" spc="-52">
                <a:solidFill>
                  <a:srgbClr val="000000"/>
                </a:solidFill>
                <a:latin typeface="Tahoma"/>
              </a:rPr>
              <a:t>file </a:t>
            </a:r>
            <a:r>
              <a:rPr lang="en-US" sz="1982" spc="-91">
                <a:solidFill>
                  <a:srgbClr val="000000"/>
                </a:solidFill>
                <a:latin typeface="Tahoma"/>
              </a:rPr>
              <a:t>server) </a:t>
            </a:r>
            <a:r>
              <a:rPr lang="en-US" sz="1982" spc="-119">
                <a:solidFill>
                  <a:srgbClr val="000000"/>
                </a:solidFill>
                <a:latin typeface="Tahoma"/>
              </a:rPr>
              <a:t>serves </a:t>
            </a:r>
            <a:r>
              <a:rPr lang="en-US" sz="1982" spc="-52">
                <a:solidFill>
                  <a:srgbClr val="000000"/>
                </a:solidFill>
                <a:latin typeface="Tahoma"/>
              </a:rPr>
              <a:t>multiple</a:t>
            </a:r>
            <a:r>
              <a:rPr lang="en-US" sz="1982" spc="266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103">
                <a:solidFill>
                  <a:srgbClr val="000000"/>
                </a:solidFill>
                <a:latin typeface="Tahoma"/>
              </a:rPr>
              <a:t>requests</a:t>
            </a:r>
            <a:endParaRPr lang="en-US" sz="1982" spc="-2">
              <a:latin typeface="Arial"/>
            </a:endParaRPr>
          </a:p>
          <a:p>
            <a:pPr marL="573583">
              <a:lnSpc>
                <a:spcPts val="2281"/>
              </a:lnSpc>
            </a:pPr>
            <a:r>
              <a:rPr lang="en-US" sz="1982" spc="-14">
                <a:solidFill>
                  <a:srgbClr val="000000"/>
                </a:solidFill>
                <a:latin typeface="Tahoma"/>
              </a:rPr>
              <a:t>Multiple </a:t>
            </a:r>
            <a:r>
              <a:rPr lang="en-US" sz="1982" spc="24">
                <a:solidFill>
                  <a:srgbClr val="000000"/>
                </a:solidFill>
                <a:latin typeface="Tahoma"/>
              </a:rPr>
              <a:t>CPUs </a:t>
            </a:r>
            <a:r>
              <a:rPr lang="en-US" sz="1982" spc="-91">
                <a:solidFill>
                  <a:srgbClr val="000000"/>
                </a:solidFill>
                <a:latin typeface="Tahoma"/>
              </a:rPr>
              <a:t>sharing </a:t>
            </a:r>
            <a:r>
              <a:rPr lang="en-US" sz="1982" spc="-69">
                <a:solidFill>
                  <a:srgbClr val="000000"/>
                </a:solidFill>
                <a:latin typeface="Tahoma"/>
              </a:rPr>
              <a:t>the </a:t>
            </a:r>
            <a:r>
              <a:rPr lang="en-US" sz="1982" spc="-131">
                <a:solidFill>
                  <a:srgbClr val="000000"/>
                </a:solidFill>
                <a:latin typeface="Tahoma"/>
              </a:rPr>
              <a:t>same</a:t>
            </a:r>
            <a:r>
              <a:rPr lang="en-US" sz="1982" spc="305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109">
                <a:solidFill>
                  <a:srgbClr val="000000"/>
                </a:solidFill>
                <a:latin typeface="Tahoma"/>
              </a:rPr>
              <a:t>memory</a:t>
            </a:r>
            <a:endParaRPr lang="en-US" sz="1982" spc="-2">
              <a:latin typeface="Arial"/>
            </a:endParaRPr>
          </a:p>
        </p:txBody>
      </p:sp>
      <p:sp>
        <p:nvSpPr>
          <p:cNvPr id="933" name="CustomShape 14"/>
          <p:cNvSpPr/>
          <p:nvPr/>
        </p:nvSpPr>
        <p:spPr>
          <a:xfrm>
            <a:off x="4572249" y="6631002"/>
            <a:ext cx="3043341" cy="216872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73F959-CFE3-4A9B-8689-A7C682C36BB5}"/>
              </a:ext>
            </a:extLst>
          </p:cNvPr>
          <p:cNvSpPr/>
          <p:nvPr/>
        </p:nvSpPr>
        <p:spPr>
          <a:xfrm>
            <a:off x="7167208" y="6262348"/>
            <a:ext cx="3482102" cy="391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CustomShape 1"/>
          <p:cNvSpPr/>
          <p:nvPr/>
        </p:nvSpPr>
        <p:spPr>
          <a:xfrm>
            <a:off x="1717244" y="118424"/>
            <a:ext cx="2030321" cy="4614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43" rIns="0" bIns="0">
            <a:sp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52">
                <a:solidFill>
                  <a:srgbClr val="CC0000"/>
                </a:solidFill>
                <a:latin typeface="Tahoma"/>
              </a:rPr>
              <a:t>Why</a:t>
            </a:r>
            <a:r>
              <a:rPr lang="en-US" sz="2774" spc="-63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81">
                <a:solidFill>
                  <a:srgbClr val="CC0000"/>
                </a:solidFill>
                <a:latin typeface="Tahoma"/>
              </a:rPr>
              <a:t>Threads</a:t>
            </a:r>
            <a:endParaRPr lang="en-US" sz="2774" spc="-2">
              <a:latin typeface="Arial"/>
            </a:endParaRPr>
          </a:p>
        </p:txBody>
      </p:sp>
      <p:sp>
        <p:nvSpPr>
          <p:cNvPr id="940" name="CustomShape 2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3" name="CustomShape 5"/>
          <p:cNvSpPr/>
          <p:nvPr/>
        </p:nvSpPr>
        <p:spPr>
          <a:xfrm>
            <a:off x="2051826" y="2804172"/>
            <a:ext cx="8084186" cy="20597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9149" rIns="0" bIns="0">
            <a:spAutoFit/>
          </a:bodyPr>
          <a:lstStyle/>
          <a:p>
            <a:pPr marL="24969">
              <a:lnSpc>
                <a:spcPct val="150000"/>
              </a:lnSpc>
            </a:pPr>
            <a:r>
              <a:rPr lang="en-US" sz="2180" spc="-69" dirty="0">
                <a:solidFill>
                  <a:srgbClr val="000000"/>
                </a:solidFill>
                <a:latin typeface="Tahoma"/>
              </a:rPr>
              <a:t>Threads</a:t>
            </a:r>
            <a:r>
              <a:rPr lang="en-US" sz="2180" spc="-1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provide</a:t>
            </a:r>
            <a:r>
              <a:rPr lang="en-US" sz="2180" spc="-1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</a:t>
            </a:r>
            <a:r>
              <a:rPr lang="en-US" sz="2180" spc="-1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number</a:t>
            </a:r>
            <a:r>
              <a:rPr lang="en-US" sz="2180" spc="-1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of</a:t>
            </a:r>
            <a:r>
              <a:rPr lang="en-US" sz="2180" spc="-1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capabilities</a:t>
            </a:r>
            <a:r>
              <a:rPr lang="en-US" sz="2180" spc="-2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to</a:t>
            </a:r>
            <a:r>
              <a:rPr lang="en-US" sz="2180" spc="-1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</a:t>
            </a:r>
            <a:r>
              <a:rPr lang="en-US" sz="2180" spc="-1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31" dirty="0">
                <a:solidFill>
                  <a:srgbClr val="000000"/>
                </a:solidFill>
                <a:latin typeface="Tahoma"/>
              </a:rPr>
              <a:t>user</a:t>
            </a:r>
            <a:r>
              <a:rPr lang="en-US" sz="2180" spc="-1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program,</a:t>
            </a:r>
            <a:r>
              <a:rPr lang="en-US" sz="2180" spc="-2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including.</a:t>
            </a:r>
            <a:endParaRPr lang="en-US" sz="2180" spc="-2" dirty="0">
              <a:latin typeface="Arial"/>
            </a:endParaRPr>
          </a:p>
          <a:p>
            <a:pPr marL="24969">
              <a:lnSpc>
                <a:spcPct val="150000"/>
              </a:lnSpc>
            </a:pPr>
            <a:endParaRPr lang="en-US" sz="2180" spc="-52" dirty="0">
              <a:solidFill>
                <a:srgbClr val="000000"/>
              </a:solidFill>
              <a:latin typeface="Tahoma"/>
            </a:endParaRPr>
          </a:p>
          <a:p>
            <a:pPr marL="24969">
              <a:lnSpc>
                <a:spcPct val="150000"/>
              </a:lnSpc>
            </a:pPr>
            <a:r>
              <a:rPr lang="en-US" sz="2180" spc="-52" dirty="0">
                <a:solidFill>
                  <a:srgbClr val="000000"/>
                </a:solidFill>
                <a:latin typeface="Tahoma"/>
              </a:rPr>
              <a:t>They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allow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parts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of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an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application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2180" spc="-42" dirty="0">
                <a:solidFill>
                  <a:srgbClr val="000000"/>
                </a:solidFill>
                <a:latin typeface="Tahoma"/>
              </a:rPr>
              <a:t>block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without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the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whole 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program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being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forced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stop,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e.g.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while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waiting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for</a:t>
            </a:r>
            <a:r>
              <a:rPr lang="en-US" sz="2180" spc="97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input/output</a:t>
            </a:r>
            <a:endParaRPr lang="en-US" sz="2180" spc="-2" dirty="0">
              <a:latin typeface="Arial"/>
            </a:endParaRPr>
          </a:p>
        </p:txBody>
      </p:sp>
      <p:sp>
        <p:nvSpPr>
          <p:cNvPr id="945" name="CustomShape 7"/>
          <p:cNvSpPr/>
          <p:nvPr/>
        </p:nvSpPr>
        <p:spPr>
          <a:xfrm>
            <a:off x="4572249" y="6631002"/>
            <a:ext cx="3043341" cy="216872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7F7D97-192B-43E5-B775-6328BBF0FCE8}"/>
              </a:ext>
            </a:extLst>
          </p:cNvPr>
          <p:cNvSpPr/>
          <p:nvPr/>
        </p:nvSpPr>
        <p:spPr>
          <a:xfrm>
            <a:off x="7167208" y="6262348"/>
            <a:ext cx="3482102" cy="391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947</Words>
  <Application>Microsoft Office PowerPoint</Application>
  <PresentationFormat>Widescreen</PresentationFormat>
  <Paragraphs>177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Gill Sans MT</vt:lpstr>
      <vt:lpstr>Tahoma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Ramchand Vedaiyan</dc:creator>
  <cp:lastModifiedBy>ramchand2151@gmail.com</cp:lastModifiedBy>
  <cp:revision>58</cp:revision>
  <dcterms:created xsi:type="dcterms:W3CDTF">2022-11-02T10:55:14Z</dcterms:created>
  <dcterms:modified xsi:type="dcterms:W3CDTF">2022-11-03T07:08:21Z</dcterms:modified>
</cp:coreProperties>
</file>