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1" r:id="rId4"/>
    <p:sldId id="258" r:id="rId5"/>
    <p:sldId id="263" r:id="rId6"/>
    <p:sldId id="264" r:id="rId7"/>
    <p:sldId id="267" r:id="rId8"/>
    <p:sldId id="268" r:id="rId9"/>
    <p:sldId id="269" r:id="rId10"/>
    <p:sldId id="270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304" r:id="rId22"/>
    <p:sldId id="305" r:id="rId23"/>
    <p:sldId id="306" r:id="rId24"/>
    <p:sldId id="308" r:id="rId25"/>
    <p:sldId id="307" r:id="rId26"/>
    <p:sldId id="309" r:id="rId27"/>
    <p:sldId id="310" r:id="rId28"/>
    <p:sldId id="311" r:id="rId29"/>
    <p:sldId id="312" r:id="rId30"/>
    <p:sldId id="281" r:id="rId31"/>
    <p:sldId id="285" r:id="rId32"/>
    <p:sldId id="299" r:id="rId33"/>
    <p:sldId id="300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560-F4D3-4501-B279-49AE9EAD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8538-6B25-40E4-9953-1B735444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05FB-806A-4F37-AD39-F42A5349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7611-5AA8-4417-918B-EEC50128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B16E-E0EB-4A5C-97E1-2CF8A2EB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543F-62B0-4813-972E-31337AE4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6C713-F432-4862-B03E-B0D816E2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2356-FCE2-42DA-8D91-0FB25464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9D4F-0639-4461-A032-06FC5621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E9E4-B327-4F04-A8F2-6B2DC7B3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11597-5A4E-43CE-AF12-1E862917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EA95F-FBE4-4C65-B42E-4F7AA75A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AB4B-4E60-4FFD-BE82-211F2DA2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D276-184F-4D52-ADDC-A8C60FF4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B794-A7E9-48D1-A4F6-230E95A3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3" y="174773"/>
            <a:ext cx="116879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US" spc="-69"/>
              <a:t>October </a:t>
            </a:r>
            <a:r>
              <a:rPr lang="en-US" spc="-119"/>
              <a:t>24,</a:t>
            </a:r>
            <a:r>
              <a:rPr lang="en-US" spc="-59"/>
              <a:t> </a:t>
            </a:r>
            <a:r>
              <a:rPr lang="en-US" spc="-129"/>
              <a:t>2018</a:t>
            </a:r>
            <a:endParaRPr lang="en-US" spc="-12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US" spc="-109"/>
              <a:t>Ramkumar Krishnamoorthy</a:t>
            </a:r>
            <a:endParaRPr lang="en-US" spc="-3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129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129"/>
              <a:t> </a:t>
            </a:r>
            <a:r>
              <a:rPr lang="en-US" spc="89"/>
              <a:t>/</a:t>
            </a:r>
            <a:r>
              <a:rPr lang="en-US" spc="-30"/>
              <a:t> </a:t>
            </a:r>
            <a:r>
              <a:rPr lang="en-US" spc="-129"/>
              <a:t>41</a:t>
            </a:r>
            <a:endParaRPr lang="en-US" spc="-129" dirty="0"/>
          </a:p>
        </p:txBody>
      </p:sp>
    </p:spTree>
    <p:extLst>
      <p:ext uri="{BB962C8B-B14F-4D97-AF65-F5344CB8AC3E}">
        <p14:creationId xmlns:p14="http://schemas.microsoft.com/office/powerpoint/2010/main" val="3673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FB28-9E92-45BB-B25D-6DF7F00C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CFE2-70D8-47B4-BFFD-ABD93E03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9C77-08E1-49B2-A137-2A55AF0A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85C9-1CA8-4E7C-B894-2EBB7CD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4F83-B462-46DC-ABD4-AA7C60CB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D724-D84D-4285-BB7E-A9EEFF3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FEDDC-222C-4ED4-9333-1D6EF409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1326-084D-4DB5-9B2C-2DAA9337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7010-B174-46B8-B76C-0B48E6CF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5FB8-B7AC-4198-A862-D5927945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2F7B-C29D-4E55-8AB9-CA1C573B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F36A-2400-4D9F-A872-302EA412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2ADB9-CE4B-485F-8C23-FD5CA2E2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6331-5874-48D4-8EF3-0294846E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0207-1C82-4EA7-8E13-79374CF6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6A5F6-9525-4E81-8477-81A09A47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A42C-C1BA-4F96-9A75-5F0262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89CA-B59C-42E9-84C4-AA01DB7A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E027-B9DC-40BA-B2EB-FE5BBCE9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32874-7274-4F4F-AB4F-DA1CEC9E6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3C92B-D13D-42D5-9141-52D547A2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76473-FAF0-451F-A7D8-AB43AC76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97BA-F60B-4F3A-9FFE-FC05345B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A5F3C-2BB5-4D9F-9D0A-00BD7C0E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561-7378-49B1-9929-6EAFCFC1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27E7-652B-46AA-91B4-7B3B90D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029B4-EDDF-4531-8A89-4FD2BADE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79AFE-DF7A-438A-85FC-EABDB3A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6E11F-75BA-4872-A2F3-DE98CBDD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C1817-4DE1-4D12-B783-B926F143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96F2F-F519-4809-BF05-253274CE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D7F4-6793-41DB-B2EC-FCF035E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9778-A05B-4489-8B79-C97F14C3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9AB94-6818-457A-90AA-A85936F7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A4F4-C3E5-4D7E-BFAC-9107CAFB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E3B1-DD74-42A2-997A-B0934A13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B60DF-A6A1-4357-BCF7-D32A349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21BD-CFE9-4A3F-99D9-4D94D634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D7E8B-82CC-40F0-A941-C0FD0AB6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1234-A747-4F65-BD3B-11171B70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A74DF-4C45-4D39-A183-C59A0BC8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15658-166C-42B8-9AE7-3A244AA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AB311-AB09-4071-9DEC-AA688BFF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FEAAB-0CDA-4576-B7F9-66C19642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D063-B56A-452F-8A79-D1F3757C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944C-D65B-413C-8220-2386E64F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7F4B-FA7E-42A0-8C6B-7C0DC6350A9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EE5C-1144-4B8E-A14B-C9DC1C85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F1EA-A1AD-474F-86AC-217D8878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5611-7AB9-4C6F-A3DD-847FA8BC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D1A6-4AE0-40D6-AC27-FF36DD9E7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IPC and Systems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983F6-04AE-4277-9DE8-956C128F8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6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-83637"/>
            <a:ext cx="5107823" cy="1126217"/>
          </a:xfrm>
          <a:prstGeom prst="rect">
            <a:avLst/>
          </a:prstGeom>
        </p:spPr>
        <p:txBody>
          <a:bodyPr vert="horz" wrap="square" lIns="0" tIns="122058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959"/>
              </a:spcBef>
            </a:pPr>
            <a:r>
              <a:rPr spc="-99" dirty="0"/>
              <a:t>Types </a:t>
            </a:r>
            <a:r>
              <a:rPr spc="-79" dirty="0"/>
              <a:t>of </a:t>
            </a:r>
            <a:r>
              <a:rPr spc="-99" dirty="0"/>
              <a:t>System</a:t>
            </a:r>
            <a:r>
              <a:rPr spc="218" dirty="0"/>
              <a:t> </a:t>
            </a:r>
            <a:r>
              <a:rPr spc="-40" dirty="0"/>
              <a:t>Calls</a:t>
            </a:r>
          </a:p>
          <a:p>
            <a:pPr marL="25168">
              <a:lnSpc>
                <a:spcPct val="100000"/>
              </a:lnSpc>
              <a:spcBef>
                <a:spcPts val="446"/>
              </a:spcBef>
            </a:pPr>
            <a:r>
              <a:rPr sz="1784" spc="-30" dirty="0"/>
              <a:t>Process</a:t>
            </a:r>
            <a:r>
              <a:rPr sz="1784" spc="40" dirty="0"/>
              <a:t> </a:t>
            </a:r>
            <a:r>
              <a:rPr sz="1784" spc="-10" dirty="0"/>
              <a:t>Control</a:t>
            </a:r>
            <a:endParaRPr sz="1784" dirty="0"/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3466775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882988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299200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16" y="4715410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16" y="5131622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777574" y="2203214"/>
            <a:ext cx="8385635" cy="310495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lnSpc>
                <a:spcPct val="102600"/>
              </a:lnSpc>
              <a:spcBef>
                <a:spcPts val="109"/>
              </a:spcBef>
            </a:pPr>
            <a:r>
              <a:rPr sz="2180" spc="129" dirty="0">
                <a:latin typeface="Tahoma"/>
                <a:cs typeface="Tahoma"/>
              </a:rPr>
              <a:t>A </a:t>
            </a:r>
            <a:r>
              <a:rPr sz="2180" spc="-89" dirty="0">
                <a:latin typeface="Tahoma"/>
                <a:cs typeface="Tahoma"/>
              </a:rPr>
              <a:t>running </a:t>
            </a:r>
            <a:r>
              <a:rPr sz="2180" spc="-99" dirty="0">
                <a:latin typeface="Tahoma"/>
                <a:cs typeface="Tahoma"/>
              </a:rPr>
              <a:t>program </a:t>
            </a:r>
            <a:r>
              <a:rPr sz="2180" spc="-149" dirty="0">
                <a:latin typeface="Tahoma"/>
                <a:cs typeface="Tahoma"/>
              </a:rPr>
              <a:t>needs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spc="-99" dirty="0">
                <a:latin typeface="Tahoma"/>
                <a:cs typeface="Tahoma"/>
              </a:rPr>
              <a:t>able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79" dirty="0">
                <a:latin typeface="Tahoma"/>
                <a:cs typeface="Tahoma"/>
              </a:rPr>
              <a:t>stop </a:t>
            </a:r>
            <a:r>
              <a:rPr sz="2180" spc="-89" dirty="0">
                <a:latin typeface="Tahoma"/>
                <a:cs typeface="Tahoma"/>
              </a:rPr>
              <a:t>execution </a:t>
            </a:r>
            <a:r>
              <a:rPr sz="2180" spc="-79" dirty="0">
                <a:latin typeface="Tahoma"/>
                <a:cs typeface="Tahoma"/>
              </a:rPr>
              <a:t>either normally </a:t>
            </a:r>
            <a:r>
              <a:rPr sz="2180" spc="-119" dirty="0">
                <a:latin typeface="Tahoma"/>
                <a:cs typeface="Tahoma"/>
              </a:rPr>
              <a:t>or  </a:t>
            </a:r>
            <a:r>
              <a:rPr sz="2180" spc="-99" dirty="0">
                <a:latin typeface="Tahoma"/>
                <a:cs typeface="Tahoma"/>
              </a:rPr>
              <a:t>abnormally. </a:t>
            </a:r>
            <a:r>
              <a:rPr sz="2180" spc="-79" dirty="0">
                <a:latin typeface="Tahoma"/>
                <a:cs typeface="Tahoma"/>
              </a:rPr>
              <a:t>When </a:t>
            </a:r>
            <a:r>
              <a:rPr sz="2180" spc="-89" dirty="0">
                <a:latin typeface="Tahoma"/>
                <a:cs typeface="Tahoma"/>
              </a:rPr>
              <a:t>execution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89" dirty="0">
                <a:latin typeface="Tahoma"/>
                <a:cs typeface="Tahoma"/>
              </a:rPr>
              <a:t>stopped </a:t>
            </a:r>
            <a:r>
              <a:rPr sz="2180" spc="-99" dirty="0">
                <a:latin typeface="Tahoma"/>
                <a:cs typeface="Tahoma"/>
              </a:rPr>
              <a:t>abnormally, </a:t>
            </a:r>
            <a:r>
              <a:rPr sz="2180" spc="-79" dirty="0">
                <a:latin typeface="Tahoma"/>
                <a:cs typeface="Tahoma"/>
              </a:rPr>
              <a:t>often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99" dirty="0">
                <a:latin typeface="Tahoma"/>
                <a:cs typeface="Tahoma"/>
              </a:rPr>
              <a:t>dump </a:t>
            </a:r>
            <a:r>
              <a:rPr sz="2180" spc="-69" dirty="0">
                <a:latin typeface="Tahoma"/>
                <a:cs typeface="Tahoma"/>
              </a:rPr>
              <a:t>of  </a:t>
            </a:r>
            <a:r>
              <a:rPr sz="2180" spc="-129" dirty="0">
                <a:latin typeface="Tahoma"/>
                <a:cs typeface="Tahoma"/>
              </a:rPr>
              <a:t>memory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89" dirty="0">
                <a:latin typeface="Tahoma"/>
                <a:cs typeface="Tahoma"/>
              </a:rPr>
              <a:t>taken </a:t>
            </a:r>
            <a:r>
              <a:rPr sz="2180" spc="-109" dirty="0">
                <a:latin typeface="Tahoma"/>
                <a:cs typeface="Tahoma"/>
              </a:rPr>
              <a:t>and </a:t>
            </a:r>
            <a:r>
              <a:rPr sz="2180" spc="-89" dirty="0">
                <a:latin typeface="Tahoma"/>
                <a:cs typeface="Tahoma"/>
              </a:rPr>
              <a:t>can </a:t>
            </a:r>
            <a:r>
              <a:rPr sz="2180" spc="-109" dirty="0">
                <a:latin typeface="Tahoma"/>
                <a:cs typeface="Tahoma"/>
              </a:rPr>
              <a:t>be examined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-3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debugger.</a:t>
            </a:r>
            <a:endParaRPr sz="2180" dirty="0">
              <a:latin typeface="Tahoma"/>
              <a:cs typeface="Tahoma"/>
            </a:endParaRPr>
          </a:p>
          <a:p>
            <a:pPr marL="573821" marR="6043997">
              <a:lnSpc>
                <a:spcPct val="125299"/>
              </a:lnSpc>
            </a:pPr>
            <a:r>
              <a:rPr sz="2180" b="1" spc="-69" dirty="0">
                <a:latin typeface="Arial"/>
                <a:cs typeface="Arial"/>
              </a:rPr>
              <a:t>End, </a:t>
            </a:r>
            <a:r>
              <a:rPr sz="2180" b="1" spc="-50" dirty="0">
                <a:latin typeface="Arial"/>
                <a:cs typeface="Arial"/>
              </a:rPr>
              <a:t>abort  </a:t>
            </a:r>
            <a:r>
              <a:rPr sz="2180" b="1" spc="-79" dirty="0">
                <a:latin typeface="Arial"/>
                <a:cs typeface="Arial"/>
              </a:rPr>
              <a:t>Load,</a:t>
            </a:r>
            <a:r>
              <a:rPr sz="2180" b="1" spc="69" dirty="0">
                <a:latin typeface="Arial"/>
                <a:cs typeface="Arial"/>
              </a:rPr>
              <a:t> </a:t>
            </a:r>
            <a:r>
              <a:rPr sz="2180" b="1" spc="-89" dirty="0">
                <a:latin typeface="Arial"/>
                <a:cs typeface="Arial"/>
              </a:rPr>
              <a:t>execute</a:t>
            </a:r>
            <a:endParaRPr sz="2180" dirty="0">
              <a:latin typeface="Arial"/>
              <a:cs typeface="Arial"/>
            </a:endParaRPr>
          </a:p>
          <a:p>
            <a:pPr marL="573821" marR="3746196">
              <a:lnSpc>
                <a:spcPct val="125299"/>
              </a:lnSpc>
            </a:pPr>
            <a:r>
              <a:rPr sz="2180" b="1" spc="-50" dirty="0">
                <a:latin typeface="Arial"/>
                <a:cs typeface="Arial"/>
              </a:rPr>
              <a:t>Create </a:t>
            </a:r>
            <a:r>
              <a:rPr sz="2180" spc="-109" dirty="0">
                <a:latin typeface="Tahoma"/>
                <a:cs typeface="Tahoma"/>
              </a:rPr>
              <a:t>process, </a:t>
            </a:r>
            <a:r>
              <a:rPr sz="2180" b="1" spc="-40" dirty="0">
                <a:latin typeface="Arial"/>
                <a:cs typeface="Arial"/>
              </a:rPr>
              <a:t>terminate </a:t>
            </a:r>
            <a:r>
              <a:rPr sz="2180" spc="-109" dirty="0">
                <a:latin typeface="Tahoma"/>
                <a:cs typeface="Tahoma"/>
              </a:rPr>
              <a:t>process  </a:t>
            </a:r>
            <a:r>
              <a:rPr sz="2180" spc="-59" dirty="0">
                <a:latin typeface="Tahoma"/>
                <a:cs typeface="Tahoma"/>
              </a:rPr>
              <a:t>Get </a:t>
            </a:r>
            <a:r>
              <a:rPr sz="2180" spc="-109" dirty="0">
                <a:latin typeface="Tahoma"/>
                <a:cs typeface="Tahoma"/>
              </a:rPr>
              <a:t>process, </a:t>
            </a:r>
            <a:r>
              <a:rPr sz="2180" b="1" spc="-40" dirty="0">
                <a:latin typeface="Arial"/>
                <a:cs typeface="Arial"/>
              </a:rPr>
              <a:t>wait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59" dirty="0">
                <a:latin typeface="Tahoma"/>
                <a:cs typeface="Tahoma"/>
              </a:rPr>
              <a:t>time  </a:t>
            </a:r>
            <a:r>
              <a:rPr sz="2180" b="1" spc="-50" dirty="0">
                <a:latin typeface="Arial"/>
                <a:cs typeface="Arial"/>
              </a:rPr>
              <a:t>Allocate </a:t>
            </a:r>
            <a:r>
              <a:rPr sz="2180" spc="-99" dirty="0">
                <a:latin typeface="Tahoma"/>
                <a:cs typeface="Tahoma"/>
              </a:rPr>
              <a:t>and </a:t>
            </a:r>
            <a:r>
              <a:rPr sz="2180" b="1" spc="-69" dirty="0">
                <a:latin typeface="Arial"/>
                <a:cs typeface="Arial"/>
              </a:rPr>
              <a:t>free</a:t>
            </a:r>
            <a:r>
              <a:rPr sz="2180" b="1" spc="377" dirty="0">
                <a:latin typeface="Arial"/>
                <a:cs typeface="Arial"/>
              </a:rPr>
              <a:t> </a:t>
            </a:r>
            <a:r>
              <a:rPr sz="2180" spc="-129" dirty="0">
                <a:latin typeface="Tahoma"/>
                <a:cs typeface="Tahoma"/>
              </a:rPr>
              <a:t>memory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7" y="29612"/>
            <a:ext cx="3566158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-69" dirty="0">
                <a:solidFill>
                  <a:srgbClr val="CC0000"/>
                </a:solidFill>
                <a:latin typeface="Tahoma"/>
                <a:cs typeface="Tahoma"/>
              </a:rPr>
              <a:t>Pthreads</a:t>
            </a:r>
            <a:r>
              <a:rPr sz="2774" spc="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774" spc="-129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2774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-20" dirty="0">
                <a:solidFill>
                  <a:srgbClr val="CC0000"/>
                </a:solidFill>
                <a:latin typeface="Tahoma"/>
                <a:cs typeface="Tahoma"/>
              </a:rPr>
              <a:t>Execution </a:t>
            </a:r>
            <a:r>
              <a:rPr sz="1784" spc="-40" dirty="0">
                <a:solidFill>
                  <a:srgbClr val="CC0000"/>
                </a:solidFill>
                <a:latin typeface="Tahoma"/>
                <a:cs typeface="Tahoma"/>
              </a:rPr>
              <a:t>of Threaded </a:t>
            </a:r>
            <a:r>
              <a:rPr sz="1784" spc="-20" dirty="0">
                <a:solidFill>
                  <a:srgbClr val="CC0000"/>
                </a:solidFill>
                <a:latin typeface="Tahoma"/>
                <a:cs typeface="Tahoma"/>
              </a:rPr>
              <a:t>’hello,</a:t>
            </a:r>
            <a:r>
              <a:rPr sz="1784" spc="258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84" spc="-30" dirty="0">
                <a:solidFill>
                  <a:srgbClr val="CC0000"/>
                </a:solidFill>
                <a:latin typeface="Tahoma"/>
                <a:cs typeface="Tahoma"/>
              </a:rPr>
              <a:t>world’</a:t>
            </a:r>
            <a:endParaRPr sz="1784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493469" y="1786863"/>
            <a:ext cx="5529826" cy="4151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  <p:pic>
        <p:nvPicPr>
          <p:cNvPr id="7" name="Picture 2" descr="http://ptgmedia.pearsoncmg.com/images/chap4_0131013769/elementLinks/04fig07.gif">
            <a:extLst>
              <a:ext uri="{FF2B5EF4-FFF2-40B4-BE49-F238E27FC236}">
                <a16:creationId xmlns:a16="http://schemas.microsoft.com/office/drawing/2014/main" id="{3C5FB787-06C3-415B-A756-E474BD69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07" y="916987"/>
            <a:ext cx="4132976" cy="54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5182"/>
            <a:ext cx="7095649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99" dirty="0"/>
              <a:t>System </a:t>
            </a:r>
            <a:r>
              <a:rPr spc="-10" dirty="0"/>
              <a:t>Call</a:t>
            </a:r>
            <a:r>
              <a:rPr spc="109" dirty="0"/>
              <a:t> </a:t>
            </a:r>
            <a:r>
              <a:rPr spc="-99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213174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659450" y="2507889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659450" y="3084563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3208568" y="3410501"/>
            <a:ext cx="104215" cy="1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16" y="3801597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085216" y="417769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659450" y="4553837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2659450" y="4854709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2659450" y="5155579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2326666" y="1916666"/>
            <a:ext cx="7497239" cy="3407122"/>
          </a:xfrm>
          <a:prstGeom prst="rect">
            <a:avLst/>
          </a:prstGeom>
        </p:spPr>
        <p:txBody>
          <a:bodyPr vert="horz" wrap="square" lIns="0" tIns="71726" rIns="0" bIns="0" rtlCol="0">
            <a:spAutoFit/>
          </a:bodyPr>
          <a:lstStyle/>
          <a:p>
            <a:pPr marL="25168">
              <a:spcBef>
                <a:spcPts val="565"/>
              </a:spcBef>
            </a:pPr>
            <a:r>
              <a:rPr sz="2180" spc="-89" dirty="0">
                <a:latin typeface="Tahoma"/>
                <a:cs typeface="Tahoma"/>
              </a:rPr>
              <a:t>Requires </a:t>
            </a:r>
            <a:r>
              <a:rPr sz="2180" spc="-79" dirty="0">
                <a:latin typeface="Tahoma"/>
                <a:cs typeface="Tahoma"/>
              </a:rPr>
              <a:t>transfer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50" dirty="0">
                <a:latin typeface="Tahoma"/>
                <a:cs typeface="Tahoma"/>
              </a:rPr>
              <a:t>control </a:t>
            </a:r>
            <a:r>
              <a:rPr sz="2180" spc="-79" dirty="0">
                <a:latin typeface="Tahoma"/>
                <a:cs typeface="Tahoma"/>
              </a:rPr>
              <a:t>from </a:t>
            </a:r>
            <a:r>
              <a:rPr sz="2180" spc="-129" dirty="0">
                <a:latin typeface="Tahoma"/>
                <a:cs typeface="Tahoma"/>
              </a:rPr>
              <a:t>user </a:t>
            </a:r>
            <a:r>
              <a:rPr sz="2180" spc="-109" dirty="0">
                <a:latin typeface="Tahoma"/>
                <a:cs typeface="Tahoma"/>
              </a:rPr>
              <a:t>mode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kernel</a:t>
            </a:r>
            <a:r>
              <a:rPr sz="2180" spc="39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mode</a:t>
            </a:r>
            <a:endParaRPr sz="2180">
              <a:latin typeface="Tahoma"/>
              <a:cs typeface="Tahoma"/>
            </a:endParaRPr>
          </a:p>
          <a:p>
            <a:pPr marL="573821" marR="10067">
              <a:lnSpc>
                <a:spcPct val="95500"/>
              </a:lnSpc>
              <a:spcBef>
                <a:spcPts val="454"/>
              </a:spcBef>
            </a:pPr>
            <a:r>
              <a:rPr sz="1982" spc="-99" dirty="0">
                <a:latin typeface="Tahoma"/>
                <a:cs typeface="Tahoma"/>
              </a:rPr>
              <a:t>Implies a change </a:t>
            </a:r>
            <a:r>
              <a:rPr sz="1982" spc="-59" dirty="0">
                <a:latin typeface="Tahoma"/>
                <a:cs typeface="Tahoma"/>
              </a:rPr>
              <a:t>of </a:t>
            </a:r>
            <a:r>
              <a:rPr sz="1982" spc="-30" dirty="0">
                <a:latin typeface="Tahoma"/>
                <a:cs typeface="Tahoma"/>
              </a:rPr>
              <a:t>“privilege”, </a:t>
            </a:r>
            <a:r>
              <a:rPr sz="1982" spc="-99" dirty="0">
                <a:latin typeface="Tahoma"/>
                <a:cs typeface="Tahoma"/>
              </a:rPr>
              <a:t>e.g. </a:t>
            </a:r>
            <a:r>
              <a:rPr sz="1982" spc="-109" dirty="0">
                <a:latin typeface="Tahoma"/>
                <a:cs typeface="Tahoma"/>
              </a:rPr>
              <a:t>remember </a:t>
            </a:r>
            <a:r>
              <a:rPr sz="1982" spc="-99" dirty="0">
                <a:latin typeface="Tahoma"/>
                <a:cs typeface="Tahoma"/>
              </a:rPr>
              <a:t>a process </a:t>
            </a:r>
            <a:r>
              <a:rPr sz="1982" spc="-79" dirty="0">
                <a:latin typeface="Tahoma"/>
                <a:cs typeface="Tahoma"/>
              </a:rPr>
              <a:t>can </a:t>
            </a:r>
            <a:r>
              <a:rPr sz="1982" spc="-59" dirty="0">
                <a:latin typeface="Tahoma"/>
                <a:cs typeface="Tahoma"/>
              </a:rPr>
              <a:t>only  </a:t>
            </a:r>
            <a:r>
              <a:rPr sz="1982" spc="-99" dirty="0">
                <a:latin typeface="Tahoma"/>
                <a:cs typeface="Tahoma"/>
              </a:rPr>
              <a:t>access </a:t>
            </a:r>
            <a:r>
              <a:rPr sz="1982" spc="-30" dirty="0">
                <a:latin typeface="Tahoma"/>
                <a:cs typeface="Tahoma"/>
              </a:rPr>
              <a:t>its </a:t>
            </a:r>
            <a:r>
              <a:rPr sz="1982" spc="-119" dirty="0">
                <a:latin typeface="Tahoma"/>
                <a:cs typeface="Tahoma"/>
              </a:rPr>
              <a:t>own </a:t>
            </a:r>
            <a:r>
              <a:rPr sz="1982" spc="-99" dirty="0">
                <a:latin typeface="Tahoma"/>
                <a:cs typeface="Tahoma"/>
              </a:rPr>
              <a:t>address, </a:t>
            </a:r>
            <a:r>
              <a:rPr sz="1982" spc="-69" dirty="0">
                <a:latin typeface="Tahoma"/>
                <a:cs typeface="Tahoma"/>
              </a:rPr>
              <a:t>while the </a:t>
            </a:r>
            <a:r>
              <a:rPr sz="1982" spc="-89" dirty="0">
                <a:latin typeface="Tahoma"/>
                <a:cs typeface="Tahoma"/>
              </a:rPr>
              <a:t>kernel </a:t>
            </a:r>
            <a:r>
              <a:rPr sz="1982" spc="-79" dirty="0">
                <a:latin typeface="Tahoma"/>
                <a:cs typeface="Tahoma"/>
              </a:rPr>
              <a:t>can </a:t>
            </a:r>
            <a:r>
              <a:rPr sz="1982" spc="-159" dirty="0">
                <a:latin typeface="Tahoma"/>
                <a:cs typeface="Tahoma"/>
              </a:rPr>
              <a:t>see </a:t>
            </a:r>
            <a:r>
              <a:rPr sz="1982" spc="-89" dirty="0">
                <a:latin typeface="Tahoma"/>
                <a:cs typeface="Tahoma"/>
              </a:rPr>
              <a:t>and </a:t>
            </a:r>
            <a:r>
              <a:rPr sz="1982" spc="-99" dirty="0">
                <a:latin typeface="Tahoma"/>
                <a:cs typeface="Tahoma"/>
              </a:rPr>
              <a:t>change </a:t>
            </a:r>
            <a:r>
              <a:rPr sz="1982" spc="-20" dirty="0">
                <a:latin typeface="Tahoma"/>
                <a:cs typeface="Tahoma"/>
              </a:rPr>
              <a:t>all  </a:t>
            </a:r>
            <a:r>
              <a:rPr sz="1982" spc="-40" dirty="0">
                <a:latin typeface="Tahoma"/>
                <a:cs typeface="Tahoma"/>
              </a:rPr>
              <a:t>Typical </a:t>
            </a:r>
            <a:r>
              <a:rPr sz="1982" spc="-59" dirty="0">
                <a:latin typeface="Tahoma"/>
                <a:cs typeface="Tahoma"/>
              </a:rPr>
              <a:t>implementation is </a:t>
            </a:r>
            <a:r>
              <a:rPr sz="1982" spc="-20" dirty="0">
                <a:latin typeface="Tahoma"/>
                <a:cs typeface="Tahoma"/>
              </a:rPr>
              <a:t>to </a:t>
            </a:r>
            <a:r>
              <a:rPr sz="1982" spc="-129" dirty="0">
                <a:latin typeface="Tahoma"/>
                <a:cs typeface="Tahoma"/>
              </a:rPr>
              <a:t>use </a:t>
            </a:r>
            <a:r>
              <a:rPr sz="1982" spc="-99" dirty="0">
                <a:latin typeface="Tahoma"/>
                <a:cs typeface="Tahoma"/>
              </a:rPr>
              <a:t>a </a:t>
            </a:r>
            <a:r>
              <a:rPr sz="1982" spc="-109" dirty="0">
                <a:latin typeface="Tahoma"/>
                <a:cs typeface="Tahoma"/>
              </a:rPr>
              <a:t>software</a:t>
            </a:r>
            <a:r>
              <a:rPr sz="1982" spc="178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interrupt</a:t>
            </a:r>
            <a:endParaRPr sz="1982">
              <a:latin typeface="Tahoma"/>
              <a:cs typeface="Tahoma"/>
            </a:endParaRPr>
          </a:p>
          <a:p>
            <a:pPr marL="1122475">
              <a:spcBef>
                <a:spcPts val="386"/>
              </a:spcBef>
            </a:pPr>
            <a:r>
              <a:rPr sz="1784" spc="59" dirty="0">
                <a:latin typeface="Tahoma"/>
                <a:cs typeface="Tahoma"/>
              </a:rPr>
              <a:t>All </a:t>
            </a:r>
            <a:r>
              <a:rPr sz="1784" spc="-30" dirty="0">
                <a:solidFill>
                  <a:srgbClr val="BC1919"/>
                </a:solidFill>
                <a:latin typeface="Tahoma"/>
                <a:cs typeface="Tahoma"/>
              </a:rPr>
              <a:t>interrupts </a:t>
            </a:r>
            <a:r>
              <a:rPr sz="1784" spc="-50" dirty="0">
                <a:latin typeface="Tahoma"/>
                <a:cs typeface="Tahoma"/>
              </a:rPr>
              <a:t>transfer </a:t>
            </a:r>
            <a:r>
              <a:rPr sz="1784" spc="-20" dirty="0">
                <a:latin typeface="Tahoma"/>
                <a:cs typeface="Tahoma"/>
              </a:rPr>
              <a:t>control </a:t>
            </a:r>
            <a:r>
              <a:rPr sz="1784" dirty="0">
                <a:latin typeface="Tahoma"/>
                <a:cs typeface="Tahoma"/>
              </a:rPr>
              <a:t>to </a:t>
            </a:r>
            <a:r>
              <a:rPr sz="1784" spc="-40" dirty="0">
                <a:latin typeface="Tahoma"/>
                <a:cs typeface="Tahoma"/>
              </a:rPr>
              <a:t>the</a:t>
            </a:r>
            <a:r>
              <a:rPr sz="1784" spc="327" dirty="0">
                <a:latin typeface="Tahoma"/>
                <a:cs typeface="Tahoma"/>
              </a:rPr>
              <a:t> </a:t>
            </a:r>
            <a:r>
              <a:rPr sz="1784" spc="30" dirty="0">
                <a:latin typeface="Tahoma"/>
                <a:cs typeface="Tahoma"/>
              </a:rPr>
              <a:t>OS!</a:t>
            </a:r>
            <a:endParaRPr sz="1784">
              <a:latin typeface="Tahoma"/>
              <a:cs typeface="Tahoma"/>
            </a:endParaRPr>
          </a:p>
          <a:p>
            <a:pPr marL="25168">
              <a:spcBef>
                <a:spcPts val="743"/>
              </a:spcBef>
            </a:pPr>
            <a:r>
              <a:rPr sz="2180" spc="-10" dirty="0">
                <a:latin typeface="Tahoma"/>
                <a:cs typeface="Tahoma"/>
              </a:rPr>
              <a:t>About </a:t>
            </a:r>
            <a:r>
              <a:rPr sz="2180" spc="-109" dirty="0">
                <a:latin typeface="Tahoma"/>
                <a:cs typeface="Tahoma"/>
              </a:rPr>
              <a:t>300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79" dirty="0">
                <a:latin typeface="Tahoma"/>
                <a:cs typeface="Tahoma"/>
              </a:rPr>
              <a:t>count: </a:t>
            </a:r>
            <a:r>
              <a:rPr sz="2180" spc="-40" dirty="0">
                <a:latin typeface="Tahoma"/>
                <a:cs typeface="Tahoma"/>
              </a:rPr>
              <a:t>listing </a:t>
            </a:r>
            <a:r>
              <a:rPr sz="2180" spc="-50" dirty="0">
                <a:latin typeface="Tahoma"/>
                <a:cs typeface="Tahoma"/>
              </a:rPr>
              <a:t>in</a:t>
            </a:r>
            <a:r>
              <a:rPr sz="2180" spc="69" dirty="0">
                <a:latin typeface="Tahoma"/>
                <a:cs typeface="Tahoma"/>
              </a:rPr>
              <a:t> </a:t>
            </a:r>
            <a:r>
              <a:rPr sz="2180" spc="307" dirty="0">
                <a:latin typeface="PMingLiU"/>
                <a:cs typeface="PMingLiU"/>
              </a:rPr>
              <a:t>/usr/include/asm/unistd.h</a:t>
            </a:r>
            <a:endParaRPr sz="2180">
              <a:latin typeface="PMingLiU"/>
              <a:cs typeface="PMingLiU"/>
            </a:endParaRPr>
          </a:p>
          <a:p>
            <a:pPr marL="25168">
              <a:spcBef>
                <a:spcPts val="347"/>
              </a:spcBef>
            </a:pPr>
            <a:r>
              <a:rPr sz="2180" spc="-109" dirty="0">
                <a:latin typeface="Tahoma"/>
                <a:cs typeface="Tahoma"/>
              </a:rPr>
              <a:t>Serve </a:t>
            </a:r>
            <a:r>
              <a:rPr sz="2180" spc="-99" dirty="0">
                <a:latin typeface="Tahoma"/>
                <a:cs typeface="Tahoma"/>
              </a:rPr>
              <a:t>three</a:t>
            </a:r>
            <a:r>
              <a:rPr sz="2180" spc="178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purpose:</a:t>
            </a:r>
            <a:endParaRPr sz="2180">
              <a:latin typeface="Tahoma"/>
              <a:cs typeface="Tahoma"/>
            </a:endParaRPr>
          </a:p>
          <a:p>
            <a:pPr marL="573821" marR="1554099">
              <a:spcBef>
                <a:spcPts val="347"/>
              </a:spcBef>
            </a:pPr>
            <a:r>
              <a:rPr sz="1982" spc="-40" dirty="0">
                <a:latin typeface="Tahoma"/>
                <a:cs typeface="Tahoma"/>
              </a:rPr>
              <a:t>Provide </a:t>
            </a:r>
            <a:r>
              <a:rPr sz="1982" spc="-99" dirty="0">
                <a:latin typeface="Tahoma"/>
                <a:cs typeface="Tahoma"/>
              </a:rPr>
              <a:t>an </a:t>
            </a:r>
            <a:r>
              <a:rPr sz="1982" spc="-50" dirty="0">
                <a:latin typeface="Tahoma"/>
                <a:cs typeface="Tahoma"/>
              </a:rPr>
              <a:t>Abstracted </a:t>
            </a:r>
            <a:r>
              <a:rPr sz="1982" dirty="0">
                <a:latin typeface="Tahoma"/>
                <a:cs typeface="Tahoma"/>
              </a:rPr>
              <a:t>h/w </a:t>
            </a:r>
            <a:r>
              <a:rPr sz="1982" spc="-69" dirty="0">
                <a:latin typeface="Tahoma"/>
                <a:cs typeface="Tahoma"/>
              </a:rPr>
              <a:t>interface </a:t>
            </a:r>
            <a:r>
              <a:rPr sz="1982" spc="-79" dirty="0">
                <a:latin typeface="Tahoma"/>
                <a:cs typeface="Tahoma"/>
              </a:rPr>
              <a:t>for </a:t>
            </a:r>
            <a:r>
              <a:rPr sz="1982" spc="-109" dirty="0">
                <a:latin typeface="Tahoma"/>
                <a:cs typeface="Tahoma"/>
              </a:rPr>
              <a:t>user space  </a:t>
            </a:r>
            <a:r>
              <a:rPr sz="1982" spc="-89" dirty="0">
                <a:latin typeface="Tahoma"/>
                <a:cs typeface="Tahoma"/>
              </a:rPr>
              <a:t>Ensures </a:t>
            </a:r>
            <a:r>
              <a:rPr sz="1982" spc="-99" dirty="0">
                <a:latin typeface="Tahoma"/>
                <a:cs typeface="Tahoma"/>
              </a:rPr>
              <a:t>system </a:t>
            </a:r>
            <a:r>
              <a:rPr sz="1982" spc="-69" dirty="0">
                <a:latin typeface="Tahoma"/>
                <a:cs typeface="Tahoma"/>
              </a:rPr>
              <a:t>security </a:t>
            </a:r>
            <a:r>
              <a:rPr sz="1982" spc="-89" dirty="0">
                <a:latin typeface="Tahoma"/>
                <a:cs typeface="Tahoma"/>
              </a:rPr>
              <a:t>and</a:t>
            </a:r>
            <a:r>
              <a:rPr sz="1982" spc="396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stability</a:t>
            </a:r>
            <a:endParaRPr sz="1982">
              <a:latin typeface="Tahoma"/>
              <a:cs typeface="Tahoma"/>
            </a:endParaRPr>
          </a:p>
          <a:p>
            <a:pPr marL="573821">
              <a:lnSpc>
                <a:spcPts val="2358"/>
              </a:lnSpc>
            </a:pPr>
            <a:r>
              <a:rPr sz="1982" spc="-59" dirty="0">
                <a:latin typeface="Tahoma"/>
                <a:cs typeface="Tahoma"/>
              </a:rPr>
              <a:t>Makes </a:t>
            </a:r>
            <a:r>
              <a:rPr sz="1982" spc="-99" dirty="0">
                <a:latin typeface="Tahoma"/>
                <a:cs typeface="Tahoma"/>
              </a:rPr>
              <a:t>process management</a:t>
            </a:r>
            <a:r>
              <a:rPr sz="1982" spc="248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easier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7" y="29613"/>
            <a:ext cx="7297164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-129" dirty="0">
                <a:solidFill>
                  <a:srgbClr val="CC0000"/>
                </a:solidFill>
                <a:latin typeface="Tahoma"/>
                <a:cs typeface="Tahoma"/>
              </a:rPr>
              <a:t>Interprocess </a:t>
            </a:r>
            <a:r>
              <a:rPr sz="2774" spc="-79" dirty="0">
                <a:solidFill>
                  <a:srgbClr val="CC0000"/>
                </a:solidFill>
                <a:latin typeface="Tahoma"/>
                <a:cs typeface="Tahoma"/>
              </a:rPr>
              <a:t>Communication </a:t>
            </a:r>
            <a:r>
              <a:rPr sz="2774" spc="-119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2774" spc="426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774" spc="-79" dirty="0">
                <a:solidFill>
                  <a:srgbClr val="CC0000"/>
                </a:solidFill>
                <a:latin typeface="Tahoma"/>
                <a:cs typeface="Tahoma"/>
              </a:rPr>
              <a:t>Synchronisation</a:t>
            </a:r>
            <a:endParaRPr sz="2774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4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1784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312463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500727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659450" y="3876871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0" y="4177741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620442" y="2923637"/>
            <a:ext cx="8039589" cy="1412844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2767177">
              <a:lnSpc>
                <a:spcPct val="113199"/>
              </a:lnSpc>
              <a:spcBef>
                <a:spcPts val="198"/>
              </a:spcBef>
            </a:pPr>
            <a:r>
              <a:rPr sz="2180" spc="-79" dirty="0">
                <a:latin typeface="Tahoma"/>
                <a:cs typeface="Tahoma"/>
              </a:rPr>
              <a:t>Individual </a:t>
            </a:r>
            <a:r>
              <a:rPr sz="2180" spc="-129" dirty="0">
                <a:latin typeface="Tahoma"/>
                <a:cs typeface="Tahoma"/>
              </a:rPr>
              <a:t>processes </a:t>
            </a:r>
            <a:r>
              <a:rPr sz="2180" spc="-119" dirty="0">
                <a:latin typeface="Tahoma"/>
                <a:cs typeface="Tahoma"/>
              </a:rPr>
              <a:t>or </a:t>
            </a:r>
            <a:r>
              <a:rPr sz="2180" spc="-99" dirty="0">
                <a:latin typeface="Tahoma"/>
                <a:cs typeface="Tahoma"/>
              </a:rPr>
              <a:t>threads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69" dirty="0">
                <a:latin typeface="Tahoma"/>
                <a:cs typeface="Tahoma"/>
              </a:rPr>
              <a:t>collaborate.  </a:t>
            </a:r>
            <a:r>
              <a:rPr sz="2180" spc="10" dirty="0">
                <a:latin typeface="Tahoma"/>
                <a:cs typeface="Tahoma"/>
              </a:rPr>
              <a:t>OS </a:t>
            </a:r>
            <a:r>
              <a:rPr sz="2180" spc="-109" dirty="0">
                <a:latin typeface="Tahoma"/>
                <a:cs typeface="Tahoma"/>
              </a:rPr>
              <a:t>provides </a:t>
            </a:r>
            <a:r>
              <a:rPr sz="2180" spc="10" dirty="0">
                <a:latin typeface="Tahoma"/>
                <a:cs typeface="Tahoma"/>
              </a:rPr>
              <a:t>IPC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208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processes.</a:t>
            </a:r>
            <a:endParaRPr sz="2180">
              <a:latin typeface="Tahoma"/>
              <a:cs typeface="Tahoma"/>
            </a:endParaRPr>
          </a:p>
          <a:p>
            <a:pPr marL="573821">
              <a:lnSpc>
                <a:spcPts val="2378"/>
              </a:lnSpc>
              <a:spcBef>
                <a:spcPts val="347"/>
              </a:spcBef>
            </a:pPr>
            <a:r>
              <a:rPr sz="1982" spc="-59" dirty="0">
                <a:latin typeface="Tahoma"/>
                <a:cs typeface="Tahoma"/>
              </a:rPr>
              <a:t>For </a:t>
            </a:r>
            <a:r>
              <a:rPr sz="1982" spc="-99" dirty="0">
                <a:latin typeface="Tahoma"/>
                <a:cs typeface="Tahoma"/>
              </a:rPr>
              <a:t>a </a:t>
            </a:r>
            <a:r>
              <a:rPr sz="1982" spc="-79" dirty="0">
                <a:latin typeface="Tahoma"/>
                <a:cs typeface="Tahoma"/>
              </a:rPr>
              <a:t>single </a:t>
            </a:r>
            <a:r>
              <a:rPr sz="1982" spc="-50" dirty="0">
                <a:latin typeface="Tahoma"/>
                <a:cs typeface="Tahoma"/>
              </a:rPr>
              <a:t>individual </a:t>
            </a:r>
            <a:r>
              <a:rPr sz="1982" spc="-40" dirty="0">
                <a:latin typeface="Tahoma"/>
                <a:cs typeface="Tahoma"/>
              </a:rPr>
              <a:t>this </a:t>
            </a:r>
            <a:r>
              <a:rPr sz="1982" spc="-50" dirty="0">
                <a:latin typeface="Tahoma"/>
                <a:cs typeface="Tahoma"/>
              </a:rPr>
              <a:t>might not </a:t>
            </a:r>
            <a:r>
              <a:rPr sz="1982" spc="-149" dirty="0">
                <a:latin typeface="Tahoma"/>
                <a:cs typeface="Tahoma"/>
              </a:rPr>
              <a:t>seem </a:t>
            </a:r>
            <a:r>
              <a:rPr sz="1982" spc="-20" dirty="0">
                <a:latin typeface="Tahoma"/>
                <a:cs typeface="Tahoma"/>
              </a:rPr>
              <a:t>to</a:t>
            </a:r>
            <a:r>
              <a:rPr sz="1982" spc="396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hard</a:t>
            </a:r>
            <a:endParaRPr sz="1982">
              <a:latin typeface="Tahoma"/>
              <a:cs typeface="Tahoma"/>
            </a:endParaRPr>
          </a:p>
          <a:p>
            <a:pPr marL="573821">
              <a:lnSpc>
                <a:spcPts val="2378"/>
              </a:lnSpc>
            </a:pPr>
            <a:r>
              <a:rPr sz="1982" spc="-99" dirty="0">
                <a:latin typeface="Tahoma"/>
                <a:cs typeface="Tahoma"/>
              </a:rPr>
              <a:t>Necessary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that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the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operating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system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provides</a:t>
            </a:r>
            <a:r>
              <a:rPr sz="1982" spc="59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synchronization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facilities.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531292" y="12874487"/>
            <a:ext cx="8154099" cy="1667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168">
              <a:lnSpc>
                <a:spcPts val="1338"/>
              </a:lnSpc>
            </a:pPr>
            <a:r>
              <a:rPr spc="-69" dirty="0"/>
              <a:t>October </a:t>
            </a:r>
            <a:r>
              <a:rPr spc="-119" dirty="0"/>
              <a:t>24,</a:t>
            </a:r>
            <a:r>
              <a:rPr spc="-59" dirty="0"/>
              <a:t> </a:t>
            </a:r>
            <a:r>
              <a:rPr spc="-129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0119596" y="12874487"/>
            <a:ext cx="5436066" cy="1667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spc="-129" dirty="0"/>
              <a:pPr marL="50335">
                <a:lnSpc>
                  <a:spcPts val="1338"/>
                </a:lnSpc>
              </a:pPr>
              <a:t>13</a:t>
            </a:fld>
            <a:r>
              <a:rPr spc="-129" dirty="0"/>
              <a:t> </a:t>
            </a:r>
            <a:r>
              <a:rPr spc="89" dirty="0"/>
              <a:t>/</a:t>
            </a:r>
            <a:r>
              <a:rPr spc="-30" dirty="0"/>
              <a:t> </a:t>
            </a:r>
            <a:r>
              <a:rPr spc="-129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-83637"/>
            <a:ext cx="6539058" cy="1126217"/>
          </a:xfrm>
          <a:prstGeom prst="rect">
            <a:avLst/>
          </a:prstGeom>
        </p:spPr>
        <p:txBody>
          <a:bodyPr vert="horz" wrap="square" lIns="0" tIns="122058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959"/>
              </a:spcBef>
            </a:pPr>
            <a:r>
              <a:rPr spc="20" dirty="0"/>
              <a:t>IPC </a:t>
            </a:r>
            <a:r>
              <a:rPr spc="-119" dirty="0"/>
              <a:t>and</a:t>
            </a:r>
            <a:r>
              <a:rPr spc="10" dirty="0"/>
              <a:t> </a:t>
            </a:r>
            <a:r>
              <a:rPr spc="-79" dirty="0"/>
              <a:t>Synchronisation</a:t>
            </a:r>
          </a:p>
          <a:p>
            <a:pPr marL="25168">
              <a:lnSpc>
                <a:spcPct val="100000"/>
              </a:lnSpc>
              <a:spcBef>
                <a:spcPts val="446"/>
              </a:spcBef>
            </a:pPr>
            <a:r>
              <a:rPr sz="1784" spc="-69" dirty="0"/>
              <a:t>Interprocess </a:t>
            </a:r>
            <a:r>
              <a:rPr sz="1784" spc="-30" dirty="0"/>
              <a:t>Communication</a:t>
            </a:r>
            <a:r>
              <a:rPr sz="1784" spc="168" dirty="0"/>
              <a:t> </a:t>
            </a:r>
            <a:r>
              <a:rPr sz="1784" spc="30" dirty="0"/>
              <a:t>(IPC)</a:t>
            </a:r>
            <a:endParaRPr sz="1784" dirty="0"/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3413925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659450" y="3790045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659450" y="4090915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0" y="4391811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1777573" y="2456243"/>
            <a:ext cx="8549221" cy="240967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9" dirty="0">
                <a:latin typeface="Tahoma"/>
                <a:cs typeface="Tahoma"/>
              </a:rPr>
              <a:t>Example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89" dirty="0">
                <a:latin typeface="Tahoma"/>
                <a:cs typeface="Tahoma"/>
              </a:rPr>
              <a:t>interprocess </a:t>
            </a:r>
            <a:r>
              <a:rPr sz="2180" spc="-99" dirty="0">
                <a:latin typeface="Tahoma"/>
                <a:cs typeface="Tahoma"/>
              </a:rPr>
              <a:t>and</a:t>
            </a:r>
            <a:r>
              <a:rPr sz="2180" spc="198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interthread communication </a:t>
            </a:r>
            <a:r>
              <a:rPr sz="2180" spc="-50" dirty="0">
                <a:latin typeface="Tahoma"/>
                <a:cs typeface="Tahoma"/>
              </a:rPr>
              <a:t>facilities </a:t>
            </a:r>
            <a:r>
              <a:rPr sz="2180" spc="-89" dirty="0">
                <a:latin typeface="Tahoma"/>
                <a:cs typeface="Tahoma"/>
              </a:rPr>
              <a:t>include:</a:t>
            </a:r>
            <a:endParaRPr sz="218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180" b="1" spc="-40" dirty="0">
                <a:latin typeface="Arial"/>
                <a:cs typeface="Arial"/>
              </a:rPr>
              <a:t>data </a:t>
            </a:r>
            <a:r>
              <a:rPr sz="2180" b="1" spc="-59" dirty="0">
                <a:latin typeface="Arial"/>
                <a:cs typeface="Arial"/>
              </a:rPr>
              <a:t>transfer, </a:t>
            </a:r>
            <a:r>
              <a:rPr sz="2180" b="1" spc="-149" dirty="0">
                <a:latin typeface="Arial"/>
                <a:cs typeface="Arial"/>
              </a:rPr>
              <a:t>shared </a:t>
            </a:r>
            <a:r>
              <a:rPr sz="2180" b="1" spc="-119" dirty="0">
                <a:latin typeface="Arial"/>
                <a:cs typeface="Arial"/>
              </a:rPr>
              <a:t>memory,</a:t>
            </a:r>
            <a:r>
              <a:rPr sz="2180" b="1" spc="20" dirty="0">
                <a:latin typeface="Arial"/>
                <a:cs typeface="Arial"/>
              </a:rPr>
              <a:t> </a:t>
            </a:r>
            <a:r>
              <a:rPr sz="2180" b="1" spc="-149" dirty="0">
                <a:latin typeface="Arial"/>
                <a:cs typeface="Arial"/>
              </a:rPr>
              <a:t>message</a:t>
            </a:r>
            <a:r>
              <a:rPr sz="2180" spc="-14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  <a:p>
            <a:pPr marL="573821">
              <a:spcBef>
                <a:spcPts val="941"/>
              </a:spcBef>
            </a:pPr>
            <a:r>
              <a:rPr sz="2180" spc="-20" dirty="0">
                <a:latin typeface="Tahoma"/>
                <a:cs typeface="Tahoma"/>
              </a:rPr>
              <a:t>Data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transfer:</a:t>
            </a:r>
            <a:endParaRPr sz="2180">
              <a:latin typeface="Tahoma"/>
              <a:cs typeface="Tahoma"/>
            </a:endParaRPr>
          </a:p>
          <a:p>
            <a:pPr marL="1122475" marR="1925321">
              <a:spcBef>
                <a:spcPts val="337"/>
              </a:spcBef>
            </a:pPr>
            <a:r>
              <a:rPr sz="1982" spc="-30" dirty="0">
                <a:latin typeface="Tahoma"/>
                <a:cs typeface="Tahoma"/>
              </a:rPr>
              <a:t>Pipes </a:t>
            </a:r>
            <a:r>
              <a:rPr sz="1982" spc="-89" dirty="0">
                <a:latin typeface="Tahoma"/>
                <a:cs typeface="Tahoma"/>
              </a:rPr>
              <a:t>(named, </a:t>
            </a:r>
            <a:r>
              <a:rPr sz="1982" spc="-69" dirty="0">
                <a:latin typeface="Tahoma"/>
                <a:cs typeface="Tahoma"/>
              </a:rPr>
              <a:t>dynamic - shell </a:t>
            </a:r>
            <a:r>
              <a:rPr sz="1982" spc="-99" dirty="0">
                <a:latin typeface="Tahoma"/>
                <a:cs typeface="Tahoma"/>
              </a:rPr>
              <a:t>or process </a:t>
            </a:r>
            <a:r>
              <a:rPr sz="1982" spc="-89" dirty="0">
                <a:latin typeface="Tahoma"/>
                <a:cs typeface="Tahoma"/>
              </a:rPr>
              <a:t>generated)  Shared buffers </a:t>
            </a:r>
            <a:r>
              <a:rPr sz="1982" spc="-99" dirty="0">
                <a:latin typeface="Tahoma"/>
                <a:cs typeface="Tahoma"/>
              </a:rPr>
              <a:t>or</a:t>
            </a:r>
            <a:r>
              <a:rPr sz="1982" spc="287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files</a:t>
            </a:r>
            <a:endParaRPr sz="1982">
              <a:latin typeface="Tahoma"/>
              <a:cs typeface="Tahoma"/>
            </a:endParaRPr>
          </a:p>
          <a:p>
            <a:pPr marL="1122475" marR="10067">
              <a:lnSpc>
                <a:spcPts val="2378"/>
              </a:lnSpc>
              <a:spcBef>
                <a:spcPts val="69"/>
              </a:spcBef>
            </a:pPr>
            <a:r>
              <a:rPr sz="1982" spc="99" dirty="0">
                <a:latin typeface="Tahoma"/>
                <a:cs typeface="Tahoma"/>
              </a:rPr>
              <a:t>TCP/IP </a:t>
            </a:r>
            <a:r>
              <a:rPr sz="1982" spc="-69" dirty="0">
                <a:latin typeface="Tahoma"/>
                <a:cs typeface="Tahoma"/>
              </a:rPr>
              <a:t>socket </a:t>
            </a:r>
            <a:r>
              <a:rPr sz="1982" spc="-59" dirty="0">
                <a:latin typeface="Tahoma"/>
                <a:cs typeface="Tahoma"/>
              </a:rPr>
              <a:t>communication </a:t>
            </a:r>
            <a:r>
              <a:rPr sz="1982" spc="-89" dirty="0">
                <a:latin typeface="Tahoma"/>
                <a:cs typeface="Tahoma"/>
              </a:rPr>
              <a:t>(named, </a:t>
            </a:r>
            <a:r>
              <a:rPr sz="1982" spc="-69" dirty="0">
                <a:latin typeface="Tahoma"/>
                <a:cs typeface="Tahoma"/>
              </a:rPr>
              <a:t>dynamic - </a:t>
            </a:r>
            <a:r>
              <a:rPr sz="1982" spc="-50" dirty="0">
                <a:latin typeface="Tahoma"/>
                <a:cs typeface="Tahoma"/>
              </a:rPr>
              <a:t>loop </a:t>
            </a:r>
            <a:r>
              <a:rPr sz="1982" spc="-59" dirty="0">
                <a:latin typeface="Tahoma"/>
                <a:cs typeface="Tahoma"/>
              </a:rPr>
              <a:t>back </a:t>
            </a:r>
            <a:r>
              <a:rPr sz="1982" spc="-69" dirty="0">
                <a:latin typeface="Tahoma"/>
                <a:cs typeface="Tahoma"/>
              </a:rPr>
              <a:t>interface  </a:t>
            </a:r>
            <a:r>
              <a:rPr sz="1982" spc="-99" dirty="0">
                <a:latin typeface="Tahoma"/>
                <a:cs typeface="Tahoma"/>
              </a:rPr>
              <a:t>or network</a:t>
            </a:r>
            <a:r>
              <a:rPr sz="1982" spc="168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interface)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5" y="-83637"/>
            <a:ext cx="6313771" cy="1126217"/>
          </a:xfrm>
          <a:prstGeom prst="rect">
            <a:avLst/>
          </a:prstGeom>
        </p:spPr>
        <p:txBody>
          <a:bodyPr vert="horz" wrap="square" lIns="0" tIns="122058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959"/>
              </a:spcBef>
            </a:pPr>
            <a:r>
              <a:rPr spc="20" dirty="0"/>
              <a:t>IPC </a:t>
            </a:r>
            <a:r>
              <a:rPr spc="-119" dirty="0"/>
              <a:t>and</a:t>
            </a:r>
            <a:r>
              <a:rPr spc="10" dirty="0"/>
              <a:t> </a:t>
            </a:r>
            <a:r>
              <a:rPr spc="-79" dirty="0"/>
              <a:t>Synchronisation</a:t>
            </a:r>
          </a:p>
          <a:p>
            <a:pPr marL="25168">
              <a:lnSpc>
                <a:spcPct val="100000"/>
              </a:lnSpc>
              <a:spcBef>
                <a:spcPts val="446"/>
              </a:spcBef>
            </a:pPr>
            <a:r>
              <a:rPr sz="1784" spc="-69" dirty="0"/>
              <a:t>Interprocess </a:t>
            </a:r>
            <a:r>
              <a:rPr sz="1784" spc="-30" dirty="0"/>
              <a:t>Communication</a:t>
            </a:r>
            <a:r>
              <a:rPr sz="1784" spc="168" dirty="0"/>
              <a:t> </a:t>
            </a:r>
            <a:r>
              <a:rPr sz="1784" spc="30" dirty="0"/>
              <a:t>(IPC)</a:t>
            </a:r>
            <a:endParaRPr sz="1784" dirty="0"/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271944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659450" y="3095587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659450" y="3396457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16" y="374743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659450" y="4123583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659450" y="4424453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659450" y="4725325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419432" y="2509805"/>
            <a:ext cx="5907947" cy="2385752"/>
          </a:xfrm>
          <a:prstGeom prst="rect">
            <a:avLst/>
          </a:prstGeom>
        </p:spPr>
        <p:txBody>
          <a:bodyPr vert="horz" wrap="square" lIns="0" tIns="71726" rIns="0" bIns="0" rtlCol="0">
            <a:spAutoFit/>
          </a:bodyPr>
          <a:lstStyle/>
          <a:p>
            <a:pPr marL="25168">
              <a:spcBef>
                <a:spcPts val="565"/>
              </a:spcBef>
            </a:pPr>
            <a:r>
              <a:rPr sz="2180" spc="-109" dirty="0">
                <a:latin typeface="Tahoma"/>
                <a:cs typeface="Tahoma"/>
              </a:rPr>
              <a:t>Shared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memory:</a:t>
            </a:r>
            <a:endParaRPr sz="2180" dirty="0">
              <a:latin typeface="Tahoma"/>
              <a:cs typeface="Tahoma"/>
            </a:endParaRPr>
          </a:p>
          <a:p>
            <a:pPr marL="573821">
              <a:lnSpc>
                <a:spcPts val="2378"/>
              </a:lnSpc>
              <a:spcBef>
                <a:spcPts val="347"/>
              </a:spcBef>
            </a:pPr>
            <a:r>
              <a:rPr sz="1982" spc="-99" dirty="0">
                <a:latin typeface="Tahoma"/>
                <a:cs typeface="Tahoma"/>
              </a:rPr>
              <a:t>Between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Processes</a:t>
            </a:r>
            <a:endParaRPr sz="1982" dirty="0">
              <a:latin typeface="Tahoma"/>
              <a:cs typeface="Tahoma"/>
            </a:endParaRPr>
          </a:p>
          <a:p>
            <a:pPr marL="573821">
              <a:lnSpc>
                <a:spcPts val="2378"/>
              </a:lnSpc>
            </a:pPr>
            <a:r>
              <a:rPr sz="1982" spc="-99" dirty="0">
                <a:latin typeface="Tahoma"/>
                <a:cs typeface="Tahoma"/>
              </a:rPr>
              <a:t>Between </a:t>
            </a:r>
            <a:r>
              <a:rPr sz="1982" spc="-59" dirty="0">
                <a:latin typeface="Tahoma"/>
                <a:cs typeface="Tahoma"/>
              </a:rPr>
              <a:t>Threads </a:t>
            </a:r>
            <a:r>
              <a:rPr sz="1982" spc="-50" dirty="0">
                <a:latin typeface="Tahoma"/>
                <a:cs typeface="Tahoma"/>
              </a:rPr>
              <a:t>(global</a:t>
            </a:r>
            <a:r>
              <a:rPr sz="1982" spc="238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memory)</a:t>
            </a:r>
            <a:endParaRPr sz="1982" dirty="0">
              <a:latin typeface="Tahoma"/>
              <a:cs typeface="Tahoma"/>
            </a:endParaRPr>
          </a:p>
          <a:p>
            <a:pPr marL="25168">
              <a:spcBef>
                <a:spcPts val="386"/>
              </a:spcBef>
            </a:pPr>
            <a:r>
              <a:rPr sz="2180" spc="-119" dirty="0">
                <a:latin typeface="Tahoma"/>
                <a:cs typeface="Tahoma"/>
              </a:rPr>
              <a:t>Messages:</a:t>
            </a:r>
            <a:endParaRPr sz="2180" dirty="0">
              <a:latin typeface="Tahoma"/>
              <a:cs typeface="Tahoma"/>
            </a:endParaRPr>
          </a:p>
          <a:p>
            <a:pPr marL="573821">
              <a:lnSpc>
                <a:spcPts val="2378"/>
              </a:lnSpc>
              <a:spcBef>
                <a:spcPts val="347"/>
              </a:spcBef>
            </a:pPr>
            <a:r>
              <a:rPr sz="1982" spc="20" dirty="0">
                <a:latin typeface="Tahoma"/>
                <a:cs typeface="Tahoma"/>
              </a:rPr>
              <a:t>OS </a:t>
            </a:r>
            <a:r>
              <a:rPr sz="1982" spc="-89" dirty="0">
                <a:latin typeface="Tahoma"/>
                <a:cs typeface="Tahoma"/>
              </a:rPr>
              <a:t>provided </a:t>
            </a:r>
            <a:r>
              <a:rPr sz="1982" spc="-129" dirty="0">
                <a:latin typeface="Tahoma"/>
                <a:cs typeface="Tahoma"/>
              </a:rPr>
              <a:t>message </a:t>
            </a:r>
            <a:r>
              <a:rPr sz="1982" spc="-99" dirty="0">
                <a:latin typeface="Tahoma"/>
                <a:cs typeface="Tahoma"/>
              </a:rPr>
              <a:t>passing: </a:t>
            </a:r>
            <a:r>
              <a:rPr sz="1982" b="1" spc="-40" dirty="0">
                <a:latin typeface="Arial"/>
                <a:cs typeface="Arial"/>
              </a:rPr>
              <a:t>send() </a:t>
            </a:r>
            <a:r>
              <a:rPr sz="1982" b="1" spc="535" dirty="0">
                <a:latin typeface="Arial"/>
                <a:cs typeface="Arial"/>
              </a:rPr>
              <a:t>/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30" dirty="0">
                <a:latin typeface="Arial"/>
                <a:cs typeface="Arial"/>
              </a:rPr>
              <a:t>receive()</a:t>
            </a:r>
            <a:endParaRPr sz="1982" dirty="0">
              <a:latin typeface="Arial"/>
              <a:cs typeface="Arial"/>
            </a:endParaRPr>
          </a:p>
          <a:p>
            <a:pPr marL="573821">
              <a:lnSpc>
                <a:spcPts val="2368"/>
              </a:lnSpc>
            </a:pPr>
            <a:r>
              <a:rPr sz="1982" spc="-59" dirty="0">
                <a:latin typeface="Tahoma"/>
                <a:cs typeface="Tahoma"/>
              </a:rPr>
              <a:t>Signals</a:t>
            </a:r>
            <a:endParaRPr sz="1982" dirty="0">
              <a:latin typeface="Tahoma"/>
              <a:cs typeface="Tahoma"/>
            </a:endParaRPr>
          </a:p>
          <a:p>
            <a:pPr marL="573821">
              <a:lnSpc>
                <a:spcPts val="2378"/>
              </a:lnSpc>
            </a:pPr>
            <a:r>
              <a:rPr sz="1982" spc="10" dirty="0">
                <a:latin typeface="Tahoma"/>
                <a:cs typeface="Tahoma"/>
              </a:rPr>
              <a:t>Via </a:t>
            </a:r>
            <a:r>
              <a:rPr sz="1982" spc="-50" dirty="0">
                <a:solidFill>
                  <a:srgbClr val="BC1919"/>
                </a:solidFill>
                <a:latin typeface="Tahoma"/>
                <a:cs typeface="Tahoma"/>
              </a:rPr>
              <a:t>locks</a:t>
            </a:r>
            <a:r>
              <a:rPr sz="1982" spc="-50" dirty="0">
                <a:latin typeface="Tahoma"/>
                <a:cs typeface="Tahoma"/>
              </a:rPr>
              <a:t>, </a:t>
            </a:r>
            <a:r>
              <a:rPr sz="1982" spc="-119" dirty="0">
                <a:solidFill>
                  <a:srgbClr val="BC1919"/>
                </a:solidFill>
                <a:latin typeface="Tahoma"/>
                <a:cs typeface="Tahoma"/>
              </a:rPr>
              <a:t>semaphores </a:t>
            </a:r>
            <a:r>
              <a:rPr sz="1982" spc="-99" dirty="0">
                <a:latin typeface="Tahoma"/>
                <a:cs typeface="Tahoma"/>
              </a:rPr>
              <a:t>or</a:t>
            </a:r>
            <a:r>
              <a:rPr sz="1982" spc="-198" dirty="0">
                <a:latin typeface="Tahoma"/>
                <a:cs typeface="Tahoma"/>
              </a:rPr>
              <a:t> </a:t>
            </a:r>
            <a:r>
              <a:rPr sz="1982" spc="-69" dirty="0">
                <a:solidFill>
                  <a:srgbClr val="BC1919"/>
                </a:solidFill>
                <a:latin typeface="Tahoma"/>
                <a:cs typeface="Tahoma"/>
              </a:rPr>
              <a:t>monitors</a:t>
            </a:r>
            <a:endParaRPr sz="1982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6" y="29612"/>
            <a:ext cx="1666054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2774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-20" dirty="0">
                <a:solidFill>
                  <a:srgbClr val="CC0000"/>
                </a:solidFill>
                <a:latin typeface="Tahoma"/>
                <a:cs typeface="Tahoma"/>
              </a:rPr>
              <a:t>Handling</a:t>
            </a:r>
            <a:r>
              <a:rPr sz="1784" spc="-40" dirty="0">
                <a:solidFill>
                  <a:srgbClr val="CC0000"/>
                </a:solidFill>
                <a:latin typeface="Tahoma"/>
                <a:cs typeface="Tahoma"/>
              </a:rPr>
              <a:t> Signals</a:t>
            </a:r>
            <a:endParaRPr sz="1784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5604238" y="2279674"/>
            <a:ext cx="86826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7315642" y="2279674"/>
            <a:ext cx="86826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832715" y="1594937"/>
            <a:ext cx="8522795" cy="145526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50000"/>
              </a:lnSpc>
            </a:pPr>
            <a:r>
              <a:rPr sz="2180" b="1" spc="-89" dirty="0">
                <a:latin typeface="Tahoma"/>
                <a:cs typeface="Tahoma"/>
              </a:rPr>
              <a:t>Example</a:t>
            </a:r>
            <a:r>
              <a:rPr sz="2180" spc="-89" dirty="0">
                <a:latin typeface="Tahoma"/>
                <a:cs typeface="Tahoma"/>
              </a:rPr>
              <a:t>: </a:t>
            </a:r>
            <a:endParaRPr lang="en-US" sz="2180" spc="-89" dirty="0">
              <a:latin typeface="Tahoma"/>
              <a:cs typeface="Tahoma"/>
            </a:endParaRPr>
          </a:p>
          <a:p>
            <a:pPr marL="25168" marR="10067">
              <a:lnSpc>
                <a:spcPct val="150000"/>
              </a:lnSpc>
            </a:pPr>
            <a:r>
              <a:rPr sz="2180" spc="-69" dirty="0">
                <a:latin typeface="Tahoma"/>
                <a:cs typeface="Tahoma"/>
              </a:rPr>
              <a:t>Signals </a:t>
            </a:r>
            <a:r>
              <a:rPr sz="2180" spc="-79" dirty="0">
                <a:latin typeface="Tahoma"/>
                <a:cs typeface="Tahoma"/>
              </a:rPr>
              <a:t>other </a:t>
            </a:r>
            <a:r>
              <a:rPr sz="2180" spc="-69" dirty="0">
                <a:latin typeface="Tahoma"/>
                <a:cs typeface="Tahoma"/>
              </a:rPr>
              <a:t>than </a:t>
            </a:r>
            <a:r>
              <a:rPr sz="2180" spc="30" dirty="0">
                <a:latin typeface="PMingLiU"/>
                <a:cs typeface="PMingLiU"/>
              </a:rPr>
              <a:t>SIG </a:t>
            </a:r>
            <a:r>
              <a:rPr sz="2180" spc="-40" dirty="0">
                <a:latin typeface="PMingLiU"/>
                <a:cs typeface="PMingLiU"/>
              </a:rPr>
              <a:t>KILL </a:t>
            </a:r>
            <a:r>
              <a:rPr sz="2180" spc="-99" dirty="0">
                <a:latin typeface="Tahoma"/>
                <a:cs typeface="Tahoma"/>
              </a:rPr>
              <a:t>and </a:t>
            </a:r>
            <a:r>
              <a:rPr sz="2180" spc="30" dirty="0">
                <a:latin typeface="PMingLiU"/>
                <a:cs typeface="PMingLiU"/>
              </a:rPr>
              <a:t>SIG </a:t>
            </a:r>
            <a:r>
              <a:rPr sz="2180" spc="-119" dirty="0">
                <a:latin typeface="PMingLiU"/>
                <a:cs typeface="PMingLiU"/>
              </a:rPr>
              <a:t>STOP </a:t>
            </a:r>
            <a:r>
              <a:rPr sz="2180" spc="-129" dirty="0">
                <a:latin typeface="Tahoma"/>
                <a:cs typeface="Tahoma"/>
              </a:rPr>
              <a:t>may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spc="-79" dirty="0">
                <a:latin typeface="Tahoma"/>
                <a:cs typeface="Tahoma"/>
              </a:rPr>
              <a:t>caught </a:t>
            </a:r>
            <a:r>
              <a:rPr sz="2180" spc="-99" dirty="0">
                <a:latin typeface="Tahoma"/>
                <a:cs typeface="Tahoma"/>
              </a:rPr>
              <a:t>and  </a:t>
            </a:r>
            <a:r>
              <a:rPr sz="2180" spc="-109" dirty="0">
                <a:latin typeface="Tahoma"/>
                <a:cs typeface="Tahoma"/>
              </a:rPr>
              <a:t>execute a </a:t>
            </a:r>
            <a:r>
              <a:rPr sz="2180" spc="-99" dirty="0">
                <a:latin typeface="Tahoma"/>
                <a:cs typeface="Tahoma"/>
              </a:rPr>
              <a:t>defined </a:t>
            </a:r>
            <a:r>
              <a:rPr sz="2180" spc="-79" dirty="0">
                <a:latin typeface="Tahoma"/>
                <a:cs typeface="Tahoma"/>
              </a:rPr>
              <a:t>signal </a:t>
            </a:r>
            <a:r>
              <a:rPr sz="2180" spc="-89" dirty="0">
                <a:latin typeface="Tahoma"/>
                <a:cs typeface="Tahoma"/>
              </a:rPr>
              <a:t>handler</a:t>
            </a:r>
            <a:r>
              <a:rPr sz="2180" spc="-2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function.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5762" y="3429000"/>
            <a:ext cx="6096699" cy="2217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528195" y="29613"/>
            <a:ext cx="8780855" cy="4480277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2774" dirty="0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dirty="0">
                <a:solidFill>
                  <a:srgbClr val="CC0000"/>
                </a:solidFill>
                <a:latin typeface="Tahoma"/>
                <a:cs typeface="Tahoma"/>
              </a:rPr>
              <a:t>Potential </a:t>
            </a:r>
            <a:r>
              <a:rPr sz="1784" spc="40" dirty="0">
                <a:solidFill>
                  <a:srgbClr val="CC0000"/>
                </a:solidFill>
                <a:latin typeface="Tahoma"/>
                <a:cs typeface="Tahoma"/>
              </a:rPr>
              <a:t>IPC </a:t>
            </a:r>
            <a:r>
              <a:rPr sz="1784" spc="-59" dirty="0">
                <a:solidFill>
                  <a:srgbClr val="CC0000"/>
                </a:solidFill>
                <a:latin typeface="Tahoma"/>
                <a:cs typeface="Tahoma"/>
              </a:rPr>
              <a:t>problems</a:t>
            </a:r>
            <a:r>
              <a:rPr sz="1784" spc="99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lang="en-US" sz="1784" spc="99" dirty="0">
                <a:solidFill>
                  <a:srgbClr val="CC0000"/>
                </a:solidFill>
                <a:latin typeface="Tahoma"/>
                <a:cs typeface="Tahoma"/>
              </a:rPr>
              <a:t>one</a:t>
            </a:r>
            <a:endParaRPr sz="1784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84" dirty="0">
              <a:latin typeface="Times New Roman"/>
              <a:cs typeface="Times New Roman"/>
            </a:endParaRPr>
          </a:p>
          <a:p>
            <a:pPr>
              <a:spcBef>
                <a:spcPts val="89"/>
              </a:spcBef>
            </a:pPr>
            <a:endParaRPr sz="2378" dirty="0">
              <a:latin typeface="Times New Roman"/>
              <a:cs typeface="Times New Roman"/>
            </a:endParaRPr>
          </a:p>
          <a:p>
            <a:pPr marL="634223" marR="64175">
              <a:lnSpc>
                <a:spcPct val="150000"/>
              </a:lnSpc>
            </a:pPr>
            <a:r>
              <a:rPr sz="2180" spc="-59" dirty="0">
                <a:latin typeface="Tahoma"/>
                <a:cs typeface="Tahoma"/>
              </a:rPr>
              <a:t>Starvation, </a:t>
            </a:r>
            <a:r>
              <a:rPr sz="2180" spc="-139" dirty="0">
                <a:latin typeface="Tahoma"/>
                <a:cs typeface="Tahoma"/>
              </a:rPr>
              <a:t>when </a:t>
            </a:r>
            <a:r>
              <a:rPr sz="2180" spc="-50" dirty="0">
                <a:latin typeface="Tahoma"/>
                <a:cs typeface="Tahoma"/>
              </a:rPr>
              <a:t>multiple </a:t>
            </a:r>
            <a:r>
              <a:rPr sz="2180" spc="-89" dirty="0">
                <a:latin typeface="Tahoma"/>
                <a:cs typeface="Tahoma"/>
              </a:rPr>
              <a:t>processes/threads </a:t>
            </a:r>
            <a:r>
              <a:rPr sz="2180" spc="-99" dirty="0">
                <a:latin typeface="Tahoma"/>
                <a:cs typeface="Tahoma"/>
              </a:rPr>
              <a:t>compete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119" dirty="0">
                <a:latin typeface="Tahoma"/>
                <a:cs typeface="Tahoma"/>
              </a:rPr>
              <a:t>access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a  </a:t>
            </a:r>
            <a:r>
              <a:rPr sz="2180" spc="-129" dirty="0">
                <a:latin typeface="Tahoma"/>
                <a:cs typeface="Tahoma"/>
              </a:rPr>
              <a:t>shared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resource.</a:t>
            </a:r>
            <a:endParaRPr sz="2180" dirty="0">
              <a:latin typeface="Tahoma"/>
              <a:cs typeface="Tahoma"/>
            </a:endParaRPr>
          </a:p>
          <a:p>
            <a:pPr marL="634223" marR="945041">
              <a:lnSpc>
                <a:spcPct val="150000"/>
              </a:lnSpc>
            </a:pPr>
            <a:r>
              <a:rPr sz="2180" spc="-59" dirty="0">
                <a:latin typeface="Tahoma"/>
                <a:cs typeface="Tahoma"/>
              </a:rPr>
              <a:t>Deadlock, </a:t>
            </a:r>
            <a:r>
              <a:rPr sz="2180" spc="30" dirty="0">
                <a:latin typeface="Tahoma"/>
                <a:cs typeface="Tahoma"/>
              </a:rPr>
              <a:t>it </a:t>
            </a:r>
            <a:r>
              <a:rPr sz="2180" spc="-79" dirty="0">
                <a:latin typeface="Tahoma"/>
                <a:cs typeface="Tahoma"/>
              </a:rPr>
              <a:t>occurs </a:t>
            </a:r>
            <a:r>
              <a:rPr sz="2180" spc="-139" dirty="0">
                <a:latin typeface="Tahoma"/>
                <a:cs typeface="Tahoma"/>
              </a:rPr>
              <a:t>when </a:t>
            </a:r>
            <a:r>
              <a:rPr sz="2180" spc="-119" dirty="0">
                <a:latin typeface="Tahoma"/>
                <a:cs typeface="Tahoma"/>
              </a:rPr>
              <a:t>two </a:t>
            </a:r>
            <a:r>
              <a:rPr sz="2180" spc="-129" dirty="0">
                <a:latin typeface="Tahoma"/>
                <a:cs typeface="Tahoma"/>
              </a:rPr>
              <a:t>processes </a:t>
            </a:r>
            <a:r>
              <a:rPr sz="2180" spc="-149" dirty="0">
                <a:latin typeface="Tahoma"/>
                <a:cs typeface="Tahoma"/>
              </a:rPr>
              <a:t>need </a:t>
            </a:r>
            <a:r>
              <a:rPr sz="2180" spc="-50" dirty="0">
                <a:latin typeface="Tahoma"/>
                <a:cs typeface="Tahoma"/>
              </a:rPr>
              <a:t>multiple </a:t>
            </a:r>
            <a:r>
              <a:rPr sz="2180" spc="-129" dirty="0">
                <a:latin typeface="Tahoma"/>
                <a:cs typeface="Tahoma"/>
              </a:rPr>
              <a:t>shared  </a:t>
            </a:r>
            <a:r>
              <a:rPr sz="2180" spc="-119" dirty="0">
                <a:latin typeface="Tahoma"/>
                <a:cs typeface="Tahoma"/>
              </a:rPr>
              <a:t>resources </a:t>
            </a:r>
            <a:r>
              <a:rPr sz="2180" spc="-30" dirty="0">
                <a:latin typeface="Tahoma"/>
                <a:cs typeface="Tahoma"/>
              </a:rPr>
              <a:t>at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139" dirty="0">
                <a:latin typeface="Tahoma"/>
                <a:cs typeface="Tahoma"/>
              </a:rPr>
              <a:t>same </a:t>
            </a:r>
            <a:r>
              <a:rPr sz="2180" spc="-59" dirty="0">
                <a:latin typeface="Tahoma"/>
                <a:cs typeface="Tahoma"/>
              </a:rPr>
              <a:t>time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119" dirty="0">
                <a:latin typeface="Tahoma"/>
                <a:cs typeface="Tahoma"/>
              </a:rPr>
              <a:t>order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347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continue.</a:t>
            </a:r>
            <a:endParaRPr sz="2180" dirty="0">
              <a:latin typeface="Tahoma"/>
              <a:cs typeface="Tahoma"/>
            </a:endParaRPr>
          </a:p>
          <a:p>
            <a:pPr marL="85570" marR="10067">
              <a:lnSpc>
                <a:spcPct val="150000"/>
              </a:lnSpc>
            </a:pPr>
            <a:r>
              <a:rPr sz="2180" spc="-40" dirty="0">
                <a:latin typeface="Tahoma"/>
                <a:cs typeface="Tahoma"/>
              </a:rPr>
              <a:t>Two </a:t>
            </a:r>
            <a:r>
              <a:rPr sz="2180" spc="-79" dirty="0">
                <a:latin typeface="Tahoma"/>
                <a:cs typeface="Tahoma"/>
              </a:rPr>
              <a:t>pirates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79" dirty="0">
                <a:latin typeface="Tahoma"/>
                <a:cs typeface="Tahoma"/>
              </a:rPr>
              <a:t>deadlock </a:t>
            </a:r>
            <a:r>
              <a:rPr sz="2180" spc="-119" dirty="0">
                <a:latin typeface="Tahoma"/>
                <a:cs typeface="Tahoma"/>
              </a:rPr>
              <a:t>because </a:t>
            </a:r>
            <a:r>
              <a:rPr sz="2180" spc="-89" dirty="0">
                <a:latin typeface="Tahoma"/>
                <a:cs typeface="Tahoma"/>
              </a:rPr>
              <a:t>neither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50" dirty="0">
                <a:latin typeface="Tahoma"/>
                <a:cs typeface="Tahoma"/>
              </a:rPr>
              <a:t>willing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99" dirty="0">
                <a:latin typeface="Tahoma"/>
                <a:cs typeface="Tahoma"/>
              </a:rPr>
              <a:t>give-up </a:t>
            </a:r>
            <a:r>
              <a:rPr sz="2180" spc="-79" dirty="0">
                <a:latin typeface="Tahoma"/>
                <a:cs typeface="Tahoma"/>
              </a:rPr>
              <a:t>what the  other pi</a:t>
            </a:r>
            <a:r>
              <a:rPr lang="en-US" sz="2180" spc="-79" dirty="0">
                <a:latin typeface="Tahoma"/>
                <a:cs typeface="Tahoma"/>
              </a:rPr>
              <a:t>r</a:t>
            </a:r>
            <a:r>
              <a:rPr sz="2180" spc="-79" dirty="0">
                <a:latin typeface="Tahoma"/>
                <a:cs typeface="Tahoma"/>
              </a:rPr>
              <a:t>ate</a:t>
            </a:r>
            <a:r>
              <a:rPr sz="2180" spc="139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needs.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99090B-3C84-4C29-93D2-08355ABE8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23" y="5181366"/>
            <a:ext cx="1857634" cy="1629002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F72C78-9BA7-4B84-883F-342DD0381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88" y="4539503"/>
            <a:ext cx="1209844" cy="1009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BD15C6-1275-4DC7-A533-8CB248890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43" y="5116289"/>
            <a:ext cx="2572109" cy="17242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7E0DF-F5AD-4F7B-B1E9-8984F38253D4}"/>
              </a:ext>
            </a:extLst>
          </p:cNvPr>
          <p:cNvCxnSpPr/>
          <p:nvPr/>
        </p:nvCxnSpPr>
        <p:spPr>
          <a:xfrm flipV="1">
            <a:off x="4780723" y="5539408"/>
            <a:ext cx="1088365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B8F782-8EAD-4D17-B0AE-2A7C63D20412}"/>
              </a:ext>
            </a:extLst>
          </p:cNvPr>
          <p:cNvCxnSpPr>
            <a:cxnSpLocks/>
          </p:cNvCxnSpPr>
          <p:nvPr/>
        </p:nvCxnSpPr>
        <p:spPr>
          <a:xfrm flipH="1" flipV="1">
            <a:off x="7182478" y="5630183"/>
            <a:ext cx="1153139" cy="545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5" y="29612"/>
            <a:ext cx="3106745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2774" dirty="0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dirty="0">
                <a:solidFill>
                  <a:srgbClr val="CC0000"/>
                </a:solidFill>
                <a:latin typeface="Tahoma"/>
                <a:cs typeface="Tahoma"/>
              </a:rPr>
              <a:t>Potential </a:t>
            </a:r>
            <a:r>
              <a:rPr sz="1784" spc="40" dirty="0">
                <a:solidFill>
                  <a:srgbClr val="CC0000"/>
                </a:solidFill>
                <a:latin typeface="Tahoma"/>
                <a:cs typeface="Tahoma"/>
              </a:rPr>
              <a:t>IPC </a:t>
            </a:r>
            <a:r>
              <a:rPr sz="1784" spc="-59" dirty="0">
                <a:solidFill>
                  <a:srgbClr val="CC0000"/>
                </a:solidFill>
                <a:latin typeface="Tahoma"/>
                <a:cs typeface="Tahoma"/>
              </a:rPr>
              <a:t>problems</a:t>
            </a:r>
            <a:r>
              <a:rPr sz="1784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lang="en-US" sz="1784" spc="-40" dirty="0">
                <a:solidFill>
                  <a:srgbClr val="CC0000"/>
                </a:solidFill>
                <a:latin typeface="Tahoma"/>
                <a:cs typeface="Tahoma"/>
              </a:rPr>
              <a:t>two</a:t>
            </a:r>
            <a:endParaRPr sz="1784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843750" y="2024498"/>
            <a:ext cx="8500725" cy="145526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50000"/>
              </a:lnSpc>
            </a:pPr>
            <a:r>
              <a:rPr sz="2180" spc="-20" dirty="0">
                <a:latin typeface="Tahoma"/>
                <a:cs typeface="Tahoma"/>
              </a:rPr>
              <a:t>Data </a:t>
            </a:r>
            <a:r>
              <a:rPr sz="2180" spc="-89" dirty="0">
                <a:latin typeface="Tahoma"/>
                <a:cs typeface="Tahoma"/>
              </a:rPr>
              <a:t>inconsistency, </a:t>
            </a:r>
            <a:r>
              <a:rPr sz="2180" spc="-139" dirty="0">
                <a:latin typeface="Tahoma"/>
                <a:cs typeface="Tahoma"/>
              </a:rPr>
              <a:t>when </a:t>
            </a:r>
            <a:r>
              <a:rPr sz="2180" spc="-129" dirty="0">
                <a:latin typeface="Tahoma"/>
                <a:cs typeface="Tahoma"/>
              </a:rPr>
              <a:t>shared </a:t>
            </a:r>
            <a:r>
              <a:rPr sz="2180" spc="-119" dirty="0">
                <a:latin typeface="Tahoma"/>
                <a:cs typeface="Tahoma"/>
              </a:rPr>
              <a:t>resources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69" dirty="0">
                <a:latin typeface="Tahoma"/>
                <a:cs typeface="Tahoma"/>
              </a:rPr>
              <a:t>modified </a:t>
            </a:r>
            <a:r>
              <a:rPr sz="2180" spc="-30" dirty="0">
                <a:latin typeface="Tahoma"/>
                <a:cs typeface="Tahoma"/>
              </a:rPr>
              <a:t>at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139" dirty="0">
                <a:latin typeface="Tahoma"/>
                <a:cs typeface="Tahoma"/>
              </a:rPr>
              <a:t>same </a:t>
            </a:r>
            <a:r>
              <a:rPr sz="2180" spc="396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time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by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multiple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processes,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data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errors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or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inconsistencies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may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occur.</a:t>
            </a:r>
            <a:endParaRPr sz="2180" dirty="0">
              <a:latin typeface="Tahoma"/>
              <a:cs typeface="Tahoma"/>
            </a:endParaRPr>
          </a:p>
          <a:p>
            <a:pPr marL="573821" marR="5008350" indent="-549912">
              <a:lnSpc>
                <a:spcPct val="150000"/>
              </a:lnSpc>
            </a:pPr>
            <a:r>
              <a:rPr sz="2180" spc="-109" dirty="0">
                <a:latin typeface="Tahoma"/>
                <a:cs typeface="Tahoma"/>
              </a:rPr>
              <a:t>Shared </a:t>
            </a:r>
            <a:r>
              <a:rPr sz="2180" spc="-99" dirty="0">
                <a:latin typeface="Tahoma"/>
                <a:cs typeface="Tahoma"/>
              </a:rPr>
              <a:t>buffer problem  </a:t>
            </a:r>
            <a:r>
              <a:rPr sz="1982" b="1" spc="-79" dirty="0">
                <a:latin typeface="Tahoma"/>
                <a:cs typeface="Tahoma"/>
              </a:rPr>
              <a:t>Read</a:t>
            </a:r>
            <a:endParaRPr sz="1982" b="1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6" y="29612"/>
            <a:ext cx="2491530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2774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-30" dirty="0">
                <a:solidFill>
                  <a:srgbClr val="CC0000"/>
                </a:solidFill>
                <a:latin typeface="Tahoma"/>
                <a:cs typeface="Tahoma"/>
              </a:rPr>
              <a:t>Synchronisation</a:t>
            </a:r>
            <a:r>
              <a:rPr sz="1784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84" spc="-10" dirty="0">
                <a:solidFill>
                  <a:srgbClr val="CC0000"/>
                </a:solidFill>
                <a:latin typeface="Tahoma"/>
                <a:cs typeface="Tahoma"/>
              </a:rPr>
              <a:t>Facilities</a:t>
            </a:r>
            <a:endParaRPr sz="1784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932391" y="1778262"/>
            <a:ext cx="10323444" cy="246169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50000"/>
              </a:lnSpc>
            </a:pPr>
            <a:r>
              <a:rPr sz="2180" spc="-40" dirty="0">
                <a:latin typeface="Tahoma"/>
                <a:cs typeface="Tahoma"/>
              </a:rPr>
              <a:t>The </a:t>
            </a:r>
            <a:r>
              <a:rPr sz="2180" spc="-59" dirty="0">
                <a:latin typeface="Tahoma"/>
                <a:cs typeface="Tahoma"/>
              </a:rPr>
              <a:t>solution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69" dirty="0">
                <a:latin typeface="Tahoma"/>
                <a:cs typeface="Tahoma"/>
              </a:rPr>
              <a:t>cooperating </a:t>
            </a:r>
            <a:r>
              <a:rPr sz="2180" spc="-129" dirty="0">
                <a:latin typeface="Tahoma"/>
                <a:cs typeface="Tahoma"/>
              </a:rPr>
              <a:t>processes </a:t>
            </a:r>
            <a:r>
              <a:rPr sz="2180" spc="-99" dirty="0">
                <a:latin typeface="Tahoma"/>
                <a:cs typeface="Tahoma"/>
              </a:rPr>
              <a:t>sharing </a:t>
            </a:r>
            <a:r>
              <a:rPr sz="2180" spc="-119" dirty="0">
                <a:latin typeface="Tahoma"/>
                <a:cs typeface="Tahoma"/>
              </a:rPr>
              <a:t>resources </a:t>
            </a:r>
            <a:r>
              <a:rPr sz="2180" spc="-50" dirty="0">
                <a:latin typeface="Tahoma"/>
                <a:cs typeface="Tahoma"/>
              </a:rPr>
              <a:t>without  </a:t>
            </a:r>
            <a:r>
              <a:rPr sz="2180" spc="-89" dirty="0">
                <a:latin typeface="Tahoma"/>
                <a:cs typeface="Tahoma"/>
              </a:rPr>
              <a:t>encountering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30" dirty="0">
                <a:latin typeface="Tahoma"/>
                <a:cs typeface="Tahoma"/>
              </a:rPr>
              <a:t>Potential </a:t>
            </a:r>
            <a:r>
              <a:rPr sz="2180" spc="-109" dirty="0">
                <a:latin typeface="Tahoma"/>
                <a:cs typeface="Tahoma"/>
              </a:rPr>
              <a:t>Interprocess </a:t>
            </a:r>
            <a:r>
              <a:rPr sz="2180" spc="-69" dirty="0">
                <a:latin typeface="Tahoma"/>
                <a:cs typeface="Tahoma"/>
              </a:rPr>
              <a:t>Communication Problems is </a:t>
            </a:r>
            <a:r>
              <a:rPr sz="2180" spc="-30" dirty="0">
                <a:latin typeface="Tahoma"/>
                <a:cs typeface="Tahoma"/>
              </a:rPr>
              <a:t>to  </a:t>
            </a:r>
            <a:r>
              <a:rPr sz="2180" spc="-89" dirty="0">
                <a:latin typeface="Tahoma"/>
                <a:cs typeface="Tahoma"/>
              </a:rPr>
              <a:t>take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advantage</a:t>
            </a:r>
            <a:r>
              <a:rPr sz="2180" spc="59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of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Operating</a:t>
            </a:r>
            <a:r>
              <a:rPr sz="2180" spc="5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System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provided</a:t>
            </a:r>
            <a:r>
              <a:rPr sz="2180" spc="59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synchronization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facilities.</a:t>
            </a:r>
            <a:endParaRPr sz="2180" dirty="0">
              <a:latin typeface="Tahoma"/>
              <a:cs typeface="Tahoma"/>
            </a:endParaRPr>
          </a:p>
          <a:p>
            <a:pPr marL="573821">
              <a:lnSpc>
                <a:spcPct val="150000"/>
              </a:lnSpc>
            </a:pPr>
            <a:r>
              <a:rPr sz="2180" spc="-30" dirty="0">
                <a:latin typeface="Tahoma"/>
                <a:cs typeface="Tahoma"/>
              </a:rPr>
              <a:t>Potential </a:t>
            </a:r>
            <a:r>
              <a:rPr sz="2180" spc="-69" dirty="0">
                <a:latin typeface="Tahoma"/>
                <a:cs typeface="Tahoma"/>
              </a:rPr>
              <a:t>synchronization</a:t>
            </a:r>
            <a:r>
              <a:rPr sz="2180" spc="99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solutions</a:t>
            </a:r>
            <a:endParaRPr sz="2180" dirty="0">
              <a:latin typeface="Tahoma"/>
              <a:cs typeface="Tahoma"/>
            </a:endParaRPr>
          </a:p>
          <a:p>
            <a:pPr marL="573821">
              <a:lnSpc>
                <a:spcPct val="150000"/>
              </a:lnSpc>
            </a:pPr>
            <a:r>
              <a:rPr sz="2180" spc="-89" dirty="0">
                <a:latin typeface="Tahoma"/>
                <a:cs typeface="Tahoma"/>
              </a:rPr>
              <a:t>How </a:t>
            </a:r>
            <a:r>
              <a:rPr sz="2180" spc="-79" dirty="0">
                <a:latin typeface="Tahoma"/>
                <a:cs typeface="Tahoma"/>
              </a:rPr>
              <a:t>the Programmer </a:t>
            </a:r>
            <a:r>
              <a:rPr sz="2180" spc="-89" dirty="0">
                <a:latin typeface="Tahoma"/>
                <a:cs typeface="Tahoma"/>
              </a:rPr>
              <a:t>can </a:t>
            </a:r>
            <a:r>
              <a:rPr sz="2180" spc="-149" dirty="0">
                <a:latin typeface="Tahoma"/>
                <a:cs typeface="Tahoma"/>
              </a:rPr>
              <a:t>use </a:t>
            </a:r>
            <a:r>
              <a:rPr sz="2180" spc="-69" dirty="0">
                <a:latin typeface="Tahoma"/>
                <a:cs typeface="Tahoma"/>
              </a:rPr>
              <a:t>synchronization</a:t>
            </a:r>
            <a:r>
              <a:rPr sz="2180" spc="188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facilities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5182"/>
            <a:ext cx="3504310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99" dirty="0"/>
              <a:t>System</a:t>
            </a:r>
            <a:r>
              <a:rPr spc="-50" dirty="0"/>
              <a:t> </a:t>
            </a:r>
            <a:r>
              <a:rPr spc="-10" dirty="0"/>
              <a:t>Call</a:t>
            </a: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205380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2810999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7574" y="1385463"/>
            <a:ext cx="8603330" cy="1953163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30" dirty="0">
                <a:latin typeface="Tahoma"/>
                <a:cs typeface="Tahoma"/>
              </a:rPr>
              <a:t>What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a system</a:t>
            </a:r>
            <a:r>
              <a:rPr sz="2180" spc="347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call?</a:t>
            </a:r>
            <a:endParaRPr sz="2180">
              <a:latin typeface="Tahoma"/>
              <a:cs typeface="Tahoma"/>
            </a:endParaRPr>
          </a:p>
          <a:p>
            <a:pPr marL="573821" marR="328437">
              <a:lnSpc>
                <a:spcPct val="102600"/>
              </a:lnSpc>
              <a:spcBef>
                <a:spcPts val="595"/>
              </a:spcBef>
            </a:pPr>
            <a:r>
              <a:rPr sz="2180" spc="129" dirty="0">
                <a:latin typeface="Tahoma"/>
                <a:cs typeface="Tahoma"/>
              </a:rPr>
              <a:t>A </a:t>
            </a:r>
            <a:r>
              <a:rPr sz="2180" spc="-109" dirty="0">
                <a:latin typeface="Tahoma"/>
                <a:cs typeface="Tahoma"/>
              </a:rPr>
              <a:t>request </a:t>
            </a:r>
            <a:r>
              <a:rPr sz="2180" spc="-79" dirty="0">
                <a:latin typeface="Tahoma"/>
                <a:cs typeface="Tahoma"/>
              </a:rPr>
              <a:t>from </a:t>
            </a:r>
            <a:r>
              <a:rPr sz="2180" spc="-109" dirty="0">
                <a:latin typeface="Tahoma"/>
                <a:cs typeface="Tahoma"/>
              </a:rPr>
              <a:t>an </a:t>
            </a:r>
            <a:r>
              <a:rPr sz="2180" spc="-50" dirty="0">
                <a:latin typeface="Tahoma"/>
                <a:cs typeface="Tahoma"/>
              </a:rPr>
              <a:t>application </a:t>
            </a:r>
            <a:r>
              <a:rPr sz="2180" spc="-99" dirty="0">
                <a:latin typeface="Tahoma"/>
                <a:cs typeface="Tahoma"/>
              </a:rPr>
              <a:t>program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79" dirty="0">
                <a:latin typeface="Tahoma"/>
                <a:cs typeface="Tahoma"/>
              </a:rPr>
              <a:t>the operating </a:t>
            </a:r>
            <a:r>
              <a:rPr sz="2180" spc="-109" dirty="0">
                <a:latin typeface="Tahoma"/>
                <a:cs typeface="Tahoma"/>
              </a:rPr>
              <a:t>system </a:t>
            </a:r>
            <a:r>
              <a:rPr sz="2180" spc="-30" dirty="0">
                <a:latin typeface="Tahoma"/>
                <a:cs typeface="Tahoma"/>
              </a:rPr>
              <a:t>to  </a:t>
            </a:r>
            <a:r>
              <a:rPr sz="2180" spc="-99" dirty="0">
                <a:latin typeface="Tahoma"/>
                <a:cs typeface="Tahoma"/>
              </a:rPr>
              <a:t>perform </a:t>
            </a:r>
            <a:r>
              <a:rPr sz="2180" spc="-139" dirty="0">
                <a:latin typeface="Tahoma"/>
                <a:cs typeface="Tahoma"/>
              </a:rPr>
              <a:t>some </a:t>
            </a:r>
            <a:r>
              <a:rPr sz="2180" spc="-129" dirty="0">
                <a:latin typeface="Tahoma"/>
                <a:cs typeface="Tahoma"/>
              </a:rPr>
              <a:t>hardware </a:t>
            </a:r>
            <a:r>
              <a:rPr sz="2180" spc="-50" dirty="0">
                <a:latin typeface="Tahoma"/>
                <a:cs typeface="Tahoma"/>
              </a:rPr>
              <a:t>action </a:t>
            </a:r>
            <a:r>
              <a:rPr sz="2180" spc="-109" dirty="0">
                <a:latin typeface="Tahoma"/>
                <a:cs typeface="Tahoma"/>
              </a:rPr>
              <a:t>on </a:t>
            </a:r>
            <a:r>
              <a:rPr sz="2180" spc="-79" dirty="0">
                <a:latin typeface="Tahoma"/>
                <a:cs typeface="Tahoma"/>
              </a:rPr>
              <a:t>behalf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-99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application.</a:t>
            </a:r>
            <a:endParaRPr sz="2180">
              <a:latin typeface="Tahoma"/>
              <a:cs typeface="Tahoma"/>
            </a:endParaRPr>
          </a:p>
          <a:p>
            <a:pPr marL="573821" marR="10067">
              <a:lnSpc>
                <a:spcPct val="102600"/>
              </a:lnSpc>
              <a:spcBef>
                <a:spcPts val="595"/>
              </a:spcBef>
            </a:pPr>
            <a:r>
              <a:rPr sz="2180" spc="-89" dirty="0">
                <a:latin typeface="Tahoma"/>
                <a:cs typeface="Tahoma"/>
              </a:rPr>
              <a:t>System </a:t>
            </a:r>
            <a:r>
              <a:rPr sz="2180" spc="-59" dirty="0">
                <a:latin typeface="Tahoma"/>
                <a:cs typeface="Tahoma"/>
              </a:rPr>
              <a:t>calls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40" dirty="0">
                <a:latin typeface="Tahoma"/>
                <a:cs typeface="Tahoma"/>
              </a:rPr>
              <a:t>initiated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119" dirty="0">
                <a:latin typeface="Tahoma"/>
                <a:cs typeface="Tahoma"/>
              </a:rPr>
              <a:t>software </a:t>
            </a:r>
            <a:r>
              <a:rPr sz="2180" spc="-59" dirty="0">
                <a:latin typeface="Tahoma"/>
                <a:cs typeface="Tahoma"/>
              </a:rPr>
              <a:t>interrupt </a:t>
            </a:r>
            <a:r>
              <a:rPr sz="2180" spc="-109" dirty="0">
                <a:latin typeface="Tahoma"/>
                <a:cs typeface="Tahoma"/>
              </a:rPr>
              <a:t>assembly language  </a:t>
            </a:r>
            <a:r>
              <a:rPr sz="2180" spc="-50" dirty="0">
                <a:latin typeface="Tahoma"/>
                <a:cs typeface="Tahoma"/>
              </a:rPr>
              <a:t>instruction.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8720" y="3736591"/>
            <a:ext cx="6350382" cy="1953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85216" y="390853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4599693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5290878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5982064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1717046" y="29612"/>
            <a:ext cx="8695189" cy="6609385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2774" dirty="0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-40" dirty="0">
                <a:solidFill>
                  <a:srgbClr val="CC0000"/>
                </a:solidFill>
                <a:latin typeface="Tahoma"/>
                <a:cs typeface="Tahoma"/>
              </a:rPr>
              <a:t>Possible </a:t>
            </a:r>
            <a:r>
              <a:rPr sz="1784" spc="-30" dirty="0">
                <a:solidFill>
                  <a:srgbClr val="CC0000"/>
                </a:solidFill>
                <a:latin typeface="Tahoma"/>
                <a:cs typeface="Tahoma"/>
              </a:rPr>
              <a:t>Synchronization</a:t>
            </a:r>
            <a:r>
              <a:rPr sz="1784" spc="139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84" spc="-30" dirty="0">
                <a:solidFill>
                  <a:srgbClr val="CC0000"/>
                </a:solidFill>
                <a:latin typeface="Tahoma"/>
                <a:cs typeface="Tahoma"/>
              </a:rPr>
              <a:t>Solutions</a:t>
            </a:r>
            <a:endParaRPr sz="1784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84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982" dirty="0">
              <a:latin typeface="Times New Roman"/>
              <a:cs typeface="Times New Roman"/>
            </a:endParaRPr>
          </a:p>
          <a:p>
            <a:pPr marL="85570" marR="836822">
              <a:lnSpc>
                <a:spcPct val="102600"/>
              </a:lnSpc>
            </a:pPr>
            <a:r>
              <a:rPr sz="2180" spc="129" dirty="0">
                <a:latin typeface="Tahoma"/>
                <a:cs typeface="Tahoma"/>
              </a:rPr>
              <a:t>A </a:t>
            </a:r>
            <a:r>
              <a:rPr sz="2180" b="1" spc="-119" dirty="0">
                <a:latin typeface="Arial"/>
                <a:cs typeface="Arial"/>
              </a:rPr>
              <a:t>semaphore, </a:t>
            </a:r>
            <a:r>
              <a:rPr sz="2180" b="1" spc="-307" dirty="0">
                <a:latin typeface="Arial"/>
                <a:cs typeface="Arial"/>
              </a:rPr>
              <a:t>s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99" dirty="0">
                <a:latin typeface="Tahoma"/>
                <a:cs typeface="Tahoma"/>
              </a:rPr>
              <a:t>non-negative </a:t>
            </a:r>
            <a:r>
              <a:rPr sz="2180" spc="-89" dirty="0">
                <a:latin typeface="Tahoma"/>
                <a:cs typeface="Tahoma"/>
              </a:rPr>
              <a:t>integer variable </a:t>
            </a:r>
            <a:r>
              <a:rPr sz="2180" spc="-30" dirty="0">
                <a:latin typeface="Tahoma"/>
                <a:cs typeface="Tahoma"/>
              </a:rPr>
              <a:t>that </a:t>
            </a:r>
            <a:r>
              <a:rPr sz="2180" spc="-89" dirty="0">
                <a:latin typeface="Tahoma"/>
                <a:cs typeface="Tahoma"/>
              </a:rPr>
              <a:t>can </a:t>
            </a:r>
            <a:r>
              <a:rPr sz="2180" spc="-69" dirty="0">
                <a:latin typeface="Tahoma"/>
                <a:cs typeface="Tahoma"/>
              </a:rPr>
              <a:t>only </a:t>
            </a:r>
            <a:r>
              <a:rPr sz="2180" spc="-109" dirty="0">
                <a:latin typeface="Tahoma"/>
                <a:cs typeface="Tahoma"/>
              </a:rPr>
              <a:t>be  changed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or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tested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by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these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two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invisible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functions</a:t>
            </a:r>
            <a:endParaRPr sz="2180" dirty="0">
              <a:latin typeface="Tahoma"/>
              <a:cs typeface="Tahoma"/>
            </a:endParaRPr>
          </a:p>
          <a:p>
            <a:pPr marL="634223">
              <a:spcBef>
                <a:spcPts val="811"/>
              </a:spcBef>
            </a:pPr>
            <a:r>
              <a:rPr sz="2180" i="1" spc="-20" dirty="0">
                <a:latin typeface="Arial"/>
                <a:cs typeface="Arial"/>
              </a:rPr>
              <a:t>V(s): </a:t>
            </a:r>
            <a:r>
              <a:rPr sz="2180" i="1" spc="10" dirty="0">
                <a:latin typeface="Arial"/>
                <a:cs typeface="Arial"/>
              </a:rPr>
              <a:t>[ </a:t>
            </a:r>
            <a:r>
              <a:rPr sz="2180" i="1" spc="-268" dirty="0">
                <a:latin typeface="Arial"/>
                <a:cs typeface="Arial"/>
              </a:rPr>
              <a:t>s </a:t>
            </a:r>
            <a:r>
              <a:rPr sz="2180" i="1" spc="404" dirty="0">
                <a:latin typeface="Arial"/>
                <a:cs typeface="Arial"/>
              </a:rPr>
              <a:t>= </a:t>
            </a:r>
            <a:r>
              <a:rPr sz="2180" i="1" spc="-268" dirty="0">
                <a:latin typeface="Arial"/>
                <a:cs typeface="Arial"/>
              </a:rPr>
              <a:t>s </a:t>
            </a:r>
            <a:r>
              <a:rPr sz="2180" i="1" spc="404" dirty="0">
                <a:latin typeface="Arial"/>
                <a:cs typeface="Arial"/>
              </a:rPr>
              <a:t>+</a:t>
            </a:r>
            <a:r>
              <a:rPr sz="2180" i="1" spc="-248" dirty="0">
                <a:latin typeface="Arial"/>
                <a:cs typeface="Arial"/>
              </a:rPr>
              <a:t> </a:t>
            </a:r>
            <a:r>
              <a:rPr sz="2180" i="1" spc="-59" dirty="0">
                <a:latin typeface="Arial"/>
                <a:cs typeface="Arial"/>
              </a:rPr>
              <a:t>1]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9"/>
              </a:spcBef>
            </a:pPr>
            <a:endParaRPr sz="1784" dirty="0">
              <a:latin typeface="Times New Roman"/>
              <a:cs typeface="Times New Roman"/>
            </a:endParaRPr>
          </a:p>
          <a:p>
            <a:pPr marL="634223"/>
            <a:r>
              <a:rPr sz="2180" i="1" spc="-30" dirty="0">
                <a:latin typeface="Arial"/>
                <a:cs typeface="Arial"/>
              </a:rPr>
              <a:t>P(s): </a:t>
            </a:r>
            <a:r>
              <a:rPr sz="2180" i="1" spc="10" dirty="0">
                <a:latin typeface="Arial"/>
                <a:cs typeface="Arial"/>
              </a:rPr>
              <a:t>[ </a:t>
            </a:r>
            <a:r>
              <a:rPr sz="2180" i="1" spc="-79" dirty="0">
                <a:latin typeface="Arial"/>
                <a:cs typeface="Arial"/>
              </a:rPr>
              <a:t>while (s </a:t>
            </a:r>
            <a:r>
              <a:rPr sz="2180" i="1" spc="404" dirty="0">
                <a:latin typeface="Arial"/>
                <a:cs typeface="Arial"/>
              </a:rPr>
              <a:t>== </a:t>
            </a:r>
            <a:r>
              <a:rPr sz="2180" i="1" spc="-10" dirty="0">
                <a:latin typeface="Arial"/>
                <a:cs typeface="Arial"/>
              </a:rPr>
              <a:t>0) </a:t>
            </a:r>
            <a:r>
              <a:rPr sz="2180" i="1" spc="10" dirty="0">
                <a:latin typeface="Arial"/>
                <a:cs typeface="Arial"/>
              </a:rPr>
              <a:t>WAIT(); </a:t>
            </a:r>
            <a:r>
              <a:rPr sz="2180" i="1" spc="-268" dirty="0">
                <a:latin typeface="Arial"/>
                <a:cs typeface="Arial"/>
              </a:rPr>
              <a:t>s </a:t>
            </a:r>
            <a:r>
              <a:rPr sz="2180" i="1" spc="404" dirty="0">
                <a:latin typeface="Arial"/>
                <a:cs typeface="Arial"/>
              </a:rPr>
              <a:t>= </a:t>
            </a:r>
            <a:r>
              <a:rPr sz="2180" i="1" spc="-268" dirty="0">
                <a:latin typeface="Arial"/>
                <a:cs typeface="Arial"/>
              </a:rPr>
              <a:t>s </a:t>
            </a:r>
            <a:r>
              <a:rPr sz="2180" i="1" spc="-10" dirty="0">
                <a:latin typeface="Arial"/>
                <a:cs typeface="Arial"/>
              </a:rPr>
              <a:t>-</a:t>
            </a:r>
            <a:r>
              <a:rPr sz="2180" i="1" spc="69" dirty="0">
                <a:latin typeface="Arial"/>
                <a:cs typeface="Arial"/>
              </a:rPr>
              <a:t> </a:t>
            </a:r>
            <a:r>
              <a:rPr sz="2180" i="1" spc="-59" dirty="0">
                <a:latin typeface="Arial"/>
                <a:cs typeface="Arial"/>
              </a:rPr>
              <a:t>1]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8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84" dirty="0">
              <a:latin typeface="Times New Roman"/>
              <a:cs typeface="Times New Roman"/>
            </a:endParaRPr>
          </a:p>
          <a:p>
            <a:pPr marL="634223" marR="10067">
              <a:lnSpc>
                <a:spcPct val="102600"/>
              </a:lnSpc>
            </a:pPr>
            <a:r>
              <a:rPr sz="2180" b="1" spc="59" dirty="0">
                <a:latin typeface="Arial"/>
                <a:cs typeface="Arial"/>
              </a:rPr>
              <a:t>P </a:t>
            </a:r>
            <a:r>
              <a:rPr sz="2180" spc="-89" dirty="0">
                <a:latin typeface="Tahoma"/>
                <a:cs typeface="Tahoma"/>
              </a:rPr>
              <a:t>(probern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50" dirty="0">
                <a:latin typeface="Tahoma"/>
                <a:cs typeface="Tahoma"/>
              </a:rPr>
              <a:t>test)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39" dirty="0">
                <a:latin typeface="Tahoma"/>
                <a:cs typeface="Tahoma"/>
              </a:rPr>
              <a:t>used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69" dirty="0">
                <a:latin typeface="Tahoma"/>
                <a:cs typeface="Tahoma"/>
              </a:rPr>
              <a:t>acquiring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40" dirty="0">
                <a:latin typeface="Tahoma"/>
                <a:cs typeface="Tahoma"/>
              </a:rPr>
              <a:t>lock. </a:t>
            </a:r>
            <a:endParaRPr lang="en-US" sz="2180" spc="-40" dirty="0">
              <a:latin typeface="Tahoma"/>
              <a:cs typeface="Tahoma"/>
            </a:endParaRPr>
          </a:p>
          <a:p>
            <a:pPr marL="634223" marR="10067">
              <a:lnSpc>
                <a:spcPct val="102600"/>
              </a:lnSpc>
            </a:pPr>
            <a:r>
              <a:rPr sz="2180" b="1" spc="129" dirty="0">
                <a:latin typeface="Arial"/>
                <a:cs typeface="Arial"/>
              </a:rPr>
              <a:t>V </a:t>
            </a:r>
            <a:r>
              <a:rPr sz="2180" spc="-109" dirty="0">
                <a:latin typeface="Tahoma"/>
                <a:cs typeface="Tahoma"/>
              </a:rPr>
              <a:t>(verhogen – </a:t>
            </a:r>
            <a:r>
              <a:rPr sz="2180" spc="-30" dirty="0">
                <a:latin typeface="Tahoma"/>
                <a:cs typeface="Tahoma"/>
              </a:rPr>
              <a:t>to  </a:t>
            </a:r>
            <a:r>
              <a:rPr sz="2180" spc="-79" dirty="0">
                <a:latin typeface="Tahoma"/>
                <a:cs typeface="Tahoma"/>
              </a:rPr>
              <a:t>increment)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39" dirty="0">
                <a:latin typeface="Tahoma"/>
                <a:cs typeface="Tahoma"/>
              </a:rPr>
              <a:t>used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99" dirty="0">
                <a:latin typeface="Tahoma"/>
                <a:cs typeface="Tahoma"/>
              </a:rPr>
              <a:t>releasing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159" dirty="0">
                <a:latin typeface="Tahoma"/>
                <a:cs typeface="Tahoma"/>
              </a:rPr>
              <a:t> </a:t>
            </a:r>
            <a:r>
              <a:rPr sz="2180" spc="-40" dirty="0">
                <a:latin typeface="Tahoma"/>
                <a:cs typeface="Tahoma"/>
              </a:rPr>
              <a:t>lock.</a:t>
            </a:r>
            <a:endParaRPr sz="2180" dirty="0">
              <a:latin typeface="Tahoma"/>
              <a:cs typeface="Tahoma"/>
            </a:endParaRPr>
          </a:p>
          <a:p>
            <a:pPr marL="634223" marR="739927">
              <a:lnSpc>
                <a:spcPct val="102600"/>
              </a:lnSpc>
              <a:spcBef>
                <a:spcPts val="79"/>
              </a:spcBef>
            </a:pPr>
            <a:r>
              <a:rPr sz="2180" spc="-40" dirty="0">
                <a:latin typeface="Tahoma"/>
                <a:cs typeface="Tahoma"/>
              </a:rPr>
              <a:t>The </a:t>
            </a:r>
            <a:r>
              <a:rPr sz="2180" spc="-129" dirty="0">
                <a:latin typeface="Tahoma"/>
                <a:cs typeface="Tahoma"/>
              </a:rPr>
              <a:t>square </a:t>
            </a:r>
            <a:r>
              <a:rPr sz="2180" spc="-99" dirty="0">
                <a:latin typeface="Tahoma"/>
                <a:cs typeface="Tahoma"/>
              </a:rPr>
              <a:t>brackets </a:t>
            </a:r>
            <a:r>
              <a:rPr sz="2180" spc="-218" dirty="0">
                <a:latin typeface="Tahoma"/>
                <a:cs typeface="Tahoma"/>
              </a:rPr>
              <a:t>[ ] </a:t>
            </a:r>
            <a:r>
              <a:rPr sz="2180" spc="-139" dirty="0">
                <a:latin typeface="Tahoma"/>
                <a:cs typeface="Tahoma"/>
              </a:rPr>
              <a:t>here </a:t>
            </a:r>
            <a:r>
              <a:rPr sz="2180" spc="-129" dirty="0">
                <a:latin typeface="Tahoma"/>
                <a:cs typeface="Tahoma"/>
              </a:rPr>
              <a:t>mean </a:t>
            </a:r>
            <a:r>
              <a:rPr sz="2180" spc="-30" dirty="0">
                <a:latin typeface="Tahoma"/>
                <a:cs typeface="Tahoma"/>
              </a:rPr>
              <a:t>that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69" dirty="0">
                <a:latin typeface="Tahoma"/>
                <a:cs typeface="Tahoma"/>
              </a:rPr>
              <a:t>actions </a:t>
            </a:r>
            <a:r>
              <a:rPr sz="2180" spc="-139" dirty="0">
                <a:latin typeface="Tahoma"/>
                <a:cs typeface="Tahoma"/>
              </a:rPr>
              <a:t>between </a:t>
            </a:r>
            <a:r>
              <a:rPr sz="2180" spc="-79" dirty="0">
                <a:latin typeface="Tahoma"/>
                <a:cs typeface="Tahoma"/>
              </a:rPr>
              <a:t>the  </a:t>
            </a:r>
            <a:r>
              <a:rPr sz="2180" spc="-99" dirty="0">
                <a:latin typeface="Tahoma"/>
                <a:cs typeface="Tahoma"/>
              </a:rPr>
              <a:t>brackets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b="1" spc="-109" dirty="0">
                <a:latin typeface="Arial"/>
                <a:cs typeface="Arial"/>
              </a:rPr>
              <a:t>autonomous </a:t>
            </a:r>
            <a:r>
              <a:rPr sz="2180" spc="-40" dirty="0">
                <a:latin typeface="Tahoma"/>
                <a:cs typeface="Tahoma"/>
              </a:rPr>
              <a:t>(not</a:t>
            </a:r>
            <a:r>
              <a:rPr sz="2180" spc="238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interruptible).</a:t>
            </a:r>
            <a:endParaRPr sz="2180" dirty="0">
              <a:latin typeface="Tahoma"/>
              <a:cs typeface="Tahoma"/>
            </a:endParaRPr>
          </a:p>
          <a:p>
            <a:pPr marL="634223" marR="10067">
              <a:lnSpc>
                <a:spcPct val="102600"/>
              </a:lnSpc>
              <a:spcBef>
                <a:spcPts val="69"/>
              </a:spcBef>
            </a:pPr>
            <a:r>
              <a:rPr sz="2180" spc="-40" dirty="0">
                <a:latin typeface="Tahoma"/>
                <a:cs typeface="Tahoma"/>
              </a:rPr>
              <a:t>The </a:t>
            </a:r>
            <a:r>
              <a:rPr sz="2180" spc="-20" dirty="0">
                <a:latin typeface="Tahoma"/>
                <a:cs typeface="Tahoma"/>
              </a:rPr>
              <a:t>initial </a:t>
            </a:r>
            <a:r>
              <a:rPr sz="2180" spc="-99" dirty="0">
                <a:latin typeface="Tahoma"/>
                <a:cs typeface="Tahoma"/>
              </a:rPr>
              <a:t>value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b="1" spc="-307" dirty="0">
                <a:latin typeface="Arial"/>
                <a:cs typeface="Arial"/>
              </a:rPr>
              <a:t>s </a:t>
            </a:r>
            <a:r>
              <a:rPr lang="en-US" sz="2180" b="1" spc="-307" dirty="0">
                <a:latin typeface="Arial"/>
                <a:cs typeface="Arial"/>
              </a:rPr>
              <a:t> </a:t>
            </a:r>
            <a:r>
              <a:rPr sz="2180" spc="-99" dirty="0">
                <a:latin typeface="Tahoma"/>
                <a:cs typeface="Tahoma"/>
              </a:rPr>
              <a:t>determines </a:t>
            </a:r>
            <a:r>
              <a:rPr sz="2180" spc="-139" dirty="0">
                <a:latin typeface="Tahoma"/>
                <a:cs typeface="Tahoma"/>
              </a:rPr>
              <a:t>how </a:t>
            </a:r>
            <a:r>
              <a:rPr sz="2180" spc="-109" dirty="0">
                <a:latin typeface="Tahoma"/>
                <a:cs typeface="Tahoma"/>
              </a:rPr>
              <a:t>many </a:t>
            </a:r>
            <a:r>
              <a:rPr sz="2180" spc="-89" dirty="0">
                <a:latin typeface="Tahoma"/>
                <a:cs typeface="Tahoma"/>
              </a:rPr>
              <a:t>simultaneous </a:t>
            </a:r>
            <a:r>
              <a:rPr sz="2180" spc="-99" dirty="0">
                <a:latin typeface="Tahoma"/>
                <a:cs typeface="Tahoma"/>
              </a:rPr>
              <a:t>threads </a:t>
            </a:r>
            <a:r>
              <a:rPr sz="2180" spc="-129" dirty="0">
                <a:latin typeface="Tahoma"/>
                <a:cs typeface="Tahoma"/>
              </a:rPr>
              <a:t>may  </a:t>
            </a:r>
            <a:r>
              <a:rPr sz="2180" spc="-69" dirty="0">
                <a:latin typeface="Tahoma"/>
                <a:cs typeface="Tahoma"/>
              </a:rPr>
              <a:t>hold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b="1" spc="-129" dirty="0">
                <a:latin typeface="Arial"/>
                <a:cs typeface="Arial"/>
              </a:rPr>
              <a:t>semaphore</a:t>
            </a:r>
            <a:r>
              <a:rPr sz="2180" b="1" spc="-79" dirty="0">
                <a:latin typeface="Arial"/>
                <a:cs typeface="Arial"/>
              </a:rPr>
              <a:t> </a:t>
            </a:r>
            <a:r>
              <a:rPr sz="2180" b="1" spc="-89" dirty="0">
                <a:latin typeface="Arial"/>
                <a:cs typeface="Arial"/>
              </a:rPr>
              <a:t>lock</a:t>
            </a:r>
            <a:r>
              <a:rPr sz="2180" spc="-89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  <a:p>
            <a:pPr marL="634223" marR="57883">
              <a:lnSpc>
                <a:spcPct val="102600"/>
              </a:lnSpc>
              <a:spcBef>
                <a:spcPts val="79"/>
              </a:spcBef>
            </a:pPr>
            <a:r>
              <a:rPr sz="2180" spc="-59" dirty="0">
                <a:latin typeface="Tahoma"/>
                <a:cs typeface="Tahoma"/>
              </a:rPr>
              <a:t>Set </a:t>
            </a:r>
            <a:r>
              <a:rPr sz="2180" b="1" spc="-307" dirty="0">
                <a:latin typeface="Arial"/>
                <a:cs typeface="Arial"/>
              </a:rPr>
              <a:t>s </a:t>
            </a:r>
            <a:r>
              <a:rPr lang="en-US" sz="2180" b="1" spc="-307" dirty="0">
                <a:latin typeface="Arial"/>
                <a:cs typeface="Arial"/>
              </a:rPr>
              <a:t>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1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89" dirty="0">
                <a:latin typeface="Tahoma"/>
                <a:cs typeface="Tahoma"/>
              </a:rPr>
              <a:t>simple </a:t>
            </a:r>
            <a:r>
              <a:rPr sz="2180" spc="-40" dirty="0">
                <a:latin typeface="Tahoma"/>
                <a:cs typeface="Tahoma"/>
              </a:rPr>
              <a:t>lock, </a:t>
            </a:r>
            <a:r>
              <a:rPr sz="2180" spc="-69" dirty="0">
                <a:latin typeface="Tahoma"/>
                <a:cs typeface="Tahoma"/>
              </a:rPr>
              <a:t>called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89" dirty="0">
                <a:latin typeface="Tahoma"/>
                <a:cs typeface="Tahoma"/>
              </a:rPr>
              <a:t>binary </a:t>
            </a:r>
            <a:r>
              <a:rPr sz="2180" spc="-30" dirty="0">
                <a:latin typeface="Tahoma"/>
                <a:cs typeface="Tahoma"/>
              </a:rPr>
              <a:t>lock </a:t>
            </a:r>
            <a:r>
              <a:rPr sz="2180" spc="-119" dirty="0">
                <a:latin typeface="Tahoma"/>
                <a:cs typeface="Tahoma"/>
              </a:rPr>
              <a:t>or </a:t>
            </a:r>
            <a:r>
              <a:rPr sz="2180" spc="-89" dirty="0">
                <a:latin typeface="Tahoma"/>
                <a:cs typeface="Tahoma"/>
              </a:rPr>
              <a:t>binary </a:t>
            </a:r>
            <a:r>
              <a:rPr sz="2180" spc="-129" dirty="0">
                <a:latin typeface="Tahoma"/>
                <a:cs typeface="Tahoma"/>
              </a:rPr>
              <a:t>semaphore.  </a:t>
            </a:r>
            <a:r>
              <a:rPr sz="2180" spc="-109" dirty="0">
                <a:latin typeface="Tahoma"/>
                <a:cs typeface="Tahoma"/>
              </a:rPr>
              <a:t>Some problems </a:t>
            </a:r>
            <a:r>
              <a:rPr sz="2180" spc="-79" dirty="0">
                <a:latin typeface="Tahoma"/>
                <a:cs typeface="Tahoma"/>
              </a:rPr>
              <a:t>allow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b="1" spc="-307" dirty="0">
                <a:latin typeface="Arial"/>
                <a:cs typeface="Arial"/>
              </a:rPr>
              <a:t>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spc="-99" dirty="0">
                <a:latin typeface="Tahoma"/>
                <a:cs typeface="Tahoma"/>
              </a:rPr>
              <a:t>larger</a:t>
            </a:r>
            <a:r>
              <a:rPr sz="2180" spc="139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than </a:t>
            </a:r>
            <a:r>
              <a:rPr sz="2180" spc="-89" dirty="0">
                <a:latin typeface="Tahoma"/>
                <a:cs typeface="Tahoma"/>
              </a:rPr>
              <a:t>1.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184D-AC28-42BA-BC09-5159811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DA1C-1B7F-484B-ACA3-4ED567E5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concurrent process using simple integer value to solve SYNC problems</a:t>
            </a:r>
          </a:p>
          <a:p>
            <a:r>
              <a:rPr lang="en-US" dirty="0"/>
              <a:t>Semaphore is a variable which holds an integer value shared between threads to achieve SYNC in a multiprocessing environment</a:t>
            </a:r>
          </a:p>
          <a:p>
            <a:r>
              <a:rPr lang="en-US" dirty="0"/>
              <a:t>S and its value is used and accessed wait() and signal()</a:t>
            </a:r>
          </a:p>
          <a:p>
            <a:r>
              <a:rPr lang="en-US" dirty="0"/>
              <a:t>Represented by </a:t>
            </a:r>
            <a:r>
              <a:rPr lang="en-US" b="1" dirty="0"/>
              <a:t>p </a:t>
            </a:r>
            <a:r>
              <a:rPr lang="en-US" dirty="0"/>
              <a:t>for wait() and </a:t>
            </a:r>
            <a:r>
              <a:rPr lang="en-US" b="1" dirty="0"/>
              <a:t>v </a:t>
            </a:r>
            <a:r>
              <a:rPr lang="en-US" dirty="0"/>
              <a:t>for signal()</a:t>
            </a:r>
          </a:p>
          <a:p>
            <a:r>
              <a:rPr lang="en-US" dirty="0"/>
              <a:t>Wait() for decrement and signal() for </a:t>
            </a:r>
            <a:r>
              <a:rPr lang="en-US" dirty="0" err="1"/>
              <a:t>increament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8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CB86-37A3-4FB8-A6C3-DB4431F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1274-81A2-431B-88D0-1C82413B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While(S&lt;=0);</a:t>
            </a:r>
          </a:p>
          <a:p>
            <a:pPr marL="0" indent="0">
              <a:buNone/>
            </a:pPr>
            <a:r>
              <a:rPr lang="en-US" dirty="0"/>
              <a:t>	S--;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If true the control will be inside the loop and will not come out</a:t>
            </a:r>
          </a:p>
          <a:p>
            <a:r>
              <a:rPr lang="en-US" dirty="0"/>
              <a:t>Means some other process are already in the Critical region or using the resource</a:t>
            </a:r>
          </a:p>
          <a:p>
            <a:r>
              <a:rPr lang="en-US" dirty="0"/>
              <a:t>Means the trying process will not be allowed to enter the critical region or share the resource</a:t>
            </a:r>
          </a:p>
        </p:txBody>
      </p:sp>
    </p:spTree>
    <p:extLst>
      <p:ext uri="{BB962C8B-B14F-4D97-AF65-F5344CB8AC3E}">
        <p14:creationId xmlns:p14="http://schemas.microsoft.com/office/powerpoint/2010/main" val="109592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CB92-1C10-4F90-B2E4-A2F0A7D0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3B77-D4DE-48CC-BFDD-49EF16B2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condition is not true, it will not go to while, rather go to the decrement, will let the other process to use the critical region or access the 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Singal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V(Semaphore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Means when one process is modifying the value of semaphore the other process are not allowed to modify</a:t>
            </a:r>
          </a:p>
        </p:txBody>
      </p:sp>
    </p:spTree>
    <p:extLst>
      <p:ext uri="{BB962C8B-B14F-4D97-AF65-F5344CB8AC3E}">
        <p14:creationId xmlns:p14="http://schemas.microsoft.com/office/powerpoint/2010/main" val="355055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2428-7387-4463-8CAB-E3E9D182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6839-FD7C-42EF-AC9E-B4697A01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one semaphore</a:t>
            </a:r>
          </a:p>
          <a:p>
            <a:r>
              <a:rPr lang="en-US" dirty="0"/>
              <a:t>Binary semaphore (0/1)</a:t>
            </a:r>
          </a:p>
          <a:p>
            <a:r>
              <a:rPr lang="en-US" dirty="0"/>
              <a:t>0 means critical region / resource used by a process</a:t>
            </a:r>
          </a:p>
          <a:p>
            <a:r>
              <a:rPr lang="en-US" dirty="0"/>
              <a:t>1 means the critical region / resource is free to be used other process</a:t>
            </a:r>
          </a:p>
          <a:p>
            <a:r>
              <a:rPr lang="en-US" dirty="0"/>
              <a:t>Case 1:</a:t>
            </a:r>
          </a:p>
          <a:p>
            <a:r>
              <a:rPr lang="en-US" dirty="0"/>
              <a:t>If the it is </a:t>
            </a:r>
            <a:r>
              <a:rPr lang="en-US" b="1" dirty="0"/>
              <a:t>1 </a:t>
            </a:r>
            <a:r>
              <a:rPr lang="en-US" dirty="0"/>
              <a:t>means free and some process are to occupy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2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4587-3009-4E91-BAA4-CF7502CD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5928-E0C2-4E40-A623-280D1487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While(S&lt;=0);</a:t>
            </a:r>
          </a:p>
          <a:p>
            <a:pPr marL="0" indent="0">
              <a:buNone/>
            </a:pPr>
            <a:r>
              <a:rPr lang="en-US" dirty="0"/>
              <a:t>	S--;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</a:t>
            </a:r>
            <a:r>
              <a:rPr lang="en-US" b="1" dirty="0"/>
              <a:t>(1&lt;=</a:t>
            </a:r>
            <a:r>
              <a:rPr lang="en-US" dirty="0"/>
              <a:t>0); // false</a:t>
            </a:r>
          </a:p>
          <a:p>
            <a:pPr marL="0" indent="0">
              <a:buNone/>
            </a:pPr>
            <a:r>
              <a:rPr lang="en-US" dirty="0"/>
              <a:t>	S--; // S = S -1 =&gt; S = 1 -1 = 0 // A process has occupied it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3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3E4C-2AE1-4AB3-A929-3B767B50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81A9-1AD2-43F9-9ED8-EFE54C83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825625"/>
            <a:ext cx="11635409" cy="4351338"/>
          </a:xfrm>
        </p:spPr>
        <p:txBody>
          <a:bodyPr>
            <a:normAutofit/>
          </a:bodyPr>
          <a:lstStyle/>
          <a:p>
            <a:r>
              <a:rPr lang="en-US" dirty="0"/>
              <a:t>Case 2:</a:t>
            </a:r>
          </a:p>
          <a:p>
            <a:r>
              <a:rPr lang="en-US" dirty="0"/>
              <a:t>To leave a critical region</a:t>
            </a:r>
          </a:p>
          <a:p>
            <a:r>
              <a:rPr lang="en-US" dirty="0"/>
              <a:t>Now S = 0</a:t>
            </a:r>
          </a:p>
          <a:p>
            <a:pPr marL="0" indent="0">
              <a:buNone/>
            </a:pPr>
            <a:r>
              <a:rPr lang="en-US" dirty="0" err="1"/>
              <a:t>Singal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V(Semaphore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S++ // S = S +1 =&gt; S = 0 + 1 = 1 // Any process can occupy the critical region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9837-4A61-49A3-9523-CBDF89D3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69103"/>
            <a:ext cx="10515600" cy="6456984"/>
          </a:xfrm>
        </p:spPr>
        <p:txBody>
          <a:bodyPr>
            <a:normAutofit/>
          </a:bodyPr>
          <a:lstStyle/>
          <a:p>
            <a:r>
              <a:rPr lang="en-US" dirty="0"/>
              <a:t>Counting semaphore</a:t>
            </a:r>
          </a:p>
          <a:p>
            <a:r>
              <a:rPr lang="en-US" dirty="0"/>
              <a:t>Values are unrestricted 0,1,2,3,4…</a:t>
            </a:r>
          </a:p>
          <a:p>
            <a:r>
              <a:rPr lang="en-US" dirty="0"/>
              <a:t>Resources having multiple instances</a:t>
            </a:r>
          </a:p>
          <a:p>
            <a:r>
              <a:rPr lang="en-US" dirty="0"/>
              <a:t>R1 &amp; R2</a:t>
            </a:r>
          </a:p>
          <a:p>
            <a:r>
              <a:rPr lang="en-US" dirty="0"/>
              <a:t>Three process P1, P2 &amp; P3</a:t>
            </a:r>
          </a:p>
          <a:p>
            <a:r>
              <a:rPr lang="en-US" dirty="0"/>
              <a:t>P1 </a:t>
            </a:r>
          </a:p>
          <a:p>
            <a:pPr marL="0" indent="0">
              <a:buNone/>
            </a:pPr>
            <a:r>
              <a:rPr lang="en-US" dirty="0"/>
              <a:t>P(semaphore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While(S&lt;=0); // (2&lt;=0) // 2 is the instance the condition is False </a:t>
            </a:r>
          </a:p>
          <a:p>
            <a:pPr marL="0" indent="0">
              <a:buNone/>
            </a:pPr>
            <a:r>
              <a:rPr lang="en-US" dirty="0"/>
              <a:t>	S--; // S = S -1 =&gt; S = 2 -1 = 1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2C22-8805-4203-8C80-A8ADA461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5792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P2 </a:t>
            </a:r>
          </a:p>
          <a:p>
            <a:pPr marL="0" indent="0">
              <a:buNone/>
            </a:pPr>
            <a:r>
              <a:rPr lang="en-US" dirty="0"/>
              <a:t>P(semaphore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While(S&lt;=0); // (1&lt;=0) condition is False </a:t>
            </a:r>
          </a:p>
          <a:p>
            <a:pPr marL="0" indent="0">
              <a:buNone/>
            </a:pPr>
            <a:r>
              <a:rPr lang="en-US" dirty="0"/>
              <a:t>	S--; // S = S -1 =&gt; S = 1 -1 = 0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P3 </a:t>
            </a:r>
          </a:p>
          <a:p>
            <a:pPr marL="0" indent="0">
              <a:buNone/>
            </a:pPr>
            <a:r>
              <a:rPr lang="en-US" dirty="0"/>
              <a:t>P(semaphore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While(S&lt;=0); // (0&lt;=0) condition is True, the resource is in use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7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6EB9-786A-4801-B539-1A209F3C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74A7-70E6-43B4-B8D5-23B6FBD9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process like p1 or p2 is completed they will call the wait()</a:t>
            </a:r>
          </a:p>
          <a:p>
            <a:r>
              <a:rPr lang="en-US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767" y="1034055"/>
            <a:ext cx="5821907" cy="3142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FD (</a:t>
            </a:r>
            <a:r>
              <a:rPr lang="en-US" b="1" dirty="0" err="1"/>
              <a:t>fd</a:t>
            </a:r>
            <a:r>
              <a:rPr lang="en-US" b="1" dirty="0"/>
              <a:t> – file descriptor)</a:t>
            </a:r>
          </a:p>
          <a:p>
            <a:r>
              <a:rPr lang="en-US" dirty="0"/>
              <a:t>0 – Standard input</a:t>
            </a:r>
          </a:p>
          <a:p>
            <a:r>
              <a:rPr lang="en-US" dirty="0"/>
              <a:t>1 – standard output</a:t>
            </a:r>
          </a:p>
          <a:p>
            <a:r>
              <a:rPr lang="en-US" dirty="0"/>
              <a:t>2 – Standard error</a:t>
            </a:r>
          </a:p>
          <a:p>
            <a:r>
              <a:rPr lang="en-US" dirty="0"/>
              <a:t>If open system call fails it returns -1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7" y="29612"/>
            <a:ext cx="1199206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IPC</a:t>
            </a:r>
            <a:endParaRPr sz="2774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-59" dirty="0">
                <a:solidFill>
                  <a:srgbClr val="CC0000"/>
                </a:solidFill>
                <a:latin typeface="Tahoma"/>
                <a:cs typeface="Tahoma"/>
              </a:rPr>
              <a:t>Semaph</a:t>
            </a:r>
            <a:r>
              <a:rPr sz="1784" spc="-109" dirty="0">
                <a:solidFill>
                  <a:srgbClr val="CC0000"/>
                </a:solidFill>
                <a:latin typeface="Tahoma"/>
                <a:cs typeface="Tahoma"/>
              </a:rPr>
              <a:t>o</a:t>
            </a:r>
            <a:r>
              <a:rPr sz="1784" spc="-89" dirty="0">
                <a:solidFill>
                  <a:srgbClr val="CC0000"/>
                </a:solidFill>
                <a:latin typeface="Tahoma"/>
                <a:cs typeface="Tahoma"/>
              </a:rPr>
              <a:t>res</a:t>
            </a:r>
            <a:endParaRPr sz="1784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32731" y="1679292"/>
            <a:ext cx="7347498" cy="2379980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25168" marR="218956">
              <a:lnSpc>
                <a:spcPct val="150000"/>
              </a:lnSpc>
            </a:pPr>
            <a:r>
              <a:rPr sz="2180" spc="10" dirty="0">
                <a:latin typeface="Tahoma"/>
                <a:cs typeface="Tahoma"/>
              </a:rPr>
              <a:t>OS </a:t>
            </a:r>
            <a:r>
              <a:rPr sz="2180" spc="-109" dirty="0">
                <a:latin typeface="Tahoma"/>
                <a:cs typeface="Tahoma"/>
              </a:rPr>
              <a:t>kernel </a:t>
            </a:r>
            <a:r>
              <a:rPr sz="2180" spc="-119" dirty="0">
                <a:latin typeface="Tahoma"/>
                <a:cs typeface="Tahoma"/>
              </a:rPr>
              <a:t>guarantees </a:t>
            </a:r>
            <a:r>
              <a:rPr sz="2180" spc="-30" dirty="0">
                <a:latin typeface="Tahoma"/>
                <a:cs typeface="Tahoma"/>
              </a:rPr>
              <a:t>that </a:t>
            </a:r>
            <a:r>
              <a:rPr sz="2180" spc="-79" dirty="0">
                <a:latin typeface="Tahoma"/>
                <a:cs typeface="Tahoma"/>
              </a:rPr>
              <a:t>operations </a:t>
            </a:r>
            <a:r>
              <a:rPr sz="2180" spc="-139" dirty="0">
                <a:latin typeface="Tahoma"/>
                <a:cs typeface="Tahoma"/>
              </a:rPr>
              <a:t>between </a:t>
            </a:r>
            <a:r>
              <a:rPr sz="2180" spc="-99" dirty="0">
                <a:latin typeface="Tahoma"/>
                <a:cs typeface="Tahoma"/>
              </a:rPr>
              <a:t>brackets </a:t>
            </a:r>
            <a:r>
              <a:rPr sz="2180" spc="-218" dirty="0">
                <a:latin typeface="Tahoma"/>
                <a:cs typeface="Tahoma"/>
              </a:rPr>
              <a:t>[ ] </a:t>
            </a:r>
            <a:r>
              <a:rPr sz="2180" spc="-139" dirty="0">
                <a:latin typeface="Tahoma"/>
                <a:cs typeface="Tahoma"/>
              </a:rPr>
              <a:t>are  </a:t>
            </a:r>
            <a:r>
              <a:rPr sz="2180" spc="-109" dirty="0">
                <a:latin typeface="Tahoma"/>
                <a:cs typeface="Tahoma"/>
              </a:rPr>
              <a:t>executed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indivisibly</a:t>
            </a:r>
            <a:endParaRPr sz="2180" dirty="0">
              <a:latin typeface="Tahoma"/>
              <a:cs typeface="Tahoma"/>
            </a:endParaRPr>
          </a:p>
          <a:p>
            <a:pPr marL="573821">
              <a:lnSpc>
                <a:spcPct val="150000"/>
              </a:lnSpc>
            </a:pPr>
            <a:r>
              <a:rPr sz="1982" spc="-30" dirty="0">
                <a:latin typeface="Tahoma"/>
                <a:cs typeface="Tahoma"/>
              </a:rPr>
              <a:t>Only </a:t>
            </a:r>
            <a:r>
              <a:rPr sz="1982" spc="-119" dirty="0">
                <a:latin typeface="Tahoma"/>
                <a:cs typeface="Tahoma"/>
              </a:rPr>
              <a:t>one </a:t>
            </a:r>
            <a:r>
              <a:rPr sz="1982" b="1" spc="59" dirty="0">
                <a:latin typeface="Arial"/>
                <a:cs typeface="Arial"/>
              </a:rPr>
              <a:t>P </a:t>
            </a:r>
            <a:r>
              <a:rPr sz="1982" spc="-99" dirty="0">
                <a:latin typeface="Tahoma"/>
                <a:cs typeface="Tahoma"/>
              </a:rPr>
              <a:t>or </a:t>
            </a:r>
            <a:r>
              <a:rPr sz="1982" b="1" spc="119" dirty="0">
                <a:latin typeface="Arial"/>
                <a:cs typeface="Arial"/>
              </a:rPr>
              <a:t>V </a:t>
            </a:r>
            <a:r>
              <a:rPr sz="1982" spc="-59" dirty="0">
                <a:latin typeface="Tahoma"/>
                <a:cs typeface="Tahoma"/>
              </a:rPr>
              <a:t>operation </a:t>
            </a:r>
            <a:r>
              <a:rPr sz="1982" spc="-30" dirty="0">
                <a:latin typeface="Tahoma"/>
                <a:cs typeface="Tahoma"/>
              </a:rPr>
              <a:t>at </a:t>
            </a:r>
            <a:r>
              <a:rPr sz="1982" spc="-99" dirty="0">
                <a:latin typeface="Tahoma"/>
                <a:cs typeface="Tahoma"/>
              </a:rPr>
              <a:t>a </a:t>
            </a:r>
            <a:r>
              <a:rPr sz="1982" spc="-50" dirty="0">
                <a:latin typeface="Tahoma"/>
                <a:cs typeface="Tahoma"/>
              </a:rPr>
              <a:t>time </a:t>
            </a:r>
            <a:r>
              <a:rPr sz="1982" spc="-79" dirty="0">
                <a:latin typeface="Tahoma"/>
                <a:cs typeface="Tahoma"/>
              </a:rPr>
              <a:t>can </a:t>
            </a:r>
            <a:r>
              <a:rPr sz="1982" spc="-59" dirty="0">
                <a:latin typeface="Tahoma"/>
                <a:cs typeface="Tahoma"/>
              </a:rPr>
              <a:t>modify</a:t>
            </a:r>
            <a:r>
              <a:rPr sz="1982" spc="-50" dirty="0">
                <a:latin typeface="Tahoma"/>
                <a:cs typeface="Tahoma"/>
              </a:rPr>
              <a:t> </a:t>
            </a:r>
            <a:r>
              <a:rPr sz="1982" b="1" spc="-277" dirty="0">
                <a:latin typeface="Arial"/>
                <a:cs typeface="Arial"/>
              </a:rPr>
              <a:t>s</a:t>
            </a:r>
            <a:endParaRPr sz="1982" dirty="0">
              <a:latin typeface="Arial"/>
              <a:cs typeface="Arial"/>
            </a:endParaRPr>
          </a:p>
          <a:p>
            <a:pPr marL="573821">
              <a:lnSpc>
                <a:spcPct val="150000"/>
              </a:lnSpc>
            </a:pPr>
            <a:r>
              <a:rPr sz="1982" spc="-69" dirty="0">
                <a:latin typeface="Tahoma"/>
                <a:cs typeface="Tahoma"/>
              </a:rPr>
              <a:t>When </a:t>
            </a:r>
            <a:r>
              <a:rPr sz="1982" spc="208" dirty="0">
                <a:latin typeface="PMingLiU"/>
                <a:cs typeface="PMingLiU"/>
              </a:rPr>
              <a:t>while </a:t>
            </a:r>
            <a:r>
              <a:rPr sz="1982" spc="-50" dirty="0">
                <a:latin typeface="Tahoma"/>
                <a:cs typeface="Tahoma"/>
              </a:rPr>
              <a:t>loop </a:t>
            </a:r>
            <a:r>
              <a:rPr sz="1982" spc="-40" dirty="0">
                <a:latin typeface="Tahoma"/>
                <a:cs typeface="Tahoma"/>
              </a:rPr>
              <a:t>in </a:t>
            </a:r>
            <a:r>
              <a:rPr sz="1982" b="1" spc="59" dirty="0">
                <a:latin typeface="Arial"/>
                <a:cs typeface="Arial"/>
              </a:rPr>
              <a:t>P </a:t>
            </a:r>
            <a:r>
              <a:rPr sz="1982" spc="-69" dirty="0">
                <a:latin typeface="Tahoma"/>
                <a:cs typeface="Tahoma"/>
              </a:rPr>
              <a:t>terminates, </a:t>
            </a:r>
            <a:r>
              <a:rPr sz="1982" spc="-59" dirty="0">
                <a:latin typeface="Tahoma"/>
                <a:cs typeface="Tahoma"/>
              </a:rPr>
              <a:t>only </a:t>
            </a:r>
            <a:r>
              <a:rPr sz="1982" spc="-20" dirty="0">
                <a:latin typeface="Tahoma"/>
                <a:cs typeface="Tahoma"/>
              </a:rPr>
              <a:t>that </a:t>
            </a:r>
            <a:r>
              <a:rPr sz="1982" b="1" spc="59" dirty="0">
                <a:latin typeface="Arial"/>
                <a:cs typeface="Arial"/>
              </a:rPr>
              <a:t>P </a:t>
            </a:r>
            <a:r>
              <a:rPr sz="1982" spc="-79" dirty="0">
                <a:latin typeface="Tahoma"/>
                <a:cs typeface="Tahoma"/>
              </a:rPr>
              <a:t>can </a:t>
            </a:r>
            <a:r>
              <a:rPr sz="1982" spc="-89" dirty="0">
                <a:latin typeface="Tahoma"/>
                <a:cs typeface="Tahoma"/>
              </a:rPr>
              <a:t>decrement</a:t>
            </a:r>
            <a:r>
              <a:rPr sz="1982" spc="119" dirty="0">
                <a:latin typeface="Tahoma"/>
                <a:cs typeface="Tahoma"/>
              </a:rPr>
              <a:t> </a:t>
            </a:r>
            <a:r>
              <a:rPr sz="1982" b="1" spc="-277" dirty="0">
                <a:latin typeface="Arial"/>
                <a:cs typeface="Arial"/>
              </a:rPr>
              <a:t>s</a:t>
            </a:r>
            <a:endParaRPr sz="1982" dirty="0">
              <a:latin typeface="Arial"/>
              <a:cs typeface="Arial"/>
            </a:endParaRPr>
          </a:p>
          <a:p>
            <a:pPr marL="573821">
              <a:lnSpc>
                <a:spcPct val="150000"/>
              </a:lnSpc>
            </a:pPr>
            <a:r>
              <a:rPr sz="1982" spc="-99" dirty="0">
                <a:latin typeface="Tahoma"/>
                <a:cs typeface="Tahoma"/>
              </a:rPr>
              <a:t>Semaphore </a:t>
            </a:r>
            <a:r>
              <a:rPr sz="1982" spc="-69" dirty="0">
                <a:latin typeface="Tahoma"/>
                <a:cs typeface="Tahoma"/>
              </a:rPr>
              <a:t>invariants: </a:t>
            </a:r>
            <a:r>
              <a:rPr sz="1982" spc="-119" dirty="0">
                <a:latin typeface="Tahoma"/>
                <a:cs typeface="Tahoma"/>
              </a:rPr>
              <a:t>(</a:t>
            </a:r>
            <a:r>
              <a:rPr sz="1982" i="1" spc="-119" dirty="0">
                <a:latin typeface="Arial"/>
                <a:cs typeface="Arial"/>
              </a:rPr>
              <a:t>s </a:t>
            </a:r>
            <a:r>
              <a:rPr sz="1982" i="1" spc="-89" dirty="0">
                <a:latin typeface="Verdana"/>
                <a:cs typeface="Verdana"/>
              </a:rPr>
              <a:t>&gt; </a:t>
            </a:r>
            <a:r>
              <a:rPr sz="1982" spc="-99" dirty="0">
                <a:latin typeface="Tahoma"/>
                <a:cs typeface="Tahoma"/>
              </a:rPr>
              <a:t>0</a:t>
            </a:r>
            <a:r>
              <a:rPr sz="1982" spc="-79" dirty="0">
                <a:latin typeface="Tahoma"/>
                <a:cs typeface="Tahoma"/>
              </a:rPr>
              <a:t> </a:t>
            </a:r>
            <a:r>
              <a:rPr sz="1982" dirty="0">
                <a:latin typeface="Tahoma"/>
                <a:cs typeface="Tahoma"/>
              </a:rPr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-83637"/>
            <a:ext cx="6923370" cy="1126217"/>
          </a:xfrm>
          <a:prstGeom prst="rect">
            <a:avLst/>
          </a:prstGeom>
        </p:spPr>
        <p:txBody>
          <a:bodyPr vert="horz" wrap="square" lIns="0" tIns="122058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959"/>
              </a:spcBef>
            </a:pPr>
            <a:r>
              <a:rPr spc="-79" dirty="0"/>
              <a:t>Synchronisation</a:t>
            </a:r>
            <a:r>
              <a:rPr dirty="0"/>
              <a:t> </a:t>
            </a:r>
            <a:r>
              <a:rPr spc="-40" dirty="0"/>
              <a:t>Facilities</a:t>
            </a:r>
          </a:p>
          <a:p>
            <a:pPr marL="25168">
              <a:lnSpc>
                <a:spcPct val="100000"/>
              </a:lnSpc>
              <a:spcBef>
                <a:spcPts val="446"/>
              </a:spcBef>
            </a:pPr>
            <a:r>
              <a:rPr sz="1784" dirty="0"/>
              <a:t>Monitor</a:t>
            </a: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277453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531732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7573" y="1510971"/>
            <a:ext cx="8531604" cy="25921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spc="-89" dirty="0">
                <a:latin typeface="Arial"/>
                <a:cs typeface="Arial"/>
              </a:rPr>
              <a:t>Conditional waits </a:t>
            </a:r>
            <a:r>
              <a:rPr sz="2180" b="1" spc="-129" dirty="0">
                <a:latin typeface="Arial"/>
                <a:cs typeface="Arial"/>
              </a:rPr>
              <a:t>or </a:t>
            </a:r>
            <a:r>
              <a:rPr sz="2180" b="1" spc="-89" dirty="0">
                <a:latin typeface="Arial"/>
                <a:cs typeface="Arial"/>
              </a:rPr>
              <a:t>conditional </a:t>
            </a:r>
            <a:r>
              <a:rPr sz="2180" b="1" spc="-109" dirty="0">
                <a:latin typeface="Arial"/>
                <a:cs typeface="Arial"/>
              </a:rPr>
              <a:t>monitors</a:t>
            </a:r>
            <a:r>
              <a:rPr sz="2180" spc="-109" dirty="0">
                <a:latin typeface="Tahoma"/>
                <a:cs typeface="Tahoma"/>
              </a:rPr>
              <a:t>: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b="1" spc="-307" dirty="0">
                <a:latin typeface="Arial"/>
                <a:cs typeface="Arial"/>
              </a:rPr>
              <a:t>s </a:t>
            </a:r>
            <a:r>
              <a:rPr sz="2180" spc="-109" dirty="0">
                <a:latin typeface="Tahoma"/>
                <a:cs typeface="Tahoma"/>
              </a:rPr>
              <a:t>provides a </a:t>
            </a:r>
            <a:r>
              <a:rPr sz="2180" spc="-69" dirty="0">
                <a:latin typeface="Tahoma"/>
                <a:cs typeface="Tahoma"/>
              </a:rPr>
              <a:t>foundation 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79" dirty="0">
                <a:latin typeface="Tahoma"/>
                <a:cs typeface="Tahoma"/>
              </a:rPr>
              <a:t>implementing </a:t>
            </a:r>
            <a:r>
              <a:rPr sz="2180" spc="-69" dirty="0">
                <a:latin typeface="Tahoma"/>
                <a:cs typeface="Tahoma"/>
              </a:rPr>
              <a:t>solutions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69" dirty="0">
                <a:latin typeface="Tahoma"/>
                <a:cs typeface="Tahoma"/>
              </a:rPr>
              <a:t>synchronization. </a:t>
            </a:r>
            <a:r>
              <a:rPr sz="2180" spc="10" dirty="0">
                <a:latin typeface="Tahoma"/>
                <a:cs typeface="Tahoma"/>
              </a:rPr>
              <a:t>An </a:t>
            </a:r>
            <a:r>
              <a:rPr sz="2180" spc="-69" dirty="0">
                <a:latin typeface="Tahoma"/>
                <a:cs typeface="Tahoma"/>
              </a:rPr>
              <a:t>alternative </a:t>
            </a:r>
            <a:r>
              <a:rPr sz="2180" b="1" spc="-99" dirty="0">
                <a:latin typeface="Arial"/>
                <a:cs typeface="Arial"/>
              </a:rPr>
              <a:t>monitors  </a:t>
            </a:r>
            <a:r>
              <a:rPr sz="2180" spc="-89" dirty="0">
                <a:latin typeface="Tahoma"/>
                <a:cs typeface="Tahoma"/>
              </a:rPr>
              <a:t>can </a:t>
            </a:r>
            <a:r>
              <a:rPr sz="2180" spc="-79" dirty="0">
                <a:latin typeface="Tahoma"/>
                <a:cs typeface="Tahoma"/>
              </a:rPr>
              <a:t>allow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79" dirty="0">
                <a:latin typeface="Tahoma"/>
                <a:cs typeface="Tahoma"/>
              </a:rPr>
              <a:t>simpler</a:t>
            </a:r>
            <a:r>
              <a:rPr sz="2180" spc="-59" dirty="0">
                <a:latin typeface="Tahoma"/>
                <a:cs typeface="Tahoma"/>
              </a:rPr>
              <a:t> solution.</a:t>
            </a:r>
            <a:endParaRPr sz="2180" dirty="0">
              <a:latin typeface="Tahoma"/>
              <a:cs typeface="Tahoma"/>
            </a:endParaRPr>
          </a:p>
          <a:p>
            <a:pPr marL="573821" marR="571304">
              <a:lnSpc>
                <a:spcPct val="102600"/>
              </a:lnSpc>
              <a:spcBef>
                <a:spcPts val="595"/>
              </a:spcBef>
            </a:pPr>
            <a:r>
              <a:rPr sz="2180" spc="-59" dirty="0">
                <a:latin typeface="Tahoma"/>
                <a:cs typeface="Tahoma"/>
              </a:rPr>
              <a:t>mutual </a:t>
            </a:r>
            <a:r>
              <a:rPr sz="2180" spc="-89" dirty="0">
                <a:latin typeface="Tahoma"/>
                <a:cs typeface="Tahoma"/>
              </a:rPr>
              <a:t>exclusion </a:t>
            </a:r>
            <a:r>
              <a:rPr sz="2180" spc="-30" dirty="0">
                <a:latin typeface="Tahoma"/>
                <a:cs typeface="Tahoma"/>
              </a:rPr>
              <a:t>lock </a:t>
            </a:r>
            <a:r>
              <a:rPr sz="2180" spc="-99" dirty="0">
                <a:latin typeface="Tahoma"/>
                <a:cs typeface="Tahoma"/>
              </a:rPr>
              <a:t>and methods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109" dirty="0">
                <a:latin typeface="Tahoma"/>
                <a:cs typeface="Tahoma"/>
              </a:rPr>
              <a:t>a process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b="1" spc="40" dirty="0">
                <a:latin typeface="Arial"/>
                <a:cs typeface="Arial"/>
              </a:rPr>
              <a:t>wait() </a:t>
            </a:r>
            <a:r>
              <a:rPr sz="2180" spc="-30" dirty="0">
                <a:latin typeface="Tahoma"/>
                <a:cs typeface="Tahoma"/>
              </a:rPr>
              <a:t>until  </a:t>
            </a:r>
            <a:r>
              <a:rPr sz="2180" spc="-89" dirty="0">
                <a:latin typeface="Tahoma"/>
                <a:cs typeface="Tahoma"/>
              </a:rPr>
              <a:t>another thread </a:t>
            </a:r>
            <a:r>
              <a:rPr sz="2180" spc="-119" dirty="0">
                <a:latin typeface="Tahoma"/>
                <a:cs typeface="Tahoma"/>
              </a:rPr>
              <a:t>issues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b="1" spc="10" dirty="0">
                <a:latin typeface="Arial"/>
                <a:cs typeface="Arial"/>
              </a:rPr>
              <a:t>notify() </a:t>
            </a:r>
            <a:r>
              <a:rPr sz="2180" spc="-89" dirty="0">
                <a:latin typeface="Tahoma"/>
                <a:cs typeface="Tahoma"/>
              </a:rPr>
              <a:t>method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59" dirty="0">
                <a:latin typeface="Tahoma"/>
                <a:cs typeface="Tahoma"/>
              </a:rPr>
              <a:t>awake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thread.</a:t>
            </a:r>
            <a:endParaRPr sz="2180" dirty="0">
              <a:latin typeface="Tahoma"/>
              <a:cs typeface="Tahoma"/>
            </a:endParaRPr>
          </a:p>
          <a:p>
            <a:pPr marL="573821">
              <a:spcBef>
                <a:spcPts val="662"/>
              </a:spcBef>
            </a:pPr>
            <a:r>
              <a:rPr sz="2180" spc="-40" dirty="0">
                <a:latin typeface="Tahoma"/>
                <a:cs typeface="Tahoma"/>
              </a:rPr>
              <a:t>The </a:t>
            </a:r>
            <a:r>
              <a:rPr sz="2180" spc="-129" dirty="0">
                <a:latin typeface="Tahoma"/>
                <a:cs typeface="Tahoma"/>
              </a:rPr>
              <a:t>key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69" dirty="0">
                <a:latin typeface="Tahoma"/>
                <a:cs typeface="Tahoma"/>
              </a:rPr>
              <a:t>correctly </a:t>
            </a:r>
            <a:r>
              <a:rPr sz="2180" spc="-99" dirty="0">
                <a:latin typeface="Tahoma"/>
                <a:cs typeface="Tahoma"/>
              </a:rPr>
              <a:t>using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69" dirty="0">
                <a:latin typeface="Tahoma"/>
                <a:cs typeface="Tahoma"/>
              </a:rPr>
              <a:t>monitor is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19" dirty="0">
                <a:latin typeface="Tahoma"/>
                <a:cs typeface="Tahoma"/>
              </a:rPr>
              <a:t>always </a:t>
            </a:r>
            <a:r>
              <a:rPr sz="2180" spc="-50" dirty="0">
                <a:latin typeface="Tahoma"/>
                <a:cs typeface="Tahoma"/>
              </a:rPr>
              <a:t>put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119" dirty="0">
                <a:latin typeface="Tahoma"/>
                <a:cs typeface="Tahoma"/>
              </a:rPr>
              <a:t> </a:t>
            </a:r>
            <a:r>
              <a:rPr sz="2180" b="1" spc="40" dirty="0">
                <a:latin typeface="Arial"/>
                <a:cs typeface="Arial"/>
              </a:rPr>
              <a:t>wait()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9"/>
              </a:spcBef>
            </a:pPr>
            <a:r>
              <a:rPr sz="2180" spc="-69" dirty="0">
                <a:latin typeface="Tahoma"/>
                <a:cs typeface="Tahoma"/>
              </a:rPr>
              <a:t>operation </a:t>
            </a:r>
            <a:r>
              <a:rPr sz="2180" spc="-89" dirty="0">
                <a:latin typeface="Tahoma"/>
                <a:cs typeface="Tahoma"/>
              </a:rPr>
              <a:t>inside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79" dirty="0">
                <a:latin typeface="Tahoma"/>
                <a:cs typeface="Tahoma"/>
              </a:rPr>
              <a:t>while </a:t>
            </a:r>
            <a:r>
              <a:rPr sz="2180" spc="-59" dirty="0">
                <a:latin typeface="Tahoma"/>
                <a:cs typeface="Tahoma"/>
              </a:rPr>
              <a:t>loop </a:t>
            </a:r>
            <a:r>
              <a:rPr sz="2180" spc="-129" dirty="0">
                <a:latin typeface="Tahoma"/>
                <a:cs typeface="Tahoma"/>
              </a:rPr>
              <a:t>as </a:t>
            </a:r>
            <a:r>
              <a:rPr sz="2180" spc="-139" dirty="0">
                <a:latin typeface="Tahoma"/>
                <a:cs typeface="Tahoma"/>
              </a:rPr>
              <a:t>shown</a:t>
            </a:r>
            <a:r>
              <a:rPr sz="2180" spc="218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below.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3743" y="4461625"/>
            <a:ext cx="4954747" cy="16704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65682" y="344557"/>
            <a:ext cx="8660633" cy="6350826"/>
            <a:chOff x="119843" y="36513"/>
            <a:chExt cx="4370412" cy="3342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43" y="282575"/>
              <a:ext cx="4370412" cy="1838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050" y="1806575"/>
              <a:ext cx="1495425" cy="1572113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19843" y="968375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90850" y="739775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6330" y="36513"/>
              <a:ext cx="923925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03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22" y="309276"/>
            <a:ext cx="7060233" cy="2496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31" y="3085465"/>
            <a:ext cx="8811334" cy="3267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038987" y="3588305"/>
            <a:ext cx="2718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3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CB00-201B-40D9-B3C8-0AEE45D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7D29-E3D1-4F2F-ADC6-CB47A21E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589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14" y="254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43" y="105134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62" y="13763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55826" y="1112381"/>
            <a:ext cx="3029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181818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cs typeface="Times New Roman" panose="02020603050405020304" pitchFamily="18" charset="0"/>
              </a:rPr>
              <a:t>tandard input and output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0072" y="1459016"/>
            <a:ext cx="3125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control options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17089" y="153773"/>
            <a:ext cx="5979377" cy="65950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int main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int </a:t>
            </a:r>
            <a:r>
              <a:rPr lang="en-US" sz="2000" dirty="0" err="1"/>
              <a:t>fd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char buffer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>
                <a:solidFill>
                  <a:srgbClr val="7030A0"/>
                </a:solidFill>
              </a:rPr>
              <a:t>80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char </a:t>
            </a:r>
            <a:r>
              <a:rPr lang="en-US" sz="2000" dirty="0" err="1"/>
              <a:t>msg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>
                <a:solidFill>
                  <a:srgbClr val="7030A0"/>
                </a:solidFill>
              </a:rPr>
              <a:t>50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 = "hello";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printf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"</a:t>
            </a:r>
            <a:r>
              <a:rPr lang="en-US" sz="2000" dirty="0" err="1">
                <a:solidFill>
                  <a:srgbClr val="0070C0"/>
                </a:solidFill>
              </a:rPr>
              <a:t>fd</a:t>
            </a:r>
            <a:r>
              <a:rPr lang="en-US" sz="2000" dirty="0">
                <a:solidFill>
                  <a:srgbClr val="0070C0"/>
                </a:solidFill>
              </a:rPr>
              <a:t> = %d</a:t>
            </a:r>
            <a:r>
              <a:rPr lang="en-US" sz="2000" dirty="0"/>
              <a:t>",</a:t>
            </a:r>
            <a:r>
              <a:rPr lang="en-US" sz="2000" dirty="0" err="1"/>
              <a:t>fd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if</a:t>
            </a:r>
            <a:r>
              <a:rPr lang="en-US" sz="2000" dirty="0">
                <a:solidFill>
                  <a:srgbClr val="FF0000"/>
                </a:solidFill>
              </a:rPr>
              <a:t>(        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/>
              <a:t>printf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0070C0"/>
                </a:solidFill>
              </a:rPr>
              <a:t>\n check.txt opened with read write access\n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   </a:t>
            </a:r>
            <a:r>
              <a:rPr lang="en-US" sz="2000" dirty="0" err="1"/>
              <a:t>fd</a:t>
            </a:r>
            <a:r>
              <a:rPr lang="en-US" sz="2000" b="1" dirty="0"/>
              <a:t>,  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  </a:t>
            </a:r>
            <a:r>
              <a:rPr lang="en-US" sz="2000" dirty="0" err="1"/>
              <a:t>fd</a:t>
            </a:r>
            <a:r>
              <a:rPr lang="en-US" sz="2000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/>
              <a:t>printf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0070C0"/>
                </a:solidFill>
              </a:rPr>
              <a:t>\n %s was written to my file\n</a:t>
            </a:r>
            <a:r>
              <a:rPr lang="en-US" sz="2000" dirty="0"/>
              <a:t>", buffer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  </a:t>
            </a:r>
            <a:r>
              <a:rPr lang="en-US" sz="2000" dirty="0" err="1"/>
              <a:t>fd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return </a:t>
            </a:r>
            <a:r>
              <a:rPr lang="en-US" sz="2000" b="1" dirty="0">
                <a:solidFill>
                  <a:srgbClr val="7030A0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2479" y="171123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O_RDWR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5232" y="1711235"/>
            <a:ext cx="12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check.txt</a:t>
            </a:r>
            <a:r>
              <a:rPr lang="en-US" dirty="0"/>
              <a:t>",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4354" y="1895901"/>
            <a:ext cx="1999820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9665" y="171123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3920" y="3451295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9758" y="380077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lseek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41698" y="4170106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9043" y="169325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(                                       )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4402" y="1711235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 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66602" y="342622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(                                     )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66602" y="378563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(                            )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20531" y="415766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(                                        )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1043" y="491095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7468" y="48929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(    )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</p:txBody>
      </p:sp>
      <p:cxnSp>
        <p:nvCxnSpPr>
          <p:cNvPr id="27" name="Straight Arrow Connector 26"/>
          <p:cNvCxnSpPr>
            <a:cxnSpLocks/>
            <a:endCxn id="17" idx="1"/>
          </p:cNvCxnSpPr>
          <p:nvPr/>
        </p:nvCxnSpPr>
        <p:spPr>
          <a:xfrm>
            <a:off x="3718592" y="3635961"/>
            <a:ext cx="2405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8" idx="1"/>
          </p:cNvCxnSpPr>
          <p:nvPr/>
        </p:nvCxnSpPr>
        <p:spPr>
          <a:xfrm flipV="1">
            <a:off x="3718592" y="3985440"/>
            <a:ext cx="2401166" cy="6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9" idx="1"/>
          </p:cNvCxnSpPr>
          <p:nvPr/>
        </p:nvCxnSpPr>
        <p:spPr>
          <a:xfrm>
            <a:off x="3733247" y="4354772"/>
            <a:ext cx="24084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5" idx="1"/>
          </p:cNvCxnSpPr>
          <p:nvPr/>
        </p:nvCxnSpPr>
        <p:spPr>
          <a:xfrm>
            <a:off x="3718592" y="5062010"/>
            <a:ext cx="2372451" cy="336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39623" y="3354816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System call(s)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0956" y="34387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83923" y="3439501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sizeof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40210" y="3784829"/>
            <a:ext cx="42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92017" y="379055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,SEEK_SET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4357" y="3790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14804" y="4167873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sizeof</a:t>
            </a:r>
            <a:r>
              <a:rPr lang="en-US" dirty="0">
                <a:solidFill>
                  <a:srgbClr val="FF0000"/>
                </a:solidFill>
              </a:rPr>
              <a:t>(        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45013" y="4154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56334" y="4169481"/>
            <a:ext cx="7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buffer,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22672" y="3426225"/>
            <a:ext cx="62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msg</a:t>
            </a:r>
            <a:r>
              <a:rPr lang="en-US" dirty="0"/>
              <a:t>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77920" y="806569"/>
            <a:ext cx="17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 f</a:t>
            </a:r>
            <a:r>
              <a:rPr lang="en-US" dirty="0"/>
              <a:t>ile </a:t>
            </a:r>
            <a:r>
              <a:rPr lang="en-US" b="1" dirty="0"/>
              <a:t>d</a:t>
            </a:r>
            <a:r>
              <a:rPr lang="en-US" dirty="0"/>
              <a:t>escriptor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71218" y="1675273"/>
            <a:ext cx="252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// open </a:t>
            </a:r>
            <a:r>
              <a:rPr lang="en-US" dirty="0"/>
              <a:t>system call</a:t>
            </a:r>
            <a:r>
              <a:rPr lang="en-US" b="1" dirty="0"/>
              <a:t> </a:t>
            </a:r>
            <a:r>
              <a:rPr lang="en-US" dirty="0"/>
              <a:t>will give the value, that value will be the value for</a:t>
            </a:r>
            <a:r>
              <a:rPr lang="en-US" b="1" dirty="0"/>
              <a:t> </a:t>
            </a:r>
            <a:r>
              <a:rPr lang="en-US" b="1" dirty="0" err="1"/>
              <a:t>fd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D4429C-A54A-4A90-9DE7-C9F414C80655}"/>
              </a:ext>
            </a:extLst>
          </p:cNvPr>
          <p:cNvSpPr txBox="1"/>
          <p:nvPr/>
        </p:nvSpPr>
        <p:spPr>
          <a:xfrm>
            <a:off x="7851027" y="1998080"/>
            <a:ext cx="248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AB3F3-2236-490B-944A-CA7F14768002}"/>
              </a:ext>
            </a:extLst>
          </p:cNvPr>
          <p:cNvSpPr txBox="1"/>
          <p:nvPr/>
        </p:nvSpPr>
        <p:spPr>
          <a:xfrm>
            <a:off x="6391300" y="2347698"/>
            <a:ext cx="74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fd</a:t>
            </a:r>
            <a:r>
              <a:rPr lang="en-US" sz="1800" b="1" dirty="0">
                <a:solidFill>
                  <a:srgbClr val="FF0000"/>
                </a:solidFill>
              </a:rPr>
              <a:t>!=-</a:t>
            </a: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77D4FF-6FE4-49C9-80EF-D2E3337289F8}"/>
              </a:ext>
            </a:extLst>
          </p:cNvPr>
          <p:cNvSpPr txBox="1"/>
          <p:nvPr/>
        </p:nvSpPr>
        <p:spPr>
          <a:xfrm>
            <a:off x="7318011" y="236617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sz="1800" b="1" dirty="0">
                <a:solidFill>
                  <a:srgbClr val="FF0000"/>
                </a:solidFill>
              </a:rPr>
              <a:t>!=-</a:t>
            </a:r>
            <a:r>
              <a:rPr lang="en-US" sz="1800" b="1" dirty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001840-1500-4176-9AF5-5C233692840C}"/>
              </a:ext>
            </a:extLst>
          </p:cNvPr>
          <p:cNvSpPr txBox="1"/>
          <p:nvPr/>
        </p:nvSpPr>
        <p:spPr>
          <a:xfrm>
            <a:off x="8089275" y="23870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C790AA-FD00-4953-90A8-68600A5EADB9}"/>
              </a:ext>
            </a:extLst>
          </p:cNvPr>
          <p:cNvCxnSpPr/>
          <p:nvPr/>
        </p:nvCxnSpPr>
        <p:spPr>
          <a:xfrm flipH="1">
            <a:off x="6877920" y="2717030"/>
            <a:ext cx="1367093" cy="2382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1">
            <a:extLst>
              <a:ext uri="{FF2B5EF4-FFF2-40B4-BE49-F238E27FC236}">
                <a16:creationId xmlns:a16="http://schemas.microsoft.com/office/drawing/2014/main" id="{9F9FE0A2-81A9-4B1E-9AF6-E9C7245CE5BB}"/>
              </a:ext>
            </a:extLst>
          </p:cNvPr>
          <p:cNvSpPr txBox="1"/>
          <p:nvPr/>
        </p:nvSpPr>
        <p:spPr>
          <a:xfrm>
            <a:off x="2244472" y="18724"/>
            <a:ext cx="3538190" cy="107379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typically made up largely of system call wrapper function as fork, pipe and I/O primitives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(read, write, close, etc.).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8DA921C-E4CA-40AF-A9FD-1DCDCDBDDFA0}"/>
              </a:ext>
            </a:extLst>
          </p:cNvPr>
          <p:cNvSpPr/>
          <p:nvPr/>
        </p:nvSpPr>
        <p:spPr>
          <a:xfrm>
            <a:off x="3183744" y="1772202"/>
            <a:ext cx="548100" cy="35345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92131A-47B2-4F59-BDF8-21966ED1F671}"/>
              </a:ext>
            </a:extLst>
          </p:cNvPr>
          <p:cNvCxnSpPr>
            <a:cxnSpLocks/>
          </p:cNvCxnSpPr>
          <p:nvPr/>
        </p:nvCxnSpPr>
        <p:spPr>
          <a:xfrm>
            <a:off x="5963478" y="1765280"/>
            <a:ext cx="776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53968D-3603-4607-8610-10C2DC4365A6}"/>
              </a:ext>
            </a:extLst>
          </p:cNvPr>
          <p:cNvCxnSpPr>
            <a:cxnSpLocks/>
          </p:cNvCxnSpPr>
          <p:nvPr/>
        </p:nvCxnSpPr>
        <p:spPr>
          <a:xfrm flipV="1">
            <a:off x="5768237" y="1772202"/>
            <a:ext cx="205633" cy="134736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1" grpId="0"/>
      <p:bldP spid="36" grpId="0"/>
      <p:bldP spid="37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2" grpId="0"/>
      <p:bldP spid="51" grpId="0"/>
      <p:bldP spid="52" grpId="0"/>
      <p:bldP spid="53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5182"/>
            <a:ext cx="5346362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99" dirty="0"/>
              <a:t>System</a:t>
            </a:r>
            <a:r>
              <a:rPr spc="-50" dirty="0"/>
              <a:t> </a:t>
            </a:r>
            <a:r>
              <a:rPr spc="-10" dirty="0"/>
              <a:t>Call</a:t>
            </a: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291578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659450" y="3276110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390367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711557" y="4274277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21557" y="2685570"/>
            <a:ext cx="6367244" cy="1481658"/>
          </a:xfrm>
          <a:prstGeom prst="rect">
            <a:avLst/>
          </a:prstGeom>
        </p:spPr>
        <p:txBody>
          <a:bodyPr vert="horz" wrap="square" lIns="0" tIns="71726" rIns="0" bIns="0" rtlCol="0">
            <a:spAutoFit/>
          </a:bodyPr>
          <a:lstStyle/>
          <a:p>
            <a:pPr marL="25168">
              <a:spcBef>
                <a:spcPts val="565"/>
              </a:spcBef>
            </a:pPr>
            <a:r>
              <a:rPr sz="2180" spc="129" dirty="0">
                <a:latin typeface="Tahoma"/>
                <a:cs typeface="Tahoma"/>
              </a:rPr>
              <a:t>A </a:t>
            </a:r>
            <a:r>
              <a:rPr sz="2180" spc="-99" dirty="0">
                <a:latin typeface="Tahoma"/>
                <a:cs typeface="Tahoma"/>
              </a:rPr>
              <a:t>service provided </a:t>
            </a:r>
            <a:r>
              <a:rPr sz="2180" spc="-119" dirty="0">
                <a:latin typeface="Tahoma"/>
                <a:cs typeface="Tahoma"/>
              </a:rPr>
              <a:t>by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357" dirty="0">
                <a:latin typeface="Tahoma"/>
                <a:cs typeface="Tahoma"/>
              </a:rPr>
              <a:t> </a:t>
            </a:r>
            <a:r>
              <a:rPr sz="2180" spc="10" dirty="0">
                <a:latin typeface="Tahoma"/>
                <a:cs typeface="Tahoma"/>
              </a:rPr>
              <a:t>OS</a:t>
            </a:r>
            <a:endParaRPr sz="2180" dirty="0">
              <a:latin typeface="Tahoma"/>
              <a:cs typeface="Tahoma"/>
            </a:endParaRPr>
          </a:p>
          <a:p>
            <a:pPr marL="573821">
              <a:spcBef>
                <a:spcPts val="347"/>
              </a:spcBef>
            </a:pPr>
            <a:r>
              <a:rPr sz="1982" spc="-69" dirty="0">
                <a:latin typeface="Tahoma"/>
                <a:cs typeface="Tahoma"/>
              </a:rPr>
              <a:t>Examples </a:t>
            </a:r>
            <a:r>
              <a:rPr sz="1982" spc="-59" dirty="0">
                <a:latin typeface="Tahoma"/>
                <a:cs typeface="Tahoma"/>
              </a:rPr>
              <a:t>include, </a:t>
            </a:r>
            <a:r>
              <a:rPr sz="1982" spc="258" dirty="0">
                <a:latin typeface="PMingLiU"/>
                <a:cs typeface="PMingLiU"/>
              </a:rPr>
              <a:t>disk </a:t>
            </a:r>
            <a:r>
              <a:rPr sz="1982" spc="287" dirty="0">
                <a:latin typeface="PMingLiU"/>
                <a:cs typeface="PMingLiU"/>
              </a:rPr>
              <a:t>access, </a:t>
            </a:r>
            <a:r>
              <a:rPr sz="1982" spc="268" dirty="0">
                <a:latin typeface="PMingLiU"/>
                <a:cs typeface="PMingLiU"/>
              </a:rPr>
              <a:t>display</a:t>
            </a:r>
            <a:r>
              <a:rPr sz="1982" spc="357" dirty="0">
                <a:latin typeface="PMingLiU"/>
                <a:cs typeface="PMingLiU"/>
              </a:rPr>
              <a:t> </a:t>
            </a:r>
            <a:r>
              <a:rPr sz="1982" spc="277" dirty="0">
                <a:latin typeface="PMingLiU"/>
                <a:cs typeface="PMingLiU"/>
              </a:rPr>
              <a:t>services</a:t>
            </a:r>
            <a:endParaRPr sz="1982" dirty="0">
              <a:latin typeface="PMingLiU"/>
              <a:cs typeface="PMingLiU"/>
            </a:endParaRPr>
          </a:p>
          <a:p>
            <a:pPr marL="25168">
              <a:spcBef>
                <a:spcPts val="386"/>
              </a:spcBef>
            </a:pPr>
            <a:r>
              <a:rPr sz="2180" spc="-89" dirty="0">
                <a:latin typeface="Tahoma"/>
                <a:cs typeface="Tahoma"/>
              </a:rPr>
              <a:t>System </a:t>
            </a:r>
            <a:r>
              <a:rPr sz="2180" spc="-59" dirty="0">
                <a:latin typeface="Tahoma"/>
                <a:cs typeface="Tahoma"/>
              </a:rPr>
              <a:t>calls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119" dirty="0">
                <a:latin typeface="Tahoma"/>
                <a:cs typeface="Tahoma"/>
              </a:rPr>
              <a:t>exposed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277" dirty="0">
                <a:latin typeface="PMingLiU"/>
                <a:cs typeface="PMingLiU"/>
              </a:rPr>
              <a:t>user</a:t>
            </a:r>
            <a:r>
              <a:rPr sz="2180" spc="624" dirty="0">
                <a:latin typeface="PMingLiU"/>
                <a:cs typeface="PMingLiU"/>
              </a:rPr>
              <a:t> </a:t>
            </a:r>
            <a:r>
              <a:rPr sz="2180" spc="258" dirty="0">
                <a:latin typeface="PMingLiU"/>
                <a:cs typeface="PMingLiU"/>
              </a:rPr>
              <a:t>processes</a:t>
            </a:r>
            <a:endParaRPr sz="2180" dirty="0">
              <a:latin typeface="PMingLiU"/>
              <a:cs typeface="PMingLiU"/>
            </a:endParaRPr>
          </a:p>
          <a:p>
            <a:pPr marL="573821">
              <a:spcBef>
                <a:spcPts val="347"/>
              </a:spcBef>
            </a:pPr>
            <a:r>
              <a:rPr sz="1982" spc="-50" dirty="0">
                <a:latin typeface="Tahoma"/>
                <a:cs typeface="Tahoma"/>
              </a:rPr>
              <a:t>Normally </a:t>
            </a:r>
            <a:r>
              <a:rPr sz="1982" spc="-59" dirty="0">
                <a:latin typeface="Tahoma"/>
                <a:cs typeface="Tahoma"/>
              </a:rPr>
              <a:t>via </a:t>
            </a:r>
            <a:r>
              <a:rPr sz="1982" spc="69" dirty="0">
                <a:latin typeface="Tahoma"/>
                <a:cs typeface="Tahoma"/>
              </a:rPr>
              <a:t>C </a:t>
            </a:r>
            <a:r>
              <a:rPr sz="1982" spc="-59" dirty="0">
                <a:latin typeface="Tahoma"/>
                <a:cs typeface="Tahoma"/>
              </a:rPr>
              <a:t>library </a:t>
            </a:r>
            <a:r>
              <a:rPr sz="1982" spc="-69" dirty="0">
                <a:latin typeface="Tahoma"/>
                <a:cs typeface="Tahoma"/>
              </a:rPr>
              <a:t>interface, </a:t>
            </a:r>
            <a:r>
              <a:rPr sz="1982" spc="-99" dirty="0">
                <a:latin typeface="Tahoma"/>
                <a:cs typeface="Tahoma"/>
              </a:rPr>
              <a:t>e.g.</a:t>
            </a:r>
            <a:r>
              <a:rPr sz="1982" spc="79" dirty="0">
                <a:latin typeface="Tahoma"/>
                <a:cs typeface="Tahoma"/>
              </a:rPr>
              <a:t> </a:t>
            </a:r>
            <a:r>
              <a:rPr sz="1982" b="1" spc="-99" dirty="0">
                <a:latin typeface="Arial"/>
                <a:cs typeface="Arial"/>
              </a:rPr>
              <a:t>open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5182"/>
            <a:ext cx="4015013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99" dirty="0"/>
              <a:t>System</a:t>
            </a:r>
            <a:r>
              <a:rPr spc="-50" dirty="0"/>
              <a:t> </a:t>
            </a:r>
            <a:r>
              <a:rPr spc="-10" dirty="0"/>
              <a:t>Call</a:t>
            </a: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00354" y="1915194"/>
            <a:ext cx="10136445" cy="2309514"/>
          </a:xfrm>
          <a:prstGeom prst="rect">
            <a:avLst/>
          </a:prstGeom>
        </p:spPr>
        <p:txBody>
          <a:bodyPr vert="horz" wrap="square" lIns="0" tIns="71726" rIns="0" bIns="0" rtlCol="0">
            <a:spAutoFit/>
          </a:bodyPr>
          <a:lstStyle/>
          <a:p>
            <a:pPr marL="348571">
              <a:lnSpc>
                <a:spcPct val="100000"/>
              </a:lnSpc>
              <a:spcBef>
                <a:spcPts val="565"/>
              </a:spcBef>
            </a:pPr>
            <a:r>
              <a:rPr spc="-40" dirty="0"/>
              <a:t>The </a:t>
            </a:r>
            <a:r>
              <a:rPr spc="-69" dirty="0"/>
              <a:t>library is </a:t>
            </a:r>
            <a:r>
              <a:rPr spc="-109" dirty="0"/>
              <a:t>an</a:t>
            </a:r>
            <a:r>
              <a:rPr spc="317" dirty="0"/>
              <a:t> </a:t>
            </a:r>
            <a:r>
              <a:rPr spc="-79" dirty="0"/>
              <a:t>intermediary</a:t>
            </a:r>
          </a:p>
          <a:p>
            <a:pPr marL="897225">
              <a:lnSpc>
                <a:spcPct val="100000"/>
              </a:lnSpc>
              <a:spcBef>
                <a:spcPts val="347"/>
              </a:spcBef>
            </a:pPr>
            <a:r>
              <a:rPr sz="1982" spc="-20" dirty="0"/>
              <a:t>Sits </a:t>
            </a:r>
            <a:r>
              <a:rPr sz="1982" spc="-119" dirty="0">
                <a:solidFill>
                  <a:srgbClr val="BC1919"/>
                </a:solidFill>
              </a:rPr>
              <a:t>between </a:t>
            </a:r>
            <a:r>
              <a:rPr sz="1982" spc="258" dirty="0">
                <a:latin typeface="PMingLiU"/>
                <a:cs typeface="PMingLiU"/>
              </a:rPr>
              <a:t>user </a:t>
            </a:r>
            <a:r>
              <a:rPr sz="1982" spc="149" dirty="0">
                <a:latin typeface="PMingLiU"/>
                <a:cs typeface="PMingLiU"/>
              </a:rPr>
              <a:t>programs </a:t>
            </a:r>
            <a:r>
              <a:rPr sz="1982" spc="-89" dirty="0"/>
              <a:t>and </a:t>
            </a:r>
            <a:r>
              <a:rPr sz="1982" spc="-69" dirty="0"/>
              <a:t>the</a:t>
            </a:r>
            <a:r>
              <a:rPr sz="1982" spc="-178" dirty="0"/>
              <a:t> </a:t>
            </a:r>
            <a:r>
              <a:rPr sz="1982" spc="258" dirty="0">
                <a:latin typeface="PMingLiU"/>
                <a:cs typeface="PMingLiU"/>
              </a:rPr>
              <a:t>kernel</a:t>
            </a:r>
            <a:endParaRPr sz="1982" dirty="0">
              <a:latin typeface="PMingLiU"/>
              <a:cs typeface="PMingLiU"/>
            </a:endParaRPr>
          </a:p>
          <a:p>
            <a:pPr marL="897225" marR="33976" indent="-549912">
              <a:lnSpc>
                <a:spcPct val="106400"/>
              </a:lnSpc>
              <a:spcBef>
                <a:spcPts val="218"/>
              </a:spcBef>
            </a:pPr>
            <a:r>
              <a:rPr spc="-40" dirty="0"/>
              <a:t>Calling </a:t>
            </a:r>
            <a:r>
              <a:rPr spc="-79" dirty="0"/>
              <a:t>the </a:t>
            </a:r>
            <a:r>
              <a:rPr spc="-69" dirty="0"/>
              <a:t>library </a:t>
            </a:r>
            <a:r>
              <a:rPr spc="-119" dirty="0"/>
              <a:t>does </a:t>
            </a:r>
            <a:r>
              <a:rPr spc="-59" dirty="0"/>
              <a:t>not, </a:t>
            </a:r>
            <a:r>
              <a:rPr spc="-50" dirty="0"/>
              <a:t>in itself, </a:t>
            </a:r>
            <a:r>
              <a:rPr spc="-119" dirty="0"/>
              <a:t>cause </a:t>
            </a:r>
            <a:r>
              <a:rPr spc="-79" dirty="0"/>
              <a:t>entry </a:t>
            </a:r>
            <a:r>
              <a:rPr spc="-30" dirty="0"/>
              <a:t>to </a:t>
            </a:r>
            <a:r>
              <a:rPr spc="-79" dirty="0"/>
              <a:t>the </a:t>
            </a:r>
            <a:r>
              <a:rPr spc="-109" dirty="0"/>
              <a:t>kernel  </a:t>
            </a:r>
            <a:endParaRPr lang="en-US" spc="-109" dirty="0"/>
          </a:p>
          <a:p>
            <a:pPr marL="897225" marR="33976" indent="-549912">
              <a:lnSpc>
                <a:spcPct val="106400"/>
              </a:lnSpc>
              <a:spcBef>
                <a:spcPts val="218"/>
              </a:spcBef>
            </a:pPr>
            <a:r>
              <a:rPr sz="1982" spc="-69" dirty="0"/>
              <a:t>Normally, </a:t>
            </a:r>
            <a:r>
              <a:rPr sz="1982" spc="-89" dirty="0"/>
              <a:t>there </a:t>
            </a:r>
            <a:r>
              <a:rPr sz="1982" spc="-20" dirty="0"/>
              <a:t>will </a:t>
            </a:r>
            <a:r>
              <a:rPr sz="1982" spc="-99" dirty="0"/>
              <a:t>be an </a:t>
            </a:r>
            <a:r>
              <a:rPr sz="1982" spc="20" dirty="0"/>
              <a:t>OS </a:t>
            </a:r>
            <a:r>
              <a:rPr sz="1982" spc="-50" dirty="0"/>
              <a:t>function, </a:t>
            </a:r>
            <a:r>
              <a:rPr sz="1982" spc="-40" dirty="0"/>
              <a:t>within </a:t>
            </a:r>
            <a:r>
              <a:rPr sz="1982" spc="-69" dirty="0"/>
              <a:t>the </a:t>
            </a:r>
            <a:r>
              <a:rPr sz="1982" spc="-59" dirty="0"/>
              <a:t>library </a:t>
            </a:r>
            <a:r>
              <a:rPr sz="1982" spc="-20" dirty="0"/>
              <a:t>that </a:t>
            </a:r>
            <a:r>
              <a:rPr sz="1982" spc="-109" dirty="0"/>
              <a:t>causes  </a:t>
            </a:r>
            <a:r>
              <a:rPr sz="1982" spc="-69" dirty="0"/>
              <a:t>entry </a:t>
            </a:r>
            <a:r>
              <a:rPr sz="1982" spc="-30" dirty="0"/>
              <a:t>into </a:t>
            </a:r>
            <a:r>
              <a:rPr sz="1982" spc="-89" dirty="0"/>
              <a:t>kernel</a:t>
            </a:r>
            <a:r>
              <a:rPr sz="1982" spc="188" dirty="0"/>
              <a:t> </a:t>
            </a:r>
            <a:r>
              <a:rPr sz="1982" spc="-99" dirty="0"/>
              <a:t>mode</a:t>
            </a:r>
            <a:endParaRPr sz="1982" dirty="0"/>
          </a:p>
          <a:p>
            <a:pPr marL="897225" marR="10067">
              <a:lnSpc>
                <a:spcPts val="2378"/>
              </a:lnSpc>
              <a:spcBef>
                <a:spcPts val="69"/>
              </a:spcBef>
            </a:pPr>
            <a:r>
              <a:rPr sz="1982" spc="-30" dirty="0"/>
              <a:t>The </a:t>
            </a:r>
            <a:r>
              <a:rPr sz="1982" spc="-79" dirty="0"/>
              <a:t>primary </a:t>
            </a:r>
            <a:r>
              <a:rPr sz="1982" spc="-50" dirty="0"/>
              <a:t>function </a:t>
            </a:r>
            <a:r>
              <a:rPr sz="1982" spc="-59" dirty="0"/>
              <a:t>of </a:t>
            </a:r>
            <a:r>
              <a:rPr sz="1982" spc="-79" dirty="0"/>
              <a:t>the </a:t>
            </a:r>
            <a:r>
              <a:rPr sz="1982" spc="-59" dirty="0"/>
              <a:t>library </a:t>
            </a:r>
            <a:r>
              <a:rPr sz="1982" spc="-50" dirty="0"/>
              <a:t>function </a:t>
            </a:r>
            <a:r>
              <a:rPr sz="1982" spc="-59" dirty="0"/>
              <a:t>is </a:t>
            </a:r>
            <a:r>
              <a:rPr sz="1982" spc="-30" dirty="0"/>
              <a:t>“configure” </a:t>
            </a:r>
            <a:r>
              <a:rPr sz="1982" spc="-99" dirty="0"/>
              <a:t>processor  </a:t>
            </a:r>
            <a:r>
              <a:rPr sz="1982" spc="-79" dirty="0"/>
              <a:t>registers, </a:t>
            </a:r>
            <a:endParaRPr lang="en-US" sz="1982" spc="-79" dirty="0"/>
          </a:p>
          <a:p>
            <a:pPr marL="897225" marR="10067">
              <a:lnSpc>
                <a:spcPts val="2378"/>
              </a:lnSpc>
              <a:spcBef>
                <a:spcPts val="69"/>
              </a:spcBef>
            </a:pPr>
            <a:r>
              <a:rPr sz="1982" spc="-89" dirty="0"/>
              <a:t>setup up </a:t>
            </a:r>
            <a:r>
              <a:rPr sz="1982" spc="-69" dirty="0"/>
              <a:t>the </a:t>
            </a:r>
            <a:r>
              <a:rPr sz="1982" spc="-99" dirty="0"/>
              <a:t>system </a:t>
            </a:r>
            <a:r>
              <a:rPr sz="1982" spc="-30" dirty="0"/>
              <a:t>call </a:t>
            </a:r>
            <a:r>
              <a:rPr sz="1982" spc="-79" dirty="0"/>
              <a:t>index </a:t>
            </a:r>
            <a:r>
              <a:rPr sz="1982" spc="-59" dirty="0"/>
              <a:t>(i.e. </a:t>
            </a:r>
            <a:r>
              <a:rPr sz="1982" spc="-69" dirty="0"/>
              <a:t>code) </a:t>
            </a:r>
            <a:r>
              <a:rPr sz="1982" spc="-99" dirty="0"/>
              <a:t>before </a:t>
            </a:r>
            <a:r>
              <a:rPr sz="1982" spc="-40" dirty="0"/>
              <a:t>calling </a:t>
            </a:r>
            <a:r>
              <a:rPr sz="1982" spc="-69" dirty="0"/>
              <a:t>the  syscall </a:t>
            </a:r>
            <a:r>
              <a:rPr sz="1982" spc="-50" dirty="0"/>
              <a:t>function </a:t>
            </a:r>
            <a:r>
              <a:rPr sz="1982" spc="-20" dirty="0"/>
              <a:t>to </a:t>
            </a:r>
            <a:r>
              <a:rPr sz="1982" spc="-89" dirty="0"/>
              <a:t>enter </a:t>
            </a:r>
            <a:r>
              <a:rPr sz="1982" spc="-69" dirty="0"/>
              <a:t>the</a:t>
            </a:r>
            <a:r>
              <a:rPr sz="1982" spc="386" dirty="0"/>
              <a:t> </a:t>
            </a:r>
            <a:r>
              <a:rPr sz="1982" spc="-89" dirty="0"/>
              <a:t>kernel</a:t>
            </a:r>
            <a:endParaRPr sz="1982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-83637"/>
            <a:ext cx="3570571" cy="1126217"/>
          </a:xfrm>
          <a:prstGeom prst="rect">
            <a:avLst/>
          </a:prstGeom>
        </p:spPr>
        <p:txBody>
          <a:bodyPr vert="horz" wrap="square" lIns="0" tIns="122058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959"/>
              </a:spcBef>
            </a:pPr>
            <a:r>
              <a:rPr spc="-99" dirty="0"/>
              <a:t>System</a:t>
            </a:r>
            <a:r>
              <a:rPr spc="20" dirty="0"/>
              <a:t> </a:t>
            </a:r>
            <a:r>
              <a:rPr spc="-40" dirty="0"/>
              <a:t>Calls</a:t>
            </a:r>
          </a:p>
          <a:p>
            <a:pPr marL="25168">
              <a:lnSpc>
                <a:spcPct val="100000"/>
              </a:lnSpc>
              <a:spcBef>
                <a:spcPts val="446"/>
              </a:spcBef>
            </a:pPr>
            <a:r>
              <a:rPr sz="1784" spc="-50" dirty="0"/>
              <a:t>System </a:t>
            </a:r>
            <a:r>
              <a:rPr sz="1784" spc="10" dirty="0"/>
              <a:t>Call</a:t>
            </a:r>
            <a:r>
              <a:rPr sz="1784" spc="109" dirty="0"/>
              <a:t> </a:t>
            </a:r>
            <a:r>
              <a:rPr sz="1784" spc="-50" dirty="0"/>
              <a:t>Parameters</a:t>
            </a:r>
            <a:endParaRPr sz="1784" dirty="0"/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2996405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412617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51080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1777574" y="2177669"/>
            <a:ext cx="8278676" cy="2871064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573821" marR="1023063" indent="-549912">
              <a:lnSpc>
                <a:spcPct val="147900"/>
              </a:lnSpc>
              <a:spcBef>
                <a:spcPts val="198"/>
              </a:spcBef>
            </a:pPr>
            <a:r>
              <a:rPr sz="2180" spc="-69" dirty="0">
                <a:latin typeface="Tahoma"/>
                <a:cs typeface="Tahoma"/>
              </a:rPr>
              <a:t>Three </a:t>
            </a:r>
            <a:r>
              <a:rPr sz="2180" spc="-109" dirty="0">
                <a:latin typeface="Tahoma"/>
                <a:cs typeface="Tahoma"/>
              </a:rPr>
              <a:t>general </a:t>
            </a:r>
            <a:r>
              <a:rPr sz="2180" spc="-99" dirty="0">
                <a:latin typeface="Tahoma"/>
                <a:cs typeface="Tahoma"/>
              </a:rPr>
              <a:t>methods </a:t>
            </a:r>
            <a:r>
              <a:rPr sz="2180" spc="-79" dirty="0">
                <a:latin typeface="Tahoma"/>
                <a:cs typeface="Tahoma"/>
              </a:rPr>
              <a:t>exist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99" dirty="0">
                <a:latin typeface="Tahoma"/>
                <a:cs typeface="Tahoma"/>
              </a:rPr>
              <a:t>passing </a:t>
            </a:r>
            <a:r>
              <a:rPr sz="2180" spc="-109" dirty="0">
                <a:latin typeface="Tahoma"/>
                <a:cs typeface="Tahoma"/>
              </a:rPr>
              <a:t>parameters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50" dirty="0">
                <a:latin typeface="Tahoma"/>
                <a:cs typeface="Tahoma"/>
              </a:rPr>
              <a:t>OS:  </a:t>
            </a:r>
            <a:r>
              <a:rPr sz="2180" spc="-89" dirty="0">
                <a:latin typeface="Tahoma"/>
                <a:cs typeface="Tahoma"/>
              </a:rPr>
              <a:t>Parameters can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spc="-129" dirty="0">
                <a:latin typeface="Tahoma"/>
                <a:cs typeface="Tahoma"/>
              </a:rPr>
              <a:t>passed </a:t>
            </a:r>
            <a:r>
              <a:rPr sz="2180" spc="-50" dirty="0">
                <a:latin typeface="Tahoma"/>
                <a:cs typeface="Tahoma"/>
              </a:rPr>
              <a:t>in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b="1" spc="-109" dirty="0">
                <a:latin typeface="Arial"/>
                <a:cs typeface="Arial"/>
              </a:rPr>
              <a:t>registers</a:t>
            </a:r>
            <a:r>
              <a:rPr sz="2180" spc="-109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  <a:p>
            <a:pPr marL="573821" marR="10067">
              <a:lnSpc>
                <a:spcPct val="102600"/>
              </a:lnSpc>
              <a:spcBef>
                <a:spcPts val="595"/>
              </a:spcBef>
            </a:pPr>
            <a:r>
              <a:rPr sz="2180" spc="-79" dirty="0">
                <a:latin typeface="Tahoma"/>
                <a:cs typeface="Tahoma"/>
              </a:rPr>
              <a:t>When </a:t>
            </a:r>
            <a:r>
              <a:rPr sz="2180" spc="-99" dirty="0">
                <a:latin typeface="Tahoma"/>
                <a:cs typeface="Tahoma"/>
              </a:rPr>
              <a:t>there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129" dirty="0">
                <a:latin typeface="Tahoma"/>
                <a:cs typeface="Tahoma"/>
              </a:rPr>
              <a:t>more </a:t>
            </a:r>
            <a:r>
              <a:rPr sz="2180" spc="-109" dirty="0">
                <a:latin typeface="Tahoma"/>
                <a:cs typeface="Tahoma"/>
              </a:rPr>
              <a:t>parameters </a:t>
            </a:r>
            <a:r>
              <a:rPr sz="2180" spc="-69" dirty="0">
                <a:latin typeface="Tahoma"/>
                <a:cs typeface="Tahoma"/>
              </a:rPr>
              <a:t>than </a:t>
            </a:r>
            <a:r>
              <a:rPr sz="2180" spc="-89" dirty="0">
                <a:latin typeface="Tahoma"/>
                <a:cs typeface="Tahoma"/>
              </a:rPr>
              <a:t>registers, </a:t>
            </a:r>
            <a:r>
              <a:rPr sz="2180" spc="-109" dirty="0">
                <a:latin typeface="Tahoma"/>
                <a:cs typeface="Tahoma"/>
              </a:rPr>
              <a:t>parameters </a:t>
            </a:r>
            <a:r>
              <a:rPr sz="2180" spc="-89" dirty="0">
                <a:latin typeface="Tahoma"/>
                <a:cs typeface="Tahoma"/>
              </a:rPr>
              <a:t>can </a:t>
            </a:r>
            <a:r>
              <a:rPr sz="2180" spc="-109" dirty="0">
                <a:latin typeface="Tahoma"/>
                <a:cs typeface="Tahoma"/>
              </a:rPr>
              <a:t>be  </a:t>
            </a:r>
            <a:r>
              <a:rPr sz="2180" spc="-99" dirty="0">
                <a:latin typeface="Tahoma"/>
                <a:cs typeface="Tahoma"/>
              </a:rPr>
              <a:t>stored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b="1" spc="-99" dirty="0">
                <a:latin typeface="Arial"/>
                <a:cs typeface="Arial"/>
              </a:rPr>
              <a:t>block </a:t>
            </a:r>
            <a:r>
              <a:rPr sz="2180" spc="-99" dirty="0">
                <a:latin typeface="Tahoma"/>
                <a:cs typeface="Tahoma"/>
              </a:rPr>
              <a:t>and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b="1" spc="-99" dirty="0">
                <a:latin typeface="Arial"/>
                <a:cs typeface="Arial"/>
              </a:rPr>
              <a:t>block </a:t>
            </a:r>
            <a:r>
              <a:rPr sz="2180" b="1" spc="-159" dirty="0">
                <a:latin typeface="Arial"/>
                <a:cs typeface="Arial"/>
              </a:rPr>
              <a:t>address </a:t>
            </a:r>
            <a:r>
              <a:rPr sz="2180" spc="-89" dirty="0">
                <a:latin typeface="Tahoma"/>
                <a:cs typeface="Tahoma"/>
              </a:rPr>
              <a:t>can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spc="-129" dirty="0">
                <a:latin typeface="Tahoma"/>
                <a:cs typeface="Tahoma"/>
              </a:rPr>
              <a:t>passed as </a:t>
            </a:r>
            <a:r>
              <a:rPr sz="2180" spc="-109" dirty="0">
                <a:latin typeface="Tahoma"/>
                <a:cs typeface="Tahoma"/>
              </a:rPr>
              <a:t>a  parameter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238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register.</a:t>
            </a:r>
            <a:endParaRPr sz="2180" dirty="0">
              <a:latin typeface="Tahoma"/>
              <a:cs typeface="Tahoma"/>
            </a:endParaRPr>
          </a:p>
          <a:p>
            <a:pPr marL="573821" marR="130871">
              <a:lnSpc>
                <a:spcPct val="102600"/>
              </a:lnSpc>
              <a:spcBef>
                <a:spcPts val="595"/>
              </a:spcBef>
            </a:pPr>
            <a:r>
              <a:rPr sz="2180" spc="-89" dirty="0">
                <a:latin typeface="Tahoma"/>
                <a:cs typeface="Tahoma"/>
              </a:rPr>
              <a:t>Parameters can also </a:t>
            </a:r>
            <a:r>
              <a:rPr sz="2180" spc="-109" dirty="0">
                <a:latin typeface="Tahoma"/>
                <a:cs typeface="Tahoma"/>
              </a:rPr>
              <a:t>be </a:t>
            </a:r>
            <a:r>
              <a:rPr sz="2180" spc="-119" dirty="0">
                <a:latin typeface="Tahoma"/>
                <a:cs typeface="Tahoma"/>
              </a:rPr>
              <a:t>pushed </a:t>
            </a:r>
            <a:r>
              <a:rPr sz="2180" spc="-109" dirty="0">
                <a:latin typeface="Tahoma"/>
                <a:cs typeface="Tahoma"/>
              </a:rPr>
              <a:t>on </a:t>
            </a:r>
            <a:r>
              <a:rPr sz="2180" spc="-119" dirty="0">
                <a:latin typeface="Tahoma"/>
                <a:cs typeface="Tahoma"/>
              </a:rPr>
              <a:t>or </a:t>
            </a:r>
            <a:r>
              <a:rPr sz="2180" spc="-89" dirty="0">
                <a:latin typeface="Tahoma"/>
                <a:cs typeface="Tahoma"/>
              </a:rPr>
              <a:t>popped </a:t>
            </a:r>
            <a:r>
              <a:rPr sz="2180" spc="-79" dirty="0">
                <a:latin typeface="Tahoma"/>
                <a:cs typeface="Tahoma"/>
              </a:rPr>
              <a:t>off the </a:t>
            </a:r>
            <a:r>
              <a:rPr sz="2180" b="1" spc="-99" dirty="0">
                <a:latin typeface="Arial"/>
                <a:cs typeface="Arial"/>
              </a:rPr>
              <a:t>stack </a:t>
            </a:r>
            <a:r>
              <a:rPr sz="2180" spc="-119" dirty="0">
                <a:latin typeface="Tahoma"/>
                <a:cs typeface="Tahoma"/>
              </a:rPr>
              <a:t>by </a:t>
            </a:r>
            <a:r>
              <a:rPr sz="2180" spc="-89" dirty="0">
                <a:latin typeface="Tahoma"/>
                <a:cs typeface="Tahoma"/>
              </a:rPr>
              <a:t>the </a:t>
            </a:r>
            <a:r>
              <a:rPr sz="2180" spc="495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operating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system.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717046" y="29612"/>
            <a:ext cx="2350595" cy="876020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>
              <a:spcBef>
                <a:spcPts val="959"/>
              </a:spcBef>
            </a:pPr>
            <a:r>
              <a:rPr sz="2774" spc="-99" dirty="0">
                <a:solidFill>
                  <a:srgbClr val="CC0000"/>
                </a:solidFill>
                <a:latin typeface="Tahoma"/>
                <a:cs typeface="Tahoma"/>
              </a:rPr>
              <a:t>System</a:t>
            </a:r>
            <a:r>
              <a:rPr sz="2774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774" spc="-40" dirty="0">
                <a:solidFill>
                  <a:srgbClr val="CC0000"/>
                </a:solidFill>
                <a:latin typeface="Tahoma"/>
                <a:cs typeface="Tahoma"/>
              </a:rPr>
              <a:t>Calls</a:t>
            </a:r>
            <a:endParaRPr sz="2774">
              <a:latin typeface="Tahoma"/>
              <a:cs typeface="Tahoma"/>
            </a:endParaRPr>
          </a:p>
          <a:p>
            <a:pPr marL="25168">
              <a:spcBef>
                <a:spcPts val="446"/>
              </a:spcBef>
            </a:pPr>
            <a:r>
              <a:rPr sz="1784" spc="-50" dirty="0">
                <a:solidFill>
                  <a:srgbClr val="CC0000"/>
                </a:solidFill>
                <a:latin typeface="Tahoma"/>
                <a:cs typeface="Tahoma"/>
              </a:rPr>
              <a:t>System </a:t>
            </a:r>
            <a:r>
              <a:rPr sz="1784" spc="10" dirty="0">
                <a:solidFill>
                  <a:srgbClr val="CC0000"/>
                </a:solidFill>
                <a:latin typeface="Tahoma"/>
                <a:cs typeface="Tahoma"/>
              </a:rPr>
              <a:t>Call</a:t>
            </a:r>
            <a:r>
              <a:rPr sz="1784" spc="109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84" spc="-50" dirty="0">
                <a:solidFill>
                  <a:srgbClr val="CC0000"/>
                </a:solidFill>
                <a:latin typeface="Tahoma"/>
                <a:cs typeface="Tahoma"/>
              </a:rPr>
              <a:t>Parameters</a:t>
            </a:r>
            <a:endParaRPr sz="1784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612412" y="2137583"/>
            <a:ext cx="6976283" cy="3659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0"/>
            <a:ext cx="9131836" cy="995352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0" y="501954"/>
                </a:moveTo>
                <a:lnTo>
                  <a:pt x="4608004" y="501954"/>
                </a:lnTo>
                <a:lnTo>
                  <a:pt x="4608004" y="0"/>
                </a:lnTo>
                <a:lnTo>
                  <a:pt x="0" y="0"/>
                </a:lnTo>
                <a:lnTo>
                  <a:pt x="0" y="50195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-83637"/>
            <a:ext cx="3663336" cy="1126217"/>
          </a:xfrm>
          <a:prstGeom prst="rect">
            <a:avLst/>
          </a:prstGeom>
        </p:spPr>
        <p:txBody>
          <a:bodyPr vert="horz" wrap="square" lIns="0" tIns="122058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959"/>
              </a:spcBef>
            </a:pPr>
            <a:r>
              <a:rPr spc="-99" dirty="0"/>
              <a:t>System</a:t>
            </a:r>
            <a:r>
              <a:rPr spc="10" dirty="0"/>
              <a:t> </a:t>
            </a:r>
            <a:r>
              <a:rPr spc="-40" dirty="0"/>
              <a:t>Calls</a:t>
            </a:r>
          </a:p>
          <a:p>
            <a:pPr marL="25168">
              <a:lnSpc>
                <a:spcPct val="100000"/>
              </a:lnSpc>
              <a:spcBef>
                <a:spcPts val="446"/>
              </a:spcBef>
            </a:pPr>
            <a:r>
              <a:rPr sz="1784" spc="-50" dirty="0"/>
              <a:t>Types </a:t>
            </a:r>
            <a:r>
              <a:rPr sz="1784" spc="-40" dirty="0"/>
              <a:t>of </a:t>
            </a:r>
            <a:r>
              <a:rPr sz="1784" spc="-50" dirty="0"/>
              <a:t>System</a:t>
            </a:r>
            <a:r>
              <a:rPr sz="1784" spc="178" dirty="0"/>
              <a:t> </a:t>
            </a:r>
            <a:r>
              <a:rPr sz="1784" spc="-20" dirty="0"/>
              <a:t>Calls</a:t>
            </a:r>
            <a:endParaRPr sz="1784" dirty="0"/>
          </a:p>
        </p:txBody>
      </p:sp>
      <p:sp>
        <p:nvSpPr>
          <p:cNvPr id="4" name="object 4"/>
          <p:cNvSpPr/>
          <p:nvPr/>
        </p:nvSpPr>
        <p:spPr>
          <a:xfrm>
            <a:off x="9287071" y="72709"/>
            <a:ext cx="1249728" cy="57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85216" y="3093977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51018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3926400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16" y="4342612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16" y="4758824"/>
            <a:ext cx="129332" cy="129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777574" y="2275239"/>
            <a:ext cx="5475075" cy="2654703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>
              <a:spcBef>
                <a:spcPts val="1457"/>
              </a:spcBef>
            </a:pPr>
            <a:r>
              <a:rPr sz="2180" spc="-69" dirty="0">
                <a:latin typeface="Tahoma"/>
                <a:cs typeface="Tahoma"/>
              </a:rPr>
              <a:t>There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109" dirty="0">
                <a:latin typeface="Tahoma"/>
                <a:cs typeface="Tahoma"/>
              </a:rPr>
              <a:t>5 </a:t>
            </a:r>
            <a:r>
              <a:rPr sz="2180" spc="-79" dirty="0">
                <a:latin typeface="Tahoma"/>
                <a:cs typeface="Tahoma"/>
              </a:rPr>
              <a:t>different </a:t>
            </a:r>
            <a:r>
              <a:rPr sz="2180" spc="-99" dirty="0">
                <a:latin typeface="Tahoma"/>
                <a:cs typeface="Tahoma"/>
              </a:rPr>
              <a:t>categories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109" dirty="0">
                <a:latin typeface="Tahoma"/>
                <a:cs typeface="Tahoma"/>
              </a:rPr>
              <a:t>system</a:t>
            </a:r>
            <a:r>
              <a:rPr sz="2180" spc="238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calls:</a:t>
            </a:r>
            <a:endParaRPr sz="2180" dirty="0">
              <a:latin typeface="Tahoma"/>
              <a:cs typeface="Tahoma"/>
            </a:endParaRPr>
          </a:p>
          <a:p>
            <a:pPr marL="573821" marR="2796119">
              <a:lnSpc>
                <a:spcPct val="125299"/>
              </a:lnSpc>
              <a:spcBef>
                <a:spcPts val="585"/>
              </a:spcBef>
            </a:pPr>
            <a:r>
              <a:rPr sz="2180" b="1" spc="-178" dirty="0">
                <a:latin typeface="Arial"/>
                <a:cs typeface="Arial"/>
              </a:rPr>
              <a:t>process </a:t>
            </a:r>
            <a:r>
              <a:rPr sz="2180" b="1" spc="-79" dirty="0">
                <a:latin typeface="Arial"/>
                <a:cs typeface="Arial"/>
              </a:rPr>
              <a:t>control  </a:t>
            </a:r>
            <a:r>
              <a:rPr sz="2180" b="1" spc="-59" dirty="0">
                <a:latin typeface="Arial"/>
                <a:cs typeface="Arial"/>
              </a:rPr>
              <a:t>file</a:t>
            </a:r>
            <a:r>
              <a:rPr sz="2180" b="1" spc="89" dirty="0">
                <a:latin typeface="Arial"/>
                <a:cs typeface="Arial"/>
              </a:rPr>
              <a:t> </a:t>
            </a:r>
            <a:r>
              <a:rPr sz="2180" b="1" spc="-79" dirty="0">
                <a:latin typeface="Arial"/>
                <a:cs typeface="Arial"/>
              </a:rPr>
              <a:t>manipulation</a:t>
            </a:r>
            <a:endParaRPr sz="2180" dirty="0">
              <a:latin typeface="Arial"/>
              <a:cs typeface="Arial"/>
            </a:endParaRPr>
          </a:p>
          <a:p>
            <a:pPr marL="573821" marR="1768023">
              <a:lnSpc>
                <a:spcPct val="125299"/>
              </a:lnSpc>
            </a:pPr>
            <a:r>
              <a:rPr sz="2180" b="1" spc="-119" dirty="0">
                <a:latin typeface="Arial"/>
                <a:cs typeface="Arial"/>
              </a:rPr>
              <a:t>device </a:t>
            </a:r>
            <a:r>
              <a:rPr sz="2180" b="1" spc="-79" dirty="0">
                <a:latin typeface="Arial"/>
                <a:cs typeface="Arial"/>
              </a:rPr>
              <a:t>manipulation  </a:t>
            </a:r>
            <a:r>
              <a:rPr sz="2180" b="1" spc="-69" dirty="0">
                <a:latin typeface="Arial"/>
                <a:cs typeface="Arial"/>
              </a:rPr>
              <a:t>information </a:t>
            </a:r>
            <a:r>
              <a:rPr sz="2180" b="1" spc="-79" dirty="0">
                <a:latin typeface="Arial"/>
                <a:cs typeface="Arial"/>
              </a:rPr>
              <a:t>maintenance  </a:t>
            </a:r>
            <a:r>
              <a:rPr sz="2180" b="1" spc="-89" dirty="0">
                <a:latin typeface="Arial"/>
                <a:cs typeface="Arial"/>
              </a:rPr>
              <a:t>communication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0354" y="3351784"/>
            <a:ext cx="7353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38"/>
              </a:lnSpc>
            </a:pPr>
            <a:r>
              <a:rPr lang="en-US" spc="-55"/>
              <a:t>Ramkumar Krishnamoorthy</a:t>
            </a:r>
            <a:endParaRPr spc="-3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1542</Words>
  <Application>Microsoft Office PowerPoint</Application>
  <PresentationFormat>Widescreen</PresentationFormat>
  <Paragraphs>266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PMingLiU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Office Theme</vt:lpstr>
      <vt:lpstr> IPC and Systems calls</vt:lpstr>
      <vt:lpstr>System Call</vt:lpstr>
      <vt:lpstr>PowerPoint Presentation</vt:lpstr>
      <vt:lpstr>PowerPoint Presentation</vt:lpstr>
      <vt:lpstr>System Call</vt:lpstr>
      <vt:lpstr>System Call</vt:lpstr>
      <vt:lpstr>System Calls System Call Parameters</vt:lpstr>
      <vt:lpstr>PowerPoint Presentation</vt:lpstr>
      <vt:lpstr>System Calls Types of System Calls</vt:lpstr>
      <vt:lpstr>Types of System Calls Process Control</vt:lpstr>
      <vt:lpstr>PowerPoint Presentation</vt:lpstr>
      <vt:lpstr>System Call Implementation</vt:lpstr>
      <vt:lpstr>PowerPoint Presentation</vt:lpstr>
      <vt:lpstr>IPC and Synchronisation Interprocess Communication (IPC)</vt:lpstr>
      <vt:lpstr>IPC and Synchronisation Interprocess Communication (IPC)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Synchronisation Facilities Monitor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 and Systems calls</dc:title>
  <dc:creator>Ramchand Vedaiyan</dc:creator>
  <cp:lastModifiedBy>complab2</cp:lastModifiedBy>
  <cp:revision>47</cp:revision>
  <dcterms:created xsi:type="dcterms:W3CDTF">2022-11-09T07:40:43Z</dcterms:created>
  <dcterms:modified xsi:type="dcterms:W3CDTF">2022-11-09T16:31:59Z</dcterms:modified>
</cp:coreProperties>
</file>