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15" r:id="rId3"/>
    <p:sldId id="318" r:id="rId4"/>
    <p:sldId id="320" r:id="rId5"/>
    <p:sldId id="321" r:id="rId6"/>
    <p:sldId id="322" r:id="rId7"/>
    <p:sldId id="323" r:id="rId8"/>
    <p:sldId id="343" r:id="rId9"/>
    <p:sldId id="457" r:id="rId10"/>
    <p:sldId id="345" r:id="rId11"/>
    <p:sldId id="456" r:id="rId12"/>
    <p:sldId id="346" r:id="rId13"/>
    <p:sldId id="324" r:id="rId14"/>
    <p:sldId id="325" r:id="rId15"/>
    <p:sldId id="326" r:id="rId16"/>
    <p:sldId id="274" r:id="rId17"/>
    <p:sldId id="294" r:id="rId18"/>
    <p:sldId id="299" r:id="rId19"/>
    <p:sldId id="300" r:id="rId20"/>
    <p:sldId id="301" r:id="rId21"/>
    <p:sldId id="327" r:id="rId22"/>
    <p:sldId id="328" r:id="rId23"/>
    <p:sldId id="330" r:id="rId24"/>
    <p:sldId id="331" r:id="rId25"/>
    <p:sldId id="332" r:id="rId26"/>
    <p:sldId id="333" r:id="rId27"/>
    <p:sldId id="334" r:id="rId28"/>
    <p:sldId id="452" r:id="rId29"/>
    <p:sldId id="453" r:id="rId30"/>
    <p:sldId id="454" r:id="rId31"/>
    <p:sldId id="335" r:id="rId32"/>
    <p:sldId id="336" r:id="rId33"/>
    <p:sldId id="337" r:id="rId34"/>
    <p:sldId id="338" r:id="rId35"/>
    <p:sldId id="455" r:id="rId36"/>
    <p:sldId id="339" r:id="rId37"/>
    <p:sldId id="340" r:id="rId38"/>
    <p:sldId id="342" r:id="rId39"/>
    <p:sldId id="34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/>
    <p:restoredTop sz="94301"/>
  </p:normalViewPr>
  <p:slideViewPr>
    <p:cSldViewPr snapToGrid="0" snapToObjects="1">
      <p:cViewPr varScale="1">
        <p:scale>
          <a:sx n="65" d="100"/>
          <a:sy n="65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FCF5C-4818-C046-8C95-2D702E29051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FBC1C-C8D3-3D41-A37F-28610EADF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413C9-6C56-0B4A-885F-1F3B0082FDB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10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9A917-DEC4-D044-ABF3-D082E5D22FC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391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5D5D7-71E8-EB42-9FB0-8B69542153B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717" tIns="0" rIns="18717" bIns="0" anchor="b"/>
          <a:lstStyle>
            <a:lvl1pPr defTabSz="9223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55613" defTabSz="9223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09638" defTabSz="9223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63663" defTabSz="9223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19275" defTabSz="9223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764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336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908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480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0" hangingPunct="0"/>
            <a:r>
              <a:rPr lang="en-US" altLang="en-US" sz="1000" i="1"/>
              <a:t>16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-1588" y="8831263"/>
            <a:ext cx="297180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313" y="703263"/>
            <a:ext cx="6172200" cy="34718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1475"/>
          </a:xfrm>
          <a:ln/>
        </p:spPr>
        <p:txBody>
          <a:bodyPr lIns="92024" tIns="45232" rIns="92024" bIns="452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49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1BEA3-9AFA-AD46-931A-192A1796E6F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</p:spPr>
        <p:txBody>
          <a:bodyPr/>
          <a:lstStyle/>
          <a:p>
            <a:endParaRPr lang="en-US" altLang="ja-JP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810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D00D5-4514-D246-B553-89C8AB52C01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717" tIns="0" rIns="18717" bIns="0" anchor="b"/>
          <a:lstStyle>
            <a:lvl1pPr defTabSz="9223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55613" defTabSz="9223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09638" defTabSz="9223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63663" defTabSz="9223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19275" defTabSz="9223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764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336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908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480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0" hangingPunct="0"/>
            <a:r>
              <a:rPr lang="en-US" altLang="en-US" sz="1000" i="1"/>
              <a:t>21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-1588" y="8831263"/>
            <a:ext cx="297180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313" y="703263"/>
            <a:ext cx="6172200" cy="34718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1475"/>
          </a:xfrm>
          <a:ln/>
        </p:spPr>
        <p:txBody>
          <a:bodyPr lIns="92024" tIns="45232" rIns="92024" bIns="452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94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B4333-B56A-A845-9235-B26BAED8035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717" tIns="0" rIns="18717" bIns="0" anchor="b"/>
          <a:lstStyle>
            <a:lvl1pPr defTabSz="9223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55613" defTabSz="9223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909638" defTabSz="9223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363663" defTabSz="9223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819275" defTabSz="9223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2764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7336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1908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648075" defTabSz="9223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0" hangingPunct="0"/>
            <a:r>
              <a:rPr lang="en-US" altLang="en-US" sz="1000" i="1"/>
              <a:t>27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-1588" y="8831263"/>
            <a:ext cx="2971801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313" y="703263"/>
            <a:ext cx="6172200" cy="34718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416425"/>
            <a:ext cx="5030787" cy="4181475"/>
          </a:xfrm>
          <a:ln/>
        </p:spPr>
        <p:txBody>
          <a:bodyPr lIns="92024" tIns="45232" rIns="92024" bIns="4523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50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03CD-AD03-5640-B32B-EDFDB70F357B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3031-F0FB-024A-A58C-19695700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of-mac-address-in-computer-network/" TargetMode="External"/><Relationship Id="rId2" Type="http://schemas.openxmlformats.org/officeDocument/2006/relationships/hyperlink" Target="https://www.geeksforgeeks.org/introduction-of-classful-ip-address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ipv4" TargetMode="External"/><Relationship Id="rId2" Type="http://schemas.openxmlformats.org/officeDocument/2006/relationships/hyperlink" Target="https://techterms.com/definition/hos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networking/definition/local-area-network-LAN" TargetMode="External"/><Relationship Id="rId2" Type="http://schemas.openxmlformats.org/officeDocument/2006/relationships/hyperlink" Target="https://www.techtarget.com/whatis/definition/IP-address-Internet-Protocol-Add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networking/definition/Network-layer" TargetMode="External"/><Relationship Id="rId5" Type="http://schemas.openxmlformats.org/officeDocument/2006/relationships/hyperlink" Target="https://www.techtarget.com/searchnetworking/definition/Data-Link-layer" TargetMode="External"/><Relationship Id="rId4" Type="http://schemas.openxmlformats.org/officeDocument/2006/relationships/hyperlink" Target="https://www.techtarget.com/searchnetworking/definition/OS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020" y="7522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UFCFVK-15-2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Internet of Things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C4D187-8AFC-44CC-9AFC-07C264B97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1084" y="3010311"/>
            <a:ext cx="3814916" cy="58650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35641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8496-E375-4067-BABB-9411F7E2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76633"/>
            <a:ext cx="11353800" cy="5336305"/>
          </a:xfrm>
        </p:spPr>
        <p:txBody>
          <a:bodyPr>
            <a:normAutofit lnSpcReduction="10000"/>
          </a:bodyPr>
          <a:lstStyle/>
          <a:p>
            <a:pPr lvl="1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lient computer to request its IP address from a gateway server’s Address Resolution Protocol table or cache. 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administrator creates a table in gateway-router, which is used to map the MAC address to corresponding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 address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protocol is used to communicate data between two points in a server. 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client doesn’t necessarily need prior knowledge, the server identities capable of serving its request. 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 Access Control (MAC) addresses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requires individual configuration on the servers done by an administrator. 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RARP limits to the serving of IP addresses only.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EFC8AE-B56C-4899-897A-2E7DFBFB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8"/>
            <a:ext cx="1595284" cy="711508"/>
          </a:xfrm>
        </p:spPr>
        <p:txBody>
          <a:bodyPr/>
          <a:lstStyle/>
          <a:p>
            <a:r>
              <a:rPr lang="en-US" b="1" dirty="0"/>
              <a:t>RARP</a:t>
            </a:r>
          </a:p>
        </p:txBody>
      </p:sp>
    </p:spTree>
    <p:extLst>
      <p:ext uri="{BB962C8B-B14F-4D97-AF65-F5344CB8AC3E}">
        <p14:creationId xmlns:p14="http://schemas.microsoft.com/office/powerpoint/2010/main" val="217778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79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6BEF-55E7-4139-86A3-568E1E1B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76982"/>
            <a:ext cx="11651225" cy="635655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- to - Point Protocol (PPP) is a communication protocol of the data link layer that is used to transmit multiprotocol data between two directly connected (point-to-point) computers.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PPP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frame format of the data to be transmitted.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procedure of establishing link between two points and exchange of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encapsulation of network layer data in the frame.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Stating authentication rules of the communicating devices.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address for network communication.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connections over multiple links.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6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5263" y="43170"/>
            <a:ext cx="4723427" cy="904863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Packet Encapsulation </a:t>
            </a:r>
          </a:p>
        </p:txBody>
      </p:sp>
      <p:pic>
        <p:nvPicPr>
          <p:cNvPr id="35843" name="Picture 3" descr="encapsu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1997"/>
            <a:ext cx="5287971" cy="38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36533" y="957272"/>
            <a:ext cx="77724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Font typeface="Arial" charset="0"/>
              <a:buChar char="•"/>
            </a:pPr>
            <a: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latin typeface="Arial" charset="0"/>
              </a:rPr>
              <a:t>The data is sent down the protocol stack</a:t>
            </a: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Font typeface="Arial" charset="0"/>
              <a:buChar char="•"/>
            </a:pPr>
            <a:r>
              <a:rPr lang="en-US" altLang="ja-JP" sz="2400" dirty="0">
                <a:solidFill>
                  <a:schemeClr val="bg1"/>
                </a:solidFill>
                <a:latin typeface="Arial" charset="0"/>
              </a:rPr>
              <a:t> Each layer adds to the data by prepending headers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7181857" y="56340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7867657" y="56340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8591557" y="56340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9264657" y="56340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10610857" y="56340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11372857" y="56340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7181857" y="578643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7105658" y="5786435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22Bytes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7893057" y="578643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826383" y="5786435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20Bytes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8591557" y="578643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8553458" y="5786435"/>
            <a:ext cx="803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20Bytes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610857" y="578643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4Bytes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10610857" y="578643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7867657" y="60912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10610857" y="609123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8553457" y="6243635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charset="0"/>
                <a:ea typeface="ＭＳ Ｐゴシック" charset="-128"/>
              </a:rPr>
              <a:t>64 to 1500 Bytes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7867657" y="624363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06638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0916265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end to end transmission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data in individual packets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size of packet is determined by the networks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if too large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might be lost, corrupted, duplicated, delivered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108536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IP addresses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954212"/>
            <a:ext cx="6719888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4 bytes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e.g. 163.1.125.98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Each device normally gets one (or more)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In theory there are about 4 billion available</a:t>
            </a:r>
          </a:p>
          <a:p>
            <a:pPr lvl="2"/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11496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95754" y="2538055"/>
          <a:ext cx="10158045" cy="20170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39815">
                  <a:extLst>
                    <a:ext uri="{9D8B030D-6E8A-4147-A177-3AD203B41FA5}">
                      <a16:colId xmlns:a16="http://schemas.microsoft.com/office/drawing/2014/main" val="4043036279"/>
                    </a:ext>
                  </a:extLst>
                </a:gridCol>
                <a:gridCol w="4588590">
                  <a:extLst>
                    <a:ext uri="{9D8B030D-6E8A-4147-A177-3AD203B41FA5}">
                      <a16:colId xmlns:a16="http://schemas.microsoft.com/office/drawing/2014/main" val="512071767"/>
                    </a:ext>
                  </a:extLst>
                </a:gridCol>
                <a:gridCol w="3529640">
                  <a:extLst>
                    <a:ext uri="{9D8B030D-6E8A-4147-A177-3AD203B41FA5}">
                      <a16:colId xmlns:a16="http://schemas.microsoft.com/office/drawing/2014/main" val="1678749587"/>
                    </a:ext>
                  </a:extLst>
                </a:gridCol>
              </a:tblGrid>
              <a:tr h="3361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Address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Usable Host Range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724943"/>
                  </a:ext>
                </a:extLst>
              </a:tr>
              <a:tr h="33618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256755"/>
                  </a:ext>
                </a:extLst>
              </a:tr>
              <a:tr h="3361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876898"/>
                  </a:ext>
                </a:extLst>
              </a:tr>
              <a:tr h="3361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829379"/>
                  </a:ext>
                </a:extLst>
              </a:tr>
              <a:tr h="3361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932565"/>
                  </a:ext>
                </a:extLst>
              </a:tr>
              <a:tr h="3361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99223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24875" y="3219709"/>
            <a:ext cx="1868494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CLASS B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4394" y="2837538"/>
            <a:ext cx="1868494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CLASS A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2888" y="2837538"/>
            <a:ext cx="4346750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1.0.0.0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.255.255.255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0542" y="3215023"/>
            <a:ext cx="4346750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128.0.0.0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.255.255.255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8464" y="3569057"/>
            <a:ext cx="1868494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CLASS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4131" y="3564371"/>
            <a:ext cx="4346750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192.0.0.0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223.255.255.255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34255" y="3946543"/>
            <a:ext cx="1868494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CLASS 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69922" y="3941857"/>
            <a:ext cx="4346750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224.0.0.0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239.255.255.255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79710" y="3984062"/>
            <a:ext cx="2977495" cy="228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Reserved for Multicasting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57699" y="4307617"/>
            <a:ext cx="1868494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CLASS 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79300" y="4302929"/>
            <a:ext cx="4346750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240.0.0.0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254.255.255.255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03155" y="4288864"/>
            <a:ext cx="1868494" cy="32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Experimental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21391" y="5077815"/>
            <a:ext cx="8135813" cy="399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127.0.0.0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.255.255.255 cannot be used and it is reserved for loopback testing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212728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313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3" grpId="0"/>
      <p:bldP spid="15" grpId="0"/>
      <p:bldP spid="16" grpId="0"/>
      <p:bldP spid="17" grpId="0"/>
      <p:bldP spid="21" grpId="0"/>
      <p:bldP spid="22" grpId="0"/>
      <p:bldP spid="23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082" y="-3"/>
            <a:ext cx="8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019" y="404943"/>
            <a:ext cx="71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Subnet-mask hides (or masks) the network part of a system's IP address and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6018" y="857787"/>
            <a:ext cx="624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 subnet mask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leaves only the 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hlinkClick r:id="rId2"/>
              </a:rPr>
              <a:t>host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 part as the machine identifier.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54090" y="1920628"/>
            <a:ext cx="560278" cy="47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255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9082" y="1676785"/>
            <a:ext cx="1216272" cy="256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MASK</a:t>
            </a:r>
          </a:p>
        </p:txBody>
      </p:sp>
      <p:sp>
        <p:nvSpPr>
          <p:cNvPr id="9" name="Rectangle 8"/>
          <p:cNvSpPr/>
          <p:nvPr/>
        </p:nvSpPr>
        <p:spPr>
          <a:xfrm>
            <a:off x="2471804" y="1927159"/>
            <a:ext cx="310580" cy="47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2384" y="1920628"/>
            <a:ext cx="389630" cy="47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4330" y="1933691"/>
            <a:ext cx="405700" cy="47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08204" y="1818301"/>
            <a:ext cx="269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669612" y="1827008"/>
            <a:ext cx="269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31020" y="1835715"/>
            <a:ext cx="269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28390" y="2684158"/>
            <a:ext cx="1251399" cy="28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1111 1111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099901" y="2642121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0000 0000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556985" y="2666238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0000 0000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828443" y="2666238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0000 0000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 flipH="1">
            <a:off x="1854090" y="2271814"/>
            <a:ext cx="301080" cy="412344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63004" y="2262327"/>
            <a:ext cx="106239" cy="397379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03556" y="2255346"/>
            <a:ext cx="792149" cy="423955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26889" y="2221480"/>
            <a:ext cx="1702610" cy="457821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2367536" y="2523809"/>
            <a:ext cx="269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3653718" y="2568099"/>
            <a:ext cx="269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4891006" y="2548763"/>
            <a:ext cx="269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6002108" y="2885480"/>
            <a:ext cx="248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5894190" y="2998970"/>
            <a:ext cx="198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</a:rPr>
              <a:t>2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5760863" y="2996001"/>
            <a:ext cx="312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aseline="30000" dirty="0">
                <a:solidFill>
                  <a:srgbClr val="FF0000"/>
                </a:solidFill>
              </a:rPr>
              <a:t>3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5628574" y="2994614"/>
            <a:ext cx="198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</a:rPr>
              <a:t>4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457252" y="3009599"/>
            <a:ext cx="331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5315068" y="3020742"/>
            <a:ext cx="198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aseline="30000" dirty="0">
                <a:solidFill>
                  <a:srgbClr val="FF0000"/>
                </a:solidFill>
              </a:rPr>
              <a:t>6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1" name="Rectangle 3"/>
          <p:cNvSpPr>
            <a:spLocks noChangeArrowheads="1"/>
          </p:cNvSpPr>
          <p:nvPr/>
        </p:nvSpPr>
        <p:spPr bwMode="auto">
          <a:xfrm>
            <a:off x="5181741" y="3017773"/>
            <a:ext cx="312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aseline="30000" dirty="0">
                <a:solidFill>
                  <a:srgbClr val="FF0000"/>
                </a:solidFill>
              </a:rPr>
              <a:t>7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5049452" y="3016386"/>
            <a:ext cx="198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aseline="30000" dirty="0">
                <a:solidFill>
                  <a:srgbClr val="FF0000"/>
                </a:solidFill>
              </a:rPr>
              <a:t>8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6507034" y="3730084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6315534" y="3012857"/>
            <a:ext cx="2018041" cy="35538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8609454" y="2824391"/>
            <a:ext cx="1592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Bit’s position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6227033" y="3731589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5909339" y="3772388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5244374" y="3784483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5574681" y="3778401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4883029" y="3758919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4534152" y="3758918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4207976" y="3758094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6220219" y="3228581"/>
            <a:ext cx="445294" cy="447384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6046044" y="3263414"/>
            <a:ext cx="360931" cy="442853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911058" y="3272121"/>
            <a:ext cx="172611" cy="475978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757351" y="3281008"/>
            <a:ext cx="5125" cy="419139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453209" y="3275271"/>
            <a:ext cx="161248" cy="449270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187745" y="3256997"/>
            <a:ext cx="252946" cy="396623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843756" y="3302688"/>
            <a:ext cx="357033" cy="398830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62" idx="1"/>
          </p:cNvCxnSpPr>
          <p:nvPr/>
        </p:nvCxnSpPr>
        <p:spPr>
          <a:xfrm flipV="1">
            <a:off x="4421782" y="3185663"/>
            <a:ext cx="627670" cy="577511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3"/>
          <p:cNvSpPr>
            <a:spLocks noChangeArrowheads="1"/>
          </p:cNvSpPr>
          <p:nvPr/>
        </p:nvSpPr>
        <p:spPr bwMode="auto">
          <a:xfrm>
            <a:off x="2170324" y="2907250"/>
            <a:ext cx="248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21" name="Rectangle 3"/>
          <p:cNvSpPr>
            <a:spLocks noChangeArrowheads="1"/>
          </p:cNvSpPr>
          <p:nvPr/>
        </p:nvSpPr>
        <p:spPr bwMode="auto">
          <a:xfrm>
            <a:off x="2062406" y="3020740"/>
            <a:ext cx="198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00B050"/>
                </a:solidFill>
                <a:effectLst/>
              </a:rPr>
              <a:t>2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1929079" y="3017771"/>
            <a:ext cx="312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aseline="30000" dirty="0">
                <a:solidFill>
                  <a:srgbClr val="00B050"/>
                </a:solidFill>
              </a:rPr>
              <a:t>3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1796790" y="3016384"/>
            <a:ext cx="198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00B050"/>
                </a:solidFill>
                <a:effectLst/>
              </a:rPr>
              <a:t>4</a:t>
            </a:r>
          </a:p>
        </p:txBody>
      </p:sp>
      <p:sp>
        <p:nvSpPr>
          <p:cNvPr id="124" name="Rectangle 3"/>
          <p:cNvSpPr>
            <a:spLocks noChangeArrowheads="1"/>
          </p:cNvSpPr>
          <p:nvPr/>
        </p:nvSpPr>
        <p:spPr bwMode="auto">
          <a:xfrm>
            <a:off x="1625468" y="3031369"/>
            <a:ext cx="331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25" name="Rectangle 3"/>
          <p:cNvSpPr>
            <a:spLocks noChangeArrowheads="1"/>
          </p:cNvSpPr>
          <p:nvPr/>
        </p:nvSpPr>
        <p:spPr bwMode="auto">
          <a:xfrm>
            <a:off x="1483284" y="3042512"/>
            <a:ext cx="198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aseline="30000" dirty="0">
                <a:solidFill>
                  <a:srgbClr val="00B050"/>
                </a:solidFill>
              </a:rPr>
              <a:t>6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26" name="Rectangle 3"/>
          <p:cNvSpPr>
            <a:spLocks noChangeArrowheads="1"/>
          </p:cNvSpPr>
          <p:nvPr/>
        </p:nvSpPr>
        <p:spPr bwMode="auto">
          <a:xfrm>
            <a:off x="1349957" y="3039543"/>
            <a:ext cx="3122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aseline="30000" dirty="0">
                <a:solidFill>
                  <a:srgbClr val="00B050"/>
                </a:solidFill>
              </a:rPr>
              <a:t>7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27" name="Rectangle 3"/>
          <p:cNvSpPr>
            <a:spLocks noChangeArrowheads="1"/>
          </p:cNvSpPr>
          <p:nvPr/>
        </p:nvSpPr>
        <p:spPr bwMode="auto">
          <a:xfrm>
            <a:off x="1217668" y="3038156"/>
            <a:ext cx="198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aseline="30000" dirty="0">
                <a:solidFill>
                  <a:srgbClr val="00B050"/>
                </a:solidFill>
              </a:rPr>
              <a:t>8</a:t>
            </a:r>
            <a:endParaRPr kumimoji="0" lang="en-US" altLang="en-US" sz="2400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28" name="Rectangle 3"/>
          <p:cNvSpPr>
            <a:spLocks noChangeArrowheads="1"/>
          </p:cNvSpPr>
          <p:nvPr/>
        </p:nvSpPr>
        <p:spPr bwMode="auto">
          <a:xfrm>
            <a:off x="2675250" y="3751854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29" name="Rectangle 3"/>
          <p:cNvSpPr>
            <a:spLocks noChangeArrowheads="1"/>
          </p:cNvSpPr>
          <p:nvPr/>
        </p:nvSpPr>
        <p:spPr bwMode="auto">
          <a:xfrm>
            <a:off x="2395249" y="3753359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30" name="Rectangle 3"/>
          <p:cNvSpPr>
            <a:spLocks noChangeArrowheads="1"/>
          </p:cNvSpPr>
          <p:nvPr/>
        </p:nvSpPr>
        <p:spPr bwMode="auto">
          <a:xfrm>
            <a:off x="2077555" y="3794158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31" name="Rectangle 3"/>
          <p:cNvSpPr>
            <a:spLocks noChangeArrowheads="1"/>
          </p:cNvSpPr>
          <p:nvPr/>
        </p:nvSpPr>
        <p:spPr bwMode="auto">
          <a:xfrm>
            <a:off x="1412590" y="3806253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32" name="Rectangle 3"/>
          <p:cNvSpPr>
            <a:spLocks noChangeArrowheads="1"/>
          </p:cNvSpPr>
          <p:nvPr/>
        </p:nvSpPr>
        <p:spPr bwMode="auto">
          <a:xfrm>
            <a:off x="1742897" y="3800171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33" name="Rectangle 3"/>
          <p:cNvSpPr>
            <a:spLocks noChangeArrowheads="1"/>
          </p:cNvSpPr>
          <p:nvPr/>
        </p:nvSpPr>
        <p:spPr bwMode="auto">
          <a:xfrm>
            <a:off x="1051245" y="3780689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34" name="Rectangle 3"/>
          <p:cNvSpPr>
            <a:spLocks noChangeArrowheads="1"/>
          </p:cNvSpPr>
          <p:nvPr/>
        </p:nvSpPr>
        <p:spPr bwMode="auto">
          <a:xfrm>
            <a:off x="702368" y="3780688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35" name="Rectangle 3"/>
          <p:cNvSpPr>
            <a:spLocks noChangeArrowheads="1"/>
          </p:cNvSpPr>
          <p:nvPr/>
        </p:nvSpPr>
        <p:spPr bwMode="auto">
          <a:xfrm>
            <a:off x="376192" y="3779864"/>
            <a:ext cx="497636" cy="36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baseline="300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kumimoji="0" lang="en-US" altLang="en-US" b="0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2388435" y="3250351"/>
            <a:ext cx="445294" cy="447384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2214260" y="3285184"/>
            <a:ext cx="360931" cy="442853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079274" y="3293891"/>
            <a:ext cx="172611" cy="475978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1925567" y="3302778"/>
            <a:ext cx="5125" cy="419139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1621425" y="3297041"/>
            <a:ext cx="161248" cy="449270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1355961" y="3278767"/>
            <a:ext cx="252946" cy="396623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1011972" y="3324458"/>
            <a:ext cx="357033" cy="398830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127" idx="1"/>
          </p:cNvCxnSpPr>
          <p:nvPr/>
        </p:nvCxnSpPr>
        <p:spPr>
          <a:xfrm flipV="1">
            <a:off x="589998" y="3207433"/>
            <a:ext cx="627670" cy="577511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247165" y="4153984"/>
            <a:ext cx="264035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3"/>
          <p:cNvSpPr>
            <a:spLocks noChangeArrowheads="1"/>
          </p:cNvSpPr>
          <p:nvPr/>
        </p:nvSpPr>
        <p:spPr bwMode="auto">
          <a:xfrm>
            <a:off x="4469634" y="4246808"/>
            <a:ext cx="3420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1600" b="1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alt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Octet all Network bits are absent</a:t>
            </a:r>
            <a:endParaRPr kumimoji="0" lang="en-US" altLang="en-US" sz="1600" b="1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2975712" y="4384762"/>
            <a:ext cx="1193272" cy="43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3"/>
          <p:cNvSpPr>
            <a:spLocks noChangeArrowheads="1"/>
          </p:cNvSpPr>
          <p:nvPr/>
        </p:nvSpPr>
        <p:spPr bwMode="auto">
          <a:xfrm>
            <a:off x="2732939" y="4480649"/>
            <a:ext cx="19475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1600" b="1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alt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&amp; 3</a:t>
            </a:r>
            <a:r>
              <a:rPr lang="en-US" altLang="en-US" sz="1600" b="1" baseline="30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alt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Octet all Network bits are absent</a:t>
            </a:r>
            <a:endParaRPr kumimoji="0" lang="en-US" altLang="en-US" sz="1600" b="1" i="0" u="none" strike="noStrike" cap="none" normalizeH="0" baseline="3000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 flipV="1">
            <a:off x="3804168" y="3101725"/>
            <a:ext cx="334370" cy="1141325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3421559" y="3059197"/>
            <a:ext cx="157559" cy="1153225"/>
          </a:xfrm>
          <a:prstGeom prst="straightConnector1">
            <a:avLst/>
          </a:prstGeom>
          <a:ln w="127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88730" y="4136266"/>
            <a:ext cx="2640354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3"/>
          <p:cNvSpPr>
            <a:spLocks noChangeArrowheads="1"/>
          </p:cNvSpPr>
          <p:nvPr/>
        </p:nvSpPr>
        <p:spPr bwMode="auto">
          <a:xfrm>
            <a:off x="380569" y="4119034"/>
            <a:ext cx="20912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 sz="1600" b="1" baseline="300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Octet all Network bits are present</a:t>
            </a:r>
            <a:endParaRPr kumimoji="0" lang="en-US" altLang="en-US" sz="1600" b="1" i="0" u="none" strike="noStrike" cap="none" normalizeH="0" baseline="30000" dirty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70852" y="1245320"/>
            <a:ext cx="1042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 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IPv4</a:t>
            </a:r>
            <a:r>
              <a:rPr lang="en-US" dirty="0">
                <a:latin typeface="Times New Roman" panose="02020603050405020304" pitchFamily="18" charset="0"/>
              </a:rPr>
              <a:t> address will have four sections of one to three numbers, separated by dots.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46" grpId="0"/>
      <p:bldP spid="148" grpId="0"/>
      <p:bldP spid="1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</a:rPr>
              <a:t>The largest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Class A</a:t>
            </a:r>
            <a:r>
              <a:rPr lang="en-US" dirty="0">
                <a:latin typeface="Times New Roman" panose="02020603050405020304" pitchFamily="18" charset="0"/>
              </a:rPr>
              <a:t> networks use a subnet mask of 255.0.0.0, allowing for up to </a:t>
            </a:r>
            <a:r>
              <a:rPr lang="en-US" u="sng" dirty="0">
                <a:latin typeface="Times New Roman" panose="02020603050405020304" pitchFamily="18" charset="0"/>
              </a:rPr>
              <a:t>16,777,216</a:t>
            </a:r>
            <a:r>
              <a:rPr lang="en-US" dirty="0">
                <a:latin typeface="Times New Roman" panose="02020603050405020304" pitchFamily="18" charset="0"/>
              </a:rPr>
              <a:t> IP addresses (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256 x 256 x 256</a:t>
            </a:r>
            <a:r>
              <a:rPr lang="en-US" dirty="0">
                <a:latin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0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642" y="70360"/>
            <a:ext cx="10515600" cy="388121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- 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736923" y="2656318"/>
          <a:ext cx="5965876" cy="97212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91469">
                  <a:extLst>
                    <a:ext uri="{9D8B030D-6E8A-4147-A177-3AD203B41FA5}">
                      <a16:colId xmlns:a16="http://schemas.microsoft.com/office/drawing/2014/main" val="1910224818"/>
                    </a:ext>
                  </a:extLst>
                </a:gridCol>
                <a:gridCol w="1932063">
                  <a:extLst>
                    <a:ext uri="{9D8B030D-6E8A-4147-A177-3AD203B41FA5}">
                      <a16:colId xmlns:a16="http://schemas.microsoft.com/office/drawing/2014/main" val="478282357"/>
                    </a:ext>
                  </a:extLst>
                </a:gridCol>
                <a:gridCol w="1050875">
                  <a:extLst>
                    <a:ext uri="{9D8B030D-6E8A-4147-A177-3AD203B41FA5}">
                      <a16:colId xmlns:a16="http://schemas.microsoft.com/office/drawing/2014/main" val="3155271520"/>
                    </a:ext>
                  </a:extLst>
                </a:gridCol>
                <a:gridCol w="1491469">
                  <a:extLst>
                    <a:ext uri="{9D8B030D-6E8A-4147-A177-3AD203B41FA5}">
                      <a16:colId xmlns:a16="http://schemas.microsoft.com/office/drawing/2014/main" val="2975007254"/>
                    </a:ext>
                  </a:extLst>
                </a:gridCol>
              </a:tblGrid>
              <a:tr h="320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66796904"/>
                  </a:ext>
                </a:extLst>
              </a:tr>
              <a:tr h="320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4342439"/>
                  </a:ext>
                </a:extLst>
              </a:tr>
              <a:tr h="330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4236640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1" y="1347478"/>
            <a:ext cx="5826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8317" y="1996358"/>
            <a:ext cx="4810038" cy="48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1111 1111 1</a:t>
            </a:r>
            <a:r>
              <a:rPr lang="en-US" alt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000 0000 0000 0000 0000 0000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74055" y="2061174"/>
            <a:ext cx="4032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/9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25009" y="2245840"/>
            <a:ext cx="1024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726774" y="1317062"/>
            <a:ext cx="512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358105" y="1391807"/>
            <a:ext cx="48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/9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282473" y="1334994"/>
            <a:ext cx="560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85442" y="1391363"/>
            <a:ext cx="5123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45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75162" y="2703208"/>
            <a:ext cx="1496081" cy="318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Network bits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81992" y="2703208"/>
            <a:ext cx="1903636" cy="219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sz="1400" dirty="0">
                <a:solidFill>
                  <a:srgbClr val="FF0000"/>
                </a:solidFill>
              </a:rPr>
              <a:t>Network bit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>
                <a:solidFill>
                  <a:srgbClr val="7030A0"/>
                </a:solidFill>
              </a:rPr>
              <a:t>Host bits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89182" y="2688634"/>
            <a:ext cx="1052733" cy="287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Host Bits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24797" y="2703207"/>
            <a:ext cx="1148752" cy="273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Host bits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33757" y="3006148"/>
            <a:ext cx="1251399" cy="28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dirty="0">
                <a:solidFill>
                  <a:srgbClr val="FF0000"/>
                </a:solidFill>
              </a:rPr>
              <a:t>1111 1111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32906" y="3006148"/>
            <a:ext cx="1251399" cy="28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7030A0"/>
                </a:solidFill>
              </a:rPr>
              <a:t>000 0000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3510" y="3021551"/>
            <a:ext cx="1251399" cy="28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7030A0"/>
                </a:solidFill>
              </a:rPr>
              <a:t>0000 0000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33057" y="3003069"/>
            <a:ext cx="1251399" cy="28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7030A0"/>
                </a:solidFill>
              </a:rPr>
              <a:t>0000 0000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74001" y="3362233"/>
            <a:ext cx="948166" cy="210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dirty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422" y="3391698"/>
            <a:ext cx="948166" cy="210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dirty="0">
                <a:solidFill>
                  <a:srgbClr val="FF0000"/>
                </a:solidFill>
              </a:rPr>
              <a:t>128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49095" y="3346218"/>
            <a:ext cx="948166" cy="210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25383" y="3343872"/>
            <a:ext cx="948166" cy="210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82977" y="3827491"/>
            <a:ext cx="510739" cy="39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5218" y="4149876"/>
            <a:ext cx="4183967" cy="40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bits</a:t>
            </a:r>
            <a:endParaRPr lang="en-US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6180" y="3804044"/>
            <a:ext cx="510739" cy="39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="1" baseline="30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84436" y="3841235"/>
            <a:ext cx="510739" cy="39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63862" y="3782458"/>
            <a:ext cx="510739" cy="39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0452" y="3778256"/>
            <a:ext cx="1689604" cy="387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Sub networks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78774" y="4908360"/>
            <a:ext cx="510739" cy="39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="1" baseline="30000" dirty="0">
                <a:solidFill>
                  <a:srgbClr val="7030A0"/>
                </a:solidFill>
              </a:rPr>
              <a:t>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4152" y="6108188"/>
            <a:ext cx="3957985" cy="403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bits</a:t>
            </a:r>
            <a:endParaRPr lang="en-US" b="1" baseline="30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58882" y="4964588"/>
            <a:ext cx="360558" cy="342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963374" y="4884589"/>
            <a:ext cx="601927" cy="39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b="1" baseline="30000" dirty="0">
                <a:solidFill>
                  <a:srgbClr val="7030A0"/>
                </a:solidFill>
              </a:rPr>
              <a:t>7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43726" y="4863327"/>
            <a:ext cx="684496" cy="39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128</a:t>
            </a:r>
            <a:endParaRPr lang="en-US" b="1" baseline="30000" dirty="0">
              <a:solidFill>
                <a:srgbClr val="7030A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92924" y="4788480"/>
            <a:ext cx="2609875" cy="372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Hosts per sub networks</a:t>
            </a:r>
            <a:endParaRPr lang="en-US" b="1" baseline="30000" dirty="0">
              <a:solidFill>
                <a:srgbClr val="7030A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43640" y="4951031"/>
            <a:ext cx="490159" cy="2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66380" y="5019024"/>
            <a:ext cx="490159" cy="2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56440" y="4990072"/>
            <a:ext cx="490159" cy="2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83142" y="4891742"/>
            <a:ext cx="490159" cy="2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98401" y="4806850"/>
            <a:ext cx="684496" cy="398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126</a:t>
            </a:r>
            <a:endParaRPr lang="en-US" b="1" baseline="30000" dirty="0">
              <a:solidFill>
                <a:srgbClr val="7030A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62187" y="4919880"/>
            <a:ext cx="360558" cy="342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15990" y="4950830"/>
            <a:ext cx="490159" cy="2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09488" y="5470723"/>
            <a:ext cx="4023360" cy="346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first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network address</a:t>
            </a:r>
            <a:endParaRPr lang="en-US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57462" y="5048426"/>
            <a:ext cx="490159" cy="25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baseline="30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9488" y="5839542"/>
            <a:ext cx="4356891" cy="338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second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broadcast address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2848" y="1897304"/>
            <a:ext cx="1010878" cy="533202"/>
          </a:xfrm>
          <a:prstGeom prst="rect">
            <a:avLst/>
          </a:prstGeom>
          <a:noFill/>
          <a:ln w="28575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76705" y="1185071"/>
            <a:ext cx="490159" cy="708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544427" y="542132"/>
            <a:ext cx="5400238" cy="805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the number of  subnets and hosts in each subnet we need to choose the octet which has the combination of 0’s &amp; 1’s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/>
      <p:bldP spid="9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TCP/IP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362658" y="1989900"/>
            <a:ext cx="1943554" cy="1789040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7781" y="1676632"/>
            <a:ext cx="3008279" cy="2942927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4796" y="388992"/>
            <a:ext cx="5498181" cy="5353634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84304" y="2074309"/>
            <a:ext cx="463871" cy="454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53546" y="2568852"/>
            <a:ext cx="463871" cy="4542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72292" y="2570470"/>
            <a:ext cx="463871" cy="4542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sz="1400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5684707" y="2647313"/>
            <a:ext cx="608252" cy="6081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126</a:t>
            </a:r>
            <a:endParaRPr lang="en-US" sz="105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076107" y="3156977"/>
            <a:ext cx="581349" cy="537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aseline="-25000" dirty="0"/>
              <a:t>127</a:t>
            </a:r>
          </a:p>
        </p:txBody>
      </p:sp>
      <p:sp>
        <p:nvSpPr>
          <p:cNvPr id="16" name="Oval 15"/>
          <p:cNvSpPr/>
          <p:nvPr/>
        </p:nvSpPr>
        <p:spPr>
          <a:xfrm>
            <a:off x="6338363" y="2650857"/>
            <a:ext cx="952351" cy="907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aseline="-25000" dirty="0"/>
              <a:t>128.0.1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22070" y="2580267"/>
            <a:ext cx="864199" cy="8464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aseline="-25000" dirty="0"/>
              <a:t>128.0.2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7111111" y="1701395"/>
            <a:ext cx="1004003" cy="8271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128.0.0</a:t>
            </a:r>
          </a:p>
        </p:txBody>
      </p:sp>
      <p:sp>
        <p:nvSpPr>
          <p:cNvPr id="19" name="Oval 18"/>
          <p:cNvSpPr/>
          <p:nvPr/>
        </p:nvSpPr>
        <p:spPr>
          <a:xfrm>
            <a:off x="8379682" y="2509331"/>
            <a:ext cx="921556" cy="866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aseline="-25000" dirty="0"/>
              <a:t>128.255.254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7761948" y="3441227"/>
            <a:ext cx="821430" cy="7868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255.255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631820" y="1036366"/>
            <a:ext cx="1337734" cy="111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750944" y="843087"/>
            <a:ext cx="1608666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Network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07227" y="254590"/>
            <a:ext cx="1608666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Sub-Network 1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909625" y="661589"/>
            <a:ext cx="417096" cy="13283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645889" y="5678508"/>
            <a:ext cx="1608666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Sub-Network 2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8407988" y="4502881"/>
            <a:ext cx="625748" cy="11756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866695" y="1843701"/>
            <a:ext cx="1608666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11.0.0.0</a:t>
            </a:r>
          </a:p>
        </p:txBody>
      </p:sp>
      <p:cxnSp>
        <p:nvCxnSpPr>
          <p:cNvPr id="78" name="Straight Arrow Connector 77"/>
          <p:cNvCxnSpPr>
            <a:endCxn id="11" idx="2"/>
          </p:cNvCxnSpPr>
          <p:nvPr/>
        </p:nvCxnSpPr>
        <p:spPr>
          <a:xfrm>
            <a:off x="3235913" y="2035961"/>
            <a:ext cx="1848391" cy="26547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007597" y="3570912"/>
            <a:ext cx="1884251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11.127.255.255</a:t>
            </a:r>
          </a:p>
        </p:txBody>
      </p:sp>
      <p:cxnSp>
        <p:nvCxnSpPr>
          <p:cNvPr id="80" name="Straight Arrow Connector 79"/>
          <p:cNvCxnSpPr>
            <a:endCxn id="15" idx="3"/>
          </p:cNvCxnSpPr>
          <p:nvPr/>
        </p:nvCxnSpPr>
        <p:spPr>
          <a:xfrm flipV="1">
            <a:off x="3809065" y="3615382"/>
            <a:ext cx="1352179" cy="27483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948174" y="2602703"/>
            <a:ext cx="1608666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11.0.0.1</a:t>
            </a:r>
          </a:p>
        </p:txBody>
      </p:sp>
      <p:cxnSp>
        <p:nvCxnSpPr>
          <p:cNvPr id="88" name="Straight Arrow Connector 87"/>
          <p:cNvCxnSpPr>
            <a:endCxn id="12" idx="2"/>
          </p:cNvCxnSpPr>
          <p:nvPr/>
        </p:nvCxnSpPr>
        <p:spPr>
          <a:xfrm flipV="1">
            <a:off x="3097530" y="2795982"/>
            <a:ext cx="1356016" cy="10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738910" y="1894619"/>
            <a:ext cx="1608666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11.128.0.0</a:t>
            </a:r>
          </a:p>
        </p:txBody>
      </p:sp>
      <p:cxnSp>
        <p:nvCxnSpPr>
          <p:cNvPr id="90" name="Straight Arrow Connector 89"/>
          <p:cNvCxnSpPr>
            <a:endCxn id="18" idx="6"/>
          </p:cNvCxnSpPr>
          <p:nvPr/>
        </p:nvCxnSpPr>
        <p:spPr>
          <a:xfrm flipH="1">
            <a:off x="8115114" y="2087898"/>
            <a:ext cx="1780147" cy="270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0027545" y="3682461"/>
            <a:ext cx="1789863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11.255.255.255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8577358" y="3861249"/>
            <a:ext cx="1528212" cy="12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25445" y="1886907"/>
            <a:ext cx="1608666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Network address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93823" y="3641361"/>
            <a:ext cx="1884251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Broadcast address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543243" y="1676632"/>
            <a:ext cx="1608666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Network address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83334" y="4065318"/>
            <a:ext cx="1608666" cy="38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Broadcast address</a:t>
            </a:r>
          </a:p>
        </p:txBody>
      </p:sp>
      <p:cxnSp>
        <p:nvCxnSpPr>
          <p:cNvPr id="61" name="Straight Connector 60"/>
          <p:cNvCxnSpPr>
            <a:stCxn id="13" idx="6"/>
            <a:endCxn id="14" idx="2"/>
          </p:cNvCxnSpPr>
          <p:nvPr/>
        </p:nvCxnSpPr>
        <p:spPr>
          <a:xfrm>
            <a:off x="5436163" y="2797600"/>
            <a:ext cx="248544" cy="1537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186269" y="2820624"/>
            <a:ext cx="221719" cy="15347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99917" y="5608317"/>
          <a:ext cx="7540323" cy="10085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78607">
                  <a:extLst>
                    <a:ext uri="{9D8B030D-6E8A-4147-A177-3AD203B41FA5}">
                      <a16:colId xmlns:a16="http://schemas.microsoft.com/office/drawing/2014/main" val="4043036279"/>
                    </a:ext>
                  </a:extLst>
                </a:gridCol>
                <a:gridCol w="2916982">
                  <a:extLst>
                    <a:ext uri="{9D8B030D-6E8A-4147-A177-3AD203B41FA5}">
                      <a16:colId xmlns:a16="http://schemas.microsoft.com/office/drawing/2014/main" val="512071767"/>
                    </a:ext>
                  </a:extLst>
                </a:gridCol>
                <a:gridCol w="2844734">
                  <a:extLst>
                    <a:ext uri="{9D8B030D-6E8A-4147-A177-3AD203B41FA5}">
                      <a16:colId xmlns:a16="http://schemas.microsoft.com/office/drawing/2014/main" val="1678749587"/>
                    </a:ext>
                  </a:extLst>
                </a:gridCol>
              </a:tblGrid>
              <a:tr h="3361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Network Address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Usable Host Range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Broadcast Address: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724943"/>
                  </a:ext>
                </a:extLst>
              </a:tr>
              <a:tr h="3361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11.0.0.0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11.0.0.1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to </a:t>
                      </a:r>
                      <a:r>
                        <a:rPr lang="en-US" sz="1600" dirty="0">
                          <a:effectLst/>
                        </a:rPr>
                        <a:t>11.126.255.254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11.127.255.255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256755"/>
                  </a:ext>
                </a:extLst>
              </a:tr>
              <a:tr h="3361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11.128.0.0</a:t>
                      </a: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11.128.0.1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to</a:t>
                      </a:r>
                      <a:r>
                        <a:rPr lang="en-US" sz="1600" dirty="0">
                          <a:effectLst/>
                        </a:rPr>
                        <a:t> 11.255.255.254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11.255.255.255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876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63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6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6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5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75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5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75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25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5" grpId="0"/>
      <p:bldP spid="46" grpId="0"/>
      <p:bldP spid="48" grpId="0"/>
      <p:bldP spid="77" grpId="0"/>
      <p:bldP spid="79" grpId="0"/>
      <p:bldP spid="81" grpId="0"/>
      <p:bldP spid="89" grpId="0"/>
      <p:bldP spid="91" grpId="0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500062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836737"/>
            <a:ext cx="5591175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How does a device know where to send a packet?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All devices need to know what IP addresses are on directly attached networks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If the destination is on a local network, send it directly there</a:t>
            </a:r>
          </a:p>
          <a:p>
            <a:pPr lvl="1"/>
            <a:endParaRPr lang="en-GB" altLang="en-US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6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  <a:latin typeface="Comic Sans MS" charset="0"/>
              </a:rPr>
              <a:t>Routing (</a:t>
            </a:r>
            <a:r>
              <a:rPr lang="en-GB" altLang="en-US" dirty="0" err="1">
                <a:solidFill>
                  <a:schemeClr val="bg1"/>
                </a:solidFill>
                <a:latin typeface="Comic Sans MS" charset="0"/>
              </a:rPr>
              <a:t>cont</a:t>
            </a:r>
            <a:r>
              <a:rPr lang="en-GB" altLang="en-US" dirty="0">
                <a:solidFill>
                  <a:schemeClr val="bg1"/>
                </a:solidFill>
                <a:latin typeface="Comic Sans MS" charset="0"/>
              </a:rPr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265" y="2082006"/>
            <a:ext cx="4991100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If the destination address isn’t local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Most non-router devices just send everything to a single local router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Routers need to know which network corresponds to each possible IP address</a:t>
            </a:r>
          </a:p>
        </p:txBody>
      </p:sp>
    </p:spTree>
    <p:extLst>
      <p:ext uri="{BB962C8B-B14F-4D97-AF65-F5344CB8AC3E}">
        <p14:creationId xmlns:p14="http://schemas.microsoft.com/office/powerpoint/2010/main" val="54843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236259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IP packets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934075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Source and destination addresses </a:t>
            </a: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Protocol number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1 = ICMP, 6 = TCP, 17 = UDP</a:t>
            </a: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Various options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e.g. to control fragmentation</a:t>
            </a: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Time to live (TTL)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Prevent routing loops</a:t>
            </a:r>
          </a:p>
        </p:txBody>
      </p:sp>
    </p:spTree>
    <p:extLst>
      <p:ext uri="{BB962C8B-B14F-4D97-AF65-F5344CB8AC3E}">
        <p14:creationId xmlns:p14="http://schemas.microsoft.com/office/powerpoint/2010/main" val="34311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438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876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" y="163116"/>
            <a:ext cx="10515600" cy="965992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IP Datagram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718814" y="127127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Vers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404614" y="127127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Len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5090414" y="127127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TOS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6385814" y="127127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Total Length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718814" y="157607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Identification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6385814" y="1576070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Flags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7071614" y="1576070"/>
            <a:ext cx="19685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Fragment Offset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3718814" y="1880870"/>
            <a:ext cx="1358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TTL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090414" y="188087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Protocol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385814" y="188087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Header Checksum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3718814" y="218567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Source Internet Address</a:t>
            </a:r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3718814" y="2490470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Destination Internet Address</a:t>
            </a: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3718814" y="2795270"/>
            <a:ext cx="4025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Options...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757414" y="2795270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Padding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3718814" y="3100070"/>
            <a:ext cx="53213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Data...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3621977" y="983934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4307777" y="983934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4993577" y="983934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6212778" y="983934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6896990" y="983934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7658990" y="983934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24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8725790" y="983934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31</a:t>
            </a:r>
          </a:p>
        </p:txBody>
      </p:sp>
      <p:grpSp>
        <p:nvGrpSpPr>
          <p:cNvPr id="50203" name="Group 27"/>
          <p:cNvGrpSpPr>
            <a:grpSpLocks/>
          </p:cNvGrpSpPr>
          <p:nvPr/>
        </p:nvGrpSpPr>
        <p:grpSpPr bwMode="auto">
          <a:xfrm>
            <a:off x="922274" y="3521075"/>
            <a:ext cx="9915527" cy="2832101"/>
            <a:chOff x="-68" y="2227"/>
            <a:chExt cx="6246" cy="1784"/>
          </a:xfrm>
        </p:grpSpPr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-68" y="2276"/>
              <a:ext cx="2851" cy="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b="1" u="sng" dirty="0">
                  <a:solidFill>
                    <a:schemeClr val="bg1"/>
                  </a:solidFill>
                </a:rPr>
                <a:t>Field	Purpose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pPr eaLnBrk="0" hangingPunct="0"/>
              <a:r>
                <a:rPr lang="en-US" altLang="en-US" dirty="0" err="1">
                  <a:solidFill>
                    <a:schemeClr val="bg1"/>
                  </a:solidFill>
                </a:rPr>
                <a:t>Vers</a:t>
              </a:r>
              <a:r>
                <a:rPr lang="en-US" altLang="en-US" dirty="0">
                  <a:solidFill>
                    <a:schemeClr val="bg1"/>
                  </a:solidFill>
                </a:rPr>
                <a:t>	IP version number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Len	Length of IP header (4 octet units)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TOS	Type of Service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T.  Length	Length of entire datagram (octets)</a:t>
              </a:r>
            </a:p>
            <a:p>
              <a:pPr eaLnBrk="0" hangingPunct="0"/>
              <a:r>
                <a:rPr lang="en-US" altLang="en-US" dirty="0" err="1">
                  <a:solidFill>
                    <a:schemeClr val="bg1"/>
                  </a:solidFill>
                </a:rPr>
                <a:t>Ident</a:t>
              </a:r>
              <a:r>
                <a:rPr lang="en-US" altLang="en-US" dirty="0">
                  <a:solidFill>
                    <a:schemeClr val="bg1"/>
                  </a:solidFill>
                </a:rPr>
                <a:t>.	IP datagram ID (for frag/reassembly)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Flags	Don’t/More fragments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Frag Off	Fragment Offset</a:t>
              </a:r>
            </a:p>
            <a:p>
              <a:pPr eaLnBrk="0" hangingPunct="0"/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3265" y="2227"/>
              <a:ext cx="2913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b="1" u="sng" dirty="0">
                  <a:solidFill>
                    <a:schemeClr val="bg1"/>
                  </a:solidFill>
                </a:rPr>
                <a:t>Field	Purpose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TTL	Time To Live - Max # of hops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Protocol	Higher level protocol (1=ICMP,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	6=TCP, 17=UDP)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Checksum	Checksum for the IP header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Source IA	Originator’s Internet Address</a:t>
              </a:r>
            </a:p>
            <a:p>
              <a:pPr eaLnBrk="0" hangingPunct="0"/>
              <a:r>
                <a:rPr lang="en-US" altLang="en-US" dirty="0" err="1">
                  <a:solidFill>
                    <a:schemeClr val="bg1"/>
                  </a:solidFill>
                </a:rPr>
                <a:t>Dest</a:t>
              </a:r>
              <a:r>
                <a:rPr lang="en-US" altLang="en-US" dirty="0">
                  <a:solidFill>
                    <a:schemeClr val="bg1"/>
                  </a:solidFill>
                </a:rPr>
                <a:t>. IA	Final Destination Internet Address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Options	Source route, time stamp, etc.</a:t>
              </a:r>
            </a:p>
            <a:p>
              <a:pPr eaLnBrk="0" hangingPunct="0"/>
              <a:r>
                <a:rPr lang="en-US" altLang="en-US" dirty="0">
                  <a:solidFill>
                    <a:schemeClr val="bg1"/>
                  </a:solidFill>
                </a:rPr>
                <a:t>Data...	Higher level protocol data</a:t>
              </a:r>
            </a:p>
            <a:p>
              <a:pPr eaLnBrk="0" hangingPunct="0"/>
              <a:endParaRPr lang="en-US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41378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016" y="221456"/>
            <a:ext cx="10515600" cy="1325563"/>
          </a:xfrm>
        </p:spPr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  <a:ea typeface="ＭＳ Ｐゴシック" charset="-128"/>
              </a:rPr>
              <a:t>IP Routing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3886200"/>
            <a:ext cx="7772400" cy="2667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ja-JP" sz="2400" dirty="0">
                <a:solidFill>
                  <a:schemeClr val="bg1"/>
                </a:solidFill>
                <a:ea typeface="ＭＳ Ｐゴシック" charset="-128"/>
              </a:rPr>
              <a:t>		</a:t>
            </a:r>
          </a:p>
          <a:p>
            <a:r>
              <a:rPr lang="en-US" altLang="ja-JP" sz="2400" dirty="0">
                <a:solidFill>
                  <a:schemeClr val="bg1"/>
                </a:solidFill>
                <a:ea typeface="ＭＳ Ｐゴシック" charset="-128"/>
              </a:rPr>
              <a:t>Routing Table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1"/>
                </a:solidFill>
                <a:ea typeface="ＭＳ Ｐゴシック" charset="-128"/>
              </a:rPr>
              <a:t>		Destination IP address 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1"/>
                </a:solidFill>
                <a:ea typeface="ＭＳ Ｐゴシック" charset="-128"/>
              </a:rPr>
              <a:t>		IP address of a next-hop router 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1"/>
                </a:solidFill>
                <a:ea typeface="ＭＳ Ｐゴシック" charset="-128"/>
              </a:rPr>
              <a:t>		Flags 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1"/>
                </a:solidFill>
                <a:ea typeface="ＭＳ Ｐゴシック" charset="-128"/>
              </a:rPr>
              <a:t>		Network interface specification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895600" y="15240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Tahoma" charset="0"/>
                <a:ea typeface="ＭＳ Ｐゴシック" charset="-128"/>
              </a:rPr>
              <a:t>Application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895600" y="19812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Tahoma" charset="0"/>
                <a:ea typeface="ＭＳ Ｐゴシック" charset="-128"/>
              </a:rPr>
              <a:t>Transport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2895600" y="24384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Tahoma" charset="0"/>
                <a:ea typeface="ＭＳ Ｐゴシック" charset="-128"/>
              </a:rPr>
              <a:t>Network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895600" y="28956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Tahoma" charset="0"/>
                <a:ea typeface="ＭＳ Ｐゴシック" charset="-128"/>
              </a:rPr>
              <a:t>Link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7543800" y="16002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Tahoma" charset="0"/>
                <a:ea typeface="ＭＳ Ｐゴシック" charset="-128"/>
              </a:rPr>
              <a:t>Application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7543800" y="20574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Tahoma" charset="0"/>
                <a:ea typeface="ＭＳ Ｐゴシック" charset="-128"/>
              </a:rPr>
              <a:t>Transport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7543800" y="25146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Network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7543800" y="29718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Tahoma" charset="0"/>
                <a:ea typeface="ＭＳ Ｐゴシック" charset="-128"/>
              </a:rPr>
              <a:t>Link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257800" y="24384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Tahoma" charset="0"/>
                <a:ea typeface="ＭＳ Ｐゴシック" charset="-128"/>
              </a:rPr>
              <a:t>Network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257800" y="2895600"/>
            <a:ext cx="12954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Tahoma" charset="0"/>
                <a:ea typeface="ＭＳ Ｐゴシック" charset="-128"/>
              </a:rPr>
              <a:t>Link</a:t>
            </a:r>
          </a:p>
        </p:txBody>
      </p:sp>
      <p:sp>
        <p:nvSpPr>
          <p:cNvPr id="44046" name="Freeform 14"/>
          <p:cNvSpPr>
            <a:spLocks/>
          </p:cNvSpPr>
          <p:nvPr/>
        </p:nvSpPr>
        <p:spPr bwMode="auto">
          <a:xfrm>
            <a:off x="3505200" y="3352800"/>
            <a:ext cx="2057400" cy="457200"/>
          </a:xfrm>
          <a:custGeom>
            <a:avLst/>
            <a:gdLst>
              <a:gd name="T0" fmla="*/ 0 w 1296"/>
              <a:gd name="T1" fmla="*/ 0 h 288"/>
              <a:gd name="T2" fmla="*/ 0 w 1296"/>
              <a:gd name="T3" fmla="*/ 288 h 288"/>
              <a:gd name="T4" fmla="*/ 1296 w 1296"/>
              <a:gd name="T5" fmla="*/ 288 h 288"/>
              <a:gd name="T6" fmla="*/ 1296 w 1296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288">
                <a:moveTo>
                  <a:pt x="0" y="0"/>
                </a:moveTo>
                <a:lnTo>
                  <a:pt x="0" y="288"/>
                </a:lnTo>
                <a:lnTo>
                  <a:pt x="1296" y="288"/>
                </a:lnTo>
                <a:lnTo>
                  <a:pt x="1296" y="0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047" name="Freeform 15"/>
          <p:cNvSpPr>
            <a:spLocks/>
          </p:cNvSpPr>
          <p:nvPr/>
        </p:nvSpPr>
        <p:spPr bwMode="auto">
          <a:xfrm>
            <a:off x="6172200" y="3352800"/>
            <a:ext cx="2057400" cy="457200"/>
          </a:xfrm>
          <a:custGeom>
            <a:avLst/>
            <a:gdLst>
              <a:gd name="T0" fmla="*/ 0 w 1296"/>
              <a:gd name="T1" fmla="*/ 0 h 288"/>
              <a:gd name="T2" fmla="*/ 0 w 1296"/>
              <a:gd name="T3" fmla="*/ 288 h 288"/>
              <a:gd name="T4" fmla="*/ 1296 w 1296"/>
              <a:gd name="T5" fmla="*/ 288 h 288"/>
              <a:gd name="T6" fmla="*/ 1296 w 1296"/>
              <a:gd name="T7" fmla="*/ 4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288">
                <a:moveTo>
                  <a:pt x="0" y="0"/>
                </a:moveTo>
                <a:lnTo>
                  <a:pt x="0" y="288"/>
                </a:lnTo>
                <a:lnTo>
                  <a:pt x="1296" y="288"/>
                </a:lnTo>
                <a:lnTo>
                  <a:pt x="1296" y="48"/>
                </a:ln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3124200" y="1143001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>
                <a:latin typeface="Tahoma" charset="0"/>
                <a:ea typeface="ＭＳ Ｐゴシック" charset="-128"/>
              </a:rPr>
              <a:t>Source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7543801" y="1219201"/>
            <a:ext cx="1317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>
                <a:latin typeface="Tahoma" charset="0"/>
                <a:ea typeface="ＭＳ Ｐゴシック" charset="-128"/>
              </a:rPr>
              <a:t>Destination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486401" y="2057401"/>
            <a:ext cx="855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Tahoma" charset="0"/>
                <a:ea typeface="ＭＳ Ｐゴシック" charset="-128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58359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008" y="282519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13560"/>
            <a:ext cx="5718048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Thin layer on top of IP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Adds packet length + checksum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Guard against corrupted packets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Also source and destination 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ports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Ports are used to associate a packet with a specific application at each end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Still unreliable: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Duplication, loss, out-of-</a:t>
            </a:r>
            <a:r>
              <a:rPr lang="en-GB" altLang="en-US" dirty="0" err="1">
                <a:solidFill>
                  <a:schemeClr val="bg1"/>
                </a:solidFill>
                <a:latin typeface="Arial" charset="0"/>
              </a:rPr>
              <a:t>orderness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possible</a:t>
            </a:r>
          </a:p>
        </p:txBody>
      </p:sp>
    </p:spTree>
    <p:extLst>
      <p:ext uri="{BB962C8B-B14F-4D97-AF65-F5344CB8AC3E}">
        <p14:creationId xmlns:p14="http://schemas.microsoft.com/office/powerpoint/2010/main" val="69560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307848" y="41275"/>
            <a:ext cx="10515600" cy="1325563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UDP datagram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949950" y="2292350"/>
            <a:ext cx="2654300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/>
              <a:t>Destination Port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282950" y="2292350"/>
            <a:ext cx="2654300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/>
              <a:t>Source Port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282950" y="2901950"/>
            <a:ext cx="5321300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/>
              <a:t>Application  data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186113" y="2005014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/>
              <a:t>0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776914" y="2005014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/>
              <a:t>16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8289926" y="2005014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/>
              <a:t>31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5949950" y="2597150"/>
            <a:ext cx="2654300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/>
              <a:t>Checksum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282950" y="2597150"/>
            <a:ext cx="2654300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/>
              <a:t>Length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721405" y="4162637"/>
            <a:ext cx="968848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 u="sng" dirty="0"/>
              <a:t>Field		Purpose</a:t>
            </a:r>
          </a:p>
          <a:p>
            <a:pPr eaLnBrk="0" hangingPunct="0"/>
            <a:r>
              <a:rPr lang="en-US" altLang="en-US" sz="2400" dirty="0"/>
              <a:t>Source Port		16-bit port number identifying originating application</a:t>
            </a:r>
          </a:p>
          <a:p>
            <a:pPr eaLnBrk="0" hangingPunct="0"/>
            <a:r>
              <a:rPr lang="en-US" altLang="en-US" sz="2400" dirty="0"/>
              <a:t>Destination Port	16-bit port number identifying destination application</a:t>
            </a:r>
          </a:p>
          <a:p>
            <a:pPr eaLnBrk="0" hangingPunct="0"/>
            <a:r>
              <a:rPr lang="en-US" altLang="en-US" sz="2400" dirty="0"/>
              <a:t>Length			Length of UDP datagram (UDP header + data)</a:t>
            </a:r>
          </a:p>
          <a:p>
            <a:pPr eaLnBrk="0" hangingPunct="0"/>
            <a:r>
              <a:rPr lang="en-US" altLang="en-US" sz="2400" dirty="0"/>
              <a:t>Checksum		Checksum of IP pseudo header, UDP header, and data</a:t>
            </a:r>
          </a:p>
        </p:txBody>
      </p:sp>
    </p:spTree>
    <p:extLst>
      <p:ext uri="{BB962C8B-B14F-4D97-AF65-F5344CB8AC3E}">
        <p14:creationId xmlns:p14="http://schemas.microsoft.com/office/powerpoint/2010/main" val="187361418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b="1" dirty="0"/>
              <a:t>Error Deduction through </a:t>
            </a:r>
            <a:r>
              <a:rPr lang="en-US" sz="3600" b="1" dirty="0">
                <a:solidFill>
                  <a:srgbClr val="C00000"/>
                </a:solidFill>
              </a:rPr>
              <a:t>Check sum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3388" y="2338080"/>
          <a:ext cx="88566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677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DAAF-29F9-419A-B652-5CBBCEB3AB0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baseline="0" dirty="0"/>
                        <a:t> bit  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9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DAAF-29F9-419A-B652-5CBBCEB3AB0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43673" y="2204864"/>
          <a:ext cx="609599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08368" y="3645024"/>
          <a:ext cx="1152128" cy="44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336360" y="2204864"/>
          <a:ext cx="1152128" cy="44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dirty="0"/>
                        <a:t>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408368" y="4714344"/>
          <a:ext cx="1152128" cy="44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dirty="0"/>
                        <a:t>Wrap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08368" y="5229200"/>
          <a:ext cx="115212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sz="1400" dirty="0"/>
                        <a:t>1’s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19536" y="5301208"/>
          <a:ext cx="1152128" cy="44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sz="1800" dirty="0"/>
                        <a:t>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TCP/IP Protocol Family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6" y="1939925"/>
            <a:ext cx="10515599" cy="2927497"/>
          </a:xfrm>
        </p:spPr>
        <p:txBody>
          <a:bodyPr>
            <a:normAutofit/>
          </a:bodyPr>
          <a:lstStyle/>
          <a:p>
            <a:r>
              <a:rPr lang="en-GB" altLang="en-US" sz="3200" dirty="0">
                <a:solidFill>
                  <a:schemeClr val="bg1"/>
                </a:solidFill>
                <a:latin typeface="Arial" charset="0"/>
              </a:rPr>
              <a:t>IP : Internet Protocol</a:t>
            </a:r>
          </a:p>
          <a:p>
            <a:pPr lvl="1"/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UDP : User Datagram Protocol</a:t>
            </a:r>
          </a:p>
          <a:p>
            <a:pPr lvl="2"/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RTP, </a:t>
            </a:r>
            <a:r>
              <a:rPr lang="en-GB" altLang="en-US" sz="2400" dirty="0" err="1">
                <a:solidFill>
                  <a:schemeClr val="bg1"/>
                </a:solidFill>
                <a:latin typeface="Arial" charset="0"/>
              </a:rPr>
              <a:t>traceroute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pPr lvl="1"/>
            <a:r>
              <a:rPr lang="en-GB" altLang="en-US" sz="2800" dirty="0">
                <a:solidFill>
                  <a:schemeClr val="bg1"/>
                </a:solidFill>
                <a:latin typeface="Arial" charset="0"/>
              </a:rPr>
              <a:t>TCP : Transmission Control Protocol</a:t>
            </a:r>
          </a:p>
          <a:p>
            <a:pPr lvl="2"/>
            <a:r>
              <a:rPr lang="en-GB" altLang="en-US" sz="2400" dirty="0">
                <a:solidFill>
                  <a:schemeClr val="bg1"/>
                </a:solidFill>
                <a:latin typeface="Arial" charset="0"/>
              </a:rPr>
              <a:t>HTTP, FTP, </a:t>
            </a:r>
            <a:r>
              <a:rPr lang="en-GB" altLang="en-US" sz="2400" dirty="0" err="1">
                <a:solidFill>
                  <a:schemeClr val="bg1"/>
                </a:solidFill>
                <a:latin typeface="Arial" charset="0"/>
              </a:rPr>
              <a:t>ssh</a:t>
            </a:r>
            <a:endParaRPr lang="en-GB" altLang="en-US" sz="2400" dirty="0">
              <a:solidFill>
                <a:schemeClr val="bg1"/>
              </a:solidFill>
              <a:latin typeface="Arial" charset="0"/>
            </a:endParaRPr>
          </a:p>
          <a:p>
            <a:endParaRPr lang="en-GB" altLang="en-US" sz="32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DAAF-29F9-419A-B652-5CBBCEB3AB0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43673" y="2204864"/>
          <a:ext cx="609599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08368" y="4426312"/>
          <a:ext cx="1152128" cy="44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336360" y="2204864"/>
          <a:ext cx="1152128" cy="44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dirty="0"/>
                        <a:t>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408368" y="5146392"/>
          <a:ext cx="1152128" cy="44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dirty="0"/>
                        <a:t>Wrap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08368" y="5575136"/>
          <a:ext cx="115212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sz="1400" dirty="0"/>
                        <a:t>1’s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408368" y="3994264"/>
          <a:ext cx="1152128" cy="442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sz="1800" dirty="0"/>
                        <a:t>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847528" y="5575136"/>
          <a:ext cx="1152128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en-US" sz="1600" b="1" dirty="0"/>
                        <a:t>All 0’s No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151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6136" y="264541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Typical applications of UDP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592" y="1590104"/>
            <a:ext cx="5608320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Where packet loss </a:t>
            </a:r>
            <a:r>
              <a:rPr lang="en-GB" altLang="en-US" dirty="0" err="1">
                <a:solidFill>
                  <a:schemeClr val="bg1"/>
                </a:solidFill>
                <a:latin typeface="Arial" charset="0"/>
              </a:rPr>
              <a:t>etc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is better handled by the application than the network stack</a:t>
            </a: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Where the overhead of setting up a connection isn’t wanted</a:t>
            </a:r>
          </a:p>
          <a:p>
            <a:pPr>
              <a:lnSpc>
                <a:spcPct val="90000"/>
              </a:lnSpc>
            </a:pP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VOIP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NFS – Network File System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Most games</a:t>
            </a:r>
          </a:p>
        </p:txBody>
      </p:sp>
    </p:spTree>
    <p:extLst>
      <p:ext uri="{BB962C8B-B14F-4D97-AF65-F5344CB8AC3E}">
        <p14:creationId xmlns:p14="http://schemas.microsoft.com/office/powerpoint/2010/main" val="1703718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04" y="319405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443728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Reliable, 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full-duplex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,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 connection-oriented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stream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delivery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Interface presented to the application doesn’t require data in individual packets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Data is guaranteed to arrive, and in the correct order without duplications</a:t>
            </a:r>
          </a:p>
          <a:p>
            <a:pPr lvl="2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Or the connection will be dropped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Imposes significant overheads</a:t>
            </a:r>
          </a:p>
        </p:txBody>
      </p:sp>
    </p:spTree>
    <p:extLst>
      <p:ext uri="{BB962C8B-B14F-4D97-AF65-F5344CB8AC3E}">
        <p14:creationId xmlns:p14="http://schemas.microsoft.com/office/powerpoint/2010/main" val="66397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264" y="365125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Applications of TCP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GB" altLang="en-US" dirty="0">
                <a:latin typeface="Arial" charset="0"/>
              </a:rPr>
              <a:t>Most things!</a:t>
            </a:r>
          </a:p>
          <a:p>
            <a:pPr lvl="1"/>
            <a:r>
              <a:rPr lang="en-GB" altLang="en-US" dirty="0">
                <a:latin typeface="Arial" charset="0"/>
              </a:rPr>
              <a:t>HTTP, FTP (port number 21), SFTP/SSH (port number 22) …</a:t>
            </a:r>
          </a:p>
          <a:p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405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TCP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24" y="1690688"/>
            <a:ext cx="5858256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Connections are established using a 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three-way handshake</a:t>
            </a:r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Data is divided up into packets by the operating system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Packets are numbered, and received packets are acknowledged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Connections are explicitly closed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(or may abnormally terminate)</a:t>
            </a:r>
          </a:p>
        </p:txBody>
      </p:sp>
    </p:spTree>
    <p:extLst>
      <p:ext uri="{BB962C8B-B14F-4D97-AF65-F5344CB8AC3E}">
        <p14:creationId xmlns:p14="http://schemas.microsoft.com/office/powerpoint/2010/main" val="1117431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960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56" y="343058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TCP Packets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848" y="1935353"/>
            <a:ext cx="5407152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Source + destination ports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Sequence number (used to order packets)</a:t>
            </a:r>
          </a:p>
          <a:p>
            <a:r>
              <a:rPr lang="en-GB" altLang="en-US" dirty="0">
                <a:solidFill>
                  <a:schemeClr val="bg1"/>
                </a:solidFill>
              </a:rPr>
              <a:t>Acknowledgement number (used to verify packets are received)</a:t>
            </a:r>
          </a:p>
          <a:p>
            <a:endParaRPr lang="en-GB" altLang="en-US" dirty="0">
              <a:solidFill>
                <a:schemeClr val="bg1"/>
              </a:solidFill>
            </a:endParaRPr>
          </a:p>
          <a:p>
            <a:endParaRPr lang="en-GB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7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168681" y="62880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335280" y="406024"/>
            <a:ext cx="10515600" cy="765174"/>
          </a:xfrm>
          <a:noFill/>
          <a:ln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TCP Segment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7016750" y="971766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Destination Port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349750" y="1581366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Acknowledgment Number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349750" y="2495766"/>
            <a:ext cx="4025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Options...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8388350" y="2495766"/>
            <a:ext cx="1282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Padding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4349750" y="2800566"/>
            <a:ext cx="53213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Data...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252913" y="684430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938713" y="684430"/>
            <a:ext cx="27732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5700714" y="684430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6843714" y="684430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7527926" y="684430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8289926" y="684430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24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9356726" y="684430"/>
            <a:ext cx="3686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accent2"/>
                </a:solidFill>
              </a:rPr>
              <a:t>31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349750" y="971766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Source Port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7016750" y="1886166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Window</a:t>
            </a: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4349750" y="1886166"/>
            <a:ext cx="673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Len</a:t>
            </a: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4349750" y="1276566"/>
            <a:ext cx="5321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 dirty="0">
                <a:solidFill>
                  <a:schemeClr val="bg2"/>
                </a:solidFill>
              </a:rPr>
              <a:t>Sequence Number</a:t>
            </a: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5035550" y="1886166"/>
            <a:ext cx="901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Reserved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5949950" y="1886166"/>
            <a:ext cx="1054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Flags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7016750" y="2190966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Urgent Pointer</a:t>
            </a:r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4349750" y="2190966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en-US" sz="1400">
                <a:solidFill>
                  <a:schemeClr val="bg2"/>
                </a:solidFill>
              </a:rPr>
              <a:t>Checksum</a:t>
            </a: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980638" y="3132354"/>
            <a:ext cx="8376087" cy="31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en-US" b="1" u="sng" dirty="0">
                <a:solidFill>
                  <a:schemeClr val="bg1"/>
                </a:solidFill>
              </a:rPr>
              <a:t>Field		Purpose</a:t>
            </a:r>
            <a:endParaRPr lang="en-US" altLang="en-US" u="sng" dirty="0">
              <a:solidFill>
                <a:schemeClr val="bg1"/>
              </a:solidFill>
            </a:endParaRP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Source Port		Identifies originating application</a:t>
            </a: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Destination Port	Identifies destination application</a:t>
            </a: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Sequence Number	Sequence number of first octet in the segment</a:t>
            </a: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Acknowledgment #	Sequence number of the next expected octet (if ACK flag set)</a:t>
            </a: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Len		Length of TCP header in 4 octet units</a:t>
            </a: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Flags		TCP flags: SYN, FIN, RST, PSH, ACK, URG</a:t>
            </a: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Window		Number of octets from ACK that sender will accept</a:t>
            </a: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Checksum		Checksum of IP pseudo-header + TCP header + data</a:t>
            </a: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Urgent Pointer	Pointer to end of “urgent data”</a:t>
            </a:r>
          </a:p>
          <a:p>
            <a:pPr eaLnBrk="0" hangingPunct="0"/>
            <a:r>
              <a:rPr lang="en-US" altLang="en-US" dirty="0">
                <a:solidFill>
                  <a:schemeClr val="bg1"/>
                </a:solidFill>
              </a:rPr>
              <a:t>Options		Special TCP options such as MSS and Window Scale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1042194" y="6277592"/>
            <a:ext cx="64214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chemeClr val="bg1"/>
                </a:solidFill>
              </a:rPr>
              <a:t>You just need to know port numbers, </a:t>
            </a:r>
            <a:r>
              <a:rPr lang="en-US" altLang="en-US" sz="2000" dirty="0" err="1">
                <a:solidFill>
                  <a:schemeClr val="bg1"/>
                </a:solidFill>
              </a:rPr>
              <a:t>seq</a:t>
            </a:r>
            <a:r>
              <a:rPr lang="en-US" altLang="en-US" sz="2000" dirty="0">
                <a:solidFill>
                  <a:schemeClr val="bg1"/>
                </a:solidFill>
              </a:rPr>
              <a:t> and </a:t>
            </a:r>
            <a:r>
              <a:rPr lang="en-US" altLang="en-US" sz="2000" dirty="0" err="1">
                <a:solidFill>
                  <a:schemeClr val="bg1"/>
                </a:solidFill>
              </a:rPr>
              <a:t>ack</a:t>
            </a:r>
            <a:r>
              <a:rPr lang="en-US" altLang="en-US" sz="2000" dirty="0">
                <a:solidFill>
                  <a:schemeClr val="bg1"/>
                </a:solidFill>
              </a:rPr>
              <a:t> are added</a:t>
            </a:r>
          </a:p>
        </p:txBody>
      </p:sp>
    </p:spTree>
    <p:extLst>
      <p:ext uri="{BB962C8B-B14F-4D97-AF65-F5344CB8AC3E}">
        <p14:creationId xmlns:p14="http://schemas.microsoft.com/office/powerpoint/2010/main" val="177916563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TCP : Data transfer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50292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H="1">
            <a:off x="7443464" y="1752599"/>
            <a:ext cx="14610" cy="340933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067675" y="1447800"/>
            <a:ext cx="5969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Host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886200" y="1447800"/>
            <a:ext cx="706438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Client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52800" y="1905000"/>
            <a:ext cx="1463862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Send Packet 1</a:t>
            </a:r>
          </a:p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Start Timer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061828" y="3749675"/>
            <a:ext cx="1970411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 dirty="0">
                <a:latin typeface="Tahoma" charset="0"/>
                <a:ea typeface="ＭＳ Ｐゴシック" charset="-128"/>
              </a:rPr>
              <a:t>Retransmit Packet1</a:t>
            </a:r>
          </a:p>
          <a:p>
            <a:r>
              <a:rPr kumimoji="1" lang="en-US" altLang="ja-JP" sz="1400" b="1" dirty="0">
                <a:latin typeface="Tahoma" charset="0"/>
                <a:ea typeface="ＭＳ Ｐゴシック" charset="-128"/>
              </a:rPr>
              <a:t>Start Timer</a:t>
            </a: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5029200" y="2057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458076" y="2149475"/>
            <a:ext cx="2085827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Packet should arrive </a:t>
            </a:r>
          </a:p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ACK should be sent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5029200" y="27432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029200" y="36576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974976" y="2514600"/>
            <a:ext cx="2007281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 dirty="0">
                <a:latin typeface="Tahoma" charset="0"/>
                <a:ea typeface="ＭＳ Ｐゴシック" charset="-128"/>
              </a:rPr>
              <a:t>ACK would normally</a:t>
            </a:r>
          </a:p>
          <a:p>
            <a:r>
              <a:rPr kumimoji="1" lang="en-US" altLang="ja-JP" sz="1400" b="1" dirty="0">
                <a:latin typeface="Tahoma" charset="0"/>
                <a:ea typeface="ＭＳ Ｐゴシック" charset="-128"/>
              </a:rPr>
              <a:t>Arrive at this time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443464" y="3810000"/>
            <a:ext cx="1720343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 dirty="0">
                <a:latin typeface="Tahoma" charset="0"/>
                <a:ea typeface="ＭＳ Ｐゴシック" charset="-128"/>
              </a:rPr>
              <a:t>Receive Packet 1</a:t>
            </a:r>
          </a:p>
          <a:p>
            <a:r>
              <a:rPr kumimoji="1" lang="en-US" altLang="ja-JP" sz="1400" b="1" dirty="0">
                <a:latin typeface="Tahoma" charset="0"/>
                <a:ea typeface="ＭＳ Ｐゴシック" charset="-128"/>
              </a:rPr>
              <a:t>Send ACK 1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429000" y="3276600"/>
            <a:ext cx="1335088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 dirty="0">
                <a:latin typeface="Tahoma" charset="0"/>
                <a:ea typeface="ＭＳ Ｐゴシック" charset="-128"/>
              </a:rPr>
              <a:t>Time Expires</a:t>
            </a: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5029200" y="41910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3276600" y="4419600"/>
            <a:ext cx="147829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Receive ACK 1</a:t>
            </a:r>
          </a:p>
          <a:p>
            <a:r>
              <a:rPr kumimoji="1" lang="en-US" altLang="ja-JP" sz="1400" b="1">
                <a:latin typeface="Tahoma" charset="0"/>
                <a:ea typeface="ＭＳ Ｐゴシック" charset="-128"/>
              </a:rPr>
              <a:t>Cancel Timer</a:t>
            </a:r>
          </a:p>
        </p:txBody>
      </p:sp>
      <p:sp>
        <p:nvSpPr>
          <p:cNvPr id="48146" name="AutoShape 18"/>
          <p:cNvSpPr>
            <a:spLocks noChangeArrowheads="1"/>
          </p:cNvSpPr>
          <p:nvPr/>
        </p:nvSpPr>
        <p:spPr bwMode="auto">
          <a:xfrm>
            <a:off x="5334000" y="1905000"/>
            <a:ext cx="1752600" cy="685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1400" b="1">
                <a:latin typeface="Tahoma" charset="0"/>
                <a:ea typeface="ＭＳ Ｐゴシック" charset="-128"/>
              </a:rPr>
              <a:t>Packet Lost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6705600" y="23622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2209800" y="167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2209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2362200" y="1676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1342001" y="2286000"/>
            <a:ext cx="773113" cy="3365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600" b="1" dirty="0">
                <a:latin typeface="Tahoma" charset="0"/>
                <a:ea typeface="ＭＳ Ｐゴシック" charset="-128"/>
              </a:rPr>
              <a:t>Timer</a:t>
            </a: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2209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2209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2362200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1262270" y="3930650"/>
            <a:ext cx="773113" cy="3365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600" b="1" dirty="0">
                <a:latin typeface="Tahoma" charset="0"/>
                <a:ea typeface="ＭＳ Ｐゴシック" charset="-128"/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990196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9288" y="333914"/>
            <a:ext cx="10515600" cy="1325563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</a:rPr>
              <a:t>IPv6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2028810"/>
            <a:ext cx="10515600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128 bit addresses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Make it feasible to be very wasteful with address allocations</a:t>
            </a: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Lots of other new features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Built-in </a:t>
            </a:r>
            <a:r>
              <a:rPr lang="en-GB" altLang="en-US" dirty="0" err="1">
                <a:solidFill>
                  <a:schemeClr val="bg1"/>
                </a:solidFill>
                <a:latin typeface="Arial" charset="0"/>
              </a:rPr>
              <a:t>autoconfiguration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, security options, …</a:t>
            </a: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Not really in production use yet</a:t>
            </a:r>
          </a:p>
        </p:txBody>
      </p:sp>
    </p:spTree>
    <p:extLst>
      <p:ext uri="{BB962C8B-B14F-4D97-AF65-F5344CB8AC3E}">
        <p14:creationId xmlns:p14="http://schemas.microsoft.com/office/powerpoint/2010/main" val="9708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What is an internet?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6" y="1825625"/>
            <a:ext cx="6662738" cy="4351338"/>
          </a:xfrm>
        </p:spPr>
        <p:txBody>
          <a:bodyPr/>
          <a:lstStyle/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A set of 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inter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connected </a:t>
            </a:r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net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works</a:t>
            </a: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The </a:t>
            </a:r>
            <a:r>
              <a:rPr lang="en-GB" altLang="en-US" b="1" dirty="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nternet is the most famous example</a:t>
            </a:r>
          </a:p>
          <a:p>
            <a:endParaRPr lang="en-GB" altLang="en-US" dirty="0">
              <a:solidFill>
                <a:schemeClr val="bg1"/>
              </a:solidFill>
              <a:latin typeface="Arial" charset="0"/>
            </a:endParaRP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Networks can be completely different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Ethernet, ATM, modem, …</a:t>
            </a:r>
          </a:p>
          <a:p>
            <a:pPr lvl="1"/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(TCP/)IP is what links them</a:t>
            </a:r>
          </a:p>
        </p:txBody>
      </p:sp>
    </p:spTree>
    <p:extLst>
      <p:ext uri="{BB962C8B-B14F-4D97-AF65-F5344CB8AC3E}">
        <p14:creationId xmlns:p14="http://schemas.microsoft.com/office/powerpoint/2010/main" val="49297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What is an internet? (</a:t>
            </a:r>
            <a:r>
              <a:rPr lang="en-GB" altLang="en-US" dirty="0" err="1">
                <a:solidFill>
                  <a:schemeClr val="bg1"/>
                </a:solidFill>
              </a:rPr>
              <a:t>cont</a:t>
            </a:r>
            <a:r>
              <a:rPr lang="en-GB" alt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882775"/>
            <a:ext cx="6677025" cy="4351338"/>
          </a:xfrm>
        </p:spPr>
        <p:txBody>
          <a:bodyPr/>
          <a:lstStyle/>
          <a:p>
            <a:r>
              <a:rPr lang="en-GB" altLang="en-US" i="1" dirty="0">
                <a:solidFill>
                  <a:schemeClr val="bg1"/>
                </a:solidFill>
                <a:latin typeface="Arial" charset="0"/>
              </a:rPr>
              <a:t>Routers</a:t>
            </a: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 (nodes) are devices on multiple networks that pass traffic between them</a:t>
            </a: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Individual networks pass traffic from one router or endpoint to another</a:t>
            </a:r>
            <a:endParaRPr lang="en-GB" altLang="en-US" i="1" dirty="0">
              <a:solidFill>
                <a:schemeClr val="bg1"/>
              </a:solidFill>
              <a:latin typeface="Arial" charset="0"/>
            </a:endParaRPr>
          </a:p>
          <a:p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TCP/IP hides the details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82669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olidFill>
                  <a:schemeClr val="bg1"/>
                </a:solidFill>
              </a:rPr>
              <a:t>ISO/OSI Network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305425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Seven network “layers”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Layer 1 : Physical – cables 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Layer 2 : Data Link – Ethernet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Layer 3 : Network – IP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Layer 4 : Transport – TCP/UDP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Layer 5 : Session 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Layer 6 : Presentation 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solidFill>
                  <a:schemeClr val="bg1"/>
                </a:solidFill>
                <a:latin typeface="Arial" charset="0"/>
              </a:rPr>
              <a:t>Layer 7 : Application</a:t>
            </a:r>
            <a:endParaRPr lang="en-GB" altLang="en-US" dirty="0">
              <a:solidFill>
                <a:schemeClr val="bg1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752601" y="6172200"/>
            <a:ext cx="61539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don’t need to know the layers just the idea that it is layered</a:t>
            </a:r>
          </a:p>
        </p:txBody>
      </p:sp>
    </p:spTree>
    <p:extLst>
      <p:ext uri="{BB962C8B-B14F-4D97-AF65-F5344CB8AC3E}">
        <p14:creationId xmlns:p14="http://schemas.microsoft.com/office/powerpoint/2010/main" val="109282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103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OSI: Open Systems Interconnect</a:t>
            </a:r>
            <a:b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</a:rPr>
            </a:br>
            <a:br>
              <a:rPr lang="ja-JP" altLang="en-US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OSI and Protocol Stack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133600" y="1238250"/>
            <a:ext cx="8077200" cy="4248150"/>
            <a:chOff x="192" y="960"/>
            <a:chExt cx="5088" cy="2676"/>
          </a:xfrm>
        </p:grpSpPr>
        <p:pic>
          <p:nvPicPr>
            <p:cNvPr id="32773" name="Picture 5" descr="fig0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088" cy="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816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OSI Model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1680" y="1056"/>
              <a:ext cx="96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TCP/IP Hierarchy</a:t>
              </a: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3456" y="1056"/>
              <a:ext cx="960" cy="1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Protocols</a:t>
              </a: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384" y="1306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7</a:t>
              </a:r>
              <a:r>
                <a:rPr kumimoji="1" lang="en-US" altLang="ja-JP" sz="1200" b="1" baseline="30000">
                  <a:latin typeface="Tahoma" charset="0"/>
                  <a:ea typeface="ＭＳ Ｐゴシック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Application Layer</a:t>
              </a: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384" y="163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6</a:t>
              </a:r>
              <a:r>
                <a:rPr kumimoji="1" lang="en-US" altLang="ja-JP" sz="1200" b="1" baseline="30000">
                  <a:latin typeface="Tahoma" charset="0"/>
                  <a:ea typeface="ＭＳ Ｐゴシック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Presentation Layer</a:t>
              </a: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384" y="1944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5</a:t>
              </a:r>
              <a:r>
                <a:rPr kumimoji="1" lang="en-US" altLang="ja-JP" sz="1200" b="1" baseline="30000">
                  <a:latin typeface="Tahoma" charset="0"/>
                  <a:ea typeface="ＭＳ Ｐゴシック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Session Layer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384" y="2264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4</a:t>
              </a:r>
              <a:r>
                <a:rPr kumimoji="1" lang="en-US" altLang="ja-JP" sz="1200" b="1" baseline="30000">
                  <a:latin typeface="Tahoma" charset="0"/>
                  <a:ea typeface="ＭＳ Ｐゴシック" charset="-128"/>
                </a:rPr>
                <a:t>th</a:t>
              </a:r>
            </a:p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Transport Layer</a:t>
              </a:r>
            </a:p>
          </p:txBody>
        </p: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384" y="259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3</a:t>
              </a:r>
              <a:r>
                <a:rPr kumimoji="1" lang="en-US" altLang="ja-JP" sz="1200" b="1" baseline="30000">
                  <a:latin typeface="Tahoma" charset="0"/>
                  <a:ea typeface="ＭＳ Ｐゴシック" charset="-128"/>
                </a:rPr>
                <a:t>rd</a:t>
              </a:r>
            </a:p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Network Layer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384" y="2912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2</a:t>
              </a:r>
              <a:r>
                <a:rPr kumimoji="1" lang="en-US" altLang="ja-JP" sz="1200" b="1" baseline="30000">
                  <a:latin typeface="Tahoma" charset="0"/>
                  <a:ea typeface="ＭＳ Ｐゴシック" charset="-128"/>
                </a:rPr>
                <a:t>nd</a:t>
              </a:r>
            </a:p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Link Layer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384" y="3248"/>
              <a:ext cx="100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1</a:t>
              </a:r>
              <a:r>
                <a:rPr kumimoji="1" lang="en-US" altLang="ja-JP" sz="1200" b="1" baseline="30000">
                  <a:latin typeface="Tahoma" charset="0"/>
                  <a:ea typeface="ＭＳ Ｐゴシック" charset="-128"/>
                </a:rPr>
                <a:t>st</a:t>
              </a:r>
            </a:p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Physical Layer</a:t>
              </a: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632" y="1679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Application Layer</a:t>
              </a: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1632" y="227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Transport Layer</a:t>
              </a:r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1632" y="2591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Network Layer</a:t>
              </a: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1632" y="3096"/>
              <a:ext cx="96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91440" bIns="91440">
              <a:spAutoFit/>
            </a:bodyPr>
            <a:lstStyle/>
            <a:p>
              <a:pPr algn="ctr"/>
              <a:r>
                <a:rPr kumimoji="1" lang="en-US" altLang="ja-JP" sz="1200" b="1">
                  <a:latin typeface="Tahoma" charset="0"/>
                  <a:ea typeface="ＭＳ Ｐゴシック" charset="-128"/>
                </a:rPr>
                <a:t>Link Layer</a:t>
              </a:r>
            </a:p>
          </p:txBody>
        </p:sp>
      </p:grp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981200" y="5538789"/>
            <a:ext cx="7467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Link Layer           : includes device driver and network interface card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Network Layer     : handles the movement of packets, i.e. Routing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Transport Layer   : provides a reliable flow of data between two hosts</a:t>
            </a:r>
          </a:p>
          <a:p>
            <a: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Application Layer : handles the details of the particular application</a:t>
            </a:r>
          </a:p>
        </p:txBody>
      </p:sp>
    </p:spTree>
    <p:extLst>
      <p:ext uri="{BB962C8B-B14F-4D97-AF65-F5344CB8AC3E}">
        <p14:creationId xmlns:p14="http://schemas.microsoft.com/office/powerpoint/2010/main" val="114439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5A87-840D-470E-AE92-1AA31AB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7"/>
            <a:ext cx="10515600" cy="597048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Resolution Protocol (ARP)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procedure for mapping a dynamic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 address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 permanent physical machine address in a local area network (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The physical machine address is also known as a media access control (MAC) address.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job of ARP is essentially to translate 32-bit addresses to 48-bit addresses and vice versa. This is necessary because IP addresses in IP version 4 (IPv4) are 32 bits, but MAC addresses are 48 bits.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ARP works between Layers 2 and 3 of the Open Systems Interconnection model (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OSI model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The MAC address exists on Layer 2 of the OSI model, the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link layer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IP address exists on Layer 3, the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 layer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5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44D26-A688-4979-A032-7EA2F105BC90}"/>
              </a:ext>
            </a:extLst>
          </p:cNvPr>
          <p:cNvSpPr/>
          <p:nvPr/>
        </p:nvSpPr>
        <p:spPr>
          <a:xfrm>
            <a:off x="1110403" y="1637022"/>
            <a:ext cx="1251399" cy="28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1110 0000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068566-5BD8-4BE5-9CC4-45D9A28BC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914" y="1594985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0001 0001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4E4999-5553-4894-B106-678B3C0CE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998" y="1619102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1000 0100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CB3CB2-E989-4B90-95F7-88E217CA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456" y="1619102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0000 0110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DEFE0F-C899-4525-AE31-ECE1B3518E7F}"/>
              </a:ext>
            </a:extLst>
          </p:cNvPr>
          <p:cNvSpPr/>
          <p:nvPr/>
        </p:nvSpPr>
        <p:spPr>
          <a:xfrm>
            <a:off x="1110403" y="904518"/>
            <a:ext cx="1251399" cy="28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224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639C490-D6EC-476B-8A8C-5B328CF36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914" y="862481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17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43E804-3BD8-4CD9-A8BA-7E2BB190D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998" y="886598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132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F27F09D-6ABA-4A04-82E1-BEC308E5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456" y="886598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AB52708-68BD-4CA3-98F5-24204485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41" y="2351606"/>
            <a:ext cx="7673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First half (3 bytes, 24 bytes) of multicast MAC  will always be 01:00:5E 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CA787E-7636-42E0-9B4F-8CB07FCA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40" y="2941481"/>
            <a:ext cx="8705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The second half of the MAC comes from the last 23 bits of the Multicast IP address   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AEC0A8-3D57-4AFC-8BA8-B1A1E6868DF9}"/>
              </a:ext>
            </a:extLst>
          </p:cNvPr>
          <p:cNvSpPr/>
          <p:nvPr/>
        </p:nvSpPr>
        <p:spPr>
          <a:xfrm>
            <a:off x="1133205" y="3787043"/>
            <a:ext cx="1251399" cy="28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1110 0000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7B23319-30BB-4EF0-A416-25049A1C2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716" y="3745006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0001 0001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549ADC6-7362-4424-B5B5-6760D639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800" y="3769123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1000 0100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C3719BE-C2BD-4920-B6B9-302265BA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258" y="3769123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0000 0110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2CD273D-95B8-4582-9549-ECDAE8DE0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12" y="4363865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4D602D8-77F7-4ACE-B3F0-8054476EA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96" y="4387982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04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E47E4AB-44C2-4DA9-9107-5142146AE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54" y="4387982"/>
            <a:ext cx="1401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06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F0EC053-DB60-4046-8956-9406C53B8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19" y="4401035"/>
            <a:ext cx="8812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In hex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724DF6-FA88-4C6E-A25E-DC55F6691598}"/>
              </a:ext>
            </a:extLst>
          </p:cNvPr>
          <p:cNvCxnSpPr/>
          <p:nvPr/>
        </p:nvCxnSpPr>
        <p:spPr>
          <a:xfrm>
            <a:off x="2002134" y="4586748"/>
            <a:ext cx="47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ACBAA9B3-7DB6-4337-B434-941A71393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998" y="5072384"/>
            <a:ext cx="8705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Final MAC for the multicast group would be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2F1E9E0-C9CE-402A-8136-45965FDFE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998" y="5649206"/>
            <a:ext cx="1091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01:00:5E 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98CFCC9-2A16-42E7-8F80-32072623F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102" y="5632141"/>
            <a:ext cx="1091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cs typeface="Times New Roman" panose="02020603050405020304" pitchFamily="18" charset="0"/>
              </a:rPr>
              <a:t>:04:06:11  </a:t>
            </a:r>
            <a:endParaRPr kumimoji="0" lang="en-US" altLang="en-US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41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2157</Words>
  <Application>Microsoft Office PowerPoint</Application>
  <PresentationFormat>Widescreen</PresentationFormat>
  <Paragraphs>637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Comic Sans MS</vt:lpstr>
      <vt:lpstr>Tahoma</vt:lpstr>
      <vt:lpstr>Times New Roman</vt:lpstr>
      <vt:lpstr>Office Theme</vt:lpstr>
      <vt:lpstr>UFCFVK-15-2  Internet of Things</vt:lpstr>
      <vt:lpstr>TCP/IP</vt:lpstr>
      <vt:lpstr>TCP/IP Protocol Family</vt:lpstr>
      <vt:lpstr>What is an internet?</vt:lpstr>
      <vt:lpstr>What is an internet? (cont)</vt:lpstr>
      <vt:lpstr>ISO/OSI Network Model</vt:lpstr>
      <vt:lpstr>OSI: Open Systems Interconnect  OSI and Protocol Stack</vt:lpstr>
      <vt:lpstr>PowerPoint Presentation</vt:lpstr>
      <vt:lpstr>PowerPoint Presentation</vt:lpstr>
      <vt:lpstr>RARP</vt:lpstr>
      <vt:lpstr>PowerPoint Presentation</vt:lpstr>
      <vt:lpstr>PowerPoint Presentation</vt:lpstr>
      <vt:lpstr>Packet Encapsulation </vt:lpstr>
      <vt:lpstr>IP</vt:lpstr>
      <vt:lpstr>IP addresses</vt:lpstr>
      <vt:lpstr>Address range</vt:lpstr>
      <vt:lpstr>PowerPoint Presentation</vt:lpstr>
      <vt:lpstr>PowerPoint Presentation</vt:lpstr>
      <vt:lpstr>CLASS - A</vt:lpstr>
      <vt:lpstr>PowerPoint Presentation</vt:lpstr>
      <vt:lpstr>Routing</vt:lpstr>
      <vt:lpstr>Routing (cont)</vt:lpstr>
      <vt:lpstr>IP packets</vt:lpstr>
      <vt:lpstr>IP Datagram</vt:lpstr>
      <vt:lpstr>IP Routing</vt:lpstr>
      <vt:lpstr>UDP</vt:lpstr>
      <vt:lpstr>UDP datagram</vt:lpstr>
      <vt:lpstr>Error Deduction through Check sum</vt:lpstr>
      <vt:lpstr>Sender side</vt:lpstr>
      <vt:lpstr>Receiver side</vt:lpstr>
      <vt:lpstr>Typical applications of UDP</vt:lpstr>
      <vt:lpstr>TCP</vt:lpstr>
      <vt:lpstr>Applications of TCP</vt:lpstr>
      <vt:lpstr>TCP implementation</vt:lpstr>
      <vt:lpstr>PowerPoint Presentation</vt:lpstr>
      <vt:lpstr>TCP Packets</vt:lpstr>
      <vt:lpstr>TCP Segment</vt:lpstr>
      <vt:lpstr>TCP : Data transfer</vt:lpstr>
      <vt:lpstr>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Benedict Gaster</dc:creator>
  <cp:lastModifiedBy>Ramchand Vedaiyan</cp:lastModifiedBy>
  <cp:revision>112</cp:revision>
  <dcterms:created xsi:type="dcterms:W3CDTF">2017-09-25T09:27:52Z</dcterms:created>
  <dcterms:modified xsi:type="dcterms:W3CDTF">2022-11-07T12:47:08Z</dcterms:modified>
</cp:coreProperties>
</file>