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61" r:id="rId2"/>
    <p:sldId id="271" r:id="rId3"/>
    <p:sldId id="280" r:id="rId4"/>
    <p:sldId id="282" r:id="rId5"/>
    <p:sldId id="278" r:id="rId6"/>
    <p:sldId id="279" r:id="rId7"/>
    <p:sldId id="272" r:id="rId8"/>
    <p:sldId id="273" r:id="rId9"/>
    <p:sldId id="274" r:id="rId10"/>
    <p:sldId id="275" r:id="rId11"/>
    <p:sldId id="276" r:id="rId12"/>
    <p:sldId id="277" r:id="rId13"/>
    <p:sldId id="284" r:id="rId14"/>
    <p:sldId id="28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1B0"/>
    <a:srgbClr val="FA76B8"/>
    <a:srgbClr val="466A9C"/>
    <a:srgbClr val="CC3399"/>
    <a:srgbClr val="FCA82C"/>
    <a:srgbClr val="9EFF29"/>
    <a:srgbClr val="A4660C"/>
    <a:srgbClr val="952F69"/>
    <a:srgbClr val="FF856D"/>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22"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296263"/>
            <a:ext cx="7285702" cy="91440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470698" y="4181176"/>
            <a:ext cx="7272717"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217" y="150592"/>
            <a:ext cx="8246070" cy="763526"/>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23219"/>
            <a:ext cx="8246070" cy="311463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3768" y="465530"/>
            <a:ext cx="6570407"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3768" y="1229055"/>
            <a:ext cx="6570407"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188" y="293766"/>
            <a:ext cx="8093365" cy="763525"/>
          </a:xfrm>
        </p:spPr>
        <p:txBody>
          <a:bodyPr>
            <a:normAutofit/>
          </a:bodyPr>
          <a:lstStyle>
            <a:lvl1pPr algn="l">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226" y="3436438"/>
            <a:ext cx="8687515" cy="1221056"/>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Introduction to Artificial </a:t>
            </a:r>
            <a:r>
              <a:rPr lang="en-US" sz="4000" dirty="0">
                <a:latin typeface="Times New Roman" panose="02020603050405020304" pitchFamily="18" charset="0"/>
                <a:cs typeface="Times New Roman" panose="02020603050405020304" pitchFamily="18" charset="0"/>
              </a:rPr>
              <a:t>Intelligence </a:t>
            </a:r>
            <a:r>
              <a:rPr lang="en-US" dirty="0"/>
              <a:t/>
            </a:r>
            <a:br>
              <a:rPr lang="en-US" dirty="0"/>
            </a:br>
            <a:endParaRPr lang="en-US" dirty="0"/>
          </a:p>
        </p:txBody>
      </p:sp>
      <p:sp>
        <p:nvSpPr>
          <p:cNvPr id="3" name="Subtitle 2"/>
          <p:cNvSpPr>
            <a:spLocks noGrp="1"/>
          </p:cNvSpPr>
          <p:nvPr>
            <p:ph type="subTitle" idx="1"/>
          </p:nvPr>
        </p:nvSpPr>
        <p:spPr>
          <a:xfrm>
            <a:off x="7015280" y="4332033"/>
            <a:ext cx="8093366" cy="1068936"/>
          </a:xfrm>
        </p:spPr>
        <p:txBody>
          <a:bodyPr>
            <a:normAutofit/>
          </a:bodyPr>
          <a:lstStyle/>
          <a:p>
            <a:r>
              <a:rPr lang="en-US" sz="1800" dirty="0" smtClean="0">
                <a:latin typeface="Georgia" panose="02040502050405020303" pitchFamily="18" charset="0"/>
                <a:cs typeface="Times New Roman" panose="02020603050405020304" pitchFamily="18" charset="0"/>
              </a:rPr>
              <a:t>Litty Tressa George</a:t>
            </a:r>
          </a:p>
          <a:p>
            <a:r>
              <a:rPr lang="en-US" sz="1800" dirty="0" smtClean="0">
                <a:latin typeface="Georgia" panose="02040502050405020303" pitchFamily="18" charset="0"/>
                <a:cs typeface="Times New Roman" panose="02020603050405020304" pitchFamily="18" charset="0"/>
              </a:rPr>
              <a:t>Lecturer FICT</a:t>
            </a:r>
          </a:p>
        </p:txBody>
      </p:sp>
      <p:sp>
        <p:nvSpPr>
          <p:cNvPr id="4" name="Rectangle 3"/>
          <p:cNvSpPr/>
          <p:nvPr/>
        </p:nvSpPr>
        <p:spPr>
          <a:xfrm>
            <a:off x="0" y="4866501"/>
            <a:ext cx="1609736" cy="338554"/>
          </a:xfrm>
          <a:prstGeom prst="rect">
            <a:avLst/>
          </a:prstGeom>
        </p:spPr>
        <p:txBody>
          <a:bodyPr wrap="none">
            <a:spAutoFit/>
          </a:bodyPr>
          <a:lstStyle/>
          <a:p>
            <a:pPr lvl="0">
              <a:spcBef>
                <a:spcPct val="20000"/>
              </a:spcBef>
            </a:pPr>
            <a:r>
              <a:rPr lang="en-US" sz="1600" dirty="0">
                <a:solidFill>
                  <a:schemeClr val="bg1"/>
                </a:solidFill>
                <a:latin typeface="Georgia" panose="02040502050405020303" pitchFamily="18" charset="0"/>
                <a:cs typeface="Times New Roman" panose="02020603050405020304" pitchFamily="18" charset="0"/>
              </a:rPr>
              <a:t>Section </a:t>
            </a:r>
            <a:r>
              <a:rPr lang="en-US" sz="1600" dirty="0" smtClean="0">
                <a:solidFill>
                  <a:schemeClr val="bg1"/>
                </a:solidFill>
                <a:latin typeface="Georgia" panose="02040502050405020303" pitchFamily="18" charset="0"/>
                <a:cs typeface="Times New Roman" panose="02020603050405020304" pitchFamily="18" charset="0"/>
              </a:rPr>
              <a:t>3 PPT 3</a:t>
            </a:r>
            <a:endParaRPr lang="en-US" sz="1600" dirty="0">
              <a:solidFill>
                <a:schemeClr val="bg1"/>
              </a:solidFill>
              <a:latin typeface="Georgia" panose="02040502050405020303" pitchFamily="18" charset="0"/>
              <a:cs typeface="Times New Roman" panose="02020603050405020304" pitchFamily="18" charset="0"/>
            </a:endParaRPr>
          </a:p>
        </p:txBody>
      </p:sp>
      <p:sp>
        <p:nvSpPr>
          <p:cNvPr id="5" name="Rectangle 4"/>
          <p:cNvSpPr/>
          <p:nvPr/>
        </p:nvSpPr>
        <p:spPr>
          <a:xfrm>
            <a:off x="7015280" y="4441769"/>
            <a:ext cx="4572000" cy="701731"/>
          </a:xfrm>
          <a:prstGeom prst="rect">
            <a:avLst/>
          </a:prstGeom>
        </p:spPr>
        <p:txBody>
          <a:bodyPr>
            <a:spAutoFit/>
          </a:bodyPr>
          <a:lstStyle/>
          <a:p>
            <a:pPr lvl="0">
              <a:spcBef>
                <a:spcPct val="20000"/>
              </a:spcBef>
            </a:pPr>
            <a:r>
              <a:rPr lang="en-US" dirty="0">
                <a:solidFill>
                  <a:prstClr val="white"/>
                </a:solidFill>
                <a:latin typeface="Georgia" panose="02040502050405020303" pitchFamily="18" charset="0"/>
                <a:cs typeface="Times New Roman" panose="02020603050405020304" pitchFamily="18" charset="0"/>
              </a:rPr>
              <a:t>Litty Tressa George</a:t>
            </a:r>
          </a:p>
          <a:p>
            <a:pPr lvl="0">
              <a:spcBef>
                <a:spcPct val="20000"/>
              </a:spcBef>
            </a:pPr>
            <a:r>
              <a:rPr lang="en-US" dirty="0">
                <a:solidFill>
                  <a:prstClr val="white"/>
                </a:solidFill>
                <a:latin typeface="Georgia" panose="02040502050405020303" pitchFamily="18" charset="0"/>
                <a:cs typeface="Times New Roman" panose="02020603050405020304" pitchFamily="18" charset="0"/>
              </a:rPr>
              <a:t>Lecturer FICT</a:t>
            </a:r>
          </a:p>
        </p:txBody>
      </p:sp>
    </p:spTree>
    <p:extLst>
      <p:ext uri="{BB962C8B-B14F-4D97-AF65-F5344CB8AC3E}">
        <p14:creationId xmlns:p14="http://schemas.microsoft.com/office/powerpoint/2010/main" val="3031833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444" y="146041"/>
            <a:ext cx="6570407" cy="725349"/>
          </a:xfrm>
        </p:spPr>
        <p:txBody>
          <a:bodyPr>
            <a:normAutofit/>
          </a:bodyPr>
          <a:lstStyle/>
          <a:p>
            <a:r>
              <a:rPr lang="en-US" sz="2000" dirty="0" smtClean="0">
                <a:solidFill>
                  <a:schemeClr val="accent6">
                    <a:lumMod val="40000"/>
                    <a:lumOff val="60000"/>
                  </a:schemeClr>
                </a:solidFill>
              </a:rPr>
              <a:t> Structural Illustration Of A </a:t>
            </a:r>
            <a:r>
              <a:rPr lang="en-US" sz="2000" b="1" dirty="0" smtClean="0">
                <a:solidFill>
                  <a:schemeClr val="accent6">
                    <a:lumMod val="40000"/>
                    <a:lumOff val="60000"/>
                  </a:schemeClr>
                </a:solidFill>
              </a:rPr>
              <a:t>RBES</a:t>
            </a:r>
            <a:endParaRPr lang="en-US" sz="2000" b="1" dirty="0">
              <a:solidFill>
                <a:schemeClr val="accent6">
                  <a:lumMod val="40000"/>
                  <a:lumOff val="60000"/>
                </a:schemeClr>
              </a:solidFill>
            </a:endParaRPr>
          </a:p>
        </p:txBody>
      </p:sp>
      <p:pic>
        <p:nvPicPr>
          <p:cNvPr id="4" name="Content Placeholder 3"/>
          <p:cNvPicPr>
            <a:picLocks noGrp="1" noChangeAspect="1"/>
          </p:cNvPicPr>
          <p:nvPr>
            <p:ph idx="1"/>
          </p:nvPr>
        </p:nvPicPr>
        <p:blipFill>
          <a:blip r:embed="rId2"/>
          <a:stretch>
            <a:fillRect/>
          </a:stretch>
        </p:blipFill>
        <p:spPr>
          <a:xfrm>
            <a:off x="2971444" y="871390"/>
            <a:ext cx="4475958" cy="4140261"/>
          </a:xfrm>
          <a:prstGeom prst="rect">
            <a:avLst/>
          </a:prstGeom>
        </p:spPr>
      </p:pic>
    </p:spTree>
    <p:extLst>
      <p:ext uri="{BB962C8B-B14F-4D97-AF65-F5344CB8AC3E}">
        <p14:creationId xmlns:p14="http://schemas.microsoft.com/office/powerpoint/2010/main" val="433228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123" y="553043"/>
            <a:ext cx="6570407" cy="3511061"/>
          </a:xfrm>
        </p:spPr>
        <p:txBody>
          <a:bodyPr>
            <a:normAutofit/>
          </a:bodyPr>
          <a:lstStyle/>
          <a:p>
            <a:endParaRPr lang="en-US" sz="1600" dirty="0" smtClean="0">
              <a:latin typeface="+mj-lt"/>
            </a:endParaRPr>
          </a:p>
          <a:p>
            <a:r>
              <a:rPr lang="en-US" sz="1600" dirty="0">
                <a:latin typeface="+mj-lt"/>
              </a:rPr>
              <a:t>In a RBES, the domain knowledge is represented by a set of IF-THEN production rules and data is represented by a set of facts about the current situation</a:t>
            </a:r>
            <a:r>
              <a:rPr lang="en-US" sz="1600" dirty="0" smtClean="0">
                <a:latin typeface="+mj-lt"/>
              </a:rPr>
              <a:t>.</a:t>
            </a:r>
          </a:p>
          <a:p>
            <a:r>
              <a:rPr lang="en-US" sz="1600" dirty="0">
                <a:latin typeface="+mj-lt"/>
              </a:rPr>
              <a:t>When an </a:t>
            </a:r>
            <a:r>
              <a:rPr lang="en-US" sz="1600" dirty="0" smtClean="0">
                <a:latin typeface="+mj-lt"/>
              </a:rPr>
              <a:t>ES </a:t>
            </a:r>
            <a:r>
              <a:rPr lang="en-US" sz="1600" dirty="0">
                <a:latin typeface="+mj-lt"/>
              </a:rPr>
              <a:t>is used, a knowledge engineer or a human expert simply enters rules in the knowledge base</a:t>
            </a:r>
            <a:r>
              <a:rPr lang="en-US" sz="1600" dirty="0" smtClean="0">
                <a:latin typeface="+mj-lt"/>
              </a:rPr>
              <a:t>.</a:t>
            </a:r>
          </a:p>
          <a:p>
            <a:r>
              <a:rPr lang="en-US" sz="1600" dirty="0" smtClean="0">
                <a:latin typeface="+mj-lt"/>
              </a:rPr>
              <a:t> Each </a:t>
            </a:r>
            <a:r>
              <a:rPr lang="en-US" sz="1600" dirty="0">
                <a:latin typeface="+mj-lt"/>
              </a:rPr>
              <a:t>new rule adds some new knowledge and makes the ES smarter.</a:t>
            </a:r>
            <a:endParaRPr lang="en-US" sz="1600" dirty="0" smtClean="0">
              <a:latin typeface="+mj-lt"/>
            </a:endParaRPr>
          </a:p>
          <a:p>
            <a:r>
              <a:rPr lang="en-US" sz="1600" dirty="0" smtClean="0">
                <a:latin typeface="+mj-lt"/>
              </a:rPr>
              <a:t>The </a:t>
            </a:r>
            <a:r>
              <a:rPr lang="en-US" sz="1600" dirty="0">
                <a:latin typeface="+mj-lt"/>
              </a:rPr>
              <a:t>inference engine compares each rule stored </a:t>
            </a:r>
            <a:r>
              <a:rPr lang="en-US" sz="1600" dirty="0" smtClean="0">
                <a:latin typeface="+mj-lt"/>
              </a:rPr>
              <a:t>in the </a:t>
            </a:r>
            <a:r>
              <a:rPr lang="en-US" sz="1600" dirty="0">
                <a:latin typeface="+mj-lt"/>
              </a:rPr>
              <a:t>knowledge base with facts contained in </a:t>
            </a:r>
            <a:r>
              <a:rPr lang="en-US" sz="1600" dirty="0" smtClean="0">
                <a:latin typeface="+mj-lt"/>
              </a:rPr>
              <a:t>the database</a:t>
            </a:r>
            <a:r>
              <a:rPr lang="en-US" sz="1600" dirty="0">
                <a:latin typeface="+mj-lt"/>
              </a:rPr>
              <a:t>.</a:t>
            </a:r>
          </a:p>
          <a:p>
            <a:r>
              <a:rPr lang="en-US" sz="1600" dirty="0" smtClean="0">
                <a:latin typeface="+mj-lt"/>
              </a:rPr>
              <a:t>When </a:t>
            </a:r>
            <a:r>
              <a:rPr lang="en-US" sz="1600" dirty="0">
                <a:latin typeface="+mj-lt"/>
              </a:rPr>
              <a:t>the IF (condition) part of the rule </a:t>
            </a:r>
            <a:r>
              <a:rPr lang="en-US" sz="1600" dirty="0" smtClean="0">
                <a:latin typeface="+mj-lt"/>
              </a:rPr>
              <a:t>matches a </a:t>
            </a:r>
            <a:r>
              <a:rPr lang="en-US" sz="1600" dirty="0">
                <a:latin typeface="+mj-lt"/>
              </a:rPr>
              <a:t>fact, the rule is fired and its THEN (action) part </a:t>
            </a:r>
            <a:r>
              <a:rPr lang="en-US" sz="1600" dirty="0" smtClean="0">
                <a:latin typeface="+mj-lt"/>
              </a:rPr>
              <a:t>is executed</a:t>
            </a:r>
            <a:r>
              <a:rPr lang="en-US" sz="1600" dirty="0">
                <a:latin typeface="+mj-lt"/>
              </a:rPr>
              <a:t>.</a:t>
            </a:r>
          </a:p>
        </p:txBody>
      </p:sp>
      <p:sp>
        <p:nvSpPr>
          <p:cNvPr id="2" name="Rectangle 1"/>
          <p:cNvSpPr/>
          <p:nvPr/>
        </p:nvSpPr>
        <p:spPr>
          <a:xfrm>
            <a:off x="2170303" y="183711"/>
            <a:ext cx="2795061" cy="400110"/>
          </a:xfrm>
          <a:prstGeom prst="rect">
            <a:avLst/>
          </a:prstGeom>
        </p:spPr>
        <p:txBody>
          <a:bodyPr wrap="none">
            <a:spAutoFit/>
          </a:bodyPr>
          <a:lstStyle/>
          <a:p>
            <a:r>
              <a:rPr lang="en-US" sz="2000" b="1" dirty="0" smtClean="0">
                <a:solidFill>
                  <a:schemeClr val="accent6">
                    <a:lumMod val="40000"/>
                    <a:lumOff val="60000"/>
                  </a:schemeClr>
                </a:solidFill>
                <a:latin typeface="+mj-lt"/>
              </a:rPr>
              <a:t>3. Structure Of A RBES</a:t>
            </a:r>
            <a:endParaRPr lang="en-US" sz="2000" b="1" dirty="0">
              <a:solidFill>
                <a:schemeClr val="accent6">
                  <a:lumMod val="40000"/>
                  <a:lumOff val="60000"/>
                </a:schemeClr>
              </a:solidFill>
              <a:latin typeface="+mj-lt"/>
            </a:endParaRPr>
          </a:p>
        </p:txBody>
      </p:sp>
    </p:spTree>
    <p:extLst>
      <p:ext uri="{BB962C8B-B14F-4D97-AF65-F5344CB8AC3E}">
        <p14:creationId xmlns:p14="http://schemas.microsoft.com/office/powerpoint/2010/main" val="468224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751" y="272352"/>
            <a:ext cx="6570407" cy="725349"/>
          </a:xfrm>
        </p:spPr>
        <p:txBody>
          <a:bodyPr>
            <a:normAutofit/>
          </a:bodyPr>
          <a:lstStyle/>
          <a:p>
            <a:r>
              <a:rPr lang="en-US" sz="2000" b="1" dirty="0" smtClean="0">
                <a:solidFill>
                  <a:schemeClr val="accent6">
                    <a:lumMod val="40000"/>
                    <a:lumOff val="60000"/>
                  </a:schemeClr>
                </a:solidFill>
              </a:rPr>
              <a:t>4. The Expert System Shell</a:t>
            </a:r>
            <a:endParaRPr lang="en-US" sz="2000" b="1" dirty="0">
              <a:solidFill>
                <a:schemeClr val="accent6">
                  <a:lumMod val="40000"/>
                  <a:lumOff val="60000"/>
                </a:schemeClr>
              </a:solidFill>
            </a:endParaRPr>
          </a:p>
        </p:txBody>
      </p:sp>
      <p:sp>
        <p:nvSpPr>
          <p:cNvPr id="3" name="Content Placeholder 2"/>
          <p:cNvSpPr>
            <a:spLocks noGrp="1"/>
          </p:cNvSpPr>
          <p:nvPr>
            <p:ph idx="1"/>
          </p:nvPr>
        </p:nvSpPr>
        <p:spPr>
          <a:xfrm>
            <a:off x="1980549" y="997701"/>
            <a:ext cx="7020232" cy="3511061"/>
          </a:xfrm>
        </p:spPr>
        <p:txBody>
          <a:bodyPr>
            <a:normAutofit/>
          </a:bodyPr>
          <a:lstStyle/>
          <a:p>
            <a:pPr algn="just">
              <a:buFont typeface="Wingdings" panose="05000000000000000000" pitchFamily="2" charset="2"/>
              <a:buChar char="v"/>
            </a:pPr>
            <a:r>
              <a:rPr lang="en-US" sz="1600" dirty="0">
                <a:latin typeface="+mj-lt"/>
              </a:rPr>
              <a:t>Note that in </a:t>
            </a:r>
            <a:r>
              <a:rPr lang="en-US" sz="1600" dirty="0" smtClean="0">
                <a:latin typeface="+mj-lt"/>
              </a:rPr>
              <a:t>Figure, </a:t>
            </a:r>
            <a:r>
              <a:rPr lang="en-US" sz="1600" dirty="0">
                <a:latin typeface="+mj-lt"/>
              </a:rPr>
              <a:t>the parts of the expert system that do not </a:t>
            </a:r>
            <a:r>
              <a:rPr lang="en-US" sz="1600" dirty="0" smtClean="0">
                <a:latin typeface="+mj-lt"/>
              </a:rPr>
              <a:t>contain domain-specific </a:t>
            </a:r>
            <a:r>
              <a:rPr lang="en-US" sz="1600" dirty="0">
                <a:latin typeface="+mj-lt"/>
              </a:rPr>
              <a:t>or case-specific information are contained within </a:t>
            </a:r>
            <a:r>
              <a:rPr lang="en-US" sz="1600" dirty="0" smtClean="0">
                <a:latin typeface="+mj-lt"/>
              </a:rPr>
              <a:t>the expert </a:t>
            </a:r>
            <a:r>
              <a:rPr lang="en-US" sz="1600" dirty="0">
                <a:latin typeface="+mj-lt"/>
              </a:rPr>
              <a:t>system shell. </a:t>
            </a:r>
            <a:endParaRPr lang="en-US" sz="1600" dirty="0" smtClean="0">
              <a:latin typeface="+mj-lt"/>
            </a:endParaRPr>
          </a:p>
          <a:p>
            <a:pPr algn="just">
              <a:buFont typeface="Wingdings" panose="05000000000000000000" pitchFamily="2" charset="2"/>
              <a:buChar char="v"/>
            </a:pPr>
            <a:r>
              <a:rPr lang="en-US" sz="1600" dirty="0" smtClean="0">
                <a:latin typeface="+mj-lt"/>
              </a:rPr>
              <a:t>This </a:t>
            </a:r>
            <a:r>
              <a:rPr lang="en-US" sz="1600" dirty="0">
                <a:latin typeface="+mj-lt"/>
              </a:rPr>
              <a:t>shell is a general toolkit that can be used to </a:t>
            </a:r>
            <a:r>
              <a:rPr lang="en-US" sz="1600" dirty="0" smtClean="0">
                <a:latin typeface="+mj-lt"/>
              </a:rPr>
              <a:t>build a </a:t>
            </a:r>
            <a:r>
              <a:rPr lang="en-US" sz="1600" dirty="0">
                <a:latin typeface="+mj-lt"/>
              </a:rPr>
              <a:t>number of different expert systems, depending on which knowledge </a:t>
            </a:r>
            <a:r>
              <a:rPr lang="en-US" sz="1600" dirty="0" smtClean="0">
                <a:latin typeface="+mj-lt"/>
              </a:rPr>
              <a:t>base is </a:t>
            </a:r>
            <a:r>
              <a:rPr lang="en-US" sz="1600" dirty="0">
                <a:latin typeface="+mj-lt"/>
              </a:rPr>
              <a:t>added to the shell.</a:t>
            </a:r>
          </a:p>
          <a:p>
            <a:pPr algn="just">
              <a:buFont typeface="Wingdings" panose="05000000000000000000" pitchFamily="2" charset="2"/>
              <a:buChar char="v"/>
            </a:pPr>
            <a:r>
              <a:rPr lang="en-US" sz="1600" dirty="0">
                <a:latin typeface="+mj-lt"/>
              </a:rPr>
              <a:t>An example of such a shell is CLIPS (C Language Integrated </a:t>
            </a:r>
            <a:r>
              <a:rPr lang="en-US" sz="1600" dirty="0" smtClean="0">
                <a:latin typeface="+mj-lt"/>
              </a:rPr>
              <a:t>Production System</a:t>
            </a:r>
            <a:r>
              <a:rPr lang="en-US" sz="1600" dirty="0">
                <a:latin typeface="+mj-lt"/>
              </a:rPr>
              <a:t>), Other </a:t>
            </a:r>
            <a:r>
              <a:rPr lang="en-US" sz="1600" dirty="0" smtClean="0">
                <a:latin typeface="+mj-lt"/>
              </a:rPr>
              <a:t>examples in </a:t>
            </a:r>
            <a:r>
              <a:rPr lang="en-US" sz="1600" dirty="0">
                <a:latin typeface="+mj-lt"/>
              </a:rPr>
              <a:t>common use include OPS5, ART, JESS, and Eclipse</a:t>
            </a:r>
            <a:r>
              <a:rPr lang="en-US" sz="1600" dirty="0"/>
              <a:t>.</a:t>
            </a:r>
          </a:p>
        </p:txBody>
      </p:sp>
    </p:spTree>
    <p:extLst>
      <p:ext uri="{BB962C8B-B14F-4D97-AF65-F5344CB8AC3E}">
        <p14:creationId xmlns:p14="http://schemas.microsoft.com/office/powerpoint/2010/main" val="549872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83884" y="1053078"/>
            <a:ext cx="7138931" cy="2062103"/>
          </a:xfrm>
          <a:prstGeom prst="rect">
            <a:avLst/>
          </a:prstGeom>
        </p:spPr>
        <p:txBody>
          <a:bodyPr wrap="square">
            <a:spAutoFit/>
          </a:bodyPr>
          <a:lstStyle/>
          <a:p>
            <a:pPr marL="285750" indent="-285750">
              <a:buFont typeface="Wingdings" panose="05000000000000000000" pitchFamily="2" charset="2"/>
              <a:buChar char="v"/>
            </a:pPr>
            <a:r>
              <a:rPr lang="en-US" sz="1600" dirty="0" smtClean="0">
                <a:latin typeface="+mj-lt"/>
              </a:rPr>
              <a:t>One </a:t>
            </a:r>
            <a:r>
              <a:rPr lang="en-US" sz="1600" dirty="0">
                <a:latin typeface="+mj-lt"/>
              </a:rPr>
              <a:t>potential problem with expert systems is the number of </a:t>
            </a:r>
            <a:r>
              <a:rPr lang="en-US" sz="1600" dirty="0" smtClean="0">
                <a:latin typeface="+mj-lt"/>
              </a:rPr>
              <a:t>comparisons that </a:t>
            </a:r>
            <a:r>
              <a:rPr lang="en-US" sz="1600" dirty="0">
                <a:latin typeface="+mj-lt"/>
              </a:rPr>
              <a:t>need to be made between rules and facts in the database</a:t>
            </a:r>
            <a:r>
              <a:rPr lang="en-US" sz="1600" dirty="0" smtClean="0">
                <a:latin typeface="+mj-lt"/>
              </a:rPr>
              <a:t>.</a:t>
            </a:r>
            <a:r>
              <a:rPr lang="en-US" sz="1600" dirty="0"/>
              <a:t> </a:t>
            </a:r>
            <a:r>
              <a:rPr lang="en-US" sz="1600" dirty="0" smtClean="0"/>
              <a:t/>
            </a:r>
            <a:br>
              <a:rPr lang="en-US" sz="1600" dirty="0" smtClean="0"/>
            </a:br>
            <a:r>
              <a:rPr lang="en-US" sz="1600" dirty="0" smtClean="0"/>
              <a:t/>
            </a:r>
            <a:br>
              <a:rPr lang="en-US" sz="1600" dirty="0" smtClean="0"/>
            </a:br>
            <a:r>
              <a:rPr lang="en-US" sz="1600" dirty="0" smtClean="0"/>
              <a:t>In </a:t>
            </a:r>
            <a:r>
              <a:rPr lang="en-US" sz="1600" dirty="0"/>
              <a:t>some cases, where there are hundreds or even thousands of rules, running comparisons against each rule can be impractical</a:t>
            </a:r>
            <a:r>
              <a:rPr lang="en-US" sz="1600" dirty="0" smtClean="0"/>
              <a:t>.</a:t>
            </a:r>
            <a:br>
              <a:rPr lang="en-US" sz="1600" dirty="0" smtClean="0"/>
            </a:br>
            <a:r>
              <a:rPr lang="en-US" sz="1600" dirty="0"/>
              <a:t/>
            </a:r>
            <a:br>
              <a:rPr lang="en-US" sz="1600" dirty="0"/>
            </a:br>
            <a:r>
              <a:rPr lang="en-US" sz="1600" dirty="0" smtClean="0">
                <a:latin typeface="+mj-lt"/>
              </a:rPr>
              <a:t>The </a:t>
            </a:r>
            <a:r>
              <a:rPr lang="en-US" sz="1600" dirty="0">
                <a:latin typeface="+mj-lt"/>
              </a:rPr>
              <a:t>Rete Algorithm is an efficient method for solving this problem and </a:t>
            </a:r>
            <a:r>
              <a:rPr lang="en-US" sz="1600" dirty="0" smtClean="0">
                <a:latin typeface="+mj-lt"/>
              </a:rPr>
              <a:t>is used </a:t>
            </a:r>
            <a:r>
              <a:rPr lang="en-US" sz="1600" dirty="0">
                <a:latin typeface="+mj-lt"/>
              </a:rPr>
              <a:t>by a number of expert system tools, including OPS5 and Eclipse</a:t>
            </a:r>
          </a:p>
        </p:txBody>
      </p:sp>
      <p:sp>
        <p:nvSpPr>
          <p:cNvPr id="5" name="Rectangle 4"/>
          <p:cNvSpPr/>
          <p:nvPr/>
        </p:nvSpPr>
        <p:spPr>
          <a:xfrm>
            <a:off x="2174677" y="348963"/>
            <a:ext cx="2615268" cy="400110"/>
          </a:xfrm>
          <a:prstGeom prst="rect">
            <a:avLst/>
          </a:prstGeom>
        </p:spPr>
        <p:txBody>
          <a:bodyPr wrap="none">
            <a:spAutoFit/>
          </a:bodyPr>
          <a:lstStyle/>
          <a:p>
            <a:r>
              <a:rPr lang="en-US" sz="2000" b="1" dirty="0" smtClean="0">
                <a:solidFill>
                  <a:schemeClr val="accent6">
                    <a:lumMod val="40000"/>
                    <a:lumOff val="60000"/>
                  </a:schemeClr>
                </a:solidFill>
                <a:latin typeface="+mj-lt"/>
              </a:rPr>
              <a:t>5. The Rete Algorithm</a:t>
            </a:r>
            <a:endParaRPr lang="en-US" sz="2000" dirty="0">
              <a:solidFill>
                <a:schemeClr val="accent6">
                  <a:lumMod val="40000"/>
                  <a:lumOff val="60000"/>
                </a:schemeClr>
              </a:solidFill>
              <a:latin typeface="+mj-lt"/>
            </a:endParaRPr>
          </a:p>
        </p:txBody>
      </p:sp>
    </p:spTree>
    <p:extLst>
      <p:ext uri="{BB962C8B-B14F-4D97-AF65-F5344CB8AC3E}">
        <p14:creationId xmlns:p14="http://schemas.microsoft.com/office/powerpoint/2010/main" val="3800902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970" y="0"/>
            <a:ext cx="6570407" cy="725349"/>
          </a:xfrm>
        </p:spPr>
        <p:txBody>
          <a:bodyPr>
            <a:normAutofit/>
          </a:bodyPr>
          <a:lstStyle/>
          <a:p>
            <a:r>
              <a:rPr lang="en-US" sz="2000" b="1" dirty="0" smtClean="0">
                <a:solidFill>
                  <a:schemeClr val="accent6">
                    <a:lumMod val="40000"/>
                    <a:lumOff val="60000"/>
                  </a:schemeClr>
                </a:solidFill>
              </a:rPr>
              <a:t>6. Knowledge Engineering</a:t>
            </a:r>
            <a:endParaRPr lang="en-US" sz="2000" b="1" dirty="0">
              <a:solidFill>
                <a:schemeClr val="accent6">
                  <a:lumMod val="40000"/>
                  <a:lumOff val="60000"/>
                </a:schemeClr>
              </a:solidFill>
            </a:endParaRPr>
          </a:p>
        </p:txBody>
      </p:sp>
      <p:sp>
        <p:nvSpPr>
          <p:cNvPr id="3" name="Content Placeholder 2"/>
          <p:cNvSpPr>
            <a:spLocks noGrp="1"/>
          </p:cNvSpPr>
          <p:nvPr>
            <p:ph idx="1"/>
          </p:nvPr>
        </p:nvSpPr>
        <p:spPr>
          <a:xfrm>
            <a:off x="2123768" y="777363"/>
            <a:ext cx="7020232" cy="3511061"/>
          </a:xfrm>
        </p:spPr>
        <p:txBody>
          <a:bodyPr>
            <a:noAutofit/>
          </a:bodyPr>
          <a:lstStyle/>
          <a:p>
            <a:pPr>
              <a:buFont typeface="Wingdings" panose="05000000000000000000" pitchFamily="2" charset="2"/>
              <a:buChar char="v"/>
            </a:pPr>
            <a:r>
              <a:rPr lang="en-US" sz="1600" dirty="0">
                <a:latin typeface="+mj-lt"/>
              </a:rPr>
              <a:t>Knowledge engineering is a vital part of the development of any expert system.</a:t>
            </a:r>
          </a:p>
          <a:p>
            <a:pPr>
              <a:buFont typeface="Wingdings" panose="05000000000000000000" pitchFamily="2" charset="2"/>
              <a:buChar char="v"/>
            </a:pPr>
            <a:r>
              <a:rPr lang="en-US" sz="1600" dirty="0">
                <a:latin typeface="+mj-lt"/>
              </a:rPr>
              <a:t>The knowledge engineer does not need to have expert domain </a:t>
            </a:r>
            <a:r>
              <a:rPr lang="en-US" sz="1600" dirty="0" smtClean="0">
                <a:latin typeface="+mj-lt"/>
              </a:rPr>
              <a:t>knowledge </a:t>
            </a:r>
          </a:p>
          <a:p>
            <a:pPr>
              <a:buFont typeface="Wingdings" panose="05000000000000000000" pitchFamily="2" charset="2"/>
              <a:buChar char="v"/>
            </a:pPr>
            <a:r>
              <a:rPr lang="en-US" sz="1600" dirty="0" smtClean="0">
                <a:latin typeface="+mj-lt"/>
              </a:rPr>
              <a:t>But should </a:t>
            </a:r>
            <a:r>
              <a:rPr lang="en-US" sz="1600" dirty="0" smtClean="0">
                <a:solidFill>
                  <a:schemeClr val="accent6">
                    <a:lumMod val="40000"/>
                    <a:lumOff val="60000"/>
                  </a:schemeClr>
                </a:solidFill>
                <a:latin typeface="+mj-lt"/>
              </a:rPr>
              <a:t>know how </a:t>
            </a:r>
            <a:r>
              <a:rPr lang="en-US" sz="1600" dirty="0">
                <a:solidFill>
                  <a:schemeClr val="accent6">
                    <a:lumMod val="40000"/>
                    <a:lumOff val="60000"/>
                  </a:schemeClr>
                </a:solidFill>
                <a:latin typeface="+mj-lt"/>
              </a:rPr>
              <a:t>to convert such expertise into the </a:t>
            </a:r>
            <a:r>
              <a:rPr lang="en-US" sz="1600" dirty="0" smtClean="0">
                <a:solidFill>
                  <a:schemeClr val="accent6">
                    <a:lumMod val="40000"/>
                    <a:lumOff val="60000"/>
                  </a:schemeClr>
                </a:solidFill>
                <a:latin typeface="+mj-lt"/>
              </a:rPr>
              <a:t>rules </a:t>
            </a:r>
            <a:r>
              <a:rPr lang="en-US" sz="1600" dirty="0" smtClean="0">
                <a:latin typeface="+mj-lt"/>
              </a:rPr>
              <a:t>that </a:t>
            </a:r>
            <a:r>
              <a:rPr lang="en-US" sz="1600" dirty="0">
                <a:latin typeface="+mj-lt"/>
              </a:rPr>
              <a:t>the  </a:t>
            </a:r>
            <a:r>
              <a:rPr lang="en-US" sz="1600" dirty="0" smtClean="0">
                <a:latin typeface="+mj-lt"/>
              </a:rPr>
              <a:t>system uses, preferably in </a:t>
            </a:r>
            <a:r>
              <a:rPr lang="en-US" sz="1600" dirty="0">
                <a:latin typeface="+mj-lt"/>
              </a:rPr>
              <a:t>an efficient manner</a:t>
            </a:r>
            <a:r>
              <a:rPr lang="en-US" sz="1600" dirty="0" smtClean="0">
                <a:latin typeface="+mj-lt"/>
              </a:rPr>
              <a:t>.</a:t>
            </a:r>
          </a:p>
          <a:p>
            <a:pPr>
              <a:buFont typeface="Wingdings" panose="05000000000000000000" pitchFamily="2" charset="2"/>
              <a:buChar char="v"/>
            </a:pPr>
            <a:r>
              <a:rPr lang="en-US" sz="1600" dirty="0">
                <a:latin typeface="+mj-lt"/>
              </a:rPr>
              <a:t>Hence, </a:t>
            </a:r>
            <a:r>
              <a:rPr lang="en-US" sz="1600" dirty="0" smtClean="0">
                <a:latin typeface="+mj-lt"/>
              </a:rPr>
              <a:t>the knowledge </a:t>
            </a:r>
            <a:r>
              <a:rPr lang="en-US" sz="1600" dirty="0">
                <a:latin typeface="+mj-lt"/>
              </a:rPr>
              <a:t>engineer’s </a:t>
            </a:r>
            <a:r>
              <a:rPr lang="en-US" sz="1600" dirty="0">
                <a:solidFill>
                  <a:schemeClr val="accent6">
                    <a:lumMod val="40000"/>
                    <a:lumOff val="60000"/>
                  </a:schemeClr>
                </a:solidFill>
                <a:latin typeface="+mj-lt"/>
              </a:rPr>
              <a:t>main task is communicating with the expert</a:t>
            </a:r>
            <a:r>
              <a:rPr lang="en-US" sz="1600" dirty="0">
                <a:latin typeface="+mj-lt"/>
              </a:rPr>
              <a:t>, </a:t>
            </a:r>
            <a:r>
              <a:rPr lang="en-US" sz="1600" dirty="0" smtClean="0">
                <a:solidFill>
                  <a:schemeClr val="accent6">
                    <a:lumMod val="40000"/>
                    <a:lumOff val="60000"/>
                  </a:schemeClr>
                </a:solidFill>
                <a:latin typeface="+mj-lt"/>
              </a:rPr>
              <a:t>to know how </a:t>
            </a:r>
            <a:r>
              <a:rPr lang="en-US" sz="1600" dirty="0">
                <a:solidFill>
                  <a:schemeClr val="accent6">
                    <a:lumMod val="40000"/>
                    <a:lumOff val="60000"/>
                  </a:schemeClr>
                </a:solidFill>
                <a:latin typeface="+mj-lt"/>
              </a:rPr>
              <a:t>the expert </a:t>
            </a:r>
            <a:r>
              <a:rPr lang="en-US" sz="1600" dirty="0" smtClean="0">
                <a:solidFill>
                  <a:schemeClr val="accent6">
                    <a:lumMod val="40000"/>
                    <a:lumOff val="60000"/>
                  </a:schemeClr>
                </a:solidFill>
                <a:latin typeface="+mj-lt"/>
              </a:rPr>
              <a:t> evaluate evidence and what </a:t>
            </a:r>
            <a:r>
              <a:rPr lang="en-US" sz="1600" dirty="0">
                <a:solidFill>
                  <a:schemeClr val="accent6">
                    <a:lumMod val="40000"/>
                    <a:lumOff val="60000"/>
                  </a:schemeClr>
                </a:solidFill>
                <a:latin typeface="+mj-lt"/>
              </a:rPr>
              <a:t>methods he or she uses to derive conclusions</a:t>
            </a:r>
            <a:r>
              <a:rPr lang="en-US" sz="1600" dirty="0" smtClean="0">
                <a:solidFill>
                  <a:schemeClr val="accent6">
                    <a:lumMod val="40000"/>
                    <a:lumOff val="60000"/>
                  </a:schemeClr>
                </a:solidFill>
                <a:latin typeface="+mj-lt"/>
              </a:rPr>
              <a:t>.</a:t>
            </a:r>
          </a:p>
          <a:p>
            <a:pPr>
              <a:buFont typeface="Wingdings" panose="05000000000000000000" pitchFamily="2" charset="2"/>
              <a:buChar char="v"/>
            </a:pPr>
            <a:r>
              <a:rPr lang="en-US" sz="1600" dirty="0" smtClean="0">
                <a:latin typeface="+mj-lt"/>
              </a:rPr>
              <a:t>Having built up a good understanding of the rules the expert uses to draw conclusions, </a:t>
            </a:r>
            <a:r>
              <a:rPr lang="en-US" sz="1600" dirty="0" smtClean="0">
                <a:solidFill>
                  <a:schemeClr val="accent6">
                    <a:lumMod val="40000"/>
                    <a:lumOff val="60000"/>
                  </a:schemeClr>
                </a:solidFill>
                <a:latin typeface="+mj-lt"/>
              </a:rPr>
              <a:t>the knowledge engineer must encode these rules in the expert system shell language </a:t>
            </a:r>
            <a:r>
              <a:rPr lang="en-US" sz="1600" dirty="0" smtClean="0">
                <a:latin typeface="+mj-lt"/>
              </a:rPr>
              <a:t>that is being used for the task.</a:t>
            </a:r>
          </a:p>
          <a:p>
            <a:pPr>
              <a:buFont typeface="Wingdings" panose="05000000000000000000" pitchFamily="2" charset="2"/>
              <a:buChar char="v"/>
            </a:pPr>
            <a:r>
              <a:rPr lang="en-US" sz="1600" dirty="0" smtClean="0">
                <a:latin typeface="+mj-lt"/>
              </a:rPr>
              <a:t>In some cases, the knowledge engineer will have freedom to choose the most appropriate expert system shell for the task. </a:t>
            </a:r>
          </a:p>
          <a:p>
            <a:pPr>
              <a:buFont typeface="Wingdings" panose="05000000000000000000" pitchFamily="2" charset="2"/>
              <a:buChar char="v"/>
            </a:pPr>
            <a:r>
              <a:rPr lang="en-US" sz="1600" dirty="0" smtClean="0">
                <a:latin typeface="+mj-lt"/>
              </a:rPr>
              <a:t>In other cases, this decision will have already been made, and the knowledge engineer must work with what he is given.</a:t>
            </a:r>
            <a:endParaRPr lang="en-US" sz="1600" dirty="0">
              <a:latin typeface="+mj-lt"/>
            </a:endParaRPr>
          </a:p>
        </p:txBody>
      </p:sp>
    </p:spTree>
    <p:extLst>
      <p:ext uri="{BB962C8B-B14F-4D97-AF65-F5344CB8AC3E}">
        <p14:creationId xmlns:p14="http://schemas.microsoft.com/office/powerpoint/2010/main" val="645215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168" y="157057"/>
            <a:ext cx="6570407" cy="725349"/>
          </a:xfrm>
        </p:spPr>
        <p:txBody>
          <a:bodyPr>
            <a:normAutofit/>
          </a:bodyPr>
          <a:lstStyle/>
          <a:p>
            <a:r>
              <a:rPr lang="en-US" sz="2400" b="1" dirty="0" smtClean="0">
                <a:solidFill>
                  <a:schemeClr val="accent6">
                    <a:lumMod val="40000"/>
                    <a:lumOff val="60000"/>
                  </a:schemeClr>
                </a:solidFill>
              </a:rPr>
              <a:t>Rule-Based System </a:t>
            </a:r>
            <a:r>
              <a:rPr lang="en-US" sz="1600" b="1" dirty="0" smtClean="0"/>
              <a:t>(summary) </a:t>
            </a:r>
            <a:endParaRPr lang="en-US" sz="1600" b="1" dirty="0"/>
          </a:p>
        </p:txBody>
      </p:sp>
      <p:sp>
        <p:nvSpPr>
          <p:cNvPr id="3" name="Content Placeholder 2"/>
          <p:cNvSpPr>
            <a:spLocks noGrp="1"/>
          </p:cNvSpPr>
          <p:nvPr>
            <p:ph idx="1"/>
          </p:nvPr>
        </p:nvSpPr>
        <p:spPr>
          <a:xfrm>
            <a:off x="2123768" y="986881"/>
            <a:ext cx="7020232" cy="3511061"/>
          </a:xfrm>
        </p:spPr>
        <p:txBody>
          <a:bodyPr>
            <a:normAutofit/>
          </a:bodyPr>
          <a:lstStyle/>
          <a:p>
            <a:pPr algn="just"/>
            <a:r>
              <a:rPr lang="en-US" sz="1600" dirty="0">
                <a:latin typeface="+mj-lt"/>
              </a:rPr>
              <a:t>In the early seventies, Newell and Simon </a:t>
            </a:r>
            <a:r>
              <a:rPr lang="en-US" sz="1600" dirty="0" smtClean="0">
                <a:latin typeface="+mj-lt"/>
              </a:rPr>
              <a:t>from Carnegie-Mellon </a:t>
            </a:r>
            <a:r>
              <a:rPr lang="en-US" sz="1600" dirty="0">
                <a:latin typeface="+mj-lt"/>
              </a:rPr>
              <a:t>University proposed a </a:t>
            </a:r>
            <a:r>
              <a:rPr lang="en-US" sz="1600" dirty="0" smtClean="0">
                <a:latin typeface="+mj-lt"/>
              </a:rPr>
              <a:t>production system </a:t>
            </a:r>
            <a:r>
              <a:rPr lang="en-US" sz="1600" dirty="0">
                <a:latin typeface="+mj-lt"/>
              </a:rPr>
              <a:t>model, the foundation of the </a:t>
            </a:r>
            <a:r>
              <a:rPr lang="en-US" sz="1600" dirty="0" smtClean="0">
                <a:latin typeface="+mj-lt"/>
              </a:rPr>
              <a:t>modern RBESs.</a:t>
            </a:r>
          </a:p>
          <a:p>
            <a:pPr algn="just"/>
            <a:r>
              <a:rPr lang="en-US" sz="1600" dirty="0">
                <a:latin typeface="+mj-lt"/>
              </a:rPr>
              <a:t>The production system model is based on the </a:t>
            </a:r>
            <a:r>
              <a:rPr lang="en-US" sz="1600" dirty="0" smtClean="0">
                <a:latin typeface="+mj-lt"/>
              </a:rPr>
              <a:t>idea that </a:t>
            </a:r>
            <a:r>
              <a:rPr lang="en-US" sz="1600" dirty="0">
                <a:latin typeface="+mj-lt"/>
              </a:rPr>
              <a:t>humans solve problems by applying </a:t>
            </a:r>
            <a:r>
              <a:rPr lang="en-US" sz="1600" dirty="0" smtClean="0">
                <a:latin typeface="+mj-lt"/>
              </a:rPr>
              <a:t>their knowledge </a:t>
            </a:r>
            <a:r>
              <a:rPr lang="en-US" sz="1600" dirty="0">
                <a:latin typeface="+mj-lt"/>
              </a:rPr>
              <a:t>(expressed as production rules) to </a:t>
            </a:r>
            <a:r>
              <a:rPr lang="en-US" sz="1600" dirty="0" smtClean="0">
                <a:latin typeface="+mj-lt"/>
              </a:rPr>
              <a:t>a given </a:t>
            </a:r>
            <a:r>
              <a:rPr lang="en-US" sz="1600" dirty="0">
                <a:latin typeface="+mj-lt"/>
              </a:rPr>
              <a:t>problem represented by </a:t>
            </a:r>
            <a:r>
              <a:rPr lang="en-US" sz="1600" dirty="0" smtClean="0">
                <a:latin typeface="+mj-lt"/>
              </a:rPr>
              <a:t>problem-specific information </a:t>
            </a:r>
            <a:r>
              <a:rPr lang="en-US" sz="1600" dirty="0">
                <a:latin typeface="+mj-lt"/>
              </a:rPr>
              <a:t>(facts</a:t>
            </a:r>
            <a:r>
              <a:rPr lang="en-US" sz="1600" dirty="0" smtClean="0">
                <a:latin typeface="+mj-lt"/>
              </a:rPr>
              <a:t>).</a:t>
            </a:r>
          </a:p>
          <a:p>
            <a:pPr algn="just"/>
            <a:r>
              <a:rPr lang="en-US" sz="1600" dirty="0">
                <a:latin typeface="+mj-lt"/>
              </a:rPr>
              <a:t>The production rules (rules) are stored in </a:t>
            </a:r>
            <a:r>
              <a:rPr lang="en-US" sz="1600" dirty="0" smtClean="0">
                <a:latin typeface="+mj-lt"/>
              </a:rPr>
              <a:t>the long-term </a:t>
            </a:r>
            <a:r>
              <a:rPr lang="en-US" sz="1600" dirty="0">
                <a:latin typeface="+mj-lt"/>
              </a:rPr>
              <a:t>memory and the </a:t>
            </a:r>
            <a:r>
              <a:rPr lang="en-US" sz="1600" dirty="0" smtClean="0">
                <a:latin typeface="+mj-lt"/>
              </a:rPr>
              <a:t>problem-specific information </a:t>
            </a:r>
            <a:r>
              <a:rPr lang="en-US" sz="1600" dirty="0">
                <a:latin typeface="+mj-lt"/>
              </a:rPr>
              <a:t>(facts) in the short-term memory</a:t>
            </a:r>
            <a:r>
              <a:rPr lang="en-US" sz="1600" dirty="0" smtClean="0">
                <a:latin typeface="+mj-lt"/>
              </a:rPr>
              <a:t>.</a:t>
            </a:r>
          </a:p>
          <a:p>
            <a:pPr marL="0" indent="0" algn="just">
              <a:buNone/>
            </a:pPr>
            <a:endParaRPr lang="en-US" sz="1600" dirty="0">
              <a:latin typeface="+mj-lt"/>
            </a:endParaRPr>
          </a:p>
        </p:txBody>
      </p:sp>
      <p:pic>
        <p:nvPicPr>
          <p:cNvPr id="4" name="Picture 3"/>
          <p:cNvPicPr>
            <a:picLocks noChangeAspect="1"/>
          </p:cNvPicPr>
          <p:nvPr/>
        </p:nvPicPr>
        <p:blipFill>
          <a:blip r:embed="rId2"/>
          <a:stretch>
            <a:fillRect/>
          </a:stretch>
        </p:blipFill>
        <p:spPr>
          <a:xfrm>
            <a:off x="4971723" y="3115676"/>
            <a:ext cx="3659899" cy="1971089"/>
          </a:xfrm>
          <a:prstGeom prst="rect">
            <a:avLst/>
          </a:prstGeom>
        </p:spPr>
      </p:pic>
      <p:sp>
        <p:nvSpPr>
          <p:cNvPr id="5" name="Rectangle 4"/>
          <p:cNvSpPr/>
          <p:nvPr/>
        </p:nvSpPr>
        <p:spPr>
          <a:xfrm>
            <a:off x="3038168" y="3666945"/>
            <a:ext cx="1410159" cy="830997"/>
          </a:xfrm>
          <a:prstGeom prst="rect">
            <a:avLst/>
          </a:prstGeom>
        </p:spPr>
        <p:txBody>
          <a:bodyPr wrap="square">
            <a:spAutoFit/>
          </a:bodyPr>
          <a:lstStyle/>
          <a:p>
            <a:r>
              <a:rPr lang="en-US" sz="1600" dirty="0" smtClean="0">
                <a:solidFill>
                  <a:schemeClr val="bg1"/>
                </a:solidFill>
                <a:latin typeface="+mj-lt"/>
              </a:rPr>
              <a:t>Fig: Production </a:t>
            </a:r>
            <a:r>
              <a:rPr lang="en-US" sz="1600" dirty="0">
                <a:solidFill>
                  <a:schemeClr val="bg1"/>
                </a:solidFill>
                <a:latin typeface="+mj-lt"/>
              </a:rPr>
              <a:t>System Model</a:t>
            </a:r>
          </a:p>
        </p:txBody>
      </p:sp>
    </p:spTree>
    <p:extLst>
      <p:ext uri="{BB962C8B-B14F-4D97-AF65-F5344CB8AC3E}">
        <p14:creationId xmlns:p14="http://schemas.microsoft.com/office/powerpoint/2010/main" val="3999923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3301" y="132999"/>
            <a:ext cx="3516477" cy="400110"/>
          </a:xfrm>
          <a:prstGeom prst="rect">
            <a:avLst/>
          </a:prstGeom>
        </p:spPr>
        <p:txBody>
          <a:bodyPr wrap="square">
            <a:spAutoFit/>
          </a:bodyPr>
          <a:lstStyle/>
          <a:p>
            <a:r>
              <a:rPr lang="en-US" sz="2000" b="1" dirty="0">
                <a:solidFill>
                  <a:schemeClr val="accent6">
                    <a:lumMod val="40000"/>
                    <a:lumOff val="60000"/>
                  </a:schemeClr>
                </a:solidFill>
                <a:effectLst>
                  <a:outerShdw blurRad="50800" dist="38100" dir="2700000" algn="tl" rotWithShape="0">
                    <a:prstClr val="black">
                      <a:alpha val="40000"/>
                    </a:prstClr>
                  </a:outerShdw>
                </a:effectLst>
                <a:latin typeface="Times New Roman" panose="02020603050405020304"/>
                <a:ea typeface="+mj-ea"/>
                <a:cs typeface="+mj-cs"/>
              </a:rPr>
              <a:t>Rule-based systems </a:t>
            </a:r>
            <a:endParaRPr lang="en-US" sz="2000" dirty="0">
              <a:solidFill>
                <a:schemeClr val="accent6">
                  <a:lumMod val="40000"/>
                  <a:lumOff val="60000"/>
                </a:schemeClr>
              </a:solidFill>
            </a:endParaRPr>
          </a:p>
        </p:txBody>
      </p:sp>
      <p:sp>
        <p:nvSpPr>
          <p:cNvPr id="5" name="Rectangle 4"/>
          <p:cNvSpPr/>
          <p:nvPr/>
        </p:nvSpPr>
        <p:spPr>
          <a:xfrm>
            <a:off x="2043628" y="962742"/>
            <a:ext cx="7100371" cy="2308324"/>
          </a:xfrm>
          <a:prstGeom prst="rect">
            <a:avLst/>
          </a:prstGeom>
        </p:spPr>
        <p:txBody>
          <a:bodyPr wrap="square">
            <a:spAutoFit/>
          </a:bodyPr>
          <a:lstStyle/>
          <a:p>
            <a:pPr algn="just"/>
            <a:r>
              <a:rPr lang="en-US" sz="1600" b="1" dirty="0">
                <a:solidFill>
                  <a:schemeClr val="bg1"/>
                </a:solidFill>
                <a:latin typeface="+mj-lt"/>
              </a:rPr>
              <a:t>Rule-based systems </a:t>
            </a:r>
            <a:r>
              <a:rPr lang="en-US" sz="1600" dirty="0">
                <a:solidFill>
                  <a:schemeClr val="bg1"/>
                </a:solidFill>
                <a:latin typeface="+mj-lt"/>
              </a:rPr>
              <a:t>or </a:t>
            </a:r>
            <a:r>
              <a:rPr lang="en-US" sz="1600" b="1" dirty="0">
                <a:solidFill>
                  <a:schemeClr val="bg1"/>
                </a:solidFill>
                <a:latin typeface="+mj-lt"/>
              </a:rPr>
              <a:t>production systems </a:t>
            </a:r>
            <a:r>
              <a:rPr lang="en-US" sz="1600" dirty="0">
                <a:solidFill>
                  <a:schemeClr val="bg1"/>
                </a:solidFill>
                <a:latin typeface="+mj-lt"/>
              </a:rPr>
              <a:t>are computer systems that </a:t>
            </a:r>
            <a:r>
              <a:rPr lang="en-US" sz="1600" dirty="0" smtClean="0">
                <a:solidFill>
                  <a:schemeClr val="bg1"/>
                </a:solidFill>
                <a:latin typeface="+mj-lt"/>
              </a:rPr>
              <a:t>use rules </a:t>
            </a:r>
            <a:r>
              <a:rPr lang="en-US" sz="1600" dirty="0">
                <a:solidFill>
                  <a:schemeClr val="bg1"/>
                </a:solidFill>
                <a:latin typeface="+mj-lt"/>
              </a:rPr>
              <a:t>to provide recommendations or diagnoses, or to determine a </a:t>
            </a:r>
            <a:r>
              <a:rPr lang="en-US" sz="1600" dirty="0" smtClean="0">
                <a:solidFill>
                  <a:schemeClr val="bg1"/>
                </a:solidFill>
                <a:latin typeface="+mj-lt"/>
              </a:rPr>
              <a:t>course of </a:t>
            </a:r>
            <a:r>
              <a:rPr lang="en-US" sz="1600" dirty="0">
                <a:solidFill>
                  <a:schemeClr val="bg1"/>
                </a:solidFill>
                <a:latin typeface="+mj-lt"/>
              </a:rPr>
              <a:t>action in a particular situation or to solve a particular problem</a:t>
            </a:r>
            <a:r>
              <a:rPr lang="en-US" sz="1600" dirty="0" smtClean="0">
                <a:solidFill>
                  <a:schemeClr val="bg1"/>
                </a:solidFill>
                <a:latin typeface="+mj-lt"/>
              </a:rPr>
              <a:t>.</a:t>
            </a:r>
          </a:p>
          <a:p>
            <a:pPr algn="just"/>
            <a:endParaRPr lang="en-US" sz="1600" dirty="0">
              <a:solidFill>
                <a:schemeClr val="bg1"/>
              </a:solidFill>
              <a:latin typeface="+mj-lt"/>
            </a:endParaRPr>
          </a:p>
          <a:p>
            <a:r>
              <a:rPr lang="en-US" sz="1600" dirty="0">
                <a:solidFill>
                  <a:schemeClr val="bg1"/>
                </a:solidFill>
                <a:latin typeface="+mj-lt"/>
              </a:rPr>
              <a:t>A rule-based system consists of a number of components</a:t>
            </a:r>
            <a:r>
              <a:rPr lang="en-US" sz="1600" dirty="0" smtClean="0">
                <a:solidFill>
                  <a:schemeClr val="bg1"/>
                </a:solidFill>
                <a:latin typeface="+mj-lt"/>
              </a:rPr>
              <a:t>:</a:t>
            </a:r>
          </a:p>
          <a:p>
            <a:endParaRPr lang="en-US" sz="1600" dirty="0">
              <a:solidFill>
                <a:schemeClr val="bg1"/>
              </a:solidFill>
              <a:latin typeface="+mj-lt"/>
            </a:endParaRPr>
          </a:p>
          <a:p>
            <a:r>
              <a:rPr lang="en-US" sz="1600" dirty="0">
                <a:solidFill>
                  <a:schemeClr val="bg1"/>
                </a:solidFill>
                <a:latin typeface="+mj-lt"/>
              </a:rPr>
              <a:t>■ a database of rules (also called a </a:t>
            </a:r>
            <a:r>
              <a:rPr lang="en-US" sz="1600" b="1" dirty="0">
                <a:solidFill>
                  <a:schemeClr val="bg1"/>
                </a:solidFill>
                <a:latin typeface="+mj-lt"/>
              </a:rPr>
              <a:t>knowledge base</a:t>
            </a:r>
            <a:r>
              <a:rPr lang="en-US" sz="1600" dirty="0">
                <a:solidFill>
                  <a:schemeClr val="bg1"/>
                </a:solidFill>
                <a:latin typeface="+mj-lt"/>
              </a:rPr>
              <a:t>)</a:t>
            </a:r>
          </a:p>
          <a:p>
            <a:r>
              <a:rPr lang="en-US" sz="1600" dirty="0">
                <a:solidFill>
                  <a:schemeClr val="bg1"/>
                </a:solidFill>
                <a:latin typeface="+mj-lt"/>
              </a:rPr>
              <a:t>■ a database of facts</a:t>
            </a:r>
          </a:p>
          <a:p>
            <a:r>
              <a:rPr lang="en-US" sz="1600" dirty="0">
                <a:solidFill>
                  <a:schemeClr val="bg1"/>
                </a:solidFill>
                <a:latin typeface="+mj-lt"/>
              </a:rPr>
              <a:t>■ an </a:t>
            </a:r>
            <a:r>
              <a:rPr lang="en-US" sz="1600" b="1" dirty="0">
                <a:solidFill>
                  <a:schemeClr val="bg1"/>
                </a:solidFill>
                <a:latin typeface="+mj-lt"/>
              </a:rPr>
              <a:t>interpreter</a:t>
            </a:r>
            <a:r>
              <a:rPr lang="en-US" sz="1600" dirty="0">
                <a:solidFill>
                  <a:schemeClr val="bg1"/>
                </a:solidFill>
                <a:latin typeface="+mj-lt"/>
              </a:rPr>
              <a:t>, or </a:t>
            </a:r>
            <a:r>
              <a:rPr lang="en-US" sz="1600" b="1" dirty="0">
                <a:solidFill>
                  <a:schemeClr val="bg1"/>
                </a:solidFill>
                <a:latin typeface="+mj-lt"/>
              </a:rPr>
              <a:t>inference engine</a:t>
            </a:r>
            <a:endParaRPr lang="en-US" sz="1600" dirty="0">
              <a:solidFill>
                <a:schemeClr val="bg1"/>
              </a:solidFill>
              <a:latin typeface="+mj-lt"/>
            </a:endParaRPr>
          </a:p>
        </p:txBody>
      </p:sp>
    </p:spTree>
    <p:extLst>
      <p:ext uri="{BB962C8B-B14F-4D97-AF65-F5344CB8AC3E}">
        <p14:creationId xmlns:p14="http://schemas.microsoft.com/office/powerpoint/2010/main" val="4016045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937" y="1073110"/>
            <a:ext cx="6570407" cy="725349"/>
          </a:xfrm>
        </p:spPr>
        <p:txBody>
          <a:bodyPr>
            <a:normAutofit fontScale="90000"/>
          </a:bodyPr>
          <a:lstStyle/>
          <a:p>
            <a:r>
              <a:rPr lang="en-US" sz="3100" i="1" dirty="0">
                <a:solidFill>
                  <a:srgbClr val="DAC1B0"/>
                </a:solidFill>
              </a:rPr>
              <a:t>RULE-BASED</a:t>
            </a:r>
            <a:r>
              <a:rPr lang="en-US" sz="3100" dirty="0">
                <a:solidFill>
                  <a:srgbClr val="DAC1B0"/>
                </a:solidFill>
              </a:rPr>
              <a:t> </a:t>
            </a:r>
            <a:r>
              <a:rPr lang="en-US" sz="3100" b="1" dirty="0">
                <a:solidFill>
                  <a:srgbClr val="DAC1B0"/>
                </a:solidFill>
              </a:rPr>
              <a:t>EXPERT SYSTEMS</a:t>
            </a:r>
            <a:r>
              <a:rPr lang="en-US" b="1" dirty="0">
                <a:solidFill>
                  <a:srgbClr val="DAC1B0"/>
                </a:solidFill>
              </a:rPr>
              <a:t/>
            </a:r>
            <a:br>
              <a:rPr lang="en-US" b="1" dirty="0">
                <a:solidFill>
                  <a:srgbClr val="DAC1B0"/>
                </a:solidFill>
              </a:rPr>
            </a:br>
            <a:endParaRPr lang="en-US" dirty="0">
              <a:solidFill>
                <a:srgbClr val="DAC1B0"/>
              </a:solidFill>
            </a:endParaRPr>
          </a:p>
        </p:txBody>
      </p:sp>
      <p:sp>
        <p:nvSpPr>
          <p:cNvPr id="4" name="Rectangle 3"/>
          <p:cNvSpPr/>
          <p:nvPr/>
        </p:nvSpPr>
        <p:spPr>
          <a:xfrm>
            <a:off x="3334469" y="1798459"/>
            <a:ext cx="5469875" cy="1631216"/>
          </a:xfrm>
          <a:prstGeom prst="rect">
            <a:avLst/>
          </a:prstGeom>
        </p:spPr>
        <p:txBody>
          <a:bodyPr wrap="square">
            <a:spAutoFit/>
          </a:bodyPr>
          <a:lstStyle/>
          <a:p>
            <a:pPr algn="just"/>
            <a:r>
              <a:rPr lang="en-US" sz="2000" dirty="0" smtClean="0">
                <a:solidFill>
                  <a:schemeClr val="accent6">
                    <a:lumMod val="40000"/>
                    <a:lumOff val="60000"/>
                  </a:schemeClr>
                </a:solidFill>
                <a:latin typeface="+mj-lt"/>
              </a:rPr>
              <a:t>1.  The </a:t>
            </a:r>
            <a:r>
              <a:rPr lang="en-US" sz="2000" dirty="0">
                <a:solidFill>
                  <a:schemeClr val="accent6">
                    <a:lumMod val="40000"/>
                    <a:lumOff val="60000"/>
                  </a:schemeClr>
                </a:solidFill>
                <a:latin typeface="+mj-lt"/>
              </a:rPr>
              <a:t>People Involved in an Expert System </a:t>
            </a:r>
          </a:p>
          <a:p>
            <a:pPr algn="just"/>
            <a:r>
              <a:rPr lang="en-US" sz="2000" dirty="0" smtClean="0">
                <a:solidFill>
                  <a:schemeClr val="accent6">
                    <a:lumMod val="40000"/>
                    <a:lumOff val="60000"/>
                  </a:schemeClr>
                </a:solidFill>
                <a:latin typeface="+mj-lt"/>
              </a:rPr>
              <a:t>2.  Architecture </a:t>
            </a:r>
            <a:r>
              <a:rPr lang="en-US" sz="2000" dirty="0">
                <a:solidFill>
                  <a:schemeClr val="accent6">
                    <a:lumMod val="40000"/>
                    <a:lumOff val="60000"/>
                  </a:schemeClr>
                </a:solidFill>
                <a:latin typeface="+mj-lt"/>
              </a:rPr>
              <a:t>of an Expert System </a:t>
            </a:r>
          </a:p>
          <a:p>
            <a:pPr algn="just"/>
            <a:r>
              <a:rPr lang="en-US" sz="2000" dirty="0" smtClean="0">
                <a:solidFill>
                  <a:schemeClr val="accent6">
                    <a:lumMod val="40000"/>
                    <a:lumOff val="60000"/>
                  </a:schemeClr>
                </a:solidFill>
                <a:latin typeface="+mj-lt"/>
              </a:rPr>
              <a:t>3.  The </a:t>
            </a:r>
            <a:r>
              <a:rPr lang="en-US" sz="2000" dirty="0">
                <a:solidFill>
                  <a:schemeClr val="accent6">
                    <a:lumMod val="40000"/>
                    <a:lumOff val="60000"/>
                  </a:schemeClr>
                </a:solidFill>
                <a:latin typeface="+mj-lt"/>
              </a:rPr>
              <a:t>Expert Shell System </a:t>
            </a:r>
          </a:p>
          <a:p>
            <a:pPr algn="just"/>
            <a:r>
              <a:rPr lang="en-US" sz="2000" dirty="0" smtClean="0">
                <a:solidFill>
                  <a:schemeClr val="accent6">
                    <a:lumMod val="40000"/>
                    <a:lumOff val="60000"/>
                  </a:schemeClr>
                </a:solidFill>
                <a:latin typeface="+mj-lt"/>
              </a:rPr>
              <a:t>4.  The </a:t>
            </a:r>
            <a:r>
              <a:rPr lang="en-US" sz="2000" dirty="0">
                <a:solidFill>
                  <a:schemeClr val="accent6">
                    <a:lumMod val="40000"/>
                    <a:lumOff val="60000"/>
                  </a:schemeClr>
                </a:solidFill>
                <a:latin typeface="+mj-lt"/>
              </a:rPr>
              <a:t>Rete Algorithm </a:t>
            </a:r>
          </a:p>
          <a:p>
            <a:pPr algn="just"/>
            <a:r>
              <a:rPr lang="en-US" sz="2000" dirty="0" smtClean="0">
                <a:solidFill>
                  <a:schemeClr val="accent6">
                    <a:lumMod val="40000"/>
                    <a:lumOff val="60000"/>
                  </a:schemeClr>
                </a:solidFill>
                <a:latin typeface="+mj-lt"/>
              </a:rPr>
              <a:t>5.   Knowledge </a:t>
            </a:r>
            <a:r>
              <a:rPr lang="en-US" sz="2000" dirty="0">
                <a:solidFill>
                  <a:schemeClr val="accent6">
                    <a:lumMod val="40000"/>
                    <a:lumOff val="60000"/>
                  </a:schemeClr>
                </a:solidFill>
                <a:latin typeface="+mj-lt"/>
              </a:rPr>
              <a:t>Engineering</a:t>
            </a:r>
          </a:p>
        </p:txBody>
      </p:sp>
    </p:spTree>
    <p:extLst>
      <p:ext uri="{BB962C8B-B14F-4D97-AF65-F5344CB8AC3E}">
        <p14:creationId xmlns:p14="http://schemas.microsoft.com/office/powerpoint/2010/main" val="2127178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580" y="843465"/>
            <a:ext cx="7141419" cy="3511061"/>
          </a:xfrm>
        </p:spPr>
        <p:txBody>
          <a:bodyPr>
            <a:normAutofit fontScale="92500" lnSpcReduction="10000"/>
          </a:bodyPr>
          <a:lstStyle/>
          <a:p>
            <a:pPr>
              <a:buFont typeface="Wingdings" panose="05000000000000000000" pitchFamily="2" charset="2"/>
              <a:buChar char="v"/>
            </a:pPr>
            <a:r>
              <a:rPr lang="en-US" sz="1700" dirty="0">
                <a:latin typeface="+mj-lt"/>
              </a:rPr>
              <a:t>An expert system is one designed to model the behavior of an expert </a:t>
            </a:r>
            <a:r>
              <a:rPr lang="en-US" sz="1700" dirty="0" smtClean="0">
                <a:latin typeface="+mj-lt"/>
              </a:rPr>
              <a:t>in a </a:t>
            </a:r>
            <a:r>
              <a:rPr lang="en-US" sz="1700" dirty="0">
                <a:latin typeface="+mj-lt"/>
              </a:rPr>
              <a:t>field, such as medicine ,</a:t>
            </a:r>
            <a:r>
              <a:rPr lang="en-US" sz="1700" dirty="0" smtClean="0">
                <a:latin typeface="+mj-lt"/>
              </a:rPr>
              <a:t>geology etc. </a:t>
            </a:r>
          </a:p>
          <a:p>
            <a:pPr>
              <a:buFont typeface="Wingdings" panose="05000000000000000000" pitchFamily="2" charset="2"/>
              <a:buChar char="v"/>
            </a:pPr>
            <a:r>
              <a:rPr lang="en-US" sz="1700" dirty="0" smtClean="0">
                <a:latin typeface="+mj-lt"/>
              </a:rPr>
              <a:t>Rule-based </a:t>
            </a:r>
            <a:r>
              <a:rPr lang="en-US" sz="1700" dirty="0">
                <a:latin typeface="+mj-lt"/>
              </a:rPr>
              <a:t>expert systems </a:t>
            </a:r>
            <a:r>
              <a:rPr lang="en-US" sz="1700" dirty="0" smtClean="0">
                <a:latin typeface="+mj-lt"/>
              </a:rPr>
              <a:t>are designed </a:t>
            </a:r>
            <a:r>
              <a:rPr lang="en-US" sz="1700" dirty="0">
                <a:latin typeface="+mj-lt"/>
              </a:rPr>
              <a:t>to be able to use the same rules that the expert would use to </a:t>
            </a:r>
            <a:r>
              <a:rPr lang="en-US" sz="1700" dirty="0" smtClean="0">
                <a:latin typeface="+mj-lt"/>
              </a:rPr>
              <a:t>draw conclusions </a:t>
            </a:r>
            <a:r>
              <a:rPr lang="en-US" sz="1700" dirty="0">
                <a:latin typeface="+mj-lt"/>
              </a:rPr>
              <a:t>from a set of facts that are presented to the system</a:t>
            </a:r>
            <a:r>
              <a:rPr lang="en-US" sz="1700" dirty="0" smtClean="0">
                <a:latin typeface="+mj-lt"/>
              </a:rPr>
              <a:t>.</a:t>
            </a:r>
          </a:p>
          <a:p>
            <a:pPr marL="0" indent="0">
              <a:buNone/>
            </a:pPr>
            <a:endParaRPr lang="en-US" sz="1600" dirty="0" smtClean="0">
              <a:latin typeface="+mj-lt"/>
            </a:endParaRPr>
          </a:p>
          <a:p>
            <a:pPr>
              <a:buFont typeface="+mj-lt"/>
              <a:buAutoNum type="arabicPeriod"/>
            </a:pPr>
            <a:r>
              <a:rPr lang="en-US" sz="2200" b="1" dirty="0">
                <a:solidFill>
                  <a:schemeClr val="accent6">
                    <a:lumMod val="40000"/>
                    <a:lumOff val="60000"/>
                  </a:schemeClr>
                </a:solidFill>
                <a:latin typeface="+mj-lt"/>
              </a:rPr>
              <a:t>The </a:t>
            </a:r>
            <a:r>
              <a:rPr lang="en-US" sz="2200" b="1" dirty="0" smtClean="0">
                <a:solidFill>
                  <a:schemeClr val="accent6">
                    <a:lumMod val="40000"/>
                    <a:lumOff val="60000"/>
                  </a:schemeClr>
                </a:solidFill>
                <a:latin typeface="+mj-lt"/>
              </a:rPr>
              <a:t>People </a:t>
            </a:r>
            <a:r>
              <a:rPr lang="en-US" sz="2200" b="1" dirty="0">
                <a:solidFill>
                  <a:schemeClr val="accent6">
                    <a:lumMod val="40000"/>
                    <a:lumOff val="60000"/>
                  </a:schemeClr>
                </a:solidFill>
                <a:latin typeface="+mj-lt"/>
              </a:rPr>
              <a:t>Involved in an Expert </a:t>
            </a:r>
            <a:r>
              <a:rPr lang="en-US" sz="2200" b="1" dirty="0" smtClean="0">
                <a:solidFill>
                  <a:schemeClr val="accent6">
                    <a:lumMod val="40000"/>
                    <a:lumOff val="60000"/>
                  </a:schemeClr>
                </a:solidFill>
                <a:latin typeface="+mj-lt"/>
              </a:rPr>
              <a:t>System</a:t>
            </a:r>
          </a:p>
          <a:p>
            <a:pPr marL="0" indent="0">
              <a:buNone/>
            </a:pPr>
            <a:r>
              <a:rPr lang="en-US" sz="1700" b="1" dirty="0" smtClean="0">
                <a:latin typeface="+mj-lt"/>
              </a:rPr>
              <a:t>1. </a:t>
            </a:r>
            <a:r>
              <a:rPr lang="en-US" sz="1700" b="1" dirty="0">
                <a:latin typeface="+mj-lt"/>
              </a:rPr>
              <a:t>E</a:t>
            </a:r>
            <a:r>
              <a:rPr lang="en-US" sz="1700" b="1" dirty="0" smtClean="0">
                <a:latin typeface="+mj-lt"/>
              </a:rPr>
              <a:t>nd-user</a:t>
            </a:r>
          </a:p>
          <a:p>
            <a:pPr algn="just">
              <a:buFont typeface="Wingdings" panose="05000000000000000000" pitchFamily="2" charset="2"/>
              <a:buChar char="v"/>
            </a:pPr>
            <a:r>
              <a:rPr lang="en-US" sz="1700" dirty="0">
                <a:latin typeface="+mj-lt"/>
              </a:rPr>
              <a:t>The design, development, and use of expert systems involves a number </a:t>
            </a:r>
            <a:r>
              <a:rPr lang="en-US" sz="1700" dirty="0" smtClean="0">
                <a:latin typeface="+mj-lt"/>
              </a:rPr>
              <a:t>of people.</a:t>
            </a:r>
          </a:p>
          <a:p>
            <a:pPr algn="just">
              <a:buFont typeface="Wingdings" panose="05000000000000000000" pitchFamily="2" charset="2"/>
              <a:buChar char="v"/>
            </a:pPr>
            <a:r>
              <a:rPr lang="en-US" sz="1700" dirty="0" smtClean="0">
                <a:latin typeface="+mj-lt"/>
              </a:rPr>
              <a:t> </a:t>
            </a:r>
            <a:r>
              <a:rPr lang="en-US" sz="1700" dirty="0">
                <a:latin typeface="+mj-lt"/>
              </a:rPr>
              <a:t>The </a:t>
            </a:r>
            <a:r>
              <a:rPr lang="en-US" sz="1700" b="1" dirty="0">
                <a:latin typeface="+mj-lt"/>
              </a:rPr>
              <a:t>end-user </a:t>
            </a:r>
            <a:r>
              <a:rPr lang="en-US" sz="1700" dirty="0">
                <a:latin typeface="+mj-lt"/>
              </a:rPr>
              <a:t>of the system is the person who has the need for </a:t>
            </a:r>
            <a:r>
              <a:rPr lang="en-US" sz="1700" dirty="0" smtClean="0">
                <a:latin typeface="+mj-lt"/>
              </a:rPr>
              <a:t>the System.</a:t>
            </a:r>
          </a:p>
          <a:p>
            <a:pPr algn="just">
              <a:buFont typeface="Wingdings" panose="05000000000000000000" pitchFamily="2" charset="2"/>
              <a:buChar char="v"/>
            </a:pPr>
            <a:r>
              <a:rPr lang="en-US" sz="1700" dirty="0" smtClean="0">
                <a:latin typeface="+mj-lt"/>
              </a:rPr>
              <a:t> In</a:t>
            </a:r>
            <a:r>
              <a:rPr lang="en-US" sz="1900" dirty="0" smtClean="0">
                <a:latin typeface="+mj-lt"/>
              </a:rPr>
              <a:t> </a:t>
            </a:r>
            <a:r>
              <a:rPr lang="en-US" sz="1900" dirty="0">
                <a:latin typeface="+mj-lt"/>
              </a:rPr>
              <a:t>t</a:t>
            </a:r>
            <a:r>
              <a:rPr lang="en-US" sz="1700" dirty="0">
                <a:latin typeface="+mj-lt"/>
              </a:rPr>
              <a:t>he case of a medical diagnosis system, this may be a doctor, or </a:t>
            </a:r>
            <a:r>
              <a:rPr lang="en-US" sz="1700" dirty="0" smtClean="0">
                <a:latin typeface="+mj-lt"/>
              </a:rPr>
              <a:t>it may </a:t>
            </a:r>
            <a:r>
              <a:rPr lang="en-US" sz="1700" dirty="0">
                <a:latin typeface="+mj-lt"/>
              </a:rPr>
              <a:t>be an individual who has a complaint that they wish to diagnose.</a:t>
            </a:r>
            <a:endParaRPr lang="en-US" sz="1700" dirty="0" smtClean="0">
              <a:latin typeface="+mj-lt"/>
            </a:endParaRPr>
          </a:p>
          <a:p>
            <a:pPr algn="just">
              <a:buFont typeface="Wingdings" panose="05000000000000000000" pitchFamily="2" charset="2"/>
              <a:buChar char="v"/>
            </a:pPr>
            <a:endParaRPr lang="en-US" sz="1700" dirty="0">
              <a:latin typeface="+mj-lt"/>
            </a:endParaRPr>
          </a:p>
        </p:txBody>
      </p:sp>
      <p:sp>
        <p:nvSpPr>
          <p:cNvPr id="2" name="Rectangle 1"/>
          <p:cNvSpPr/>
          <p:nvPr/>
        </p:nvSpPr>
        <p:spPr>
          <a:xfrm>
            <a:off x="3488657" y="172694"/>
            <a:ext cx="4055084" cy="400110"/>
          </a:xfrm>
          <a:prstGeom prst="rect">
            <a:avLst/>
          </a:prstGeom>
        </p:spPr>
        <p:txBody>
          <a:bodyPr wrap="none">
            <a:spAutoFit/>
          </a:bodyPr>
          <a:lstStyle/>
          <a:p>
            <a:r>
              <a:rPr lang="en-US" sz="2000" i="1" dirty="0" smtClean="0">
                <a:solidFill>
                  <a:schemeClr val="accent6">
                    <a:lumMod val="40000"/>
                    <a:lumOff val="60000"/>
                  </a:schemeClr>
                </a:solidFill>
                <a:latin typeface="+mj-lt"/>
              </a:rPr>
              <a:t>RULE-BASED</a:t>
            </a:r>
            <a:r>
              <a:rPr lang="en-US" sz="2000" dirty="0" smtClean="0">
                <a:solidFill>
                  <a:schemeClr val="accent6">
                    <a:lumMod val="40000"/>
                    <a:lumOff val="60000"/>
                  </a:schemeClr>
                </a:solidFill>
                <a:latin typeface="+mj-lt"/>
              </a:rPr>
              <a:t> </a:t>
            </a:r>
            <a:r>
              <a:rPr lang="en-US" sz="2000" b="1" dirty="0" smtClean="0">
                <a:solidFill>
                  <a:schemeClr val="accent6">
                    <a:lumMod val="40000"/>
                    <a:lumOff val="60000"/>
                  </a:schemeClr>
                </a:solidFill>
                <a:latin typeface="+mj-lt"/>
              </a:rPr>
              <a:t>EXPERT SYSTEMS</a:t>
            </a:r>
            <a:endParaRPr lang="en-US" sz="2000" b="1" dirty="0">
              <a:solidFill>
                <a:schemeClr val="accent6">
                  <a:lumMod val="40000"/>
                  <a:lumOff val="60000"/>
                </a:schemeClr>
              </a:solidFill>
              <a:latin typeface="+mj-lt"/>
            </a:endParaRPr>
          </a:p>
        </p:txBody>
      </p:sp>
    </p:spTree>
    <p:extLst>
      <p:ext uri="{BB962C8B-B14F-4D97-AF65-F5344CB8AC3E}">
        <p14:creationId xmlns:p14="http://schemas.microsoft.com/office/powerpoint/2010/main" val="384070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9643" y="1207022"/>
            <a:ext cx="6570407" cy="3511061"/>
          </a:xfrm>
        </p:spPr>
        <p:txBody>
          <a:bodyPr>
            <a:normAutofit/>
          </a:bodyPr>
          <a:lstStyle/>
          <a:p>
            <a:pPr marL="0" indent="0">
              <a:buNone/>
            </a:pPr>
            <a:r>
              <a:rPr lang="en-US" sz="1600" dirty="0">
                <a:latin typeface="+mj-lt"/>
              </a:rPr>
              <a:t>The </a:t>
            </a:r>
            <a:r>
              <a:rPr lang="en-US" sz="1600" b="1" dirty="0">
                <a:latin typeface="+mj-lt"/>
              </a:rPr>
              <a:t>knowledge engineer </a:t>
            </a:r>
            <a:r>
              <a:rPr lang="en-US" sz="1600" dirty="0">
                <a:latin typeface="+mj-lt"/>
              </a:rPr>
              <a:t>is the person who designs the rules for the system,</a:t>
            </a:r>
          </a:p>
          <a:p>
            <a:pPr marL="0" indent="0">
              <a:buNone/>
            </a:pPr>
            <a:r>
              <a:rPr lang="en-US" sz="1600" dirty="0">
                <a:latin typeface="+mj-lt"/>
              </a:rPr>
              <a:t>based on either observing the expert at work or by asking the expert</a:t>
            </a:r>
          </a:p>
          <a:p>
            <a:pPr marL="0" indent="0">
              <a:buNone/>
            </a:pPr>
            <a:r>
              <a:rPr lang="en-US" sz="1600" dirty="0">
                <a:latin typeface="+mj-lt"/>
              </a:rPr>
              <a:t>questions about how he or she works</a:t>
            </a:r>
            <a:r>
              <a:rPr lang="en-US" sz="1600" dirty="0" smtClean="0">
                <a:latin typeface="+mj-lt"/>
              </a:rPr>
              <a:t>.</a:t>
            </a:r>
          </a:p>
          <a:p>
            <a:pPr marL="0" indent="0">
              <a:buNone/>
            </a:pPr>
            <a:endParaRPr lang="en-US" sz="1600" dirty="0" smtClean="0">
              <a:latin typeface="+mj-lt"/>
            </a:endParaRPr>
          </a:p>
          <a:p>
            <a:pPr marL="0" indent="0">
              <a:buNone/>
            </a:pPr>
            <a:r>
              <a:rPr lang="en-US" sz="1600" dirty="0" smtClean="0">
                <a:solidFill>
                  <a:schemeClr val="accent6">
                    <a:lumMod val="40000"/>
                    <a:lumOff val="60000"/>
                  </a:schemeClr>
                </a:solidFill>
                <a:latin typeface="+mj-lt"/>
              </a:rPr>
              <a:t>3. The </a:t>
            </a:r>
            <a:r>
              <a:rPr lang="en-US" sz="1600" b="1" dirty="0">
                <a:solidFill>
                  <a:schemeClr val="accent6">
                    <a:lumMod val="40000"/>
                    <a:lumOff val="60000"/>
                  </a:schemeClr>
                </a:solidFill>
                <a:latin typeface="+mj-lt"/>
              </a:rPr>
              <a:t>domain expert</a:t>
            </a:r>
            <a:endParaRPr lang="en-US" sz="1600" dirty="0" smtClean="0">
              <a:solidFill>
                <a:schemeClr val="accent6">
                  <a:lumMod val="40000"/>
                  <a:lumOff val="60000"/>
                </a:schemeClr>
              </a:solidFill>
              <a:latin typeface="+mj-lt"/>
            </a:endParaRPr>
          </a:p>
          <a:p>
            <a:pPr marL="0" indent="0">
              <a:buNone/>
            </a:pPr>
            <a:endParaRPr lang="en-US" sz="1600" dirty="0">
              <a:latin typeface="+mj-lt"/>
            </a:endParaRPr>
          </a:p>
          <a:p>
            <a:pPr marL="0" indent="0">
              <a:buNone/>
            </a:pPr>
            <a:r>
              <a:rPr lang="en-US" sz="1600" dirty="0">
                <a:latin typeface="+mj-lt"/>
              </a:rPr>
              <a:t>The </a:t>
            </a:r>
            <a:r>
              <a:rPr lang="en-US" sz="1600" b="1" dirty="0">
                <a:latin typeface="+mj-lt"/>
              </a:rPr>
              <a:t>domain expert </a:t>
            </a:r>
            <a:r>
              <a:rPr lang="en-US" sz="1600" dirty="0">
                <a:latin typeface="+mj-lt"/>
              </a:rPr>
              <a:t>is very important to the design of an expert system. </a:t>
            </a:r>
            <a:endParaRPr lang="en-US" sz="1600" dirty="0" smtClean="0">
              <a:latin typeface="+mj-lt"/>
            </a:endParaRPr>
          </a:p>
          <a:p>
            <a:pPr marL="0" indent="0">
              <a:buNone/>
            </a:pPr>
            <a:r>
              <a:rPr lang="en-US" sz="1600" dirty="0" smtClean="0">
                <a:latin typeface="+mj-lt"/>
              </a:rPr>
              <a:t>In</a:t>
            </a:r>
            <a:r>
              <a:rPr lang="en-US" sz="1600" dirty="0">
                <a:latin typeface="+mj-lt"/>
              </a:rPr>
              <a:t> </a:t>
            </a:r>
            <a:r>
              <a:rPr lang="en-US" sz="1600" dirty="0" smtClean="0">
                <a:latin typeface="+mj-lt"/>
              </a:rPr>
              <a:t>the </a:t>
            </a:r>
            <a:r>
              <a:rPr lang="en-US" sz="1600" dirty="0">
                <a:latin typeface="+mj-lt"/>
              </a:rPr>
              <a:t>case of a medical diagnosis system, the expert needs to be able to</a:t>
            </a:r>
          </a:p>
          <a:p>
            <a:pPr marL="0" indent="0">
              <a:buNone/>
            </a:pPr>
            <a:r>
              <a:rPr lang="en-US" sz="1600" dirty="0">
                <a:latin typeface="+mj-lt"/>
              </a:rPr>
              <a:t>explain to the knowledge engineer how he or she goes about diagnosing</a:t>
            </a:r>
          </a:p>
          <a:p>
            <a:pPr marL="0" indent="0">
              <a:buNone/>
            </a:pPr>
            <a:r>
              <a:rPr lang="en-US" sz="1600" dirty="0">
                <a:latin typeface="+mj-lt"/>
              </a:rPr>
              <a:t>illnesses.</a:t>
            </a:r>
          </a:p>
        </p:txBody>
      </p:sp>
      <p:sp>
        <p:nvSpPr>
          <p:cNvPr id="4" name="Rectangle 3"/>
          <p:cNvSpPr/>
          <p:nvPr/>
        </p:nvSpPr>
        <p:spPr>
          <a:xfrm>
            <a:off x="2379643" y="701503"/>
            <a:ext cx="2629587" cy="338554"/>
          </a:xfrm>
          <a:prstGeom prst="rect">
            <a:avLst/>
          </a:prstGeom>
        </p:spPr>
        <p:txBody>
          <a:bodyPr wrap="square">
            <a:spAutoFit/>
          </a:bodyPr>
          <a:lstStyle/>
          <a:p>
            <a:r>
              <a:rPr lang="en-US" sz="1600" dirty="0" smtClean="0">
                <a:solidFill>
                  <a:schemeClr val="accent6">
                    <a:lumMod val="40000"/>
                    <a:lumOff val="60000"/>
                  </a:schemeClr>
                </a:solidFill>
                <a:latin typeface="+mj-lt"/>
              </a:rPr>
              <a:t>2.The </a:t>
            </a:r>
            <a:r>
              <a:rPr lang="en-US" sz="1600" dirty="0">
                <a:solidFill>
                  <a:schemeClr val="accent6">
                    <a:lumMod val="40000"/>
                    <a:lumOff val="60000"/>
                  </a:schemeClr>
                </a:solidFill>
                <a:latin typeface="+mj-lt"/>
              </a:rPr>
              <a:t>knowledge engineer </a:t>
            </a:r>
          </a:p>
        </p:txBody>
      </p:sp>
    </p:spTree>
    <p:extLst>
      <p:ext uri="{BB962C8B-B14F-4D97-AF65-F5344CB8AC3E}">
        <p14:creationId xmlns:p14="http://schemas.microsoft.com/office/powerpoint/2010/main" val="583198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882" y="0"/>
            <a:ext cx="7802430" cy="725349"/>
          </a:xfrm>
        </p:spPr>
        <p:txBody>
          <a:bodyPr>
            <a:noAutofit/>
          </a:bodyPr>
          <a:lstStyle/>
          <a:p>
            <a:r>
              <a:rPr lang="en-US" sz="2400" b="1" dirty="0" smtClean="0"/>
              <a:t> </a:t>
            </a:r>
            <a:r>
              <a:rPr lang="en-US" sz="2400" b="1" dirty="0" smtClean="0">
                <a:solidFill>
                  <a:schemeClr val="accent6">
                    <a:lumMod val="40000"/>
                    <a:lumOff val="60000"/>
                  </a:schemeClr>
                </a:solidFill>
              </a:rPr>
              <a:t>Architecture Of An Expert System</a:t>
            </a:r>
            <a:endParaRPr lang="en-US" sz="2400" dirty="0">
              <a:solidFill>
                <a:schemeClr val="accent6">
                  <a:lumMod val="40000"/>
                  <a:lumOff val="60000"/>
                </a:schemeClr>
              </a:solidFill>
            </a:endParaRPr>
          </a:p>
        </p:txBody>
      </p:sp>
      <p:pic>
        <p:nvPicPr>
          <p:cNvPr id="5" name="Content Placeholder 4"/>
          <p:cNvPicPr>
            <a:picLocks noGrp="1" noChangeAspect="1"/>
          </p:cNvPicPr>
          <p:nvPr>
            <p:ph idx="1"/>
          </p:nvPr>
        </p:nvPicPr>
        <p:blipFill>
          <a:blip r:embed="rId2"/>
          <a:stretch>
            <a:fillRect/>
          </a:stretch>
        </p:blipFill>
        <p:spPr>
          <a:xfrm>
            <a:off x="2950033" y="937492"/>
            <a:ext cx="5096603" cy="4068806"/>
          </a:xfrm>
          <a:prstGeom prst="rect">
            <a:avLst/>
          </a:prstGeom>
        </p:spPr>
      </p:pic>
    </p:spTree>
    <p:extLst>
      <p:ext uri="{BB962C8B-B14F-4D97-AF65-F5344CB8AC3E}">
        <p14:creationId xmlns:p14="http://schemas.microsoft.com/office/powerpoint/2010/main" val="1912982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2214" y="439026"/>
            <a:ext cx="6570407" cy="725349"/>
          </a:xfrm>
        </p:spPr>
        <p:txBody>
          <a:bodyPr>
            <a:normAutofit/>
          </a:bodyPr>
          <a:lstStyle/>
          <a:p>
            <a:r>
              <a:rPr lang="en-US" sz="1600" dirty="0" smtClean="0">
                <a:solidFill>
                  <a:schemeClr val="accent6">
                    <a:lumMod val="40000"/>
                    <a:lumOff val="60000"/>
                  </a:schemeClr>
                </a:solidFill>
              </a:rPr>
              <a:t>Knowledge Base</a:t>
            </a:r>
            <a:endParaRPr lang="en-US" sz="1600" dirty="0">
              <a:solidFill>
                <a:schemeClr val="accent6">
                  <a:lumMod val="40000"/>
                  <a:lumOff val="60000"/>
                </a:schemeClr>
              </a:solidFill>
            </a:endParaRPr>
          </a:p>
        </p:txBody>
      </p:sp>
      <p:sp>
        <p:nvSpPr>
          <p:cNvPr id="3" name="Content Placeholder 2"/>
          <p:cNvSpPr>
            <a:spLocks noGrp="1"/>
          </p:cNvSpPr>
          <p:nvPr>
            <p:ph idx="1"/>
          </p:nvPr>
        </p:nvSpPr>
        <p:spPr>
          <a:xfrm>
            <a:off x="2302213" y="1272730"/>
            <a:ext cx="6570407" cy="3511061"/>
          </a:xfrm>
        </p:spPr>
        <p:txBody>
          <a:bodyPr>
            <a:normAutofit/>
          </a:bodyPr>
          <a:lstStyle/>
          <a:p>
            <a:pPr marL="0" indent="0" algn="just">
              <a:buNone/>
            </a:pPr>
            <a:r>
              <a:rPr lang="en-US" sz="1600" dirty="0">
                <a:latin typeface="+mj-lt"/>
              </a:rPr>
              <a:t>The knowledge base contains the </a:t>
            </a:r>
            <a:r>
              <a:rPr lang="en-US" sz="1600" dirty="0" smtClean="0">
                <a:latin typeface="+mj-lt"/>
              </a:rPr>
              <a:t>domain knowledge </a:t>
            </a:r>
            <a:r>
              <a:rPr lang="en-US" sz="1600" dirty="0">
                <a:latin typeface="+mj-lt"/>
              </a:rPr>
              <a:t>useful for problem solving</a:t>
            </a:r>
            <a:r>
              <a:rPr lang="en-US" sz="1600" dirty="0" smtClean="0">
                <a:latin typeface="+mj-lt"/>
              </a:rPr>
              <a:t>.</a:t>
            </a:r>
          </a:p>
          <a:p>
            <a:pPr marL="0" indent="0" algn="just">
              <a:buNone/>
            </a:pPr>
            <a:r>
              <a:rPr lang="en-US" sz="1600" dirty="0" smtClean="0">
                <a:latin typeface="+mj-lt"/>
              </a:rPr>
              <a:t>• </a:t>
            </a:r>
            <a:r>
              <a:rPr lang="en-US" sz="1600" dirty="0">
                <a:latin typeface="+mj-lt"/>
              </a:rPr>
              <a:t>In a RBES, the knowledge is represented as a </a:t>
            </a:r>
            <a:r>
              <a:rPr lang="en-US" sz="1600" dirty="0" smtClean="0">
                <a:latin typeface="+mj-lt"/>
              </a:rPr>
              <a:t>set of </a:t>
            </a:r>
            <a:r>
              <a:rPr lang="en-US" sz="1600" dirty="0">
                <a:latin typeface="+mj-lt"/>
              </a:rPr>
              <a:t>rules.</a:t>
            </a:r>
          </a:p>
          <a:p>
            <a:pPr marL="0" indent="0" algn="just">
              <a:buNone/>
            </a:pPr>
            <a:r>
              <a:rPr lang="en-US" sz="1600" dirty="0">
                <a:latin typeface="+mj-lt"/>
              </a:rPr>
              <a:t>• Each rule specifies a relation, </a:t>
            </a:r>
            <a:r>
              <a:rPr lang="en-US" sz="1600" dirty="0" smtClean="0">
                <a:latin typeface="+mj-lt"/>
              </a:rPr>
              <a:t>recommendation, directive</a:t>
            </a:r>
            <a:r>
              <a:rPr lang="en-US" sz="1600" dirty="0">
                <a:latin typeface="+mj-lt"/>
              </a:rPr>
              <a:t>, strategy or heuristic and has the </a:t>
            </a:r>
            <a:r>
              <a:rPr lang="en-US" sz="1600" dirty="0" smtClean="0">
                <a:latin typeface="+mj-lt"/>
              </a:rPr>
              <a:t>IF(condition</a:t>
            </a:r>
            <a:r>
              <a:rPr lang="en-US" sz="1600" dirty="0">
                <a:latin typeface="+mj-lt"/>
              </a:rPr>
              <a:t>) THEN (action) structure.</a:t>
            </a:r>
          </a:p>
          <a:p>
            <a:pPr marL="0" indent="0" algn="just">
              <a:buNone/>
            </a:pPr>
            <a:r>
              <a:rPr lang="en-US" sz="1600" dirty="0">
                <a:latin typeface="+mj-lt"/>
              </a:rPr>
              <a:t>• When the condition part of a rule is satisfied, </a:t>
            </a:r>
            <a:r>
              <a:rPr lang="en-US" sz="1600" dirty="0" smtClean="0">
                <a:latin typeface="+mj-lt"/>
              </a:rPr>
              <a:t>the rule </a:t>
            </a:r>
            <a:r>
              <a:rPr lang="en-US" sz="1600" dirty="0">
                <a:latin typeface="+mj-lt"/>
              </a:rPr>
              <a:t>is said to fire and the </a:t>
            </a:r>
            <a:r>
              <a:rPr lang="en-US" sz="1600" dirty="0" smtClean="0">
                <a:latin typeface="+mj-lt"/>
              </a:rPr>
              <a:t>action part </a:t>
            </a:r>
            <a:r>
              <a:rPr lang="en-US" sz="1600" dirty="0">
                <a:latin typeface="+mj-lt"/>
              </a:rPr>
              <a:t>is </a:t>
            </a:r>
            <a:r>
              <a:rPr lang="en-US" sz="1600" dirty="0" smtClean="0">
                <a:latin typeface="+mj-lt"/>
              </a:rPr>
              <a:t>executed</a:t>
            </a:r>
          </a:p>
          <a:p>
            <a:pPr marL="0" indent="0" algn="just">
              <a:buNone/>
            </a:pPr>
            <a:endParaRPr lang="en-US" sz="1600" dirty="0" smtClean="0">
              <a:solidFill>
                <a:schemeClr val="accent6">
                  <a:lumMod val="40000"/>
                  <a:lumOff val="60000"/>
                </a:schemeClr>
              </a:solidFill>
              <a:latin typeface="+mj-lt"/>
            </a:endParaRPr>
          </a:p>
          <a:p>
            <a:pPr marL="0" indent="0" algn="just">
              <a:buNone/>
            </a:pPr>
            <a:r>
              <a:rPr lang="en-US" sz="1600" dirty="0" smtClean="0">
                <a:solidFill>
                  <a:schemeClr val="accent6">
                    <a:lumMod val="40000"/>
                    <a:lumOff val="60000"/>
                  </a:schemeClr>
                </a:solidFill>
                <a:latin typeface="+mj-lt"/>
              </a:rPr>
              <a:t>Database</a:t>
            </a:r>
            <a:endParaRPr lang="en-US" sz="1600" dirty="0">
              <a:solidFill>
                <a:schemeClr val="accent6">
                  <a:lumMod val="40000"/>
                  <a:lumOff val="60000"/>
                </a:schemeClr>
              </a:solidFill>
              <a:latin typeface="+mj-lt"/>
            </a:endParaRPr>
          </a:p>
        </p:txBody>
      </p:sp>
      <p:sp>
        <p:nvSpPr>
          <p:cNvPr id="4" name="Rectangle 3"/>
          <p:cNvSpPr/>
          <p:nvPr/>
        </p:nvSpPr>
        <p:spPr>
          <a:xfrm>
            <a:off x="2302214" y="3783071"/>
            <a:ext cx="6940627" cy="584775"/>
          </a:xfrm>
          <a:prstGeom prst="rect">
            <a:avLst/>
          </a:prstGeom>
        </p:spPr>
        <p:txBody>
          <a:bodyPr wrap="square">
            <a:spAutoFit/>
          </a:bodyPr>
          <a:lstStyle/>
          <a:p>
            <a:pPr algn="just"/>
            <a:r>
              <a:rPr lang="en-US" sz="1600" dirty="0">
                <a:solidFill>
                  <a:schemeClr val="bg1"/>
                </a:solidFill>
                <a:latin typeface="+mj-lt"/>
              </a:rPr>
              <a:t>The database includes a set of facts used </a:t>
            </a:r>
            <a:r>
              <a:rPr lang="en-US" sz="1600" dirty="0" smtClean="0">
                <a:solidFill>
                  <a:schemeClr val="bg1"/>
                </a:solidFill>
                <a:latin typeface="+mj-lt"/>
              </a:rPr>
              <a:t>to match </a:t>
            </a:r>
            <a:r>
              <a:rPr lang="en-US" sz="1600" dirty="0">
                <a:solidFill>
                  <a:schemeClr val="bg1"/>
                </a:solidFill>
                <a:latin typeface="+mj-lt"/>
              </a:rPr>
              <a:t>against the IF (condition) parts of </a:t>
            </a:r>
            <a:r>
              <a:rPr lang="en-US" sz="1600" dirty="0" smtClean="0">
                <a:solidFill>
                  <a:schemeClr val="bg1"/>
                </a:solidFill>
                <a:latin typeface="+mj-lt"/>
              </a:rPr>
              <a:t>rules stored </a:t>
            </a:r>
            <a:r>
              <a:rPr lang="en-US" sz="1600" dirty="0">
                <a:solidFill>
                  <a:schemeClr val="bg1"/>
                </a:solidFill>
                <a:latin typeface="+mj-lt"/>
              </a:rPr>
              <a:t>in the knowledge base.</a:t>
            </a:r>
          </a:p>
        </p:txBody>
      </p:sp>
      <p:sp>
        <p:nvSpPr>
          <p:cNvPr id="5" name="Rectangle 4"/>
          <p:cNvSpPr/>
          <p:nvPr/>
        </p:nvSpPr>
        <p:spPr>
          <a:xfrm>
            <a:off x="2063750" y="254360"/>
            <a:ext cx="4268413" cy="400110"/>
          </a:xfrm>
          <a:prstGeom prst="rect">
            <a:avLst/>
          </a:prstGeom>
        </p:spPr>
        <p:txBody>
          <a:bodyPr wrap="none">
            <a:spAutoFit/>
          </a:bodyPr>
          <a:lstStyle/>
          <a:p>
            <a:r>
              <a:rPr lang="en-US" sz="2000" b="1" dirty="0" smtClean="0">
                <a:solidFill>
                  <a:schemeClr val="accent6">
                    <a:lumMod val="40000"/>
                    <a:lumOff val="60000"/>
                  </a:schemeClr>
                </a:solidFill>
                <a:latin typeface="+mj-lt"/>
              </a:rPr>
              <a:t>2.  Architecture Of An Expert System</a:t>
            </a:r>
            <a:endParaRPr lang="en-US" sz="2000" b="1" dirty="0">
              <a:solidFill>
                <a:schemeClr val="accent6">
                  <a:lumMod val="40000"/>
                  <a:lumOff val="60000"/>
                </a:schemeClr>
              </a:solidFill>
              <a:latin typeface="+mj-lt"/>
            </a:endParaRPr>
          </a:p>
        </p:txBody>
      </p:sp>
    </p:spTree>
    <p:extLst>
      <p:ext uri="{BB962C8B-B14F-4D97-AF65-F5344CB8AC3E}">
        <p14:creationId xmlns:p14="http://schemas.microsoft.com/office/powerpoint/2010/main" val="365920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1903" y="546009"/>
            <a:ext cx="7031249" cy="3511061"/>
          </a:xfrm>
        </p:spPr>
        <p:txBody>
          <a:bodyPr>
            <a:normAutofit fontScale="25000" lnSpcReduction="20000"/>
          </a:bodyPr>
          <a:lstStyle/>
          <a:p>
            <a:pPr marL="0" indent="0">
              <a:buNone/>
            </a:pPr>
            <a:r>
              <a:rPr lang="en-US" sz="1600" dirty="0" smtClean="0">
                <a:solidFill>
                  <a:schemeClr val="accent6">
                    <a:lumMod val="40000"/>
                    <a:lumOff val="60000"/>
                  </a:schemeClr>
                </a:solidFill>
                <a:latin typeface="+mj-lt"/>
              </a:rPr>
              <a:t> </a:t>
            </a:r>
            <a:r>
              <a:rPr lang="en-US" sz="6400" dirty="0" smtClean="0">
                <a:solidFill>
                  <a:schemeClr val="accent6">
                    <a:lumMod val="40000"/>
                    <a:lumOff val="60000"/>
                  </a:schemeClr>
                </a:solidFill>
                <a:latin typeface="+mj-lt"/>
              </a:rPr>
              <a:t>Inference Engine</a:t>
            </a:r>
          </a:p>
          <a:p>
            <a:pPr marL="0" indent="0">
              <a:buNone/>
            </a:pPr>
            <a:endParaRPr lang="en-US" sz="6400" dirty="0" smtClean="0">
              <a:latin typeface="+mj-lt"/>
            </a:endParaRPr>
          </a:p>
          <a:p>
            <a:pPr>
              <a:buFont typeface="Wingdings" panose="05000000000000000000" pitchFamily="2" charset="2"/>
              <a:buChar char="v"/>
            </a:pPr>
            <a:r>
              <a:rPr lang="en-US" sz="6400" dirty="0">
                <a:latin typeface="+mj-lt"/>
              </a:rPr>
              <a:t>The inference engine carries out the </a:t>
            </a:r>
            <a:r>
              <a:rPr lang="en-US" sz="6400" dirty="0" smtClean="0">
                <a:latin typeface="+mj-lt"/>
              </a:rPr>
              <a:t>reasoning   whereby </a:t>
            </a:r>
            <a:r>
              <a:rPr lang="en-US" sz="6400" dirty="0">
                <a:latin typeface="+mj-lt"/>
              </a:rPr>
              <a:t>the ES reaches </a:t>
            </a:r>
            <a:r>
              <a:rPr lang="en-US" sz="6400" dirty="0" smtClean="0">
                <a:latin typeface="+mj-lt"/>
              </a:rPr>
              <a:t>a solution</a:t>
            </a:r>
            <a:r>
              <a:rPr lang="en-US" sz="6400" dirty="0">
                <a:latin typeface="+mj-lt"/>
              </a:rPr>
              <a:t>.</a:t>
            </a:r>
          </a:p>
          <a:p>
            <a:pPr>
              <a:buFont typeface="Wingdings" panose="05000000000000000000" pitchFamily="2" charset="2"/>
              <a:buChar char="v"/>
            </a:pPr>
            <a:r>
              <a:rPr lang="en-US" sz="6400" dirty="0" smtClean="0">
                <a:latin typeface="+mj-lt"/>
              </a:rPr>
              <a:t>The </a:t>
            </a:r>
            <a:r>
              <a:rPr lang="en-US" sz="6400" dirty="0">
                <a:latin typeface="+mj-lt"/>
              </a:rPr>
              <a:t>inference engine links the rules given in </a:t>
            </a:r>
            <a:r>
              <a:rPr lang="en-US" sz="6400" dirty="0" smtClean="0">
                <a:latin typeface="+mj-lt"/>
              </a:rPr>
              <a:t>the knowledge </a:t>
            </a:r>
            <a:r>
              <a:rPr lang="en-US" sz="6400" dirty="0">
                <a:latin typeface="+mj-lt"/>
              </a:rPr>
              <a:t>base with the facts provided in </a:t>
            </a:r>
            <a:r>
              <a:rPr lang="en-US" sz="6400" dirty="0" smtClean="0">
                <a:latin typeface="+mj-lt"/>
              </a:rPr>
              <a:t>the   </a:t>
            </a:r>
            <a:r>
              <a:rPr lang="en-US" sz="6400" dirty="0">
                <a:latin typeface="+mj-lt"/>
              </a:rPr>
              <a:t>database. </a:t>
            </a:r>
            <a:endParaRPr lang="en-US" sz="6400" dirty="0" smtClean="0">
              <a:latin typeface="+mj-lt"/>
            </a:endParaRPr>
          </a:p>
          <a:p>
            <a:pPr marL="0" indent="0">
              <a:buNone/>
            </a:pPr>
            <a:endParaRPr lang="en-US" sz="6400" dirty="0" smtClean="0">
              <a:latin typeface="+mj-lt"/>
            </a:endParaRPr>
          </a:p>
          <a:p>
            <a:pPr marL="0" indent="0">
              <a:buNone/>
            </a:pPr>
            <a:r>
              <a:rPr lang="en-US" sz="6400" dirty="0" smtClean="0">
                <a:solidFill>
                  <a:schemeClr val="accent6">
                    <a:lumMod val="40000"/>
                    <a:lumOff val="60000"/>
                  </a:schemeClr>
                </a:solidFill>
                <a:latin typeface="+mj-lt"/>
              </a:rPr>
              <a:t>Explanation Facilities</a:t>
            </a:r>
          </a:p>
          <a:p>
            <a:pPr>
              <a:buFont typeface="Wingdings" panose="05000000000000000000" pitchFamily="2" charset="2"/>
              <a:buChar char="v"/>
            </a:pPr>
            <a:endParaRPr lang="en-US" sz="6400" dirty="0" smtClean="0">
              <a:latin typeface="+mj-lt"/>
            </a:endParaRPr>
          </a:p>
          <a:p>
            <a:pPr>
              <a:buFont typeface="Wingdings" panose="05000000000000000000" pitchFamily="2" charset="2"/>
              <a:buChar char="v"/>
            </a:pPr>
            <a:r>
              <a:rPr lang="en-US" sz="6400" dirty="0">
                <a:latin typeface="+mj-lt"/>
              </a:rPr>
              <a:t>The explanation facilities enable the user to ask the ES - how a particular conclusion is reached, and - why a specific fact is needed. </a:t>
            </a:r>
            <a:endParaRPr lang="en-US" sz="6400" dirty="0" smtClean="0">
              <a:latin typeface="+mj-lt"/>
            </a:endParaRPr>
          </a:p>
          <a:p>
            <a:pPr>
              <a:buFont typeface="Wingdings" panose="05000000000000000000" pitchFamily="2" charset="2"/>
              <a:buChar char="v"/>
            </a:pPr>
            <a:r>
              <a:rPr lang="en-US" sz="6400" dirty="0" smtClean="0">
                <a:latin typeface="+mj-lt"/>
              </a:rPr>
              <a:t>An </a:t>
            </a:r>
            <a:r>
              <a:rPr lang="en-US" sz="6400" dirty="0">
                <a:latin typeface="+mj-lt"/>
              </a:rPr>
              <a:t>ES must be able to - explain its reasoning, and - justify its advice, analysis or conclusion</a:t>
            </a:r>
            <a:r>
              <a:rPr lang="en-US" sz="6400" dirty="0" smtClean="0">
                <a:latin typeface="+mj-lt"/>
              </a:rPr>
              <a:t>.</a:t>
            </a:r>
          </a:p>
          <a:p>
            <a:pPr marL="0" indent="0">
              <a:buNone/>
            </a:pPr>
            <a:endParaRPr lang="en-US" sz="6400" dirty="0" smtClean="0">
              <a:latin typeface="+mj-lt"/>
            </a:endParaRPr>
          </a:p>
          <a:p>
            <a:pPr marL="0" indent="0">
              <a:buNone/>
            </a:pPr>
            <a:r>
              <a:rPr lang="en-US" sz="6400" dirty="0" smtClean="0">
                <a:solidFill>
                  <a:schemeClr val="accent6">
                    <a:lumMod val="40000"/>
                    <a:lumOff val="60000"/>
                  </a:schemeClr>
                </a:solidFill>
                <a:latin typeface="+mj-lt"/>
              </a:rPr>
              <a:t> User Interface</a:t>
            </a:r>
          </a:p>
          <a:p>
            <a:pPr marL="0" indent="0">
              <a:buNone/>
            </a:pPr>
            <a:endParaRPr lang="en-US" sz="6400" dirty="0" smtClean="0">
              <a:latin typeface="+mj-lt"/>
            </a:endParaRPr>
          </a:p>
          <a:p>
            <a:pPr>
              <a:buFont typeface="Wingdings" panose="05000000000000000000" pitchFamily="2" charset="2"/>
              <a:buChar char="v"/>
            </a:pPr>
            <a:r>
              <a:rPr lang="en-US" sz="6400" dirty="0" smtClean="0">
                <a:latin typeface="+mj-lt"/>
              </a:rPr>
              <a:t>The </a:t>
            </a:r>
            <a:r>
              <a:rPr lang="en-US" sz="6400" dirty="0">
                <a:latin typeface="+mj-lt"/>
              </a:rPr>
              <a:t>user interface is the means of communication between a user seeking a solution to the problem and an ES</a:t>
            </a:r>
          </a:p>
        </p:txBody>
      </p:sp>
    </p:spTree>
    <p:extLst>
      <p:ext uri="{BB962C8B-B14F-4D97-AF65-F5344CB8AC3E}">
        <p14:creationId xmlns:p14="http://schemas.microsoft.com/office/powerpoint/2010/main" val="1389380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1072</Words>
  <Application>Microsoft Office PowerPoint</Application>
  <PresentationFormat>On-screen Show (16:9)</PresentationFormat>
  <Paragraphs>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vt:lpstr>
      <vt:lpstr>Times New Roman</vt:lpstr>
      <vt:lpstr>Wingdings</vt:lpstr>
      <vt:lpstr>Office Theme</vt:lpstr>
      <vt:lpstr>Introduction to Artificial Intelligence  </vt:lpstr>
      <vt:lpstr>Rule-Based System (summary) </vt:lpstr>
      <vt:lpstr>PowerPoint Presentation</vt:lpstr>
      <vt:lpstr>RULE-BASED EXPERT SYSTEMS </vt:lpstr>
      <vt:lpstr>PowerPoint Presentation</vt:lpstr>
      <vt:lpstr>PowerPoint Presentation</vt:lpstr>
      <vt:lpstr> Architecture Of An Expert System</vt:lpstr>
      <vt:lpstr>Knowledge Base</vt:lpstr>
      <vt:lpstr>PowerPoint Presentation</vt:lpstr>
      <vt:lpstr> Structural Illustration Of A RBES</vt:lpstr>
      <vt:lpstr>PowerPoint Presentation</vt:lpstr>
      <vt:lpstr>4. The Expert System Shell</vt:lpstr>
      <vt:lpstr>One potential problem with expert systems is the number of comparisons that need to be made between rules and facts in the database.   In some cases, where there are hundreds or even thousands of rules, running comparisons against each rule can be impractical.  The Rete Algorithm is an efficient method for solving this problem and is used by a number of expert system tools, including OPS5 and Eclipse</vt:lpstr>
      <vt:lpstr>6. Knowledge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2020-02-25T13:57:45Z</dcterms:modified>
</cp:coreProperties>
</file>