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1"/>
  </p:sldMasterIdLst>
  <p:sldIdLst>
    <p:sldId id="256" r:id="rId2"/>
    <p:sldId id="269" r:id="rId3"/>
    <p:sldId id="263" r:id="rId4"/>
    <p:sldId id="271" r:id="rId5"/>
    <p:sldId id="272" r:id="rId6"/>
    <p:sldId id="270" r:id="rId7"/>
    <p:sldId id="265" r:id="rId8"/>
    <p:sldId id="264" r:id="rId9"/>
    <p:sldId id="257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41DC1EF-7B02-494A-83B1-696C9CF09E18}" type="datetimeFigureOut">
              <a:rPr lang="en-SG" smtClean="0"/>
              <a:t>16/2/2020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1E52485-8F86-4782-B8B8-ECB3ABC377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826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C1EF-7B02-494A-83B1-696C9CF09E18}" type="datetimeFigureOut">
              <a:rPr lang="en-SG" smtClean="0"/>
              <a:t>16/2/2020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2485-8F86-4782-B8B8-ECB3ABC377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5443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C1EF-7B02-494A-83B1-696C9CF09E18}" type="datetimeFigureOut">
              <a:rPr lang="en-SG" smtClean="0"/>
              <a:t>16/2/2020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2485-8F86-4782-B8B8-ECB3ABC377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371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C1EF-7B02-494A-83B1-696C9CF09E18}" type="datetimeFigureOut">
              <a:rPr lang="en-SG" smtClean="0"/>
              <a:t>16/2/2020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2485-8F86-4782-B8B8-ECB3ABC377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086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C1EF-7B02-494A-83B1-696C9CF09E18}" type="datetimeFigureOut">
              <a:rPr lang="en-SG" smtClean="0"/>
              <a:t>16/2/2020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2485-8F86-4782-B8B8-ECB3ABC377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9547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C1EF-7B02-494A-83B1-696C9CF09E18}" type="datetimeFigureOut">
              <a:rPr lang="en-SG" smtClean="0"/>
              <a:t>16/2/2020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2485-8F86-4782-B8B8-ECB3ABC377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3314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C1EF-7B02-494A-83B1-696C9CF09E18}" type="datetimeFigureOut">
              <a:rPr lang="en-SG" smtClean="0"/>
              <a:t>16/2/2020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2485-8F86-4782-B8B8-ECB3ABC377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1199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41DC1EF-7B02-494A-83B1-696C9CF09E18}" type="datetimeFigureOut">
              <a:rPr lang="en-SG" smtClean="0"/>
              <a:t>16/2/2020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2485-8F86-4782-B8B8-ECB3ABC377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4239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41DC1EF-7B02-494A-83B1-696C9CF09E18}" type="datetimeFigureOut">
              <a:rPr lang="en-SG" smtClean="0"/>
              <a:t>16/2/2020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2485-8F86-4782-B8B8-ECB3ABC377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900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C1EF-7B02-494A-83B1-696C9CF09E18}" type="datetimeFigureOut">
              <a:rPr lang="en-SG" smtClean="0"/>
              <a:t>16/2/2020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2485-8F86-4782-B8B8-ECB3ABC377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370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C1EF-7B02-494A-83B1-696C9CF09E18}" type="datetimeFigureOut">
              <a:rPr lang="en-SG" smtClean="0"/>
              <a:t>16/2/2020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2485-8F86-4782-B8B8-ECB3ABC377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7274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C1EF-7B02-494A-83B1-696C9CF09E18}" type="datetimeFigureOut">
              <a:rPr lang="en-SG" smtClean="0"/>
              <a:t>16/2/2020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2485-8F86-4782-B8B8-ECB3ABC377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550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C1EF-7B02-494A-83B1-696C9CF09E18}" type="datetimeFigureOut">
              <a:rPr lang="en-SG" smtClean="0"/>
              <a:t>16/2/2020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2485-8F86-4782-B8B8-ECB3ABC377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308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C1EF-7B02-494A-83B1-696C9CF09E18}" type="datetimeFigureOut">
              <a:rPr lang="en-SG" smtClean="0"/>
              <a:t>16/2/2020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2485-8F86-4782-B8B8-ECB3ABC377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8737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C1EF-7B02-494A-83B1-696C9CF09E18}" type="datetimeFigureOut">
              <a:rPr lang="en-SG" smtClean="0"/>
              <a:t>16/2/2020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2485-8F86-4782-B8B8-ECB3ABC377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872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C1EF-7B02-494A-83B1-696C9CF09E18}" type="datetimeFigureOut">
              <a:rPr lang="en-SG" smtClean="0"/>
              <a:t>16/2/2020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2485-8F86-4782-B8B8-ECB3ABC377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2060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C1EF-7B02-494A-83B1-696C9CF09E18}" type="datetimeFigureOut">
              <a:rPr lang="en-SG" smtClean="0"/>
              <a:t>16/2/2020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2485-8F86-4782-B8B8-ECB3ABC377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411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41DC1EF-7B02-494A-83B1-696C9CF09E18}" type="datetimeFigureOut">
              <a:rPr lang="en-SG" smtClean="0"/>
              <a:t>16/2/2020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SG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1E52485-8F86-4782-B8B8-ECB3ABC377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918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  <p:sldLayoutId id="214748385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56194" y="3389477"/>
            <a:ext cx="55643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4000" dirty="0">
                <a:solidFill>
                  <a:schemeClr val="bg1"/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Times New Roman" panose="02020603050405020304" pitchFamily="18" charset="0"/>
              </a:rPr>
              <a:t>Case-Based Reasoning (CBR) </a:t>
            </a:r>
            <a:endParaRPr lang="en-US" sz="4000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25385" y="5131558"/>
            <a:ext cx="4207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Litty Tressa George</a:t>
            </a:r>
          </a:p>
          <a:p>
            <a:r>
              <a:rPr lang="en-US" sz="20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  FICT</a:t>
            </a:r>
            <a:endParaRPr lang="en-US" sz="2000" dirty="0">
              <a:solidFill>
                <a:schemeClr val="bg1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590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3755" y="2588986"/>
            <a:ext cx="11327331" cy="2934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SG" sz="2400" b="0" i="0" u="none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 case-based system to function adequately, the </a:t>
            </a:r>
            <a:r>
              <a:rPr lang="en-SG" sz="2400" b="1" i="0" u="none" strike="noStrike" baseline="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of cases</a:t>
            </a:r>
            <a:r>
              <a:rPr lang="en-SG" sz="2400" b="1" i="0" u="none" strike="noStrike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b="0" i="0" u="none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be carefully considered.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SG" sz="2400" b="0" i="0" u="none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SG" sz="2400" b="0" i="0" u="none" strike="noStrike" baseline="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 that are used to index each case</a:t>
            </a:r>
            <a:r>
              <a:rPr lang="en-SG" sz="2400" b="0" i="0" u="none" strike="noStrike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b="0" i="0" u="none" strike="noStrike" baseline="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to be relevant </a:t>
            </a:r>
            <a:r>
              <a:rPr lang="en-SG" sz="2400" b="0" i="0" u="none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also </a:t>
            </a:r>
            <a:r>
              <a:rPr lang="en-SG" sz="2400" i="0" u="none" strike="noStrike" baseline="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be able to distinguish the case from other,</a:t>
            </a:r>
            <a:r>
              <a:rPr lang="en-SG" sz="2400" b="0" i="0" u="none" strike="noStrik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b="0" i="0" u="none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dissimilar cases.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SG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Case-based systems make the task of knowledge acquisition relatively straightforward: the knowledge engineer simply needs to obtain examples of problems and their solutions (cases), which are entered into the system’s memory.</a:t>
            </a:r>
            <a:endParaRPr lang="en-SG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715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84095" y="2624061"/>
            <a:ext cx="11559561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SG" sz="2400" b="0" i="0" u="none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the system</a:t>
            </a:r>
            <a:r>
              <a:rPr lang="en-SG" sz="2400" b="0" i="0" u="none" strike="noStrik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b="0" i="0" u="none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encounters more cases, it becomes better able to solve new problems.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SG" sz="2400" b="0" i="0" u="none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SG" sz="2400" b="0" i="0" u="none" strike="noStrik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b="0" i="0" u="none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course, as the </a:t>
            </a:r>
            <a:r>
              <a:rPr lang="en-SG" sz="2400" b="0" i="0" u="none" strike="noStrike" baseline="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of cases becomes larger</a:t>
            </a:r>
            <a:r>
              <a:rPr lang="en-SG" sz="2400" b="0" i="0" u="none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sz="2400" b="0" i="0" u="none" strike="noStrike" baseline="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becomes slower at retrieving</a:t>
            </a:r>
            <a:r>
              <a:rPr lang="en-SG" sz="2400" b="0" i="0" u="none" strike="noStrike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b="0" i="0" u="none" strike="noStrike" baseline="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cases from the database,</a:t>
            </a:r>
            <a:r>
              <a:rPr lang="en-SG" sz="2400" b="0" i="0" u="none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so there is a trade-off between performance and</a:t>
            </a:r>
            <a:r>
              <a:rPr lang="en-SG" sz="2400" b="0" i="0" u="none" strike="noStrik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b="0" i="0" u="none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SG" sz="2400" b="0" i="0" u="none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is possible to avoid this problem by only </a:t>
            </a:r>
            <a:r>
              <a:rPr lang="en-SG" sz="2400" b="0" i="0" u="none" strike="noStrike" baseline="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storing the most successful</a:t>
            </a:r>
            <a:r>
              <a:rPr lang="en-SG" sz="2400" b="0" i="0" u="none" strike="noStrike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b="0" i="0" u="none" strike="noStrike" baseline="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 </a:t>
            </a:r>
            <a:r>
              <a:rPr lang="en-SG" sz="2400" b="0" i="0" u="none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“forgetting” solutions that were less successful.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SG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691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439" y="2647043"/>
            <a:ext cx="10862875" cy="3416300"/>
          </a:xfrm>
        </p:spPr>
        <p:txBody>
          <a:bodyPr/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Case-Based Reasoning (CBR) is an Artificial Intelligence approach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and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 based on past experience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CBR combines aspects from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knowledge-based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well as from the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past experience is stored in the form of solved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 (“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cases”) in a so-called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base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problem is solved based on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adapting solutions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known similar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this new problem.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73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6056" y="2444485"/>
            <a:ext cx="11625944" cy="3318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SG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Case-Based Reasoning (CBR) </a:t>
            </a:r>
            <a:r>
              <a:rPr lang="en-SG" sz="2400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uses </a:t>
            </a:r>
            <a:r>
              <a:rPr lang="en-SG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precedents</a:t>
            </a:r>
            <a:r>
              <a:rPr lang="en-SG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(prior decisions or actions) to </a:t>
            </a:r>
            <a:r>
              <a:rPr lang="en-SG" sz="2400" b="1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inform</a:t>
            </a:r>
            <a:r>
              <a:rPr lang="en-SG" sz="2400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the  </a:t>
            </a:r>
            <a:r>
              <a:rPr lang="en-SG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current </a:t>
            </a:r>
            <a:r>
              <a:rPr lang="en-SG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decisions</a:t>
            </a:r>
            <a:endParaRPr lang="en-SG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 algn="just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SG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CBR is </a:t>
            </a:r>
          </a:p>
          <a:p>
            <a:pPr marL="1481138" lvl="0" indent="-276225" algn="just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" panose="05000000000000000000" pitchFamily="2" charset="2"/>
              <a:buChar char="ü"/>
            </a:pPr>
            <a:r>
              <a:rPr lang="en-SG" sz="2400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</a:t>
            </a:r>
            <a:r>
              <a:rPr lang="en-SG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intuitive </a:t>
            </a:r>
          </a:p>
          <a:p>
            <a:pPr marL="1481138" lvl="0" indent="-276225" algn="just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" panose="05000000000000000000" pitchFamily="2" charset="2"/>
              <a:buChar char="ü"/>
            </a:pPr>
            <a:r>
              <a:rPr lang="en-SG" sz="2400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relatively </a:t>
            </a:r>
            <a:r>
              <a:rPr lang="en-SG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simple to implement</a:t>
            </a:r>
          </a:p>
          <a:p>
            <a:pPr marL="1481138" lvl="0" indent="-276225" algn="just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" panose="05000000000000000000" pitchFamily="2" charset="2"/>
              <a:buChar char="ü"/>
            </a:pPr>
            <a:r>
              <a:rPr lang="en-SG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SG" sz="2400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transparent </a:t>
            </a:r>
            <a:endParaRPr lang="en-SG" sz="2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481138" lvl="0" indent="-276225" algn="just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" panose="05000000000000000000" pitchFamily="2" charset="2"/>
              <a:buChar char="ü"/>
            </a:pPr>
            <a:r>
              <a:rPr lang="en-SG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and it learns </a:t>
            </a:r>
          </a:p>
        </p:txBody>
      </p:sp>
    </p:spTree>
    <p:extLst>
      <p:ext uri="{BB962C8B-B14F-4D97-AF65-F5344CB8AC3E}">
        <p14:creationId xmlns:p14="http://schemas.microsoft.com/office/powerpoint/2010/main" val="8328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3869" y="799497"/>
            <a:ext cx="8761413" cy="706964"/>
          </a:xfrm>
        </p:spPr>
        <p:txBody>
          <a:bodyPr/>
          <a:lstStyle/>
          <a:p>
            <a:r>
              <a:rPr lang="en-US" b="1" dirty="0">
                <a:latin typeface="Monotype Corsiva" panose="03010101010201010101" pitchFamily="66" charset="0"/>
                <a:cs typeface="Times New Roman" panose="02020603050405020304" pitchFamily="18" charset="0"/>
              </a:rPr>
              <a:t>Case-Based Reasoning </a:t>
            </a:r>
            <a:r>
              <a:rPr lang="en-US" b="1" dirty="0" smtClean="0">
                <a:latin typeface="Monotype Corsiva" panose="03010101010201010101" pitchFamily="66" charset="0"/>
                <a:cs typeface="Times New Roman" panose="02020603050405020304" pitchFamily="18" charset="0"/>
              </a:rPr>
              <a:t>Terminologies</a:t>
            </a:r>
            <a:endParaRPr lang="en-US" b="1" dirty="0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726" y="2356756"/>
            <a:ext cx="11777274" cy="34163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:=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(characterization)/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(artifact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at hand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(ie; problem statement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new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without solution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Retrieve: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case is used to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 case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known (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cases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Reuse: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and retrieved case are combined to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including the suggested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artifact.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Revise: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Suggested artifact is applied and evaluated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Retain: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experiences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applying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artifact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retained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adapting the case base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conceptual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6162" y="6093136"/>
            <a:ext cx="112806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Note: Technically, artifacts are solutions or intermediate solutions produced in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a solution which had already implemented in the previous history. 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5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4782" y="944640"/>
            <a:ext cx="8761413" cy="706964"/>
          </a:xfrm>
        </p:spPr>
        <p:txBody>
          <a:bodyPr/>
          <a:lstStyle/>
          <a:p>
            <a:r>
              <a:rPr lang="en-US" b="1" dirty="0">
                <a:latin typeface="Monotype Corsiva" panose="03010101010201010101" pitchFamily="66" charset="0"/>
              </a:rPr>
              <a:t>Case-Based Reasoning Process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337" y="2284185"/>
            <a:ext cx="11841034" cy="34163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new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is used to find a matching case from the collection of previous cases.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retrieved case is combined with the input case - in the 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reuse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-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proposed solution to the initial problem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revise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tests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solution for success, for example, by applying it to the real-life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 or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 it evaluated by a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repaired if failed. 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important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learning, since the system needs feedback on how successful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proposed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actually was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Retain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main learning task, where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experience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retained for future reuse, by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updating the case base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possibly also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domain knowledge.</a:t>
            </a:r>
          </a:p>
        </p:txBody>
      </p:sp>
    </p:spTree>
    <p:extLst>
      <p:ext uri="{BB962C8B-B14F-4D97-AF65-F5344CB8AC3E}">
        <p14:creationId xmlns:p14="http://schemas.microsoft.com/office/powerpoint/2010/main" val="1856226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6382" y="639143"/>
            <a:ext cx="8761413" cy="706964"/>
          </a:xfrm>
        </p:spPr>
        <p:txBody>
          <a:bodyPr/>
          <a:lstStyle/>
          <a:p>
            <a:r>
              <a:rPr lang="en-US" b="1" dirty="0">
                <a:latin typeface="Monotype Corsiva" panose="03010101010201010101" pitchFamily="66" charset="0"/>
              </a:rPr>
              <a:t>Case-Based Reasoning Process Model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362" y="1346107"/>
            <a:ext cx="6795181" cy="551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66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3124" y="2632529"/>
            <a:ext cx="11878875" cy="34163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solving a new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problem.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query is submitted to a CBR system to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retrieve the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 of the most similar problems/cases in the case base. 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considered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 potential new case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underlying idea of CBR is simple: </a:t>
            </a:r>
            <a:r>
              <a:rPr lang="en-US" sz="24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do </a:t>
            </a:r>
            <a:r>
              <a:rPr lang="en-US" sz="2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solve problems from </a:t>
            </a:r>
            <a:r>
              <a:rPr lang="en-US" sz="24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scratch but </a:t>
            </a:r>
            <a:r>
              <a:rPr lang="en-US" sz="2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remember how you (or someone else) solved a similar problem and apply </a:t>
            </a:r>
            <a:r>
              <a:rPr lang="en-US" sz="24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knowledge </a:t>
            </a:r>
            <a:r>
              <a:rPr lang="en-US" sz="2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solve your current problem</a:t>
            </a:r>
            <a:r>
              <a:rPr lang="en-US" u="sng" dirty="0"/>
              <a:t>.</a:t>
            </a:r>
            <a:endParaRPr lang="en-US" sz="24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467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99885" y="3135285"/>
            <a:ext cx="9753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CBR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approach for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developing knowledge-based systems</a:t>
            </a:r>
            <a:endParaRPr lang="en-US" sz="2400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CBR is an approach for </a:t>
            </a:r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from experience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(examples, cases)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CBR is a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 based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extension of the nearest neighbor </a:t>
            </a:r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paradigm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 from pattern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CBR is a </a:t>
            </a:r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information </a:t>
            </a:r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retrieval.</a:t>
            </a: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298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3568" y="2659065"/>
            <a:ext cx="110304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SG" sz="24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case-based reasoning system uses a </a:t>
            </a:r>
            <a:r>
              <a:rPr lang="en-SG" sz="2400" b="0" i="0" u="none" strike="noStrike" baseline="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SG" sz="24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can store solutions to past</a:t>
            </a:r>
            <a:r>
              <a:rPr lang="en-SG" sz="2400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problems, along with </a:t>
            </a:r>
            <a:r>
              <a:rPr lang="en-SG" sz="2400" b="0" i="0" u="none" strike="noStrike" baseline="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SG" sz="24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about whether </a:t>
            </a:r>
            <a:r>
              <a:rPr lang="en-SG" sz="2400" b="0" i="0" u="none" strike="noStrike" baseline="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solution was </a:t>
            </a:r>
            <a:r>
              <a:rPr lang="en-SG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b="0" i="0" u="none" strike="noStrike" baseline="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</a:t>
            </a:r>
            <a:r>
              <a:rPr lang="en-SG" sz="2400" b="0" i="0" u="none" strike="noStrike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not.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SG" sz="24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Such a system must therefore have the ability to look up a new problem,</a:t>
            </a:r>
            <a:r>
              <a:rPr lang="en-SG" sz="2400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find a previous case that was similar or identical to the current</a:t>
            </a:r>
            <a:r>
              <a:rPr lang="en-SG" sz="2400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SG" sz="24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such a case is found, the </a:t>
            </a:r>
            <a:r>
              <a:rPr lang="en-SG" sz="2400" b="0" i="0" u="none" strike="noStrike" baseline="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that was applied earlier is modified</a:t>
            </a:r>
            <a:r>
              <a:rPr lang="en-SG" sz="2400" b="0" i="0" u="none" strike="noStrike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apply it directly to the current problem.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SG" sz="24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SG" sz="2400" b="0" i="0" u="none" strike="noStrike" baseline="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SG" sz="24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SG" sz="2400" b="0" i="0" u="none" strike="noStrike" baseline="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stored</a:t>
            </a:r>
            <a:r>
              <a:rPr lang="en-SG" sz="2400" b="0" i="0" u="none" strike="noStrike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b="0" i="0" u="none" strike="noStrike" baseline="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memory</a:t>
            </a:r>
            <a:r>
              <a:rPr lang="en-SG" sz="24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along with information about whether it succeeded or failed.</a:t>
            </a:r>
          </a:p>
        </p:txBody>
      </p:sp>
    </p:spTree>
    <p:extLst>
      <p:ext uri="{BB962C8B-B14F-4D97-AF65-F5344CB8AC3E}">
        <p14:creationId xmlns:p14="http://schemas.microsoft.com/office/powerpoint/2010/main" val="2270989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</TotalTime>
  <Words>756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Cambria</vt:lpstr>
      <vt:lpstr>Century Gothic</vt:lpstr>
      <vt:lpstr>Mongolian Baiti</vt:lpstr>
      <vt:lpstr>Monotype Corsiva</vt:lpstr>
      <vt:lpstr>Times New Roman</vt:lpstr>
      <vt:lpstr>Wingdings</vt:lpstr>
      <vt:lpstr>Wingdings 3</vt:lpstr>
      <vt:lpstr>Ion Boardroom</vt:lpstr>
      <vt:lpstr>PowerPoint Presentation</vt:lpstr>
      <vt:lpstr>Introduction</vt:lpstr>
      <vt:lpstr>PowerPoint Presentation</vt:lpstr>
      <vt:lpstr>Case-Based Reasoning Terminologies</vt:lpstr>
      <vt:lpstr>Case-Based Reasoning Process </vt:lpstr>
      <vt:lpstr>Case-Based Reasoning Process Model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varghese</dc:creator>
  <cp:lastModifiedBy>Litty Tressa George</cp:lastModifiedBy>
  <cp:revision>73</cp:revision>
  <dcterms:created xsi:type="dcterms:W3CDTF">2019-10-26T18:56:53Z</dcterms:created>
  <dcterms:modified xsi:type="dcterms:W3CDTF">2020-02-16T14:36:32Z</dcterms:modified>
</cp:coreProperties>
</file>