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311" r:id="rId3"/>
    <p:sldId id="258" r:id="rId4"/>
    <p:sldId id="257" r:id="rId5"/>
    <p:sldId id="281" r:id="rId6"/>
    <p:sldId id="312" r:id="rId7"/>
    <p:sldId id="313" r:id="rId8"/>
    <p:sldId id="305" r:id="rId9"/>
    <p:sldId id="314" r:id="rId10"/>
    <p:sldId id="315" r:id="rId11"/>
    <p:sldId id="276" r:id="rId12"/>
    <p:sldId id="262" r:id="rId13"/>
    <p:sldId id="267" r:id="rId14"/>
    <p:sldId id="264" r:id="rId15"/>
    <p:sldId id="283" r:id="rId16"/>
    <p:sldId id="265" r:id="rId17"/>
    <p:sldId id="263" r:id="rId18"/>
    <p:sldId id="266" r:id="rId19"/>
    <p:sldId id="268" r:id="rId20"/>
    <p:sldId id="277" r:id="rId21"/>
    <p:sldId id="269" r:id="rId22"/>
    <p:sldId id="280" r:id="rId23"/>
    <p:sldId id="270" r:id="rId24"/>
    <p:sldId id="297" r:id="rId25"/>
    <p:sldId id="298" r:id="rId26"/>
    <p:sldId id="296" r:id="rId27"/>
    <p:sldId id="271" r:id="rId28"/>
    <p:sldId id="299" r:id="rId29"/>
    <p:sldId id="275" r:id="rId30"/>
    <p:sldId id="272" r:id="rId31"/>
    <p:sldId id="273" r:id="rId32"/>
    <p:sldId id="279" r:id="rId33"/>
    <p:sldId id="278" r:id="rId34"/>
    <p:sldId id="287" r:id="rId35"/>
    <p:sldId id="288" r:id="rId36"/>
    <p:sldId id="286" r:id="rId37"/>
    <p:sldId id="289" r:id="rId38"/>
    <p:sldId id="285" r:id="rId39"/>
    <p:sldId id="295" r:id="rId40"/>
    <p:sldId id="300" r:id="rId41"/>
    <p:sldId id="290" r:id="rId42"/>
    <p:sldId id="291" r:id="rId43"/>
    <p:sldId id="292" r:id="rId44"/>
    <p:sldId id="301" r:id="rId45"/>
    <p:sldId id="302" r:id="rId46"/>
    <p:sldId id="310" r:id="rId47"/>
    <p:sldId id="303" r:id="rId48"/>
    <p:sldId id="304" r:id="rId49"/>
    <p:sldId id="294" r:id="rId50"/>
    <p:sldId id="293" r:id="rId51"/>
    <p:sldId id="284" r:id="rId52"/>
    <p:sldId id="306" r:id="rId53"/>
    <p:sldId id="307"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3/3/2020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10359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3/3/2020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80186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3/3/2020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353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3/3/2020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20701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06647C-55C7-4077-A1C7-146A9FA2D71C}" type="datetimeFigureOut">
              <a:rPr lang="en-SG" smtClean="0"/>
              <a:t>3/3/2020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22629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806647C-55C7-4077-A1C7-146A9FA2D71C}" type="datetimeFigureOut">
              <a:rPr lang="en-SG" smtClean="0"/>
              <a:t>3/3/2020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416775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E806647C-55C7-4077-A1C7-146A9FA2D71C}" type="datetimeFigureOut">
              <a:rPr lang="en-SG" smtClean="0"/>
              <a:t>3/3/2020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417001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E806647C-55C7-4077-A1C7-146A9FA2D71C}" type="datetimeFigureOut">
              <a:rPr lang="en-SG" smtClean="0"/>
              <a:t>3/3/2020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30145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647C-55C7-4077-A1C7-146A9FA2D71C}" type="datetimeFigureOut">
              <a:rPr lang="en-SG" smtClean="0"/>
              <a:t>3/3/2020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355128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647C-55C7-4077-A1C7-146A9FA2D71C}" type="datetimeFigureOut">
              <a:rPr lang="en-SG" smtClean="0"/>
              <a:t>3/3/2020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79363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647C-55C7-4077-A1C7-146A9FA2D71C}" type="datetimeFigureOut">
              <a:rPr lang="en-SG" smtClean="0"/>
              <a:t>3/3/2020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20479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6647C-55C7-4077-A1C7-146A9FA2D71C}" type="datetimeFigureOut">
              <a:rPr lang="en-SG" smtClean="0"/>
              <a:t>3/3/2020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3B329-7F3D-4011-ABB5-FAE8421B7D7F}" type="slidenum">
              <a:rPr lang="en-SG" smtClean="0"/>
              <a:t>‹#›</a:t>
            </a:fld>
            <a:endParaRPr lang="en-SG"/>
          </a:p>
        </p:txBody>
      </p:sp>
    </p:spTree>
    <p:extLst>
      <p:ext uri="{BB962C8B-B14F-4D97-AF65-F5344CB8AC3E}">
        <p14:creationId xmlns:p14="http://schemas.microsoft.com/office/powerpoint/2010/main" val="213281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58" y="-1"/>
            <a:ext cx="12193058" cy="6858003"/>
            <a:chOff x="-1058" y="-1"/>
            <a:chExt cx="12193058" cy="6858003"/>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6" name="Picture 5"/>
            <p:cNvPicPr>
              <a:picLocks noChangeAspect="1"/>
            </p:cNvPicPr>
            <p:nvPr/>
          </p:nvPicPr>
          <p:blipFill>
            <a:blip r:embed="rId3"/>
            <a:stretch>
              <a:fillRect/>
            </a:stretch>
          </p:blipFill>
          <p:spPr>
            <a:xfrm rot="16200000">
              <a:off x="-2965794" y="2965795"/>
              <a:ext cx="6858002" cy="926412"/>
            </a:xfrm>
            <a:prstGeom prst="rect">
              <a:avLst/>
            </a:prstGeom>
          </p:spPr>
        </p:pic>
        <p:pic>
          <p:nvPicPr>
            <p:cNvPr id="7" name="Picture 6"/>
            <p:cNvPicPr>
              <a:picLocks noChangeAspect="1"/>
            </p:cNvPicPr>
            <p:nvPr/>
          </p:nvPicPr>
          <p:blipFill>
            <a:blip r:embed="rId3"/>
            <a:stretch>
              <a:fillRect/>
            </a:stretch>
          </p:blipFill>
          <p:spPr>
            <a:xfrm rot="5400000">
              <a:off x="8299792" y="2965793"/>
              <a:ext cx="6858001" cy="926413"/>
            </a:xfrm>
            <a:prstGeom prst="rect">
              <a:avLst/>
            </a:prstGeom>
          </p:spPr>
        </p:pic>
        <p:pic>
          <p:nvPicPr>
            <p:cNvPr id="8" name="Picture 7"/>
            <p:cNvPicPr>
              <a:picLocks noChangeAspect="1"/>
            </p:cNvPicPr>
            <p:nvPr/>
          </p:nvPicPr>
          <p:blipFill>
            <a:blip r:embed="rId3"/>
            <a:stretch>
              <a:fillRect/>
            </a:stretch>
          </p:blipFill>
          <p:spPr>
            <a:xfrm>
              <a:off x="-1058" y="5644791"/>
              <a:ext cx="12193057" cy="1213209"/>
            </a:xfrm>
            <a:prstGeom prst="rect">
              <a:avLst/>
            </a:prstGeom>
          </p:spPr>
        </p:pic>
        <p:pic>
          <p:nvPicPr>
            <p:cNvPr id="5" name="Picture 4"/>
            <p:cNvPicPr>
              <a:picLocks noChangeAspect="1"/>
            </p:cNvPicPr>
            <p:nvPr/>
          </p:nvPicPr>
          <p:blipFill>
            <a:blip r:embed="rId4"/>
            <a:stretch>
              <a:fillRect/>
            </a:stretch>
          </p:blipFill>
          <p:spPr>
            <a:xfrm>
              <a:off x="803051" y="700046"/>
              <a:ext cx="10592829" cy="5720344"/>
            </a:xfrm>
            <a:prstGeom prst="rect">
              <a:avLst/>
            </a:prstGeom>
          </p:spPr>
        </p:pic>
      </p:grpSp>
      <p:sp>
        <p:nvSpPr>
          <p:cNvPr id="9" name="TextBox 8"/>
          <p:cNvSpPr txBox="1"/>
          <p:nvPr/>
        </p:nvSpPr>
        <p:spPr>
          <a:xfrm>
            <a:off x="1049772" y="5167735"/>
            <a:ext cx="4260555" cy="954107"/>
          </a:xfrm>
          <a:prstGeom prst="rect">
            <a:avLst/>
          </a:prstGeom>
          <a:noFill/>
        </p:spPr>
        <p:txBody>
          <a:bodyPr wrap="square" rtlCol="0">
            <a:spAutoFit/>
          </a:bodyPr>
          <a:lstStyle/>
          <a:p>
            <a:r>
              <a:rPr lang="en-US" sz="2800" b="1" dirty="0" smtClean="0">
                <a:solidFill>
                  <a:srgbClr val="CCED55"/>
                </a:solidFill>
                <a:latin typeface="Monotype Corsiva" panose="03010101010201010101" pitchFamily="66" charset="0"/>
              </a:rPr>
              <a:t>Litty Tressa George </a:t>
            </a:r>
          </a:p>
          <a:p>
            <a:r>
              <a:rPr lang="en-US" sz="2800" b="1" dirty="0" smtClean="0">
                <a:solidFill>
                  <a:srgbClr val="CCED55"/>
                </a:solidFill>
                <a:latin typeface="Monotype Corsiva" panose="03010101010201010101" pitchFamily="66" charset="0"/>
              </a:rPr>
              <a:t>FICT</a:t>
            </a:r>
            <a:endParaRPr lang="en-US" sz="2800" b="1" dirty="0">
              <a:solidFill>
                <a:srgbClr val="CCED55"/>
              </a:solidFill>
              <a:latin typeface="Monotype Corsiva" panose="03010101010201010101" pitchFamily="66" charset="0"/>
            </a:endParaRPr>
          </a:p>
        </p:txBody>
      </p:sp>
    </p:spTree>
    <p:extLst>
      <p:ext uri="{BB962C8B-B14F-4D97-AF65-F5344CB8AC3E}">
        <p14:creationId xmlns:p14="http://schemas.microsoft.com/office/powerpoint/2010/main" val="2694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854" y="153059"/>
            <a:ext cx="12030146" cy="1104900"/>
          </a:xfrm>
          <a:prstGeom prst="rect">
            <a:avLst/>
          </a:prstGeom>
        </p:spPr>
      </p:pic>
      <p:sp>
        <p:nvSpPr>
          <p:cNvPr id="3" name="TextBox 2"/>
          <p:cNvSpPr txBox="1"/>
          <p:nvPr/>
        </p:nvSpPr>
        <p:spPr>
          <a:xfrm>
            <a:off x="3505267" y="382343"/>
            <a:ext cx="6925235" cy="646331"/>
          </a:xfrm>
          <a:prstGeom prst="rect">
            <a:avLst/>
          </a:prstGeom>
          <a:noFill/>
        </p:spPr>
        <p:txBody>
          <a:bodyPr wrap="square" rtlCol="0">
            <a:spAutoFit/>
          </a:bodyPr>
          <a:lstStyle/>
          <a:p>
            <a:r>
              <a:rPr lang="en-SG" sz="3600" b="1" u="sng" dirty="0">
                <a:latin typeface="Monotype Corsiva" panose="03010101010201010101" pitchFamily="66" charset="0"/>
              </a:rPr>
              <a:t>A</a:t>
            </a:r>
            <a:r>
              <a:rPr lang="en-SG" sz="3600" b="1" u="sng" dirty="0" smtClean="0">
                <a:latin typeface="Monotype Corsiva" panose="03010101010201010101" pitchFamily="66" charset="0"/>
              </a:rPr>
              <a:t>rtificial Neurons </a:t>
            </a:r>
            <a:endParaRPr lang="en-SG" sz="3600" b="1" u="sng" dirty="0">
              <a:latin typeface="Monotype Corsiva" panose="03010101010201010101" pitchFamily="66" charset="0"/>
            </a:endParaRPr>
          </a:p>
        </p:txBody>
      </p:sp>
      <p:sp>
        <p:nvSpPr>
          <p:cNvPr id="8" name="Rectangle 7"/>
          <p:cNvSpPr/>
          <p:nvPr/>
        </p:nvSpPr>
        <p:spPr>
          <a:xfrm>
            <a:off x="161854" y="1701303"/>
            <a:ext cx="11808473" cy="3985706"/>
          </a:xfrm>
          <a:prstGeom prst="rect">
            <a:avLst/>
          </a:prstGeom>
        </p:spPr>
        <p:txBody>
          <a:bodyPr wrap="square">
            <a:spAutoFit/>
          </a:bodyPr>
          <a:lstStyle/>
          <a:p>
            <a:pPr marL="342900" indent="-342900" algn="just">
              <a:buFont typeface="Wingdings" panose="05000000000000000000" pitchFamily="2" charset="2"/>
              <a:buChar char="v"/>
            </a:pP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Artificial neural networks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are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modelled</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on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human brain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consist of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 number 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artificial neurons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Neurons in artificial neural networks tend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fewer connections than biological neurons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neural networks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are all (currently) significantly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smaller in terms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number of neurons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than</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human brain.</a:t>
            </a: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 neurons that we examine in this chapter were invented by </a:t>
            </a:r>
            <a:r>
              <a:rPr lang="en-SG" sz="2300" dirty="0" smtClean="0">
                <a:solidFill>
                  <a:srgbClr val="C00000"/>
                </a:solidFill>
                <a:latin typeface="Times New Roman" panose="02020603050405020304" pitchFamily="18" charset="0"/>
                <a:cs typeface="Times New Roman" panose="02020603050405020304" pitchFamily="18" charset="0"/>
              </a:rPr>
              <a:t>McCulloch  and Pitts </a:t>
            </a:r>
            <a:r>
              <a:rPr lang="en-SG" sz="2300" dirty="0" smtClean="0">
                <a:latin typeface="Times New Roman" panose="02020603050405020304" pitchFamily="18" charset="0"/>
                <a:cs typeface="Times New Roman" panose="02020603050405020304" pitchFamily="18" charset="0"/>
              </a:rPr>
              <a:t>(1943) and so are often referred to as McCulloch and Pitts neurons.</a:t>
            </a: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Each </a:t>
            </a:r>
            <a:r>
              <a:rPr lang="en-SG" sz="2300" dirty="0" smtClean="0">
                <a:solidFill>
                  <a:srgbClr val="C00000"/>
                </a:solidFill>
                <a:latin typeface="Times New Roman" panose="02020603050405020304" pitchFamily="18" charset="0"/>
                <a:cs typeface="Times New Roman" panose="02020603050405020304" pitchFamily="18" charset="0"/>
              </a:rPr>
              <a:t>neuron</a:t>
            </a:r>
            <a:r>
              <a:rPr lang="en-SG" sz="2300" dirty="0" smtClean="0">
                <a:latin typeface="Times New Roman" panose="02020603050405020304" pitchFamily="18" charset="0"/>
                <a:cs typeface="Times New Roman" panose="02020603050405020304" pitchFamily="18" charset="0"/>
              </a:rPr>
              <a:t> (or node) in a neural network receives a number of inputs.</a:t>
            </a: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 function called the activation function is applied to these input values, which results in the activation level of the neuron</a:t>
            </a:r>
            <a:r>
              <a:rPr lang="en-SG" sz="2300" dirty="0">
                <a:latin typeface="Times New Roman" panose="02020603050405020304" pitchFamily="18" charset="0"/>
                <a:cs typeface="Times New Roman" panose="02020603050405020304" pitchFamily="18" charset="0"/>
              </a:rPr>
              <a:t>.</a:t>
            </a:r>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There are a number of possible functions that can be used in neurons.</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70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156987" y="324482"/>
            <a:ext cx="9878025" cy="1200329"/>
          </a:xfrm>
          <a:prstGeom prst="rect">
            <a:avLst/>
          </a:prstGeom>
        </p:spPr>
        <p:txBody>
          <a:bodyPr wrap="none">
            <a:spAutoFit/>
          </a:bodyPr>
          <a:lstStyle/>
          <a:p>
            <a:pPr lvl="0"/>
            <a:r>
              <a:rPr lang="en-US" sz="3600" b="1" dirty="0" smtClean="0">
                <a:solidFill>
                  <a:prstClr val="black"/>
                </a:solidFill>
                <a:latin typeface="Monotype Corsiva" panose="03010101010201010101" pitchFamily="66" charset="0"/>
              </a:rPr>
              <a:t>Analogy </a:t>
            </a:r>
            <a:r>
              <a:rPr lang="en-US" sz="3600" b="1" dirty="0">
                <a:solidFill>
                  <a:prstClr val="black"/>
                </a:solidFill>
                <a:latin typeface="Monotype Corsiva" panose="03010101010201010101" pitchFamily="66" charset="0"/>
              </a:rPr>
              <a:t>between biological and artificial neural networks</a:t>
            </a:r>
          </a:p>
          <a:p>
            <a:pPr lvl="0"/>
            <a:r>
              <a:rPr lang="en-SG" sz="3600" b="1" dirty="0" smtClean="0">
                <a:solidFill>
                  <a:prstClr val="black"/>
                </a:solidFill>
                <a:latin typeface="Monotype Corsiva" panose="03010101010201010101" pitchFamily="66" charset="0"/>
              </a:rPr>
              <a:t> </a:t>
            </a:r>
            <a:endParaRPr lang="en-SG" sz="3600" b="1" dirty="0">
              <a:solidFill>
                <a:prstClr val="black"/>
              </a:solidFill>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1428309" y="1849293"/>
            <a:ext cx="10115297" cy="3061967"/>
          </a:xfrm>
          <a:prstGeom prst="rect">
            <a:avLst/>
          </a:prstGeom>
        </p:spPr>
      </p:pic>
    </p:spTree>
    <p:extLst>
      <p:ext uri="{BB962C8B-B14F-4D97-AF65-F5344CB8AC3E}">
        <p14:creationId xmlns:p14="http://schemas.microsoft.com/office/powerpoint/2010/main" val="1843135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558" y="69088"/>
            <a:ext cx="11943711" cy="1104900"/>
          </a:xfrm>
          <a:prstGeom prst="rect">
            <a:avLst/>
          </a:prstGeom>
        </p:spPr>
      </p:pic>
      <p:sp>
        <p:nvSpPr>
          <p:cNvPr id="3" name="TextBox 2"/>
          <p:cNvSpPr txBox="1"/>
          <p:nvPr/>
        </p:nvSpPr>
        <p:spPr>
          <a:xfrm>
            <a:off x="3311722" y="298372"/>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Activation function</a:t>
            </a:r>
            <a:endParaRPr lang="en-SG" sz="3600" b="1" dirty="0">
              <a:latin typeface="Monotype Corsiva" panose="03010101010201010101" pitchFamily="66" charset="0"/>
            </a:endParaRPr>
          </a:p>
        </p:txBody>
      </p:sp>
      <p:sp>
        <p:nvSpPr>
          <p:cNvPr id="2" name="Rectangle 1"/>
          <p:cNvSpPr/>
          <p:nvPr/>
        </p:nvSpPr>
        <p:spPr>
          <a:xfrm>
            <a:off x="237563" y="1972382"/>
            <a:ext cx="11954436" cy="3277820"/>
          </a:xfrm>
          <a:prstGeom prst="rect">
            <a:avLst/>
          </a:prstGeom>
        </p:spPr>
        <p:txBody>
          <a:bodyPr wrap="square">
            <a:spAutoFit/>
          </a:bodyPr>
          <a:lstStyle/>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 activation function maps the inputs into a corresponding output class.</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 purpose of the activation function is </a:t>
            </a:r>
            <a:r>
              <a:rPr lang="en-SG" sz="2300" i="0" dirty="0" smtClean="0">
                <a:solidFill>
                  <a:srgbClr val="C00000"/>
                </a:solidFill>
                <a:effectLst/>
                <a:latin typeface="Times New Roman" panose="02020603050405020304" pitchFamily="18" charset="0"/>
                <a:cs typeface="Times New Roman" panose="02020603050405020304" pitchFamily="18" charset="0"/>
              </a:rPr>
              <a:t>to introduce non-linearity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into the output of a neuron. </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This is important because most real world data is non linear and we want neurons to </a:t>
            </a:r>
            <a:r>
              <a:rPr lang="en-SG" sz="2300" i="1" dirty="0" smtClean="0">
                <a:solidFill>
                  <a:srgbClr val="C00000"/>
                </a:solidFill>
                <a:effectLst/>
                <a:latin typeface="Times New Roman" panose="02020603050405020304" pitchFamily="18" charset="0"/>
                <a:cs typeface="Times New Roman" panose="02020603050405020304" pitchFamily="18" charset="0"/>
              </a:rPr>
              <a:t>learn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these</a:t>
            </a:r>
            <a:r>
              <a:rPr lang="en-SG" sz="2300" i="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non linear representations.</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Every </a:t>
            </a:r>
            <a:r>
              <a:rPr lang="en-SG" sz="2300" i="0" dirty="0" smtClean="0">
                <a:solidFill>
                  <a:srgbClr val="C00000"/>
                </a:solidFill>
                <a:effectLst/>
                <a:latin typeface="Times New Roman" panose="02020603050405020304" pitchFamily="18" charset="0"/>
                <a:cs typeface="Times New Roman" panose="02020603050405020304" pitchFamily="18" charset="0"/>
              </a:rPr>
              <a:t>activation function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(or </a:t>
            </a:r>
            <a:r>
              <a:rPr lang="en-SG" sz="2300" i="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non-linearity</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takes a single input and performs a certain fixed mathematical operation on it . </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There are several activation functions you may encounter in practice:</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Some of the most commonly used activation functions are illustrated in Fig.</a:t>
            </a:r>
          </a:p>
          <a:p>
            <a:pPr marL="285750" indent="-285750" algn="just">
              <a:buFont typeface="Wingdings" panose="05000000000000000000" pitchFamily="2" charset="2"/>
              <a:buChar char="v"/>
            </a:pPr>
            <a:endParaRPr lang="en-SG" sz="2300" b="0" i="0" dirty="0" smtClean="0">
              <a:solidFill>
                <a:srgbClr val="6D6D6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567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399" y="18588"/>
            <a:ext cx="11934613" cy="1104900"/>
          </a:xfrm>
          <a:prstGeom prst="rect">
            <a:avLst/>
          </a:prstGeom>
        </p:spPr>
      </p:pic>
      <p:sp>
        <p:nvSpPr>
          <p:cNvPr id="3" name="TextBox 2"/>
          <p:cNvSpPr txBox="1"/>
          <p:nvPr/>
        </p:nvSpPr>
        <p:spPr>
          <a:xfrm>
            <a:off x="1992171" y="464074"/>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Why do we need Activation Function ?</a:t>
            </a:r>
            <a:endParaRPr lang="en-SG" sz="3600" b="1" dirty="0">
              <a:latin typeface="Monotype Corsiva" panose="03010101010201010101" pitchFamily="66" charset="0"/>
            </a:endParaRPr>
          </a:p>
        </p:txBody>
      </p:sp>
      <p:sp>
        <p:nvSpPr>
          <p:cNvPr id="4" name="Rectangle 3"/>
          <p:cNvSpPr/>
          <p:nvPr/>
        </p:nvSpPr>
        <p:spPr>
          <a:xfrm>
            <a:off x="63699" y="1352772"/>
            <a:ext cx="12062012" cy="5062924"/>
          </a:xfrm>
          <a:prstGeom prst="rect">
            <a:avLst/>
          </a:prstGeom>
        </p:spPr>
        <p:txBody>
          <a:bodyPr wrap="square">
            <a:spAutoFit/>
          </a:bodyPr>
          <a:lstStyle/>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If an  </a:t>
            </a:r>
            <a:r>
              <a:rPr lang="en-SG" sz="2300" b="0" i="0" dirty="0" smtClean="0">
                <a:effectLst/>
                <a:latin typeface="Times New Roman" panose="02020603050405020304" pitchFamily="18" charset="0"/>
                <a:cs typeface="Times New Roman" panose="02020603050405020304" pitchFamily="18" charset="0"/>
              </a:rPr>
              <a:t>Activation function is not applied, then the output signal would simply be a simple </a:t>
            </a:r>
            <a:r>
              <a:rPr lang="en-SG" sz="2300" b="1" i="1" dirty="0" smtClean="0">
                <a:solidFill>
                  <a:srgbClr val="C00000"/>
                </a:solidFill>
                <a:effectLst/>
                <a:latin typeface="Times New Roman" panose="02020603050405020304" pitchFamily="18" charset="0"/>
                <a:cs typeface="Times New Roman" panose="02020603050405020304" pitchFamily="18" charset="0"/>
              </a:rPr>
              <a:t>linear function</a:t>
            </a:r>
            <a:r>
              <a:rPr lang="en-SG" sz="2300" b="0" i="1" dirty="0" smtClean="0">
                <a:solidFill>
                  <a:srgbClr val="C00000"/>
                </a:solidFill>
                <a:effectLst/>
                <a:latin typeface="Times New Roman" panose="02020603050405020304" pitchFamily="18" charset="0"/>
                <a:cs typeface="Times New Roman" panose="02020603050405020304" pitchFamily="18" charset="0"/>
              </a:rPr>
              <a:t>.</a:t>
            </a:r>
            <a:r>
              <a:rPr lang="en-SG" sz="2300" b="1" i="0" dirty="0" smtClean="0">
                <a:solidFill>
                  <a:srgbClr val="C00000"/>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Now, a </a:t>
            </a:r>
            <a:r>
              <a:rPr lang="en-SG" sz="2300" b="0" i="0" dirty="0" smtClean="0">
                <a:solidFill>
                  <a:srgbClr val="C00000"/>
                </a:solidFill>
                <a:effectLst/>
                <a:latin typeface="Times New Roman" panose="02020603050405020304" pitchFamily="18" charset="0"/>
                <a:cs typeface="Times New Roman" panose="02020603050405020304" pitchFamily="18" charset="0"/>
              </a:rPr>
              <a:t>linear equation </a:t>
            </a:r>
            <a:r>
              <a:rPr lang="en-SG" sz="2300" b="0" i="0" dirty="0" smtClean="0">
                <a:effectLst/>
                <a:latin typeface="Times New Roman" panose="02020603050405020304" pitchFamily="18" charset="0"/>
                <a:cs typeface="Times New Roman" panose="02020603050405020304" pitchFamily="18" charset="0"/>
              </a:rPr>
              <a:t>is easy to solve but they are </a:t>
            </a:r>
            <a:r>
              <a:rPr lang="en-SG" sz="2300" b="0" i="0" dirty="0" smtClean="0">
                <a:solidFill>
                  <a:srgbClr val="C00000"/>
                </a:solidFill>
                <a:effectLst/>
                <a:latin typeface="Times New Roman" panose="02020603050405020304" pitchFamily="18" charset="0"/>
                <a:cs typeface="Times New Roman" panose="02020603050405020304" pitchFamily="18" charset="0"/>
              </a:rPr>
              <a:t>limited in their complexity </a:t>
            </a:r>
            <a:r>
              <a:rPr lang="en-SG" sz="2300" b="0" i="0" dirty="0" smtClean="0">
                <a:effectLst/>
                <a:latin typeface="Times New Roman" panose="02020603050405020304" pitchFamily="18" charset="0"/>
                <a:cs typeface="Times New Roman" panose="02020603050405020304" pitchFamily="18" charset="0"/>
              </a:rPr>
              <a:t>and </a:t>
            </a:r>
            <a:r>
              <a:rPr lang="en-SG" sz="2300" b="0" i="0" dirty="0" smtClean="0">
                <a:solidFill>
                  <a:srgbClr val="C00000"/>
                </a:solidFill>
                <a:effectLst/>
                <a:latin typeface="Times New Roman" panose="02020603050405020304" pitchFamily="18" charset="0"/>
                <a:cs typeface="Times New Roman" panose="02020603050405020304" pitchFamily="18" charset="0"/>
              </a:rPr>
              <a:t>have less power to learn complex functional mappings </a:t>
            </a:r>
            <a:r>
              <a:rPr lang="en-SG" sz="2300" b="0" i="0" dirty="0" smtClean="0">
                <a:effectLst/>
                <a:latin typeface="Times New Roman" panose="02020603050405020304" pitchFamily="18" charset="0"/>
                <a:cs typeface="Times New Roman" panose="02020603050405020304" pitchFamily="18" charset="0"/>
              </a:rPr>
              <a:t>from data.</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 A Neural Network without activation function would simply be a </a:t>
            </a:r>
            <a:r>
              <a:rPr lang="en-SG" sz="2300" b="1" i="0" dirty="0" smtClean="0">
                <a:solidFill>
                  <a:srgbClr val="C00000"/>
                </a:solidFill>
                <a:effectLst/>
                <a:latin typeface="Times New Roman" panose="02020603050405020304" pitchFamily="18" charset="0"/>
                <a:cs typeface="Times New Roman" panose="02020603050405020304" pitchFamily="18" charset="0"/>
              </a:rPr>
              <a:t>Linear regression Model</a:t>
            </a:r>
            <a:r>
              <a:rPr lang="en-SG" sz="2300" b="1" i="0" dirty="0" smtClean="0">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which has limited power and does not performs good most of the times.</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 We want our Neural Network to not just learn and compute a linear function but </a:t>
            </a:r>
            <a:r>
              <a:rPr lang="en-SG" sz="2300" b="0" i="0" dirty="0" smtClean="0">
                <a:solidFill>
                  <a:srgbClr val="FF0000"/>
                </a:solidFill>
                <a:effectLst/>
                <a:latin typeface="Times New Roman" panose="02020603050405020304" pitchFamily="18" charset="0"/>
                <a:cs typeface="Times New Roman" panose="02020603050405020304" pitchFamily="18" charset="0"/>
              </a:rPr>
              <a:t>something more complicated than that.</a:t>
            </a:r>
          </a:p>
          <a:p>
            <a:pPr marL="342900" indent="-342900" algn="just">
              <a:buFont typeface="Wingdings" panose="05000000000000000000" pitchFamily="2" charset="2"/>
              <a:buChar char="v"/>
            </a:pPr>
            <a:r>
              <a:rPr lang="en-SG" sz="2300" b="0" i="0" dirty="0" smtClean="0">
                <a:solidFill>
                  <a:srgbClr val="FF0000"/>
                </a:solidFill>
                <a:effectLst/>
                <a:latin typeface="Times New Roman" panose="02020603050405020304" pitchFamily="18" charset="0"/>
                <a:cs typeface="Times New Roman" panose="02020603050405020304" pitchFamily="18" charset="0"/>
              </a:rPr>
              <a:t>  </a:t>
            </a:r>
            <a:r>
              <a:rPr lang="en-SG" sz="2300" i="1" dirty="0" smtClean="0">
                <a:latin typeface="Times New Roman" panose="02020603050405020304" pitchFamily="18" charset="0"/>
                <a:cs typeface="Times New Roman" panose="02020603050405020304" pitchFamily="18" charset="0"/>
              </a:rPr>
              <a:t>For eg; </a:t>
            </a:r>
            <a:r>
              <a:rPr lang="en-SG" sz="2300" b="0" i="1" dirty="0" smtClean="0">
                <a:effectLst/>
                <a:latin typeface="Times New Roman" panose="02020603050405020304" pitchFamily="18" charset="0"/>
                <a:cs typeface="Times New Roman" panose="02020603050405020304" pitchFamily="18" charset="0"/>
              </a:rPr>
              <a:t>without activation function our Neural network </a:t>
            </a:r>
            <a:r>
              <a:rPr lang="en-SG" sz="2300" b="0" i="1" dirty="0" smtClean="0">
                <a:solidFill>
                  <a:srgbClr val="C00000"/>
                </a:solidFill>
                <a:effectLst/>
                <a:latin typeface="Times New Roman" panose="02020603050405020304" pitchFamily="18" charset="0"/>
                <a:cs typeface="Times New Roman" panose="02020603050405020304" pitchFamily="18" charset="0"/>
              </a:rPr>
              <a:t>would not be able to learn </a:t>
            </a:r>
            <a:r>
              <a:rPr lang="en-SG" sz="2300" b="0" i="1" dirty="0" smtClean="0">
                <a:effectLst/>
                <a:latin typeface="Times New Roman" panose="02020603050405020304" pitchFamily="18" charset="0"/>
                <a:cs typeface="Times New Roman" panose="02020603050405020304" pitchFamily="18" charset="0"/>
              </a:rPr>
              <a:t>and model other </a:t>
            </a:r>
            <a:r>
              <a:rPr lang="en-SG" sz="2300" b="0" i="1" dirty="0" smtClean="0">
                <a:solidFill>
                  <a:srgbClr val="C00000"/>
                </a:solidFill>
                <a:effectLst/>
                <a:latin typeface="Times New Roman" panose="02020603050405020304" pitchFamily="18" charset="0"/>
                <a:cs typeface="Times New Roman" panose="02020603050405020304" pitchFamily="18" charset="0"/>
              </a:rPr>
              <a:t>complicated kinds of data </a:t>
            </a:r>
            <a:r>
              <a:rPr lang="en-SG" sz="2300" b="0" i="1" dirty="0" smtClean="0">
                <a:effectLst/>
                <a:latin typeface="Times New Roman" panose="02020603050405020304" pitchFamily="18" charset="0"/>
                <a:cs typeface="Times New Roman" panose="02020603050405020304" pitchFamily="18" charset="0"/>
              </a:rPr>
              <a:t>such as images, videos , audio , speech etc. </a:t>
            </a:r>
          </a:p>
          <a:p>
            <a:pPr marL="342900" indent="-342900" algn="just">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That is why we use Artificial Neural network techniques such as</a:t>
            </a:r>
            <a:r>
              <a:rPr lang="en-SG" sz="2300" b="1" i="1" dirty="0" smtClean="0">
                <a:effectLst/>
                <a:latin typeface="Times New Roman" panose="02020603050405020304" pitchFamily="18" charset="0"/>
                <a:cs typeface="Times New Roman" panose="02020603050405020304" pitchFamily="18" charset="0"/>
              </a:rPr>
              <a:t> Deep learning to make sense of something complicated ,high dimensional non-linear -big datasets, where the model has lots and lots of hidden layers in between and has a very complicated architecture which helps us to make sense and extract knowledge form such complicated big datasets</a:t>
            </a:r>
            <a:r>
              <a:rPr lang="en-SG" sz="2400" b="1" i="1" dirty="0" smtClean="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0246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61321"/>
            <a:ext cx="11940988" cy="800219"/>
          </a:xfrm>
          <a:prstGeom prst="rect">
            <a:avLst/>
          </a:prstGeom>
        </p:spPr>
        <p:txBody>
          <a:bodyPr wrap="square">
            <a:spAutoFit/>
          </a:bodyPr>
          <a:lstStyle/>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In Figure, the </a:t>
            </a:r>
            <a:r>
              <a:rPr lang="en-SG" sz="2300" i="0" dirty="0" smtClean="0">
                <a:solidFill>
                  <a:srgbClr val="C00000"/>
                </a:solidFill>
                <a:effectLst/>
                <a:latin typeface="Times New Roman" panose="02020603050405020304" pitchFamily="18" charset="0"/>
                <a:cs typeface="Times New Roman" panose="02020603050405020304" pitchFamily="18" charset="0"/>
              </a:rPr>
              <a:t>x-axis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of each graph represents </a:t>
            </a:r>
            <a:r>
              <a:rPr lang="en-SG" sz="2300" i="0" dirty="0" smtClean="0">
                <a:solidFill>
                  <a:srgbClr val="C00000"/>
                </a:solidFill>
                <a:effectLst/>
                <a:latin typeface="Times New Roman" panose="02020603050405020304" pitchFamily="18" charset="0"/>
                <a:cs typeface="Times New Roman" panose="02020603050405020304" pitchFamily="18" charset="0"/>
              </a:rPr>
              <a:t>the input value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to the neuron, and the </a:t>
            </a:r>
            <a:r>
              <a:rPr lang="en-SG" sz="2300" i="0" dirty="0" smtClean="0">
                <a:solidFill>
                  <a:srgbClr val="C00000"/>
                </a:solidFill>
                <a:effectLst/>
                <a:latin typeface="Times New Roman" panose="02020603050405020304" pitchFamily="18" charset="0"/>
                <a:cs typeface="Times New Roman" panose="02020603050405020304" pitchFamily="18" charset="0"/>
              </a:rPr>
              <a:t>y-axis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represents the </a:t>
            </a:r>
            <a:r>
              <a:rPr lang="en-SG" sz="2300" i="0" dirty="0" smtClean="0">
                <a:solidFill>
                  <a:srgbClr val="C00000"/>
                </a:solidFill>
                <a:effectLst/>
                <a:latin typeface="Times New Roman" panose="02020603050405020304" pitchFamily="18" charset="0"/>
                <a:cs typeface="Times New Roman" panose="02020603050405020304" pitchFamily="18" charset="0"/>
              </a:rPr>
              <a:t>output, or the activation level, of the neuron</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4" name="Picture 3"/>
          <p:cNvPicPr>
            <a:picLocks noChangeAspect="1"/>
          </p:cNvPicPr>
          <p:nvPr/>
        </p:nvPicPr>
        <p:blipFill>
          <a:blip r:embed="rId3"/>
          <a:stretch>
            <a:fillRect/>
          </a:stretch>
        </p:blipFill>
        <p:spPr>
          <a:xfrm>
            <a:off x="613873" y="2217961"/>
            <a:ext cx="10933390" cy="4017385"/>
          </a:xfrm>
          <a:prstGeom prst="rect">
            <a:avLst/>
          </a:prstGeom>
        </p:spPr>
      </p:pic>
      <p:sp>
        <p:nvSpPr>
          <p:cNvPr id="5" name="Rectangle 4"/>
          <p:cNvSpPr/>
          <p:nvPr/>
        </p:nvSpPr>
        <p:spPr>
          <a:xfrm>
            <a:off x="2565452" y="293278"/>
            <a:ext cx="5511445" cy="646331"/>
          </a:xfrm>
          <a:prstGeom prst="rect">
            <a:avLst/>
          </a:prstGeom>
        </p:spPr>
        <p:txBody>
          <a:bodyPr wrap="none">
            <a:spAutoFit/>
          </a:bodyPr>
          <a:lstStyle/>
          <a:p>
            <a:r>
              <a:rPr lang="en-US" sz="3600" b="1" dirty="0">
                <a:latin typeface="Monotype Corsiva" panose="03010101010201010101" pitchFamily="66" charset="0"/>
              </a:rPr>
              <a:t>Activation functions of a neuron</a:t>
            </a:r>
          </a:p>
        </p:txBody>
      </p:sp>
    </p:spTree>
    <p:extLst>
      <p:ext uri="{BB962C8B-B14F-4D97-AF65-F5344CB8AC3E}">
        <p14:creationId xmlns:p14="http://schemas.microsoft.com/office/powerpoint/2010/main" val="190101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4" name="Rectangle 3"/>
          <p:cNvSpPr/>
          <p:nvPr/>
        </p:nvSpPr>
        <p:spPr>
          <a:xfrm>
            <a:off x="415636" y="1608676"/>
            <a:ext cx="11360727" cy="3985706"/>
          </a:xfrm>
          <a:prstGeom prst="rect">
            <a:avLst/>
          </a:prstGeom>
        </p:spPr>
        <p:txBody>
          <a:bodyPr wrap="square">
            <a:spAutoFit/>
          </a:bodyPr>
          <a:lstStyle/>
          <a:p>
            <a:pPr marL="285750" lvl="0" indent="-285750" algn="just">
              <a:buFont typeface="Wingdings" panose="05000000000000000000" pitchFamily="2" charset="2"/>
              <a:buChar char="v"/>
            </a:pP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One of the most commonly used functions is the </a:t>
            </a:r>
            <a:r>
              <a:rPr lang="en-SG" sz="2300" b="1" dirty="0">
                <a:solidFill>
                  <a:srgbClr val="C00000"/>
                </a:solidFill>
                <a:latin typeface="Times New Roman" panose="02020603050405020304" pitchFamily="18" charset="0"/>
                <a:cs typeface="Times New Roman" panose="02020603050405020304" pitchFamily="18" charset="0"/>
              </a:rPr>
              <a:t>step </a:t>
            </a:r>
            <a:r>
              <a:rPr lang="en-SG" sz="2300" b="1" dirty="0" smtClean="0">
                <a:solidFill>
                  <a:srgbClr val="C00000"/>
                </a:solidFill>
                <a:latin typeface="Times New Roman" panose="02020603050405020304" pitchFamily="18" charset="0"/>
                <a:cs typeface="Times New Roman" panose="02020603050405020304" pitchFamily="18" charset="0"/>
              </a:rPr>
              <a:t>function</a:t>
            </a: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a:t>
            </a: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In using this function, the inputs to the neuron are summed (having each been multiplied by a weight), and this sum is compared with a </a:t>
            </a:r>
            <a:r>
              <a:rPr lang="en-SG" sz="2300" b="1" dirty="0">
                <a:solidFill>
                  <a:srgbClr val="C00000"/>
                </a:solidFill>
                <a:latin typeface="Times New Roman" panose="02020603050405020304" pitchFamily="18" charset="0"/>
                <a:cs typeface="Times New Roman" panose="02020603050405020304" pitchFamily="18" charset="0"/>
              </a:rPr>
              <a:t>threshold, t</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If the </a:t>
            </a:r>
            <a:r>
              <a:rPr lang="en-SG" sz="2300" dirty="0">
                <a:solidFill>
                  <a:srgbClr val="C00000"/>
                </a:solidFill>
                <a:latin typeface="Times New Roman" panose="02020603050405020304" pitchFamily="18" charset="0"/>
                <a:cs typeface="Times New Roman" panose="02020603050405020304" pitchFamily="18" charset="0"/>
              </a:rPr>
              <a:t>sum is greater than the threshold</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then the neuron fires and has an </a:t>
            </a:r>
            <a:r>
              <a:rPr lang="en-SG" sz="2300" dirty="0">
                <a:solidFill>
                  <a:srgbClr val="C00000"/>
                </a:solidFill>
                <a:latin typeface="Times New Roman" panose="02020603050405020304" pitchFamily="18" charset="0"/>
                <a:cs typeface="Times New Roman" panose="02020603050405020304" pitchFamily="18" charset="0"/>
              </a:rPr>
              <a:t>activation level of +1</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a:t>
            </a:r>
            <a:endPar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Otherwise</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it is inactive and has an </a:t>
            </a:r>
            <a:r>
              <a:rPr lang="en-SG" sz="2300" dirty="0">
                <a:solidFill>
                  <a:srgbClr val="C00000"/>
                </a:solidFill>
                <a:latin typeface="Times New Roman" panose="02020603050405020304" pitchFamily="18" charset="0"/>
                <a:cs typeface="Times New Roman" panose="02020603050405020304" pitchFamily="18" charset="0"/>
              </a:rPr>
              <a:t>activation level of zero</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(In some networks, when the sum does not exceed the threshold, the activation level is considered to be 1 instead of 0</a:t>
            </a: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The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step</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and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sign </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activation functions, also called </a:t>
            </a:r>
            <a:r>
              <a:rPr lang="en-US" sz="2300" i="1" dirty="0">
                <a:solidFill>
                  <a:srgbClr val="C00000"/>
                </a:solidFill>
                <a:latin typeface="Times New Roman" panose="02020603050405020304" pitchFamily="18" charset="0"/>
                <a:cs typeface="Times New Roman" panose="02020603050405020304" pitchFamily="18" charset="0"/>
              </a:rPr>
              <a:t>hard limit functions</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t>
            </a:r>
            <a:r>
              <a:rPr lang="en-US" sz="2300" dirty="0" smtClean="0">
                <a:solidFill>
                  <a:prstClr val="black">
                    <a:lumMod val="95000"/>
                    <a:lumOff val="5000"/>
                  </a:prstClr>
                </a:solidFill>
                <a:latin typeface="Times New Roman" panose="02020603050405020304" pitchFamily="18" charset="0"/>
                <a:cs typeface="Times New Roman" panose="02020603050405020304" pitchFamily="18" charset="0"/>
              </a:rPr>
              <a:t>are often </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used in decision-making neurons for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classification</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and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pattern </a:t>
            </a:r>
            <a:r>
              <a:rPr lang="en-US" sz="2300" i="1" dirty="0" smtClean="0">
                <a:solidFill>
                  <a:prstClr val="black">
                    <a:lumMod val="95000"/>
                    <a:lumOff val="5000"/>
                  </a:prstClr>
                </a:solidFill>
                <a:latin typeface="Times New Roman" panose="02020603050405020304" pitchFamily="18" charset="0"/>
                <a:cs typeface="Times New Roman" panose="02020603050405020304" pitchFamily="18" charset="0"/>
              </a:rPr>
              <a:t>recognition tasks</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4077199" y="367784"/>
            <a:ext cx="2393604" cy="646331"/>
          </a:xfrm>
          <a:prstGeom prst="rect">
            <a:avLst/>
          </a:prstGeom>
        </p:spPr>
        <p:txBody>
          <a:bodyPr wrap="none">
            <a:spAutoFit/>
          </a:bodyPr>
          <a:lstStyle/>
          <a:p>
            <a:r>
              <a:rPr lang="en-SG" sz="3600" b="1" dirty="0" smtClean="0">
                <a:latin typeface="Monotype Corsiva" panose="03010101010201010101" pitchFamily="66" charset="0"/>
                <a:cs typeface="Times New Roman" panose="02020603050405020304" pitchFamily="18" charset="0"/>
              </a:rPr>
              <a:t>Step </a:t>
            </a:r>
            <a:r>
              <a:rPr lang="en-SG" sz="3600" b="1" dirty="0">
                <a:latin typeface="Monotype Corsiva" panose="03010101010201010101" pitchFamily="66" charset="0"/>
                <a:cs typeface="Times New Roman" panose="02020603050405020304" pitchFamily="18" charset="0"/>
              </a:rPr>
              <a:t>function</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44932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2" name="Rectangle 1"/>
          <p:cNvSpPr/>
          <p:nvPr/>
        </p:nvSpPr>
        <p:spPr>
          <a:xfrm>
            <a:off x="283507" y="1359711"/>
            <a:ext cx="11624983" cy="3277820"/>
          </a:xfrm>
          <a:prstGeom prst="rect">
            <a:avLst/>
          </a:prstGeom>
        </p:spPr>
        <p:txBody>
          <a:bodyPr wrap="square">
            <a:spAutoFit/>
          </a:bodyPr>
          <a:lstStyle/>
          <a:p>
            <a:endParaRPr lang="en-SG" sz="2300" dirty="0">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30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sigmoid function </a:t>
            </a:r>
            <a:r>
              <a:rPr lang="en-US" sz="2300" dirty="0">
                <a:latin typeface="Times New Roman" panose="02020603050405020304" pitchFamily="18" charset="0"/>
                <a:cs typeface="Times New Roman" panose="02020603050405020304" pitchFamily="18" charset="0"/>
              </a:rPr>
              <a:t>transforms </a:t>
            </a:r>
            <a:r>
              <a:rPr lang="en-US" sz="2300" dirty="0">
                <a:solidFill>
                  <a:srgbClr val="C00000"/>
                </a:solidFill>
                <a:latin typeface="Times New Roman" panose="02020603050405020304" pitchFamily="18" charset="0"/>
                <a:cs typeface="Times New Roman" panose="02020603050405020304" pitchFamily="18" charset="0"/>
              </a:rPr>
              <a:t>the input</a:t>
            </a:r>
            <a:r>
              <a:rPr lang="en-US" sz="2300" dirty="0">
                <a:latin typeface="Times New Roman" panose="02020603050405020304" pitchFamily="18" charset="0"/>
                <a:cs typeface="Times New Roman" panose="02020603050405020304" pitchFamily="18" charset="0"/>
              </a:rPr>
              <a:t>, which can have any </a:t>
            </a:r>
            <a:r>
              <a:rPr lang="en-US" sz="2300" dirty="0" smtClean="0">
                <a:latin typeface="Times New Roman" panose="02020603050405020304" pitchFamily="18" charset="0"/>
                <a:cs typeface="Times New Roman" panose="02020603050405020304" pitchFamily="18" charset="0"/>
              </a:rPr>
              <a:t>value between </a:t>
            </a:r>
            <a:r>
              <a:rPr lang="en-US" sz="2300" dirty="0">
                <a:latin typeface="Times New Roman" panose="02020603050405020304" pitchFamily="18" charset="0"/>
                <a:cs typeface="Times New Roman" panose="02020603050405020304" pitchFamily="18" charset="0"/>
              </a:rPr>
              <a:t>plus and minus </a:t>
            </a:r>
            <a:r>
              <a:rPr lang="en-US" sz="2300" dirty="0" smtClean="0">
                <a:latin typeface="Times New Roman" panose="02020603050405020304" pitchFamily="18" charset="0"/>
                <a:cs typeface="Times New Roman" panose="02020603050405020304" pitchFamily="18" charset="0"/>
              </a:rPr>
              <a:t>infinity (</a:t>
            </a:r>
            <a:r>
              <a:rPr lang="en-SG" sz="2300" dirty="0" smtClean="0">
                <a:solidFill>
                  <a:srgbClr val="231F20"/>
                </a:solidFill>
                <a:latin typeface="Times New Roman" panose="02020603050405020304" pitchFamily="18" charset="0"/>
                <a:cs typeface="Times New Roman" panose="02020603050405020304" pitchFamily="18" charset="0"/>
              </a:rPr>
              <a:t>range </a:t>
            </a:r>
            <a:r>
              <a:rPr lang="en-SG" sz="2300" dirty="0">
                <a:solidFill>
                  <a:srgbClr val="231F20"/>
                </a:solidFill>
                <a:latin typeface="Times New Roman" panose="02020603050405020304" pitchFamily="18" charset="0"/>
                <a:cs typeface="Times New Roman" panose="02020603050405020304" pitchFamily="18" charset="0"/>
              </a:rPr>
              <a:t>of  </a:t>
            </a:r>
            <a:r>
              <a:rPr lang="en-SG" sz="2300" dirty="0">
                <a:solidFill>
                  <a:srgbClr val="C00000"/>
                </a:solidFill>
                <a:latin typeface="Times New Roman" panose="02020603050405020304" pitchFamily="18" charset="0"/>
                <a:cs typeface="Times New Roman" panose="02020603050405020304" pitchFamily="18" charset="0"/>
              </a:rPr>
              <a:t>-∞ to + ∞ </a:t>
            </a:r>
            <a:r>
              <a:rPr lang="en-SG" sz="2300" dirty="0" smtClean="0">
                <a:solidFill>
                  <a:srgbClr val="231F20"/>
                </a:solidFill>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into a reasonable value in the </a:t>
            </a:r>
            <a:r>
              <a:rPr lang="en-US" sz="2300" dirty="0">
                <a:solidFill>
                  <a:srgbClr val="C00000"/>
                </a:solidFill>
                <a:latin typeface="Times New Roman" panose="02020603050405020304" pitchFamily="18" charset="0"/>
                <a:cs typeface="Times New Roman" panose="02020603050405020304" pitchFamily="18" charset="0"/>
              </a:rPr>
              <a:t>range </a:t>
            </a:r>
            <a:r>
              <a:rPr lang="en-US" sz="2300" dirty="0" smtClean="0">
                <a:solidFill>
                  <a:srgbClr val="C00000"/>
                </a:solidFill>
                <a:latin typeface="Times New Roman" panose="02020603050405020304" pitchFamily="18" charset="0"/>
                <a:cs typeface="Times New Roman" panose="02020603050405020304" pitchFamily="18" charset="0"/>
              </a:rPr>
              <a:t>between 0 </a:t>
            </a:r>
            <a:r>
              <a:rPr lang="en-US" sz="2300" dirty="0">
                <a:solidFill>
                  <a:srgbClr val="C00000"/>
                </a:solidFill>
                <a:latin typeface="Times New Roman" panose="02020603050405020304" pitchFamily="18" charset="0"/>
                <a:cs typeface="Times New Roman" panose="02020603050405020304" pitchFamily="18" charset="0"/>
              </a:rPr>
              <a:t>and 1</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Neurons </a:t>
            </a:r>
            <a:r>
              <a:rPr lang="en-US" sz="2300" dirty="0">
                <a:latin typeface="Times New Roman" panose="02020603050405020304" pitchFamily="18" charset="0"/>
                <a:cs typeface="Times New Roman" panose="02020603050405020304" pitchFamily="18" charset="0"/>
              </a:rPr>
              <a:t>with this function are used in the </a:t>
            </a:r>
            <a:r>
              <a:rPr lang="en-US" sz="2300" i="1" dirty="0">
                <a:latin typeface="Times New Roman" panose="02020603050405020304" pitchFamily="18" charset="0"/>
                <a:cs typeface="Times New Roman" panose="02020603050405020304" pitchFamily="18" charset="0"/>
              </a:rPr>
              <a:t>back-propagation networks</a:t>
            </a:r>
            <a:r>
              <a:rPr lang="en-US" sz="2300" i="1" dirty="0" smtClean="0">
                <a:latin typeface="Times New Roman" panose="02020603050405020304" pitchFamily="18" charset="0"/>
                <a:cs typeface="Times New Roman" panose="02020603050405020304" pitchFamily="18" charset="0"/>
              </a:rPr>
              <a:t>.</a:t>
            </a:r>
          </a:p>
          <a:p>
            <a:pPr algn="just"/>
            <a:endParaRPr lang="en-US" sz="23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linear activation </a:t>
            </a:r>
            <a:r>
              <a:rPr lang="en-US" sz="2300" dirty="0">
                <a:latin typeface="Times New Roman" panose="02020603050405020304" pitchFamily="18" charset="0"/>
                <a:cs typeface="Times New Roman" panose="02020603050405020304" pitchFamily="18" charset="0"/>
              </a:rPr>
              <a:t>function provides an </a:t>
            </a:r>
            <a:r>
              <a:rPr lang="en-US" sz="2300" dirty="0">
                <a:solidFill>
                  <a:srgbClr val="C00000"/>
                </a:solidFill>
                <a:latin typeface="Times New Roman" panose="02020603050405020304" pitchFamily="18" charset="0"/>
                <a:cs typeface="Times New Roman" panose="02020603050405020304" pitchFamily="18" charset="0"/>
              </a:rPr>
              <a:t>output equal to the </a:t>
            </a:r>
            <a:r>
              <a:rPr lang="en-US" sz="2300" dirty="0" smtClean="0">
                <a:solidFill>
                  <a:srgbClr val="C00000"/>
                </a:solidFill>
                <a:latin typeface="Times New Roman" panose="02020603050405020304" pitchFamily="18" charset="0"/>
                <a:cs typeface="Times New Roman" panose="02020603050405020304" pitchFamily="18" charset="0"/>
              </a:rPr>
              <a:t>neuron weighted </a:t>
            </a:r>
            <a:r>
              <a:rPr lang="en-US" sz="2300" dirty="0">
                <a:solidFill>
                  <a:srgbClr val="C00000"/>
                </a:solidFill>
                <a:latin typeface="Times New Roman" panose="02020603050405020304" pitchFamily="18" charset="0"/>
                <a:cs typeface="Times New Roman" panose="02020603050405020304" pitchFamily="18" charset="0"/>
              </a:rPr>
              <a:t>input</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Neurons </a:t>
            </a:r>
            <a:r>
              <a:rPr lang="en-US" sz="2300" dirty="0">
                <a:latin typeface="Times New Roman" panose="02020603050405020304" pitchFamily="18" charset="0"/>
                <a:cs typeface="Times New Roman" panose="02020603050405020304" pitchFamily="18" charset="0"/>
              </a:rPr>
              <a:t>with the linear function are often used for </a:t>
            </a:r>
            <a:r>
              <a:rPr lang="en-US" sz="2300" i="1" dirty="0" smtClean="0">
                <a:latin typeface="Times New Roman" panose="02020603050405020304" pitchFamily="18" charset="0"/>
                <a:cs typeface="Times New Roman" panose="02020603050405020304" pitchFamily="18" charset="0"/>
              </a:rPr>
              <a:t>linear approximation</a:t>
            </a:r>
            <a:endParaRPr lang="en-SG" sz="23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162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126" y="34312"/>
            <a:ext cx="11887200" cy="1104900"/>
          </a:xfrm>
          <a:prstGeom prst="rect">
            <a:avLst/>
          </a:prstGeom>
        </p:spPr>
      </p:pic>
      <p:sp>
        <p:nvSpPr>
          <p:cNvPr id="2" name="Rectangle 1"/>
          <p:cNvSpPr/>
          <p:nvPr/>
        </p:nvSpPr>
        <p:spPr>
          <a:xfrm>
            <a:off x="0" y="34312"/>
            <a:ext cx="12191999" cy="3693319"/>
          </a:xfrm>
          <a:prstGeom prst="rect">
            <a:avLst/>
          </a:prstGeom>
        </p:spPr>
        <p:txBody>
          <a:bodyPr wrap="square">
            <a:spAutoFit/>
          </a:bodyPr>
          <a:lstStyle/>
          <a:p>
            <a:pPr algn="just"/>
            <a:r>
              <a:rPr lang="en-SG" sz="3200" b="1" i="0" dirty="0" smtClean="0">
                <a:effectLst/>
                <a:latin typeface="Monotype Corsiva" panose="03010101010201010101" pitchFamily="66" charset="0"/>
              </a:rPr>
              <a:t>                        A </a:t>
            </a:r>
            <a:r>
              <a:rPr lang="en-SG" sz="3200" b="1" dirty="0" smtClean="0">
                <a:latin typeface="Monotype Corsiva" panose="03010101010201010101" pitchFamily="66" charset="0"/>
              </a:rPr>
              <a:t>Typical </a:t>
            </a:r>
            <a:r>
              <a:rPr lang="en-SG" sz="3200" b="1" i="0" dirty="0" smtClean="0">
                <a:effectLst/>
                <a:latin typeface="Monotype Corsiva" panose="03010101010201010101" pitchFamily="66" charset="0"/>
              </a:rPr>
              <a:t>Neuron - as a simple computing element </a:t>
            </a:r>
          </a:p>
          <a:p>
            <a:pPr algn="just"/>
            <a:endParaRPr lang="en-SG" b="0" i="0" dirty="0" smtClean="0">
              <a:solidFill>
                <a:srgbClr val="5E0722"/>
              </a:solidFill>
              <a:effectLst/>
              <a:latin typeface="Noticia Text"/>
            </a:endParaRPr>
          </a:p>
          <a:p>
            <a:pPr algn="just"/>
            <a:r>
              <a:rPr lang="en-SG" sz="2300" b="0" i="0" dirty="0" smtClean="0">
                <a:effectLst/>
                <a:latin typeface="Times New Roman" panose="02020603050405020304" pitchFamily="18" charset="0"/>
                <a:cs typeface="Times New Roman" panose="02020603050405020304" pitchFamily="18" charset="0"/>
              </a:rPr>
              <a:t>The basic unit of computation in a neural network is the </a:t>
            </a:r>
            <a:r>
              <a:rPr lang="en-SG" sz="2300" b="1" i="0" dirty="0" smtClean="0">
                <a:solidFill>
                  <a:srgbClr val="C00000"/>
                </a:solidFill>
                <a:effectLst/>
                <a:latin typeface="Times New Roman" panose="02020603050405020304" pitchFamily="18" charset="0"/>
                <a:cs typeface="Times New Roman" panose="02020603050405020304" pitchFamily="18" charset="0"/>
              </a:rPr>
              <a:t>neuron</a:t>
            </a:r>
            <a:r>
              <a:rPr lang="en-SG" sz="2300" b="0" i="0" dirty="0" smtClean="0">
                <a:effectLst/>
                <a:latin typeface="Times New Roman" panose="02020603050405020304" pitchFamily="18" charset="0"/>
                <a:cs typeface="Times New Roman" panose="02020603050405020304" pitchFamily="18" charset="0"/>
              </a:rPr>
              <a:t>, often called a </a:t>
            </a:r>
            <a:r>
              <a:rPr lang="en-SG" sz="2300" b="1" i="0" dirty="0" smtClean="0">
                <a:solidFill>
                  <a:srgbClr val="C00000"/>
                </a:solidFill>
                <a:effectLst/>
                <a:latin typeface="Times New Roman" panose="02020603050405020304" pitchFamily="18" charset="0"/>
                <a:cs typeface="Times New Roman" panose="02020603050405020304" pitchFamily="18" charset="0"/>
              </a:rPr>
              <a:t>node</a:t>
            </a:r>
            <a:r>
              <a:rPr lang="en-SG" sz="2300" b="0" i="0" dirty="0" smtClean="0">
                <a:solidFill>
                  <a:srgbClr val="C00000"/>
                </a:solidFill>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or </a:t>
            </a:r>
            <a:r>
              <a:rPr lang="en-SG" sz="2300" b="1" i="0" dirty="0" smtClean="0">
                <a:solidFill>
                  <a:srgbClr val="C00000"/>
                </a:solidFill>
                <a:effectLst/>
                <a:latin typeface="Times New Roman" panose="02020603050405020304" pitchFamily="18" charset="0"/>
                <a:cs typeface="Times New Roman" panose="02020603050405020304" pitchFamily="18" charset="0"/>
              </a:rPr>
              <a:t>unit</a:t>
            </a:r>
            <a:r>
              <a:rPr lang="en-SG" sz="2300" b="0" i="0" dirty="0" smtClean="0">
                <a:solidFill>
                  <a:srgbClr val="C00000"/>
                </a:solidFill>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It receives input from some other nodes, or from an external source and computes an output. </a:t>
            </a:r>
            <a:r>
              <a:rPr lang="en-US" sz="2300" dirty="0">
                <a:latin typeface="Times New Roman" panose="02020603050405020304" pitchFamily="18" charset="0"/>
                <a:cs typeface="Times New Roman" panose="02020603050405020304" pitchFamily="18" charset="0"/>
              </a:rPr>
              <a:t>The output signal can be either </a:t>
            </a:r>
            <a:r>
              <a:rPr lang="en-US" sz="2300" dirty="0" smtClean="0">
                <a:latin typeface="Times New Roman" panose="02020603050405020304" pitchFamily="18" charset="0"/>
                <a:cs typeface="Times New Roman" panose="02020603050405020304" pitchFamily="18" charset="0"/>
              </a:rPr>
              <a:t>a final </a:t>
            </a:r>
            <a:r>
              <a:rPr lang="en-US" sz="2300" dirty="0">
                <a:latin typeface="Times New Roman" panose="02020603050405020304" pitchFamily="18" charset="0"/>
                <a:cs typeface="Times New Roman" panose="02020603050405020304" pitchFamily="18" charset="0"/>
              </a:rPr>
              <a:t>solution to the problem or an input to other </a:t>
            </a:r>
            <a:r>
              <a:rPr lang="en-US" sz="2300" dirty="0" smtClean="0">
                <a:latin typeface="Times New Roman" panose="02020603050405020304" pitchFamily="18" charset="0"/>
                <a:cs typeface="Times New Roman" panose="02020603050405020304" pitchFamily="18" charset="0"/>
              </a:rPr>
              <a:t>neurons. </a:t>
            </a:r>
            <a:r>
              <a:rPr lang="en-SG" sz="2300" b="0" i="0" u="sng" dirty="0" smtClean="0">
                <a:effectLst/>
                <a:latin typeface="Times New Roman" panose="02020603050405020304" pitchFamily="18" charset="0"/>
                <a:cs typeface="Times New Roman" panose="02020603050405020304" pitchFamily="18" charset="0"/>
              </a:rPr>
              <a:t>Each input has an associated </a:t>
            </a:r>
            <a:r>
              <a:rPr lang="en-SG" sz="2300" b="1" i="0" u="sng" dirty="0" smtClean="0">
                <a:solidFill>
                  <a:srgbClr val="C00000"/>
                </a:solidFill>
                <a:effectLst/>
                <a:latin typeface="Times New Roman" panose="02020603050405020304" pitchFamily="18" charset="0"/>
                <a:cs typeface="Times New Roman" panose="02020603050405020304" pitchFamily="18" charset="0"/>
              </a:rPr>
              <a:t>weight</a:t>
            </a:r>
            <a:r>
              <a:rPr lang="en-SG" sz="2300" b="0" i="0" u="sng" dirty="0" smtClean="0">
                <a:effectLst/>
                <a:latin typeface="Times New Roman" panose="02020603050405020304" pitchFamily="18" charset="0"/>
                <a:cs typeface="Times New Roman" panose="02020603050405020304" pitchFamily="18" charset="0"/>
              </a:rPr>
              <a:t> (w), which is assigned on the basis of its </a:t>
            </a:r>
            <a:r>
              <a:rPr lang="en-SG" sz="2300" b="1" i="0" u="sng" dirty="0" smtClean="0">
                <a:solidFill>
                  <a:srgbClr val="C00000"/>
                </a:solidFill>
                <a:effectLst/>
                <a:latin typeface="Times New Roman" panose="02020603050405020304" pitchFamily="18" charset="0"/>
                <a:cs typeface="Times New Roman" panose="02020603050405020304" pitchFamily="18" charset="0"/>
              </a:rPr>
              <a:t>relative importance to other inputs</a:t>
            </a:r>
            <a:r>
              <a:rPr lang="en-SG" sz="2300" b="0" i="0" u="sng" dirty="0" smtClean="0">
                <a:effectLst/>
                <a:latin typeface="Times New Roman" panose="02020603050405020304" pitchFamily="18" charset="0"/>
                <a:cs typeface="Times New Roman" panose="02020603050405020304" pitchFamily="18" charset="0"/>
              </a:rPr>
              <a:t>. </a:t>
            </a:r>
            <a:r>
              <a:rPr lang="en-US" sz="2300" u="sng" dirty="0">
                <a:latin typeface="Times New Roman" panose="02020603050405020304" pitchFamily="18" charset="0"/>
                <a:cs typeface="Times New Roman" panose="02020603050405020304" pitchFamily="18" charset="0"/>
              </a:rPr>
              <a:t>A neural network </a:t>
            </a:r>
            <a:r>
              <a:rPr lang="en-US" sz="2300" b="1" u="sng" dirty="0">
                <a:solidFill>
                  <a:srgbClr val="C00000"/>
                </a:solidFill>
                <a:latin typeface="Times New Roman" panose="02020603050405020304" pitchFamily="18" charset="0"/>
                <a:cs typeface="Times New Roman" panose="02020603050405020304" pitchFamily="18" charset="0"/>
              </a:rPr>
              <a:t>‘learns’ </a:t>
            </a:r>
            <a:r>
              <a:rPr lang="en-US" sz="2300" u="sng" dirty="0">
                <a:latin typeface="Times New Roman" panose="02020603050405020304" pitchFamily="18" charset="0"/>
                <a:cs typeface="Times New Roman" panose="02020603050405020304" pitchFamily="18" charset="0"/>
              </a:rPr>
              <a:t>through repeated adjustments of these weights.</a:t>
            </a:r>
            <a:r>
              <a:rPr lang="en-US" sz="2300" dirty="0">
                <a:latin typeface="Times New Roman" panose="02020603050405020304" pitchFamily="18" charset="0"/>
                <a:cs typeface="Times New Roman" panose="02020603050405020304" pitchFamily="18" charset="0"/>
              </a:rPr>
              <a:t> Each neuron is an elementary information-processing unit</a:t>
            </a:r>
            <a:r>
              <a:rPr lang="en-US" sz="2300" dirty="0" smtClean="0">
                <a:latin typeface="Times New Roman" panose="02020603050405020304" pitchFamily="18" charset="0"/>
                <a:cs typeface="Times New Roman" panose="02020603050405020304" pitchFamily="18" charset="0"/>
              </a:rPr>
              <a:t>.</a:t>
            </a:r>
          </a:p>
          <a:p>
            <a:pPr algn="just"/>
            <a:endParaRPr lang="en-US" sz="2300" dirty="0" smtClean="0">
              <a:latin typeface="Times New Roman" panose="02020603050405020304" pitchFamily="18" charset="0"/>
              <a:cs typeface="Times New Roman" panose="02020603050405020304" pitchFamily="18" charset="0"/>
            </a:endParaRPr>
          </a:p>
          <a:p>
            <a:pPr algn="just"/>
            <a:endParaRPr lang="en-SG" sz="2300" b="0" i="0" dirty="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439317" y="3018294"/>
            <a:ext cx="7730405" cy="3439596"/>
          </a:xfrm>
          <a:prstGeom prst="rect">
            <a:avLst/>
          </a:prstGeom>
        </p:spPr>
      </p:pic>
      <p:sp>
        <p:nvSpPr>
          <p:cNvPr id="6" name="Rectangle 5"/>
          <p:cNvSpPr/>
          <p:nvPr/>
        </p:nvSpPr>
        <p:spPr>
          <a:xfrm>
            <a:off x="7219183" y="6457890"/>
            <a:ext cx="3014158" cy="400110"/>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Fig: Diagram </a:t>
            </a:r>
            <a:r>
              <a:rPr lang="en-US" sz="2000" b="1" dirty="0">
                <a:latin typeface="Times New Roman" panose="02020603050405020304" pitchFamily="18" charset="0"/>
                <a:cs typeface="Times New Roman" panose="02020603050405020304" pitchFamily="18" charset="0"/>
              </a:rPr>
              <a:t>of a </a:t>
            </a:r>
            <a:r>
              <a:rPr lang="en-US" sz="2000" b="1" dirty="0" smtClean="0">
                <a:latin typeface="Times New Roman" panose="02020603050405020304" pitchFamily="18" charset="0"/>
                <a:cs typeface="Times New Roman" panose="02020603050405020304" pitchFamily="18" charset="0"/>
              </a:rPr>
              <a:t>Neuron</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50126" y="3270000"/>
            <a:ext cx="4324110" cy="3477875"/>
          </a:xfrm>
          <a:prstGeom prst="rect">
            <a:avLst/>
          </a:prstGeom>
        </p:spPr>
        <p:txBody>
          <a:bodyPr wrap="square">
            <a:spAutoFit/>
          </a:bodyPr>
          <a:lstStyle/>
          <a:p>
            <a:pPr marL="285750" indent="-28575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computation within neuron  </a:t>
            </a:r>
            <a:r>
              <a:rPr lang="en-US" sz="2000" dirty="0">
                <a:latin typeface="Times New Roman" panose="02020603050405020304" pitchFamily="18" charset="0"/>
                <a:cs typeface="Times New Roman" panose="02020603050405020304" pitchFamily="18" charset="0"/>
              </a:rPr>
              <a:t>is split </a:t>
            </a:r>
            <a:r>
              <a:rPr lang="en-US" sz="2000" dirty="0" smtClean="0">
                <a:latin typeface="Times New Roman" panose="02020603050405020304" pitchFamily="18" charset="0"/>
                <a:cs typeface="Times New Roman" panose="02020603050405020304" pitchFamily="18" charset="0"/>
              </a:rPr>
              <a:t>into two </a:t>
            </a:r>
            <a:r>
              <a:rPr lang="en-US" sz="2000" dirty="0">
                <a:latin typeface="Times New Roman" panose="02020603050405020304" pitchFamily="18" charset="0"/>
                <a:cs typeface="Times New Roman" panose="02020603050405020304" pitchFamily="18" charset="0"/>
              </a:rPr>
              <a:t>components.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linear component</a:t>
            </a:r>
            <a:r>
              <a:rPr lang="en-US" sz="2000" dirty="0">
                <a:latin typeface="Times New Roman" panose="02020603050405020304" pitchFamily="18" charset="0"/>
                <a:cs typeface="Times New Roman" panose="02020603050405020304" pitchFamily="18" charset="0"/>
              </a:rPr>
              <a:t>, called the </a:t>
            </a:r>
            <a:r>
              <a:rPr lang="en-US" sz="2000" b="1" dirty="0">
                <a:latin typeface="Times New Roman" panose="02020603050405020304" pitchFamily="18" charset="0"/>
                <a:cs typeface="Times New Roman" panose="02020603050405020304" pitchFamily="18" charset="0"/>
              </a:rPr>
              <a:t>input function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computes </a:t>
            </a:r>
            <a:r>
              <a:rPr lang="en-US" sz="2000" dirty="0" smtClean="0">
                <a:latin typeface="Times New Roman" panose="02020603050405020304" pitchFamily="18" charset="0"/>
                <a:cs typeface="Times New Roman" panose="02020603050405020304" pitchFamily="18" charset="0"/>
              </a:rPr>
              <a:t>the weighted </a:t>
            </a:r>
            <a:r>
              <a:rPr lang="en-US" sz="2000" dirty="0">
                <a:latin typeface="Times New Roman" panose="02020603050405020304" pitchFamily="18" charset="0"/>
                <a:cs typeface="Times New Roman" panose="02020603050405020304" pitchFamily="18" charset="0"/>
              </a:rPr>
              <a:t>sum of the unit's input </a:t>
            </a:r>
            <a:r>
              <a:rPr lang="en-US" sz="2000" dirty="0" smtClean="0">
                <a:latin typeface="Times New Roman" panose="02020603050405020304" pitchFamily="18" charset="0"/>
                <a:cs typeface="Times New Roman" panose="02020603050405020304" pitchFamily="18" charset="0"/>
              </a:rPr>
              <a:t>values.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Second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nonlinear component</a:t>
            </a:r>
            <a:r>
              <a:rPr lang="en-US" sz="2000" dirty="0">
                <a:latin typeface="Times New Roman" panose="02020603050405020304" pitchFamily="18" charset="0"/>
                <a:cs typeface="Times New Roman" panose="02020603050405020304" pitchFamily="18" charset="0"/>
              </a:rPr>
              <a:t> called the </a:t>
            </a:r>
            <a:r>
              <a:rPr lang="en-US" sz="2000" b="1" dirty="0" smtClean="0">
                <a:latin typeface="Times New Roman" panose="02020603050405020304" pitchFamily="18" charset="0"/>
                <a:cs typeface="Times New Roman" panose="02020603050405020304" pitchFamily="18" charset="0"/>
              </a:rPr>
              <a:t>activation function</a:t>
            </a:r>
            <a:r>
              <a:rPr lang="en-US" sz="2000" dirty="0">
                <a:latin typeface="Times New Roman" panose="02020603050405020304" pitchFamily="18" charset="0"/>
                <a:cs typeface="Times New Roman" panose="02020603050405020304" pitchFamily="18" charset="0"/>
              </a:rPr>
              <a:t>, g, that transforms the weighted sum into the final value that serves as the unit's </a:t>
            </a:r>
            <a:r>
              <a:rPr lang="en-US" sz="2000" dirty="0" smtClean="0">
                <a:latin typeface="Times New Roman" panose="02020603050405020304" pitchFamily="18" charset="0"/>
                <a:cs typeface="Times New Roman" panose="02020603050405020304" pitchFamily="18" charset="0"/>
              </a:rPr>
              <a:t>activation value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98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078269" cy="1104900"/>
          </a:xfrm>
          <a:prstGeom prst="rect">
            <a:avLst/>
          </a:prstGeom>
        </p:spPr>
      </p:pic>
      <p:sp>
        <p:nvSpPr>
          <p:cNvPr id="2" name="Rectangle 1"/>
          <p:cNvSpPr/>
          <p:nvPr/>
        </p:nvSpPr>
        <p:spPr>
          <a:xfrm>
            <a:off x="498509" y="1590212"/>
            <a:ext cx="11326905" cy="3631763"/>
          </a:xfrm>
          <a:prstGeom prst="rect">
            <a:avLst/>
          </a:prstGeom>
        </p:spPr>
        <p:txBody>
          <a:bodyPr wrap="square">
            <a:spAutoFit/>
          </a:bodyPr>
          <a:lstStyle/>
          <a:p>
            <a:pPr marL="285750" indent="-28575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Neural-Networks are considered </a:t>
            </a:r>
            <a:r>
              <a:rPr lang="en-SG" sz="2300" b="1" i="1" dirty="0" smtClean="0">
                <a:latin typeface="Times New Roman" panose="02020603050405020304" pitchFamily="18" charset="0"/>
                <a:cs typeface="Times New Roman" panose="02020603050405020304" pitchFamily="18" charset="0"/>
              </a:rPr>
              <a:t>Universal Function Approximators</a:t>
            </a:r>
            <a:r>
              <a:rPr lang="en-SG" sz="23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SG" sz="2300" i="1" dirty="0" smtClean="0">
                <a:latin typeface="Times New Roman" panose="02020603050405020304" pitchFamily="18" charset="0"/>
                <a:cs typeface="Times New Roman" panose="02020603050405020304" pitchFamily="18" charset="0"/>
              </a:rPr>
              <a:t>It means that they can compute and learn any function </a:t>
            </a:r>
            <a:r>
              <a:rPr lang="en-SG" sz="23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Almost any process we can think of can be represented as a functional computation in Neural Networks.</a:t>
            </a:r>
          </a:p>
          <a:p>
            <a:pPr marL="285750" indent="-285750">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Hence it all comes down to this, </a:t>
            </a:r>
            <a:r>
              <a:rPr lang="en-SG" sz="2300" b="0" i="1" dirty="0" smtClean="0">
                <a:solidFill>
                  <a:srgbClr val="C00000"/>
                </a:solidFill>
                <a:effectLst/>
                <a:latin typeface="Times New Roman" panose="02020603050405020304" pitchFamily="18" charset="0"/>
                <a:cs typeface="Times New Roman" panose="02020603050405020304" pitchFamily="18" charset="0"/>
              </a:rPr>
              <a:t>we need to apply a Activation function f(x) so as to make the network more powerfull and add ability to it to learn something complex and complicated form data and represent non-linear complex arbitrary functional mappings between inputs and outputs</a:t>
            </a:r>
            <a:r>
              <a:rPr lang="en-SG" sz="2300" b="0" i="1" dirty="0" smtClean="0">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Hence using a non linear Activation we are able to generate non-linear mappings from inputs to outputs</a:t>
            </a:r>
            <a:endParaRPr lang="en-SG"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417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104900"/>
          </a:xfrm>
          <a:prstGeom prst="rect">
            <a:avLst/>
          </a:prstGeom>
        </p:spPr>
      </p:pic>
      <p:sp>
        <p:nvSpPr>
          <p:cNvPr id="3" name="TextBox 2"/>
          <p:cNvSpPr txBox="1"/>
          <p:nvPr/>
        </p:nvSpPr>
        <p:spPr>
          <a:xfrm>
            <a:off x="1601271" y="607894"/>
            <a:ext cx="9421906" cy="646331"/>
          </a:xfrm>
          <a:prstGeom prst="rect">
            <a:avLst/>
          </a:prstGeom>
          <a:noFill/>
        </p:spPr>
        <p:txBody>
          <a:bodyPr wrap="square" rtlCol="0">
            <a:spAutoFit/>
          </a:bodyPr>
          <a:lstStyle/>
          <a:p>
            <a:r>
              <a:rPr lang="en-SG" sz="3600" b="1" dirty="0" smtClean="0">
                <a:latin typeface="Monotype Corsiva" panose="03010101010201010101" pitchFamily="66" charset="0"/>
              </a:rPr>
              <a:t>Working Principle of Artificial Neural Network</a:t>
            </a:r>
            <a:endParaRPr lang="en-SG" sz="3600" b="1" dirty="0">
              <a:latin typeface="Monotype Corsiva" panose="03010101010201010101" pitchFamily="66" charset="0"/>
            </a:endParaRPr>
          </a:p>
        </p:txBody>
      </p:sp>
      <p:sp>
        <p:nvSpPr>
          <p:cNvPr id="2" name="Rectangle 1"/>
          <p:cNvSpPr/>
          <p:nvPr/>
        </p:nvSpPr>
        <p:spPr>
          <a:xfrm>
            <a:off x="270165" y="1862119"/>
            <a:ext cx="11026588" cy="3985706"/>
          </a:xfrm>
          <a:prstGeom prst="rect">
            <a:avLst/>
          </a:prstGeom>
        </p:spPr>
        <p:txBody>
          <a:bodyPr wrap="square">
            <a:spAutoFit/>
          </a:bodyPr>
          <a:lstStyle/>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 </a:t>
            </a:r>
            <a:r>
              <a:rPr lang="en-SG" sz="2300" dirty="0" smtClean="0">
                <a:solidFill>
                  <a:srgbClr val="231F20"/>
                </a:solidFill>
                <a:latin typeface="Times New Roman" panose="02020603050405020304" pitchFamily="18" charset="0"/>
                <a:cs typeface="Times New Roman" panose="02020603050405020304" pitchFamily="18" charset="0"/>
              </a:rPr>
              <a:t>ANN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consists of 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set of  processor </a:t>
            </a:r>
            <a:r>
              <a:rPr lang="en-SG" sz="2300" dirty="0" smtClean="0">
                <a:solidFill>
                  <a:srgbClr val="C00000"/>
                </a:solidFill>
                <a:latin typeface="Times New Roman" panose="02020603050405020304" pitchFamily="18" charset="0"/>
                <a:cs typeface="Times New Roman" panose="02020603050405020304" pitchFamily="18" charset="0"/>
              </a:rPr>
              <a:t>nodes or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neurons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that are connected together.</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connections between neurons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weights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associated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with them, and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each neuron passes its output on to the inputs of the neurons</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which it is connected.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This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depends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on the application of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activation function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the inputs it receives.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In this way,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 input signal</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the network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processed by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entire network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an output (or multiple</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outputs) produced.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There is no central processing or control mechanism—</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entire network is involved in every piece of computation that</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takes place.</a:t>
            </a:r>
          </a:p>
          <a:p>
            <a:pPr algn="just"/>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When an input is given to a neural network, the output does not appear</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immediately because it takes some finite period of time for signals to pass</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from one neuron to another. </a:t>
            </a:r>
          </a:p>
        </p:txBody>
      </p:sp>
    </p:spTree>
    <p:extLst>
      <p:ext uri="{BB962C8B-B14F-4D97-AF65-F5344CB8AC3E}">
        <p14:creationId xmlns:p14="http://schemas.microsoft.com/office/powerpoint/2010/main" val="163167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8588"/>
            <a:ext cx="12078270" cy="1104900"/>
          </a:xfrm>
          <a:prstGeom prst="rect">
            <a:avLst/>
          </a:prstGeom>
        </p:spPr>
      </p:pic>
      <p:sp>
        <p:nvSpPr>
          <p:cNvPr id="7" name="Rectangle 6"/>
          <p:cNvSpPr/>
          <p:nvPr/>
        </p:nvSpPr>
        <p:spPr>
          <a:xfrm>
            <a:off x="368355" y="1123488"/>
            <a:ext cx="11259671" cy="5401479"/>
          </a:xfrm>
          <a:prstGeom prst="rect">
            <a:avLst/>
          </a:prstGeom>
        </p:spPr>
        <p:txBody>
          <a:bodyPr wrap="square">
            <a:spAutoFit/>
          </a:bodyPr>
          <a:lstStyle/>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Human brain has many incredible characteristics such as </a:t>
            </a:r>
            <a:r>
              <a:rPr lang="en-SG" sz="2300" dirty="0" smtClean="0">
                <a:solidFill>
                  <a:srgbClr val="C00000"/>
                </a:solidFill>
                <a:latin typeface="Times New Roman" panose="02020603050405020304" pitchFamily="18" charset="0"/>
                <a:cs typeface="Times New Roman" panose="02020603050405020304" pitchFamily="18" charset="0"/>
              </a:rPr>
              <a:t>massive parallelism, distributed representation and computation, learning ability,  generalization ability , adaptivity</a:t>
            </a:r>
            <a:r>
              <a:rPr lang="en-SG" sz="2300" dirty="0" smtClean="0">
                <a:latin typeface="Times New Roman" panose="02020603050405020304" pitchFamily="18" charset="0"/>
                <a:cs typeface="Times New Roman" panose="02020603050405020304" pitchFamily="18" charset="0"/>
              </a:rPr>
              <a:t>, which seems simple but is really complicated.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 It has been always a dream for computer scientist to create a computer which could solve complex  perceptual problems  this fast.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 ANN models was an effort to apply the same method as human brain uses to solve perceptual problems.</a:t>
            </a:r>
          </a:p>
          <a:p>
            <a:pPr marL="285750" indent="-285750" algn="just">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pPr algn="just"/>
            <a:endParaRPr lang="en-SG"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Three </a:t>
            </a:r>
            <a:r>
              <a:rPr lang="en-SG" sz="2300" dirty="0" smtClean="0">
                <a:solidFill>
                  <a:srgbClr val="C00000"/>
                </a:solidFill>
                <a:latin typeface="Times New Roman" panose="02020603050405020304" pitchFamily="18" charset="0"/>
                <a:cs typeface="Times New Roman" panose="02020603050405020304" pitchFamily="18" charset="0"/>
              </a:rPr>
              <a:t>periods of development  </a:t>
            </a:r>
            <a:r>
              <a:rPr lang="en-SG" sz="2300" dirty="0" smtClean="0">
                <a:latin typeface="Times New Roman" panose="02020603050405020304" pitchFamily="18" charset="0"/>
                <a:cs typeface="Times New Roman" panose="02020603050405020304" pitchFamily="18" charset="0"/>
              </a:rPr>
              <a:t>of  </a:t>
            </a:r>
            <a:r>
              <a:rPr lang="en-SG" sz="2300" dirty="0" smtClean="0">
                <a:solidFill>
                  <a:srgbClr val="C00000"/>
                </a:solidFill>
                <a:latin typeface="Times New Roman" panose="02020603050405020304" pitchFamily="18" charset="0"/>
                <a:cs typeface="Times New Roman" panose="02020603050405020304" pitchFamily="18" charset="0"/>
              </a:rPr>
              <a:t>ANN</a:t>
            </a:r>
            <a:r>
              <a:rPr lang="en-SG" sz="2300" dirty="0" smtClean="0">
                <a:latin typeface="Times New Roman" panose="02020603050405020304" pitchFamily="18" charset="0"/>
                <a:cs typeface="Times New Roman" panose="02020603050405020304" pitchFamily="18" charset="0"/>
              </a:rPr>
              <a:t>: </a:t>
            </a:r>
          </a:p>
          <a:p>
            <a:pPr marL="806450" indent="93663" algn="just">
              <a:buFont typeface="Wingdings" panose="05000000000000000000" pitchFamily="2" charset="2"/>
              <a:buChar char="ü"/>
            </a:pPr>
            <a:r>
              <a:rPr lang="en-SG" sz="2300" dirty="0">
                <a:latin typeface="Times New Roman" panose="02020603050405020304" pitchFamily="18" charset="0"/>
                <a:cs typeface="Times New Roman" panose="02020603050405020304" pitchFamily="18" charset="0"/>
              </a:rPr>
              <a:t> </a:t>
            </a:r>
            <a:r>
              <a:rPr lang="en-SG" sz="2300" dirty="0" smtClean="0">
                <a:latin typeface="Times New Roman" panose="02020603050405020304" pitchFamily="18" charset="0"/>
                <a:cs typeface="Times New Roman" panose="02020603050405020304" pitchFamily="18" charset="0"/>
              </a:rPr>
              <a:t> 1940:  Mcculloch and Pitts: Initial works( exact year 1943)</a:t>
            </a:r>
          </a:p>
          <a:p>
            <a:pPr marL="806450" indent="93663" algn="just">
              <a:buFont typeface="Wingdings" panose="05000000000000000000" pitchFamily="2" charset="2"/>
              <a:buChar char="ü"/>
            </a:pPr>
            <a:r>
              <a:rPr lang="en-SG" sz="2300" dirty="0" smtClean="0">
                <a:latin typeface="Times New Roman" panose="02020603050405020304" pitchFamily="18" charset="0"/>
                <a:cs typeface="Times New Roman" panose="02020603050405020304" pitchFamily="18" charset="0"/>
              </a:rPr>
              <a:t>  1960: Rosenblatt: perceptron convergence theorem (1958), Minsky and Papert: work showing the limitations of a simple perceptron </a:t>
            </a:r>
          </a:p>
          <a:p>
            <a:pPr marL="806450" indent="93663" algn="just">
              <a:buFont typeface="Wingdings" panose="05000000000000000000" pitchFamily="2" charset="2"/>
              <a:buChar char="ü"/>
            </a:pPr>
            <a:r>
              <a:rPr lang="en-SG" sz="2300" dirty="0" smtClean="0">
                <a:latin typeface="Times New Roman" panose="02020603050405020304" pitchFamily="18" charset="0"/>
                <a:cs typeface="Times New Roman" panose="02020603050405020304" pitchFamily="18" charset="0"/>
              </a:rPr>
              <a:t>  1980: Hopfield, </a:t>
            </a:r>
            <a:r>
              <a:rPr lang="en-SG" sz="2300" dirty="0" err="1" smtClean="0">
                <a:latin typeface="Times New Roman" panose="02020603050405020304" pitchFamily="18" charset="0"/>
                <a:cs typeface="Times New Roman" panose="02020603050405020304" pitchFamily="18" charset="0"/>
              </a:rPr>
              <a:t>Werbos</a:t>
            </a:r>
            <a:r>
              <a:rPr lang="en-SG" sz="2300" dirty="0" smtClean="0">
                <a:latin typeface="Times New Roman" panose="02020603050405020304" pitchFamily="18" charset="0"/>
                <a:cs typeface="Times New Roman" panose="02020603050405020304" pitchFamily="18" charset="0"/>
              </a:rPr>
              <a:t> and Rumelhart: Hopfield's energy approach/back-propagation learning algorithm</a:t>
            </a:r>
            <a:endParaRPr lang="en-SG" sz="23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05149" y="247872"/>
            <a:ext cx="6925235" cy="646331"/>
          </a:xfrm>
          <a:prstGeom prst="rect">
            <a:avLst/>
          </a:prstGeom>
          <a:noFill/>
        </p:spPr>
        <p:txBody>
          <a:bodyPr wrap="square" rtlCol="0">
            <a:spAutoFit/>
          </a:bodyPr>
          <a:lstStyle/>
          <a:p>
            <a:r>
              <a:rPr lang="en-SG" sz="3600" b="1" u="sng" dirty="0" smtClean="0">
                <a:latin typeface="Monotype Corsiva" panose="03010101010201010101" pitchFamily="66" charset="0"/>
              </a:rPr>
              <a:t>Introduction</a:t>
            </a:r>
            <a:endParaRPr lang="en-SG" sz="3600" b="1" u="sng" dirty="0">
              <a:latin typeface="Monotype Corsiva" panose="03010101010201010101" pitchFamily="66" charset="0"/>
            </a:endParaRPr>
          </a:p>
        </p:txBody>
      </p:sp>
    </p:spTree>
    <p:extLst>
      <p:ext uri="{BB962C8B-B14F-4D97-AF65-F5344CB8AC3E}">
        <p14:creationId xmlns:p14="http://schemas.microsoft.com/office/powerpoint/2010/main" val="2887588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3" name="Picture 2"/>
          <p:cNvPicPr>
            <a:picLocks noChangeAspect="1"/>
          </p:cNvPicPr>
          <p:nvPr/>
        </p:nvPicPr>
        <p:blipFill>
          <a:blip r:embed="rId3"/>
          <a:stretch>
            <a:fillRect/>
          </a:stretch>
        </p:blipFill>
        <p:spPr>
          <a:xfrm>
            <a:off x="2094634" y="1357066"/>
            <a:ext cx="7271038" cy="4748027"/>
          </a:xfrm>
          <a:prstGeom prst="rect">
            <a:avLst/>
          </a:prstGeom>
        </p:spPr>
      </p:pic>
    </p:spTree>
    <p:extLst>
      <p:ext uri="{BB962C8B-B14F-4D97-AF65-F5344CB8AC3E}">
        <p14:creationId xmlns:p14="http://schemas.microsoft.com/office/powerpoint/2010/main" val="99424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950" y="0"/>
            <a:ext cx="12018319" cy="1104900"/>
          </a:xfrm>
          <a:prstGeom prst="rect">
            <a:avLst/>
          </a:prstGeom>
        </p:spPr>
      </p:pic>
      <p:sp>
        <p:nvSpPr>
          <p:cNvPr id="3" name="TextBox 2"/>
          <p:cNvSpPr txBox="1"/>
          <p:nvPr/>
        </p:nvSpPr>
        <p:spPr>
          <a:xfrm>
            <a:off x="3388658" y="147918"/>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Typical Behaviour of a Neuron</a:t>
            </a:r>
            <a:endParaRPr lang="en-SG" sz="3600" b="1" dirty="0">
              <a:latin typeface="Monotype Corsiva" panose="03010101010201010101" pitchFamily="66" charset="0"/>
            </a:endParaRPr>
          </a:p>
        </p:txBody>
      </p:sp>
      <p:pic>
        <p:nvPicPr>
          <p:cNvPr id="5" name="Picture 4"/>
          <p:cNvPicPr>
            <a:picLocks noChangeAspect="1"/>
          </p:cNvPicPr>
          <p:nvPr/>
        </p:nvPicPr>
        <p:blipFill>
          <a:blip r:embed="rId3"/>
          <a:stretch>
            <a:fillRect/>
          </a:stretch>
        </p:blipFill>
        <p:spPr>
          <a:xfrm>
            <a:off x="5574108" y="5122003"/>
            <a:ext cx="5370796" cy="1334748"/>
          </a:xfrm>
          <a:prstGeom prst="rect">
            <a:avLst/>
          </a:prstGeom>
        </p:spPr>
      </p:pic>
      <p:sp>
        <p:nvSpPr>
          <p:cNvPr id="6" name="Rectangle 5"/>
          <p:cNvSpPr/>
          <p:nvPr/>
        </p:nvSpPr>
        <p:spPr>
          <a:xfrm>
            <a:off x="134471" y="6100028"/>
            <a:ext cx="11752730" cy="830997"/>
          </a:xfrm>
          <a:prstGeom prst="rect">
            <a:avLst/>
          </a:prstGeom>
        </p:spPr>
        <p:txBody>
          <a:bodyPr wrap="square">
            <a:spAutoFit/>
          </a:bodyPr>
          <a:lstStyle/>
          <a:p>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Hence, if </a:t>
            </a:r>
            <a:r>
              <a:rPr lang="en-SG" sz="2300" b="0" i="1"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t </a:t>
            </a:r>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is less than or equal to 0.92, then this neuron will fire with this</a:t>
            </a:r>
            <a:r>
              <a:rPr lang="en-SG" sz="2300" b="0" i="0" u="none" strike="noStrike"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particular set of inputs. Otherwise, it will have an activation level of zero.</a:t>
            </a:r>
            <a:endParaRPr lang="en-SG" sz="23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325539" y="942167"/>
            <a:ext cx="11752730" cy="5047536"/>
          </a:xfrm>
          <a:prstGeom prst="rect">
            <a:avLst/>
          </a:prstGeom>
        </p:spPr>
        <p:txBody>
          <a:bodyPr wrap="square">
            <a:spAutoFit/>
          </a:bodyPr>
          <a:lstStyle/>
          <a:p>
            <a:pPr algn="just"/>
            <a:r>
              <a:rPr lang="en-SG" sz="2300" dirty="0" smtClean="0">
                <a:latin typeface="Times New Roman" panose="02020603050405020304" pitchFamily="18" charset="0"/>
                <a:cs typeface="Times New Roman" panose="02020603050405020304" pitchFamily="18" charset="0"/>
              </a:rPr>
              <a:t>Hence, the behaviour of the neuron can be expressed as follows:</a:t>
            </a:r>
          </a:p>
          <a:p>
            <a:pPr algn="just"/>
            <a:r>
              <a:rPr lang="en-SG" sz="2300" dirty="0" smtClean="0">
                <a:latin typeface="Times New Roman" panose="02020603050405020304" pitchFamily="18" charset="0"/>
                <a:cs typeface="Times New Roman" panose="02020603050405020304" pitchFamily="18" charset="0"/>
              </a:rPr>
              <a:t>X is the weighted sum of the n inputs to the neuron, </a:t>
            </a:r>
            <a:r>
              <a:rPr lang="en-SG" sz="2300" b="0" i="1" u="none" strike="noStrike" baseline="0" dirty="0" smtClean="0">
                <a:latin typeface="Times New Roman" panose="02020603050405020304" pitchFamily="18" charset="0"/>
                <a:cs typeface="Times New Roman" panose="02020603050405020304" pitchFamily="18" charset="0"/>
              </a:rPr>
              <a:t>x</a:t>
            </a:r>
            <a:r>
              <a:rPr lang="en-SG" sz="2300" b="0" i="0" u="none" strike="noStrike" baseline="0" dirty="0" smtClean="0">
                <a:latin typeface="Times New Roman" panose="02020603050405020304" pitchFamily="18" charset="0"/>
                <a:cs typeface="Times New Roman" panose="02020603050405020304" pitchFamily="18" charset="0"/>
              </a:rPr>
              <a:t>1</a:t>
            </a:r>
            <a:r>
              <a:rPr lang="en-SG" sz="2300" dirty="0" smtClean="0">
                <a:latin typeface="Times New Roman" panose="02020603050405020304" pitchFamily="18" charset="0"/>
                <a:cs typeface="Times New Roman" panose="02020603050405020304" pitchFamily="18" charset="0"/>
              </a:rPr>
              <a:t> to ,</a:t>
            </a:r>
            <a:r>
              <a:rPr lang="en-SG" sz="2300" b="0" i="1" u="none" strike="noStrike" baseline="0" dirty="0" smtClean="0">
                <a:latin typeface="Times New Roman" panose="02020603050405020304" pitchFamily="18" charset="0"/>
                <a:cs typeface="Times New Roman" panose="02020603050405020304" pitchFamily="18" charset="0"/>
              </a:rPr>
              <a:t> xn</a:t>
            </a:r>
            <a:r>
              <a:rPr lang="en-SG" sz="2300" dirty="0" smtClean="0">
                <a:latin typeface="Times New Roman" panose="02020603050405020304" pitchFamily="18" charset="0"/>
                <a:cs typeface="Times New Roman" panose="02020603050405020304" pitchFamily="18" charset="0"/>
              </a:rPr>
              <a:t> where each input, </a:t>
            </a:r>
            <a:r>
              <a:rPr lang="en-SG" sz="2300" b="0" i="1" u="none" strike="noStrike" baseline="0" dirty="0" smtClean="0">
                <a:latin typeface="Times New Roman" panose="02020603050405020304" pitchFamily="18" charset="0"/>
                <a:cs typeface="Times New Roman" panose="02020603050405020304" pitchFamily="18" charset="0"/>
              </a:rPr>
              <a:t>xn</a:t>
            </a:r>
            <a:r>
              <a:rPr lang="en-SG" sz="2300" dirty="0" smtClean="0">
                <a:latin typeface="Times New Roman" panose="02020603050405020304" pitchFamily="18" charset="0"/>
                <a:cs typeface="Times New Roman" panose="02020603050405020304" pitchFamily="18" charset="0"/>
              </a:rPr>
              <a:t> is multiplied by its corresponding weight </a:t>
            </a:r>
            <a:r>
              <a:rPr lang="en-SG" sz="2300" b="0" i="1" u="none" strike="noStrike" baseline="0" dirty="0" smtClean="0">
                <a:latin typeface="Times New Roman" panose="02020603050405020304" pitchFamily="18" charset="0"/>
                <a:cs typeface="Times New Roman" panose="02020603050405020304" pitchFamily="18" charset="0"/>
              </a:rPr>
              <a:t>wn</a:t>
            </a:r>
            <a:r>
              <a:rPr lang="en-SG" sz="2300" b="0" i="0" u="none" strike="noStrike" baseline="0" dirty="0" smtClean="0">
                <a:latin typeface="Times New Roman" panose="02020603050405020304" pitchFamily="18" charset="0"/>
                <a:cs typeface="Times New Roman" panose="02020603050405020304" pitchFamily="18" charset="0"/>
              </a:rPr>
              <a:t>.</a:t>
            </a:r>
            <a:endParaRPr lang="en-SG" sz="2300" dirty="0" smtClean="0">
              <a:latin typeface="Times New Roman" panose="02020603050405020304" pitchFamily="18" charset="0"/>
              <a:cs typeface="Times New Roman" panose="02020603050405020304" pitchFamily="18" charset="0"/>
            </a:endParaRPr>
          </a:p>
          <a:p>
            <a:pPr algn="just"/>
            <a:r>
              <a:rPr lang="en-SG" sz="2300" b="1" i="1" dirty="0" smtClean="0">
                <a:latin typeface="Times New Roman" panose="02020603050405020304" pitchFamily="18" charset="0"/>
                <a:cs typeface="Times New Roman" panose="02020603050405020304" pitchFamily="18" charset="0"/>
              </a:rPr>
              <a:t>For example</a:t>
            </a:r>
            <a:r>
              <a:rPr lang="en-SG" sz="2300" dirty="0" smtClean="0">
                <a:latin typeface="Times New Roman" panose="02020603050405020304" pitchFamily="18" charset="0"/>
                <a:cs typeface="Times New Roman" panose="02020603050405020304" pitchFamily="18" charset="0"/>
              </a:rPr>
              <a:t>, let us consider a simple neuron that has just two inputs. Each of these inputs has a weight associated with it, as follows:</a:t>
            </a:r>
          </a:p>
          <a:p>
            <a:pPr algn="just"/>
            <a:r>
              <a:rPr lang="en-SG" sz="2300" b="0" i="0" u="none" strike="noStrike" baseline="0" dirty="0" smtClean="0">
                <a:latin typeface="Times New Roman" panose="02020603050405020304" pitchFamily="18" charset="0"/>
                <a:cs typeface="Times New Roman" panose="02020603050405020304" pitchFamily="18" charset="0"/>
              </a:rPr>
              <a:t>w1 = 0.8</a:t>
            </a:r>
          </a:p>
          <a:p>
            <a:pPr algn="just"/>
            <a:r>
              <a:rPr lang="en-SG" sz="2300" b="0" i="0" u="none" strike="noStrike" baseline="0" dirty="0" smtClean="0">
                <a:latin typeface="Times New Roman" panose="02020603050405020304" pitchFamily="18" charset="0"/>
                <a:cs typeface="Times New Roman" panose="02020603050405020304" pitchFamily="18" charset="0"/>
              </a:rPr>
              <a:t>w2 = 0.4</a:t>
            </a:r>
            <a:endParaRPr lang="en-SG" sz="2300" dirty="0" smtClean="0">
              <a:latin typeface="Times New Roman" panose="02020603050405020304" pitchFamily="18" charset="0"/>
              <a:cs typeface="Times New Roman" panose="02020603050405020304" pitchFamily="18" charset="0"/>
            </a:endParaRPr>
          </a:p>
          <a:p>
            <a:pPr algn="just"/>
            <a:endParaRPr lang="en-SG" sz="2300" dirty="0">
              <a:latin typeface="Times New Roman" panose="02020603050405020304" pitchFamily="18" charset="0"/>
              <a:cs typeface="Times New Roman" panose="02020603050405020304" pitchFamily="18" charset="0"/>
            </a:endParaRPr>
          </a:p>
          <a:p>
            <a:pPr algn="just"/>
            <a:r>
              <a:rPr lang="en-SG" sz="2300" dirty="0" smtClean="0">
                <a:latin typeface="Times New Roman" panose="02020603050405020304" pitchFamily="18" charset="0"/>
                <a:cs typeface="Times New Roman" panose="02020603050405020304" pitchFamily="18" charset="0"/>
              </a:rPr>
              <a:t>The inputs to the neuron are </a:t>
            </a:r>
            <a:r>
              <a:rPr lang="en-SG" sz="2300" b="0" i="0" u="none" strike="noStrike" baseline="0" dirty="0" smtClean="0">
                <a:latin typeface="Times New Roman" panose="02020603050405020304" pitchFamily="18" charset="0"/>
                <a:cs typeface="Times New Roman" panose="02020603050405020304" pitchFamily="18" charset="0"/>
              </a:rPr>
              <a:t>x1</a:t>
            </a:r>
            <a:r>
              <a:rPr lang="en-SG" sz="2300" dirty="0" smtClean="0">
                <a:latin typeface="Times New Roman" panose="02020603050405020304" pitchFamily="18" charset="0"/>
                <a:cs typeface="Times New Roman" panose="02020603050405020304" pitchFamily="18" charset="0"/>
              </a:rPr>
              <a:t>  and </a:t>
            </a:r>
            <a:r>
              <a:rPr lang="en-SG" sz="2300" b="0" i="0" u="none" strike="noStrike" baseline="0" dirty="0" smtClean="0">
                <a:latin typeface="Times New Roman" panose="02020603050405020304" pitchFamily="18" charset="0"/>
                <a:cs typeface="Times New Roman" panose="02020603050405020304" pitchFamily="18" charset="0"/>
              </a:rPr>
              <a:t>x2</a:t>
            </a:r>
            <a:r>
              <a:rPr lang="en-SG" sz="2300" dirty="0" smtClean="0">
                <a:latin typeface="Times New Roman" panose="02020603050405020304" pitchFamily="18" charset="0"/>
                <a:cs typeface="Times New Roman" panose="02020603050405020304" pitchFamily="18" charset="0"/>
              </a:rPr>
              <a:t>:</a:t>
            </a:r>
          </a:p>
          <a:p>
            <a:pPr algn="just"/>
            <a:r>
              <a:rPr lang="en-SG" sz="2300" b="0" i="0" u="none" strike="noStrike" baseline="0" dirty="0" smtClean="0">
                <a:latin typeface="Times New Roman" panose="02020603050405020304" pitchFamily="18" charset="0"/>
                <a:cs typeface="Times New Roman" panose="02020603050405020304" pitchFamily="18" charset="0"/>
              </a:rPr>
              <a:t>x1 = 0.7</a:t>
            </a:r>
          </a:p>
          <a:p>
            <a:pPr algn="just"/>
            <a:r>
              <a:rPr lang="en-SG" sz="2300" b="0" i="0" u="none" strike="noStrike" baseline="0" dirty="0" smtClean="0">
                <a:latin typeface="Times New Roman" panose="02020603050405020304" pitchFamily="18" charset="0"/>
                <a:cs typeface="Times New Roman" panose="02020603050405020304" pitchFamily="18" charset="0"/>
              </a:rPr>
              <a:t>x2 = 0.9</a:t>
            </a:r>
            <a:endParaRPr lang="en-SG" sz="2300" dirty="0" smtClean="0">
              <a:latin typeface="Times New Roman" panose="02020603050405020304" pitchFamily="18" charset="0"/>
              <a:cs typeface="Times New Roman" panose="02020603050405020304" pitchFamily="18" charset="0"/>
            </a:endParaRPr>
          </a:p>
          <a:p>
            <a:pPr algn="just"/>
            <a:r>
              <a:rPr lang="en-SG" sz="2300" dirty="0" smtClean="0">
                <a:latin typeface="Times New Roman" panose="02020603050405020304" pitchFamily="18" charset="0"/>
                <a:cs typeface="Times New Roman" panose="02020603050405020304" pitchFamily="18" charset="0"/>
              </a:rPr>
              <a:t>So, the summed weight of these inputs is</a:t>
            </a:r>
          </a:p>
          <a:p>
            <a:pPr algn="just"/>
            <a:r>
              <a:rPr lang="en-SG" sz="2300" dirty="0" smtClean="0">
                <a:latin typeface="Times New Roman" panose="02020603050405020304" pitchFamily="18" charset="0"/>
                <a:cs typeface="Times New Roman" panose="02020603050405020304" pitchFamily="18" charset="0"/>
              </a:rPr>
              <a:t>(0.8 *0.7) + (0.4 *0.9) = 0.92</a:t>
            </a:r>
          </a:p>
          <a:p>
            <a:pPr algn="just"/>
            <a:r>
              <a:rPr lang="en-SG" sz="2300" dirty="0" smtClean="0">
                <a:latin typeface="Times New Roman" panose="02020603050405020304" pitchFamily="18" charset="0"/>
                <a:cs typeface="Times New Roman" panose="02020603050405020304" pitchFamily="18" charset="0"/>
              </a:rPr>
              <a:t>The activation level Y, is defined for this neuron as </a:t>
            </a:r>
          </a:p>
        </p:txBody>
      </p:sp>
    </p:spTree>
    <p:extLst>
      <p:ext uri="{BB962C8B-B14F-4D97-AF65-F5344CB8AC3E}">
        <p14:creationId xmlns:p14="http://schemas.microsoft.com/office/powerpoint/2010/main" val="2307458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339200" y="282311"/>
            <a:ext cx="5549917" cy="646331"/>
          </a:xfrm>
          <a:prstGeom prst="rect">
            <a:avLst/>
          </a:prstGeom>
        </p:spPr>
        <p:txBody>
          <a:bodyPr wrap="none">
            <a:spAutoFit/>
          </a:bodyPr>
          <a:lstStyle/>
          <a:p>
            <a:r>
              <a:rPr lang="en-US" sz="3600" b="1" dirty="0">
                <a:latin typeface="Monotype Corsiva" panose="03010101010201010101" pitchFamily="66" charset="0"/>
              </a:rPr>
              <a:t>Can a single neuron learn a task?</a:t>
            </a:r>
          </a:p>
        </p:txBody>
      </p:sp>
      <p:sp>
        <p:nvSpPr>
          <p:cNvPr id="4" name="Rectangle 3"/>
          <p:cNvSpPr/>
          <p:nvPr/>
        </p:nvSpPr>
        <p:spPr>
          <a:xfrm>
            <a:off x="282150" y="1033057"/>
            <a:ext cx="11627697" cy="1938992"/>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1958, </a:t>
            </a:r>
            <a:r>
              <a:rPr lang="en-US" sz="2400" b="1" dirty="0">
                <a:solidFill>
                  <a:srgbClr val="C00000"/>
                </a:solidFill>
                <a:latin typeface="Times New Roman" panose="02020603050405020304" pitchFamily="18" charset="0"/>
                <a:cs typeface="Times New Roman" panose="02020603050405020304" pitchFamily="18" charset="0"/>
              </a:rPr>
              <a:t>Frank Rosenblatt </a:t>
            </a:r>
            <a:r>
              <a:rPr lang="en-US" sz="2400" dirty="0">
                <a:latin typeface="Times New Roman" panose="02020603050405020304" pitchFamily="18" charset="0"/>
                <a:cs typeface="Times New Roman" panose="02020603050405020304" pitchFamily="18" charset="0"/>
              </a:rPr>
              <a:t>introduced a training algorithm that provided the </a:t>
            </a:r>
            <a:r>
              <a:rPr lang="en-US" sz="2400" dirty="0" smtClean="0">
                <a:latin typeface="Times New Roman" panose="02020603050405020304" pitchFamily="18" charset="0"/>
                <a:cs typeface="Times New Roman" panose="02020603050405020304" pitchFamily="18" charset="0"/>
              </a:rPr>
              <a:t>first procedure </a:t>
            </a:r>
            <a:r>
              <a:rPr lang="en-US" sz="2400" dirty="0">
                <a:latin typeface="Times New Roman" panose="02020603050405020304" pitchFamily="18" charset="0"/>
                <a:cs typeface="Times New Roman" panose="02020603050405020304" pitchFamily="18" charset="0"/>
              </a:rPr>
              <a:t>for training a simple ANN: </a:t>
            </a:r>
            <a:r>
              <a:rPr lang="en-US" sz="2400" b="1" dirty="0">
                <a:solidFill>
                  <a:srgbClr val="C00000"/>
                </a:solidFill>
                <a:latin typeface="Times New Roman" panose="02020603050405020304" pitchFamily="18" charset="0"/>
                <a:cs typeface="Times New Roman" panose="02020603050405020304" pitchFamily="18" charset="0"/>
              </a:rPr>
              <a:t>a perceptron </a:t>
            </a:r>
            <a:r>
              <a:rPr lang="en-US" sz="2400" dirty="0">
                <a:latin typeface="Times New Roman" panose="02020603050405020304" pitchFamily="18" charset="0"/>
                <a:cs typeface="Times New Roman" panose="02020603050405020304" pitchFamily="18" charset="0"/>
              </a:rPr>
              <a:t>(Rosenblatt, 1958</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The perceptron </a:t>
            </a:r>
            <a:r>
              <a:rPr lang="en-US" sz="2400" dirty="0">
                <a:latin typeface="Times New Roman" panose="02020603050405020304" pitchFamily="18" charset="0"/>
                <a:cs typeface="Times New Roman" panose="02020603050405020304" pitchFamily="18" charset="0"/>
              </a:rPr>
              <a:t>is the </a:t>
            </a:r>
            <a:r>
              <a:rPr lang="en-US" sz="2400" dirty="0">
                <a:solidFill>
                  <a:srgbClr val="C00000"/>
                </a:solidFill>
                <a:latin typeface="Times New Roman" panose="02020603050405020304" pitchFamily="18" charset="0"/>
                <a:cs typeface="Times New Roman" panose="02020603050405020304" pitchFamily="18" charset="0"/>
              </a:rPr>
              <a:t>simplest form of a neural network</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consists of </a:t>
            </a:r>
            <a:r>
              <a:rPr lang="en-US" sz="2400" dirty="0">
                <a:solidFill>
                  <a:srgbClr val="C00000"/>
                </a:solidFill>
                <a:latin typeface="Times New Roman" panose="02020603050405020304" pitchFamily="18" charset="0"/>
                <a:cs typeface="Times New Roman" panose="02020603050405020304" pitchFamily="18" charset="0"/>
              </a:rPr>
              <a:t>a single </a:t>
            </a:r>
            <a:r>
              <a:rPr lang="en-US" sz="2400" dirty="0" smtClean="0">
                <a:solidFill>
                  <a:srgbClr val="C00000"/>
                </a:solidFill>
                <a:latin typeface="Times New Roman" panose="02020603050405020304" pitchFamily="18" charset="0"/>
                <a:cs typeface="Times New Roman" panose="02020603050405020304" pitchFamily="18" charset="0"/>
              </a:rPr>
              <a:t>neuron </a:t>
            </a:r>
            <a:r>
              <a:rPr lang="en-US" sz="2400" dirty="0" smtClean="0">
                <a:latin typeface="Times New Roman" panose="02020603050405020304" pitchFamily="18" charset="0"/>
                <a:cs typeface="Times New Roman" panose="02020603050405020304" pitchFamily="18" charset="0"/>
              </a:rPr>
              <a:t>with </a:t>
            </a:r>
            <a:r>
              <a:rPr lang="en-US" sz="2400" dirty="0">
                <a:solidFill>
                  <a:srgbClr val="C00000"/>
                </a:solidFill>
                <a:latin typeface="Times New Roman" panose="02020603050405020304" pitchFamily="18" charset="0"/>
                <a:cs typeface="Times New Roman" panose="02020603050405020304" pitchFamily="18" charset="0"/>
              </a:rPr>
              <a:t>adjustable synaptic weights </a:t>
            </a:r>
            <a:r>
              <a:rPr lang="en-US" sz="2400" dirty="0">
                <a:latin typeface="Times New Roman" panose="02020603050405020304" pitchFamily="18" charset="0"/>
                <a:cs typeface="Times New Roman" panose="02020603050405020304" pitchFamily="18" charset="0"/>
              </a:rPr>
              <a:t>and a </a:t>
            </a:r>
            <a:r>
              <a:rPr lang="en-US" sz="2400" dirty="0">
                <a:solidFill>
                  <a:srgbClr val="C00000"/>
                </a:solidFill>
                <a:latin typeface="Times New Roman" panose="02020603050405020304" pitchFamily="18" charset="0"/>
                <a:cs typeface="Times New Roman" panose="02020603050405020304" pitchFamily="18" charset="0"/>
              </a:rPr>
              <a:t>hard limiter</a:t>
            </a:r>
            <a:r>
              <a:rPr lang="en-US" sz="2400" dirty="0">
                <a:latin typeface="Times New Roman" panose="02020603050405020304" pitchFamily="18" charset="0"/>
                <a:cs typeface="Times New Roman" panose="02020603050405020304" pitchFamily="18" charset="0"/>
              </a:rPr>
              <a:t>. A single-layer </a:t>
            </a:r>
            <a:r>
              <a:rPr lang="en-US" sz="2400" dirty="0" smtClean="0">
                <a:latin typeface="Times New Roman" panose="02020603050405020304" pitchFamily="18" charset="0"/>
                <a:cs typeface="Times New Roman" panose="02020603050405020304" pitchFamily="18" charset="0"/>
              </a:rPr>
              <a:t>two-input perceptron </a:t>
            </a:r>
            <a:r>
              <a:rPr lang="en-US" sz="2400" dirty="0">
                <a:latin typeface="Times New Roman" panose="02020603050405020304" pitchFamily="18" charset="0"/>
                <a:cs typeface="Times New Roman" panose="02020603050405020304" pitchFamily="18" charset="0"/>
              </a:rPr>
              <a:t>is shown in </a:t>
            </a:r>
            <a:r>
              <a:rPr lang="en-US" sz="2400" dirty="0" smtClean="0">
                <a:latin typeface="Times New Roman" panose="02020603050405020304" pitchFamily="18" charset="0"/>
                <a:cs typeface="Times New Roman" panose="02020603050405020304" pitchFamily="18" charset="0"/>
              </a:rPr>
              <a:t>Figure</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42436" y="3254361"/>
            <a:ext cx="8107127" cy="3151208"/>
          </a:xfrm>
          <a:prstGeom prst="rect">
            <a:avLst/>
          </a:prstGeom>
        </p:spPr>
      </p:pic>
      <p:sp>
        <p:nvSpPr>
          <p:cNvPr id="6" name="Rectangle 5"/>
          <p:cNvSpPr/>
          <p:nvPr/>
        </p:nvSpPr>
        <p:spPr>
          <a:xfrm>
            <a:off x="3212036" y="6396335"/>
            <a:ext cx="4923143"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Fig: Single-layer </a:t>
            </a:r>
            <a:r>
              <a:rPr lang="en-US" sz="2400" dirty="0">
                <a:latin typeface="Times New Roman" panose="02020603050405020304" pitchFamily="18" charset="0"/>
                <a:cs typeface="Times New Roman" panose="02020603050405020304" pitchFamily="18" charset="0"/>
              </a:rPr>
              <a:t>two-input perceptron</a:t>
            </a:r>
          </a:p>
        </p:txBody>
      </p:sp>
    </p:spTree>
    <p:extLst>
      <p:ext uri="{BB962C8B-B14F-4D97-AF65-F5344CB8AC3E}">
        <p14:creationId xmlns:p14="http://schemas.microsoft.com/office/powerpoint/2010/main" val="3469782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sp>
        <p:nvSpPr>
          <p:cNvPr id="4" name="Rectangle 3"/>
          <p:cNvSpPr/>
          <p:nvPr/>
        </p:nvSpPr>
        <p:spPr>
          <a:xfrm>
            <a:off x="0" y="978768"/>
            <a:ext cx="11968953" cy="3754874"/>
          </a:xfrm>
          <a:prstGeom prst="rect">
            <a:avLst/>
          </a:prstGeom>
        </p:spPr>
        <p:txBody>
          <a:bodyPr wrap="square">
            <a:spAutoFit/>
          </a:bodyPr>
          <a:lstStyle/>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models a neuron.</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A </a:t>
            </a:r>
            <a:r>
              <a:rPr lang="en-US" sz="2300" dirty="0">
                <a:latin typeface="Times New Roman" panose="02020603050405020304" pitchFamily="18" charset="0"/>
                <a:cs typeface="Times New Roman" panose="02020603050405020304" pitchFamily="18" charset="0"/>
              </a:rPr>
              <a:t>neural network that has </a:t>
            </a:r>
            <a:r>
              <a:rPr lang="en-US" sz="2300" b="1" dirty="0">
                <a:latin typeface="Times New Roman" panose="02020603050405020304" pitchFamily="18" charset="0"/>
                <a:cs typeface="Times New Roman" panose="02020603050405020304" pitchFamily="18" charset="0"/>
              </a:rPr>
              <a:t>no hidden units </a:t>
            </a:r>
            <a:r>
              <a:rPr lang="en-US" sz="2300" dirty="0">
                <a:latin typeface="Times New Roman" panose="02020603050405020304" pitchFamily="18" charset="0"/>
                <a:cs typeface="Times New Roman" panose="02020603050405020304" pitchFamily="18" charset="0"/>
              </a:rPr>
              <a:t>is called a Perceptron</a:t>
            </a:r>
            <a:endParaRPr lang="en-SG" sz="2300" b="0" i="0" u="none" strike="noStrike"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It receives ‘</a:t>
            </a:r>
            <a:r>
              <a:rPr lang="en-SG" sz="2300" b="1" dirty="0" smtClean="0">
                <a:latin typeface="Times New Roman" panose="02020603050405020304" pitchFamily="18" charset="0"/>
                <a:cs typeface="Times New Roman" panose="02020603050405020304" pitchFamily="18" charset="0"/>
              </a:rPr>
              <a:t>n</a:t>
            </a:r>
            <a:r>
              <a:rPr lang="en-SG" sz="2300" dirty="0" smtClean="0">
                <a:latin typeface="Times New Roman" panose="02020603050405020304" pitchFamily="18" charset="0"/>
                <a:cs typeface="Times New Roman" panose="02020603050405020304" pitchFamily="18" charset="0"/>
              </a:rPr>
              <a:t>’ inputs corresponding to the features of the data in the dataset.</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 perceptron module consists of inputs, weights, summation processor and an activation function.</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It sums those inputs (each weighted input), activates according to applied function and produces an output.</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It is used to classify linearly separable classes.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Often used for binary classification.</a:t>
            </a:r>
            <a:endParaRPr lang="en-SG" b="0" i="0" u="none" strike="noStrike" baseline="0" dirty="0" smtClean="0">
              <a:latin typeface="Minion-Regular"/>
            </a:endParaRPr>
          </a:p>
          <a:p>
            <a:pPr algn="just"/>
            <a:endParaRPr lang="en-SG" b="0" i="0" u="none" strike="noStrike" baseline="0" dirty="0" smtClean="0">
              <a:latin typeface="Minion-Regular"/>
            </a:endParaRPr>
          </a:p>
          <a:p>
            <a:pPr marL="285750" indent="-285750" algn="just">
              <a:buFont typeface="Wingdings" panose="05000000000000000000" pitchFamily="2" charset="2"/>
              <a:buChar char="v"/>
            </a:pPr>
            <a:endParaRPr lang="en-SG" b="0" i="0" u="none" strike="noStrike" baseline="0" dirty="0" smtClean="0">
              <a:latin typeface="Minion-Regular"/>
            </a:endParaRPr>
          </a:p>
          <a:p>
            <a:pPr marL="285750" indent="-285750" algn="just">
              <a:buFont typeface="Wingdings" panose="05000000000000000000" pitchFamily="2" charset="2"/>
              <a:buChar char="v"/>
            </a:pPr>
            <a:endParaRPr lang="en-SG" dirty="0"/>
          </a:p>
        </p:txBody>
      </p:sp>
      <p:pic>
        <p:nvPicPr>
          <p:cNvPr id="6" name="Picture 5"/>
          <p:cNvPicPr>
            <a:picLocks noChangeAspect="1"/>
          </p:cNvPicPr>
          <p:nvPr/>
        </p:nvPicPr>
        <p:blipFill>
          <a:blip r:embed="rId3"/>
          <a:stretch>
            <a:fillRect/>
          </a:stretch>
        </p:blipFill>
        <p:spPr>
          <a:xfrm>
            <a:off x="688339" y="3763214"/>
            <a:ext cx="4026033" cy="2935903"/>
          </a:xfrm>
          <a:prstGeom prst="rect">
            <a:avLst/>
          </a:prstGeom>
        </p:spPr>
      </p:pic>
      <p:pic>
        <p:nvPicPr>
          <p:cNvPr id="7" name="Picture 6"/>
          <p:cNvPicPr>
            <a:picLocks noChangeAspect="1"/>
          </p:cNvPicPr>
          <p:nvPr/>
        </p:nvPicPr>
        <p:blipFill>
          <a:blip r:embed="rId4"/>
          <a:stretch>
            <a:fillRect/>
          </a:stretch>
        </p:blipFill>
        <p:spPr>
          <a:xfrm>
            <a:off x="5066416" y="3965394"/>
            <a:ext cx="6111171" cy="2169994"/>
          </a:xfrm>
          <a:prstGeom prst="rect">
            <a:avLst/>
          </a:prstGeom>
        </p:spPr>
      </p:pic>
    </p:spTree>
    <p:extLst>
      <p:ext uri="{BB962C8B-B14F-4D97-AF65-F5344CB8AC3E}">
        <p14:creationId xmlns:p14="http://schemas.microsoft.com/office/powerpoint/2010/main" val="1866761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5" name="Picture 4"/>
          <p:cNvPicPr>
            <a:picLocks noChangeAspect="1"/>
          </p:cNvPicPr>
          <p:nvPr/>
        </p:nvPicPr>
        <p:blipFill>
          <a:blip r:embed="rId3"/>
          <a:stretch>
            <a:fillRect/>
          </a:stretch>
        </p:blipFill>
        <p:spPr>
          <a:xfrm>
            <a:off x="1619961" y="1437337"/>
            <a:ext cx="8042654" cy="5188300"/>
          </a:xfrm>
          <a:prstGeom prst="rect">
            <a:avLst/>
          </a:prstGeom>
        </p:spPr>
      </p:pic>
    </p:spTree>
    <p:extLst>
      <p:ext uri="{BB962C8B-B14F-4D97-AF65-F5344CB8AC3E}">
        <p14:creationId xmlns:p14="http://schemas.microsoft.com/office/powerpoint/2010/main" val="404737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837133" y="3817984"/>
            <a:ext cx="3248426" cy="2379129"/>
          </a:xfrm>
          <a:prstGeom prst="rect">
            <a:avLst/>
          </a:prstGeom>
        </p:spPr>
      </p:pic>
      <p:sp>
        <p:nvSpPr>
          <p:cNvPr id="6" name="TextBox 5"/>
          <p:cNvSpPr txBox="1"/>
          <p:nvPr/>
        </p:nvSpPr>
        <p:spPr>
          <a:xfrm>
            <a:off x="527947" y="1292617"/>
            <a:ext cx="11468435" cy="2000548"/>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Bias</a:t>
            </a: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Perceptron has another input known as bias.</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is a normal practice of treating bias as just another  input.</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bias allows as to shift the transfer function curve horizontally along the input axis, while leaving the curvature unaltered.</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8500637" y="4035170"/>
            <a:ext cx="3133725" cy="1514475"/>
          </a:xfrm>
          <a:prstGeom prst="rect">
            <a:avLst/>
          </a:prstGeom>
        </p:spPr>
      </p:pic>
      <p:pic>
        <p:nvPicPr>
          <p:cNvPr id="8" name="Picture 7"/>
          <p:cNvPicPr>
            <a:picLocks noChangeAspect="1"/>
          </p:cNvPicPr>
          <p:nvPr/>
        </p:nvPicPr>
        <p:blipFill>
          <a:blip r:embed="rId5"/>
          <a:stretch>
            <a:fillRect/>
          </a:stretch>
        </p:blipFill>
        <p:spPr>
          <a:xfrm>
            <a:off x="5327363" y="3570010"/>
            <a:ext cx="3023148" cy="2875076"/>
          </a:xfrm>
          <a:prstGeom prst="rect">
            <a:avLst/>
          </a:prstGeom>
        </p:spPr>
      </p:pic>
    </p:spTree>
    <p:extLst>
      <p:ext uri="{BB962C8B-B14F-4D97-AF65-F5344CB8AC3E}">
        <p14:creationId xmlns:p14="http://schemas.microsoft.com/office/powerpoint/2010/main" val="316478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51" y="3182221"/>
            <a:ext cx="6723529" cy="3638614"/>
          </a:xfrm>
          <a:prstGeom prst="rect">
            <a:avLst/>
          </a:prstGeom>
        </p:spPr>
      </p:pic>
      <p:grpSp>
        <p:nvGrpSpPr>
          <p:cNvPr id="5" name="Group 4"/>
          <p:cNvGrpSpPr/>
          <p:nvPr/>
        </p:nvGrpSpPr>
        <p:grpSpPr>
          <a:xfrm>
            <a:off x="300317" y="1032613"/>
            <a:ext cx="11591365" cy="2970044"/>
            <a:chOff x="264458" y="664919"/>
            <a:chExt cx="11591365" cy="2970044"/>
          </a:xfrm>
        </p:grpSpPr>
        <p:sp>
          <p:nvSpPr>
            <p:cNvPr id="4" name="Rectangle 3"/>
            <p:cNvSpPr/>
            <p:nvPr/>
          </p:nvSpPr>
          <p:spPr>
            <a:xfrm>
              <a:off x="264458" y="664919"/>
              <a:ext cx="11286565" cy="2970044"/>
            </a:xfrm>
            <a:prstGeom prst="rect">
              <a:avLst/>
            </a:prstGeom>
          </p:spPr>
          <p:txBody>
            <a:bodyPr wrap="square">
              <a:spAutoFit/>
            </a:bodyPr>
            <a:lstStyle/>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which was first proposed by Rosenblatt (1958), is a simple</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neuron that is used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classify its inputs into one of two categories</a:t>
              </a:r>
              <a:r>
                <a:rPr lang="en-SG" sz="2300" b="0" i="0" u="none" strike="noStrike" baseline="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can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any number of inputs</a:t>
              </a:r>
              <a:r>
                <a:rPr lang="en-SG" sz="2300" b="0" i="0" u="none" strike="noStrike" baseline="0" dirty="0" smtClean="0">
                  <a:latin typeface="Times New Roman" panose="02020603050405020304" pitchFamily="18" charset="0"/>
                  <a:cs typeface="Times New Roman" panose="02020603050405020304" pitchFamily="18" charset="0"/>
                </a:rPr>
                <a:t>, which are sometimes</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arranged into a grid. </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This grid can be used to represent an image, or a field</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of vision, and so perceptrons can be used to carry out simple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image classification</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or recognition tasks</a:t>
              </a:r>
              <a:r>
                <a:rPr lang="en-SG" sz="2300" b="0" i="0" u="none" strike="noStrike" baseline="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SG" b="0" i="0" u="none" strike="noStrike" baseline="0" dirty="0" smtClean="0">
                <a:latin typeface="Minion-Regular"/>
              </a:endParaRPr>
            </a:p>
            <a:p>
              <a:pPr algn="just"/>
              <a:endParaRPr lang="en-SG" b="0" i="0" u="none" strike="noStrike" baseline="0" dirty="0" smtClean="0">
                <a:latin typeface="Minion-Regular"/>
              </a:endParaRPr>
            </a:p>
            <a:p>
              <a:pPr marL="285750" indent="-285750" algn="just">
                <a:buFont typeface="Wingdings" panose="05000000000000000000" pitchFamily="2" charset="2"/>
                <a:buChar char="v"/>
              </a:pPr>
              <a:endParaRPr lang="en-SG" b="0" i="0" u="none" strike="noStrike" baseline="0" dirty="0" smtClean="0">
                <a:latin typeface="Minion-Regular"/>
              </a:endParaRPr>
            </a:p>
            <a:p>
              <a:pPr marL="285750" indent="-285750" algn="just">
                <a:buFont typeface="Wingdings" panose="05000000000000000000" pitchFamily="2" charset="2"/>
                <a:buChar char="v"/>
              </a:pPr>
              <a:endParaRPr lang="en-SG" dirty="0"/>
            </a:p>
          </p:txBody>
        </p:sp>
        <p:sp>
          <p:nvSpPr>
            <p:cNvPr id="8" name="Rectangle 7"/>
            <p:cNvSpPr/>
            <p:nvPr/>
          </p:nvSpPr>
          <p:spPr>
            <a:xfrm>
              <a:off x="264458" y="2382002"/>
              <a:ext cx="11591365" cy="800219"/>
            </a:xfrm>
            <a:prstGeom prst="rect">
              <a:avLst/>
            </a:prstGeom>
          </p:spPr>
          <p:txBody>
            <a:bodyPr wrap="square">
              <a:spAutoFit/>
            </a:bodyPr>
            <a:lstStyle/>
            <a:p>
              <a:pPr marL="285750" indent="-28575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A perceptron uses a step function that returns +1 if the weighted sum of the</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inputs, </a:t>
              </a:r>
              <a:r>
                <a:rPr lang="en-SG" sz="2300" b="0" i="1" u="none" strike="noStrike" baseline="0" dirty="0" smtClean="0">
                  <a:latin typeface="Times New Roman" panose="02020603050405020304" pitchFamily="18" charset="0"/>
                  <a:cs typeface="Times New Roman" panose="02020603050405020304" pitchFamily="18" charset="0"/>
                </a:rPr>
                <a:t>X</a:t>
              </a:r>
              <a:r>
                <a:rPr lang="en-SG" sz="2300" b="0" i="0" u="none" strike="noStrike" baseline="0" dirty="0" smtClean="0">
                  <a:latin typeface="Times New Roman" panose="02020603050405020304" pitchFamily="18" charset="0"/>
                  <a:cs typeface="Times New Roman" panose="02020603050405020304" pitchFamily="18" charset="0"/>
                </a:rPr>
                <a:t>, is greater than a threshold, </a:t>
              </a:r>
              <a:r>
                <a:rPr lang="en-SG" sz="2300" b="0" i="1" u="none" strike="noStrike" baseline="0" dirty="0" smtClean="0">
                  <a:latin typeface="Times New Roman" panose="02020603050405020304" pitchFamily="18" charset="0"/>
                  <a:cs typeface="Times New Roman" panose="02020603050405020304" pitchFamily="18" charset="0"/>
                </a:rPr>
                <a:t>t</a:t>
              </a:r>
              <a:r>
                <a:rPr lang="en-SG" sz="2300" b="0" i="0" u="none" strike="noStrike" baseline="0" dirty="0" smtClean="0">
                  <a:latin typeface="Times New Roman" panose="02020603050405020304" pitchFamily="18" charset="0"/>
                  <a:cs typeface="Times New Roman" panose="02020603050405020304" pitchFamily="18" charset="0"/>
                </a:rPr>
                <a:t>, and 0 if </a:t>
              </a:r>
              <a:r>
                <a:rPr lang="en-SG" sz="2300" b="0" i="1" u="none" strike="noStrike" baseline="0" dirty="0" smtClean="0">
                  <a:latin typeface="Times New Roman" panose="02020603050405020304" pitchFamily="18" charset="0"/>
                  <a:cs typeface="Times New Roman" panose="02020603050405020304" pitchFamily="18" charset="0"/>
                </a:rPr>
                <a:t>X </a:t>
              </a:r>
              <a:r>
                <a:rPr lang="en-SG" sz="2300" b="0" i="0" u="none" strike="noStrike" baseline="0" dirty="0" smtClean="0">
                  <a:latin typeface="Times New Roman" panose="02020603050405020304" pitchFamily="18" charset="0"/>
                  <a:cs typeface="Times New Roman" panose="02020603050405020304" pitchFamily="18" charset="0"/>
                </a:rPr>
                <a:t>is less than or equal to </a:t>
              </a:r>
              <a:r>
                <a:rPr lang="en-SG" sz="2300" b="0" i="1" u="none" strike="noStrike" baseline="0" dirty="0" smtClean="0">
                  <a:latin typeface="Times New Roman" panose="02020603050405020304" pitchFamily="18" charset="0"/>
                  <a:cs typeface="Times New Roman" panose="02020603050405020304" pitchFamily="18" charset="0"/>
                </a:rPr>
                <a:t>t</a:t>
              </a:r>
              <a:endParaRPr lang="en-SG" sz="23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829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2" name="Rectangle 1"/>
          <p:cNvSpPr/>
          <p:nvPr/>
        </p:nvSpPr>
        <p:spPr>
          <a:xfrm>
            <a:off x="197224" y="1000193"/>
            <a:ext cx="11994776" cy="5047536"/>
          </a:xfrm>
          <a:prstGeom prst="rect">
            <a:avLst/>
          </a:prstGeom>
        </p:spPr>
        <p:txBody>
          <a:bodyPr wrap="square">
            <a:spAutoFit/>
          </a:bodyPr>
          <a:lstStyle/>
          <a:p>
            <a:pPr marL="342900" indent="-34290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A single perceptron can be used to learn 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classification task</a:t>
            </a:r>
            <a:r>
              <a:rPr lang="en-SG" sz="2300" b="0" i="0" u="none" strike="noStrike" baseline="0" dirty="0" smtClean="0">
                <a:latin typeface="Times New Roman" panose="02020603050405020304" pitchFamily="18" charset="0"/>
                <a:cs typeface="Times New Roman" panose="02020603050405020304" pitchFamily="18" charset="0"/>
              </a:rPr>
              <a:t>, where it</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receives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 input </a:t>
            </a:r>
            <a:r>
              <a:rPr lang="en-SG" sz="2300" b="0" i="0" u="none" strike="noStrike" baseline="0" dirty="0" smtClean="0">
                <a:latin typeface="Times New Roman" panose="02020603050405020304" pitchFamily="18" charset="0"/>
                <a:cs typeface="Times New Roman" panose="02020603050405020304" pitchFamily="18" charset="0"/>
              </a:rPr>
              <a:t>and classifies it into one 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two categories: 1 or 0.</a:t>
            </a:r>
          </a:p>
          <a:p>
            <a:pPr marL="342900" indent="-34290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We can</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consider these to represent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true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and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false</a:t>
            </a:r>
            <a:r>
              <a:rPr lang="en-SG" sz="2300" b="0" i="0" u="none" strike="noStrike" baseline="0" dirty="0" smtClean="0">
                <a:latin typeface="Times New Roman" panose="02020603050405020304" pitchFamily="18" charset="0"/>
                <a:cs typeface="Times New Roman" panose="02020603050405020304" pitchFamily="18" charset="0"/>
              </a:rPr>
              <a:t>, in which case the perceptron can</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learn to represent a Boolean operator, such as AND or OR</a:t>
            </a:r>
          </a:p>
          <a:p>
            <a:pPr marL="342900" indent="-342900">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r>
              <a:rPr lang="en-SG" sz="2300" dirty="0">
                <a:latin typeface="Times New Roman" panose="02020603050405020304" pitchFamily="18" charset="0"/>
                <a:cs typeface="Times New Roman" panose="02020603050405020304" pitchFamily="18" charset="0"/>
              </a:rPr>
              <a:t>The </a:t>
            </a:r>
            <a:r>
              <a:rPr lang="en-SG" sz="2300" b="1" dirty="0">
                <a:latin typeface="Times New Roman" panose="02020603050405020304" pitchFamily="18" charset="0"/>
                <a:cs typeface="Times New Roman" panose="02020603050405020304" pitchFamily="18" charset="0"/>
              </a:rPr>
              <a:t>learning process </a:t>
            </a:r>
            <a:r>
              <a:rPr lang="en-SG" sz="2300" b="1" dirty="0" smtClean="0">
                <a:latin typeface="Times New Roman" panose="02020603050405020304" pitchFamily="18" charset="0"/>
                <a:cs typeface="Times New Roman" panose="02020603050405020304" pitchFamily="18" charset="0"/>
              </a:rPr>
              <a:t>or training </a:t>
            </a:r>
            <a:r>
              <a:rPr lang="en-SG" sz="2300" dirty="0" smtClean="0">
                <a:latin typeface="Times New Roman" panose="02020603050405020304" pitchFamily="18" charset="0"/>
                <a:cs typeface="Times New Roman" panose="02020603050405020304" pitchFamily="18" charset="0"/>
              </a:rPr>
              <a:t> </a:t>
            </a:r>
            <a:r>
              <a:rPr lang="en-SG" sz="2300" dirty="0">
                <a:latin typeface="Times New Roman" panose="02020603050405020304" pitchFamily="18" charset="0"/>
                <a:cs typeface="Times New Roman" panose="02020603050405020304" pitchFamily="18" charset="0"/>
              </a:rPr>
              <a:t>a perceptron is as follows</a:t>
            </a:r>
            <a:r>
              <a:rPr lang="en-SG" sz="2300" dirty="0" smtClean="0">
                <a:latin typeface="Times New Roman" panose="02020603050405020304" pitchFamily="18" charset="0"/>
                <a:cs typeface="Times New Roman" panose="02020603050405020304" pitchFamily="18" charset="0"/>
              </a:rPr>
              <a:t>:</a:t>
            </a:r>
          </a:p>
          <a:p>
            <a:endParaRPr lang="en-SG"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a:latin typeface="Times New Roman" panose="02020603050405020304" pitchFamily="18" charset="0"/>
                <a:cs typeface="Times New Roman" panose="02020603050405020304" pitchFamily="18" charset="0"/>
              </a:rPr>
              <a:t>First, random </a:t>
            </a:r>
            <a:r>
              <a:rPr lang="en-SG" sz="2300" dirty="0">
                <a:solidFill>
                  <a:srgbClr val="C00000"/>
                </a:solidFill>
                <a:latin typeface="Times New Roman" panose="02020603050405020304" pitchFamily="18" charset="0"/>
                <a:cs typeface="Times New Roman" panose="02020603050405020304" pitchFamily="18" charset="0"/>
              </a:rPr>
              <a:t>weights are assigned to the inputs</a:t>
            </a:r>
            <a:r>
              <a:rPr lang="en-SG" sz="2300" dirty="0">
                <a:latin typeface="Times New Roman" panose="02020603050405020304" pitchFamily="18" charset="0"/>
                <a:cs typeface="Times New Roman" panose="02020603050405020304" pitchFamily="18" charset="0"/>
              </a:rPr>
              <a:t>.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Typically</a:t>
            </a:r>
            <a:r>
              <a:rPr lang="en-SG" sz="2300" dirty="0">
                <a:latin typeface="Times New Roman" panose="02020603050405020304" pitchFamily="18" charset="0"/>
                <a:cs typeface="Times New Roman" panose="02020603050405020304" pitchFamily="18" charset="0"/>
              </a:rPr>
              <a:t>, these </a:t>
            </a:r>
            <a:r>
              <a:rPr lang="en-SG" sz="2300" dirty="0" smtClean="0">
                <a:solidFill>
                  <a:srgbClr val="C00000"/>
                </a:solidFill>
                <a:latin typeface="Times New Roman" panose="02020603050405020304" pitchFamily="18" charset="0"/>
                <a:cs typeface="Times New Roman" panose="02020603050405020304" pitchFamily="18" charset="0"/>
              </a:rPr>
              <a:t>weights will </a:t>
            </a:r>
            <a:r>
              <a:rPr lang="en-SG" sz="2300" dirty="0">
                <a:solidFill>
                  <a:srgbClr val="C00000"/>
                </a:solidFill>
                <a:latin typeface="Times New Roman" panose="02020603050405020304" pitchFamily="18" charset="0"/>
                <a:cs typeface="Times New Roman" panose="02020603050405020304" pitchFamily="18" charset="0"/>
              </a:rPr>
              <a:t>be chosen between </a:t>
            </a:r>
            <a:r>
              <a:rPr lang="en-SG" sz="2300" dirty="0" smtClean="0">
                <a:solidFill>
                  <a:srgbClr val="C00000"/>
                </a:solidFill>
                <a:latin typeface="Times New Roman" panose="02020603050405020304" pitchFamily="18" charset="0"/>
                <a:cs typeface="Times New Roman" panose="02020603050405020304" pitchFamily="18" charset="0"/>
              </a:rPr>
              <a:t>-0.5 </a:t>
            </a:r>
            <a:r>
              <a:rPr lang="en-SG" sz="2300" dirty="0">
                <a:solidFill>
                  <a:srgbClr val="C00000"/>
                </a:solidFill>
                <a:latin typeface="Times New Roman" panose="02020603050405020304" pitchFamily="18" charset="0"/>
                <a:cs typeface="Times New Roman" panose="02020603050405020304" pitchFamily="18" charset="0"/>
              </a:rPr>
              <a:t>and +</a:t>
            </a:r>
            <a:r>
              <a:rPr lang="en-SG" sz="2300" dirty="0" smtClean="0">
                <a:solidFill>
                  <a:srgbClr val="C00000"/>
                </a:solidFill>
                <a:latin typeface="Times New Roman" panose="02020603050405020304" pitchFamily="18" charset="0"/>
                <a:cs typeface="Times New Roman" panose="02020603050405020304" pitchFamily="18" charset="0"/>
              </a:rPr>
              <a:t>0.5. </a:t>
            </a: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Next</a:t>
            </a:r>
            <a:r>
              <a:rPr lang="en-SG" sz="2300" dirty="0">
                <a:latin typeface="Times New Roman" panose="02020603050405020304" pitchFamily="18" charset="0"/>
                <a:cs typeface="Times New Roman" panose="02020603050405020304" pitchFamily="18" charset="0"/>
              </a:rPr>
              <a:t>, an item of </a:t>
            </a:r>
            <a:r>
              <a:rPr lang="en-SG" sz="2300" dirty="0">
                <a:solidFill>
                  <a:srgbClr val="C00000"/>
                </a:solidFill>
                <a:latin typeface="Times New Roman" panose="02020603050405020304" pitchFamily="18" charset="0"/>
                <a:cs typeface="Times New Roman" panose="02020603050405020304" pitchFamily="18" charset="0"/>
              </a:rPr>
              <a:t>training data is presented to the perceptron</a:t>
            </a:r>
            <a:r>
              <a:rPr lang="en-SG" sz="2300" dirty="0">
                <a:latin typeface="Times New Roman" panose="02020603050405020304" pitchFamily="18" charset="0"/>
                <a:cs typeface="Times New Roman" panose="02020603050405020304" pitchFamily="18" charset="0"/>
              </a:rPr>
              <a:t>, and its </a:t>
            </a:r>
            <a:r>
              <a:rPr lang="en-SG" sz="2300" dirty="0" smtClean="0">
                <a:latin typeface="Times New Roman" panose="02020603050405020304" pitchFamily="18" charset="0"/>
                <a:cs typeface="Times New Roman" panose="02020603050405020304" pitchFamily="18" charset="0"/>
              </a:rPr>
              <a:t>output classification </a:t>
            </a:r>
            <a:r>
              <a:rPr lang="en-SG" sz="2300" dirty="0">
                <a:latin typeface="Times New Roman" panose="02020603050405020304" pitchFamily="18" charset="0"/>
                <a:cs typeface="Times New Roman" panose="02020603050405020304" pitchFamily="18" charset="0"/>
              </a:rPr>
              <a:t>observed.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If </a:t>
            </a:r>
            <a:r>
              <a:rPr lang="en-SG" sz="2300" dirty="0">
                <a:latin typeface="Times New Roman" panose="02020603050405020304" pitchFamily="18" charset="0"/>
                <a:cs typeface="Times New Roman" panose="02020603050405020304" pitchFamily="18" charset="0"/>
              </a:rPr>
              <a:t>the </a:t>
            </a:r>
            <a:r>
              <a:rPr lang="en-SG" sz="2300" dirty="0">
                <a:solidFill>
                  <a:srgbClr val="C00000"/>
                </a:solidFill>
                <a:latin typeface="Times New Roman" panose="02020603050405020304" pitchFamily="18" charset="0"/>
                <a:cs typeface="Times New Roman" panose="02020603050405020304" pitchFamily="18" charset="0"/>
              </a:rPr>
              <a:t>output is incorrect, the weights are </a:t>
            </a:r>
            <a:r>
              <a:rPr lang="en-SG" sz="2300" dirty="0" smtClean="0">
                <a:solidFill>
                  <a:srgbClr val="C00000"/>
                </a:solidFill>
                <a:latin typeface="Times New Roman" panose="02020603050405020304" pitchFamily="18" charset="0"/>
                <a:cs typeface="Times New Roman" panose="02020603050405020304" pitchFamily="18" charset="0"/>
              </a:rPr>
              <a:t>adjusted</a:t>
            </a:r>
            <a:r>
              <a:rPr lang="en-SG" sz="2300" dirty="0" smtClean="0">
                <a:latin typeface="Times New Roman" panose="02020603050405020304" pitchFamily="18" charset="0"/>
                <a:cs typeface="Times New Roman" panose="02020603050405020304" pitchFamily="18" charset="0"/>
              </a:rPr>
              <a:t> to </a:t>
            </a:r>
            <a:r>
              <a:rPr lang="en-SG" sz="2300" dirty="0">
                <a:latin typeface="Times New Roman" panose="02020603050405020304" pitchFamily="18" charset="0"/>
                <a:cs typeface="Times New Roman" panose="02020603050405020304" pitchFamily="18" charset="0"/>
              </a:rPr>
              <a:t>try to more closely classify this input.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In </a:t>
            </a:r>
            <a:r>
              <a:rPr lang="en-SG" sz="2300" dirty="0">
                <a:latin typeface="Times New Roman" panose="02020603050405020304" pitchFamily="18" charset="0"/>
                <a:cs typeface="Times New Roman" panose="02020603050405020304" pitchFamily="18" charset="0"/>
              </a:rPr>
              <a:t>other words, if the </a:t>
            </a:r>
            <a:r>
              <a:rPr lang="en-SG" sz="2300" dirty="0" smtClean="0">
                <a:solidFill>
                  <a:srgbClr val="C00000"/>
                </a:solidFill>
                <a:latin typeface="Times New Roman" panose="02020603050405020304" pitchFamily="18" charset="0"/>
                <a:cs typeface="Times New Roman" panose="02020603050405020304" pitchFamily="18" charset="0"/>
              </a:rPr>
              <a:t>perceptron incorrectly classifies </a:t>
            </a:r>
            <a:r>
              <a:rPr lang="en-SG" sz="2300" dirty="0" smtClean="0">
                <a:latin typeface="Times New Roman" panose="02020603050405020304" pitchFamily="18" charset="0"/>
                <a:cs typeface="Times New Roman" panose="02020603050405020304" pitchFamily="18" charset="0"/>
              </a:rPr>
              <a:t>a positive piece of training data as negative, </a:t>
            </a:r>
            <a:r>
              <a:rPr lang="en-SG" sz="2300" dirty="0" smtClean="0">
                <a:solidFill>
                  <a:srgbClr val="C00000"/>
                </a:solidFill>
                <a:latin typeface="Times New Roman" panose="02020603050405020304" pitchFamily="18" charset="0"/>
                <a:cs typeface="Times New Roman" panose="02020603050405020304" pitchFamily="18" charset="0"/>
              </a:rPr>
              <a:t>then the weights </a:t>
            </a:r>
            <a:r>
              <a:rPr lang="en-SG" sz="2300" dirty="0">
                <a:solidFill>
                  <a:srgbClr val="C00000"/>
                </a:solidFill>
                <a:latin typeface="Times New Roman" panose="02020603050405020304" pitchFamily="18" charset="0"/>
                <a:cs typeface="Times New Roman" panose="02020603050405020304" pitchFamily="18" charset="0"/>
              </a:rPr>
              <a:t>need to be modified</a:t>
            </a:r>
            <a:r>
              <a:rPr lang="en-SG" sz="2300" dirty="0">
                <a:latin typeface="Times New Roman" panose="02020603050405020304" pitchFamily="18" charset="0"/>
                <a:cs typeface="Times New Roman" panose="02020603050405020304" pitchFamily="18" charset="0"/>
              </a:rPr>
              <a:t> to increase the output for that set of inputs</a:t>
            </a:r>
            <a:r>
              <a:rPr lang="en-SG" sz="2300" dirty="0" smtClean="0">
                <a:latin typeface="Times New Roman" panose="02020603050405020304" pitchFamily="18" charset="0"/>
                <a:cs typeface="Times New Roman" panose="02020603050405020304" pitchFamily="18" charset="0"/>
              </a:rPr>
              <a:t>.</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972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4" name="Picture 3"/>
          <p:cNvPicPr>
            <a:picLocks noChangeAspect="1"/>
          </p:cNvPicPr>
          <p:nvPr/>
        </p:nvPicPr>
        <p:blipFill>
          <a:blip r:embed="rId3"/>
          <a:stretch>
            <a:fillRect/>
          </a:stretch>
        </p:blipFill>
        <p:spPr>
          <a:xfrm>
            <a:off x="0" y="1353084"/>
            <a:ext cx="5936279" cy="4419066"/>
          </a:xfrm>
          <a:prstGeom prst="rect">
            <a:avLst/>
          </a:prstGeom>
        </p:spPr>
      </p:pic>
      <p:sp>
        <p:nvSpPr>
          <p:cNvPr id="5" name="Rectangle 4"/>
          <p:cNvSpPr/>
          <p:nvPr/>
        </p:nvSpPr>
        <p:spPr>
          <a:xfrm>
            <a:off x="6346209" y="1984696"/>
            <a:ext cx="5745706" cy="3046988"/>
          </a:xfrm>
          <a:prstGeom prst="rect">
            <a:avLst/>
          </a:prstGeom>
        </p:spPr>
        <p:txBody>
          <a:bodyPr wrap="square">
            <a:spAutoFit/>
          </a:bodyPr>
          <a:lstStyle/>
          <a:p>
            <a:pPr marL="285750" indent="-285750">
              <a:buFont typeface="Wingdings" panose="05000000000000000000" pitchFamily="2" charset="2"/>
              <a:buChar char="q"/>
            </a:pPr>
            <a:r>
              <a:rPr lang="en-US" dirty="0"/>
              <a:t> </a:t>
            </a:r>
            <a:r>
              <a:rPr lang="en-US" sz="2400" b="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is defined as </a:t>
            </a:r>
            <a:r>
              <a:rPr lang="en-US" sz="2400" b="1"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if the output is </a:t>
            </a:r>
            <a:r>
              <a:rPr lang="en-US" sz="2400" b="1" dirty="0">
                <a:latin typeface="Times New Roman" panose="02020603050405020304" pitchFamily="18" charset="0"/>
                <a:cs typeface="Times New Roman" panose="02020603050405020304" pitchFamily="18" charset="0"/>
              </a:rPr>
              <a:t>correct</a:t>
            </a:r>
            <a:r>
              <a:rPr lang="en-US" sz="2400" dirty="0">
                <a:latin typeface="Times New Roman" panose="02020603050405020304" pitchFamily="18" charset="0"/>
                <a:cs typeface="Times New Roman" panose="02020603050405020304" pitchFamily="18" charset="0"/>
              </a:rPr>
              <a:t>, and otherwise it is </a:t>
            </a:r>
            <a:r>
              <a:rPr lang="en-US" sz="2400" b="1" dirty="0">
                <a:latin typeface="Times New Roman" panose="02020603050405020304" pitchFamily="18" charset="0"/>
                <a:cs typeface="Times New Roman" panose="02020603050405020304" pitchFamily="18" charset="0"/>
              </a:rPr>
              <a:t>positive </a:t>
            </a:r>
            <a:r>
              <a:rPr lang="en-US" sz="2400" dirty="0">
                <a:latin typeface="Times New Roman" panose="02020603050405020304" pitchFamily="18" charset="0"/>
                <a:cs typeface="Times New Roman" panose="02020603050405020304" pitchFamily="18" charset="0"/>
              </a:rPr>
              <a:t>if the output is too </a:t>
            </a:r>
            <a:r>
              <a:rPr lang="en-US" sz="2400" b="1" dirty="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negative</a:t>
            </a:r>
            <a:r>
              <a:rPr lang="en-US" sz="2400" dirty="0">
                <a:latin typeface="Times New Roman" panose="02020603050405020304" pitchFamily="18" charset="0"/>
                <a:cs typeface="Times New Roman" panose="02020603050405020304" pitchFamily="18" charset="0"/>
              </a:rPr>
              <a:t> if the output is too </a:t>
            </a:r>
            <a:r>
              <a:rPr lang="en-US" sz="2400" b="1" dirty="0">
                <a:latin typeface="Times New Roman" panose="02020603050405020304" pitchFamily="18" charset="0"/>
                <a:cs typeface="Times New Roman" panose="02020603050405020304" pitchFamily="18" charset="0"/>
              </a:rPr>
              <a:t>high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sz="2400" dirty="0">
                <a:solidFill>
                  <a:srgbClr val="231F20"/>
                </a:solidFill>
                <a:latin typeface="Times New Roman" panose="02020603050405020304" pitchFamily="18" charset="0"/>
                <a:cs typeface="Times New Roman" panose="02020603050405020304" pitchFamily="18" charset="0"/>
              </a:rPr>
              <a:t>If the </a:t>
            </a:r>
            <a:r>
              <a:rPr lang="en-US" sz="2400" b="1" dirty="0">
                <a:solidFill>
                  <a:srgbClr val="231F20"/>
                </a:solidFill>
                <a:latin typeface="Times New Roman" panose="02020603050405020304" pitchFamily="18" charset="0"/>
                <a:cs typeface="Times New Roman" panose="02020603050405020304" pitchFamily="18" charset="0"/>
              </a:rPr>
              <a:t>error, e(p), </a:t>
            </a:r>
            <a:r>
              <a:rPr lang="en-US" sz="2400" dirty="0">
                <a:solidFill>
                  <a:srgbClr val="231F20"/>
                </a:solidFill>
                <a:latin typeface="Times New Roman" panose="02020603050405020304" pitchFamily="18" charset="0"/>
                <a:cs typeface="Times New Roman" panose="02020603050405020304" pitchFamily="18" charset="0"/>
              </a:rPr>
              <a:t>is </a:t>
            </a:r>
            <a:r>
              <a:rPr lang="en-US" sz="2400" b="1" dirty="0">
                <a:solidFill>
                  <a:srgbClr val="231F20"/>
                </a:solidFill>
                <a:latin typeface="Times New Roman" panose="02020603050405020304" pitchFamily="18" charset="0"/>
                <a:cs typeface="Times New Roman" panose="02020603050405020304" pitchFamily="18" charset="0"/>
              </a:rPr>
              <a:t>positive</a:t>
            </a:r>
            <a:r>
              <a:rPr lang="en-US" sz="2400" dirty="0">
                <a:solidFill>
                  <a:srgbClr val="231F20"/>
                </a:solidFill>
                <a:latin typeface="Times New Roman" panose="02020603050405020304" pitchFamily="18" charset="0"/>
                <a:cs typeface="Times New Roman" panose="02020603050405020304" pitchFamily="18" charset="0"/>
              </a:rPr>
              <a:t>, we need </a:t>
            </a:r>
            <a:r>
              <a:rPr lang="en-US" sz="2400" b="1" dirty="0">
                <a:solidFill>
                  <a:srgbClr val="231F20"/>
                </a:solidFill>
                <a:latin typeface="Times New Roman" panose="02020603050405020304" pitchFamily="18" charset="0"/>
                <a:cs typeface="Times New Roman" panose="02020603050405020304" pitchFamily="18" charset="0"/>
              </a:rPr>
              <a:t>to increase perceptron output Y(p), </a:t>
            </a:r>
            <a:r>
              <a:rPr lang="en-US" sz="2400" dirty="0">
                <a:solidFill>
                  <a:srgbClr val="231F20"/>
                </a:solidFill>
                <a:latin typeface="Times New Roman" panose="02020603050405020304" pitchFamily="18" charset="0"/>
                <a:cs typeface="Times New Roman" panose="02020603050405020304" pitchFamily="18" charset="0"/>
              </a:rPr>
              <a:t>but if it is </a:t>
            </a:r>
            <a:r>
              <a:rPr lang="en-US" sz="2400" b="1" dirty="0">
                <a:solidFill>
                  <a:srgbClr val="231F20"/>
                </a:solidFill>
                <a:latin typeface="Times New Roman" panose="02020603050405020304" pitchFamily="18" charset="0"/>
                <a:cs typeface="Times New Roman" panose="02020603050405020304" pitchFamily="18" charset="0"/>
              </a:rPr>
              <a:t>negative, we need to decrease Y(p).</a:t>
            </a:r>
            <a:endParaRPr lang="en-SG" sz="2400" b="1" dirty="0">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76716" y="477672"/>
            <a:ext cx="1170513" cy="646331"/>
          </a:xfrm>
          <a:prstGeom prst="rect">
            <a:avLst/>
          </a:prstGeom>
          <a:noFill/>
        </p:spPr>
        <p:txBody>
          <a:bodyPr wrap="none" rtlCol="0">
            <a:spAutoFit/>
          </a:bodyPr>
          <a:lstStyle/>
          <a:p>
            <a:r>
              <a:rPr lang="en-US" sz="3600" b="1" dirty="0" smtClean="0">
                <a:latin typeface="Monotype Corsiva" panose="03010101010201010101" pitchFamily="66" charset="0"/>
              </a:rPr>
              <a:t>Error</a:t>
            </a:r>
            <a:r>
              <a:rPr lang="en-US" sz="3600" dirty="0" smtClean="0">
                <a:latin typeface="Monotype Corsiva" panose="03010101010201010101" pitchFamily="66" charset="0"/>
              </a:rPr>
              <a:t> </a:t>
            </a:r>
            <a:endParaRPr lang="en-US" sz="3600" dirty="0">
              <a:latin typeface="Monotype Corsiva" panose="03010101010201010101" pitchFamily="66" charset="0"/>
            </a:endParaRPr>
          </a:p>
        </p:txBody>
      </p:sp>
    </p:spTree>
    <p:extLst>
      <p:ext uri="{BB962C8B-B14F-4D97-AF65-F5344CB8AC3E}">
        <p14:creationId xmlns:p14="http://schemas.microsoft.com/office/powerpoint/2010/main" val="3675818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4" name="Picture 3"/>
          <p:cNvPicPr>
            <a:picLocks noChangeAspect="1"/>
          </p:cNvPicPr>
          <p:nvPr/>
        </p:nvPicPr>
        <p:blipFill>
          <a:blip r:embed="rId3"/>
          <a:stretch>
            <a:fillRect/>
          </a:stretch>
        </p:blipFill>
        <p:spPr>
          <a:xfrm>
            <a:off x="2041808" y="4253345"/>
            <a:ext cx="8108383" cy="2604655"/>
          </a:xfrm>
          <a:prstGeom prst="rect">
            <a:avLst/>
          </a:prstGeom>
        </p:spPr>
      </p:pic>
      <p:pic>
        <p:nvPicPr>
          <p:cNvPr id="5" name="Picture 4"/>
          <p:cNvPicPr>
            <a:picLocks noChangeAspect="1"/>
          </p:cNvPicPr>
          <p:nvPr/>
        </p:nvPicPr>
        <p:blipFill>
          <a:blip r:embed="rId4"/>
          <a:stretch>
            <a:fillRect/>
          </a:stretch>
        </p:blipFill>
        <p:spPr>
          <a:xfrm>
            <a:off x="7750081" y="3435514"/>
            <a:ext cx="2998713" cy="1233920"/>
          </a:xfrm>
          <a:prstGeom prst="rect">
            <a:avLst/>
          </a:prstGeom>
        </p:spPr>
      </p:pic>
      <p:sp>
        <p:nvSpPr>
          <p:cNvPr id="3" name="Rectangle 2"/>
          <p:cNvSpPr/>
          <p:nvPr/>
        </p:nvSpPr>
        <p:spPr>
          <a:xfrm>
            <a:off x="284017" y="1208656"/>
            <a:ext cx="11623964" cy="3046988"/>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model consists of a linear combiner followed by a </a:t>
            </a:r>
            <a:r>
              <a:rPr lang="en-US" sz="2400" dirty="0" smtClean="0">
                <a:latin typeface="Times New Roman" panose="02020603050405020304" pitchFamily="18" charset="0"/>
                <a:cs typeface="Times New Roman" panose="02020603050405020304" pitchFamily="18" charset="0"/>
              </a:rPr>
              <a:t>hard limiter</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weighted sum of the inputs is applied to the hard limiter, </a:t>
            </a:r>
            <a:r>
              <a:rPr lang="en-US" sz="2400" dirty="0" smtClean="0">
                <a:latin typeface="Times New Roman" panose="02020603050405020304" pitchFamily="18" charset="0"/>
                <a:cs typeface="Times New Roman" panose="02020603050405020304" pitchFamily="18" charset="0"/>
              </a:rPr>
              <a:t>which produces </a:t>
            </a:r>
            <a:r>
              <a:rPr lang="en-US" sz="2400" dirty="0">
                <a:latin typeface="Times New Roman" panose="02020603050405020304" pitchFamily="18" charset="0"/>
                <a:cs typeface="Times New Roman" panose="02020603050405020304" pitchFamily="18" charset="0"/>
              </a:rPr>
              <a:t>an output equal </a:t>
            </a:r>
            <a:r>
              <a:rPr lang="en-US" sz="2400" dirty="0">
                <a:solidFill>
                  <a:srgbClr val="C00000"/>
                </a:solidFill>
                <a:latin typeface="Times New Roman" panose="02020603050405020304" pitchFamily="18" charset="0"/>
                <a:cs typeface="Times New Roman" panose="02020603050405020304" pitchFamily="18" charset="0"/>
              </a:rPr>
              <a:t>to </a:t>
            </a:r>
            <a:r>
              <a:rPr lang="en-US" sz="2400" dirty="0" smtClean="0">
                <a:solidFill>
                  <a:srgbClr val="C00000"/>
                </a:solidFill>
                <a:latin typeface="Times New Roman" panose="02020603050405020304" pitchFamily="18" charset="0"/>
                <a:cs typeface="Times New Roman" panose="02020603050405020304" pitchFamily="18" charset="0"/>
              </a:rPr>
              <a:t>+1 </a:t>
            </a:r>
            <a:r>
              <a:rPr lang="en-US" sz="2400" dirty="0">
                <a:solidFill>
                  <a:srgbClr val="C00000"/>
                </a:solidFill>
                <a:latin typeface="Times New Roman" panose="02020603050405020304" pitchFamily="18" charset="0"/>
                <a:cs typeface="Times New Roman" panose="02020603050405020304" pitchFamily="18" charset="0"/>
              </a:rPr>
              <a:t>if its input is positive and </a:t>
            </a:r>
            <a:r>
              <a:rPr lang="en-US" sz="2400" dirty="0" smtClean="0">
                <a:solidFill>
                  <a:srgbClr val="C00000"/>
                </a:solidFill>
                <a:latin typeface="Times New Roman" panose="02020603050405020304" pitchFamily="18" charset="0"/>
                <a:cs typeface="Times New Roman" panose="02020603050405020304" pitchFamily="18" charset="0"/>
              </a:rPr>
              <a:t>-1 </a:t>
            </a:r>
            <a:r>
              <a:rPr lang="en-US" sz="2400" dirty="0">
                <a:solidFill>
                  <a:srgbClr val="C00000"/>
                </a:solidFill>
                <a:latin typeface="Times New Roman" panose="02020603050405020304" pitchFamily="18" charset="0"/>
                <a:cs typeface="Times New Roman" panose="02020603050405020304" pitchFamily="18" charset="0"/>
              </a:rPr>
              <a:t>if it is negative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aim </a:t>
            </a:r>
            <a:r>
              <a:rPr lang="en-US" sz="2400" dirty="0">
                <a:latin typeface="Times New Roman" panose="02020603050405020304" pitchFamily="18" charset="0"/>
                <a:cs typeface="Times New Roman" panose="02020603050405020304" pitchFamily="18" charset="0"/>
              </a:rPr>
              <a:t>of the perceptron is to classify inputs, or in other words externally </a:t>
            </a:r>
            <a:r>
              <a:rPr lang="en-US" sz="2400" dirty="0" smtClean="0">
                <a:latin typeface="Times New Roman" panose="02020603050405020304" pitchFamily="18" charset="0"/>
                <a:cs typeface="Times New Roman" panose="02020603050405020304" pitchFamily="18" charset="0"/>
              </a:rPr>
              <a:t>applied stimuli </a:t>
            </a:r>
            <a:r>
              <a:rPr lang="en-US" sz="2400" dirty="0">
                <a:latin typeface="Times New Roman" panose="02020603050405020304" pitchFamily="18" charset="0"/>
                <a:cs typeface="Times New Roman" panose="02020603050405020304" pitchFamily="18" charset="0"/>
              </a:rPr>
              <a:t>x1; x2; . . . ; xn, into one of two classes, say A1 and A2.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Thus</a:t>
            </a:r>
            <a:r>
              <a:rPr lang="en-US" sz="2400" dirty="0">
                <a:latin typeface="Times New Roman" panose="02020603050405020304" pitchFamily="18" charset="0"/>
                <a:cs typeface="Times New Roman" panose="02020603050405020304" pitchFamily="18" charset="0"/>
              </a:rPr>
              <a:t>, in the case </a:t>
            </a:r>
            <a:r>
              <a:rPr lang="en-US" sz="2400" dirty="0" smtClean="0">
                <a:latin typeface="Times New Roman" panose="02020603050405020304" pitchFamily="18" charset="0"/>
                <a:cs typeface="Times New Roman" panose="02020603050405020304" pitchFamily="18" charset="0"/>
              </a:rPr>
              <a:t>of an </a:t>
            </a:r>
            <a:r>
              <a:rPr lang="en-US" sz="2400" dirty="0">
                <a:latin typeface="Times New Roman" panose="02020603050405020304" pitchFamily="18" charset="0"/>
                <a:cs typeface="Times New Roman" panose="02020603050405020304" pitchFamily="18" charset="0"/>
              </a:rPr>
              <a:t>elementary perceptron, the n-dimensional space is divided by a </a:t>
            </a:r>
            <a:r>
              <a:rPr lang="en-US" sz="2400" dirty="0" smtClean="0">
                <a:latin typeface="Times New Roman" panose="02020603050405020304" pitchFamily="18" charset="0"/>
                <a:cs typeface="Times New Roman" panose="02020603050405020304" pitchFamily="18" charset="0"/>
              </a:rPr>
              <a:t>hyperplane into </a:t>
            </a:r>
            <a:r>
              <a:rPr lang="en-US" sz="2400" dirty="0">
                <a:latin typeface="Times New Roman" panose="02020603050405020304" pitchFamily="18" charset="0"/>
                <a:cs typeface="Times New Roman" panose="02020603050405020304" pitchFamily="18" charset="0"/>
              </a:rPr>
              <a:t>two decision regions.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hyperplane is defined by the linearly </a:t>
            </a:r>
            <a:r>
              <a:rPr lang="en-US" sz="2400" dirty="0" smtClean="0">
                <a:latin typeface="Times New Roman" panose="02020603050405020304" pitchFamily="18" charset="0"/>
                <a:cs typeface="Times New Roman" panose="02020603050405020304" pitchFamily="18" charset="0"/>
              </a:rPr>
              <a:t>separable function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017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364" y="2065579"/>
            <a:ext cx="11501718" cy="4755148"/>
          </a:xfrm>
          <a:prstGeom prst="rect">
            <a:avLst/>
          </a:prstGeom>
        </p:spPr>
        <p:txBody>
          <a:bodyPr wrap="square">
            <a:spAutoFit/>
          </a:bodyPr>
          <a:lstStyle/>
          <a:p>
            <a:pPr marL="342900" indent="-342900">
              <a:buFont typeface="Wingdings" panose="05000000000000000000" pitchFamily="2" charset="2"/>
              <a:buChar char="v"/>
            </a:pPr>
            <a:r>
              <a:rPr lang="en-SG" sz="2300" b="0" i="0" dirty="0" smtClean="0">
                <a:solidFill>
                  <a:srgbClr val="000000"/>
                </a:solidFill>
                <a:effectLst/>
                <a:latin typeface="Times New Roman" panose="02020603050405020304" pitchFamily="18" charset="0"/>
                <a:cs typeface="Times New Roman" panose="02020603050405020304" pitchFamily="18" charset="0"/>
              </a:rPr>
              <a:t>The basic computational unit of the brain is a </a:t>
            </a:r>
            <a:r>
              <a:rPr lang="en-SG" sz="2300" b="1" i="0" dirty="0" smtClean="0">
                <a:solidFill>
                  <a:srgbClr val="000000"/>
                </a:solidFill>
                <a:effectLst/>
                <a:latin typeface="Times New Roman" panose="02020603050405020304" pitchFamily="18" charset="0"/>
                <a:cs typeface="Times New Roman" panose="02020603050405020304" pitchFamily="18" charset="0"/>
              </a:rPr>
              <a:t>neuron</a:t>
            </a:r>
            <a:r>
              <a:rPr lang="en-SG" sz="2300" b="0" i="0" dirty="0" smtClean="0">
                <a:solidFill>
                  <a:srgbClr val="000000"/>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SG" sz="2300" dirty="0" smtClean="0">
                <a:solidFill>
                  <a:srgbClr val="000000"/>
                </a:solidFill>
                <a:latin typeface="Times New Roman" panose="02020603050405020304" pitchFamily="18" charset="0"/>
                <a:cs typeface="Times New Roman" panose="02020603050405020304" pitchFamily="18" charset="0"/>
              </a:rPr>
              <a:t>It is the </a:t>
            </a:r>
            <a:r>
              <a:rPr lang="en-SG" sz="2300" dirty="0" smtClean="0">
                <a:solidFill>
                  <a:srgbClr val="C00000"/>
                </a:solidFill>
                <a:latin typeface="Times New Roman" panose="02020603050405020304" pitchFamily="18" charset="0"/>
                <a:cs typeface="Times New Roman" panose="02020603050405020304" pitchFamily="18" charset="0"/>
              </a:rPr>
              <a:t>structural and functional unit </a:t>
            </a:r>
            <a:r>
              <a:rPr lang="en-SG" sz="2300" dirty="0" smtClean="0">
                <a:solidFill>
                  <a:srgbClr val="000000"/>
                </a:solidFill>
                <a:latin typeface="Times New Roman" panose="02020603050405020304" pitchFamily="18" charset="0"/>
                <a:cs typeface="Times New Roman" panose="02020603050405020304" pitchFamily="18" charset="0"/>
              </a:rPr>
              <a:t>of </a:t>
            </a:r>
            <a:r>
              <a:rPr lang="en-SG" sz="2300" b="1" dirty="0" smtClean="0">
                <a:solidFill>
                  <a:srgbClr val="000000"/>
                </a:solidFill>
                <a:latin typeface="Times New Roman" panose="02020603050405020304" pitchFamily="18" charset="0"/>
                <a:cs typeface="Times New Roman" panose="02020603050405020304" pitchFamily="18" charset="0"/>
              </a:rPr>
              <a:t>human nervous system</a:t>
            </a:r>
            <a:endParaRPr lang="en-SG" sz="2300" b="1"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a:solidFill>
                  <a:srgbClr val="000000"/>
                </a:solidFill>
                <a:latin typeface="Times New Roman" panose="02020603050405020304" pitchFamily="18" charset="0"/>
                <a:cs typeface="Times New Roman" panose="02020603050405020304" pitchFamily="18" charset="0"/>
              </a:rPr>
              <a:t>A</a:t>
            </a:r>
            <a:r>
              <a:rPr lang="en-SG" sz="2300" b="0" i="0" dirty="0" smtClean="0">
                <a:solidFill>
                  <a:srgbClr val="000000"/>
                </a:solidFill>
                <a:effectLst/>
                <a:latin typeface="Times New Roman" panose="02020603050405020304" pitchFamily="18" charset="0"/>
                <a:cs typeface="Times New Roman" panose="02020603050405020304" pitchFamily="18" charset="0"/>
              </a:rPr>
              <a:t>n </a:t>
            </a:r>
            <a:r>
              <a:rPr lang="en-SG" sz="2300" b="0" i="0" dirty="0" smtClean="0">
                <a:solidFill>
                  <a:srgbClr val="C00000"/>
                </a:solidFill>
                <a:effectLst/>
                <a:latin typeface="Times New Roman" panose="02020603050405020304" pitchFamily="18" charset="0"/>
                <a:cs typeface="Times New Roman" panose="02020603050405020304" pitchFamily="18" charset="0"/>
              </a:rPr>
              <a:t>average human brain  </a:t>
            </a:r>
            <a:r>
              <a:rPr lang="en-SG" sz="2300" b="0" i="0" dirty="0" smtClean="0">
                <a:solidFill>
                  <a:srgbClr val="000000"/>
                </a:solidFill>
                <a:effectLst/>
                <a:latin typeface="Times New Roman" panose="02020603050405020304" pitchFamily="18" charset="0"/>
                <a:cs typeface="Times New Roman" panose="02020603050405020304" pitchFamily="18" charset="0"/>
              </a:rPr>
              <a:t>consists of  approximately </a:t>
            </a:r>
            <a:r>
              <a:rPr lang="en-SG" sz="2300" dirty="0" smtClean="0">
                <a:solidFill>
                  <a:srgbClr val="C00000"/>
                </a:solidFill>
                <a:latin typeface="Times New Roman" panose="02020603050405020304" pitchFamily="18" charset="0"/>
                <a:cs typeface="Times New Roman" panose="02020603050405020304" pitchFamily="18" charset="0"/>
              </a:rPr>
              <a:t>10</a:t>
            </a:r>
            <a:r>
              <a:rPr lang="en-SG" sz="2300" b="0" i="0" dirty="0" smtClean="0">
                <a:solidFill>
                  <a:srgbClr val="C00000"/>
                </a:solidFill>
                <a:effectLst/>
                <a:latin typeface="Times New Roman" panose="02020603050405020304" pitchFamily="18" charset="0"/>
                <a:cs typeface="Times New Roman" panose="02020603050405020304" pitchFamily="18" charset="0"/>
              </a:rPr>
              <a:t>  billion neurons </a:t>
            </a:r>
            <a:r>
              <a:rPr lang="en-SG" sz="2300" b="0" i="0" dirty="0" smtClean="0">
                <a:solidFill>
                  <a:srgbClr val="000000"/>
                </a:solidFill>
                <a:effectLst/>
                <a:latin typeface="Times New Roman" panose="02020603050405020304" pitchFamily="18" charset="0"/>
                <a:cs typeface="Times New Roman" panose="02020603050405020304" pitchFamily="18" charset="0"/>
              </a:rPr>
              <a:t>in the human nervous system. (Shepherd and Koch,1990)</a:t>
            </a:r>
          </a:p>
          <a:p>
            <a:pPr marL="342900" indent="-342900">
              <a:buFont typeface="Wingdings" panose="05000000000000000000" pitchFamily="2" charset="2"/>
              <a:buChar char="v"/>
            </a:pPr>
            <a:r>
              <a:rPr lang="en-SG" sz="2300" dirty="0">
                <a:solidFill>
                  <a:srgbClr val="000000"/>
                </a:solidFill>
                <a:latin typeface="Times New Roman" panose="02020603050405020304" pitchFamily="18" charset="0"/>
                <a:cs typeface="Times New Roman" panose="02020603050405020304" pitchFamily="18" charset="0"/>
              </a:rPr>
              <a:t>E</a:t>
            </a:r>
            <a:r>
              <a:rPr lang="en-SG" sz="2300" b="0" i="0" dirty="0" smtClean="0">
                <a:solidFill>
                  <a:srgbClr val="000000"/>
                </a:solidFill>
                <a:effectLst/>
                <a:latin typeface="Times New Roman" panose="02020603050405020304" pitchFamily="18" charset="0"/>
                <a:cs typeface="Times New Roman" panose="02020603050405020304" pitchFamily="18" charset="0"/>
              </a:rPr>
              <a:t>ach of which is connected, on average, to several thousands of other neurons.</a:t>
            </a:r>
          </a:p>
          <a:p>
            <a:pPr marL="342900" indent="-342900">
              <a:buFont typeface="Wingdings" panose="05000000000000000000" pitchFamily="2" charset="2"/>
              <a:buChar char="v"/>
            </a:pPr>
            <a:r>
              <a:rPr lang="en-SG" sz="2300" b="0" i="0" dirty="0" smtClean="0">
                <a:solidFill>
                  <a:srgbClr val="000000"/>
                </a:solidFill>
                <a:effectLst/>
                <a:latin typeface="Times New Roman" panose="02020603050405020304" pitchFamily="18" charset="0"/>
                <a:cs typeface="Times New Roman" panose="02020603050405020304" pitchFamily="18" charset="0"/>
              </a:rPr>
              <a:t>These </a:t>
            </a:r>
            <a:r>
              <a:rPr lang="en-SG" sz="2300" b="0" i="0" dirty="0" smtClean="0">
                <a:solidFill>
                  <a:srgbClr val="C00000"/>
                </a:solidFill>
                <a:effectLst/>
                <a:latin typeface="Times New Roman" panose="02020603050405020304" pitchFamily="18" charset="0"/>
                <a:cs typeface="Times New Roman" panose="02020603050405020304" pitchFamily="18" charset="0"/>
              </a:rPr>
              <a:t>connections are known as</a:t>
            </a:r>
            <a:r>
              <a:rPr lang="en-SG" sz="2300" b="0" i="0" dirty="0" smtClean="0">
                <a:solidFill>
                  <a:srgbClr val="000000"/>
                </a:solidFill>
                <a:effectLst/>
                <a:latin typeface="Times New Roman" panose="02020603050405020304" pitchFamily="18" charset="0"/>
                <a:cs typeface="Times New Roman" panose="02020603050405020304" pitchFamily="18" charset="0"/>
              </a:rPr>
              <a:t> </a:t>
            </a:r>
            <a:r>
              <a:rPr lang="en-SG" sz="2300" b="1" i="0" dirty="0" smtClean="0">
                <a:solidFill>
                  <a:srgbClr val="000000"/>
                </a:solidFill>
                <a:effectLst/>
                <a:latin typeface="Times New Roman" panose="02020603050405020304" pitchFamily="18" charset="0"/>
                <a:cs typeface="Times New Roman" panose="02020603050405020304" pitchFamily="18" charset="0"/>
              </a:rPr>
              <a:t>synapses</a:t>
            </a:r>
            <a:r>
              <a:rPr lang="en-SG" sz="2300" b="0" i="0" dirty="0" smtClean="0">
                <a:solidFill>
                  <a:srgbClr val="000000"/>
                </a:solidFill>
                <a:effectLst/>
                <a:latin typeface="Times New Roman" panose="02020603050405020304" pitchFamily="18" charset="0"/>
                <a:cs typeface="Times New Roman" panose="02020603050405020304" pitchFamily="18" charset="0"/>
              </a:rPr>
              <a:t>, and the human brain contains about </a:t>
            </a:r>
            <a:r>
              <a:rPr lang="en-SG" sz="2300" b="0" i="0" dirty="0" smtClean="0">
                <a:solidFill>
                  <a:srgbClr val="C00000"/>
                </a:solidFill>
                <a:effectLst/>
                <a:latin typeface="Times New Roman" panose="02020603050405020304" pitchFamily="18" charset="0"/>
                <a:cs typeface="Times New Roman" panose="02020603050405020304" pitchFamily="18" charset="0"/>
              </a:rPr>
              <a:t>60 trillion</a:t>
            </a:r>
          </a:p>
          <a:p>
            <a:r>
              <a:rPr lang="en-SG" sz="2300" b="0" i="0" dirty="0" smtClean="0">
                <a:solidFill>
                  <a:srgbClr val="000000"/>
                </a:solidFill>
                <a:effectLst/>
                <a:latin typeface="Times New Roman" panose="02020603050405020304" pitchFamily="18" charset="0"/>
                <a:cs typeface="Times New Roman" panose="02020603050405020304" pitchFamily="18" charset="0"/>
              </a:rPr>
              <a:t>     such connections.</a:t>
            </a:r>
          </a:p>
          <a:p>
            <a:pPr indent="363538">
              <a:buFont typeface="Wingdings" panose="05000000000000000000" pitchFamily="2" charset="2"/>
              <a:buChar char="v"/>
            </a:pPr>
            <a:r>
              <a:rPr lang="en-SG" sz="2300" b="0" i="0" dirty="0" smtClean="0">
                <a:solidFill>
                  <a:srgbClr val="000000"/>
                </a:solidFill>
                <a:effectLst/>
                <a:latin typeface="Times New Roman" panose="02020603050405020304" pitchFamily="18" charset="0"/>
                <a:cs typeface="Times New Roman" panose="02020603050405020304" pitchFamily="18" charset="0"/>
              </a:rPr>
              <a:t>Each neuron contains a </a:t>
            </a:r>
            <a:r>
              <a:rPr lang="en-SG" sz="2300" b="1" i="0" dirty="0" smtClean="0">
                <a:solidFill>
                  <a:srgbClr val="000000"/>
                </a:solidFill>
                <a:effectLst/>
                <a:latin typeface="Times New Roman" panose="02020603050405020304" pitchFamily="18" charset="0"/>
                <a:cs typeface="Times New Roman" panose="02020603050405020304" pitchFamily="18" charset="0"/>
              </a:rPr>
              <a:t>soma</a:t>
            </a:r>
            <a:r>
              <a:rPr lang="en-SG" sz="2300" b="0" i="0" dirty="0" smtClean="0">
                <a:solidFill>
                  <a:srgbClr val="000000"/>
                </a:solidFill>
                <a:effectLst/>
                <a:latin typeface="Times New Roman" panose="02020603050405020304" pitchFamily="18" charset="0"/>
                <a:cs typeface="Times New Roman" panose="02020603050405020304" pitchFamily="18" charset="0"/>
              </a:rPr>
              <a:t>, </a:t>
            </a:r>
            <a:r>
              <a:rPr lang="en-SG" sz="2300" b="0" i="0" dirty="0" smtClean="0">
                <a:solidFill>
                  <a:srgbClr val="C00000"/>
                </a:solidFill>
                <a:effectLst/>
                <a:latin typeface="Times New Roman" panose="02020603050405020304" pitchFamily="18" charset="0"/>
                <a:cs typeface="Times New Roman" panose="02020603050405020304" pitchFamily="18" charset="0"/>
              </a:rPr>
              <a:t>which is the body of the neuron</a:t>
            </a:r>
            <a:r>
              <a:rPr lang="en-SG" sz="2300" b="0" i="0" dirty="0" smtClean="0">
                <a:solidFill>
                  <a:srgbClr val="000000"/>
                </a:solidFill>
                <a:effectLst/>
                <a:latin typeface="Times New Roman" panose="02020603050405020304" pitchFamily="18" charset="0"/>
                <a:cs typeface="Times New Roman" panose="02020603050405020304" pitchFamily="18" charset="0"/>
              </a:rPr>
              <a:t>, an </a:t>
            </a:r>
            <a:r>
              <a:rPr lang="en-SG" sz="2300" b="1" i="0" dirty="0" smtClean="0">
                <a:solidFill>
                  <a:srgbClr val="000000"/>
                </a:solidFill>
                <a:effectLst/>
                <a:latin typeface="Times New Roman" panose="02020603050405020304" pitchFamily="18" charset="0"/>
                <a:cs typeface="Times New Roman" panose="02020603050405020304" pitchFamily="18" charset="0"/>
              </a:rPr>
              <a:t>axon,</a:t>
            </a:r>
            <a:r>
              <a:rPr lang="en-SG" sz="2300" b="0" i="0" dirty="0" smtClean="0">
                <a:solidFill>
                  <a:srgbClr val="000000"/>
                </a:solidFill>
                <a:effectLst/>
                <a:latin typeface="Times New Roman" panose="02020603050405020304" pitchFamily="18" charset="0"/>
                <a:cs typeface="Times New Roman" panose="02020603050405020304" pitchFamily="18" charset="0"/>
              </a:rPr>
              <a:t> and a number of </a:t>
            </a:r>
            <a:r>
              <a:rPr lang="en-SG" sz="2300" b="1" i="0" dirty="0" smtClean="0">
                <a:solidFill>
                  <a:srgbClr val="000000"/>
                </a:solidFill>
                <a:effectLst/>
                <a:latin typeface="Times New Roman" panose="02020603050405020304" pitchFamily="18" charset="0"/>
                <a:cs typeface="Times New Roman" panose="02020603050405020304" pitchFamily="18" charset="0"/>
              </a:rPr>
              <a:t>dendrites</a:t>
            </a:r>
            <a:r>
              <a:rPr lang="en-SG" sz="2300" b="0" i="0" dirty="0" smtClean="0">
                <a:solidFill>
                  <a:srgbClr val="000000"/>
                </a:solidFill>
                <a:effectLst/>
                <a:latin typeface="Times New Roman" panose="02020603050405020304" pitchFamily="18" charset="0"/>
                <a:cs typeface="Times New Roman" panose="02020603050405020304" pitchFamily="18" charset="0"/>
              </a:rPr>
              <a:t>.</a:t>
            </a: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40445"/>
            <a:ext cx="12192000" cy="1104900"/>
          </a:xfrm>
          <a:prstGeom prst="rect">
            <a:avLst/>
          </a:prstGeom>
        </p:spPr>
      </p:pic>
      <p:sp>
        <p:nvSpPr>
          <p:cNvPr id="7" name="TextBox 6"/>
          <p:cNvSpPr txBox="1"/>
          <p:nvPr/>
        </p:nvSpPr>
        <p:spPr>
          <a:xfrm>
            <a:off x="3638131" y="408229"/>
            <a:ext cx="6320117" cy="646331"/>
          </a:xfrm>
          <a:prstGeom prst="rect">
            <a:avLst/>
          </a:prstGeom>
          <a:noFill/>
        </p:spPr>
        <p:txBody>
          <a:bodyPr wrap="square" rtlCol="0">
            <a:spAutoFit/>
          </a:bodyPr>
          <a:lstStyle/>
          <a:p>
            <a:r>
              <a:rPr lang="en-SG" sz="3600" b="1" dirty="0" smtClean="0">
                <a:latin typeface="Monotype Corsiva" panose="03010101010201010101" pitchFamily="66" charset="0"/>
              </a:rPr>
              <a:t>Biological Neuron</a:t>
            </a:r>
            <a:endParaRPr lang="en-SG" sz="3600" b="1" dirty="0">
              <a:latin typeface="Monotype Corsiva" panose="03010101010201010101" pitchFamily="66" charset="0"/>
            </a:endParaRPr>
          </a:p>
        </p:txBody>
      </p:sp>
    </p:spTree>
    <p:extLst>
      <p:ext uri="{BB962C8B-B14F-4D97-AF65-F5344CB8AC3E}">
        <p14:creationId xmlns:p14="http://schemas.microsoft.com/office/powerpoint/2010/main" val="2885981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519" y="1082073"/>
            <a:ext cx="6576344" cy="1886237"/>
          </a:xfrm>
          <a:prstGeom prst="rect">
            <a:avLst/>
          </a:prstGeom>
        </p:spPr>
      </p:pic>
      <p:sp>
        <p:nvSpPr>
          <p:cNvPr id="5" name="Rectangle 4"/>
          <p:cNvSpPr/>
          <p:nvPr/>
        </p:nvSpPr>
        <p:spPr>
          <a:xfrm>
            <a:off x="0" y="2789084"/>
            <a:ext cx="11960046" cy="4278094"/>
          </a:xfrm>
          <a:prstGeom prst="rect">
            <a:avLst/>
          </a:prstGeom>
        </p:spPr>
        <p:txBody>
          <a:bodyPr wrap="square">
            <a:spAutoFit/>
          </a:bodyPr>
          <a:lstStyle/>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where </a:t>
            </a:r>
            <a:r>
              <a:rPr lang="en-SG" sz="3200" b="1" i="1" u="none" strike="noStrike" baseline="0" dirty="0" smtClean="0">
                <a:solidFill>
                  <a:srgbClr val="C00000"/>
                </a:solidFill>
                <a:latin typeface="Times New Roman" panose="02020603050405020304" pitchFamily="18" charset="0"/>
                <a:cs typeface="Times New Roman" panose="02020603050405020304" pitchFamily="18" charset="0"/>
              </a:rPr>
              <a:t>e</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the error that was produced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ie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error rate (</a:t>
            </a:r>
            <a:r>
              <a:rPr lang="en-SG" sz="2300" b="1" dirty="0" smtClean="0">
                <a:solidFill>
                  <a:srgbClr val="C00000"/>
                </a:solidFill>
                <a:latin typeface="Times New Roman" panose="02020603050405020304" pitchFamily="18" charset="0"/>
                <a:cs typeface="Times New Roman" panose="02020603050405020304" pitchFamily="18" charset="0"/>
              </a:rPr>
              <a:t>expected</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 </a:t>
            </a:r>
            <a:r>
              <a:rPr lang="en-SG" sz="2300" b="1" dirty="0" smtClean="0">
                <a:solidFill>
                  <a:srgbClr val="C00000"/>
                </a:solidFill>
                <a:latin typeface="Times New Roman" panose="02020603050405020304" pitchFamily="18" charset="0"/>
                <a:cs typeface="Times New Roman" panose="02020603050405020304" pitchFamily="18" charset="0"/>
              </a:rPr>
              <a:t>o</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utput</a:t>
            </a:r>
            <a:r>
              <a:rPr lang="en-SG" sz="2300" b="1" i="0" u="none" strike="noStrike" dirty="0" smtClean="0">
                <a:solidFill>
                  <a:srgbClr val="C00000"/>
                </a:solidFill>
                <a:latin typeface="Times New Roman" panose="02020603050405020304" pitchFamily="18" charset="0"/>
                <a:cs typeface="Times New Roman" panose="02020603050405020304" pitchFamily="18" charset="0"/>
              </a:rPr>
              <a:t> – actual </a:t>
            </a:r>
            <a:r>
              <a:rPr lang="en-SG" sz="2300" b="1" dirty="0">
                <a:solidFill>
                  <a:srgbClr val="C00000"/>
                </a:solidFill>
                <a:latin typeface="Times New Roman" panose="02020603050405020304" pitchFamily="18" charset="0"/>
                <a:cs typeface="Times New Roman" panose="02020603050405020304" pitchFamily="18" charset="0"/>
              </a:rPr>
              <a:t>o</a:t>
            </a:r>
            <a:r>
              <a:rPr lang="en-SG" sz="2300" b="1" i="0" u="none" strike="noStrike" dirty="0" smtClean="0">
                <a:solidFill>
                  <a:srgbClr val="C00000"/>
                </a:solidFill>
                <a:latin typeface="Times New Roman" panose="02020603050405020304" pitchFamily="18" charset="0"/>
                <a:cs typeface="Times New Roman" panose="02020603050405020304" pitchFamily="18" charset="0"/>
              </a:rPr>
              <a:t>utput)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a:t>
            </a:r>
            <a:r>
              <a:rPr lang="en-SG" sz="2800" b="1" i="1" u="none" strike="noStrike" baseline="0" dirty="0" smtClean="0">
                <a:solidFill>
                  <a:srgbClr val="C00000"/>
                </a:solidFill>
                <a:latin typeface="Times New Roman" panose="02020603050405020304" pitchFamily="18" charset="0"/>
                <a:cs typeface="Times New Roman" panose="02020603050405020304" pitchFamily="18" charset="0"/>
              </a:rPr>
              <a:t>a</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the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learning rate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where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0 &lt;</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&lt; 1</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800" b="1" i="1" u="none" strike="noStrike" baseline="0" dirty="0" smtClean="0">
                <a:solidFill>
                  <a:srgbClr val="C00000"/>
                </a:solidFill>
                <a:latin typeface="Times New Roman" panose="02020603050405020304" pitchFamily="18" charset="0"/>
                <a:cs typeface="Times New Roman" panose="02020603050405020304" pitchFamily="18" charset="0"/>
              </a:rPr>
              <a:t>e</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defined as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0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if the output is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correct</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otherwise it is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positive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if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is too low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negative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if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is too high</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2300" dirty="0" smtClean="0">
                <a:solidFill>
                  <a:srgbClr val="231F20"/>
                </a:solidFill>
                <a:latin typeface="Times New Roman" panose="02020603050405020304" pitchFamily="18" charset="0"/>
                <a:cs typeface="Times New Roman" panose="02020603050405020304" pitchFamily="18" charset="0"/>
              </a:rPr>
              <a:t>If </a:t>
            </a:r>
            <a:r>
              <a:rPr lang="en-US" sz="2300" dirty="0">
                <a:solidFill>
                  <a:srgbClr val="231F20"/>
                </a:solidFill>
                <a:latin typeface="Times New Roman" panose="02020603050405020304" pitchFamily="18" charset="0"/>
                <a:cs typeface="Times New Roman" panose="02020603050405020304" pitchFamily="18" charset="0"/>
              </a:rPr>
              <a:t>the </a:t>
            </a:r>
            <a:r>
              <a:rPr lang="en-US" sz="2300" b="1" dirty="0">
                <a:solidFill>
                  <a:srgbClr val="231F20"/>
                </a:solidFill>
                <a:latin typeface="Times New Roman" panose="02020603050405020304" pitchFamily="18" charset="0"/>
                <a:cs typeface="Times New Roman" panose="02020603050405020304" pitchFamily="18" charset="0"/>
              </a:rPr>
              <a:t>error, </a:t>
            </a:r>
            <a:r>
              <a:rPr lang="en-US" sz="2300" b="1" dirty="0" smtClean="0">
                <a:solidFill>
                  <a:srgbClr val="231F20"/>
                </a:solidFill>
                <a:latin typeface="Times New Roman" panose="02020603050405020304" pitchFamily="18" charset="0"/>
                <a:cs typeface="Times New Roman" panose="02020603050405020304" pitchFamily="18" charset="0"/>
              </a:rPr>
              <a:t>e(p), </a:t>
            </a:r>
            <a:r>
              <a:rPr lang="en-US" sz="2300" dirty="0">
                <a:solidFill>
                  <a:srgbClr val="231F20"/>
                </a:solidFill>
                <a:latin typeface="Times New Roman" panose="02020603050405020304" pitchFamily="18" charset="0"/>
                <a:cs typeface="Times New Roman" panose="02020603050405020304" pitchFamily="18" charset="0"/>
              </a:rPr>
              <a:t>is </a:t>
            </a:r>
            <a:r>
              <a:rPr lang="en-US" sz="2300" b="1" dirty="0">
                <a:solidFill>
                  <a:srgbClr val="231F20"/>
                </a:solidFill>
                <a:latin typeface="Times New Roman" panose="02020603050405020304" pitchFamily="18" charset="0"/>
                <a:cs typeface="Times New Roman" panose="02020603050405020304" pitchFamily="18" charset="0"/>
              </a:rPr>
              <a:t>positive</a:t>
            </a:r>
            <a:r>
              <a:rPr lang="en-US" sz="2300" dirty="0">
                <a:solidFill>
                  <a:srgbClr val="231F20"/>
                </a:solidFill>
                <a:latin typeface="Times New Roman" panose="02020603050405020304" pitchFamily="18" charset="0"/>
                <a:cs typeface="Times New Roman" panose="02020603050405020304" pitchFamily="18" charset="0"/>
              </a:rPr>
              <a:t>, we need </a:t>
            </a:r>
            <a:r>
              <a:rPr lang="en-US" sz="2300" b="1" dirty="0">
                <a:solidFill>
                  <a:srgbClr val="231F20"/>
                </a:solidFill>
                <a:latin typeface="Times New Roman" panose="02020603050405020304" pitchFamily="18" charset="0"/>
                <a:cs typeface="Times New Roman" panose="02020603050405020304" pitchFamily="18" charset="0"/>
              </a:rPr>
              <a:t>to increase perceptron output </a:t>
            </a:r>
            <a:r>
              <a:rPr lang="en-US" sz="2300" b="1" dirty="0" smtClean="0">
                <a:solidFill>
                  <a:srgbClr val="231F20"/>
                </a:solidFill>
                <a:latin typeface="Times New Roman" panose="02020603050405020304" pitchFamily="18" charset="0"/>
                <a:cs typeface="Times New Roman" panose="02020603050405020304" pitchFamily="18" charset="0"/>
              </a:rPr>
              <a:t>Y(p), </a:t>
            </a:r>
            <a:r>
              <a:rPr lang="en-US" sz="2300" dirty="0">
                <a:solidFill>
                  <a:srgbClr val="231F20"/>
                </a:solidFill>
                <a:latin typeface="Times New Roman" panose="02020603050405020304" pitchFamily="18" charset="0"/>
                <a:cs typeface="Times New Roman" panose="02020603050405020304" pitchFamily="18" charset="0"/>
              </a:rPr>
              <a:t>but </a:t>
            </a:r>
            <a:r>
              <a:rPr lang="en-US" sz="2300" dirty="0" smtClean="0">
                <a:solidFill>
                  <a:srgbClr val="231F20"/>
                </a:solidFill>
                <a:latin typeface="Times New Roman" panose="02020603050405020304" pitchFamily="18" charset="0"/>
                <a:cs typeface="Times New Roman" panose="02020603050405020304" pitchFamily="18" charset="0"/>
              </a:rPr>
              <a:t>if it </a:t>
            </a:r>
            <a:r>
              <a:rPr lang="en-US" sz="2300" dirty="0">
                <a:solidFill>
                  <a:srgbClr val="231F20"/>
                </a:solidFill>
                <a:latin typeface="Times New Roman" panose="02020603050405020304" pitchFamily="18" charset="0"/>
                <a:cs typeface="Times New Roman" panose="02020603050405020304" pitchFamily="18" charset="0"/>
              </a:rPr>
              <a:t>is </a:t>
            </a:r>
            <a:r>
              <a:rPr lang="en-US" sz="2300" b="1" dirty="0">
                <a:solidFill>
                  <a:srgbClr val="231F20"/>
                </a:solidFill>
                <a:latin typeface="Times New Roman" panose="02020603050405020304" pitchFamily="18" charset="0"/>
                <a:cs typeface="Times New Roman" panose="02020603050405020304" pitchFamily="18" charset="0"/>
              </a:rPr>
              <a:t>negative, we need to decrease </a:t>
            </a:r>
            <a:r>
              <a:rPr lang="en-US" sz="2300" b="1" dirty="0" smtClean="0">
                <a:solidFill>
                  <a:srgbClr val="231F20"/>
                </a:solidFill>
                <a:latin typeface="Times New Roman" panose="02020603050405020304" pitchFamily="18" charset="0"/>
                <a:cs typeface="Times New Roman" panose="02020603050405020304" pitchFamily="18" charset="0"/>
              </a:rPr>
              <a:t>Y(p).</a:t>
            </a:r>
            <a:endParaRPr lang="en-SG" sz="2300" b="1" i="0" u="none" strike="noStrike" baseline="0" dirty="0" smtClean="0">
              <a:solidFill>
                <a:srgbClr val="231F2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This rule is known as the </a:t>
            </a:r>
            <a:r>
              <a:rPr lang="en-SG" sz="2300" b="1" i="0" u="none" strike="noStrike" baseline="0" dirty="0" smtClean="0">
                <a:solidFill>
                  <a:srgbClr val="231F20"/>
                </a:solidFill>
                <a:latin typeface="Times New Roman" panose="02020603050405020304" pitchFamily="18" charset="0"/>
                <a:cs typeface="Times New Roman" panose="02020603050405020304" pitchFamily="18" charset="0"/>
              </a:rPr>
              <a:t>perceptron training rule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SG" sz="2300" dirty="0" smtClean="0">
                <a:solidFill>
                  <a:srgbClr val="231F20"/>
                </a:solidFill>
                <a:latin typeface="Times New Roman" panose="02020603050405020304" pitchFamily="18" charset="0"/>
                <a:cs typeface="Times New Roman" panose="02020603050405020304" pitchFamily="18" charset="0"/>
              </a:rPr>
              <a:t>The </a:t>
            </a:r>
            <a:r>
              <a:rPr lang="en-SG" sz="2300" dirty="0">
                <a:solidFill>
                  <a:srgbClr val="231F20"/>
                </a:solidFill>
                <a:latin typeface="Times New Roman" panose="02020603050405020304" pitchFamily="18" charset="0"/>
                <a:cs typeface="Times New Roman" panose="02020603050405020304" pitchFamily="18" charset="0"/>
              </a:rPr>
              <a:t>process starts again, until all the weights are correct and </a:t>
            </a:r>
            <a:r>
              <a:rPr lang="en-SG" sz="2300" dirty="0" smtClean="0">
                <a:solidFill>
                  <a:srgbClr val="231F20"/>
                </a:solidFill>
                <a:latin typeface="Times New Roman" panose="02020603050405020304" pitchFamily="18" charset="0"/>
                <a:cs typeface="Times New Roman" panose="02020603050405020304" pitchFamily="18" charset="0"/>
              </a:rPr>
              <a:t>all errors </a:t>
            </a:r>
            <a:r>
              <a:rPr lang="en-SG" sz="2300" dirty="0">
                <a:solidFill>
                  <a:srgbClr val="231F20"/>
                </a:solidFill>
                <a:latin typeface="Times New Roman" panose="02020603050405020304" pitchFamily="18" charset="0"/>
                <a:cs typeface="Times New Roman" panose="02020603050405020304" pitchFamily="18" charset="0"/>
              </a:rPr>
              <a:t>are zero. </a:t>
            </a:r>
            <a:endParaRPr lang="en-SG" sz="2300" dirty="0" smtClean="0">
              <a:solidFill>
                <a:srgbClr val="231F2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SG" sz="2300" dirty="0" smtClean="0">
                <a:solidFill>
                  <a:srgbClr val="231F20"/>
                </a:solidFill>
                <a:latin typeface="Times New Roman" panose="02020603050405020304" pitchFamily="18" charset="0"/>
                <a:cs typeface="Times New Roman" panose="02020603050405020304" pitchFamily="18" charset="0"/>
              </a:rPr>
              <a:t>Each </a:t>
            </a:r>
            <a:r>
              <a:rPr lang="en-SG" sz="2300" dirty="0">
                <a:solidFill>
                  <a:srgbClr val="231F20"/>
                </a:solidFill>
                <a:latin typeface="Times New Roman" panose="02020603050405020304" pitchFamily="18" charset="0"/>
                <a:cs typeface="Times New Roman" panose="02020603050405020304" pitchFamily="18" charset="0"/>
              </a:rPr>
              <a:t>iteration of this process is known as an </a:t>
            </a:r>
            <a:r>
              <a:rPr lang="en-SG" sz="2300" b="1" dirty="0">
                <a:solidFill>
                  <a:srgbClr val="231F20"/>
                </a:solidFill>
                <a:latin typeface="Times New Roman" panose="02020603050405020304" pitchFamily="18" charset="0"/>
                <a:cs typeface="Times New Roman" panose="02020603050405020304" pitchFamily="18" charset="0"/>
              </a:rPr>
              <a:t>epoch.</a:t>
            </a:r>
          </a:p>
          <a:p>
            <a:pPr marL="285750" indent="-285750">
              <a:buFont typeface="Wingdings" panose="05000000000000000000" pitchFamily="2" charset="2"/>
              <a:buChar char="v"/>
            </a:pPr>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endParaRPr lang="en-SG" sz="23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7263" y="0"/>
            <a:ext cx="12084737" cy="1104900"/>
          </a:xfrm>
          <a:prstGeom prst="rect">
            <a:avLst/>
          </a:prstGeom>
        </p:spPr>
      </p:pic>
      <p:pic>
        <p:nvPicPr>
          <p:cNvPr id="3" name="Picture 2"/>
          <p:cNvPicPr>
            <a:picLocks noChangeAspect="1"/>
          </p:cNvPicPr>
          <p:nvPr/>
        </p:nvPicPr>
        <p:blipFill>
          <a:blip r:embed="rId4"/>
          <a:stretch>
            <a:fillRect/>
          </a:stretch>
        </p:blipFill>
        <p:spPr>
          <a:xfrm>
            <a:off x="4959" y="1403346"/>
            <a:ext cx="11522439" cy="621846"/>
          </a:xfrm>
          <a:prstGeom prst="rect">
            <a:avLst/>
          </a:prstGeom>
        </p:spPr>
      </p:pic>
      <p:sp>
        <p:nvSpPr>
          <p:cNvPr id="6" name="TextBox 5"/>
          <p:cNvSpPr txBox="1"/>
          <p:nvPr/>
        </p:nvSpPr>
        <p:spPr>
          <a:xfrm>
            <a:off x="2770496" y="395785"/>
            <a:ext cx="5991367" cy="646331"/>
          </a:xfrm>
          <a:prstGeom prst="rect">
            <a:avLst/>
          </a:prstGeom>
          <a:noFill/>
        </p:spPr>
        <p:txBody>
          <a:bodyPr wrap="square" rtlCol="0">
            <a:spAutoFit/>
          </a:bodyPr>
          <a:lstStyle/>
          <a:p>
            <a:r>
              <a:rPr lang="en-US" sz="3600" b="1" dirty="0" smtClean="0">
                <a:latin typeface="Monotype Corsiva" panose="03010101010201010101" pitchFamily="66" charset="0"/>
              </a:rPr>
              <a:t>Perceptron Training Process</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1988432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4" name="Picture 3"/>
          <p:cNvPicPr>
            <a:picLocks noChangeAspect="1"/>
          </p:cNvPicPr>
          <p:nvPr/>
        </p:nvPicPr>
        <p:blipFill>
          <a:blip r:embed="rId3"/>
          <a:stretch>
            <a:fillRect/>
          </a:stretch>
        </p:blipFill>
        <p:spPr>
          <a:xfrm>
            <a:off x="270598" y="712809"/>
            <a:ext cx="10404764" cy="6178430"/>
          </a:xfrm>
          <a:prstGeom prst="rect">
            <a:avLst/>
          </a:prstGeom>
        </p:spPr>
      </p:pic>
      <p:sp>
        <p:nvSpPr>
          <p:cNvPr id="5" name="Rectangle 4"/>
          <p:cNvSpPr/>
          <p:nvPr/>
        </p:nvSpPr>
        <p:spPr>
          <a:xfrm>
            <a:off x="2452255" y="33239"/>
            <a:ext cx="10557163" cy="646331"/>
          </a:xfrm>
          <a:prstGeom prst="rect">
            <a:avLst/>
          </a:prstGeom>
        </p:spPr>
        <p:txBody>
          <a:bodyPr wrap="square">
            <a:spAutoFit/>
          </a:bodyPr>
          <a:lstStyle/>
          <a:p>
            <a:r>
              <a:rPr lang="en-US" sz="3600" b="1" dirty="0" smtClean="0">
                <a:latin typeface="Monotype Corsiva" panose="03010101010201010101" pitchFamily="66" charset="0"/>
              </a:rPr>
              <a:t>Perceptron Training Algorithm</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3865702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TextBox 2"/>
          <p:cNvSpPr txBox="1"/>
          <p:nvPr/>
        </p:nvSpPr>
        <p:spPr>
          <a:xfrm>
            <a:off x="3509682" y="236145"/>
            <a:ext cx="7651376" cy="646331"/>
          </a:xfrm>
          <a:prstGeom prst="rect">
            <a:avLst/>
          </a:prstGeom>
          <a:noFill/>
        </p:spPr>
        <p:txBody>
          <a:bodyPr wrap="square" rtlCol="0">
            <a:spAutoFit/>
          </a:bodyPr>
          <a:lstStyle/>
          <a:p>
            <a:r>
              <a:rPr lang="en-SG" sz="3600" dirty="0" smtClean="0">
                <a:latin typeface="Monotype Corsiva" panose="03010101010201010101" pitchFamily="66" charset="0"/>
              </a:rPr>
              <a:t>Perceptron Training - Example</a:t>
            </a:r>
            <a:endParaRPr lang="en-SG" sz="3600" dirty="0">
              <a:latin typeface="Monotype Corsiva" panose="03010101010201010101" pitchFamily="66" charset="0"/>
            </a:endParaRPr>
          </a:p>
        </p:txBody>
      </p:sp>
      <p:sp>
        <p:nvSpPr>
          <p:cNvPr id="4" name="Rectangle 3"/>
          <p:cNvSpPr/>
          <p:nvPr/>
        </p:nvSpPr>
        <p:spPr>
          <a:xfrm>
            <a:off x="147917" y="1326076"/>
            <a:ext cx="12044083" cy="4893647"/>
          </a:xfrm>
          <a:prstGeom prst="rect">
            <a:avLst/>
          </a:prstGeom>
        </p:spPr>
        <p:txBody>
          <a:bodyPr wrap="square">
            <a:spAutoFit/>
          </a:bodyPr>
          <a:lstStyle/>
          <a:p>
            <a:pPr marL="342900" indent="-342900">
              <a:buFont typeface="Wingdings" panose="05000000000000000000" pitchFamily="2" charset="2"/>
              <a:buChar char="v"/>
            </a:pPr>
            <a:r>
              <a:rPr lang="en-SG" sz="2400" i="1" dirty="0" smtClean="0">
                <a:solidFill>
                  <a:srgbClr val="231F20"/>
                </a:solidFill>
                <a:latin typeface="Times New Roman" panose="02020603050405020304" pitchFamily="18" charset="0"/>
                <a:cs typeface="Times New Roman" panose="02020603050405020304" pitchFamily="18" charset="0"/>
              </a:rPr>
              <a:t>Consider a </a:t>
            </a:r>
            <a:r>
              <a:rPr lang="en-SG" sz="2400" i="1" dirty="0">
                <a:solidFill>
                  <a:srgbClr val="231F20"/>
                </a:solidFill>
                <a:latin typeface="Times New Roman" panose="02020603050405020304" pitchFamily="18" charset="0"/>
                <a:cs typeface="Times New Roman" panose="02020603050405020304" pitchFamily="18" charset="0"/>
              </a:rPr>
              <a:t>simple example</a:t>
            </a:r>
            <a:r>
              <a:rPr lang="en-SG" sz="2400" dirty="0">
                <a:solidFill>
                  <a:srgbClr val="231F20"/>
                </a:solidFill>
                <a:latin typeface="Times New Roman" panose="02020603050405020304" pitchFamily="18" charset="0"/>
                <a:cs typeface="Times New Roman" panose="02020603050405020304" pitchFamily="18" charset="0"/>
              </a:rPr>
              <a:t>: we will see how a perceptron can learn </a:t>
            </a:r>
            <a:r>
              <a:rPr lang="en-SG" sz="2400" dirty="0" smtClean="0">
                <a:solidFill>
                  <a:srgbClr val="231F20"/>
                </a:solidFill>
                <a:latin typeface="Times New Roman" panose="02020603050405020304" pitchFamily="18" charset="0"/>
                <a:cs typeface="Times New Roman" panose="02020603050405020304" pitchFamily="18" charset="0"/>
              </a:rPr>
              <a:t>to  represent </a:t>
            </a:r>
            <a:r>
              <a:rPr lang="en-SG" sz="2400" dirty="0">
                <a:solidFill>
                  <a:srgbClr val="231F20"/>
                </a:solidFill>
                <a:latin typeface="Times New Roman" panose="02020603050405020304" pitchFamily="18" charset="0"/>
                <a:cs typeface="Times New Roman" panose="02020603050405020304" pitchFamily="18" charset="0"/>
              </a:rPr>
              <a:t>the </a:t>
            </a:r>
            <a:r>
              <a:rPr lang="en-SG" sz="2400" b="1" dirty="0">
                <a:solidFill>
                  <a:srgbClr val="231F20"/>
                </a:solidFill>
                <a:latin typeface="Times New Roman" panose="02020603050405020304" pitchFamily="18" charset="0"/>
                <a:cs typeface="Times New Roman" panose="02020603050405020304" pitchFamily="18" charset="0"/>
              </a:rPr>
              <a:t>logical-OR function </a:t>
            </a:r>
            <a:r>
              <a:rPr lang="en-SG" sz="2400" dirty="0">
                <a:solidFill>
                  <a:srgbClr val="231F20"/>
                </a:solidFill>
                <a:latin typeface="Times New Roman" panose="02020603050405020304" pitchFamily="18" charset="0"/>
                <a:cs typeface="Times New Roman" panose="02020603050405020304" pitchFamily="18" charset="0"/>
              </a:rPr>
              <a:t>for two inputs</a:t>
            </a:r>
            <a:r>
              <a:rPr lang="en-SG" sz="2400" dirty="0" smtClean="0">
                <a:solidFill>
                  <a:srgbClr val="231F20"/>
                </a:solidFill>
                <a:latin typeface="Times New Roman" panose="02020603050405020304" pitchFamily="18" charset="0"/>
                <a:cs typeface="Times New Roman" panose="02020603050405020304" pitchFamily="18" charset="0"/>
              </a:rPr>
              <a:t>.</a:t>
            </a:r>
          </a:p>
          <a:p>
            <a:endParaRPr lang="en-SG" sz="2400" dirty="0" smtClean="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We </a:t>
            </a:r>
            <a:r>
              <a:rPr lang="en-SG" sz="2400" dirty="0">
                <a:solidFill>
                  <a:srgbClr val="231F20"/>
                </a:solidFill>
                <a:latin typeface="Times New Roman" panose="02020603050405020304" pitchFamily="18" charset="0"/>
                <a:cs typeface="Times New Roman" panose="02020603050405020304" pitchFamily="18" charset="0"/>
              </a:rPr>
              <a:t>will use a </a:t>
            </a:r>
            <a:r>
              <a:rPr lang="en-SG" sz="2400" b="1" dirty="0">
                <a:solidFill>
                  <a:srgbClr val="231F20"/>
                </a:solidFill>
                <a:latin typeface="Times New Roman" panose="02020603050405020304" pitchFamily="18" charset="0"/>
                <a:cs typeface="Times New Roman" panose="02020603050405020304" pitchFamily="18" charset="0"/>
              </a:rPr>
              <a:t>threshold</a:t>
            </a:r>
            <a:r>
              <a:rPr lang="en-SG" sz="2400" dirty="0">
                <a:solidFill>
                  <a:srgbClr val="231F20"/>
                </a:solidFill>
                <a:latin typeface="Times New Roman" panose="02020603050405020304" pitchFamily="18" charset="0"/>
                <a:cs typeface="Times New Roman" panose="02020603050405020304" pitchFamily="18" charset="0"/>
              </a:rPr>
              <a:t> </a:t>
            </a:r>
            <a:r>
              <a:rPr lang="en-SG" sz="2400" dirty="0" smtClean="0">
                <a:solidFill>
                  <a:srgbClr val="231F20"/>
                </a:solidFill>
                <a:latin typeface="Times New Roman" panose="02020603050405020304" pitchFamily="18" charset="0"/>
                <a:cs typeface="Times New Roman" panose="02020603050405020304" pitchFamily="18" charset="0"/>
              </a:rPr>
              <a:t>of zero </a:t>
            </a:r>
            <a:r>
              <a:rPr lang="en-SG" sz="2400" dirty="0">
                <a:solidFill>
                  <a:srgbClr val="231F20"/>
                </a:solidFill>
                <a:latin typeface="Times New Roman" panose="02020603050405020304" pitchFamily="18" charset="0"/>
                <a:cs typeface="Times New Roman" panose="02020603050405020304" pitchFamily="18" charset="0"/>
              </a:rPr>
              <a:t>(</a:t>
            </a:r>
            <a:r>
              <a:rPr lang="en-SG" sz="2400" b="1" i="1" dirty="0">
                <a:solidFill>
                  <a:srgbClr val="231F20"/>
                </a:solidFill>
                <a:latin typeface="Times New Roman" panose="02020603050405020304" pitchFamily="18" charset="0"/>
                <a:cs typeface="Times New Roman" panose="02020603050405020304" pitchFamily="18" charset="0"/>
              </a:rPr>
              <a:t>t </a:t>
            </a:r>
            <a:r>
              <a:rPr lang="en-SG" sz="2400" b="1" dirty="0">
                <a:solidFill>
                  <a:srgbClr val="231F20"/>
                </a:solidFill>
                <a:latin typeface="Times New Roman" panose="02020603050405020304" pitchFamily="18" charset="0"/>
                <a:cs typeface="Times New Roman" panose="02020603050405020304" pitchFamily="18" charset="0"/>
              </a:rPr>
              <a:t>= 0</a:t>
            </a:r>
            <a:r>
              <a:rPr lang="en-SG" sz="2400" dirty="0">
                <a:solidFill>
                  <a:srgbClr val="231F20"/>
                </a:solidFill>
                <a:latin typeface="Times New Roman" panose="02020603050405020304" pitchFamily="18" charset="0"/>
                <a:cs typeface="Times New Roman" panose="02020603050405020304" pitchFamily="18" charset="0"/>
              </a:rPr>
              <a:t>) and a </a:t>
            </a:r>
            <a:r>
              <a:rPr lang="en-SG" sz="2400" b="1" dirty="0">
                <a:solidFill>
                  <a:srgbClr val="231F20"/>
                </a:solidFill>
                <a:latin typeface="Times New Roman" panose="02020603050405020304" pitchFamily="18" charset="0"/>
                <a:cs typeface="Times New Roman" panose="02020603050405020304" pitchFamily="18" charset="0"/>
              </a:rPr>
              <a:t>learning rate </a:t>
            </a:r>
            <a:r>
              <a:rPr lang="en-SG" sz="2400" dirty="0">
                <a:solidFill>
                  <a:srgbClr val="231F20"/>
                </a:solidFill>
                <a:latin typeface="Times New Roman" panose="02020603050405020304" pitchFamily="18" charset="0"/>
                <a:cs typeface="Times New Roman" panose="02020603050405020304" pitchFamily="18" charset="0"/>
              </a:rPr>
              <a:t>of </a:t>
            </a:r>
            <a:r>
              <a:rPr lang="en-SG" sz="2400" b="1" dirty="0">
                <a:solidFill>
                  <a:srgbClr val="231F20"/>
                </a:solidFill>
                <a:latin typeface="Times New Roman" panose="02020603050405020304" pitchFamily="18" charset="0"/>
                <a:cs typeface="Times New Roman" panose="02020603050405020304" pitchFamily="18" charset="0"/>
              </a:rPr>
              <a:t>0.2</a:t>
            </a:r>
            <a:r>
              <a:rPr lang="en-SG" sz="2400" b="1" dirty="0" smtClean="0">
                <a:solidFill>
                  <a:srgbClr val="231F20"/>
                </a:solidFill>
                <a:latin typeface="Times New Roman" panose="02020603050405020304" pitchFamily="18" charset="0"/>
                <a:cs typeface="Times New Roman" panose="02020603050405020304" pitchFamily="18" charset="0"/>
              </a:rPr>
              <a:t>.</a:t>
            </a: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a:solidFill>
                  <a:srgbClr val="231F20"/>
                </a:solidFill>
                <a:latin typeface="Times New Roman" panose="02020603050405020304" pitchFamily="18" charset="0"/>
                <a:cs typeface="Times New Roman" panose="02020603050405020304" pitchFamily="18" charset="0"/>
              </a:rPr>
              <a:t>First, the </a:t>
            </a:r>
            <a:r>
              <a:rPr lang="en-SG" sz="2400" b="1" dirty="0">
                <a:solidFill>
                  <a:srgbClr val="231F20"/>
                </a:solidFill>
                <a:latin typeface="Times New Roman" panose="02020603050405020304" pitchFamily="18" charset="0"/>
                <a:cs typeface="Times New Roman" panose="02020603050405020304" pitchFamily="18" charset="0"/>
              </a:rPr>
              <a:t>weight</a:t>
            </a:r>
            <a:r>
              <a:rPr lang="en-SG" sz="2400" dirty="0">
                <a:solidFill>
                  <a:srgbClr val="231F20"/>
                </a:solidFill>
                <a:latin typeface="Times New Roman" panose="02020603050405020304" pitchFamily="18" charset="0"/>
                <a:cs typeface="Times New Roman" panose="02020603050405020304" pitchFamily="18" charset="0"/>
              </a:rPr>
              <a:t> associated with each of the two inputs is initialized to </a:t>
            </a:r>
            <a:r>
              <a:rPr lang="en-SG" sz="2400" dirty="0" smtClean="0">
                <a:solidFill>
                  <a:srgbClr val="231F20"/>
                </a:solidFill>
                <a:latin typeface="Times New Roman" panose="02020603050405020304" pitchFamily="18" charset="0"/>
                <a:cs typeface="Times New Roman" panose="02020603050405020304" pitchFamily="18" charset="0"/>
              </a:rPr>
              <a:t>a random </a:t>
            </a:r>
            <a:r>
              <a:rPr lang="en-SG" sz="2400" dirty="0">
                <a:solidFill>
                  <a:srgbClr val="231F20"/>
                </a:solidFill>
                <a:latin typeface="Times New Roman" panose="02020603050405020304" pitchFamily="18" charset="0"/>
                <a:cs typeface="Times New Roman" panose="02020603050405020304" pitchFamily="18" charset="0"/>
              </a:rPr>
              <a:t>value between </a:t>
            </a:r>
            <a:r>
              <a:rPr lang="en-SG" sz="2400" b="1" dirty="0">
                <a:solidFill>
                  <a:srgbClr val="231F20"/>
                </a:solidFill>
                <a:latin typeface="Times New Roman" panose="02020603050405020304" pitchFamily="18" charset="0"/>
                <a:cs typeface="Times New Roman" panose="02020603050405020304" pitchFamily="18" charset="0"/>
              </a:rPr>
              <a:t>1 and +1:</a:t>
            </a:r>
          </a:p>
          <a:p>
            <a:r>
              <a:rPr lang="en-SG" sz="2400" dirty="0">
                <a:solidFill>
                  <a:srgbClr val="231F20"/>
                </a:solidFill>
                <a:latin typeface="Times New Roman" panose="02020603050405020304" pitchFamily="18" charset="0"/>
                <a:cs typeface="Times New Roman" panose="02020603050405020304" pitchFamily="18" charset="0"/>
              </a:rPr>
              <a:t>w1 = 0.2</a:t>
            </a:r>
          </a:p>
          <a:p>
            <a:r>
              <a:rPr lang="en-SG" sz="2400" dirty="0">
                <a:solidFill>
                  <a:srgbClr val="231F20"/>
                </a:solidFill>
                <a:latin typeface="Times New Roman" panose="02020603050405020304" pitchFamily="18" charset="0"/>
                <a:cs typeface="Times New Roman" panose="02020603050405020304" pitchFamily="18" charset="0"/>
              </a:rPr>
              <a:t>w2 = </a:t>
            </a:r>
            <a:r>
              <a:rPr lang="en-SG" sz="2400" dirty="0" smtClean="0">
                <a:solidFill>
                  <a:srgbClr val="231F20"/>
                </a:solidFill>
                <a:latin typeface="Times New Roman" panose="02020603050405020304" pitchFamily="18" charset="0"/>
                <a:cs typeface="Times New Roman" panose="02020603050405020304" pitchFamily="18" charset="0"/>
              </a:rPr>
              <a:t>0.4</a:t>
            </a: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a:solidFill>
                  <a:srgbClr val="231F20"/>
                </a:solidFill>
                <a:latin typeface="Times New Roman" panose="02020603050405020304" pitchFamily="18" charset="0"/>
                <a:cs typeface="Times New Roman" panose="02020603050405020304" pitchFamily="18" charset="0"/>
              </a:rPr>
              <a:t>Now, the first epoch is run through. The training data will consist of </a:t>
            </a:r>
            <a:r>
              <a:rPr lang="en-SG" sz="2400" dirty="0" smtClean="0">
                <a:solidFill>
                  <a:srgbClr val="231F20"/>
                </a:solidFill>
                <a:latin typeface="Times New Roman" panose="02020603050405020304" pitchFamily="18" charset="0"/>
                <a:cs typeface="Times New Roman" panose="02020603050405020304" pitchFamily="18" charset="0"/>
              </a:rPr>
              <a:t>the four </a:t>
            </a:r>
            <a:r>
              <a:rPr lang="en-SG" sz="2400" dirty="0">
                <a:solidFill>
                  <a:srgbClr val="231F20"/>
                </a:solidFill>
                <a:latin typeface="Times New Roman" panose="02020603050405020304" pitchFamily="18" charset="0"/>
                <a:cs typeface="Times New Roman" panose="02020603050405020304" pitchFamily="18" charset="0"/>
              </a:rPr>
              <a:t>combinations of 1’s and 0’s possible with two inputs.</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38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0249" y="3980329"/>
            <a:ext cx="8621751" cy="2412205"/>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56880" y="1090136"/>
            <a:ext cx="12035120" cy="5693866"/>
          </a:xfrm>
          <a:prstGeom prst="rect">
            <a:avLst/>
          </a:prstGeom>
        </p:spPr>
        <p:txBody>
          <a:bodyPr wrap="square">
            <a:spAutoFit/>
          </a:bodyPr>
          <a:lstStyle/>
          <a:p>
            <a:r>
              <a:rPr lang="en-SG" sz="2400" b="1" dirty="0" smtClean="0">
                <a:solidFill>
                  <a:srgbClr val="231F20"/>
                </a:solidFill>
                <a:latin typeface="Times New Roman" panose="02020603050405020304" pitchFamily="18" charset="0"/>
                <a:cs typeface="Times New Roman" panose="02020603050405020304" pitchFamily="18" charset="0"/>
              </a:rPr>
              <a:t>Epoch 1</a:t>
            </a: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Hence</a:t>
            </a:r>
            <a:r>
              <a:rPr lang="en-SG" sz="2400" dirty="0">
                <a:solidFill>
                  <a:srgbClr val="231F20"/>
                </a:solidFill>
                <a:latin typeface="Times New Roman" panose="02020603050405020304" pitchFamily="18" charset="0"/>
                <a:cs typeface="Times New Roman" panose="02020603050405020304" pitchFamily="18" charset="0"/>
              </a:rPr>
              <a:t>, our first piece of training data is</a:t>
            </a:r>
          </a:p>
          <a:p>
            <a:r>
              <a:rPr lang="en-SG" sz="2400" dirty="0">
                <a:solidFill>
                  <a:srgbClr val="231F20"/>
                </a:solidFill>
                <a:latin typeface="Times New Roman" panose="02020603050405020304" pitchFamily="18" charset="0"/>
                <a:cs typeface="Times New Roman" panose="02020603050405020304" pitchFamily="18" charset="0"/>
              </a:rPr>
              <a:t>x1 = 0</a:t>
            </a:r>
          </a:p>
          <a:p>
            <a:r>
              <a:rPr lang="en-SG" sz="2400" dirty="0">
                <a:solidFill>
                  <a:srgbClr val="231F20"/>
                </a:solidFill>
                <a:latin typeface="Times New Roman" panose="02020603050405020304" pitchFamily="18" charset="0"/>
                <a:cs typeface="Times New Roman" panose="02020603050405020304" pitchFamily="18" charset="0"/>
              </a:rPr>
              <a:t>x2 = 0</a:t>
            </a:r>
          </a:p>
          <a:p>
            <a:r>
              <a:rPr lang="en-SG" sz="2400" dirty="0">
                <a:solidFill>
                  <a:srgbClr val="231F20"/>
                </a:solidFill>
                <a:latin typeface="Times New Roman" panose="02020603050405020304" pitchFamily="18" charset="0"/>
                <a:cs typeface="Times New Roman" panose="02020603050405020304" pitchFamily="18" charset="0"/>
              </a:rPr>
              <a:t>and our expected output is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1 </a:t>
            </a:r>
            <a:r>
              <a:rPr lang="en-SG" sz="2400" i="1" dirty="0">
                <a:solidFill>
                  <a:srgbClr val="231F20"/>
                </a:solidFill>
                <a:latin typeface="Times New Roman" panose="02020603050405020304" pitchFamily="18" charset="0"/>
                <a:cs typeface="Times New Roman" panose="02020603050405020304" pitchFamily="18" charset="0"/>
              </a:rPr>
              <a:t>∨ x</a:t>
            </a:r>
            <a:r>
              <a:rPr lang="en-SG" sz="2400" dirty="0">
                <a:solidFill>
                  <a:srgbClr val="231F20"/>
                </a:solidFill>
                <a:latin typeface="Times New Roman" panose="02020603050405020304" pitchFamily="18" charset="0"/>
                <a:cs typeface="Times New Roman" panose="02020603050405020304" pitchFamily="18" charset="0"/>
              </a:rPr>
              <a:t>2 = 0.</a:t>
            </a: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We </a:t>
            </a:r>
            <a:r>
              <a:rPr lang="en-SG" sz="2400" dirty="0">
                <a:solidFill>
                  <a:srgbClr val="231F20"/>
                </a:solidFill>
                <a:latin typeface="Times New Roman" panose="02020603050405020304" pitchFamily="18" charset="0"/>
                <a:cs typeface="Times New Roman" panose="02020603050405020304" pitchFamily="18" charset="0"/>
              </a:rPr>
              <a:t>apply our formula for </a:t>
            </a:r>
            <a:r>
              <a:rPr lang="en-SG" sz="2400" i="1" dirty="0">
                <a:solidFill>
                  <a:srgbClr val="231F20"/>
                </a:solidFill>
                <a:latin typeface="Times New Roman" panose="02020603050405020304" pitchFamily="18" charset="0"/>
                <a:cs typeface="Times New Roman" panose="02020603050405020304" pitchFamily="18" charset="0"/>
              </a:rPr>
              <a:t>Y</a:t>
            </a:r>
            <a:r>
              <a:rPr lang="en-SG" sz="2400" dirty="0" smtClean="0">
                <a:solidFill>
                  <a:srgbClr val="231F20"/>
                </a:solidFill>
                <a:latin typeface="Times New Roman" panose="02020603050405020304" pitchFamily="18" charset="0"/>
                <a:cs typeface="Times New Roman" panose="02020603050405020304" pitchFamily="18" charset="0"/>
              </a:rPr>
              <a:t>:</a:t>
            </a: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Hence, the output </a:t>
            </a:r>
            <a:r>
              <a:rPr lang="en-SG" sz="2400" b="1" dirty="0">
                <a:latin typeface="Times New Roman" panose="02020603050405020304" pitchFamily="18" charset="0"/>
                <a:cs typeface="Times New Roman" panose="02020603050405020304" pitchFamily="18" charset="0"/>
              </a:rPr>
              <a:t>Y is as expected</a:t>
            </a:r>
            <a:r>
              <a:rPr lang="en-SG" sz="2400" dirty="0">
                <a:latin typeface="Times New Roman" panose="02020603050405020304" pitchFamily="18" charset="0"/>
                <a:cs typeface="Times New Roman" panose="02020603050405020304" pitchFamily="18" charset="0"/>
              </a:rPr>
              <a:t>, and the error, </a:t>
            </a:r>
            <a:r>
              <a:rPr lang="en-SG" sz="2800" b="1" dirty="0">
                <a:latin typeface="Times New Roman" panose="02020603050405020304" pitchFamily="18" charset="0"/>
                <a:cs typeface="Times New Roman" panose="02020603050405020304" pitchFamily="18" charset="0"/>
              </a:rPr>
              <a:t>e</a:t>
            </a:r>
            <a:r>
              <a:rPr lang="en-SG" sz="2400" dirty="0">
                <a:latin typeface="Times New Roman" panose="02020603050405020304" pitchFamily="18" charset="0"/>
                <a:cs typeface="Times New Roman" panose="02020603050405020304" pitchFamily="18" charset="0"/>
              </a:rPr>
              <a:t>, is therefore </a:t>
            </a:r>
            <a:r>
              <a:rPr lang="en-SG" sz="2400" b="1" dirty="0">
                <a:latin typeface="Times New Roman" panose="02020603050405020304" pitchFamily="18" charset="0"/>
                <a:cs typeface="Times New Roman" panose="02020603050405020304" pitchFamily="18" charset="0"/>
              </a:rPr>
              <a:t>0. </a:t>
            </a:r>
            <a:r>
              <a:rPr lang="en-SG" sz="2400" dirty="0">
                <a:latin typeface="Times New Roman" panose="02020603050405020304" pitchFamily="18" charset="0"/>
                <a:cs typeface="Times New Roman" panose="02020603050405020304" pitchFamily="18" charset="0"/>
              </a:rPr>
              <a:t>So </a:t>
            </a:r>
            <a:r>
              <a:rPr lang="en-SG" sz="2400" dirty="0" smtClean="0">
                <a:latin typeface="Times New Roman" panose="02020603050405020304" pitchFamily="18" charset="0"/>
                <a:cs typeface="Times New Roman" panose="02020603050405020304" pitchFamily="18" charset="0"/>
              </a:rPr>
              <a:t>the weights </a:t>
            </a:r>
            <a:r>
              <a:rPr lang="en-SG" sz="2400" dirty="0">
                <a:latin typeface="Times New Roman" panose="02020603050405020304" pitchFamily="18" charset="0"/>
                <a:cs typeface="Times New Roman" panose="02020603050405020304" pitchFamily="18" charset="0"/>
              </a:rPr>
              <a:t>do not change.</a:t>
            </a:r>
          </a:p>
        </p:txBody>
      </p:sp>
    </p:spTree>
    <p:extLst>
      <p:ext uri="{BB962C8B-B14F-4D97-AF65-F5344CB8AC3E}">
        <p14:creationId xmlns:p14="http://schemas.microsoft.com/office/powerpoint/2010/main" val="2834687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517" y="1210954"/>
            <a:ext cx="6835064" cy="2588278"/>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20288" y="1402087"/>
            <a:ext cx="8235524" cy="3323987"/>
          </a:xfrm>
          <a:prstGeom prst="rect">
            <a:avLst/>
          </a:prstGeom>
        </p:spPr>
        <p:txBody>
          <a:bodyPr wrap="none">
            <a:spAutoFit/>
          </a:bodyPr>
          <a:lstStyle/>
          <a:p>
            <a:r>
              <a:rPr lang="en-SG" sz="2400" dirty="0">
                <a:solidFill>
                  <a:srgbClr val="231F20"/>
                </a:solidFill>
                <a:latin typeface="Times New Roman" panose="02020603050405020304" pitchFamily="18" charset="0"/>
                <a:cs typeface="Times New Roman" panose="02020603050405020304" pitchFamily="18" charset="0"/>
              </a:rPr>
              <a:t>Now, for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1 = 0 and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2 = </a:t>
            </a:r>
            <a:r>
              <a:rPr lang="en-SG" sz="2400" dirty="0" smtClean="0">
                <a:solidFill>
                  <a:srgbClr val="231F20"/>
                </a:solidFill>
                <a:latin typeface="Times New Roman" panose="02020603050405020304" pitchFamily="18" charset="0"/>
                <a:cs typeface="Times New Roman" panose="02020603050405020304" pitchFamily="18" charset="0"/>
              </a:rPr>
              <a:t>1</a:t>
            </a: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r>
              <a:rPr lang="en-SG" sz="2400" dirty="0">
                <a:latin typeface="Times New Roman" panose="02020603050405020304" pitchFamily="18" charset="0"/>
                <a:cs typeface="Times New Roman" panose="02020603050405020304" pitchFamily="18" charset="0"/>
              </a:rPr>
              <a:t>Again, this is correct, and so the weights do not need to change.</a:t>
            </a:r>
            <a:r>
              <a:rPr lang="en-SG" sz="2400" dirty="0" smtClean="0">
                <a:solidFill>
                  <a:srgbClr val="231F20"/>
                </a:solidFill>
                <a:latin typeface="Times New Roman" panose="02020603050405020304" pitchFamily="18" charset="0"/>
                <a:cs typeface="Times New Roman" panose="02020603050405020304" pitchFamily="18" charset="0"/>
              </a:rPr>
              <a:t>:</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596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97284" y="5455621"/>
            <a:ext cx="5978528" cy="1402379"/>
          </a:xfrm>
          <a:prstGeom prst="rect">
            <a:avLst/>
          </a:prstGeom>
        </p:spPr>
      </p:pic>
      <p:pic>
        <p:nvPicPr>
          <p:cNvPr id="5" name="Picture 4"/>
          <p:cNvPicPr>
            <a:picLocks noChangeAspect="1"/>
          </p:cNvPicPr>
          <p:nvPr/>
        </p:nvPicPr>
        <p:blipFill>
          <a:blip r:embed="rId3"/>
          <a:stretch>
            <a:fillRect/>
          </a:stretch>
        </p:blipFill>
        <p:spPr>
          <a:xfrm>
            <a:off x="211771" y="4296855"/>
            <a:ext cx="7105041" cy="789449"/>
          </a:xfrm>
          <a:prstGeom prst="rect">
            <a:avLst/>
          </a:prstGeom>
        </p:spPr>
      </p:pic>
      <p:pic>
        <p:nvPicPr>
          <p:cNvPr id="4" name="Picture 3"/>
          <p:cNvPicPr>
            <a:picLocks noChangeAspect="1"/>
          </p:cNvPicPr>
          <p:nvPr/>
        </p:nvPicPr>
        <p:blipFill>
          <a:blip r:embed="rId4"/>
          <a:stretch>
            <a:fillRect/>
          </a:stretch>
        </p:blipFill>
        <p:spPr>
          <a:xfrm>
            <a:off x="383801" y="1518814"/>
            <a:ext cx="6702800" cy="1924352"/>
          </a:xfrm>
          <a:prstGeom prst="rect">
            <a:avLst/>
          </a:prstGeom>
        </p:spPr>
      </p:pic>
      <p:pic>
        <p:nvPicPr>
          <p:cNvPr id="2" name="Picture 1"/>
          <p:cNvPicPr>
            <a:picLocks noChangeAspect="1"/>
          </p:cNvPicPr>
          <p:nvPr/>
        </p:nvPicPr>
        <p:blipFill>
          <a:blip r:embed="rId5"/>
          <a:stretch>
            <a:fillRect/>
          </a:stretch>
        </p:blipFill>
        <p:spPr>
          <a:xfrm>
            <a:off x="0" y="0"/>
            <a:ext cx="12192000" cy="1210954"/>
          </a:xfrm>
          <a:prstGeom prst="rect">
            <a:avLst/>
          </a:prstGeom>
        </p:spPr>
      </p:pic>
      <p:sp>
        <p:nvSpPr>
          <p:cNvPr id="3" name="Rectangle 2"/>
          <p:cNvSpPr/>
          <p:nvPr/>
        </p:nvSpPr>
        <p:spPr>
          <a:xfrm>
            <a:off x="211771" y="996342"/>
            <a:ext cx="11516812" cy="4893647"/>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For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1 = 1 and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2 = 0</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This is incorrect because 1 </a:t>
            </a:r>
            <a:r>
              <a:rPr lang="en-SG" sz="2400" i="1" dirty="0">
                <a:latin typeface="Times New Roman" panose="02020603050405020304" pitchFamily="18" charset="0"/>
                <a:cs typeface="Times New Roman" panose="02020603050405020304" pitchFamily="18" charset="0"/>
              </a:rPr>
              <a:t>∨ </a:t>
            </a:r>
            <a:r>
              <a:rPr lang="en-SG" sz="2400" dirty="0">
                <a:latin typeface="Times New Roman" panose="02020603050405020304" pitchFamily="18" charset="0"/>
                <a:cs typeface="Times New Roman" panose="02020603050405020304" pitchFamily="18" charset="0"/>
              </a:rPr>
              <a:t>0 = 1, so we should expect </a:t>
            </a:r>
            <a:r>
              <a:rPr lang="en-SG" sz="2400" i="1" dirty="0">
                <a:latin typeface="Times New Roman" panose="02020603050405020304" pitchFamily="18" charset="0"/>
                <a:cs typeface="Times New Roman" panose="02020603050405020304" pitchFamily="18" charset="0"/>
              </a:rPr>
              <a:t>Y </a:t>
            </a:r>
            <a:r>
              <a:rPr lang="en-SG" sz="2400" dirty="0">
                <a:latin typeface="Times New Roman" panose="02020603050405020304" pitchFamily="18" charset="0"/>
                <a:cs typeface="Times New Roman" panose="02020603050405020304" pitchFamily="18" charset="0"/>
              </a:rPr>
              <a:t>to be 1 for this </a:t>
            </a:r>
            <a:r>
              <a:rPr lang="en-SG" sz="2400" dirty="0" smtClean="0">
                <a:latin typeface="Times New Roman" panose="02020603050405020304" pitchFamily="18" charset="0"/>
                <a:cs typeface="Times New Roman" panose="02020603050405020304" pitchFamily="18" charset="0"/>
              </a:rPr>
              <a:t>set of </a:t>
            </a:r>
            <a:r>
              <a:rPr lang="en-SG" sz="2400" dirty="0">
                <a:latin typeface="Times New Roman" panose="02020603050405020304" pitchFamily="18" charset="0"/>
                <a:cs typeface="Times New Roman" panose="02020603050405020304" pitchFamily="18" charset="0"/>
              </a:rPr>
              <a:t>inputs. Hence, the weights are adjusted.</a:t>
            </a:r>
          </a:p>
          <a:p>
            <a:r>
              <a:rPr lang="en-SG" sz="2400" dirty="0">
                <a:latin typeface="Times New Roman" panose="02020603050405020304" pitchFamily="18" charset="0"/>
                <a:cs typeface="Times New Roman" panose="02020603050405020304" pitchFamily="18" charset="0"/>
              </a:rPr>
              <a:t>We will use the perceptron training rule to assign new values to the weights</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Our learning rate is 0.2, and in this case, the e is 1, so we will assign the following</a:t>
            </a:r>
          </a:p>
          <a:p>
            <a:r>
              <a:rPr lang="en-SG" sz="2400" dirty="0">
                <a:latin typeface="Times New Roman" panose="02020603050405020304" pitchFamily="18" charset="0"/>
                <a:cs typeface="Times New Roman" panose="02020603050405020304" pitchFamily="18" charset="0"/>
              </a:rPr>
              <a:t>value to w1:</a:t>
            </a:r>
          </a:p>
        </p:txBody>
      </p:sp>
    </p:spTree>
    <p:extLst>
      <p:ext uri="{BB962C8B-B14F-4D97-AF65-F5344CB8AC3E}">
        <p14:creationId xmlns:p14="http://schemas.microsoft.com/office/powerpoint/2010/main" val="4012137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46282" y="3588085"/>
            <a:ext cx="5843844" cy="1785619"/>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98613" y="1234001"/>
            <a:ext cx="10251142" cy="461665"/>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We now use the same formula to assign a new value to </a:t>
            </a:r>
            <a:r>
              <a:rPr lang="en-SG" sz="2400" i="1" dirty="0">
                <a:latin typeface="Times New Roman" panose="02020603050405020304" pitchFamily="18" charset="0"/>
                <a:cs typeface="Times New Roman" panose="02020603050405020304" pitchFamily="18" charset="0"/>
              </a:rPr>
              <a:t>w</a:t>
            </a:r>
            <a:r>
              <a:rPr lang="en-SG" sz="2400" dirty="0">
                <a:latin typeface="Times New Roman" panose="02020603050405020304" pitchFamily="18" charset="0"/>
                <a:cs typeface="Times New Roman" panose="02020603050405020304" pitchFamily="18" charset="0"/>
              </a:rPr>
              <a:t>2:</a:t>
            </a:r>
          </a:p>
        </p:txBody>
      </p:sp>
      <p:pic>
        <p:nvPicPr>
          <p:cNvPr id="4" name="Picture 3"/>
          <p:cNvPicPr>
            <a:picLocks noChangeAspect="1"/>
          </p:cNvPicPr>
          <p:nvPr/>
        </p:nvPicPr>
        <p:blipFill>
          <a:blip r:embed="rId4"/>
          <a:stretch>
            <a:fillRect/>
          </a:stretch>
        </p:blipFill>
        <p:spPr>
          <a:xfrm>
            <a:off x="2667839" y="1580286"/>
            <a:ext cx="6180325" cy="1382098"/>
          </a:xfrm>
          <a:prstGeom prst="rect">
            <a:avLst/>
          </a:prstGeom>
        </p:spPr>
      </p:pic>
      <p:sp>
        <p:nvSpPr>
          <p:cNvPr id="5" name="Rectangle 4"/>
          <p:cNvSpPr/>
          <p:nvPr/>
        </p:nvSpPr>
        <p:spPr>
          <a:xfrm>
            <a:off x="0" y="2757088"/>
            <a:ext cx="13285694" cy="830997"/>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Because </a:t>
            </a:r>
            <a:r>
              <a:rPr lang="en-SG" sz="2400" i="1" dirty="0">
                <a:latin typeface="Times New Roman" panose="02020603050405020304" pitchFamily="18" charset="0"/>
                <a:cs typeface="Times New Roman" panose="02020603050405020304" pitchFamily="18" charset="0"/>
              </a:rPr>
              <a:t>w</a:t>
            </a:r>
            <a:r>
              <a:rPr lang="en-SG" sz="2400" dirty="0">
                <a:latin typeface="Times New Roman" panose="02020603050405020304" pitchFamily="18" charset="0"/>
                <a:cs typeface="Times New Roman" panose="02020603050405020304" pitchFamily="18" charset="0"/>
              </a:rPr>
              <a:t>2 did not contribute to this error, it is not adjusted.</a:t>
            </a:r>
          </a:p>
          <a:p>
            <a:r>
              <a:rPr lang="en-SG" sz="2400" dirty="0">
                <a:latin typeface="Times New Roman" panose="02020603050405020304" pitchFamily="18" charset="0"/>
                <a:cs typeface="Times New Roman" panose="02020603050405020304" pitchFamily="18" charset="0"/>
              </a:rPr>
              <a:t>The final piece of training data is now used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1 = 1 and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2= 1):</a:t>
            </a:r>
          </a:p>
        </p:txBody>
      </p:sp>
      <p:sp>
        <p:nvSpPr>
          <p:cNvPr id="7" name="Rectangle 6"/>
          <p:cNvSpPr/>
          <p:nvPr/>
        </p:nvSpPr>
        <p:spPr>
          <a:xfrm>
            <a:off x="165540" y="5074244"/>
            <a:ext cx="12026459" cy="1200329"/>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This is correct, and so the weights are not adjusted.</a:t>
            </a:r>
          </a:p>
          <a:p>
            <a:r>
              <a:rPr lang="en-SG" sz="2400" dirty="0">
                <a:latin typeface="Times New Roman" panose="02020603050405020304" pitchFamily="18" charset="0"/>
                <a:cs typeface="Times New Roman" panose="02020603050405020304" pitchFamily="18" charset="0"/>
              </a:rPr>
              <a:t>This is the end of the </a:t>
            </a:r>
            <a:r>
              <a:rPr lang="en-SG" sz="2400" b="1" dirty="0">
                <a:latin typeface="Times New Roman" panose="02020603050405020304" pitchFamily="18" charset="0"/>
                <a:cs typeface="Times New Roman" panose="02020603050405020304" pitchFamily="18" charset="0"/>
              </a:rPr>
              <a:t>first epoch</a:t>
            </a:r>
            <a:r>
              <a:rPr lang="en-SG" sz="2400" dirty="0">
                <a:latin typeface="Times New Roman" panose="02020603050405020304" pitchFamily="18" charset="0"/>
                <a:cs typeface="Times New Roman" panose="02020603050405020304" pitchFamily="18" charset="0"/>
              </a:rPr>
              <a:t>, and at this point the method runs </a:t>
            </a:r>
            <a:r>
              <a:rPr lang="en-SG" sz="2400" dirty="0" smtClean="0">
                <a:latin typeface="Times New Roman" panose="02020603050405020304" pitchFamily="18" charset="0"/>
                <a:cs typeface="Times New Roman" panose="02020603050405020304" pitchFamily="18" charset="0"/>
              </a:rPr>
              <a:t>again and </a:t>
            </a:r>
            <a:r>
              <a:rPr lang="en-SG" sz="2400" dirty="0">
                <a:latin typeface="Times New Roman" panose="02020603050405020304" pitchFamily="18" charset="0"/>
                <a:cs typeface="Times New Roman" panose="02020603050405020304" pitchFamily="18" charset="0"/>
              </a:rPr>
              <a:t>continues </a:t>
            </a:r>
            <a:r>
              <a:rPr lang="en-SG" sz="2400" dirty="0" smtClean="0">
                <a:latin typeface="Times New Roman" panose="02020603050405020304" pitchFamily="18" charset="0"/>
                <a:cs typeface="Times New Roman" panose="02020603050405020304" pitchFamily="18" charset="0"/>
              </a:rPr>
              <a:t>to repeat </a:t>
            </a:r>
            <a:r>
              <a:rPr lang="en-SG" sz="2400" dirty="0">
                <a:latin typeface="Times New Roman" panose="02020603050405020304" pitchFamily="18" charset="0"/>
                <a:cs typeface="Times New Roman" panose="02020603050405020304" pitchFamily="18" charset="0"/>
              </a:rPr>
              <a:t>until all four pieces of training data are </a:t>
            </a:r>
            <a:r>
              <a:rPr lang="en-SG" sz="2400" dirty="0" smtClean="0">
                <a:latin typeface="Times New Roman" panose="02020603050405020304" pitchFamily="18" charset="0"/>
                <a:cs typeface="Times New Roman" panose="02020603050405020304" pitchFamily="18" charset="0"/>
              </a:rPr>
              <a:t>classified correctly</a:t>
            </a:r>
            <a:r>
              <a:rPr lang="en-SG"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5847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3" name="Picture 2"/>
          <p:cNvPicPr>
            <a:picLocks noChangeAspect="1"/>
          </p:cNvPicPr>
          <p:nvPr/>
        </p:nvPicPr>
        <p:blipFill>
          <a:blip r:embed="rId3"/>
          <a:stretch>
            <a:fillRect/>
          </a:stretch>
        </p:blipFill>
        <p:spPr>
          <a:xfrm>
            <a:off x="2070847" y="1210954"/>
            <a:ext cx="8431306" cy="5647046"/>
          </a:xfrm>
          <a:prstGeom prst="rect">
            <a:avLst/>
          </a:prstGeom>
        </p:spPr>
      </p:pic>
      <p:sp>
        <p:nvSpPr>
          <p:cNvPr id="4" name="Rectangle 3"/>
          <p:cNvSpPr/>
          <p:nvPr/>
        </p:nvSpPr>
        <p:spPr>
          <a:xfrm>
            <a:off x="738468" y="189978"/>
            <a:ext cx="10072968" cy="830997"/>
          </a:xfrm>
          <a:prstGeom prst="rect">
            <a:avLst/>
          </a:prstGeom>
          <a:solidFill>
            <a:schemeClr val="bg1"/>
          </a:solidFill>
        </p:spPr>
        <p:txBody>
          <a:bodyPr wrap="square">
            <a:spAutoFit/>
          </a:bodyPr>
          <a:lstStyle/>
          <a:p>
            <a:r>
              <a:rPr lang="en-SG" sz="2400" b="1" dirty="0">
                <a:latin typeface="Times New Roman" panose="02020603050405020304" pitchFamily="18" charset="0"/>
                <a:cs typeface="Times New Roman" panose="02020603050405020304" pitchFamily="18" charset="0"/>
              </a:rPr>
              <a:t>A sample run showing how the weights change for a simple perceptron</a:t>
            </a:r>
          </a:p>
          <a:p>
            <a:r>
              <a:rPr lang="en-SG" sz="2400" b="1" dirty="0">
                <a:latin typeface="Times New Roman" panose="02020603050405020304" pitchFamily="18" charset="0"/>
                <a:cs typeface="Times New Roman" panose="02020603050405020304" pitchFamily="18" charset="0"/>
              </a:rPr>
              <a:t>when it learns to represent the logical OR function</a:t>
            </a:r>
            <a:endParaRPr lang="en-SG"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361063" y="2483893"/>
            <a:ext cx="7861110" cy="369332"/>
          </a:xfrm>
          <a:prstGeom prst="rect">
            <a:avLst/>
          </a:prstGeom>
          <a:noFill/>
          <a:ln>
            <a:solidFill>
              <a:srgbClr val="FF0000"/>
            </a:solidFill>
          </a:ln>
        </p:spPr>
        <p:txBody>
          <a:bodyPr wrap="square" rtlCol="0">
            <a:spAutoFit/>
          </a:bodyPr>
          <a:lstStyle/>
          <a:p>
            <a:endParaRPr lang="en-US" b="1" dirty="0"/>
          </a:p>
        </p:txBody>
      </p:sp>
      <p:sp>
        <p:nvSpPr>
          <p:cNvPr id="6" name="TextBox 5"/>
          <p:cNvSpPr txBox="1"/>
          <p:nvPr/>
        </p:nvSpPr>
        <p:spPr>
          <a:xfrm>
            <a:off x="2361063" y="4080681"/>
            <a:ext cx="7765576" cy="423080"/>
          </a:xfrm>
          <a:prstGeom prst="rect">
            <a:avLst/>
          </a:prstGeom>
          <a:noFill/>
          <a:ln>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4278122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0" y="1313400"/>
            <a:ext cx="12075459" cy="4524315"/>
          </a:xfrm>
          <a:prstGeom prst="rect">
            <a:avLst/>
          </a:prstGeom>
        </p:spPr>
        <p:txBody>
          <a:bodyPr wrap="square">
            <a:spAutoFit/>
          </a:bodyPr>
          <a:lstStyle/>
          <a:p>
            <a:pPr marL="34290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The table showed </a:t>
            </a:r>
            <a:r>
              <a:rPr lang="en-SG" sz="2400" dirty="0">
                <a:latin typeface="Times New Roman" panose="02020603050405020304" pitchFamily="18" charset="0"/>
                <a:cs typeface="Times New Roman" panose="02020603050405020304" pitchFamily="18" charset="0"/>
              </a:rPr>
              <a:t>the complete sequence—it takes just three epochs for </a:t>
            </a:r>
            <a:r>
              <a:rPr lang="en-SG" sz="2400" dirty="0" smtClean="0">
                <a:latin typeface="Times New Roman" panose="02020603050405020304" pitchFamily="18" charset="0"/>
                <a:cs typeface="Times New Roman" panose="02020603050405020304" pitchFamily="18" charset="0"/>
              </a:rPr>
              <a:t>the perceptron </a:t>
            </a:r>
            <a:r>
              <a:rPr lang="en-SG" sz="2400" dirty="0">
                <a:latin typeface="Times New Roman" panose="02020603050405020304" pitchFamily="18" charset="0"/>
                <a:cs typeface="Times New Roman" panose="02020603050405020304" pitchFamily="18" charset="0"/>
              </a:rPr>
              <a:t>to correctly learn to classify input values. </a:t>
            </a:r>
            <a:endParaRPr lang="en-SG"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Lines </a:t>
            </a:r>
            <a:r>
              <a:rPr lang="en-SG" sz="2400" dirty="0">
                <a:latin typeface="Times New Roman" panose="02020603050405020304" pitchFamily="18" charset="0"/>
                <a:cs typeface="Times New Roman" panose="02020603050405020304" pitchFamily="18" charset="0"/>
              </a:rPr>
              <a:t>in which </a:t>
            </a:r>
            <a:r>
              <a:rPr lang="en-SG" sz="2400" dirty="0" smtClean="0">
                <a:latin typeface="Times New Roman" panose="02020603050405020304" pitchFamily="18" charset="0"/>
                <a:cs typeface="Times New Roman" panose="02020603050405020304" pitchFamily="18" charset="0"/>
              </a:rPr>
              <a:t>an error </a:t>
            </a:r>
            <a:r>
              <a:rPr lang="en-SG" sz="2400" dirty="0">
                <a:latin typeface="Times New Roman" panose="02020603050405020304" pitchFamily="18" charset="0"/>
                <a:cs typeface="Times New Roman" panose="02020603050405020304" pitchFamily="18" charset="0"/>
              </a:rPr>
              <a:t>was made are </a:t>
            </a:r>
            <a:r>
              <a:rPr lang="en-SG" sz="2400" dirty="0" smtClean="0">
                <a:latin typeface="Times New Roman" panose="02020603050405020304" pitchFamily="18" charset="0"/>
                <a:cs typeface="Times New Roman" panose="02020603050405020304" pitchFamily="18" charset="0"/>
              </a:rPr>
              <a:t>highlighted.</a:t>
            </a:r>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a:latin typeface="Times New Roman" panose="02020603050405020304" pitchFamily="18" charset="0"/>
                <a:cs typeface="Times New Roman" panose="02020603050405020304" pitchFamily="18" charset="0"/>
              </a:rPr>
              <a:t>After just three epochs, the perceptron learns to correctly model the </a:t>
            </a:r>
            <a:r>
              <a:rPr lang="en-SG" sz="2400" dirty="0" smtClean="0">
                <a:latin typeface="Times New Roman" panose="02020603050405020304" pitchFamily="18" charset="0"/>
                <a:cs typeface="Times New Roman" panose="02020603050405020304" pitchFamily="18" charset="0"/>
              </a:rPr>
              <a:t>logical- OR </a:t>
            </a:r>
            <a:r>
              <a:rPr lang="en-SG" sz="2400" dirty="0">
                <a:latin typeface="Times New Roman" panose="02020603050405020304" pitchFamily="18" charset="0"/>
                <a:cs typeface="Times New Roman" panose="02020603050405020304" pitchFamily="18" charset="0"/>
              </a:rPr>
              <a:t>function.</a:t>
            </a:r>
          </a:p>
          <a:p>
            <a:pPr marL="342900" indent="-342900" algn="just">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In </a:t>
            </a:r>
            <a:r>
              <a:rPr lang="en-SG" sz="2400" dirty="0">
                <a:latin typeface="Times New Roman" panose="02020603050405020304" pitchFamily="18" charset="0"/>
                <a:cs typeface="Times New Roman" panose="02020603050405020304" pitchFamily="18" charset="0"/>
              </a:rPr>
              <a:t>the same way, a perceptron can be trained to model other logical </a:t>
            </a:r>
            <a:r>
              <a:rPr lang="en-SG" sz="2400" dirty="0" smtClean="0">
                <a:latin typeface="Times New Roman" panose="02020603050405020304" pitchFamily="18" charset="0"/>
                <a:cs typeface="Times New Roman" panose="02020603050405020304" pitchFamily="18" charset="0"/>
              </a:rPr>
              <a:t>functions such </a:t>
            </a:r>
            <a:r>
              <a:rPr lang="en-SG" sz="2400" dirty="0">
                <a:latin typeface="Times New Roman" panose="02020603050405020304" pitchFamily="18" charset="0"/>
                <a:cs typeface="Times New Roman" panose="02020603050405020304" pitchFamily="18" charset="0"/>
              </a:rPr>
              <a:t>as AND, but there are some functions that cannot be </a:t>
            </a:r>
            <a:r>
              <a:rPr lang="en-SG" sz="2400" dirty="0" smtClean="0">
                <a:latin typeface="Times New Roman" panose="02020603050405020304" pitchFamily="18" charset="0"/>
                <a:cs typeface="Times New Roman" panose="02020603050405020304" pitchFamily="18" charset="0"/>
              </a:rPr>
              <a:t>modelled using </a:t>
            </a:r>
            <a:r>
              <a:rPr lang="en-SG" sz="2400" dirty="0">
                <a:latin typeface="Times New Roman" panose="02020603050405020304" pitchFamily="18" charset="0"/>
                <a:cs typeface="Times New Roman" panose="02020603050405020304" pitchFamily="18" charset="0"/>
              </a:rPr>
              <a:t>a perceptron, such as exclusive OR</a:t>
            </a:r>
            <a:r>
              <a:rPr lang="en-SG"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SG" sz="2400" dirty="0" smtClean="0">
                <a:solidFill>
                  <a:srgbClr val="C00000"/>
                </a:solidFill>
                <a:latin typeface="Times New Roman" panose="02020603050405020304" pitchFamily="18" charset="0"/>
                <a:cs typeface="Times New Roman" panose="02020603050405020304" pitchFamily="18" charset="0"/>
              </a:rPr>
              <a:t>This </a:t>
            </a:r>
            <a:r>
              <a:rPr lang="en-SG" sz="2400" dirty="0">
                <a:solidFill>
                  <a:srgbClr val="C00000"/>
                </a:solidFill>
                <a:latin typeface="Times New Roman" panose="02020603050405020304" pitchFamily="18" charset="0"/>
                <a:cs typeface="Times New Roman" panose="02020603050405020304" pitchFamily="18" charset="0"/>
              </a:rPr>
              <a:t>is </a:t>
            </a:r>
            <a:r>
              <a:rPr lang="en-SG" sz="2400" dirty="0" smtClean="0">
                <a:solidFill>
                  <a:srgbClr val="C00000"/>
                </a:solidFill>
                <a:latin typeface="Times New Roman" panose="02020603050405020304" pitchFamily="18" charset="0"/>
                <a:cs typeface="Times New Roman" panose="02020603050405020304" pitchFamily="18" charset="0"/>
              </a:rPr>
              <a:t>because  </a:t>
            </a:r>
            <a:r>
              <a:rPr lang="en-SG" sz="2400" b="1" dirty="0" smtClean="0">
                <a:solidFill>
                  <a:srgbClr val="C00000"/>
                </a:solidFill>
                <a:latin typeface="Times New Roman" panose="02020603050405020304" pitchFamily="18" charset="0"/>
                <a:cs typeface="Times New Roman" panose="02020603050405020304" pitchFamily="18" charset="0"/>
              </a:rPr>
              <a:t>perceptron's</a:t>
            </a:r>
            <a:r>
              <a:rPr lang="en-SG" sz="2400" dirty="0" smtClean="0">
                <a:solidFill>
                  <a:srgbClr val="C00000"/>
                </a:solidFill>
                <a:latin typeface="Times New Roman" panose="02020603050405020304" pitchFamily="18" charset="0"/>
                <a:cs typeface="Times New Roman" panose="02020603050405020304" pitchFamily="18" charset="0"/>
              </a:rPr>
              <a:t> </a:t>
            </a:r>
            <a:r>
              <a:rPr lang="en-SG" sz="2400" b="1" dirty="0">
                <a:solidFill>
                  <a:srgbClr val="C00000"/>
                </a:solidFill>
                <a:latin typeface="Times New Roman" panose="02020603050405020304" pitchFamily="18" charset="0"/>
                <a:cs typeface="Times New Roman" panose="02020603050405020304" pitchFamily="18" charset="0"/>
              </a:rPr>
              <a:t>can only learn </a:t>
            </a:r>
            <a:r>
              <a:rPr lang="en-SG" sz="2400" dirty="0">
                <a:solidFill>
                  <a:srgbClr val="C00000"/>
                </a:solidFill>
                <a:latin typeface="Times New Roman" panose="02020603050405020304" pitchFamily="18" charset="0"/>
                <a:cs typeface="Times New Roman" panose="02020603050405020304" pitchFamily="18" charset="0"/>
              </a:rPr>
              <a:t>to model </a:t>
            </a:r>
            <a:r>
              <a:rPr lang="en-SG" sz="2400" dirty="0" smtClean="0">
                <a:solidFill>
                  <a:srgbClr val="C00000"/>
                </a:solidFill>
                <a:latin typeface="Times New Roman" panose="02020603050405020304" pitchFamily="18" charset="0"/>
                <a:cs typeface="Times New Roman" panose="02020603050405020304" pitchFamily="18" charset="0"/>
              </a:rPr>
              <a:t>functions that </a:t>
            </a:r>
            <a:r>
              <a:rPr lang="en-SG" sz="2400" dirty="0">
                <a:solidFill>
                  <a:srgbClr val="C00000"/>
                </a:solidFill>
                <a:latin typeface="Times New Roman" panose="02020603050405020304" pitchFamily="18" charset="0"/>
                <a:cs typeface="Times New Roman" panose="02020603050405020304" pitchFamily="18" charset="0"/>
              </a:rPr>
              <a:t>are </a:t>
            </a:r>
            <a:r>
              <a:rPr lang="en-SG" sz="2400" b="1" dirty="0" smtClean="0">
                <a:solidFill>
                  <a:srgbClr val="C00000"/>
                </a:solidFill>
                <a:latin typeface="Times New Roman" panose="02020603050405020304" pitchFamily="18" charset="0"/>
                <a:cs typeface="Times New Roman" panose="02020603050405020304" pitchFamily="18" charset="0"/>
              </a:rPr>
              <a:t>linearly separable</a:t>
            </a:r>
            <a:r>
              <a:rPr lang="en-SG"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SG" sz="2400" b="1" dirty="0" smtClean="0">
                <a:latin typeface="Times New Roman" panose="02020603050405020304" pitchFamily="18" charset="0"/>
                <a:cs typeface="Times New Roman" panose="02020603050405020304" pitchFamily="18" charset="0"/>
              </a:rPr>
              <a:t>A </a:t>
            </a:r>
            <a:r>
              <a:rPr lang="en-SG" sz="2400" b="1" dirty="0">
                <a:latin typeface="Times New Roman" panose="02020603050405020304" pitchFamily="18" charset="0"/>
                <a:cs typeface="Times New Roman" panose="02020603050405020304" pitchFamily="18" charset="0"/>
              </a:rPr>
              <a:t>linearly separable function </a:t>
            </a:r>
            <a:r>
              <a:rPr lang="en-SG" sz="2400" dirty="0">
                <a:latin typeface="Times New Roman" panose="02020603050405020304" pitchFamily="18" charset="0"/>
                <a:cs typeface="Times New Roman" panose="02020603050405020304" pitchFamily="18" charset="0"/>
              </a:rPr>
              <a:t>is one that can </a:t>
            </a:r>
            <a:r>
              <a:rPr lang="en-SG" sz="2400" dirty="0" smtClean="0">
                <a:latin typeface="Times New Roman" panose="02020603050405020304" pitchFamily="18" charset="0"/>
                <a:cs typeface="Times New Roman" panose="02020603050405020304" pitchFamily="18" charset="0"/>
              </a:rPr>
              <a:t>be drawn </a:t>
            </a:r>
            <a:r>
              <a:rPr lang="en-SG" sz="2400" dirty="0">
                <a:latin typeface="Times New Roman" panose="02020603050405020304" pitchFamily="18" charset="0"/>
                <a:cs typeface="Times New Roman" panose="02020603050405020304" pitchFamily="18" charset="0"/>
              </a:rPr>
              <a:t>in a two-dimensional graph, and a </a:t>
            </a:r>
            <a:r>
              <a:rPr lang="en-SG" sz="2400" i="1" dirty="0">
                <a:latin typeface="Times New Roman" panose="02020603050405020304" pitchFamily="18" charset="0"/>
                <a:cs typeface="Times New Roman" panose="02020603050405020304" pitchFamily="18" charset="0"/>
              </a:rPr>
              <a:t>single straight line can be </a:t>
            </a:r>
            <a:r>
              <a:rPr lang="en-SG" sz="2400" i="1" dirty="0" smtClean="0">
                <a:latin typeface="Times New Roman" panose="02020603050405020304" pitchFamily="18" charset="0"/>
                <a:cs typeface="Times New Roman" panose="02020603050405020304" pitchFamily="18" charset="0"/>
              </a:rPr>
              <a:t>drawn between </a:t>
            </a:r>
            <a:r>
              <a:rPr lang="en-SG" sz="2400" i="1" dirty="0">
                <a:latin typeface="Times New Roman" panose="02020603050405020304" pitchFamily="18" charset="0"/>
                <a:cs typeface="Times New Roman" panose="02020603050405020304" pitchFamily="18" charset="0"/>
              </a:rPr>
              <a:t>the values </a:t>
            </a:r>
            <a:r>
              <a:rPr lang="en-SG" sz="2400" dirty="0">
                <a:latin typeface="Times New Roman" panose="02020603050405020304" pitchFamily="18" charset="0"/>
                <a:cs typeface="Times New Roman" panose="02020603050405020304" pitchFamily="18" charset="0"/>
              </a:rPr>
              <a:t>so that </a:t>
            </a:r>
            <a:r>
              <a:rPr lang="en-SG" sz="2400" dirty="0" smtClean="0">
                <a:latin typeface="Times New Roman" panose="02020603050405020304" pitchFamily="18" charset="0"/>
                <a:cs typeface="Times New Roman" panose="02020603050405020304" pitchFamily="18" charset="0"/>
              </a:rPr>
              <a:t>inputs </a:t>
            </a:r>
            <a:r>
              <a:rPr lang="en-SG" sz="2400" dirty="0">
                <a:latin typeface="Times New Roman" panose="02020603050405020304" pitchFamily="18" charset="0"/>
                <a:cs typeface="Times New Roman" panose="02020603050405020304" pitchFamily="18" charset="0"/>
              </a:rPr>
              <a:t>classified into one </a:t>
            </a:r>
            <a:r>
              <a:rPr lang="en-SG" sz="2400" dirty="0" smtClean="0">
                <a:latin typeface="Times New Roman" panose="02020603050405020304" pitchFamily="18" charset="0"/>
                <a:cs typeface="Times New Roman" panose="02020603050405020304" pitchFamily="18" charset="0"/>
              </a:rPr>
              <a:t>classification are </a:t>
            </a:r>
            <a:r>
              <a:rPr lang="en-SG" sz="2400" dirty="0">
                <a:latin typeface="Times New Roman" panose="02020603050405020304" pitchFamily="18" charset="0"/>
                <a:cs typeface="Times New Roman" panose="02020603050405020304" pitchFamily="18" charset="0"/>
              </a:rPr>
              <a:t>on one side of the line, and inputs </a:t>
            </a:r>
            <a:r>
              <a:rPr lang="en-SG" sz="2400" dirty="0" smtClean="0">
                <a:latin typeface="Times New Roman" panose="02020603050405020304" pitchFamily="18" charset="0"/>
                <a:cs typeface="Times New Roman" panose="02020603050405020304" pitchFamily="18" charset="0"/>
              </a:rPr>
              <a:t>classified </a:t>
            </a:r>
            <a:r>
              <a:rPr lang="en-SG" sz="2400" dirty="0">
                <a:latin typeface="Times New Roman" panose="02020603050405020304" pitchFamily="18" charset="0"/>
                <a:cs typeface="Times New Roman" panose="02020603050405020304" pitchFamily="18" charset="0"/>
              </a:rPr>
              <a:t>into the other </a:t>
            </a:r>
            <a:r>
              <a:rPr lang="en-SG" sz="2400" dirty="0" smtClean="0">
                <a:latin typeface="Times New Roman" panose="02020603050405020304" pitchFamily="18" charset="0"/>
                <a:cs typeface="Times New Roman" panose="02020603050405020304" pitchFamily="18" charset="0"/>
              </a:rPr>
              <a:t>are on </a:t>
            </a:r>
            <a:r>
              <a:rPr lang="en-SG" sz="2400" dirty="0">
                <a:latin typeface="Times New Roman" panose="02020603050405020304" pitchFamily="18" charset="0"/>
                <a:cs typeface="Times New Roman" panose="02020603050405020304" pitchFamily="18" charset="0"/>
              </a:rPr>
              <a:t>the other side of the line.</a:t>
            </a:r>
          </a:p>
        </p:txBody>
      </p:sp>
    </p:spTree>
    <p:extLst>
      <p:ext uri="{BB962C8B-B14F-4D97-AF65-F5344CB8AC3E}">
        <p14:creationId xmlns:p14="http://schemas.microsoft.com/office/powerpoint/2010/main" val="2016131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6298"/>
            <a:ext cx="12192000" cy="1210954"/>
          </a:xfrm>
          <a:prstGeom prst="rect">
            <a:avLst/>
          </a:prstGeom>
        </p:spPr>
      </p:pic>
      <p:sp>
        <p:nvSpPr>
          <p:cNvPr id="3" name="Rectangle 2"/>
          <p:cNvSpPr/>
          <p:nvPr/>
        </p:nvSpPr>
        <p:spPr>
          <a:xfrm>
            <a:off x="682388" y="1692028"/>
            <a:ext cx="9730854" cy="2585323"/>
          </a:xfrm>
          <a:prstGeom prst="rect">
            <a:avLst/>
          </a:prstGeom>
        </p:spPr>
        <p:txBody>
          <a:bodyPr wrap="square">
            <a:spAutoFit/>
          </a:bodyPr>
          <a:lstStyle/>
          <a:p>
            <a:endParaRPr lang="en-US" dirty="0">
              <a:solidFill>
                <a:srgbClr val="4A4A4A"/>
              </a:solidFill>
              <a:latin typeface="Open Sans"/>
            </a:endParaRPr>
          </a:p>
          <a:p>
            <a:pPr algn="just"/>
            <a:r>
              <a:rPr lang="en-US" sz="2400" dirty="0">
                <a:latin typeface="Times New Roman" panose="02020603050405020304" pitchFamily="18" charset="0"/>
                <a:cs typeface="Times New Roman" panose="02020603050405020304" pitchFamily="18" charset="0"/>
              </a:rPr>
              <a:t>Well, there are two major problems: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Single-Layer </a:t>
            </a:r>
            <a:r>
              <a:rPr lang="en-US" sz="2400" dirty="0" smtClean="0">
                <a:latin typeface="Times New Roman" panose="02020603050405020304" pitchFamily="18" charset="0"/>
                <a:cs typeface="Times New Roman" panose="02020603050405020304" pitchFamily="18" charset="0"/>
              </a:rPr>
              <a:t>Perceptron's </a:t>
            </a:r>
            <a:r>
              <a:rPr lang="en-US" sz="2400" dirty="0">
                <a:latin typeface="Times New Roman" panose="02020603050405020304" pitchFamily="18" charset="0"/>
                <a:cs typeface="Times New Roman" panose="02020603050405020304" pitchFamily="18" charset="0"/>
              </a:rPr>
              <a:t>cannot classify non-linearly separable data points.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Complex problems, that involve a lot of parameters cannot be solved by Single-Layer </a:t>
            </a:r>
            <a:r>
              <a:rPr lang="en-US" sz="2400" dirty="0" smtClean="0">
                <a:latin typeface="Times New Roman" panose="02020603050405020304" pitchFamily="18" charset="0"/>
                <a:cs typeface="Times New Roman" panose="02020603050405020304" pitchFamily="18" charset="0"/>
              </a:rPr>
              <a:t>Perceptron's.</a:t>
            </a:r>
            <a:endParaRPr lang="en-US" sz="2400" b="0"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422456" y="181554"/>
            <a:ext cx="6601487" cy="646331"/>
          </a:xfrm>
          <a:prstGeom prst="rect">
            <a:avLst/>
          </a:prstGeom>
        </p:spPr>
        <p:txBody>
          <a:bodyPr wrap="none">
            <a:spAutoFit/>
          </a:bodyPr>
          <a:lstStyle/>
          <a:p>
            <a:r>
              <a:rPr lang="en-US" sz="3600" dirty="0" smtClean="0">
                <a:latin typeface="Monotype Corsiva" panose="03010101010201010101" pitchFamily="66" charset="0"/>
              </a:rPr>
              <a:t>Limitations </a:t>
            </a:r>
            <a:r>
              <a:rPr lang="en-US" sz="3600" dirty="0">
                <a:latin typeface="Monotype Corsiva" panose="03010101010201010101" pitchFamily="66" charset="0"/>
              </a:rPr>
              <a:t>of Single-Layer Perceptron</a:t>
            </a:r>
            <a:endParaRPr lang="en-US" sz="3600" dirty="0"/>
          </a:p>
        </p:txBody>
      </p:sp>
    </p:spTree>
    <p:extLst>
      <p:ext uri="{BB962C8B-B14F-4D97-AF65-F5344CB8AC3E}">
        <p14:creationId xmlns:p14="http://schemas.microsoft.com/office/powerpoint/2010/main" val="2709293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95" y="0"/>
            <a:ext cx="11934612" cy="1104900"/>
          </a:xfrm>
          <a:prstGeom prst="rect">
            <a:avLst/>
          </a:prstGeom>
        </p:spPr>
      </p:pic>
      <p:pic>
        <p:nvPicPr>
          <p:cNvPr id="1026" name="Picture 2" descr="https://cs231n.github.io/assets/nn1/neur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27847"/>
            <a:ext cx="12192000" cy="5413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57000" y="140758"/>
            <a:ext cx="6343403" cy="646331"/>
          </a:xfrm>
          <a:prstGeom prst="rect">
            <a:avLst/>
          </a:prstGeom>
        </p:spPr>
        <p:txBody>
          <a:bodyPr wrap="none">
            <a:spAutoFit/>
          </a:bodyPr>
          <a:lstStyle/>
          <a:p>
            <a:pPr lvl="0"/>
            <a:r>
              <a:rPr lang="en-SG" sz="3600" b="1" dirty="0" smtClean="0">
                <a:solidFill>
                  <a:prstClr val="black"/>
                </a:solidFill>
                <a:latin typeface="Monotype Corsiva" panose="03010101010201010101" pitchFamily="66" charset="0"/>
              </a:rPr>
              <a:t>A Single Biological Neuron  Structure</a:t>
            </a:r>
            <a:endParaRPr lang="en-SG" sz="3600" b="1" dirty="0">
              <a:solidFill>
                <a:prstClr val="black"/>
              </a:solidFill>
              <a:latin typeface="Monotype Corsiva" panose="03010101010201010101" pitchFamily="66" charset="0"/>
            </a:endParaRPr>
          </a:p>
        </p:txBody>
      </p:sp>
    </p:spTree>
    <p:extLst>
      <p:ext uri="{BB962C8B-B14F-4D97-AF65-F5344CB8AC3E}">
        <p14:creationId xmlns:p14="http://schemas.microsoft.com/office/powerpoint/2010/main" val="1855558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781"/>
            <a:ext cx="12192000" cy="1210954"/>
          </a:xfrm>
          <a:prstGeom prst="rect">
            <a:avLst/>
          </a:prstGeom>
        </p:spPr>
      </p:pic>
      <p:sp>
        <p:nvSpPr>
          <p:cNvPr id="5" name="Rectangle 4"/>
          <p:cNvSpPr/>
          <p:nvPr/>
        </p:nvSpPr>
        <p:spPr>
          <a:xfrm>
            <a:off x="2695411" y="427214"/>
            <a:ext cx="5003293" cy="1200329"/>
          </a:xfrm>
          <a:prstGeom prst="rect">
            <a:avLst/>
          </a:prstGeom>
        </p:spPr>
        <p:txBody>
          <a:bodyPr wrap="none">
            <a:spAutoFit/>
          </a:bodyPr>
          <a:lstStyle/>
          <a:p>
            <a:r>
              <a:rPr lang="en-SG" sz="3600" b="1" dirty="0">
                <a:latin typeface="Monotype Corsiva" panose="03010101010201010101" pitchFamily="66" charset="0"/>
              </a:rPr>
              <a:t>Multi Layer Neural Network</a:t>
            </a:r>
          </a:p>
          <a:p>
            <a:endParaRPr lang="en-US" sz="3600" dirty="0"/>
          </a:p>
        </p:txBody>
      </p:sp>
      <p:sp>
        <p:nvSpPr>
          <p:cNvPr id="6" name="Rectangle 5"/>
          <p:cNvSpPr/>
          <p:nvPr/>
        </p:nvSpPr>
        <p:spPr>
          <a:xfrm>
            <a:off x="776565" y="6077424"/>
            <a:ext cx="7937829" cy="369332"/>
          </a:xfrm>
          <a:prstGeom prst="rect">
            <a:avLst/>
          </a:prstGeom>
        </p:spPr>
        <p:txBody>
          <a:bodyPr wrap="square">
            <a:spAutoFit/>
          </a:bodyPr>
          <a:lstStyle/>
          <a:p>
            <a:r>
              <a:rPr lang="en-SG" b="1" dirty="0">
                <a:latin typeface="MyriadMM-700--400-"/>
              </a:rPr>
              <a:t>A simple three-layer </a:t>
            </a:r>
            <a:r>
              <a:rPr lang="en-SG" b="1" dirty="0" smtClean="0">
                <a:latin typeface="MyriadMM-700--400-"/>
              </a:rPr>
              <a:t>feedforward neural </a:t>
            </a:r>
            <a:r>
              <a:rPr lang="en-SG" b="1" dirty="0">
                <a:latin typeface="MyriadMM-700--400-"/>
              </a:rPr>
              <a:t>network</a:t>
            </a:r>
            <a:endParaRPr lang="en-SG" dirty="0"/>
          </a:p>
        </p:txBody>
      </p:sp>
      <p:sp>
        <p:nvSpPr>
          <p:cNvPr id="7" name="Rectangle 6"/>
          <p:cNvSpPr/>
          <p:nvPr/>
        </p:nvSpPr>
        <p:spPr>
          <a:xfrm>
            <a:off x="8547221" y="1368443"/>
            <a:ext cx="3463640" cy="4893647"/>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typical architecture for a multilayer neural network is shown in Figure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network shown  is </a:t>
            </a:r>
            <a:r>
              <a:rPr lang="en-US" sz="2400" dirty="0" smtClean="0">
                <a:latin typeface="Times New Roman" panose="02020603050405020304" pitchFamily="18" charset="0"/>
                <a:cs typeface="Times New Roman" panose="02020603050405020304" pitchFamily="18" charset="0"/>
              </a:rPr>
              <a:t>a </a:t>
            </a:r>
            <a:r>
              <a:rPr lang="en-US" sz="2400" b="1" dirty="0" smtClean="0">
                <a:solidFill>
                  <a:srgbClr val="C00000"/>
                </a:solidFill>
                <a:latin typeface="Times New Roman" panose="02020603050405020304" pitchFamily="18" charset="0"/>
                <a:cs typeface="Times New Roman" panose="02020603050405020304" pitchFamily="18" charset="0"/>
              </a:rPr>
              <a:t>feed-forward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network, consisting of three layers.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fully connected multi-layer neural network is called a </a:t>
            </a:r>
            <a:r>
              <a:rPr lang="en-US" sz="2400" b="1" dirty="0">
                <a:solidFill>
                  <a:srgbClr val="C00000"/>
                </a:solidFill>
                <a:latin typeface="Times New Roman" panose="02020603050405020304" pitchFamily="18" charset="0"/>
                <a:cs typeface="Times New Roman" panose="02020603050405020304" pitchFamily="18" charset="0"/>
              </a:rPr>
              <a:t>Multilayer Perceptron (MLP).</a:t>
            </a:r>
          </a:p>
        </p:txBody>
      </p:sp>
      <p:pic>
        <p:nvPicPr>
          <p:cNvPr id="4" name="Picture 3"/>
          <p:cNvPicPr>
            <a:picLocks noChangeAspect="1"/>
          </p:cNvPicPr>
          <p:nvPr/>
        </p:nvPicPr>
        <p:blipFill>
          <a:blip r:embed="rId3"/>
          <a:stretch>
            <a:fillRect/>
          </a:stretch>
        </p:blipFill>
        <p:spPr>
          <a:xfrm>
            <a:off x="191070" y="1368443"/>
            <a:ext cx="8134066" cy="4114800"/>
          </a:xfrm>
          <a:prstGeom prst="rect">
            <a:avLst/>
          </a:prstGeom>
        </p:spPr>
      </p:pic>
    </p:spTree>
    <p:extLst>
      <p:ext uri="{BB962C8B-B14F-4D97-AF65-F5344CB8AC3E}">
        <p14:creationId xmlns:p14="http://schemas.microsoft.com/office/powerpoint/2010/main" val="213711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5019"/>
            <a:ext cx="12192000" cy="1365898"/>
          </a:xfrm>
          <a:prstGeom prst="rect">
            <a:avLst/>
          </a:prstGeom>
        </p:spPr>
      </p:pic>
      <p:sp>
        <p:nvSpPr>
          <p:cNvPr id="3" name="Rectangle 2"/>
          <p:cNvSpPr/>
          <p:nvPr/>
        </p:nvSpPr>
        <p:spPr>
          <a:xfrm>
            <a:off x="0" y="721044"/>
            <a:ext cx="12058934" cy="5770811"/>
          </a:xfrm>
          <a:prstGeom prst="rect">
            <a:avLst/>
          </a:prstGeom>
        </p:spPr>
        <p:txBody>
          <a:bodyPr wrap="square">
            <a:spAutoFit/>
          </a:bodyPr>
          <a:lstStyle/>
          <a:p>
            <a:pPr algn="just"/>
            <a:endParaRPr lang="en-SG"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Input Nodes </a:t>
            </a:r>
            <a:r>
              <a:rPr lang="en-US" sz="2300" dirty="0">
                <a:latin typeface="Times New Roman" panose="02020603050405020304" pitchFamily="18" charset="0"/>
                <a:cs typeface="Times New Roman" panose="02020603050405020304" pitchFamily="18" charset="0"/>
              </a:rPr>
              <a:t>– The Input nodes provide information </a:t>
            </a:r>
            <a:r>
              <a:rPr lang="en-US" sz="2300" dirty="0">
                <a:solidFill>
                  <a:srgbClr val="C00000"/>
                </a:solidFill>
                <a:latin typeface="Times New Roman" panose="02020603050405020304" pitchFamily="18" charset="0"/>
                <a:cs typeface="Times New Roman" panose="02020603050405020304" pitchFamily="18" charset="0"/>
              </a:rPr>
              <a:t>from the outside world to the network </a:t>
            </a:r>
            <a:r>
              <a:rPr lang="en-US" sz="2300" dirty="0">
                <a:latin typeface="Times New Roman" panose="02020603050405020304" pitchFamily="18" charset="0"/>
                <a:cs typeface="Times New Roman" panose="02020603050405020304" pitchFamily="18" charset="0"/>
              </a:rPr>
              <a:t>and are together referred to as the “Input Layer”. </a:t>
            </a:r>
            <a:r>
              <a:rPr lang="en-US" sz="2300" dirty="0">
                <a:solidFill>
                  <a:srgbClr val="C00000"/>
                </a:solidFill>
                <a:latin typeface="Times New Roman" panose="02020603050405020304" pitchFamily="18" charset="0"/>
                <a:cs typeface="Times New Roman" panose="02020603050405020304" pitchFamily="18" charset="0"/>
              </a:rPr>
              <a:t>No </a:t>
            </a:r>
            <a:r>
              <a:rPr lang="en-US" sz="2300" dirty="0" smtClean="0">
                <a:solidFill>
                  <a:srgbClr val="C00000"/>
                </a:solidFill>
                <a:latin typeface="Times New Roman" panose="02020603050405020304" pitchFamily="18" charset="0"/>
                <a:cs typeface="Times New Roman" panose="02020603050405020304" pitchFamily="18" charset="0"/>
              </a:rPr>
              <a:t>serious processing </a:t>
            </a:r>
            <a:r>
              <a:rPr lang="en-US" sz="2300" dirty="0">
                <a:latin typeface="Times New Roman" panose="02020603050405020304" pitchFamily="18" charset="0"/>
                <a:cs typeface="Times New Roman" panose="02020603050405020304" pitchFamily="18" charset="0"/>
              </a:rPr>
              <a:t>is performed in any of the Input nodes – they just pass on the information to the hidden nodes</a:t>
            </a:r>
            <a:r>
              <a:rPr lang="en-US" sz="2300" dirty="0" smtClean="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Hidden Nodes </a:t>
            </a:r>
            <a:r>
              <a:rPr lang="en-US" sz="2300" dirty="0">
                <a:latin typeface="Times New Roman" panose="02020603050405020304" pitchFamily="18" charset="0"/>
                <a:cs typeface="Times New Roman" panose="02020603050405020304" pitchFamily="18" charset="0"/>
              </a:rPr>
              <a:t>– The Hidden nodes </a:t>
            </a:r>
            <a:r>
              <a:rPr lang="en-US" sz="2300" dirty="0">
                <a:solidFill>
                  <a:srgbClr val="C00000"/>
                </a:solidFill>
                <a:latin typeface="Times New Roman" panose="02020603050405020304" pitchFamily="18" charset="0"/>
                <a:cs typeface="Times New Roman" panose="02020603050405020304" pitchFamily="18" charset="0"/>
              </a:rPr>
              <a:t>have no direct connection with the outside world </a:t>
            </a:r>
            <a:r>
              <a:rPr lang="en-US" sz="2300" dirty="0">
                <a:latin typeface="Times New Roman" panose="02020603050405020304" pitchFamily="18" charset="0"/>
                <a:cs typeface="Times New Roman" panose="02020603050405020304" pitchFamily="18" charset="0"/>
              </a:rPr>
              <a:t>(hence the name “hidden”). They </a:t>
            </a:r>
            <a:r>
              <a:rPr lang="en-US" sz="2300" dirty="0">
                <a:solidFill>
                  <a:srgbClr val="C00000"/>
                </a:solidFill>
                <a:latin typeface="Times New Roman" panose="02020603050405020304" pitchFamily="18" charset="0"/>
                <a:cs typeface="Times New Roman" panose="02020603050405020304" pitchFamily="18" charset="0"/>
              </a:rPr>
              <a:t>perform computations </a:t>
            </a:r>
            <a:r>
              <a:rPr lang="en-US" sz="2300" dirty="0">
                <a:latin typeface="Times New Roman" panose="02020603050405020304" pitchFamily="18" charset="0"/>
                <a:cs typeface="Times New Roman" panose="02020603050405020304" pitchFamily="18" charset="0"/>
              </a:rPr>
              <a:t>and transfer information from the input nodes to the output nodes. A collection of hidden nodes forms a “Hidden Layer”. While a network will only have a single input layer and a single output layer, it can have zero or multiple Hidden </a:t>
            </a:r>
            <a:r>
              <a:rPr lang="en-US" sz="2300" dirty="0" smtClean="0">
                <a:latin typeface="Times New Roman" panose="02020603050405020304" pitchFamily="18" charset="0"/>
                <a:cs typeface="Times New Roman" panose="02020603050405020304" pitchFamily="18" charset="0"/>
              </a:rPr>
              <a:t>Layers, ideally  </a:t>
            </a:r>
            <a:r>
              <a:rPr lang="en-US" sz="2300" dirty="0" smtClean="0">
                <a:solidFill>
                  <a:srgbClr val="C00000"/>
                </a:solidFill>
                <a:latin typeface="Times New Roman" panose="02020603050405020304" pitchFamily="18" charset="0"/>
                <a:cs typeface="Times New Roman" panose="02020603050405020304" pitchFamily="18" charset="0"/>
              </a:rPr>
              <a:t>most practical applications uses three, because each additional layer increases the computational burden exponentially. (</a:t>
            </a:r>
            <a:r>
              <a:rPr lang="en-US" sz="2300" dirty="0" smtClean="0">
                <a:latin typeface="Times New Roman" panose="02020603050405020304" pitchFamily="18" charset="0"/>
                <a:cs typeface="Times New Roman" panose="02020603050405020304" pitchFamily="18" charset="0"/>
              </a:rPr>
              <a:t>experimental n/w may have five or even six</a:t>
            </a:r>
            <a:r>
              <a:rPr lang="en-US" sz="2300" dirty="0" smtClean="0">
                <a:solidFill>
                  <a:srgbClr val="C00000"/>
                </a:solidFill>
                <a:latin typeface="Times New Roman" panose="02020603050405020304" pitchFamily="18" charset="0"/>
                <a:cs typeface="Times New Roman" panose="02020603050405020304" pitchFamily="18" charset="0"/>
              </a:rPr>
              <a:t>)</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hidden layer </a:t>
            </a:r>
            <a:r>
              <a:rPr lang="en-US" sz="2300" dirty="0">
                <a:solidFill>
                  <a:srgbClr val="C00000"/>
                </a:solidFill>
                <a:latin typeface="Times New Roman" panose="02020603050405020304" pitchFamily="18" charset="0"/>
                <a:cs typeface="Times New Roman" panose="02020603050405020304" pitchFamily="18" charset="0"/>
              </a:rPr>
              <a:t>‘hides</a:t>
            </a:r>
            <a:r>
              <a:rPr lang="en-US" sz="2300" dirty="0">
                <a:latin typeface="Times New Roman" panose="02020603050405020304" pitchFamily="18" charset="0"/>
                <a:cs typeface="Times New Roman" panose="02020603050405020304" pitchFamily="18" charset="0"/>
              </a:rPr>
              <a:t>’ its </a:t>
            </a:r>
            <a:r>
              <a:rPr lang="en-US" sz="2300" dirty="0">
                <a:solidFill>
                  <a:srgbClr val="C00000"/>
                </a:solidFill>
                <a:latin typeface="Times New Roman" panose="02020603050405020304" pitchFamily="18" charset="0"/>
                <a:cs typeface="Times New Roman" panose="02020603050405020304" pitchFamily="18" charset="0"/>
              </a:rPr>
              <a:t>desired output</a:t>
            </a:r>
            <a:r>
              <a:rPr lang="en-US" sz="2300" dirty="0">
                <a:latin typeface="Times New Roman" panose="02020603050405020304" pitchFamily="18" charset="0"/>
                <a:cs typeface="Times New Roman" panose="02020603050405020304" pitchFamily="18" charset="0"/>
              </a:rPr>
              <a:t>. In </a:t>
            </a:r>
            <a:r>
              <a:rPr lang="en-US" sz="2300" dirty="0" smtClean="0">
                <a:latin typeface="Times New Roman" panose="02020603050405020304" pitchFamily="18" charset="0"/>
                <a:cs typeface="Times New Roman" panose="02020603050405020304" pitchFamily="18" charset="0"/>
              </a:rPr>
              <a:t>other words</a:t>
            </a:r>
            <a:r>
              <a:rPr lang="en-US" sz="2300" dirty="0">
                <a:latin typeface="Times New Roman" panose="02020603050405020304" pitchFamily="18" charset="0"/>
                <a:cs typeface="Times New Roman" panose="02020603050405020304" pitchFamily="18" charset="0"/>
              </a:rPr>
              <a:t>, the desired output of the hidden layer is determined by the </a:t>
            </a:r>
            <a:r>
              <a:rPr lang="en-US" sz="2300" dirty="0">
                <a:solidFill>
                  <a:srgbClr val="C00000"/>
                </a:solidFill>
                <a:latin typeface="Times New Roman" panose="02020603050405020304" pitchFamily="18" charset="0"/>
                <a:cs typeface="Times New Roman" panose="02020603050405020304" pitchFamily="18" charset="0"/>
              </a:rPr>
              <a:t>layer</a:t>
            </a:r>
            <a:r>
              <a:rPr lang="en-US" sz="2300" dirty="0">
                <a:latin typeface="Times New Roman" panose="02020603050405020304" pitchFamily="18" charset="0"/>
                <a:cs typeface="Times New Roman" panose="02020603050405020304" pitchFamily="18" charset="0"/>
              </a:rPr>
              <a:t> itself</a:t>
            </a:r>
            <a:r>
              <a:rPr lang="en-US" sz="2300" dirty="0" smtClean="0">
                <a:latin typeface="Times New Roman" panose="02020603050405020304" pitchFamily="18" charset="0"/>
                <a:cs typeface="Times New Roman" panose="02020603050405020304" pitchFamily="18" charset="0"/>
              </a:rPr>
              <a:t>. A </a:t>
            </a:r>
            <a:r>
              <a:rPr lang="en-US" sz="2300" dirty="0">
                <a:latin typeface="Times New Roman" panose="02020603050405020304" pitchFamily="18" charset="0"/>
                <a:cs typeface="Times New Roman" panose="02020603050405020304" pitchFamily="18" charset="0"/>
              </a:rPr>
              <a:t>Multi-Layer Perceptron has one or more hidden layers</a:t>
            </a:r>
            <a:r>
              <a:rPr lang="en-US" sz="2300" dirty="0" smtClean="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Output Nodes </a:t>
            </a:r>
            <a:r>
              <a:rPr lang="en-US" sz="2300" dirty="0">
                <a:latin typeface="Times New Roman" panose="02020603050405020304" pitchFamily="18" charset="0"/>
                <a:cs typeface="Times New Roman" panose="02020603050405020304" pitchFamily="18" charset="0"/>
              </a:rPr>
              <a:t>– The Output nodes are collectively referred to as the “Output Layer” and are responsible for </a:t>
            </a:r>
            <a:r>
              <a:rPr lang="en-US" sz="2300" dirty="0">
                <a:solidFill>
                  <a:srgbClr val="C00000"/>
                </a:solidFill>
                <a:latin typeface="Times New Roman" panose="02020603050405020304" pitchFamily="18" charset="0"/>
                <a:cs typeface="Times New Roman" panose="02020603050405020304" pitchFamily="18" charset="0"/>
              </a:rPr>
              <a:t>computations and transferring information from the network to the outside world.</a:t>
            </a:r>
            <a:endParaRPr lang="en-SG" sz="2300" dirty="0" smtClean="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060774" y="167107"/>
            <a:ext cx="5000087" cy="646331"/>
          </a:xfrm>
          <a:prstGeom prst="rect">
            <a:avLst/>
          </a:prstGeom>
          <a:noFill/>
        </p:spPr>
        <p:txBody>
          <a:bodyPr wrap="none" rtlCol="0">
            <a:spAutoFit/>
          </a:bodyPr>
          <a:lstStyle/>
          <a:p>
            <a:r>
              <a:rPr lang="en-SG" sz="3600" b="1" dirty="0" smtClean="0">
                <a:latin typeface="Monotype Corsiva" panose="03010101010201010101" pitchFamily="66" charset="0"/>
              </a:rPr>
              <a:t>Multi Layer Neural Network</a:t>
            </a:r>
            <a:endParaRPr lang="en-SG" sz="3600" b="1" dirty="0">
              <a:latin typeface="Monotype Corsiva" panose="03010101010201010101" pitchFamily="66" charset="0"/>
            </a:endParaRPr>
          </a:p>
        </p:txBody>
      </p:sp>
    </p:spTree>
    <p:extLst>
      <p:ext uri="{BB962C8B-B14F-4D97-AF65-F5344CB8AC3E}">
        <p14:creationId xmlns:p14="http://schemas.microsoft.com/office/powerpoint/2010/main" val="4070660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83573" y="4085063"/>
            <a:ext cx="12008427" cy="2215991"/>
          </a:xfrm>
          <a:prstGeom prst="rect">
            <a:avLst/>
          </a:prstGeom>
        </p:spPr>
        <p:txBody>
          <a:bodyPr wrap="square">
            <a:spAutoFit/>
          </a:bodyPr>
          <a:lstStyle/>
          <a:p>
            <a:endParaRPr lang="en-SG" dirty="0">
              <a:latin typeface="Times New Roman" panose="02020603050405020304" pitchFamily="18" charset="0"/>
              <a:cs typeface="Times New Roman" panose="02020603050405020304" pitchFamily="18" charset="0"/>
            </a:endParaRPr>
          </a:p>
          <a:p>
            <a:pPr algn="just"/>
            <a:endParaRPr lang="en-SG"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 </a:t>
            </a:r>
            <a:r>
              <a:rPr lang="en-SG" sz="2300" dirty="0">
                <a:latin typeface="Times New Roman" panose="02020603050405020304" pitchFamily="18" charset="0"/>
                <a:cs typeface="Times New Roman" panose="02020603050405020304" pitchFamily="18" charset="0"/>
              </a:rPr>
              <a:t>network is called </a:t>
            </a:r>
            <a:r>
              <a:rPr lang="en-SG" sz="2300" b="1" dirty="0">
                <a:solidFill>
                  <a:srgbClr val="C00000"/>
                </a:solidFill>
                <a:latin typeface="Times New Roman" panose="02020603050405020304" pitchFamily="18" charset="0"/>
                <a:cs typeface="Times New Roman" panose="02020603050405020304" pitchFamily="18" charset="0"/>
              </a:rPr>
              <a:t>feed-forward</a:t>
            </a:r>
            <a:r>
              <a:rPr lang="en-SG" sz="2300" dirty="0">
                <a:solidFill>
                  <a:srgbClr val="C00000"/>
                </a:solidFill>
                <a:latin typeface="Times New Roman" panose="02020603050405020304" pitchFamily="18" charset="0"/>
                <a:cs typeface="Times New Roman" panose="02020603050405020304" pitchFamily="18" charset="0"/>
              </a:rPr>
              <a:t> </a:t>
            </a:r>
            <a:r>
              <a:rPr lang="en-SG" sz="2300" dirty="0">
                <a:latin typeface="Times New Roman" panose="02020603050405020304" pitchFamily="18" charset="0"/>
                <a:cs typeface="Times New Roman" panose="02020603050405020304" pitchFamily="18" charset="0"/>
              </a:rPr>
              <a:t>because data are </a:t>
            </a:r>
            <a:r>
              <a:rPr lang="en-SG" sz="2300" b="1" i="1" dirty="0">
                <a:solidFill>
                  <a:srgbClr val="C00000"/>
                </a:solidFill>
                <a:latin typeface="Times New Roman" panose="02020603050405020304" pitchFamily="18" charset="0"/>
                <a:cs typeface="Times New Roman" panose="02020603050405020304" pitchFamily="18" charset="0"/>
              </a:rPr>
              <a:t>fed </a:t>
            </a:r>
            <a:r>
              <a:rPr lang="en-SG" sz="2300" b="1" i="1" dirty="0" smtClean="0">
                <a:solidFill>
                  <a:srgbClr val="C00000"/>
                </a:solidFill>
                <a:latin typeface="Times New Roman" panose="02020603050405020304" pitchFamily="18" charset="0"/>
                <a:cs typeface="Times New Roman" panose="02020603050405020304" pitchFamily="18" charset="0"/>
              </a:rPr>
              <a:t>in forward direction </a:t>
            </a:r>
            <a:r>
              <a:rPr lang="en-SG" sz="2300" dirty="0" smtClean="0">
                <a:latin typeface="Times New Roman" panose="02020603050405020304" pitchFamily="18" charset="0"/>
                <a:cs typeface="Times New Roman" panose="02020603050405020304" pitchFamily="18" charset="0"/>
              </a:rPr>
              <a:t>from the input </a:t>
            </a:r>
            <a:r>
              <a:rPr lang="en-SG" sz="2300" dirty="0">
                <a:latin typeface="Times New Roman" panose="02020603050405020304" pitchFamily="18" charset="0"/>
                <a:cs typeface="Times New Roman" panose="02020603050405020304" pitchFamily="18" charset="0"/>
              </a:rPr>
              <a:t>nodes through to the output nodes</a:t>
            </a:r>
            <a:r>
              <a:rPr lang="en-SG" sz="23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2300" dirty="0">
                <a:latin typeface="Times New Roman" panose="02020603050405020304" pitchFamily="18" charset="0"/>
                <a:cs typeface="Times New Roman" panose="02020603050405020304" pitchFamily="18" charset="0"/>
              </a:rPr>
              <a:t>A typical </a:t>
            </a:r>
            <a:r>
              <a:rPr lang="en-SG" sz="2300" dirty="0" smtClean="0">
                <a:latin typeface="Times New Roman" panose="02020603050405020304" pitchFamily="18" charset="0"/>
                <a:cs typeface="Times New Roman" panose="02020603050405020304" pitchFamily="18" charset="0"/>
              </a:rPr>
              <a:t>neural </a:t>
            </a:r>
            <a:r>
              <a:rPr lang="en-SG" sz="2300" dirty="0">
                <a:latin typeface="Times New Roman" panose="02020603050405020304" pitchFamily="18" charset="0"/>
                <a:cs typeface="Times New Roman" panose="02020603050405020304" pitchFamily="18" charset="0"/>
              </a:rPr>
              <a:t>network consists of </a:t>
            </a:r>
            <a:r>
              <a:rPr lang="en-SG" sz="2300" i="1" dirty="0">
                <a:latin typeface="Times New Roman" panose="02020603050405020304" pitchFamily="18" charset="0"/>
                <a:cs typeface="Times New Roman" panose="02020603050405020304" pitchFamily="18" charset="0"/>
              </a:rPr>
              <a:t>an</a:t>
            </a:r>
            <a:r>
              <a:rPr lang="en-SG" sz="2300" dirty="0">
                <a:latin typeface="Times New Roman" panose="02020603050405020304" pitchFamily="18" charset="0"/>
                <a:cs typeface="Times New Roman" panose="02020603050405020304" pitchFamily="18" charset="0"/>
              </a:rPr>
              <a:t> input layer, </a:t>
            </a:r>
            <a:r>
              <a:rPr lang="en-SG" sz="2300" dirty="0" smtClean="0">
                <a:latin typeface="Times New Roman" panose="02020603050405020304" pitchFamily="18" charset="0"/>
                <a:cs typeface="Times New Roman" panose="02020603050405020304" pitchFamily="18" charset="0"/>
              </a:rPr>
              <a:t>one or more  </a:t>
            </a:r>
            <a:r>
              <a:rPr lang="en-SG" sz="2300" dirty="0">
                <a:latin typeface="Times New Roman" panose="02020603050405020304" pitchFamily="18" charset="0"/>
                <a:cs typeface="Times New Roman" panose="02020603050405020304" pitchFamily="18" charset="0"/>
              </a:rPr>
              <a:t>hidden layers, and </a:t>
            </a:r>
            <a:r>
              <a:rPr lang="en-SG" sz="2300" i="1" dirty="0">
                <a:latin typeface="Times New Roman" panose="02020603050405020304" pitchFamily="18" charset="0"/>
                <a:cs typeface="Times New Roman" panose="02020603050405020304" pitchFamily="18" charset="0"/>
              </a:rPr>
              <a:t>an</a:t>
            </a:r>
            <a:r>
              <a:rPr lang="en-SG" sz="2300" dirty="0">
                <a:latin typeface="Times New Roman" panose="02020603050405020304" pitchFamily="18" charset="0"/>
                <a:cs typeface="Times New Roman" panose="02020603050405020304" pitchFamily="18" charset="0"/>
              </a:rPr>
              <a:t> output layer, and </a:t>
            </a:r>
            <a:r>
              <a:rPr lang="en-SG" sz="2300" dirty="0" smtClean="0">
                <a:latin typeface="Times New Roman" panose="02020603050405020304" pitchFamily="18" charset="0"/>
                <a:cs typeface="Times New Roman" panose="02020603050405020304" pitchFamily="18" charset="0"/>
              </a:rPr>
              <a:t>each layer may </a:t>
            </a:r>
            <a:r>
              <a:rPr lang="en-SG" sz="2300" dirty="0">
                <a:latin typeface="Times New Roman" panose="02020603050405020304" pitchFamily="18" charset="0"/>
                <a:cs typeface="Times New Roman" panose="02020603050405020304" pitchFamily="18" charset="0"/>
              </a:rPr>
              <a:t>have </a:t>
            </a:r>
            <a:r>
              <a:rPr lang="en-SG" sz="2300" dirty="0" smtClean="0">
                <a:latin typeface="Times New Roman" panose="02020603050405020304" pitchFamily="18" charset="0"/>
                <a:cs typeface="Times New Roman" panose="02020603050405020304" pitchFamily="18" charset="0"/>
              </a:rPr>
              <a:t>any no : of neurons  in between </a:t>
            </a:r>
            <a:r>
              <a:rPr lang="en-SG" sz="2300" b="1" dirty="0" smtClean="0">
                <a:solidFill>
                  <a:srgbClr val="C00000"/>
                </a:solidFill>
                <a:latin typeface="Times New Roman" panose="02020603050405020304" pitchFamily="18" charset="0"/>
                <a:cs typeface="Times New Roman" panose="02020603050405020304" pitchFamily="18" charset="0"/>
              </a:rPr>
              <a:t>10 and </a:t>
            </a:r>
            <a:r>
              <a:rPr lang="en-SG" sz="2300" b="1" dirty="0">
                <a:solidFill>
                  <a:srgbClr val="C00000"/>
                </a:solidFill>
                <a:latin typeface="Times New Roman" panose="02020603050405020304" pitchFamily="18" charset="0"/>
                <a:cs typeface="Times New Roman" panose="02020603050405020304" pitchFamily="18" charset="0"/>
              </a:rPr>
              <a:t>1000 </a:t>
            </a:r>
            <a:endParaRPr lang="en-SG" sz="2300" b="1" dirty="0" smtClean="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83573" y="1210954"/>
            <a:ext cx="11824854" cy="3277820"/>
          </a:xfrm>
          <a:prstGeom prst="rect">
            <a:avLst/>
          </a:prstGeom>
        </p:spPr>
        <p:txBody>
          <a:bodyPr wrap="square">
            <a:spAutoFit/>
          </a:bodyPr>
          <a:lstStyle/>
          <a:p>
            <a:pPr marL="285750" indent="-28575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 </a:t>
            </a:r>
            <a:r>
              <a:rPr lang="en-US" sz="2300" dirty="0" smtClean="0">
                <a:latin typeface="Times New Roman" panose="02020603050405020304" pitchFamily="18" charset="0"/>
                <a:cs typeface="Times New Roman" panose="02020603050405020304" pitchFamily="18" charset="0"/>
              </a:rPr>
              <a:t>multilayer neural </a:t>
            </a:r>
            <a:r>
              <a:rPr lang="en-US" sz="2300" dirty="0">
                <a:latin typeface="Times New Roman" panose="02020603050405020304" pitchFamily="18" charset="0"/>
                <a:cs typeface="Times New Roman" panose="02020603050405020304" pitchFamily="18" charset="0"/>
              </a:rPr>
              <a:t>network can represent a very broad set of </a:t>
            </a:r>
            <a:r>
              <a:rPr lang="en-US" sz="2300" b="1" dirty="0">
                <a:solidFill>
                  <a:srgbClr val="C00000"/>
                </a:solidFill>
                <a:latin typeface="Times New Roman" panose="02020603050405020304" pitchFamily="18" charset="0"/>
                <a:cs typeface="Times New Roman" panose="02020603050405020304" pitchFamily="18" charset="0"/>
              </a:rPr>
              <a:t>nonlinear </a:t>
            </a:r>
            <a:r>
              <a:rPr lang="en-US" sz="2300" b="1" dirty="0" smtClean="0">
                <a:solidFill>
                  <a:srgbClr val="C00000"/>
                </a:solidFill>
                <a:latin typeface="Times New Roman" panose="02020603050405020304" pitchFamily="18" charset="0"/>
                <a:cs typeface="Times New Roman" panose="02020603050405020304" pitchFamily="18" charset="0"/>
              </a:rPr>
              <a:t>functions </a:t>
            </a:r>
            <a:r>
              <a:rPr lang="en-US" sz="2300" dirty="0" smtClean="0">
                <a:latin typeface="Times New Roman" panose="02020603050405020304" pitchFamily="18" charset="0"/>
                <a:cs typeface="Times New Roman" panose="02020603050405020304" pitchFamily="18" charset="0"/>
              </a:rPr>
              <a:t>which perceptron's couldn’t</a:t>
            </a:r>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This </a:t>
            </a:r>
            <a:r>
              <a:rPr lang="en-US" sz="2300" dirty="0">
                <a:latin typeface="Times New Roman" panose="02020603050405020304" pitchFamily="18" charset="0"/>
                <a:cs typeface="Times New Roman" panose="02020603050405020304" pitchFamily="18" charset="0"/>
              </a:rPr>
              <a:t>structure is called </a:t>
            </a:r>
            <a:r>
              <a:rPr lang="en-US" sz="2300" b="1" dirty="0">
                <a:solidFill>
                  <a:srgbClr val="C00000"/>
                </a:solidFill>
                <a:latin typeface="Times New Roman" panose="02020603050405020304" pitchFamily="18" charset="0"/>
                <a:cs typeface="Times New Roman" panose="02020603050405020304" pitchFamily="18" charset="0"/>
              </a:rPr>
              <a:t>multilayer</a:t>
            </a:r>
            <a:r>
              <a:rPr lang="en-US" sz="2300" dirty="0">
                <a:latin typeface="Times New Roman" panose="02020603050405020304" pitchFamily="18" charset="0"/>
                <a:cs typeface="Times New Roman" panose="02020603050405020304" pitchFamily="18" charset="0"/>
              </a:rPr>
              <a:t> because it has a </a:t>
            </a:r>
            <a:r>
              <a:rPr lang="en-US" sz="2300" b="1" dirty="0">
                <a:solidFill>
                  <a:srgbClr val="C00000"/>
                </a:solidFill>
                <a:latin typeface="Times New Roman" panose="02020603050405020304" pitchFamily="18" charset="0"/>
                <a:cs typeface="Times New Roman" panose="02020603050405020304" pitchFamily="18" charset="0"/>
              </a:rPr>
              <a:t>layer of processing units </a:t>
            </a:r>
            <a:r>
              <a:rPr lang="en-US" sz="2300" dirty="0">
                <a:latin typeface="Times New Roman" panose="02020603050405020304" pitchFamily="18" charset="0"/>
                <a:cs typeface="Times New Roman" panose="02020603050405020304" pitchFamily="18" charset="0"/>
              </a:rPr>
              <a:t>(i.e., the </a:t>
            </a:r>
            <a:r>
              <a:rPr lang="en-US" sz="2300" b="1" dirty="0">
                <a:solidFill>
                  <a:srgbClr val="C00000"/>
                </a:solidFill>
                <a:latin typeface="Times New Roman" panose="02020603050405020304" pitchFamily="18" charset="0"/>
                <a:cs typeface="Times New Roman" panose="02020603050405020304" pitchFamily="18" charset="0"/>
              </a:rPr>
              <a:t>hidden units</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in addition </a:t>
            </a:r>
            <a:r>
              <a:rPr lang="en-US" sz="2300" dirty="0">
                <a:latin typeface="Times New Roman" panose="02020603050405020304" pitchFamily="18" charset="0"/>
                <a:cs typeface="Times New Roman" panose="02020603050405020304" pitchFamily="18" charset="0"/>
              </a:rPr>
              <a:t>to the output units.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a:t>
            </a:r>
            <a:r>
              <a:rPr lang="en-US" sz="2300" dirty="0">
                <a:solidFill>
                  <a:srgbClr val="C00000"/>
                </a:solidFill>
                <a:latin typeface="Times New Roman" panose="02020603050405020304" pitchFamily="18" charset="0"/>
                <a:cs typeface="Times New Roman" panose="02020603050405020304" pitchFamily="18" charset="0"/>
              </a:rPr>
              <a:t>connections </a:t>
            </a:r>
            <a:r>
              <a:rPr lang="en-US" sz="2300" b="1" dirty="0">
                <a:solidFill>
                  <a:srgbClr val="C00000"/>
                </a:solidFill>
                <a:latin typeface="Times New Roman" panose="02020603050405020304" pitchFamily="18" charset="0"/>
                <a:cs typeface="Times New Roman" panose="02020603050405020304" pitchFamily="18" charset="0"/>
              </a:rPr>
              <a:t>never skip </a:t>
            </a:r>
            <a:r>
              <a:rPr lang="en-US" sz="2300" dirty="0">
                <a:latin typeface="Times New Roman" panose="02020603050405020304" pitchFamily="18" charset="0"/>
                <a:cs typeface="Times New Roman" panose="02020603050405020304" pitchFamily="18" charset="0"/>
              </a:rPr>
              <a:t>a layer.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Typically</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layers </a:t>
            </a:r>
            <a:r>
              <a:rPr lang="en-US" sz="2300" dirty="0">
                <a:latin typeface="Times New Roman" panose="02020603050405020304" pitchFamily="18" charset="0"/>
                <a:cs typeface="Times New Roman" panose="02020603050405020304" pitchFamily="18" charset="0"/>
              </a:rPr>
              <a:t>are fully connected, meaning that </a:t>
            </a:r>
            <a:r>
              <a:rPr lang="en-US" sz="2300" b="1" dirty="0">
                <a:solidFill>
                  <a:srgbClr val="C00000"/>
                </a:solidFill>
                <a:latin typeface="Times New Roman" panose="02020603050405020304" pitchFamily="18" charset="0"/>
                <a:cs typeface="Times New Roman" panose="02020603050405020304" pitchFamily="18" charset="0"/>
              </a:rPr>
              <a:t>all units </a:t>
            </a:r>
            <a:r>
              <a:rPr lang="en-US" sz="2300" dirty="0">
                <a:latin typeface="Times New Roman" panose="02020603050405020304" pitchFamily="18" charset="0"/>
                <a:cs typeface="Times New Roman" panose="02020603050405020304" pitchFamily="18" charset="0"/>
              </a:rPr>
              <a:t>at one layer are connected with </a:t>
            </a:r>
            <a:r>
              <a:rPr lang="en-US" sz="2300" b="1" dirty="0">
                <a:solidFill>
                  <a:srgbClr val="C00000"/>
                </a:solidFill>
                <a:latin typeface="Times New Roman" panose="02020603050405020304" pitchFamily="18" charset="0"/>
                <a:cs typeface="Times New Roman" panose="02020603050405020304" pitchFamily="18" charset="0"/>
              </a:rPr>
              <a:t>all units at the next layer</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So</a:t>
            </a:r>
            <a:r>
              <a:rPr lang="en-US" sz="2300" dirty="0">
                <a:latin typeface="Times New Roman" panose="02020603050405020304" pitchFamily="18" charset="0"/>
                <a:cs typeface="Times New Roman" panose="02020603050405020304" pitchFamily="18" charset="0"/>
              </a:rPr>
              <a:t>, this means </a:t>
            </a:r>
            <a:r>
              <a:rPr lang="en-US" sz="2300" dirty="0" smtClean="0">
                <a:latin typeface="Times New Roman" panose="02020603050405020304" pitchFamily="18" charset="0"/>
                <a:cs typeface="Times New Roman" panose="02020603050405020304" pitchFamily="18" charset="0"/>
              </a:rPr>
              <a:t>that all </a:t>
            </a:r>
            <a:r>
              <a:rPr lang="en-US" sz="2300" dirty="0">
                <a:latin typeface="Times New Roman" panose="02020603050405020304" pitchFamily="18" charset="0"/>
                <a:cs typeface="Times New Roman" panose="02020603050405020304" pitchFamily="18" charset="0"/>
              </a:rPr>
              <a:t>input units are connected to all the units in the layer of hidden units, and all the units in the hidden layer are connected </a:t>
            </a:r>
            <a:r>
              <a:rPr lang="en-US" sz="2300" dirty="0" smtClean="0">
                <a:latin typeface="Times New Roman" panose="02020603050405020304" pitchFamily="18" charset="0"/>
                <a:cs typeface="Times New Roman" panose="02020603050405020304" pitchFamily="18" charset="0"/>
              </a:rPr>
              <a:t>to all </a:t>
            </a:r>
            <a:r>
              <a:rPr lang="en-US" sz="2300" dirty="0">
                <a:latin typeface="Times New Roman" panose="02020603050405020304" pitchFamily="18" charset="0"/>
                <a:cs typeface="Times New Roman" panose="02020603050405020304" pitchFamily="18" charset="0"/>
              </a:rPr>
              <a:t>the output units.</a:t>
            </a:r>
          </a:p>
        </p:txBody>
      </p:sp>
    </p:spTree>
    <p:extLst>
      <p:ext uri="{BB962C8B-B14F-4D97-AF65-F5344CB8AC3E}">
        <p14:creationId xmlns:p14="http://schemas.microsoft.com/office/powerpoint/2010/main" val="3406750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06188" y="1210953"/>
            <a:ext cx="11779624" cy="5262979"/>
          </a:xfrm>
          <a:prstGeom prst="rect">
            <a:avLst/>
          </a:prstGeom>
        </p:spPr>
        <p:txBody>
          <a:bodyPr wrap="square">
            <a:spAutoFit/>
          </a:bodyPr>
          <a:lstStyle/>
          <a:p>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Multilayer </a:t>
            </a:r>
            <a:r>
              <a:rPr lang="en-SG" sz="2400" dirty="0">
                <a:latin typeface="Times New Roman" panose="02020603050405020304" pitchFamily="18" charset="0"/>
                <a:cs typeface="Times New Roman" panose="02020603050405020304" pitchFamily="18" charset="0"/>
              </a:rPr>
              <a:t>neural networks learn in much the same way as single </a:t>
            </a:r>
            <a:r>
              <a:rPr lang="en-SG" sz="2400" dirty="0" smtClean="0">
                <a:latin typeface="Times New Roman" panose="02020603050405020304" pitchFamily="18" charset="0"/>
                <a:cs typeface="Times New Roman" panose="02020603050405020304" pitchFamily="18" charset="0"/>
              </a:rPr>
              <a:t>perceptron's.</a:t>
            </a:r>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a:latin typeface="Times New Roman" panose="02020603050405020304" pitchFamily="18" charset="0"/>
                <a:cs typeface="Times New Roman" panose="02020603050405020304" pitchFamily="18" charset="0"/>
              </a:rPr>
              <a:t>The main difference is that in a multilayer network, each neuron </a:t>
            </a:r>
            <a:r>
              <a:rPr lang="en-SG" sz="2400" dirty="0" smtClean="0">
                <a:latin typeface="Times New Roman" panose="02020603050405020304" pitchFamily="18" charset="0"/>
                <a:cs typeface="Times New Roman" panose="02020603050405020304" pitchFamily="18" charset="0"/>
              </a:rPr>
              <a:t>has weights </a:t>
            </a:r>
            <a:r>
              <a:rPr lang="en-SG" sz="2400" dirty="0">
                <a:latin typeface="Times New Roman" panose="02020603050405020304" pitchFamily="18" charset="0"/>
                <a:cs typeface="Times New Roman" panose="02020603050405020304" pitchFamily="18" charset="0"/>
              </a:rPr>
              <a:t>associated with its inputs, and so there are </a:t>
            </a:r>
            <a:r>
              <a:rPr lang="en-SG" sz="2400" b="1" dirty="0">
                <a:solidFill>
                  <a:srgbClr val="C00000"/>
                </a:solidFill>
                <a:latin typeface="Times New Roman" panose="02020603050405020304" pitchFamily="18" charset="0"/>
                <a:cs typeface="Times New Roman" panose="02020603050405020304" pitchFamily="18" charset="0"/>
              </a:rPr>
              <a:t>a far greater number </a:t>
            </a:r>
            <a:r>
              <a:rPr lang="en-SG" sz="2400" b="1" dirty="0" smtClean="0">
                <a:solidFill>
                  <a:srgbClr val="C00000"/>
                </a:solidFill>
                <a:latin typeface="Times New Roman" panose="02020603050405020304" pitchFamily="18" charset="0"/>
                <a:cs typeface="Times New Roman" panose="02020603050405020304" pitchFamily="18" charset="0"/>
              </a:rPr>
              <a:t>of weights </a:t>
            </a:r>
            <a:r>
              <a:rPr lang="en-SG" sz="2400" b="1" dirty="0">
                <a:solidFill>
                  <a:srgbClr val="C00000"/>
                </a:solidFill>
                <a:latin typeface="Times New Roman" panose="02020603050405020304" pitchFamily="18" charset="0"/>
                <a:cs typeface="Times New Roman" panose="02020603050405020304" pitchFamily="18" charset="0"/>
              </a:rPr>
              <a:t>to be adjusted </a:t>
            </a:r>
            <a:r>
              <a:rPr lang="en-SG" sz="2400" dirty="0">
                <a:latin typeface="Times New Roman" panose="02020603050405020304" pitchFamily="18" charset="0"/>
                <a:cs typeface="Times New Roman" panose="02020603050405020304" pitchFamily="18" charset="0"/>
              </a:rPr>
              <a:t>when an error is made with </a:t>
            </a:r>
            <a:r>
              <a:rPr lang="en-SG" sz="2400" b="1" dirty="0">
                <a:solidFill>
                  <a:srgbClr val="C00000"/>
                </a:solidFill>
                <a:latin typeface="Times New Roman" panose="02020603050405020304" pitchFamily="18" charset="0"/>
                <a:cs typeface="Times New Roman" panose="02020603050405020304" pitchFamily="18" charset="0"/>
              </a:rPr>
              <a:t>a piece</a:t>
            </a:r>
            <a:r>
              <a:rPr lang="en-SG" sz="2400" dirty="0">
                <a:solidFill>
                  <a:srgbClr val="C00000"/>
                </a:solidFill>
                <a:latin typeface="Times New Roman" panose="02020603050405020304" pitchFamily="18" charset="0"/>
                <a:cs typeface="Times New Roman" panose="02020603050405020304" pitchFamily="18" charset="0"/>
              </a:rPr>
              <a:t> </a:t>
            </a:r>
            <a:r>
              <a:rPr lang="en-SG" sz="2400" dirty="0">
                <a:latin typeface="Times New Roman" panose="02020603050405020304" pitchFamily="18" charset="0"/>
                <a:cs typeface="Times New Roman" panose="02020603050405020304" pitchFamily="18" charset="0"/>
              </a:rPr>
              <a:t>of training data</a:t>
            </a:r>
            <a:r>
              <a:rPr lang="en-SG" sz="2400" dirty="0" smtClean="0">
                <a:latin typeface="Minion-Regular"/>
              </a:rPr>
              <a:t>.</a:t>
            </a:r>
          </a:p>
          <a:p>
            <a:pPr marL="342900" indent="-342900" algn="just">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How </a:t>
            </a:r>
            <a:r>
              <a:rPr lang="en-SG" sz="2400" dirty="0">
                <a:latin typeface="Times New Roman" panose="02020603050405020304" pitchFamily="18" charset="0"/>
                <a:cs typeface="Times New Roman" panose="02020603050405020304" pitchFamily="18" charset="0"/>
              </a:rPr>
              <a:t>to assign </a:t>
            </a:r>
            <a:r>
              <a:rPr lang="en-SG" sz="2400" dirty="0" smtClean="0">
                <a:latin typeface="Times New Roman" panose="02020603050405020304" pitchFamily="18" charset="0"/>
                <a:cs typeface="Times New Roman" panose="02020603050405020304" pitchFamily="18" charset="0"/>
              </a:rPr>
              <a:t> credit to </a:t>
            </a:r>
            <a:r>
              <a:rPr lang="en-SG" sz="2400" dirty="0">
                <a:latin typeface="Times New Roman" panose="02020603050405020304" pitchFamily="18" charset="0"/>
                <a:cs typeface="Times New Roman" panose="02020603050405020304" pitchFamily="18" charset="0"/>
              </a:rPr>
              <a:t>the </a:t>
            </a:r>
            <a:r>
              <a:rPr lang="en-SG" sz="2400" dirty="0" smtClean="0">
                <a:latin typeface="Times New Roman" panose="02020603050405020304" pitchFamily="18" charset="0"/>
                <a:cs typeface="Times New Roman" panose="02020603050405020304" pitchFamily="18" charset="0"/>
              </a:rPr>
              <a:t>various weights ?</a:t>
            </a: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than a hundred different learning algorithms are available, but the most popular method is back-propagation.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method was first proposed in </a:t>
            </a:r>
            <a:r>
              <a:rPr lang="en-US" sz="2400" b="1" dirty="0">
                <a:solidFill>
                  <a:srgbClr val="C00000"/>
                </a:solidFill>
                <a:latin typeface="Times New Roman" panose="02020603050405020304" pitchFamily="18" charset="0"/>
                <a:cs typeface="Times New Roman" panose="02020603050405020304" pitchFamily="18" charset="0"/>
              </a:rPr>
              <a:t>1969</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Bryson and Ho</a:t>
            </a:r>
            <a:r>
              <a:rPr lang="en-US" sz="2400" dirty="0">
                <a:latin typeface="Times New Roman" panose="02020603050405020304" pitchFamily="18" charset="0"/>
                <a:cs typeface="Times New Roman" panose="02020603050405020304" pitchFamily="18" charset="0"/>
              </a:rPr>
              <a:t>, 1969), but was ignored because of its demanding computations.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Only in the mid-</a:t>
            </a:r>
            <a:r>
              <a:rPr lang="en-US" sz="2400" b="1" dirty="0">
                <a:solidFill>
                  <a:srgbClr val="C00000"/>
                </a:solidFill>
                <a:latin typeface="Times New Roman" panose="02020603050405020304" pitchFamily="18" charset="0"/>
                <a:cs typeface="Times New Roman" panose="02020603050405020304" pitchFamily="18" charset="0"/>
              </a:rPr>
              <a:t>1980s </a:t>
            </a:r>
            <a:r>
              <a:rPr lang="en-US" sz="2400" dirty="0">
                <a:latin typeface="Times New Roman" panose="02020603050405020304" pitchFamily="18" charset="0"/>
                <a:cs typeface="Times New Roman" panose="02020603050405020304" pitchFamily="18" charset="0"/>
              </a:rPr>
              <a:t>was the back-propagation learning algorithm rediscovered.</a:t>
            </a:r>
          </a:p>
          <a:p>
            <a:pPr algn="just"/>
            <a:endParaRPr lang="en-SG"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3523129" y="282311"/>
            <a:ext cx="7866529" cy="646331"/>
          </a:xfrm>
          <a:prstGeom prst="rect">
            <a:avLst/>
          </a:prstGeom>
          <a:noFill/>
        </p:spPr>
        <p:txBody>
          <a:bodyPr wrap="square" rtlCol="0">
            <a:spAutoFit/>
          </a:bodyPr>
          <a:lstStyle/>
          <a:p>
            <a:r>
              <a:rPr lang="en-SG" sz="3600" b="1" dirty="0">
                <a:latin typeface="Monotype Corsiva" panose="03010101010201010101" pitchFamily="66" charset="0"/>
              </a:rPr>
              <a:t>Backpropagation</a:t>
            </a:r>
            <a:endParaRPr lang="en-SG" sz="3600" dirty="0">
              <a:latin typeface="Monotype Corsiva" panose="03010101010201010101" pitchFamily="66" charset="0"/>
            </a:endParaRPr>
          </a:p>
        </p:txBody>
      </p:sp>
    </p:spTree>
    <p:extLst>
      <p:ext uri="{BB962C8B-B14F-4D97-AF65-F5344CB8AC3E}">
        <p14:creationId xmlns:p14="http://schemas.microsoft.com/office/powerpoint/2010/main" val="41422282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61936" y="2290197"/>
            <a:ext cx="10739439" cy="1569660"/>
          </a:xfrm>
          <a:prstGeom prst="rect">
            <a:avLst/>
          </a:prstGeom>
        </p:spPr>
        <p:txBody>
          <a:bodyPr wrap="square">
            <a:spAutoFit/>
          </a:bodyPr>
          <a:lstStyle/>
          <a:p>
            <a:pPr marL="342900" lvl="0" indent="-342900">
              <a:buFont typeface="Wingdings" panose="05000000000000000000" pitchFamily="2" charset="2"/>
              <a:buChar char="v"/>
            </a:pPr>
            <a:r>
              <a:rPr lang="en-SG" sz="2400" dirty="0">
                <a:solidFill>
                  <a:srgbClr val="C00000"/>
                </a:solidFill>
                <a:latin typeface="Times New Roman" panose="02020603050405020304" pitchFamily="18" charset="0"/>
                <a:cs typeface="Times New Roman" panose="02020603050405020304" pitchFamily="18" charset="0"/>
              </a:rPr>
              <a:t>Back-propagation is the essence of neural net training. It is the practice of fine-tuning the weights of a neural net based on the</a:t>
            </a:r>
            <a:r>
              <a:rPr lang="en-SG" sz="2400" b="1" dirty="0">
                <a:solidFill>
                  <a:srgbClr val="C00000"/>
                </a:solidFill>
                <a:latin typeface="Times New Roman" panose="02020603050405020304" pitchFamily="18" charset="0"/>
                <a:cs typeface="Times New Roman" panose="02020603050405020304" pitchFamily="18" charset="0"/>
              </a:rPr>
              <a:t> error rate </a:t>
            </a:r>
            <a:r>
              <a:rPr lang="en-SG" sz="2400" dirty="0">
                <a:solidFill>
                  <a:srgbClr val="C00000"/>
                </a:solidFill>
                <a:latin typeface="Times New Roman" panose="02020603050405020304" pitchFamily="18" charset="0"/>
                <a:cs typeface="Times New Roman" panose="02020603050405020304" pitchFamily="18" charset="0"/>
              </a:rPr>
              <a:t>(i.e. loss) obtained in the previous epoch (i.e. iteration). Proper tuning of the weights ensures lower error rates, making the model reliable by increasing its generalization.</a:t>
            </a:r>
          </a:p>
        </p:txBody>
      </p:sp>
      <p:sp>
        <p:nvSpPr>
          <p:cNvPr id="5" name="Rectangle 4"/>
          <p:cNvSpPr/>
          <p:nvPr/>
        </p:nvSpPr>
        <p:spPr>
          <a:xfrm>
            <a:off x="3608929" y="282311"/>
            <a:ext cx="2973891" cy="646331"/>
          </a:xfrm>
          <a:prstGeom prst="rect">
            <a:avLst/>
          </a:prstGeom>
        </p:spPr>
        <p:txBody>
          <a:bodyPr wrap="none">
            <a:spAutoFit/>
          </a:bodyPr>
          <a:lstStyle/>
          <a:p>
            <a:pPr lvl="0"/>
            <a:r>
              <a:rPr lang="en-SG" sz="3600" b="1" dirty="0">
                <a:solidFill>
                  <a:prstClr val="black"/>
                </a:solidFill>
                <a:latin typeface="Monotype Corsiva" panose="03010101010201010101" pitchFamily="66" charset="0"/>
              </a:rPr>
              <a:t>Backpropagation</a:t>
            </a:r>
            <a:endParaRPr lang="en-SG" sz="3600" dirty="0">
              <a:solidFill>
                <a:prstClr val="black"/>
              </a:solidFill>
              <a:latin typeface="Monotype Corsiva" panose="03010101010201010101" pitchFamily="66" charset="0"/>
            </a:endParaRPr>
          </a:p>
        </p:txBody>
      </p:sp>
    </p:spTree>
    <p:extLst>
      <p:ext uri="{BB962C8B-B14F-4D97-AF65-F5344CB8AC3E}">
        <p14:creationId xmlns:p14="http://schemas.microsoft.com/office/powerpoint/2010/main" val="1378143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4" name="TextBox 3"/>
          <p:cNvSpPr txBox="1"/>
          <p:nvPr/>
        </p:nvSpPr>
        <p:spPr>
          <a:xfrm>
            <a:off x="2511747" y="171475"/>
            <a:ext cx="7866529" cy="646331"/>
          </a:xfrm>
          <a:prstGeom prst="rect">
            <a:avLst/>
          </a:prstGeom>
          <a:noFill/>
        </p:spPr>
        <p:txBody>
          <a:bodyPr wrap="square" rtlCol="0">
            <a:spAutoFit/>
          </a:bodyPr>
          <a:lstStyle/>
          <a:p>
            <a:r>
              <a:rPr lang="en-SG" sz="3600" b="1" dirty="0">
                <a:latin typeface="Monotype Corsiva" panose="03010101010201010101" pitchFamily="66" charset="0"/>
              </a:rPr>
              <a:t>How Backpropagation </a:t>
            </a:r>
            <a:r>
              <a:rPr lang="en-SG" sz="3600" b="1" dirty="0" smtClean="0">
                <a:latin typeface="Monotype Corsiva" panose="03010101010201010101" pitchFamily="66" charset="0"/>
              </a:rPr>
              <a:t>Algorithm Works</a:t>
            </a:r>
            <a:endParaRPr lang="en-SG" sz="3600" dirty="0">
              <a:latin typeface="Monotype Corsiva" panose="03010101010201010101" pitchFamily="66" charset="0"/>
            </a:endParaRPr>
          </a:p>
        </p:txBody>
      </p:sp>
      <p:sp>
        <p:nvSpPr>
          <p:cNvPr id="3" name="Rectangle 2"/>
          <p:cNvSpPr/>
          <p:nvPr/>
        </p:nvSpPr>
        <p:spPr>
          <a:xfrm>
            <a:off x="163273" y="1382429"/>
            <a:ext cx="11823939" cy="4693593"/>
          </a:xfrm>
          <a:prstGeom prst="rect">
            <a:avLst/>
          </a:prstGeom>
        </p:spPr>
        <p:txBody>
          <a:bodyPr wrap="square">
            <a:spAutoFit/>
          </a:bodyPr>
          <a:lstStyle/>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In a back-propagation neural network, the learning algorithm has two phases.</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First, a training input pattern is presented to the network input layer.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network </a:t>
            </a:r>
            <a:r>
              <a:rPr lang="en-US" sz="2300" dirty="0">
                <a:latin typeface="Times New Roman" panose="02020603050405020304" pitchFamily="18" charset="0"/>
                <a:cs typeface="Times New Roman" panose="02020603050405020304" pitchFamily="18" charset="0"/>
              </a:rPr>
              <a:t>then propagates the input pattern from layer to layer until the output</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pattern is generated by the output layer.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If </a:t>
            </a:r>
            <a:r>
              <a:rPr lang="en-US" sz="2300" dirty="0">
                <a:latin typeface="Times New Roman" panose="02020603050405020304" pitchFamily="18" charset="0"/>
                <a:cs typeface="Times New Roman" panose="02020603050405020304" pitchFamily="18" charset="0"/>
              </a:rPr>
              <a:t>this </a:t>
            </a:r>
            <a:r>
              <a:rPr lang="en-US" sz="2300" dirty="0" smtClean="0">
                <a:solidFill>
                  <a:srgbClr val="C00000"/>
                </a:solidFill>
                <a:latin typeface="Times New Roman" panose="02020603050405020304" pitchFamily="18" charset="0"/>
                <a:cs typeface="Times New Roman" panose="02020603050405020304" pitchFamily="18" charset="0"/>
              </a:rPr>
              <a:t>generated pattern </a:t>
            </a:r>
            <a:r>
              <a:rPr lang="en-US" sz="2300" dirty="0">
                <a:solidFill>
                  <a:srgbClr val="C00000"/>
                </a:solidFill>
                <a:latin typeface="Times New Roman" panose="02020603050405020304" pitchFamily="18" charset="0"/>
                <a:cs typeface="Times New Roman" panose="02020603050405020304" pitchFamily="18" charset="0"/>
              </a:rPr>
              <a:t>is different from </a:t>
            </a:r>
            <a:r>
              <a:rPr lang="en-US" sz="2300" dirty="0" smtClean="0">
                <a:solidFill>
                  <a:srgbClr val="C00000"/>
                </a:solidFill>
                <a:latin typeface="Times New Roman" panose="02020603050405020304" pitchFamily="18" charset="0"/>
                <a:cs typeface="Times New Roman" panose="02020603050405020304" pitchFamily="18" charset="0"/>
              </a:rPr>
              <a:t>the desired </a:t>
            </a:r>
            <a:r>
              <a:rPr lang="en-US" sz="2300" dirty="0">
                <a:solidFill>
                  <a:srgbClr val="C00000"/>
                </a:solidFill>
                <a:latin typeface="Times New Roman" panose="02020603050405020304" pitchFamily="18" charset="0"/>
                <a:cs typeface="Times New Roman" panose="02020603050405020304" pitchFamily="18" charset="0"/>
              </a:rPr>
              <a:t>output, an error is calculated and then propagated backwards </a:t>
            </a:r>
            <a:r>
              <a:rPr lang="en-US" sz="2300" dirty="0" smtClean="0">
                <a:solidFill>
                  <a:srgbClr val="C00000"/>
                </a:solidFill>
                <a:latin typeface="Times New Roman" panose="02020603050405020304" pitchFamily="18" charset="0"/>
                <a:cs typeface="Times New Roman" panose="02020603050405020304" pitchFamily="18" charset="0"/>
              </a:rPr>
              <a:t>through the </a:t>
            </a:r>
            <a:r>
              <a:rPr lang="en-US" sz="2300" dirty="0">
                <a:solidFill>
                  <a:srgbClr val="C00000"/>
                </a:solidFill>
                <a:latin typeface="Times New Roman" panose="02020603050405020304" pitchFamily="18" charset="0"/>
                <a:cs typeface="Times New Roman" panose="02020603050405020304" pitchFamily="18" charset="0"/>
              </a:rPr>
              <a:t>network from the output layer to the input layer. </a:t>
            </a:r>
            <a:endParaRPr lang="en-US" sz="2300" dirty="0" smtClean="0">
              <a:solidFill>
                <a:srgbClr val="C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solidFill>
                  <a:srgbClr val="C00000"/>
                </a:solidFill>
                <a:latin typeface="Times New Roman" panose="02020603050405020304" pitchFamily="18" charset="0"/>
                <a:cs typeface="Times New Roman" panose="02020603050405020304" pitchFamily="18" charset="0"/>
              </a:rPr>
              <a:t>The </a:t>
            </a:r>
            <a:r>
              <a:rPr lang="en-US" sz="2300" dirty="0">
                <a:solidFill>
                  <a:srgbClr val="C00000"/>
                </a:solidFill>
                <a:latin typeface="Times New Roman" panose="02020603050405020304" pitchFamily="18" charset="0"/>
                <a:cs typeface="Times New Roman" panose="02020603050405020304" pitchFamily="18" charset="0"/>
              </a:rPr>
              <a:t>weights are </a:t>
            </a:r>
            <a:r>
              <a:rPr lang="en-US" sz="2300" dirty="0" smtClean="0">
                <a:solidFill>
                  <a:srgbClr val="C00000"/>
                </a:solidFill>
                <a:latin typeface="Times New Roman" panose="02020603050405020304" pitchFamily="18" charset="0"/>
                <a:cs typeface="Times New Roman" panose="02020603050405020304" pitchFamily="18" charset="0"/>
              </a:rPr>
              <a:t>modified as </a:t>
            </a:r>
            <a:r>
              <a:rPr lang="en-US" sz="2300" dirty="0">
                <a:solidFill>
                  <a:srgbClr val="C00000"/>
                </a:solidFill>
                <a:latin typeface="Times New Roman" panose="02020603050405020304" pitchFamily="18" charset="0"/>
                <a:cs typeface="Times New Roman" panose="02020603050405020304" pitchFamily="18" charset="0"/>
              </a:rPr>
              <a:t>the error is propagated.</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As with any other neural network, a </a:t>
            </a:r>
            <a:r>
              <a:rPr lang="en-US" sz="2300" dirty="0">
                <a:solidFill>
                  <a:srgbClr val="C00000"/>
                </a:solidFill>
                <a:latin typeface="Times New Roman" panose="02020603050405020304" pitchFamily="18" charset="0"/>
                <a:cs typeface="Times New Roman" panose="02020603050405020304" pitchFamily="18" charset="0"/>
              </a:rPr>
              <a:t>back-propagation one is determined </a:t>
            </a:r>
            <a:r>
              <a:rPr lang="en-US" sz="2300" dirty="0" smtClean="0">
                <a:solidFill>
                  <a:srgbClr val="C00000"/>
                </a:solidFill>
                <a:latin typeface="Times New Roman" panose="02020603050405020304" pitchFamily="18" charset="0"/>
                <a:cs typeface="Times New Roman" panose="02020603050405020304" pitchFamily="18" charset="0"/>
              </a:rPr>
              <a:t>by </a:t>
            </a: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connections between neurons (</a:t>
            </a:r>
            <a:r>
              <a:rPr lang="en-US" sz="2300" dirty="0">
                <a:solidFill>
                  <a:srgbClr val="C00000"/>
                </a:solidFill>
                <a:latin typeface="Times New Roman" panose="02020603050405020304" pitchFamily="18" charset="0"/>
                <a:cs typeface="Times New Roman" panose="02020603050405020304" pitchFamily="18" charset="0"/>
              </a:rPr>
              <a:t>the network’s architecture</a:t>
            </a:r>
            <a:r>
              <a:rPr lang="en-US" sz="2300" dirty="0">
                <a:latin typeface="Times New Roman" panose="02020603050405020304" pitchFamily="18" charset="0"/>
                <a:cs typeface="Times New Roman" panose="02020603050405020304" pitchFamily="18" charset="0"/>
              </a:rPr>
              <a:t>), the </a:t>
            </a:r>
            <a:r>
              <a:rPr lang="en-US" sz="2300" dirty="0" smtClean="0">
                <a:solidFill>
                  <a:srgbClr val="C00000"/>
                </a:solidFill>
                <a:latin typeface="Times New Roman" panose="02020603050405020304" pitchFamily="18" charset="0"/>
                <a:cs typeface="Times New Roman" panose="02020603050405020304" pitchFamily="18" charset="0"/>
              </a:rPr>
              <a:t>activation function </a:t>
            </a:r>
            <a:r>
              <a:rPr lang="en-US" sz="2300" dirty="0">
                <a:latin typeface="Times New Roman" panose="02020603050405020304" pitchFamily="18" charset="0"/>
                <a:cs typeface="Times New Roman" panose="02020603050405020304" pitchFamily="18" charset="0"/>
              </a:rPr>
              <a:t>used by the neurons, and the learning algorithm (or </a:t>
            </a:r>
            <a:r>
              <a:rPr lang="en-US" sz="2300" dirty="0">
                <a:solidFill>
                  <a:srgbClr val="C00000"/>
                </a:solidFill>
                <a:latin typeface="Times New Roman" panose="02020603050405020304" pitchFamily="18" charset="0"/>
                <a:cs typeface="Times New Roman" panose="02020603050405020304" pitchFamily="18" charset="0"/>
              </a:rPr>
              <a:t>the learning </a:t>
            </a:r>
            <a:r>
              <a:rPr lang="en-US" sz="2300" dirty="0" smtClean="0">
                <a:solidFill>
                  <a:srgbClr val="C00000"/>
                </a:solidFill>
                <a:latin typeface="Times New Roman" panose="02020603050405020304" pitchFamily="18" charset="0"/>
                <a:cs typeface="Times New Roman" panose="02020603050405020304" pitchFamily="18" charset="0"/>
              </a:rPr>
              <a:t>law</a:t>
            </a:r>
            <a:r>
              <a:rPr lang="en-US" sz="2300" dirty="0" smtClean="0">
                <a:latin typeface="Times New Roman" panose="02020603050405020304" pitchFamily="18" charset="0"/>
                <a:cs typeface="Times New Roman" panose="02020603050405020304" pitchFamily="18" charset="0"/>
              </a:rPr>
              <a:t>) that </a:t>
            </a:r>
            <a:r>
              <a:rPr lang="en-US" sz="2300" dirty="0">
                <a:latin typeface="Times New Roman" panose="02020603050405020304" pitchFamily="18" charset="0"/>
                <a:cs typeface="Times New Roman" panose="02020603050405020304" pitchFamily="18" charset="0"/>
              </a:rPr>
              <a:t>specifies the procedure for adjusting weights.</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Typically, a back-propagation network is a </a:t>
            </a:r>
            <a:r>
              <a:rPr lang="en-US" sz="2300" dirty="0">
                <a:solidFill>
                  <a:srgbClr val="C00000"/>
                </a:solidFill>
                <a:latin typeface="Times New Roman" panose="02020603050405020304" pitchFamily="18" charset="0"/>
                <a:cs typeface="Times New Roman" panose="02020603050405020304" pitchFamily="18" charset="0"/>
              </a:rPr>
              <a:t>multilayer network that has </a:t>
            </a:r>
            <a:r>
              <a:rPr lang="en-US" sz="2300" dirty="0" smtClean="0">
                <a:solidFill>
                  <a:srgbClr val="C00000"/>
                </a:solidFill>
                <a:latin typeface="Times New Roman" panose="02020603050405020304" pitchFamily="18" charset="0"/>
                <a:cs typeface="Times New Roman" panose="02020603050405020304" pitchFamily="18" charset="0"/>
              </a:rPr>
              <a:t>three or </a:t>
            </a:r>
            <a:r>
              <a:rPr lang="en-US" sz="2300" dirty="0">
                <a:solidFill>
                  <a:srgbClr val="C00000"/>
                </a:solidFill>
                <a:latin typeface="Times New Roman" panose="02020603050405020304" pitchFamily="18" charset="0"/>
                <a:cs typeface="Times New Roman" panose="02020603050405020304" pitchFamily="18" charset="0"/>
              </a:rPr>
              <a:t>four layers</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layers </a:t>
            </a:r>
            <a:r>
              <a:rPr lang="en-US" sz="2300" dirty="0">
                <a:solidFill>
                  <a:srgbClr val="C00000"/>
                </a:solidFill>
                <a:latin typeface="Times New Roman" panose="02020603050405020304" pitchFamily="18" charset="0"/>
                <a:cs typeface="Times New Roman" panose="02020603050405020304" pitchFamily="18" charset="0"/>
              </a:rPr>
              <a:t>are fully connected</a:t>
            </a:r>
            <a:r>
              <a:rPr lang="en-US" sz="2300" dirty="0">
                <a:latin typeface="Times New Roman" panose="02020603050405020304" pitchFamily="18" charset="0"/>
                <a:cs typeface="Times New Roman" panose="02020603050405020304" pitchFamily="18" charset="0"/>
              </a:rPr>
              <a:t>, that is, every neuron in each </a:t>
            </a:r>
            <a:r>
              <a:rPr lang="en-US" sz="2300" dirty="0" smtClean="0">
                <a:latin typeface="Times New Roman" panose="02020603050405020304" pitchFamily="18" charset="0"/>
                <a:cs typeface="Times New Roman" panose="02020603050405020304" pitchFamily="18" charset="0"/>
              </a:rPr>
              <a:t>layer is </a:t>
            </a:r>
            <a:r>
              <a:rPr lang="en-US" sz="2300" dirty="0">
                <a:latin typeface="Times New Roman" panose="02020603050405020304" pitchFamily="18" charset="0"/>
                <a:cs typeface="Times New Roman" panose="02020603050405020304" pitchFamily="18" charset="0"/>
              </a:rPr>
              <a:t>connected to every other neuron in the adjacent forward layer.</a:t>
            </a:r>
          </a:p>
        </p:txBody>
      </p:sp>
    </p:spTree>
    <p:extLst>
      <p:ext uri="{BB962C8B-B14F-4D97-AF65-F5344CB8AC3E}">
        <p14:creationId xmlns:p14="http://schemas.microsoft.com/office/powerpoint/2010/main" val="1576203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5887" y="817806"/>
            <a:ext cx="8443913" cy="5672901"/>
          </a:xfrm>
          <a:prstGeom prst="rect">
            <a:avLst/>
          </a:prstGeom>
        </p:spPr>
      </p:pic>
      <p:pic>
        <p:nvPicPr>
          <p:cNvPr id="6" name="Picture 5"/>
          <p:cNvPicPr>
            <a:picLocks noChangeAspect="1"/>
          </p:cNvPicPr>
          <p:nvPr/>
        </p:nvPicPr>
        <p:blipFill>
          <a:blip r:embed="rId3"/>
          <a:stretch>
            <a:fillRect/>
          </a:stretch>
        </p:blipFill>
        <p:spPr>
          <a:xfrm>
            <a:off x="1939186" y="6034088"/>
            <a:ext cx="7890614" cy="785231"/>
          </a:xfrm>
          <a:prstGeom prst="rect">
            <a:avLst/>
          </a:prstGeom>
        </p:spPr>
      </p:pic>
      <p:pic>
        <p:nvPicPr>
          <p:cNvPr id="2" name="Picture 1"/>
          <p:cNvPicPr>
            <a:picLocks noChangeAspect="1"/>
          </p:cNvPicPr>
          <p:nvPr/>
        </p:nvPicPr>
        <p:blipFill>
          <a:blip r:embed="rId4"/>
          <a:stretch>
            <a:fillRect/>
          </a:stretch>
        </p:blipFill>
        <p:spPr>
          <a:xfrm>
            <a:off x="0" y="0"/>
            <a:ext cx="12192000" cy="1210954"/>
          </a:xfrm>
          <a:prstGeom prst="rect">
            <a:avLst/>
          </a:prstGeom>
        </p:spPr>
      </p:pic>
      <p:sp>
        <p:nvSpPr>
          <p:cNvPr id="4" name="TextBox 3"/>
          <p:cNvSpPr txBox="1"/>
          <p:nvPr/>
        </p:nvSpPr>
        <p:spPr>
          <a:xfrm>
            <a:off x="2783210" y="146318"/>
            <a:ext cx="7866529" cy="646331"/>
          </a:xfrm>
          <a:prstGeom prst="rect">
            <a:avLst/>
          </a:prstGeom>
          <a:noFill/>
        </p:spPr>
        <p:txBody>
          <a:bodyPr wrap="square" rtlCol="0">
            <a:spAutoFit/>
          </a:bodyPr>
          <a:lstStyle/>
          <a:p>
            <a:r>
              <a:rPr lang="en-SG" sz="3600" b="1" dirty="0">
                <a:latin typeface="Monotype Corsiva" panose="03010101010201010101" pitchFamily="66" charset="0"/>
              </a:rPr>
              <a:t>How Backpropagation Works</a:t>
            </a:r>
            <a:endParaRPr lang="en-SG" sz="3600" dirty="0">
              <a:latin typeface="Monotype Corsiva" panose="03010101010201010101" pitchFamily="66" charset="0"/>
            </a:endParaRPr>
          </a:p>
        </p:txBody>
      </p:sp>
    </p:spTree>
    <p:extLst>
      <p:ext uri="{BB962C8B-B14F-4D97-AF65-F5344CB8AC3E}">
        <p14:creationId xmlns:p14="http://schemas.microsoft.com/office/powerpoint/2010/main" val="262701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4" name="TextBox 3"/>
          <p:cNvSpPr txBox="1"/>
          <p:nvPr/>
        </p:nvSpPr>
        <p:spPr>
          <a:xfrm>
            <a:off x="2511747" y="171475"/>
            <a:ext cx="7866529" cy="646331"/>
          </a:xfrm>
          <a:prstGeom prst="rect">
            <a:avLst/>
          </a:prstGeom>
          <a:noFill/>
        </p:spPr>
        <p:txBody>
          <a:bodyPr wrap="square" rtlCol="0">
            <a:spAutoFit/>
          </a:bodyPr>
          <a:lstStyle/>
          <a:p>
            <a:r>
              <a:rPr lang="en-SG" sz="3600" b="1" dirty="0">
                <a:latin typeface="Monotype Corsiva" panose="03010101010201010101" pitchFamily="66" charset="0"/>
              </a:rPr>
              <a:t>Why We Need Backpropagation?</a:t>
            </a:r>
          </a:p>
        </p:txBody>
      </p:sp>
      <p:sp>
        <p:nvSpPr>
          <p:cNvPr id="6" name="Rectangle 5"/>
          <p:cNvSpPr/>
          <p:nvPr/>
        </p:nvSpPr>
        <p:spPr>
          <a:xfrm>
            <a:off x="457200" y="2136339"/>
            <a:ext cx="868680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Most prominent advantages of Backpropagation are: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has no parameters to tune apart from the </a:t>
            </a:r>
            <a:r>
              <a:rPr lang="en-US" sz="2400" dirty="0" smtClean="0">
                <a:latin typeface="Times New Roman" panose="02020603050405020304" pitchFamily="18" charset="0"/>
                <a:cs typeface="Times New Roman" panose="02020603050405020304" pitchFamily="18" charset="0"/>
              </a:rPr>
              <a:t>inputs and weights.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a flexible method as it does not require prior knowledge about the network</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a standard method that generally works well</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does not need any special mention of the features of the function to be learned.</a:t>
            </a:r>
          </a:p>
        </p:txBody>
      </p:sp>
    </p:spTree>
    <p:extLst>
      <p:ext uri="{BB962C8B-B14F-4D97-AF65-F5344CB8AC3E}">
        <p14:creationId xmlns:p14="http://schemas.microsoft.com/office/powerpoint/2010/main" val="2091818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6" name="Rectangle 5"/>
          <p:cNvSpPr/>
          <p:nvPr/>
        </p:nvSpPr>
        <p:spPr>
          <a:xfrm>
            <a:off x="457199" y="2136339"/>
            <a:ext cx="11443855"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Most prominent </a:t>
            </a:r>
            <a:r>
              <a:rPr lang="en-US" sz="2400" dirty="0" smtClean="0">
                <a:latin typeface="Times New Roman" panose="02020603050405020304" pitchFamily="18" charset="0"/>
                <a:cs typeface="Times New Roman" panose="02020603050405020304" pitchFamily="18" charset="0"/>
              </a:rPr>
              <a:t>disadvantages </a:t>
            </a:r>
            <a:r>
              <a:rPr lang="en-US" sz="2400" dirty="0">
                <a:latin typeface="Times New Roman" panose="02020603050405020304" pitchFamily="18" charset="0"/>
                <a:cs typeface="Times New Roman" panose="02020603050405020304" pitchFamily="18" charset="0"/>
              </a:rPr>
              <a:t>of Backpropagation are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actual performance of backpropagation on a specific problem is dependent on the input data.</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Backpropagation can be quite sensitive to noisy data</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57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7599" y="2396262"/>
            <a:ext cx="5807197" cy="1503386"/>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83775" y="1658942"/>
            <a:ext cx="11819966" cy="1569660"/>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Rather than using the simple Step function that single </a:t>
            </a:r>
            <a:r>
              <a:rPr lang="en-SG" sz="2400" dirty="0" smtClean="0">
                <a:latin typeface="Times New Roman" panose="02020603050405020304" pitchFamily="18" charset="0"/>
                <a:cs typeface="Times New Roman" panose="02020603050405020304" pitchFamily="18" charset="0"/>
              </a:rPr>
              <a:t>perceptron's use,  multilayer </a:t>
            </a:r>
            <a:r>
              <a:rPr lang="en-SG" sz="2400" dirty="0">
                <a:latin typeface="Times New Roman" panose="02020603050405020304" pitchFamily="18" charset="0"/>
                <a:cs typeface="Times New Roman" panose="02020603050405020304" pitchFamily="18" charset="0"/>
              </a:rPr>
              <a:t>backpropagation networks usually use the </a:t>
            </a:r>
            <a:r>
              <a:rPr lang="en-SG" sz="2400" b="1" dirty="0">
                <a:latin typeface="Times New Roman" panose="02020603050405020304" pitchFamily="18" charset="0"/>
                <a:cs typeface="Times New Roman" panose="02020603050405020304" pitchFamily="18" charset="0"/>
              </a:rPr>
              <a:t>sigmoid function</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r>
              <a:rPr lang="en-SG" sz="2400" dirty="0" smtClean="0">
                <a:latin typeface="Times New Roman" panose="02020603050405020304" pitchFamily="18" charset="0"/>
                <a:cs typeface="Times New Roman" panose="02020603050405020304" pitchFamily="18" charset="0"/>
              </a:rPr>
              <a:t>The sigmoid function is defined as follows: </a:t>
            </a:r>
            <a:endParaRPr lang="en-SG"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83775" y="4761790"/>
            <a:ext cx="11819966" cy="707886"/>
          </a:xfrm>
          <a:prstGeom prst="rect">
            <a:avLst/>
          </a:prstGeom>
        </p:spPr>
        <p:txBody>
          <a:bodyPr wrap="square">
            <a:spAutoFit/>
          </a:bodyPr>
          <a:lstStyle/>
          <a:p>
            <a:pPr algn="just"/>
            <a:r>
              <a:rPr lang="en-SG" sz="2000" i="1" dirty="0" smtClean="0">
                <a:solidFill>
                  <a:srgbClr val="231F20"/>
                </a:solidFill>
                <a:latin typeface="Times New Roman" panose="02020603050405020304" pitchFamily="18" charset="0"/>
                <a:cs typeface="Times New Roman" panose="02020603050405020304" pitchFamily="18" charset="0"/>
              </a:rPr>
              <a:t>Note: sigmoid </a:t>
            </a:r>
            <a:r>
              <a:rPr lang="en-SG" sz="2000" i="1" dirty="0">
                <a:solidFill>
                  <a:srgbClr val="231F20"/>
                </a:solidFill>
                <a:latin typeface="Times New Roman" panose="02020603050405020304" pitchFamily="18" charset="0"/>
                <a:cs typeface="Times New Roman" panose="02020603050405020304" pitchFamily="18" charset="0"/>
              </a:rPr>
              <a:t>function cannot actually reach 0 or 1, it is usual </a:t>
            </a:r>
            <a:r>
              <a:rPr lang="en-SG" sz="2000" i="1" dirty="0" smtClean="0">
                <a:solidFill>
                  <a:srgbClr val="231F20"/>
                </a:solidFill>
                <a:latin typeface="Times New Roman" panose="02020603050405020304" pitchFamily="18" charset="0"/>
                <a:cs typeface="Times New Roman" panose="02020603050405020304" pitchFamily="18" charset="0"/>
              </a:rPr>
              <a:t>to accept </a:t>
            </a:r>
            <a:r>
              <a:rPr lang="en-SG" sz="2000" i="1" dirty="0">
                <a:solidFill>
                  <a:srgbClr val="231F20"/>
                </a:solidFill>
                <a:latin typeface="Times New Roman" panose="02020603050405020304" pitchFamily="18" charset="0"/>
                <a:cs typeface="Times New Roman" panose="02020603050405020304" pitchFamily="18" charset="0"/>
              </a:rPr>
              <a:t>a value such as 0.9 as representing 1 and 0.1 as representing 0</a:t>
            </a:r>
            <a:r>
              <a:rPr lang="en-SG" sz="2000" i="1" dirty="0">
                <a:solidFill>
                  <a:srgbClr val="231F20"/>
                </a:solidFill>
                <a:latin typeface="Minion-Regular"/>
              </a:rPr>
              <a:t>.</a:t>
            </a:r>
            <a:endParaRPr lang="en-SG" sz="2000" i="1" dirty="0"/>
          </a:p>
        </p:txBody>
      </p:sp>
    </p:spTree>
    <p:extLst>
      <p:ext uri="{BB962C8B-B14F-4D97-AF65-F5344CB8AC3E}">
        <p14:creationId xmlns:p14="http://schemas.microsoft.com/office/powerpoint/2010/main" val="1410814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95" y="0"/>
            <a:ext cx="11934612" cy="1104900"/>
          </a:xfrm>
          <a:prstGeom prst="rect">
            <a:avLst/>
          </a:prstGeom>
        </p:spPr>
      </p:pic>
      <p:sp>
        <p:nvSpPr>
          <p:cNvPr id="3" name="Rectangle 2"/>
          <p:cNvSpPr/>
          <p:nvPr/>
        </p:nvSpPr>
        <p:spPr>
          <a:xfrm>
            <a:off x="2652200" y="229284"/>
            <a:ext cx="6240811" cy="646331"/>
          </a:xfrm>
          <a:prstGeom prst="rect">
            <a:avLst/>
          </a:prstGeom>
        </p:spPr>
        <p:txBody>
          <a:bodyPr wrap="none">
            <a:spAutoFit/>
          </a:bodyPr>
          <a:lstStyle/>
          <a:p>
            <a:pPr lvl="0"/>
            <a:r>
              <a:rPr lang="en-SG" sz="3600" b="1" dirty="0">
                <a:solidFill>
                  <a:prstClr val="black"/>
                </a:solidFill>
                <a:latin typeface="Monotype Corsiva" panose="03010101010201010101" pitchFamily="66" charset="0"/>
              </a:rPr>
              <a:t>Biological </a:t>
            </a:r>
            <a:r>
              <a:rPr lang="en-SG" sz="3600" b="1" dirty="0" smtClean="0">
                <a:solidFill>
                  <a:prstClr val="black"/>
                </a:solidFill>
                <a:latin typeface="Monotype Corsiva" panose="03010101010201010101" pitchFamily="66" charset="0"/>
              </a:rPr>
              <a:t>Neural Network Structure</a:t>
            </a:r>
            <a:endParaRPr lang="en-SG" sz="3600" b="1" dirty="0">
              <a:solidFill>
                <a:prstClr val="black"/>
              </a:solidFill>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1970201" y="1856510"/>
            <a:ext cx="8535443" cy="4492338"/>
          </a:xfrm>
          <a:prstGeom prst="rect">
            <a:avLst/>
          </a:prstGeom>
        </p:spPr>
      </p:pic>
    </p:spTree>
    <p:extLst>
      <p:ext uri="{BB962C8B-B14F-4D97-AF65-F5344CB8AC3E}">
        <p14:creationId xmlns:p14="http://schemas.microsoft.com/office/powerpoint/2010/main" val="9682089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TextBox 2"/>
          <p:cNvSpPr txBox="1"/>
          <p:nvPr/>
        </p:nvSpPr>
        <p:spPr>
          <a:xfrm>
            <a:off x="3843414" y="282311"/>
            <a:ext cx="5150224" cy="646331"/>
          </a:xfrm>
          <a:prstGeom prst="rect">
            <a:avLst/>
          </a:prstGeom>
          <a:noFill/>
        </p:spPr>
        <p:txBody>
          <a:bodyPr wrap="square" rtlCol="0">
            <a:spAutoFit/>
          </a:bodyPr>
          <a:lstStyle/>
          <a:p>
            <a:r>
              <a:rPr lang="en-SG" sz="3600" b="1" dirty="0" smtClean="0">
                <a:latin typeface="Monotype Corsiva" panose="03010101010201010101" pitchFamily="66" charset="0"/>
              </a:rPr>
              <a:t>Tasks for you !!. </a:t>
            </a:r>
            <a:endParaRPr lang="en-SG" sz="3600" b="1" dirty="0">
              <a:latin typeface="Monotype Corsiva" panose="03010101010201010101" pitchFamily="66" charset="0"/>
            </a:endParaRPr>
          </a:p>
        </p:txBody>
      </p:sp>
      <p:sp>
        <p:nvSpPr>
          <p:cNvPr id="4" name="Rectangle 3"/>
          <p:cNvSpPr/>
          <p:nvPr/>
        </p:nvSpPr>
        <p:spPr>
          <a:xfrm>
            <a:off x="596281" y="2361311"/>
            <a:ext cx="11745010" cy="2677656"/>
          </a:xfrm>
          <a:prstGeom prst="rect">
            <a:avLst/>
          </a:prstGeom>
        </p:spPr>
        <p:txBody>
          <a:bodyPr wrap="none">
            <a:spAutoFit/>
          </a:bodyPr>
          <a:lstStyle/>
          <a:p>
            <a:pPr marL="457200" indent="-457200">
              <a:buAutoNum type="arabicPeriod"/>
            </a:pPr>
            <a:r>
              <a:rPr lang="en-SG" sz="2400" b="1" dirty="0" smtClean="0">
                <a:solidFill>
                  <a:srgbClr val="231F20"/>
                </a:solidFill>
                <a:latin typeface="Times New Roman" panose="02020603050405020304" pitchFamily="18" charset="0"/>
                <a:cs typeface="Times New Roman" panose="02020603050405020304" pitchFamily="18" charset="0"/>
              </a:rPr>
              <a:t>Derive Back Propagation Algorithm Pseudocode.</a:t>
            </a:r>
          </a:p>
          <a:p>
            <a:endParaRPr lang="en-SG" sz="2400" b="1" dirty="0" smtClean="0">
              <a:solidFill>
                <a:srgbClr val="231F20"/>
              </a:solidFill>
              <a:latin typeface="Times New Roman" panose="02020603050405020304" pitchFamily="18" charset="0"/>
              <a:cs typeface="Times New Roman" panose="02020603050405020304" pitchFamily="18" charset="0"/>
            </a:endParaRPr>
          </a:p>
          <a:p>
            <a:r>
              <a:rPr lang="en-US" i="1" dirty="0"/>
              <a:t> </a:t>
            </a:r>
            <a:r>
              <a:rPr lang="en-US" i="1" dirty="0" smtClean="0"/>
              <a:t>        </a:t>
            </a:r>
            <a:r>
              <a:rPr lang="en-SG" i="1" dirty="0">
                <a:solidFill>
                  <a:srgbClr val="231F20"/>
                </a:solidFill>
                <a:latin typeface="MyriadMM-700--400-"/>
              </a:rPr>
              <a:t>Reference Text</a:t>
            </a:r>
            <a:r>
              <a:rPr lang="en-US" i="1" dirty="0" smtClean="0"/>
              <a:t> :  Artificial Intelligence - A </a:t>
            </a:r>
            <a:r>
              <a:rPr lang="en-US" i="1" dirty="0"/>
              <a:t>Guide to Intelligent </a:t>
            </a:r>
            <a:r>
              <a:rPr lang="en-US" i="1" dirty="0" smtClean="0"/>
              <a:t>Systems , </a:t>
            </a:r>
            <a:r>
              <a:rPr lang="en-US" i="1" dirty="0" smtClean="0">
                <a:latin typeface="AdvP1612"/>
              </a:rPr>
              <a:t>Michael </a:t>
            </a:r>
            <a:r>
              <a:rPr lang="en-US" i="1" dirty="0">
                <a:latin typeface="AdvP1612"/>
              </a:rPr>
              <a:t>Negnevitsky </a:t>
            </a:r>
            <a:r>
              <a:rPr lang="en-US" i="1" dirty="0" smtClean="0"/>
              <a:t>chapter 6,, </a:t>
            </a:r>
            <a:r>
              <a:rPr lang="en-SG" i="1" dirty="0" smtClean="0">
                <a:solidFill>
                  <a:srgbClr val="231F20"/>
                </a:solidFill>
                <a:latin typeface="MyriadMM-700--400-"/>
              </a:rPr>
              <a:t>Page 179.</a:t>
            </a:r>
            <a:endParaRPr lang="en-SG" sz="2400" b="1" i="1" dirty="0" smtClean="0">
              <a:solidFill>
                <a:srgbClr val="231F20"/>
              </a:solidFill>
              <a:latin typeface="Times New Roman" panose="02020603050405020304" pitchFamily="18" charset="0"/>
              <a:cs typeface="Times New Roman" panose="02020603050405020304" pitchFamily="18" charset="0"/>
            </a:endParaRPr>
          </a:p>
          <a:p>
            <a:endParaRPr lang="en-SG" sz="2400" b="1" i="1" dirty="0">
              <a:solidFill>
                <a:srgbClr val="231F20"/>
              </a:solidFill>
              <a:latin typeface="Times New Roman" panose="02020603050405020304" pitchFamily="18" charset="0"/>
              <a:cs typeface="Times New Roman" panose="02020603050405020304" pitchFamily="18" charset="0"/>
            </a:endParaRPr>
          </a:p>
          <a:p>
            <a:r>
              <a:rPr lang="en-SG" sz="2400" b="1" dirty="0" smtClean="0">
                <a:solidFill>
                  <a:srgbClr val="231F20"/>
                </a:solidFill>
                <a:latin typeface="Times New Roman" panose="02020603050405020304" pitchFamily="18" charset="0"/>
                <a:cs typeface="Times New Roman" panose="02020603050405020304" pitchFamily="18" charset="0"/>
              </a:rPr>
              <a:t>2.  State the Methodologies  for Improving </a:t>
            </a:r>
            <a:r>
              <a:rPr lang="en-SG" sz="2400" b="1" dirty="0">
                <a:solidFill>
                  <a:srgbClr val="231F20"/>
                </a:solidFill>
                <a:latin typeface="Times New Roman" panose="02020603050405020304" pitchFamily="18" charset="0"/>
                <a:cs typeface="Times New Roman" panose="02020603050405020304" pitchFamily="18" charset="0"/>
              </a:rPr>
              <a:t>the Performance of </a:t>
            </a:r>
            <a:r>
              <a:rPr lang="en-SG" sz="2400" b="1" dirty="0" smtClean="0">
                <a:solidFill>
                  <a:srgbClr val="231F20"/>
                </a:solidFill>
                <a:latin typeface="Times New Roman" panose="02020603050405020304" pitchFamily="18" charset="0"/>
                <a:cs typeface="Times New Roman" panose="02020603050405020304" pitchFamily="18" charset="0"/>
              </a:rPr>
              <a:t>Backpropagation</a:t>
            </a:r>
          </a:p>
          <a:p>
            <a:endParaRPr lang="en-SG" b="1" dirty="0">
              <a:solidFill>
                <a:srgbClr val="231F20"/>
              </a:solidFill>
              <a:latin typeface="MyriadMM-700--400-"/>
            </a:endParaRPr>
          </a:p>
          <a:p>
            <a:r>
              <a:rPr lang="en-SG" i="1" dirty="0" smtClean="0">
                <a:solidFill>
                  <a:srgbClr val="231F20"/>
                </a:solidFill>
                <a:latin typeface="MyriadMM-700--400-"/>
              </a:rPr>
              <a:t>        Reference Text : Artificial Intelligence Illuminated , chapter 11 , Page </a:t>
            </a:r>
            <a:r>
              <a:rPr lang="en-SG" i="1" dirty="0">
                <a:solidFill>
                  <a:srgbClr val="231F20"/>
                </a:solidFill>
                <a:latin typeface="MyriadMM-700--400-"/>
              </a:rPr>
              <a:t>305 </a:t>
            </a:r>
            <a:endParaRPr lang="en-SG" i="1" dirty="0" smtClean="0">
              <a:solidFill>
                <a:srgbClr val="231F20"/>
              </a:solidFill>
              <a:latin typeface="MyriadMM-700--400-"/>
            </a:endParaRPr>
          </a:p>
          <a:p>
            <a:endParaRPr lang="en-SG" i="1" dirty="0"/>
          </a:p>
        </p:txBody>
      </p:sp>
    </p:spTree>
    <p:extLst>
      <p:ext uri="{BB962C8B-B14F-4D97-AF65-F5344CB8AC3E}">
        <p14:creationId xmlns:p14="http://schemas.microsoft.com/office/powerpoint/2010/main" val="21224584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0" y="2417180"/>
            <a:ext cx="11748655" cy="3046988"/>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Learning, in artificial neural network, is the method of modifying the weights of connections between the neurons of a specified network.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Learning </a:t>
            </a:r>
            <a:r>
              <a:rPr lang="en-US" sz="2400" dirty="0">
                <a:latin typeface="Times New Roman" panose="02020603050405020304" pitchFamily="18" charset="0"/>
                <a:cs typeface="Times New Roman" panose="02020603050405020304" pitchFamily="18" charset="0"/>
              </a:rPr>
              <a:t>in ANN can be classified into three categories </a:t>
            </a:r>
            <a:r>
              <a:rPr lang="en-US" sz="2400" dirty="0" smtClean="0">
                <a:latin typeface="Times New Roman" panose="02020603050405020304" pitchFamily="18" charset="0"/>
                <a:cs typeface="Times New Roman" panose="02020603050405020304" pitchFamily="18" charset="0"/>
              </a:rPr>
              <a:t>namely:</a:t>
            </a:r>
          </a:p>
          <a:p>
            <a:pPr algn="just"/>
            <a:endParaRPr lang="en-US" sz="2400" dirty="0">
              <a:latin typeface="Times New Roman" panose="02020603050405020304" pitchFamily="18" charset="0"/>
              <a:cs typeface="Times New Roman" panose="02020603050405020304" pitchFamily="18" charset="0"/>
            </a:endParaRP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Supervised Learning, </a:t>
            </a: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Unsupervised Learning, </a:t>
            </a: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Reinforcement Learning. </a:t>
            </a:r>
          </a:p>
          <a:p>
            <a:pPr marL="342900" indent="-342900"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894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38545" y="836882"/>
            <a:ext cx="11956473" cy="3600986"/>
          </a:xfrm>
          <a:prstGeom prst="rect">
            <a:avLst/>
          </a:prstGeom>
        </p:spPr>
        <p:txBody>
          <a:bodyPr wrap="square">
            <a:spAutoFit/>
          </a:bodyPr>
          <a:lstStyle/>
          <a:p>
            <a:pPr algn="just"/>
            <a:endParaRPr lang="en-US" dirty="0"/>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name suggests, this type of learning is done under the supervision of a </a:t>
            </a:r>
            <a:r>
              <a:rPr lang="en-US" sz="2400" dirty="0" smtClean="0">
                <a:latin typeface="Times New Roman" panose="02020603050405020304" pitchFamily="18" charset="0"/>
                <a:cs typeface="Times New Roman" panose="02020603050405020304" pitchFamily="18" charset="0"/>
              </a:rPr>
              <a:t>supervisor. </a:t>
            </a: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learning process is dependent.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During the training of ANN under supervised learning, the input vector is presented to the network, which will give an output vector. This output vector is compared with the desired output vector. An error signal is generated, if there is a difference between the actual output and the desired output vector. On the basis of this error signal, the weights are adjusted until the actual output is matched with the desired output.</a:t>
            </a:r>
          </a:p>
          <a:p>
            <a:pPr algn="just"/>
            <a:endParaRPr lang="en-US" dirty="0"/>
          </a:p>
        </p:txBody>
      </p:sp>
      <p:pic>
        <p:nvPicPr>
          <p:cNvPr id="4" name="Picture 3"/>
          <p:cNvPicPr>
            <a:picLocks noChangeAspect="1"/>
          </p:cNvPicPr>
          <p:nvPr/>
        </p:nvPicPr>
        <p:blipFill>
          <a:blip r:embed="rId3"/>
          <a:stretch>
            <a:fillRect/>
          </a:stretch>
        </p:blipFill>
        <p:spPr>
          <a:xfrm>
            <a:off x="2877849" y="4371648"/>
            <a:ext cx="5743575" cy="2486025"/>
          </a:xfrm>
          <a:prstGeom prst="rect">
            <a:avLst/>
          </a:prstGeom>
        </p:spPr>
      </p:pic>
      <p:sp>
        <p:nvSpPr>
          <p:cNvPr id="5" name="Rectangle 4"/>
          <p:cNvSpPr/>
          <p:nvPr/>
        </p:nvSpPr>
        <p:spPr>
          <a:xfrm>
            <a:off x="3685164" y="190551"/>
            <a:ext cx="3504486" cy="646331"/>
          </a:xfrm>
          <a:prstGeom prst="rect">
            <a:avLst/>
          </a:prstGeom>
        </p:spPr>
        <p:txBody>
          <a:bodyPr wrap="none">
            <a:spAutoFit/>
          </a:bodyPr>
          <a:lstStyle/>
          <a:p>
            <a:r>
              <a:rPr lang="en-US" sz="3600" b="1" dirty="0">
                <a:latin typeface="Monotype Corsiva" panose="03010101010201010101" pitchFamily="66" charset="0"/>
              </a:rPr>
              <a:t>Supervised Learning</a:t>
            </a:r>
          </a:p>
        </p:txBody>
      </p:sp>
    </p:spTree>
    <p:extLst>
      <p:ext uri="{BB962C8B-B14F-4D97-AF65-F5344CB8AC3E}">
        <p14:creationId xmlns:p14="http://schemas.microsoft.com/office/powerpoint/2010/main" val="1895988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5" name="Rectangle 4"/>
          <p:cNvSpPr/>
          <p:nvPr/>
        </p:nvSpPr>
        <p:spPr>
          <a:xfrm>
            <a:off x="69272" y="1078725"/>
            <a:ext cx="12053455" cy="3785652"/>
          </a:xfrm>
          <a:prstGeom prst="rect">
            <a:avLst/>
          </a:prstGeom>
        </p:spPr>
        <p:txBody>
          <a:bodyPr wrap="square">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name suggests, this type of learning is done without the supervision </a:t>
            </a: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learning process is independent.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During the training of ANN under unsupervised learning, the input vectors of similar type are combined to form clusters. When a new input pattern is applied, then the neural network gives an output response indicating the class to which the input pattern belongs.</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is no feedback from the environment as to what should be the desired output and if it is correct or incorrect. Hence, in this type of learning, the network itself must discover the patterns and features from the input data, and the relation for the input data over the output.</a:t>
            </a:r>
          </a:p>
        </p:txBody>
      </p:sp>
      <p:pic>
        <p:nvPicPr>
          <p:cNvPr id="6" name="Picture 5"/>
          <p:cNvPicPr>
            <a:picLocks noChangeAspect="1"/>
          </p:cNvPicPr>
          <p:nvPr/>
        </p:nvPicPr>
        <p:blipFill>
          <a:blip r:embed="rId3"/>
          <a:stretch>
            <a:fillRect/>
          </a:stretch>
        </p:blipFill>
        <p:spPr>
          <a:xfrm>
            <a:off x="2674360" y="4732148"/>
            <a:ext cx="8120754" cy="2125852"/>
          </a:xfrm>
          <a:prstGeom prst="rect">
            <a:avLst/>
          </a:prstGeom>
        </p:spPr>
      </p:pic>
      <p:sp>
        <p:nvSpPr>
          <p:cNvPr id="4" name="Rectangle 3"/>
          <p:cNvSpPr/>
          <p:nvPr/>
        </p:nvSpPr>
        <p:spPr>
          <a:xfrm>
            <a:off x="3675532" y="216197"/>
            <a:ext cx="3999813" cy="646331"/>
          </a:xfrm>
          <a:prstGeom prst="rect">
            <a:avLst/>
          </a:prstGeom>
        </p:spPr>
        <p:txBody>
          <a:bodyPr wrap="none">
            <a:spAutoFit/>
          </a:bodyPr>
          <a:lstStyle/>
          <a:p>
            <a:pPr lvl="0"/>
            <a:r>
              <a:rPr lang="en-US" sz="3600" b="1" dirty="0" smtClean="0">
                <a:solidFill>
                  <a:prstClr val="black"/>
                </a:solidFill>
                <a:latin typeface="Monotype Corsiva" panose="03010101010201010101" pitchFamily="66" charset="0"/>
              </a:rPr>
              <a:t>Unsupervised </a:t>
            </a:r>
            <a:r>
              <a:rPr lang="en-US" sz="3600" b="1" dirty="0">
                <a:solidFill>
                  <a:prstClr val="black"/>
                </a:solidFill>
                <a:latin typeface="Monotype Corsiva" panose="03010101010201010101" pitchFamily="66" charset="0"/>
              </a:rPr>
              <a:t>Learning</a:t>
            </a:r>
          </a:p>
        </p:txBody>
      </p:sp>
    </p:spTree>
    <p:extLst>
      <p:ext uri="{BB962C8B-B14F-4D97-AF65-F5344CB8AC3E}">
        <p14:creationId xmlns:p14="http://schemas.microsoft.com/office/powerpoint/2010/main" val="13801808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2671" y="4103805"/>
            <a:ext cx="8018716" cy="2754195"/>
          </a:xfrm>
          <a:prstGeom prst="rect">
            <a:avLst/>
          </a:prstGeom>
        </p:spPr>
      </p:pic>
      <p:pic>
        <p:nvPicPr>
          <p:cNvPr id="2" name="Picture 1"/>
          <p:cNvPicPr>
            <a:picLocks noChangeAspect="1"/>
          </p:cNvPicPr>
          <p:nvPr/>
        </p:nvPicPr>
        <p:blipFill>
          <a:blip r:embed="rId3"/>
          <a:stretch>
            <a:fillRect/>
          </a:stretch>
        </p:blipFill>
        <p:spPr>
          <a:xfrm>
            <a:off x="0" y="44538"/>
            <a:ext cx="12192000" cy="1210954"/>
          </a:xfrm>
          <a:prstGeom prst="rect">
            <a:avLst/>
          </a:prstGeom>
        </p:spPr>
      </p:pic>
      <p:sp>
        <p:nvSpPr>
          <p:cNvPr id="3" name="Rectangle 2"/>
          <p:cNvSpPr/>
          <p:nvPr/>
        </p:nvSpPr>
        <p:spPr>
          <a:xfrm>
            <a:off x="159327" y="1255492"/>
            <a:ext cx="11873346" cy="313932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the name suggests, this type of learning is used to reinforce or strengthen the network over some critic information. This learning process is similar to supervised learning, however we might have very less information.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During the training of network under reinforcement learning, the network receives some feedback from the environment. This makes it somewhat similar to supervised learning. However, the feedback obtained here is evaluative not instructive, which means there is no </a:t>
            </a:r>
            <a:r>
              <a:rPr lang="en-US" sz="2200" dirty="0" smtClean="0">
                <a:latin typeface="Times New Roman" panose="02020603050405020304" pitchFamily="18" charset="0"/>
                <a:cs typeface="Times New Roman" panose="02020603050405020304" pitchFamily="18" charset="0"/>
              </a:rPr>
              <a:t>supervisor </a:t>
            </a:r>
            <a:r>
              <a:rPr lang="en-US" sz="2200" dirty="0">
                <a:latin typeface="Times New Roman" panose="02020603050405020304" pitchFamily="18" charset="0"/>
                <a:cs typeface="Times New Roman" panose="02020603050405020304" pitchFamily="18" charset="0"/>
              </a:rPr>
              <a:t>as in supervised learning. After receiving the feedback, the network performs adjustments of the weights to get better critic information in future.</a:t>
            </a:r>
          </a:p>
        </p:txBody>
      </p:sp>
      <p:sp>
        <p:nvSpPr>
          <p:cNvPr id="5" name="Rectangle 4"/>
          <p:cNvSpPr/>
          <p:nvPr/>
        </p:nvSpPr>
        <p:spPr>
          <a:xfrm>
            <a:off x="3522889" y="326850"/>
            <a:ext cx="4104009" cy="646331"/>
          </a:xfrm>
          <a:prstGeom prst="rect">
            <a:avLst/>
          </a:prstGeom>
        </p:spPr>
        <p:txBody>
          <a:bodyPr wrap="none">
            <a:spAutoFit/>
          </a:bodyPr>
          <a:lstStyle/>
          <a:p>
            <a:r>
              <a:rPr lang="en-US" sz="3600" b="1" dirty="0">
                <a:latin typeface="Monotype Corsiva" panose="03010101010201010101" pitchFamily="66" charset="0"/>
                <a:cs typeface="Times New Roman" panose="02020603050405020304" pitchFamily="18" charset="0"/>
              </a:rPr>
              <a:t>Reinforcement Learning</a:t>
            </a:r>
          </a:p>
        </p:txBody>
      </p:sp>
    </p:spTree>
    <p:extLst>
      <p:ext uri="{BB962C8B-B14F-4D97-AF65-F5344CB8AC3E}">
        <p14:creationId xmlns:p14="http://schemas.microsoft.com/office/powerpoint/2010/main" val="1191642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733" y="1441684"/>
            <a:ext cx="10892118" cy="2677656"/>
          </a:xfrm>
          <a:prstGeom prst="rect">
            <a:avLst/>
          </a:prstGeom>
        </p:spPr>
        <p:txBody>
          <a:bodyPr wrap="square">
            <a:spAutoFit/>
          </a:bodyPr>
          <a:lstStyle/>
          <a:p>
            <a:r>
              <a:rPr lang="en-SG" sz="2400" dirty="0" smtClean="0">
                <a:solidFill>
                  <a:srgbClr val="C00000"/>
                </a:solidFill>
                <a:latin typeface="Times New Roman" panose="02020603050405020304" pitchFamily="18" charset="0"/>
                <a:cs typeface="Times New Roman" panose="02020603050405020304" pitchFamily="18" charset="0"/>
              </a:rPr>
              <a:t>Three</a:t>
            </a:r>
            <a:r>
              <a:rPr lang="en-SG" sz="2400" dirty="0" smtClean="0">
                <a:latin typeface="Times New Roman" panose="02020603050405020304" pitchFamily="18" charset="0"/>
                <a:cs typeface="Times New Roman" panose="02020603050405020304" pitchFamily="18" charset="0"/>
              </a:rPr>
              <a:t> parts of a typical nerve cell : -</a:t>
            </a:r>
          </a:p>
          <a:p>
            <a:pPr marL="1789113"/>
            <a:endParaRPr lang="en-SG" sz="2400" dirty="0" smtClean="0">
              <a:latin typeface="Times New Roman" panose="02020603050405020304" pitchFamily="18" charset="0"/>
              <a:cs typeface="Times New Roman" panose="02020603050405020304" pitchFamily="18" charset="0"/>
            </a:endParaRP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DENDRITES</a:t>
            </a:r>
            <a:r>
              <a:rPr lang="en-SG" sz="2400" dirty="0" smtClean="0">
                <a:latin typeface="Times New Roman" panose="02020603050405020304" pitchFamily="18" charset="0"/>
                <a:cs typeface="Times New Roman" panose="02020603050405020304" pitchFamily="18" charset="0"/>
              </a:rPr>
              <a:t>: Accepts the inputs</a:t>
            </a: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SOMA</a:t>
            </a:r>
            <a:r>
              <a:rPr lang="en-SG" sz="2400" dirty="0" smtClean="0">
                <a:latin typeface="Times New Roman" panose="02020603050405020304" pitchFamily="18" charset="0"/>
                <a:cs typeface="Times New Roman" panose="02020603050405020304" pitchFamily="18" charset="0"/>
              </a:rPr>
              <a:t> : Process the inputs</a:t>
            </a: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AXON</a:t>
            </a:r>
            <a:r>
              <a:rPr lang="en-SG" sz="2400" dirty="0" smtClean="0">
                <a:latin typeface="Times New Roman" panose="02020603050405020304" pitchFamily="18" charset="0"/>
                <a:cs typeface="Times New Roman" panose="02020603050405020304" pitchFamily="18" charset="0"/>
              </a:rPr>
              <a:t> : Transmission of  the processed inputs from the cell body .</a:t>
            </a:r>
            <a:endParaRPr lang="en-SG" sz="2400" dirty="0">
              <a:latin typeface="Times New Roman" panose="02020603050405020304" pitchFamily="18" charset="0"/>
              <a:cs typeface="Times New Roman" panose="02020603050405020304" pitchFamily="18" charset="0"/>
            </a:endParaRPr>
          </a:p>
          <a:p>
            <a:pPr algn="just"/>
            <a:r>
              <a:rPr lang="en-SG" sz="2400" dirty="0" smtClean="0">
                <a:latin typeface="Times New Roman" panose="02020603050405020304" pitchFamily="18" charset="0"/>
                <a:cs typeface="Times New Roman" panose="02020603050405020304" pitchFamily="18" charset="0"/>
              </a:rPr>
              <a:t>Also  there is a communication space between neurons called as </a:t>
            </a:r>
            <a:r>
              <a:rPr lang="en-SG" sz="2400" dirty="0" smtClean="0">
                <a:solidFill>
                  <a:srgbClr val="C00000"/>
                </a:solidFill>
                <a:latin typeface="Times New Roman" panose="02020603050405020304" pitchFamily="18" charset="0"/>
                <a:cs typeface="Times New Roman" panose="02020603050405020304" pitchFamily="18" charset="0"/>
              </a:rPr>
              <a:t>SYNAPSES</a:t>
            </a:r>
            <a:r>
              <a:rPr lang="en-SG" sz="2400" dirty="0" smtClean="0">
                <a:latin typeface="Times New Roman" panose="02020603050405020304" pitchFamily="18" charset="0"/>
                <a:cs typeface="Times New Roman" panose="02020603050405020304" pitchFamily="18" charset="0"/>
              </a:rPr>
              <a:t> – It is the </a:t>
            </a:r>
            <a:r>
              <a:rPr lang="en-SG" sz="2400" dirty="0" err="1">
                <a:latin typeface="Times New Roman" panose="02020603050405020304" pitchFamily="18" charset="0"/>
                <a:cs typeface="Times New Roman" panose="02020603050405020304" pitchFamily="18" charset="0"/>
              </a:rPr>
              <a:t>t</a:t>
            </a:r>
            <a:r>
              <a:rPr lang="en-SG" sz="2400" dirty="0" err="1" smtClean="0">
                <a:latin typeface="Times New Roman" panose="02020603050405020304" pitchFamily="18" charset="0"/>
                <a:cs typeface="Times New Roman" panose="02020603050405020304" pitchFamily="18" charset="0"/>
              </a:rPr>
              <a:t>he</a:t>
            </a:r>
            <a:r>
              <a:rPr lang="en-SG" sz="2400" dirty="0" smtClean="0">
                <a:latin typeface="Times New Roman" panose="02020603050405020304" pitchFamily="18" charset="0"/>
                <a:cs typeface="Times New Roman" panose="02020603050405020304" pitchFamily="18" charset="0"/>
              </a:rPr>
              <a:t> electrochemical contact that exists between the neurons.</a:t>
            </a:r>
            <a:endParaRPr lang="en-SG"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6" name="Rectangle 5"/>
          <p:cNvSpPr/>
          <p:nvPr/>
        </p:nvSpPr>
        <p:spPr>
          <a:xfrm>
            <a:off x="2431605" y="241355"/>
            <a:ext cx="5208477" cy="1200329"/>
          </a:xfrm>
          <a:prstGeom prst="rect">
            <a:avLst/>
          </a:prstGeom>
        </p:spPr>
        <p:txBody>
          <a:bodyPr wrap="none">
            <a:spAutoFit/>
          </a:bodyPr>
          <a:lstStyle/>
          <a:p>
            <a:pPr lvl="0"/>
            <a:r>
              <a:rPr lang="en-US" sz="3600" b="1" dirty="0" smtClean="0">
                <a:solidFill>
                  <a:prstClr val="black"/>
                </a:solidFill>
                <a:latin typeface="Monotype Corsiva" panose="03010101010201010101" pitchFamily="66" charset="0"/>
              </a:rPr>
              <a:t>Bological Neuron  Components</a:t>
            </a:r>
            <a:endParaRPr lang="en-US" sz="3600" b="1" dirty="0">
              <a:solidFill>
                <a:prstClr val="black"/>
              </a:solidFill>
              <a:latin typeface="Monotype Corsiva" panose="03010101010201010101" pitchFamily="66" charset="0"/>
            </a:endParaRPr>
          </a:p>
          <a:p>
            <a:pPr lvl="0"/>
            <a:r>
              <a:rPr lang="en-SG" sz="3600" b="1" dirty="0" smtClean="0">
                <a:solidFill>
                  <a:prstClr val="black"/>
                </a:solidFill>
                <a:latin typeface="Monotype Corsiva" panose="03010101010201010101" pitchFamily="66" charset="0"/>
              </a:rPr>
              <a:t> </a:t>
            </a:r>
            <a:endParaRPr lang="en-SG" sz="3600" b="1" dirty="0">
              <a:solidFill>
                <a:prstClr val="black"/>
              </a:solidFill>
              <a:latin typeface="Monotype Corsiva" panose="03010101010201010101" pitchFamily="66" charset="0"/>
            </a:endParaRPr>
          </a:p>
        </p:txBody>
      </p:sp>
      <p:sp>
        <p:nvSpPr>
          <p:cNvPr id="5" name="Rectangle 4"/>
          <p:cNvSpPr/>
          <p:nvPr/>
        </p:nvSpPr>
        <p:spPr>
          <a:xfrm>
            <a:off x="332509" y="4506885"/>
            <a:ext cx="11112567" cy="1508105"/>
          </a:xfrm>
          <a:prstGeom prst="rect">
            <a:avLst/>
          </a:prstGeom>
        </p:spPr>
        <p:txBody>
          <a:bodyPr wrap="square">
            <a:spAutoFit/>
          </a:bodyPr>
          <a:lstStyle/>
          <a:p>
            <a:pPr marL="342900" lvl="0" indent="-342900" algn="just">
              <a:buFont typeface="Wingdings" panose="05000000000000000000" pitchFamily="2" charset="2"/>
              <a:buChar char="v"/>
            </a:pPr>
            <a:r>
              <a:rPr lang="en-SG" sz="2300" dirty="0">
                <a:solidFill>
                  <a:prstClr val="black"/>
                </a:solidFill>
                <a:latin typeface="Times New Roman" panose="02020603050405020304" pitchFamily="18" charset="0"/>
                <a:cs typeface="Times New Roman" panose="02020603050405020304" pitchFamily="18" charset="0"/>
              </a:rPr>
              <a:t>Each neuron receives input signals from its </a:t>
            </a:r>
            <a:r>
              <a:rPr lang="en-SG" sz="2300" b="1" dirty="0">
                <a:solidFill>
                  <a:prstClr val="black"/>
                </a:solidFill>
                <a:latin typeface="Times New Roman" panose="02020603050405020304" pitchFamily="18" charset="0"/>
                <a:cs typeface="Times New Roman" panose="02020603050405020304" pitchFamily="18" charset="0"/>
              </a:rPr>
              <a:t>dendrites</a:t>
            </a:r>
            <a:r>
              <a:rPr lang="en-SG" sz="2300" dirty="0">
                <a:solidFill>
                  <a:prstClr val="black"/>
                </a:solidFill>
                <a:latin typeface="Times New Roman" panose="02020603050405020304" pitchFamily="18" charset="0"/>
                <a:cs typeface="Times New Roman" panose="02020603050405020304" pitchFamily="18" charset="0"/>
              </a:rPr>
              <a:t> and produces output signals along its (single) </a:t>
            </a:r>
            <a:r>
              <a:rPr lang="en-SG" sz="2300" b="1" dirty="0">
                <a:solidFill>
                  <a:prstClr val="black"/>
                </a:solidFill>
                <a:latin typeface="Times New Roman" panose="02020603050405020304" pitchFamily="18" charset="0"/>
                <a:cs typeface="Times New Roman" panose="02020603050405020304" pitchFamily="18" charset="0"/>
              </a:rPr>
              <a:t>axon</a:t>
            </a:r>
            <a:r>
              <a:rPr lang="en-SG" sz="2300" dirty="0">
                <a:solidFill>
                  <a:prstClr val="black"/>
                </a:solidFill>
                <a:latin typeface="Times New Roman" panose="02020603050405020304" pitchFamily="18" charset="0"/>
                <a:cs typeface="Times New Roman" panose="02020603050405020304" pitchFamily="18" charset="0"/>
              </a:rPr>
              <a:t>. </a:t>
            </a:r>
          </a:p>
          <a:p>
            <a:pPr marL="342900" lvl="0" indent="-342900" algn="just">
              <a:buFont typeface="Wingdings" panose="05000000000000000000" pitchFamily="2" charset="2"/>
              <a:buChar char="v"/>
            </a:pPr>
            <a:r>
              <a:rPr lang="en-SG" sz="2300" dirty="0">
                <a:solidFill>
                  <a:prstClr val="black"/>
                </a:solidFill>
                <a:latin typeface="Times New Roman" panose="02020603050405020304" pitchFamily="18" charset="0"/>
                <a:cs typeface="Times New Roman" panose="02020603050405020304" pitchFamily="18" charset="0"/>
              </a:rPr>
              <a:t>The axon eventually branches out and connects via synapses to dendrites of other neurons.</a:t>
            </a:r>
          </a:p>
        </p:txBody>
      </p:sp>
    </p:spTree>
    <p:extLst>
      <p:ext uri="{BB962C8B-B14F-4D97-AF65-F5344CB8AC3E}">
        <p14:creationId xmlns:p14="http://schemas.microsoft.com/office/powerpoint/2010/main" val="782810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40" y="0"/>
            <a:ext cx="11975376" cy="1104900"/>
          </a:xfrm>
          <a:prstGeom prst="rect">
            <a:avLst/>
          </a:prstGeom>
        </p:spPr>
      </p:pic>
      <p:sp>
        <p:nvSpPr>
          <p:cNvPr id="4" name="Rectangle 3"/>
          <p:cNvSpPr/>
          <p:nvPr/>
        </p:nvSpPr>
        <p:spPr>
          <a:xfrm>
            <a:off x="66498" y="552450"/>
            <a:ext cx="12075460" cy="7540526"/>
          </a:xfrm>
          <a:prstGeom prst="rect">
            <a:avLst/>
          </a:prstGeom>
        </p:spPr>
        <p:txBody>
          <a:bodyPr wrap="square">
            <a:spAutoFit/>
          </a:bodyPr>
          <a:lstStyle/>
          <a:p>
            <a:pPr algn="just"/>
            <a:endParaRPr lang="en-SG" sz="2400" dirty="0" smtClean="0"/>
          </a:p>
          <a:p>
            <a:pPr algn="just"/>
            <a:endParaRPr lang="en-SG" sz="2300" dirty="0" smtClean="0">
              <a:latin typeface="Times New Roman" panose="02020603050405020304" pitchFamily="18" charset="0"/>
              <a:cs typeface="Times New Roman" panose="02020603050405020304" pitchFamily="18" charset="0"/>
            </a:endParaRPr>
          </a:p>
          <a:p>
            <a:pPr algn="just"/>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biological neuron receives input</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signals</a:t>
            </a:r>
            <a:r>
              <a:rPr lang="en-SG" sz="2300" b="0" i="0" u="none" strike="noStrike" dirty="0" smtClean="0">
                <a:latin typeface="Times New Roman" panose="02020603050405020304" pitchFamily="18" charset="0"/>
                <a:cs typeface="Times New Roman" panose="02020603050405020304" pitchFamily="18" charset="0"/>
              </a:rPr>
              <a:t> (electrical impulse)</a:t>
            </a:r>
            <a:r>
              <a:rPr lang="en-SG" sz="2300" b="0" i="0" u="none" strike="noStrike" baseline="0" dirty="0" smtClean="0">
                <a:latin typeface="Times New Roman" panose="02020603050405020304" pitchFamily="18" charset="0"/>
                <a:cs typeface="Times New Roman" panose="02020603050405020304" pitchFamily="18" charset="0"/>
              </a:rPr>
              <a:t> from other neurons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along its dendrites,</a:t>
            </a:r>
          </a:p>
          <a:p>
            <a:pPr marL="342900" indent="-34290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dendrites </a:t>
            </a:r>
            <a:r>
              <a:rPr lang="en-SG" sz="2300" b="0" i="0" u="none" strike="noStrike" baseline="0" dirty="0" smtClean="0">
                <a:latin typeface="Times New Roman" panose="02020603050405020304" pitchFamily="18" charset="0"/>
                <a:cs typeface="Times New Roman" panose="02020603050405020304" pitchFamily="18" charset="0"/>
              </a:rPr>
              <a:t>carry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input signals </a:t>
            </a:r>
            <a:r>
              <a:rPr lang="en-SG" sz="2300" b="0" i="0" u="none" strike="noStrike" baseline="0" dirty="0" smtClean="0">
                <a:latin typeface="Times New Roman" panose="02020603050405020304" pitchFamily="18" charset="0"/>
                <a:cs typeface="Times New Roman" panose="02020603050405020304" pitchFamily="18" charset="0"/>
              </a:rPr>
              <a:t>(electrical impulse</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the cell body </a:t>
            </a:r>
            <a:r>
              <a:rPr lang="en-SG" sz="2300" b="0" i="0" u="none" strike="noStrike" baseline="0" dirty="0" smtClean="0">
                <a:latin typeface="Times New Roman" panose="02020603050405020304" pitchFamily="18" charset="0"/>
                <a:cs typeface="Times New Roman" panose="02020603050405020304" pitchFamily="18" charset="0"/>
              </a:rPr>
              <a:t>where they all get </a:t>
            </a:r>
            <a:r>
              <a:rPr lang="en-SG" sz="2300" dirty="0" smtClean="0">
                <a:latin typeface="Times New Roman" panose="02020603050405020304" pitchFamily="18" charset="0"/>
                <a:cs typeface="Times New Roman" panose="02020603050405020304" pitchFamily="18" charset="0"/>
              </a:rPr>
              <a:t>processed.</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An </a:t>
            </a:r>
            <a:r>
              <a:rPr lang="en-US" sz="2300" dirty="0">
                <a:solidFill>
                  <a:srgbClr val="C00000"/>
                </a:solidFill>
                <a:latin typeface="Times New Roman" panose="02020603050405020304" pitchFamily="18" charset="0"/>
                <a:cs typeface="Times New Roman" panose="02020603050405020304" pitchFamily="18" charset="0"/>
              </a:rPr>
              <a:t>impulse,</a:t>
            </a:r>
            <a:r>
              <a:rPr lang="en-US" sz="2300" dirty="0">
                <a:latin typeface="Times New Roman" panose="02020603050405020304" pitchFamily="18" charset="0"/>
                <a:cs typeface="Times New Roman" panose="02020603050405020304" pitchFamily="18" charset="0"/>
              </a:rPr>
              <a:t> in the form of an </a:t>
            </a:r>
            <a:r>
              <a:rPr lang="en-US" sz="2300" dirty="0">
                <a:solidFill>
                  <a:srgbClr val="C00000"/>
                </a:solidFill>
                <a:latin typeface="Times New Roman" panose="02020603050405020304" pitchFamily="18" charset="0"/>
                <a:cs typeface="Times New Roman" panose="02020603050405020304" pitchFamily="18" charset="0"/>
              </a:rPr>
              <a:t>electric signal</a:t>
            </a:r>
            <a:r>
              <a:rPr lang="en-US" sz="2300" dirty="0">
                <a:latin typeface="Times New Roman" panose="02020603050405020304" pitchFamily="18" charset="0"/>
                <a:cs typeface="Times New Roman" panose="02020603050405020304" pitchFamily="18" charset="0"/>
              </a:rPr>
              <a:t>, travels within the dendrites and through the cell </a:t>
            </a:r>
            <a:r>
              <a:rPr lang="en-US" sz="2300" dirty="0" smtClean="0">
                <a:latin typeface="Times New Roman" panose="02020603050405020304" pitchFamily="18" charset="0"/>
                <a:cs typeface="Times New Roman" panose="02020603050405020304" pitchFamily="18" charset="0"/>
              </a:rPr>
              <a:t>body towards </a:t>
            </a:r>
            <a:r>
              <a:rPr lang="en-US" sz="2300" dirty="0">
                <a:latin typeface="Times New Roman" panose="02020603050405020304" pitchFamily="18" charset="0"/>
                <a:cs typeface="Times New Roman" panose="02020603050405020304" pitchFamily="18" charset="0"/>
              </a:rPr>
              <a:t>the </a:t>
            </a:r>
            <a:r>
              <a:rPr lang="en-US" sz="2300" dirty="0">
                <a:solidFill>
                  <a:srgbClr val="C00000"/>
                </a:solidFill>
                <a:latin typeface="Times New Roman" panose="02020603050405020304" pitchFamily="18" charset="0"/>
                <a:cs typeface="Times New Roman" panose="02020603050405020304" pitchFamily="18" charset="0"/>
              </a:rPr>
              <a:t>pre-synaptic membrane </a:t>
            </a:r>
            <a:r>
              <a:rPr lang="en-US" sz="2300" dirty="0">
                <a:latin typeface="Times New Roman" panose="02020603050405020304" pitchFamily="18" charset="0"/>
                <a:cs typeface="Times New Roman" panose="02020603050405020304" pitchFamily="18" charset="0"/>
              </a:rPr>
              <a:t>of the synapse</a:t>
            </a:r>
            <a:r>
              <a:rPr lang="en-US" sz="23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Upon arrival at the membrane, a </a:t>
            </a:r>
            <a:r>
              <a:rPr lang="en-US" sz="2300" dirty="0" smtClean="0">
                <a:latin typeface="Times New Roman" panose="02020603050405020304" pitchFamily="18" charset="0"/>
                <a:cs typeface="Times New Roman" panose="02020603050405020304" pitchFamily="18" charset="0"/>
              </a:rPr>
              <a:t>neurotransmitter (chemical</a:t>
            </a:r>
            <a:r>
              <a:rPr lang="en-US" sz="2300" dirty="0">
                <a:latin typeface="Times New Roman" panose="02020603050405020304" pitchFamily="18" charset="0"/>
                <a:cs typeface="Times New Roman" panose="02020603050405020304" pitchFamily="18" charset="0"/>
              </a:rPr>
              <a:t>) is released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 quantities </a:t>
            </a:r>
            <a:r>
              <a:rPr lang="en-US" sz="2300" dirty="0">
                <a:solidFill>
                  <a:srgbClr val="C00000"/>
                </a:solidFill>
                <a:latin typeface="Times New Roman" panose="02020603050405020304" pitchFamily="18" charset="0"/>
                <a:cs typeface="Times New Roman" panose="02020603050405020304" pitchFamily="18" charset="0"/>
              </a:rPr>
              <a:t>proportional to the strength of the incoming signal</a:t>
            </a:r>
            <a:r>
              <a:rPr lang="en-US" sz="23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300" dirty="0" smtClean="0">
                <a:solidFill>
                  <a:srgbClr val="C00000"/>
                </a:solidFill>
                <a:latin typeface="Times New Roman" panose="02020603050405020304" pitchFamily="18" charset="0"/>
                <a:cs typeface="Times New Roman" panose="02020603050405020304" pitchFamily="18" charset="0"/>
              </a:rPr>
              <a:t>The neurotransmitter</a:t>
            </a:r>
            <a:r>
              <a:rPr lang="en-US" sz="2300" dirty="0" smtClean="0">
                <a:latin typeface="Times New Roman" panose="02020603050405020304" pitchFamily="18" charset="0"/>
                <a:cs typeface="Times New Roman" panose="02020603050405020304" pitchFamily="18" charset="0"/>
              </a:rPr>
              <a:t> present in the synapse, (strength of the synapse) and </a:t>
            </a:r>
            <a:r>
              <a:rPr lang="en-US" sz="2300" dirty="0">
                <a:solidFill>
                  <a:srgbClr val="C00000"/>
                </a:solidFill>
                <a:latin typeface="Times New Roman" panose="02020603050405020304" pitchFamily="18" charset="0"/>
                <a:cs typeface="Times New Roman" panose="02020603050405020304" pitchFamily="18" charset="0"/>
              </a:rPr>
              <a:t>threshold of </a:t>
            </a:r>
            <a:r>
              <a:rPr lang="en-US" sz="2300" dirty="0" smtClean="0">
                <a:solidFill>
                  <a:srgbClr val="C00000"/>
                </a:solidFill>
                <a:latin typeface="Times New Roman" panose="02020603050405020304" pitchFamily="18" charset="0"/>
                <a:cs typeface="Times New Roman" panose="02020603050405020304" pitchFamily="18" charset="0"/>
              </a:rPr>
              <a:t>the next neuron</a:t>
            </a:r>
            <a:r>
              <a:rPr lang="en-US" sz="2300" dirty="0" smtClean="0">
                <a:latin typeface="Times New Roman" panose="02020603050405020304" pitchFamily="18" charset="0"/>
                <a:cs typeface="Times New Roman" panose="02020603050405020304" pitchFamily="18" charset="0"/>
              </a:rPr>
              <a:t>, modifies the signal and this modified </a:t>
            </a:r>
            <a:r>
              <a:rPr lang="en-US" sz="2300" dirty="0">
                <a:latin typeface="Times New Roman" panose="02020603050405020304" pitchFamily="18" charset="0"/>
                <a:cs typeface="Times New Roman" panose="02020603050405020304" pitchFamily="18" charset="0"/>
              </a:rPr>
              <a:t> signal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newly </a:t>
            </a:r>
            <a:r>
              <a:rPr lang="en-US" sz="2300" dirty="0" smtClean="0">
                <a:latin typeface="Times New Roman" panose="02020603050405020304" pitchFamily="18" charset="0"/>
                <a:cs typeface="Times New Roman" panose="02020603050405020304" pitchFamily="18" charset="0"/>
              </a:rPr>
              <a:t>generated signal ) again  </a:t>
            </a:r>
            <a:r>
              <a:rPr lang="en-US" sz="2300" dirty="0">
                <a:latin typeface="Times New Roman" panose="02020603050405020304" pitchFamily="18" charset="0"/>
                <a:cs typeface="Times New Roman" panose="02020603050405020304" pitchFamily="18" charset="0"/>
              </a:rPr>
              <a:t>passes through the  </a:t>
            </a:r>
            <a:r>
              <a:rPr lang="en-US" sz="2300" dirty="0" smtClean="0">
                <a:latin typeface="Times New Roman" panose="02020603050405020304" pitchFamily="18" charset="0"/>
                <a:cs typeface="Times New Roman" panose="02020603050405020304" pitchFamily="18" charset="0"/>
              </a:rPr>
              <a:t>next neuron in the network.</a:t>
            </a:r>
            <a:endParaRPr lang="en-SG" sz="2300" b="0" i="0" u="none" strike="noStrike" baseline="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b="0" i="0" u="none" strike="noStrike"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smtClean="0">
              <a:latin typeface="Times New Roman" panose="02020603050405020304" pitchFamily="18" charset="0"/>
              <a:cs typeface="Times New Roman" panose="02020603050405020304" pitchFamily="18" charset="0"/>
            </a:endParaRPr>
          </a:p>
          <a:p>
            <a:pPr algn="just"/>
            <a:endParaRPr lang="en-SG" sz="2300" b="0" i="0" u="none" strike="noStrike"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b="0" i="0" u="none" strike="noStrike" baseline="0" dirty="0" smtClean="0">
              <a:latin typeface="Times New Roman" panose="02020603050405020304" pitchFamily="18" charset="0"/>
              <a:cs typeface="Times New Roman" panose="02020603050405020304" pitchFamily="18" charset="0"/>
            </a:endParaRPr>
          </a:p>
          <a:p>
            <a:pPr algn="just"/>
            <a:r>
              <a:rPr lang="en-SG" sz="2300" b="1" i="1" dirty="0" smtClean="0">
                <a:latin typeface="Times New Roman" panose="02020603050405020304" pitchFamily="18" charset="0"/>
                <a:cs typeface="Times New Roman" panose="02020603050405020304" pitchFamily="18" charset="0"/>
              </a:rPr>
              <a:t>Note</a:t>
            </a:r>
            <a:r>
              <a:rPr lang="en-SG" sz="2300" i="1" dirty="0" smtClean="0">
                <a:latin typeface="Times New Roman" panose="02020603050405020304" pitchFamily="18" charset="0"/>
                <a:cs typeface="Times New Roman" panose="02020603050405020304" pitchFamily="18" charset="0"/>
              </a:rPr>
              <a:t>: </a:t>
            </a:r>
            <a:r>
              <a:rPr lang="en-SG" sz="2300" u="sng" dirty="0" smtClean="0">
                <a:latin typeface="Times New Roman" panose="02020603050405020304" pitchFamily="18" charset="0"/>
                <a:cs typeface="Times New Roman" panose="02020603050405020304" pitchFamily="18" charset="0"/>
              </a:rPr>
              <a:t>The human brain far exceeds in terms of complexity any device created by man, or indeed, any naturally occurring object or structure in the universe, as far as we are aware today</a:t>
            </a:r>
            <a:r>
              <a:rPr lang="en-SG" sz="2300" i="1" u="sng" dirty="0" smtClean="0">
                <a:latin typeface="Times New Roman" panose="02020603050405020304" pitchFamily="18" charset="0"/>
                <a:cs typeface="Times New Roman" panose="02020603050405020304" pitchFamily="18" charset="0"/>
              </a:rPr>
              <a:t>.</a:t>
            </a:r>
            <a:endParaRPr lang="en-SG" sz="2300" i="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3130743" y="329312"/>
            <a:ext cx="4434227" cy="646331"/>
          </a:xfrm>
          <a:prstGeom prst="rect">
            <a:avLst/>
          </a:prstGeom>
        </p:spPr>
        <p:txBody>
          <a:bodyPr wrap="none">
            <a:spAutoFit/>
          </a:bodyPr>
          <a:lstStyle/>
          <a:p>
            <a:pPr lvl="0" algn="just"/>
            <a:r>
              <a:rPr lang="en-SG" sz="3600" b="1" i="1" u="sng" dirty="0">
                <a:solidFill>
                  <a:prstClr val="black"/>
                </a:solidFill>
                <a:latin typeface="Monotype Corsiva" panose="03010101010201010101" pitchFamily="66" charset="0"/>
                <a:cs typeface="Times New Roman" panose="02020603050405020304" pitchFamily="18" charset="0"/>
              </a:rPr>
              <a:t>Working Principle - BNN</a:t>
            </a:r>
          </a:p>
        </p:txBody>
      </p:sp>
    </p:spTree>
    <p:extLst>
      <p:ext uri="{BB962C8B-B14F-4D97-AF65-F5344CB8AC3E}">
        <p14:creationId xmlns:p14="http://schemas.microsoft.com/office/powerpoint/2010/main" val="28074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5" name="Picture 4"/>
          <p:cNvPicPr>
            <a:picLocks noChangeAspect="1"/>
          </p:cNvPicPr>
          <p:nvPr/>
        </p:nvPicPr>
        <p:blipFill>
          <a:blip r:embed="rId3"/>
          <a:stretch>
            <a:fillRect/>
          </a:stretch>
        </p:blipFill>
        <p:spPr>
          <a:xfrm>
            <a:off x="844262" y="1518832"/>
            <a:ext cx="9768320" cy="4985012"/>
          </a:xfrm>
          <a:prstGeom prst="rect">
            <a:avLst/>
          </a:prstGeom>
        </p:spPr>
      </p:pic>
      <p:sp>
        <p:nvSpPr>
          <p:cNvPr id="6" name="Rectangle 5"/>
          <p:cNvSpPr/>
          <p:nvPr/>
        </p:nvSpPr>
        <p:spPr>
          <a:xfrm>
            <a:off x="2579963" y="229284"/>
            <a:ext cx="6296917" cy="646331"/>
          </a:xfrm>
          <a:prstGeom prst="rect">
            <a:avLst/>
          </a:prstGeom>
        </p:spPr>
        <p:txBody>
          <a:bodyPr wrap="none">
            <a:spAutoFit/>
          </a:bodyPr>
          <a:lstStyle/>
          <a:p>
            <a:r>
              <a:rPr lang="en-US" sz="3600" dirty="0" smtClean="0">
                <a:latin typeface="Monotype Corsiva" panose="03010101010201010101" pitchFamily="66" charset="0"/>
              </a:rPr>
              <a:t>Comparison </a:t>
            </a:r>
            <a:r>
              <a:rPr lang="en-US" sz="3600" dirty="0">
                <a:latin typeface="Monotype Corsiva" panose="03010101010201010101" pitchFamily="66" charset="0"/>
              </a:rPr>
              <a:t>between ANN and BNN</a:t>
            </a:r>
          </a:p>
        </p:txBody>
      </p:sp>
    </p:spTree>
    <p:extLst>
      <p:ext uri="{BB962C8B-B14F-4D97-AF65-F5344CB8AC3E}">
        <p14:creationId xmlns:p14="http://schemas.microsoft.com/office/powerpoint/2010/main" val="1684504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854" y="153059"/>
            <a:ext cx="12030146" cy="1104900"/>
          </a:xfrm>
          <a:prstGeom prst="rect">
            <a:avLst/>
          </a:prstGeom>
        </p:spPr>
      </p:pic>
      <p:sp>
        <p:nvSpPr>
          <p:cNvPr id="3" name="TextBox 2"/>
          <p:cNvSpPr txBox="1"/>
          <p:nvPr/>
        </p:nvSpPr>
        <p:spPr>
          <a:xfrm>
            <a:off x="3505267" y="382343"/>
            <a:ext cx="6925235" cy="646331"/>
          </a:xfrm>
          <a:prstGeom prst="rect">
            <a:avLst/>
          </a:prstGeom>
          <a:noFill/>
        </p:spPr>
        <p:txBody>
          <a:bodyPr wrap="square" rtlCol="0">
            <a:spAutoFit/>
          </a:bodyPr>
          <a:lstStyle/>
          <a:p>
            <a:r>
              <a:rPr lang="en-SG" sz="3600" b="1" u="sng" dirty="0">
                <a:latin typeface="Monotype Corsiva" panose="03010101010201010101" pitchFamily="66" charset="0"/>
              </a:rPr>
              <a:t>A</a:t>
            </a:r>
            <a:r>
              <a:rPr lang="en-SG" sz="3600" b="1" u="sng" dirty="0" smtClean="0">
                <a:latin typeface="Monotype Corsiva" panose="03010101010201010101" pitchFamily="66" charset="0"/>
              </a:rPr>
              <a:t>rtificial Neurons </a:t>
            </a:r>
            <a:endParaRPr lang="en-SG" sz="3600" b="1" u="sng" dirty="0">
              <a:latin typeface="Monotype Corsiva" panose="03010101010201010101" pitchFamily="66" charset="0"/>
            </a:endParaRPr>
          </a:p>
        </p:txBody>
      </p:sp>
      <p:sp>
        <p:nvSpPr>
          <p:cNvPr id="8" name="Rectangle 7"/>
          <p:cNvSpPr/>
          <p:nvPr/>
        </p:nvSpPr>
        <p:spPr>
          <a:xfrm>
            <a:off x="161854" y="2643413"/>
            <a:ext cx="11808473" cy="1508105"/>
          </a:xfrm>
          <a:prstGeom prst="rect">
            <a:avLst/>
          </a:prstGeom>
        </p:spPr>
        <p:txBody>
          <a:bodyPr wrap="square">
            <a:spAutoFit/>
          </a:bodyPr>
          <a:lstStyle/>
          <a:p>
            <a:pPr algn="just"/>
            <a:r>
              <a:rPr lang="en-SG" sz="2300" b="1" u="sng" dirty="0" smtClean="0">
                <a:solidFill>
                  <a:srgbClr val="C00000"/>
                </a:solidFill>
                <a:latin typeface="Times New Roman" panose="02020603050405020304" pitchFamily="18" charset="0"/>
                <a:cs typeface="Times New Roman" panose="02020603050405020304" pitchFamily="18" charset="0"/>
              </a:rPr>
              <a:t>ANNs</a:t>
            </a:r>
            <a:r>
              <a:rPr lang="en-SG" sz="2300" u="sng" dirty="0" smtClean="0">
                <a:solidFill>
                  <a:srgbClr val="231F20"/>
                </a:solidFill>
                <a:latin typeface="Times New Roman" panose="02020603050405020304" pitchFamily="18" charset="0"/>
                <a:cs typeface="Times New Roman" panose="02020603050405020304" pitchFamily="18" charset="0"/>
              </a:rPr>
              <a:t> may </a:t>
            </a:r>
            <a:r>
              <a:rPr lang="en-US" sz="2300" u="sng" dirty="0">
                <a:solidFill>
                  <a:srgbClr val="231F20"/>
                </a:solidFill>
                <a:latin typeface="Times New Roman" panose="02020603050405020304" pitchFamily="18" charset="0"/>
                <a:cs typeface="Times New Roman" panose="02020603050405020304" pitchFamily="18" charset="0"/>
              </a:rPr>
              <a:t>be </a:t>
            </a:r>
            <a:r>
              <a:rPr lang="en-US" sz="2300" b="1" u="sng" dirty="0">
                <a:solidFill>
                  <a:srgbClr val="C00000"/>
                </a:solidFill>
                <a:latin typeface="Times New Roman" panose="02020603050405020304" pitchFamily="18" charset="0"/>
                <a:cs typeface="Times New Roman" panose="02020603050405020304" pitchFamily="18" charset="0"/>
              </a:rPr>
              <a:t>defined as </a:t>
            </a:r>
            <a:r>
              <a:rPr lang="en-US" sz="2300" u="sng" dirty="0">
                <a:solidFill>
                  <a:srgbClr val="C00000"/>
                </a:solidFill>
                <a:latin typeface="Times New Roman" panose="02020603050405020304" pitchFamily="18" charset="0"/>
                <a:cs typeface="Times New Roman" panose="02020603050405020304" pitchFamily="18" charset="0"/>
              </a:rPr>
              <a:t>structures</a:t>
            </a:r>
            <a:r>
              <a:rPr lang="en-US" sz="2300" u="sng" dirty="0">
                <a:solidFill>
                  <a:srgbClr val="231F20"/>
                </a:solidFill>
                <a:latin typeface="Times New Roman" panose="02020603050405020304" pitchFamily="18" charset="0"/>
                <a:cs typeface="Times New Roman" panose="02020603050405020304" pitchFamily="18" charset="0"/>
              </a:rPr>
              <a:t> comprised of densely </a:t>
            </a:r>
            <a:r>
              <a:rPr lang="en-US" sz="2300" u="sng" dirty="0">
                <a:solidFill>
                  <a:srgbClr val="C00000"/>
                </a:solidFill>
                <a:latin typeface="Times New Roman" panose="02020603050405020304" pitchFamily="18" charset="0"/>
                <a:cs typeface="Times New Roman" panose="02020603050405020304" pitchFamily="18" charset="0"/>
              </a:rPr>
              <a:t>inter-connected adaptive simple processing elements</a:t>
            </a:r>
            <a:r>
              <a:rPr lang="en-US" sz="2300" u="sng" dirty="0">
                <a:solidFill>
                  <a:srgbClr val="231F20"/>
                </a:solidFill>
                <a:latin typeface="Times New Roman" panose="02020603050405020304" pitchFamily="18" charset="0"/>
                <a:cs typeface="Times New Roman" panose="02020603050405020304" pitchFamily="18" charset="0"/>
              </a:rPr>
              <a:t>, (called artificial neurons or nodes) that are </a:t>
            </a:r>
            <a:r>
              <a:rPr lang="en-US" sz="2300" u="sng" dirty="0">
                <a:solidFill>
                  <a:srgbClr val="C00000"/>
                </a:solidFill>
                <a:latin typeface="Times New Roman" panose="02020603050405020304" pitchFamily="18" charset="0"/>
                <a:cs typeface="Times New Roman" panose="02020603050405020304" pitchFamily="18" charset="0"/>
              </a:rPr>
              <a:t>capable of performing</a:t>
            </a:r>
            <a:r>
              <a:rPr lang="en-US" sz="2300" u="sng" dirty="0">
                <a:solidFill>
                  <a:srgbClr val="231F20"/>
                </a:solidFill>
                <a:latin typeface="Times New Roman" panose="02020603050405020304" pitchFamily="18" charset="0"/>
                <a:cs typeface="Times New Roman" panose="02020603050405020304" pitchFamily="18" charset="0"/>
              </a:rPr>
              <a:t> </a:t>
            </a:r>
            <a:r>
              <a:rPr lang="en-US" sz="2300" u="sng" dirty="0">
                <a:solidFill>
                  <a:srgbClr val="C00000"/>
                </a:solidFill>
                <a:latin typeface="Times New Roman" panose="02020603050405020304" pitchFamily="18" charset="0"/>
                <a:cs typeface="Times New Roman" panose="02020603050405020304" pitchFamily="18" charset="0"/>
              </a:rPr>
              <a:t>massively parallel computations </a:t>
            </a:r>
            <a:r>
              <a:rPr lang="en-US" sz="2300" u="sng" dirty="0">
                <a:solidFill>
                  <a:srgbClr val="231F20"/>
                </a:solidFill>
                <a:latin typeface="Times New Roman" panose="02020603050405020304" pitchFamily="18" charset="0"/>
                <a:cs typeface="Times New Roman" panose="02020603050405020304" pitchFamily="18" charset="0"/>
              </a:rPr>
              <a:t>for </a:t>
            </a:r>
            <a:r>
              <a:rPr lang="en-US" sz="2300" u="sng" dirty="0">
                <a:solidFill>
                  <a:srgbClr val="C00000"/>
                </a:solidFill>
                <a:latin typeface="Times New Roman" panose="02020603050405020304" pitchFamily="18" charset="0"/>
                <a:cs typeface="Times New Roman" panose="02020603050405020304" pitchFamily="18" charset="0"/>
              </a:rPr>
              <a:t>data processing and knowledge representation</a:t>
            </a:r>
            <a:r>
              <a:rPr lang="en-US" sz="2300" dirty="0">
                <a:solidFill>
                  <a:srgbClr val="231F20"/>
                </a:solidFill>
                <a:latin typeface="Times New Roman" panose="02020603050405020304" pitchFamily="18" charset="0"/>
                <a:cs typeface="Times New Roman" panose="02020603050405020304" pitchFamily="18" charset="0"/>
              </a:rPr>
              <a:t> (</a:t>
            </a:r>
            <a:r>
              <a:rPr lang="en-US" sz="2300" dirty="0" smtClean="0">
                <a:solidFill>
                  <a:srgbClr val="231F20"/>
                </a:solidFill>
                <a:latin typeface="Times New Roman" panose="02020603050405020304" pitchFamily="18" charset="0"/>
                <a:cs typeface="Times New Roman" panose="02020603050405020304" pitchFamily="18" charset="0"/>
              </a:rPr>
              <a:t>Hecht- Nielsen</a:t>
            </a:r>
            <a:r>
              <a:rPr lang="en-US" sz="2300" dirty="0">
                <a:solidFill>
                  <a:srgbClr val="231F20"/>
                </a:solidFill>
                <a:latin typeface="Times New Roman" panose="02020603050405020304" pitchFamily="18" charset="0"/>
                <a:cs typeface="Times New Roman" panose="02020603050405020304" pitchFamily="18" charset="0"/>
              </a:rPr>
              <a:t>, 1990; </a:t>
            </a:r>
            <a:r>
              <a:rPr lang="en-US" sz="2300" dirty="0" err="1">
                <a:solidFill>
                  <a:srgbClr val="231F20"/>
                </a:solidFill>
                <a:latin typeface="Times New Roman" panose="02020603050405020304" pitchFamily="18" charset="0"/>
                <a:cs typeface="Times New Roman" panose="02020603050405020304" pitchFamily="18" charset="0"/>
              </a:rPr>
              <a:t>Schalkoff</a:t>
            </a:r>
            <a:r>
              <a:rPr lang="en-US" sz="2300" dirty="0">
                <a:solidFill>
                  <a:srgbClr val="231F20"/>
                </a:solidFill>
                <a:latin typeface="Times New Roman" panose="02020603050405020304" pitchFamily="18" charset="0"/>
                <a:cs typeface="Times New Roman" panose="02020603050405020304" pitchFamily="18" charset="0"/>
              </a:rPr>
              <a:t>, 1997</a:t>
            </a:r>
            <a:r>
              <a:rPr lang="en-US" sz="2300" dirty="0" smtClean="0">
                <a:solidFill>
                  <a:srgbClr val="231F20"/>
                </a:solidFill>
                <a:latin typeface="Times New Roman" panose="02020603050405020304" pitchFamily="18" charset="0"/>
                <a:cs typeface="Times New Roman" panose="02020603050405020304" pitchFamily="18" charset="0"/>
              </a:rPr>
              <a:t>).</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374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4078</Words>
  <Application>Microsoft Office PowerPoint</Application>
  <PresentationFormat>Widescreen</PresentationFormat>
  <Paragraphs>336</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AdvP1612</vt:lpstr>
      <vt:lpstr>Arial</vt:lpstr>
      <vt:lpstr>Calibri</vt:lpstr>
      <vt:lpstr>Calibri Light</vt:lpstr>
      <vt:lpstr>Minion-Regular</vt:lpstr>
      <vt:lpstr>Monotype Corsiva</vt:lpstr>
      <vt:lpstr>MyriadMM-700--400-</vt:lpstr>
      <vt:lpstr>Noticia Text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varghese</dc:creator>
  <cp:lastModifiedBy>Litty Tressa George</cp:lastModifiedBy>
  <cp:revision>424</cp:revision>
  <dcterms:created xsi:type="dcterms:W3CDTF">2019-10-12T16:36:11Z</dcterms:created>
  <dcterms:modified xsi:type="dcterms:W3CDTF">2020-03-03T14:02:19Z</dcterms:modified>
</cp:coreProperties>
</file>