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6" r:id="rId4"/>
    <p:sldId id="279" r:id="rId5"/>
    <p:sldId id="280" r:id="rId6"/>
    <p:sldId id="290" r:id="rId7"/>
    <p:sldId id="261" r:id="rId8"/>
    <p:sldId id="291" r:id="rId9"/>
    <p:sldId id="262" r:id="rId10"/>
    <p:sldId id="277" r:id="rId11"/>
    <p:sldId id="281" r:id="rId12"/>
    <p:sldId id="265" r:id="rId13"/>
    <p:sldId id="263" r:id="rId14"/>
    <p:sldId id="267" r:id="rId15"/>
    <p:sldId id="270" r:id="rId16"/>
    <p:sldId id="268" r:id="rId17"/>
    <p:sldId id="269" r:id="rId18"/>
    <p:sldId id="272" r:id="rId19"/>
    <p:sldId id="271" r:id="rId20"/>
    <p:sldId id="289" r:id="rId21"/>
    <p:sldId id="275" r:id="rId22"/>
    <p:sldId id="282" r:id="rId23"/>
    <p:sldId id="283" r:id="rId24"/>
    <p:sldId id="285" r:id="rId25"/>
    <p:sldId id="286"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2"/>
    <a:srgbClr val="9900FF"/>
    <a:srgbClr val="BD4B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7" name="Rectangle 6"/>
          <p:cNvSpPr/>
          <p:nvPr/>
        </p:nvSpPr>
        <p:spPr>
          <a:xfrm>
            <a:off x="6974390" y="4614863"/>
            <a:ext cx="4155572" cy="1015663"/>
          </a:xfrm>
          <a:prstGeom prst="rect">
            <a:avLst/>
          </a:prstGeom>
          <a:noFill/>
        </p:spPr>
        <p:txBody>
          <a:bodyPr wrap="square" lIns="91440" tIns="45720" rIns="91440" bIns="45720">
            <a:spAutoFit/>
          </a:bodyPr>
          <a:lstStyle/>
          <a:p>
            <a:pPr algn="ctr"/>
            <a:r>
              <a:rPr lang="en-US" sz="6000" b="1" dirty="0">
                <a:ln w="13462">
                  <a:solidFill>
                    <a:schemeClr val="bg1"/>
                  </a:solidFill>
                  <a:prstDash val="solid"/>
                </a:ln>
                <a:solidFill>
                  <a:schemeClr val="tx1">
                    <a:lumMod val="95000"/>
                  </a:schemeClr>
                </a:solidFill>
                <a:effectLst>
                  <a:outerShdw dist="38100" dir="2700000" algn="bl" rotWithShape="0">
                    <a:schemeClr val="accent5"/>
                  </a:outerShdw>
                </a:effectLst>
                <a:latin typeface="Monotype Corsiva" panose="03010101010201010101" pitchFamily="66" charset="0"/>
              </a:rPr>
              <a:t>F</a:t>
            </a:r>
            <a:r>
              <a:rPr lang="en-US" sz="6000" b="1" dirty="0" smtClean="0">
                <a:ln w="13462">
                  <a:solidFill>
                    <a:schemeClr val="bg1"/>
                  </a:solidFill>
                  <a:prstDash val="solid"/>
                </a:ln>
                <a:solidFill>
                  <a:schemeClr val="tx1">
                    <a:lumMod val="95000"/>
                  </a:schemeClr>
                </a:solidFill>
                <a:effectLst>
                  <a:outerShdw dist="38100" dir="2700000" algn="bl" rotWithShape="0">
                    <a:schemeClr val="accent5"/>
                  </a:outerShdw>
                </a:effectLst>
                <a:latin typeface="Monotype Corsiva" panose="03010101010201010101" pitchFamily="66" charset="0"/>
              </a:rPr>
              <a:t>uzzy Logic</a:t>
            </a:r>
          </a:p>
        </p:txBody>
      </p:sp>
    </p:spTree>
    <p:extLst>
      <p:ext uri="{BB962C8B-B14F-4D97-AF65-F5344CB8AC3E}">
        <p14:creationId xmlns:p14="http://schemas.microsoft.com/office/powerpoint/2010/main" val="64294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2" name="Rectangle 1"/>
          <p:cNvSpPr/>
          <p:nvPr/>
        </p:nvSpPr>
        <p:spPr>
          <a:xfrm>
            <a:off x="319232" y="1495601"/>
            <a:ext cx="11706449" cy="4154984"/>
          </a:xfrm>
          <a:prstGeom prst="rect">
            <a:avLst/>
          </a:prstGeom>
        </p:spPr>
        <p:txBody>
          <a:bodyPr wrap="square">
            <a:spAutoFit/>
          </a:bodyPr>
          <a:lstStyle/>
          <a:p>
            <a:pPr marL="342900" indent="-342900">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Fuzzy logic is not logic that is fuzzy but </a:t>
            </a:r>
            <a:r>
              <a:rPr lang="en-US" sz="2400" b="1" dirty="0" smtClean="0">
                <a:solidFill>
                  <a:srgbClr val="002060"/>
                </a:solidFill>
                <a:latin typeface="Times New Roman" panose="02020603050405020304" pitchFamily="18" charset="0"/>
                <a:cs typeface="Times New Roman" panose="02020603050405020304" pitchFamily="18" charset="0"/>
              </a:rPr>
              <a:t>logic that is used to describe fuzziness.</a:t>
            </a:r>
          </a:p>
          <a:p>
            <a:pPr marL="342900" indent="-342900">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 This </a:t>
            </a:r>
            <a:r>
              <a:rPr lang="en-US" sz="2400" dirty="0" smtClean="0">
                <a:solidFill>
                  <a:srgbClr val="002060"/>
                </a:solidFill>
                <a:latin typeface="Times New Roman" panose="02020603050405020304" pitchFamily="18" charset="0"/>
                <a:cs typeface="Times New Roman" panose="02020603050405020304" pitchFamily="18" charset="0"/>
              </a:rPr>
              <a:t>fuzziness</a:t>
            </a:r>
            <a:r>
              <a:rPr lang="en-US" sz="2400" dirty="0" smtClean="0">
                <a:solidFill>
                  <a:srgbClr val="000000"/>
                </a:solidFill>
                <a:latin typeface="Times New Roman" panose="02020603050405020304" pitchFamily="18" charset="0"/>
                <a:cs typeface="Times New Roman" panose="02020603050405020304" pitchFamily="18" charset="0"/>
              </a:rPr>
              <a:t> is best </a:t>
            </a:r>
            <a:r>
              <a:rPr lang="en-US" sz="2400" dirty="0" smtClean="0">
                <a:solidFill>
                  <a:srgbClr val="002060"/>
                </a:solidFill>
                <a:latin typeface="Times New Roman" panose="02020603050405020304" pitchFamily="18" charset="0"/>
                <a:cs typeface="Times New Roman" panose="02020603050405020304" pitchFamily="18" charset="0"/>
              </a:rPr>
              <a:t>characterized by its membership function.</a:t>
            </a:r>
          </a:p>
          <a:p>
            <a:pPr marL="342900" indent="-342900">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 In other words, we can say that </a:t>
            </a:r>
            <a:r>
              <a:rPr lang="en-US" sz="2400" dirty="0" smtClean="0">
                <a:solidFill>
                  <a:srgbClr val="002060"/>
                </a:solidFill>
                <a:latin typeface="Times New Roman" panose="02020603050405020304" pitchFamily="18" charset="0"/>
                <a:cs typeface="Times New Roman" panose="02020603050405020304" pitchFamily="18" charset="0"/>
              </a:rPr>
              <a:t>membership function </a:t>
            </a:r>
            <a:r>
              <a:rPr lang="en-US" sz="2400" dirty="0" smtClean="0">
                <a:solidFill>
                  <a:srgbClr val="000000"/>
                </a:solidFill>
                <a:latin typeface="Times New Roman" panose="02020603050405020304" pitchFamily="18" charset="0"/>
                <a:cs typeface="Times New Roman" panose="02020603050405020304" pitchFamily="18" charset="0"/>
              </a:rPr>
              <a:t>represents the </a:t>
            </a:r>
            <a:r>
              <a:rPr lang="en-US" sz="2400" dirty="0" smtClean="0">
                <a:solidFill>
                  <a:srgbClr val="002060"/>
                </a:solidFill>
                <a:latin typeface="Times New Roman" panose="02020603050405020304" pitchFamily="18" charset="0"/>
                <a:cs typeface="Times New Roman" panose="02020603050405020304" pitchFamily="18" charset="0"/>
              </a:rPr>
              <a:t>degree of truth in fuzzy logic.</a:t>
            </a:r>
          </a:p>
          <a:p>
            <a:pPr marL="342900" indent="-342900">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Membership functions characterize fuzziness (i.e., all the information in fuzzy set), whether the elements in fuzzy sets are discrete or </a:t>
            </a:r>
            <a:r>
              <a:rPr lang="en-US" sz="2400" dirty="0" smtClean="0">
                <a:solidFill>
                  <a:schemeClr val="bg1"/>
                </a:solidFill>
                <a:latin typeface="Times New Roman" panose="02020603050405020304" pitchFamily="18" charset="0"/>
                <a:cs typeface="Times New Roman" panose="02020603050405020304" pitchFamily="18" charset="0"/>
              </a:rPr>
              <a:t>continuous</a:t>
            </a:r>
          </a:p>
          <a:p>
            <a:pPr marL="342900" indent="-342900">
              <a:buFont typeface="Wingdings" panose="05000000000000000000" pitchFamily="2" charset="2"/>
              <a:buChar char="v"/>
            </a:pPr>
            <a:r>
              <a:rPr lang="en-US" sz="2400" dirty="0">
                <a:solidFill>
                  <a:srgbClr val="222222"/>
                </a:solidFill>
                <a:latin typeface="Times New Roman" panose="02020603050405020304" pitchFamily="18" charset="0"/>
                <a:cs typeface="Times New Roman" panose="02020603050405020304" pitchFamily="18" charset="0"/>
              </a:rPr>
              <a:t>Definition: a </a:t>
            </a:r>
            <a:r>
              <a:rPr lang="en-US" sz="2400" b="1" dirty="0">
                <a:solidFill>
                  <a:srgbClr val="222222"/>
                </a:solidFill>
                <a:latin typeface="Times New Roman" panose="02020603050405020304" pitchFamily="18" charset="0"/>
                <a:cs typeface="Times New Roman" panose="02020603050405020304" pitchFamily="18" charset="0"/>
              </a:rPr>
              <a:t>membership function</a:t>
            </a:r>
            <a:r>
              <a:rPr lang="en-US" sz="2400" dirty="0">
                <a:solidFill>
                  <a:srgbClr val="222222"/>
                </a:solidFill>
                <a:latin typeface="Times New Roman" panose="02020603050405020304" pitchFamily="18" charset="0"/>
                <a:cs typeface="Times New Roman" panose="02020603050405020304" pitchFamily="18" charset="0"/>
              </a:rPr>
              <a:t> for a </a:t>
            </a:r>
            <a:r>
              <a:rPr lang="en-US" sz="2400" b="1" dirty="0">
                <a:solidFill>
                  <a:srgbClr val="222222"/>
                </a:solidFill>
                <a:latin typeface="Times New Roman" panose="02020603050405020304" pitchFamily="18" charset="0"/>
                <a:cs typeface="Times New Roman" panose="02020603050405020304" pitchFamily="18" charset="0"/>
              </a:rPr>
              <a:t>fuzzy set</a:t>
            </a:r>
            <a:r>
              <a:rPr lang="en-US" sz="2400" dirty="0">
                <a:solidFill>
                  <a:srgbClr val="222222"/>
                </a:solidFill>
                <a:latin typeface="Times New Roman" panose="02020603050405020304" pitchFamily="18" charset="0"/>
                <a:cs typeface="Times New Roman" panose="02020603050405020304" pitchFamily="18" charset="0"/>
              </a:rPr>
              <a:t> A on the universe of discourse X is defined as µ</a:t>
            </a:r>
            <a:r>
              <a:rPr lang="en-US" sz="2400" baseline="-25000" dirty="0">
                <a:solidFill>
                  <a:srgbClr val="222222"/>
                </a:solidFill>
                <a:latin typeface="Times New Roman" panose="02020603050405020304" pitchFamily="18" charset="0"/>
                <a:cs typeface="Times New Roman" panose="02020603050405020304" pitchFamily="18" charset="0"/>
              </a:rPr>
              <a:t>A</a:t>
            </a:r>
            <a:r>
              <a:rPr lang="en-US" sz="2400" dirty="0">
                <a:solidFill>
                  <a:srgbClr val="222222"/>
                </a:solidFill>
                <a:latin typeface="Times New Roman" panose="02020603050405020304" pitchFamily="18" charset="0"/>
                <a:cs typeface="Times New Roman" panose="02020603050405020304" pitchFamily="18" charset="0"/>
              </a:rPr>
              <a:t>:X → [0,1], where each element of X is mapped to a value between 0 and 1. </a:t>
            </a:r>
            <a:endParaRPr lang="en-US" sz="2400" dirty="0" smtClean="0">
              <a:solidFill>
                <a:srgbClr val="22222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solidFill>
                  <a:srgbClr val="222222"/>
                </a:solidFill>
                <a:latin typeface="Times New Roman" panose="02020603050405020304" pitchFamily="18" charset="0"/>
                <a:cs typeface="Times New Roman" panose="02020603050405020304" pitchFamily="18" charset="0"/>
              </a:rPr>
              <a:t>This </a:t>
            </a:r>
            <a:r>
              <a:rPr lang="en-US" sz="2400" dirty="0">
                <a:solidFill>
                  <a:srgbClr val="222222"/>
                </a:solidFill>
                <a:latin typeface="Times New Roman" panose="02020603050405020304" pitchFamily="18" charset="0"/>
                <a:cs typeface="Times New Roman" panose="02020603050405020304" pitchFamily="18" charset="0"/>
              </a:rPr>
              <a:t>value, called </a:t>
            </a:r>
            <a:r>
              <a:rPr lang="en-US" sz="2400" b="1" dirty="0">
                <a:solidFill>
                  <a:srgbClr val="222222"/>
                </a:solidFill>
                <a:latin typeface="Times New Roman" panose="02020603050405020304" pitchFamily="18" charset="0"/>
                <a:cs typeface="Times New Roman" panose="02020603050405020304" pitchFamily="18" charset="0"/>
              </a:rPr>
              <a:t>membership</a:t>
            </a:r>
            <a:r>
              <a:rPr lang="en-US" sz="2400" dirty="0">
                <a:solidFill>
                  <a:srgbClr val="222222"/>
                </a:solidFill>
                <a:latin typeface="Times New Roman" panose="02020603050405020304" pitchFamily="18" charset="0"/>
                <a:cs typeface="Times New Roman" panose="02020603050405020304" pitchFamily="18" charset="0"/>
              </a:rPr>
              <a:t> value or degree of </a:t>
            </a:r>
            <a:r>
              <a:rPr lang="en-US" sz="2400" b="1" dirty="0">
                <a:solidFill>
                  <a:srgbClr val="222222"/>
                </a:solidFill>
                <a:latin typeface="Times New Roman" panose="02020603050405020304" pitchFamily="18" charset="0"/>
                <a:cs typeface="Times New Roman" panose="02020603050405020304" pitchFamily="18" charset="0"/>
              </a:rPr>
              <a:t>membership</a:t>
            </a:r>
            <a:r>
              <a:rPr lang="en-US" sz="2400" dirty="0">
                <a:solidFill>
                  <a:srgbClr val="222222"/>
                </a:solidFill>
                <a:latin typeface="Times New Roman" panose="02020603050405020304" pitchFamily="18" charset="0"/>
                <a:cs typeface="Times New Roman" panose="02020603050405020304" pitchFamily="18" charset="0"/>
              </a:rPr>
              <a:t>, quantifies the grade of </a:t>
            </a:r>
            <a:r>
              <a:rPr lang="en-US" sz="2400" b="1" dirty="0">
                <a:solidFill>
                  <a:srgbClr val="222222"/>
                </a:solidFill>
                <a:latin typeface="Times New Roman" panose="02020603050405020304" pitchFamily="18" charset="0"/>
                <a:cs typeface="Times New Roman" panose="02020603050405020304" pitchFamily="18" charset="0"/>
              </a:rPr>
              <a:t>membership</a:t>
            </a:r>
            <a:r>
              <a:rPr lang="en-US" sz="2400" dirty="0">
                <a:solidFill>
                  <a:srgbClr val="222222"/>
                </a:solidFill>
                <a:latin typeface="Times New Roman" panose="02020603050405020304" pitchFamily="18" charset="0"/>
                <a:cs typeface="Times New Roman" panose="02020603050405020304" pitchFamily="18" charset="0"/>
              </a:rPr>
              <a:t> of the element in X to the </a:t>
            </a:r>
            <a:r>
              <a:rPr lang="en-US" sz="2400" b="1" dirty="0">
                <a:solidFill>
                  <a:srgbClr val="222222"/>
                </a:solidFill>
                <a:latin typeface="Times New Roman" panose="02020603050405020304" pitchFamily="18" charset="0"/>
                <a:cs typeface="Times New Roman" panose="02020603050405020304" pitchFamily="18" charset="0"/>
              </a:rPr>
              <a:t>fuzzy set</a:t>
            </a:r>
            <a:r>
              <a:rPr lang="en-US" sz="2400" dirty="0">
                <a:solidFill>
                  <a:srgbClr val="222222"/>
                </a:solidFill>
                <a:latin typeface="Times New Roman" panose="02020603050405020304" pitchFamily="18" charset="0"/>
                <a:cs typeface="Times New Roman" panose="02020603050405020304" pitchFamily="18" charset="0"/>
              </a:rPr>
              <a:t> A.</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57139" y="95532"/>
            <a:ext cx="4172937" cy="707886"/>
          </a:xfrm>
          <a:prstGeom prst="rect">
            <a:avLst/>
          </a:prstGeom>
        </p:spPr>
        <p:txBody>
          <a:bodyPr wrap="none">
            <a:spAutoFit/>
          </a:bodyPr>
          <a:lstStyle/>
          <a:p>
            <a:r>
              <a:rPr lang="en-US" sz="4000" dirty="0" smtClean="0">
                <a:solidFill>
                  <a:srgbClr val="002060"/>
                </a:solidFill>
                <a:latin typeface="Monotype Corsiva" panose="03010101010201010101" pitchFamily="66" charset="0"/>
                <a:cs typeface="Times New Roman" panose="02020603050405020304" pitchFamily="18" charset="0"/>
              </a:rPr>
              <a:t>Membership Function</a:t>
            </a:r>
            <a:endParaRPr lang="en-US" sz="4000" dirty="0">
              <a:solidFill>
                <a:srgbClr val="002060"/>
              </a:solidFill>
              <a:latin typeface="Monotype Corsiva" panose="03010101010201010101" pitchFamily="66" charset="0"/>
            </a:endParaRPr>
          </a:p>
        </p:txBody>
      </p:sp>
    </p:spTree>
    <p:extLst>
      <p:ext uri="{BB962C8B-B14F-4D97-AF65-F5344CB8AC3E}">
        <p14:creationId xmlns:p14="http://schemas.microsoft.com/office/powerpoint/2010/main" val="1871058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343273" y="3343275"/>
            <a:ext cx="6858000" cy="171450"/>
          </a:xfrm>
          <a:prstGeom prst="rect">
            <a:avLst/>
          </a:prstGeom>
        </p:spPr>
      </p:pic>
      <p:pic>
        <p:nvPicPr>
          <p:cNvPr id="7" name="Picture 6"/>
          <p:cNvPicPr>
            <a:picLocks noChangeAspect="1"/>
          </p:cNvPicPr>
          <p:nvPr/>
        </p:nvPicPr>
        <p:blipFill>
          <a:blip r:embed="rId3"/>
          <a:stretch>
            <a:fillRect/>
          </a:stretch>
        </p:blipFill>
        <p:spPr>
          <a:xfrm>
            <a:off x="12037698" y="0"/>
            <a:ext cx="154302" cy="6858000"/>
          </a:xfrm>
          <a:prstGeom prst="rect">
            <a:avLst/>
          </a:prstGeom>
        </p:spPr>
      </p:pic>
      <p:pic>
        <p:nvPicPr>
          <p:cNvPr id="8" name="Picture 7"/>
          <p:cNvPicPr>
            <a:picLocks noChangeAspect="1"/>
          </p:cNvPicPr>
          <p:nvPr/>
        </p:nvPicPr>
        <p:blipFill>
          <a:blip r:embed="rId4"/>
          <a:stretch>
            <a:fillRect/>
          </a:stretch>
        </p:blipFill>
        <p:spPr>
          <a:xfrm rot="-5400000">
            <a:off x="6107172" y="-5935721"/>
            <a:ext cx="149110" cy="12020547"/>
          </a:xfrm>
          <a:prstGeom prst="rect">
            <a:avLst/>
          </a:prstGeom>
        </p:spPr>
      </p:pic>
      <p:pic>
        <p:nvPicPr>
          <p:cNvPr id="9" name="Picture 8"/>
          <p:cNvPicPr>
            <a:picLocks noChangeAspect="1"/>
          </p:cNvPicPr>
          <p:nvPr/>
        </p:nvPicPr>
        <p:blipFill>
          <a:blip r:embed="rId5"/>
          <a:stretch>
            <a:fillRect/>
          </a:stretch>
        </p:blipFill>
        <p:spPr>
          <a:xfrm>
            <a:off x="171453" y="6729412"/>
            <a:ext cx="11866244" cy="133147"/>
          </a:xfrm>
          <a:prstGeom prst="rect">
            <a:avLst/>
          </a:prstGeom>
        </p:spPr>
      </p:pic>
      <p:pic>
        <p:nvPicPr>
          <p:cNvPr id="3" name="Picture 2"/>
          <p:cNvPicPr>
            <a:picLocks noChangeAspect="1"/>
          </p:cNvPicPr>
          <p:nvPr/>
        </p:nvPicPr>
        <p:blipFill>
          <a:blip r:embed="rId6"/>
          <a:stretch>
            <a:fillRect/>
          </a:stretch>
        </p:blipFill>
        <p:spPr>
          <a:xfrm>
            <a:off x="2449752" y="1433787"/>
            <a:ext cx="6572058" cy="3657917"/>
          </a:xfrm>
          <a:prstGeom prst="rect">
            <a:avLst/>
          </a:prstGeom>
        </p:spPr>
      </p:pic>
    </p:spTree>
    <p:extLst>
      <p:ext uri="{BB962C8B-B14F-4D97-AF65-F5344CB8AC3E}">
        <p14:creationId xmlns:p14="http://schemas.microsoft.com/office/powerpoint/2010/main" val="129109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pic>
        <p:nvPicPr>
          <p:cNvPr id="2" name="Picture 1"/>
          <p:cNvPicPr>
            <a:picLocks noChangeAspect="1"/>
          </p:cNvPicPr>
          <p:nvPr/>
        </p:nvPicPr>
        <p:blipFill>
          <a:blip r:embed="rId6"/>
          <a:stretch>
            <a:fillRect/>
          </a:stretch>
        </p:blipFill>
        <p:spPr>
          <a:xfrm>
            <a:off x="264165" y="1859080"/>
            <a:ext cx="6792513" cy="4165679"/>
          </a:xfrm>
          <a:prstGeom prst="rect">
            <a:avLst/>
          </a:prstGeom>
        </p:spPr>
      </p:pic>
      <p:sp>
        <p:nvSpPr>
          <p:cNvPr id="3" name="Rectangle 2"/>
          <p:cNvSpPr/>
          <p:nvPr/>
        </p:nvSpPr>
        <p:spPr>
          <a:xfrm>
            <a:off x="587197" y="644373"/>
            <a:ext cx="10335491" cy="461665"/>
          </a:xfrm>
          <a:prstGeom prst="rect">
            <a:avLst/>
          </a:prstGeom>
        </p:spPr>
        <p:txBody>
          <a:bodyPr wrap="square">
            <a:spAutoFit/>
          </a:bodyPr>
          <a:lstStyle/>
          <a:p>
            <a:r>
              <a:rPr lang="en-US" sz="2400" dirty="0">
                <a:solidFill>
                  <a:srgbClr val="002060"/>
                </a:solidFill>
                <a:latin typeface="Times New Roman" panose="02020603050405020304" pitchFamily="18" charset="0"/>
                <a:cs typeface="Times New Roman" panose="02020603050405020304" pitchFamily="18" charset="0"/>
              </a:rPr>
              <a:t>Chart showing the </a:t>
            </a:r>
            <a:r>
              <a:rPr lang="en-US" sz="2400" dirty="0" smtClean="0">
                <a:solidFill>
                  <a:srgbClr val="002060"/>
                </a:solidFill>
                <a:latin typeface="Times New Roman" panose="02020603050405020304" pitchFamily="18" charset="0"/>
                <a:cs typeface="Times New Roman" panose="02020603050405020304" pitchFamily="18" charset="0"/>
              </a:rPr>
              <a:t>membership function </a:t>
            </a:r>
            <a:r>
              <a:rPr lang="en-US" sz="2400" dirty="0">
                <a:solidFill>
                  <a:srgbClr val="002060"/>
                </a:solidFill>
                <a:latin typeface="Times New Roman" panose="02020603050405020304" pitchFamily="18" charset="0"/>
                <a:cs typeface="Times New Roman" panose="02020603050405020304" pitchFamily="18" charset="0"/>
              </a:rPr>
              <a:t>for </a:t>
            </a:r>
            <a:r>
              <a:rPr lang="en-US" sz="2400" dirty="0" smtClean="0">
                <a:solidFill>
                  <a:srgbClr val="002060"/>
                </a:solidFill>
                <a:latin typeface="Times New Roman" panose="02020603050405020304" pitchFamily="18" charset="0"/>
                <a:cs typeface="Times New Roman" panose="02020603050405020304" pitchFamily="18" charset="0"/>
              </a:rPr>
              <a:t>the fuzzy </a:t>
            </a:r>
            <a:r>
              <a:rPr lang="en-US" sz="2400" dirty="0">
                <a:solidFill>
                  <a:srgbClr val="002060"/>
                </a:solidFill>
                <a:latin typeface="Times New Roman" panose="02020603050405020304" pitchFamily="18" charset="0"/>
                <a:cs typeface="Times New Roman" panose="02020603050405020304" pitchFamily="18" charset="0"/>
              </a:rPr>
              <a:t>set of tall people</a:t>
            </a:r>
          </a:p>
        </p:txBody>
      </p:sp>
      <p:sp>
        <p:nvSpPr>
          <p:cNvPr id="4" name="Rectangle 3"/>
          <p:cNvSpPr/>
          <p:nvPr/>
        </p:nvSpPr>
        <p:spPr>
          <a:xfrm>
            <a:off x="7093671" y="1869775"/>
            <a:ext cx="4895016" cy="4154984"/>
          </a:xfrm>
          <a:prstGeom prst="rect">
            <a:avLst/>
          </a:prstGeom>
        </p:spPr>
        <p:txBody>
          <a:bodyPr wrap="square">
            <a:spAutoFit/>
          </a:bodyPr>
          <a:lstStyle/>
          <a:p>
            <a:pPr marL="342900" lvl="0" indent="-342900">
              <a:buFont typeface="Wingdings" panose="05000000000000000000" pitchFamily="2" charset="2"/>
              <a:buChar char="v"/>
            </a:pPr>
            <a:r>
              <a:rPr lang="en-SG" sz="2400" dirty="0">
                <a:solidFill>
                  <a:prstClr val="black"/>
                </a:solidFill>
                <a:latin typeface="Times New Roman" panose="02020603050405020304" pitchFamily="18" charset="0"/>
                <a:cs typeface="Times New Roman" panose="02020603050405020304" pitchFamily="18" charset="0"/>
              </a:rPr>
              <a:t>The fuzzy set of tall people contains Bill, and it also contains Jane, and it even contains John.</a:t>
            </a:r>
          </a:p>
          <a:p>
            <a:pPr marL="342900" lvl="0" indent="-342900">
              <a:buFont typeface="Wingdings" panose="05000000000000000000" pitchFamily="2" charset="2"/>
              <a:buChar char="v"/>
            </a:pPr>
            <a:r>
              <a:rPr lang="en-SG" sz="2400" dirty="0">
                <a:solidFill>
                  <a:prstClr val="black"/>
                </a:solidFill>
                <a:latin typeface="Times New Roman" panose="02020603050405020304" pitchFamily="18" charset="0"/>
                <a:cs typeface="Times New Roman" panose="02020603050405020304" pitchFamily="18" charset="0"/>
              </a:rPr>
              <a:t> Each is a member of the set to some degree and is not a member of the set to some degree. </a:t>
            </a:r>
          </a:p>
          <a:p>
            <a:pPr marL="342900" lvl="0" indent="-342900">
              <a:buFont typeface="Wingdings" panose="05000000000000000000" pitchFamily="2" charset="2"/>
              <a:buChar char="v"/>
            </a:pPr>
            <a:r>
              <a:rPr lang="en-SG" sz="2400" dirty="0">
                <a:solidFill>
                  <a:prstClr val="black"/>
                </a:solidFill>
                <a:latin typeface="Times New Roman" panose="02020603050405020304" pitchFamily="18" charset="0"/>
                <a:cs typeface="Times New Roman" panose="02020603050405020304" pitchFamily="18" charset="0"/>
              </a:rPr>
              <a:t>This can be seen in the chart in Figure </a:t>
            </a:r>
            <a:r>
              <a:rPr lang="en-SG" sz="2400" dirty="0" smtClean="0">
                <a:solidFill>
                  <a:prstClr val="black"/>
                </a:solidFill>
                <a:latin typeface="Times New Roman" panose="02020603050405020304" pitchFamily="18" charset="0"/>
                <a:cs typeface="Times New Roman" panose="02020603050405020304" pitchFamily="18" charset="0"/>
              </a:rPr>
              <a:t>, </a:t>
            </a:r>
            <a:r>
              <a:rPr lang="en-SG" sz="2400" dirty="0">
                <a:solidFill>
                  <a:prstClr val="black"/>
                </a:solidFill>
                <a:latin typeface="Times New Roman" panose="02020603050405020304" pitchFamily="18" charset="0"/>
                <a:cs typeface="Times New Roman" panose="02020603050405020304" pitchFamily="18" charset="0"/>
              </a:rPr>
              <a:t>which shows the degree of membership that a person of a given height has in the fuzzy set of tall people</a:t>
            </a:r>
            <a:endParaRPr lang="en-US" dirty="0"/>
          </a:p>
        </p:txBody>
      </p:sp>
    </p:spTree>
    <p:extLst>
      <p:ext uri="{BB962C8B-B14F-4D97-AF65-F5344CB8AC3E}">
        <p14:creationId xmlns:p14="http://schemas.microsoft.com/office/powerpoint/2010/main" val="2883525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343273" y="3343275"/>
            <a:ext cx="6858000" cy="171450"/>
          </a:xfrm>
          <a:prstGeom prst="rect">
            <a:avLst/>
          </a:prstGeom>
        </p:spPr>
      </p:pic>
      <p:pic>
        <p:nvPicPr>
          <p:cNvPr id="7" name="Picture 6"/>
          <p:cNvPicPr>
            <a:picLocks noChangeAspect="1"/>
          </p:cNvPicPr>
          <p:nvPr/>
        </p:nvPicPr>
        <p:blipFill>
          <a:blip r:embed="rId3"/>
          <a:stretch>
            <a:fillRect/>
          </a:stretch>
        </p:blipFill>
        <p:spPr>
          <a:xfrm>
            <a:off x="12037698" y="0"/>
            <a:ext cx="154302" cy="6858000"/>
          </a:xfrm>
          <a:prstGeom prst="rect">
            <a:avLst/>
          </a:prstGeom>
        </p:spPr>
      </p:pic>
      <p:pic>
        <p:nvPicPr>
          <p:cNvPr id="8" name="Picture 7"/>
          <p:cNvPicPr>
            <a:picLocks noChangeAspect="1"/>
          </p:cNvPicPr>
          <p:nvPr/>
        </p:nvPicPr>
        <p:blipFill>
          <a:blip r:embed="rId4"/>
          <a:stretch>
            <a:fillRect/>
          </a:stretch>
        </p:blipFill>
        <p:spPr>
          <a:xfrm rot="-5400000">
            <a:off x="6107172" y="-5935721"/>
            <a:ext cx="149110" cy="12020547"/>
          </a:xfrm>
          <a:prstGeom prst="rect">
            <a:avLst/>
          </a:prstGeom>
        </p:spPr>
      </p:pic>
      <p:pic>
        <p:nvPicPr>
          <p:cNvPr id="9" name="Picture 8"/>
          <p:cNvPicPr>
            <a:picLocks noChangeAspect="1"/>
          </p:cNvPicPr>
          <p:nvPr/>
        </p:nvPicPr>
        <p:blipFill>
          <a:blip r:embed="rId5"/>
          <a:stretch>
            <a:fillRect/>
          </a:stretch>
        </p:blipFill>
        <p:spPr>
          <a:xfrm>
            <a:off x="171453" y="6729412"/>
            <a:ext cx="11866244" cy="133147"/>
          </a:xfrm>
          <a:prstGeom prst="rect">
            <a:avLst/>
          </a:prstGeom>
        </p:spPr>
      </p:pic>
      <p:sp>
        <p:nvSpPr>
          <p:cNvPr id="2" name="Rectangle 1"/>
          <p:cNvSpPr/>
          <p:nvPr/>
        </p:nvSpPr>
        <p:spPr>
          <a:xfrm>
            <a:off x="409825" y="1425567"/>
            <a:ext cx="10726994" cy="2215991"/>
          </a:xfrm>
          <a:prstGeom prst="rect">
            <a:avLst/>
          </a:prstGeom>
        </p:spPr>
        <p:txBody>
          <a:bodyPr wrap="square">
            <a:spAutoFit/>
          </a:bodyPr>
          <a:lstStyle/>
          <a:p>
            <a:endParaRPr lang="en-SG" dirty="0">
              <a:solidFill>
                <a:schemeClr val="bg1"/>
              </a:solidFill>
            </a:endParaRPr>
          </a:p>
          <a:p>
            <a:pPr marL="342900" indent="-342900">
              <a:buFont typeface="Wingdings" panose="05000000000000000000" pitchFamily="2" charset="2"/>
              <a:buChar char="v"/>
            </a:pPr>
            <a:r>
              <a:rPr lang="en-SG" sz="2400" dirty="0">
                <a:solidFill>
                  <a:schemeClr val="bg1"/>
                </a:solidFill>
                <a:latin typeface="Times New Roman" panose="02020603050405020304" pitchFamily="18" charset="0"/>
                <a:cs typeface="Times New Roman" panose="02020603050405020304" pitchFamily="18" charset="0"/>
              </a:rPr>
              <a:t>Fuzzy sets are functions that map each member in a set to a real number in [0, 1] to indicate the degree of membership of that member</a:t>
            </a:r>
            <a:r>
              <a:rPr lang="en-SG" sz="2400" dirty="0" smtClean="0">
                <a:solidFill>
                  <a:schemeClr val="bg1"/>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Each fuzzy variable can take a value from 0 (not at all true) to 1 (</a:t>
            </a:r>
            <a:r>
              <a:rPr lang="en-US" sz="2400" dirty="0" smtClean="0">
                <a:solidFill>
                  <a:schemeClr val="bg1"/>
                </a:solidFill>
                <a:latin typeface="Times New Roman" panose="02020603050405020304" pitchFamily="18" charset="0"/>
                <a:cs typeface="Times New Roman" panose="02020603050405020304" pitchFamily="18" charset="0"/>
              </a:rPr>
              <a:t>entirely true</a:t>
            </a:r>
            <a:r>
              <a:rPr lang="en-US" sz="2400" dirty="0">
                <a:solidFill>
                  <a:schemeClr val="bg1"/>
                </a:solidFill>
                <a:latin typeface="Times New Roman" panose="02020603050405020304" pitchFamily="18" charset="0"/>
                <a:cs typeface="Times New Roman" panose="02020603050405020304" pitchFamily="18" charset="0"/>
              </a:rPr>
              <a:t>) but can also take on real values in between. Hence, 0.5 might </a:t>
            </a:r>
            <a:r>
              <a:rPr lang="en-US" sz="2400" dirty="0" smtClean="0">
                <a:solidFill>
                  <a:schemeClr val="bg1"/>
                </a:solidFill>
                <a:latin typeface="Times New Roman" panose="02020603050405020304" pitchFamily="18" charset="0"/>
                <a:cs typeface="Times New Roman" panose="02020603050405020304" pitchFamily="18" charset="0"/>
              </a:rPr>
              <a:t>indicate “somewhat </a:t>
            </a:r>
            <a:r>
              <a:rPr lang="en-US" sz="2400" dirty="0">
                <a:solidFill>
                  <a:schemeClr val="bg1"/>
                </a:solidFill>
                <a:latin typeface="Times New Roman" panose="02020603050405020304" pitchFamily="18" charset="0"/>
                <a:cs typeface="Times New Roman" panose="02020603050405020304" pitchFamily="18" charset="0"/>
              </a:rPr>
              <a:t>true,” or “about as true as it is false.”</a:t>
            </a:r>
            <a:endParaRPr lang="en-SG"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401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4" name="Rectangle 3"/>
          <p:cNvSpPr/>
          <p:nvPr/>
        </p:nvSpPr>
        <p:spPr>
          <a:xfrm>
            <a:off x="3387105" y="107040"/>
            <a:ext cx="4416594" cy="707886"/>
          </a:xfrm>
          <a:prstGeom prst="rect">
            <a:avLst/>
          </a:prstGeom>
        </p:spPr>
        <p:txBody>
          <a:bodyPr wrap="none">
            <a:spAutoFit/>
          </a:bodyPr>
          <a:lstStyle/>
          <a:p>
            <a:r>
              <a:rPr lang="en-US" sz="4000" b="1" dirty="0">
                <a:solidFill>
                  <a:srgbClr val="004A82"/>
                </a:solidFill>
                <a:latin typeface="Monotype Corsiva" panose="03010101010201010101" pitchFamily="66" charset="0"/>
                <a:cs typeface="Times New Roman" panose="02020603050405020304" pitchFamily="18" charset="0"/>
              </a:rPr>
              <a:t>A Fuzzy Logic System.</a:t>
            </a:r>
          </a:p>
        </p:txBody>
      </p:sp>
      <p:pic>
        <p:nvPicPr>
          <p:cNvPr id="2" name="Picture 1"/>
          <p:cNvPicPr>
            <a:picLocks noChangeAspect="1"/>
          </p:cNvPicPr>
          <p:nvPr/>
        </p:nvPicPr>
        <p:blipFill>
          <a:blip r:embed="rId6"/>
          <a:stretch>
            <a:fillRect/>
          </a:stretch>
        </p:blipFill>
        <p:spPr>
          <a:xfrm>
            <a:off x="504967" y="991489"/>
            <a:ext cx="11423176" cy="5902823"/>
          </a:xfrm>
          <a:prstGeom prst="rect">
            <a:avLst/>
          </a:prstGeom>
        </p:spPr>
      </p:pic>
    </p:spTree>
    <p:extLst>
      <p:ext uri="{BB962C8B-B14F-4D97-AF65-F5344CB8AC3E}">
        <p14:creationId xmlns:p14="http://schemas.microsoft.com/office/powerpoint/2010/main" val="1142815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2" name="Rectangle 1"/>
          <p:cNvSpPr/>
          <p:nvPr/>
        </p:nvSpPr>
        <p:spPr>
          <a:xfrm>
            <a:off x="754142" y="1096536"/>
            <a:ext cx="9890078" cy="3416320"/>
          </a:xfrm>
          <a:prstGeom prst="rect">
            <a:avLst/>
          </a:prstGeom>
        </p:spPr>
        <p:txBody>
          <a:bodyPr wrap="square">
            <a:spAutoFit/>
          </a:bodyPr>
          <a:lstStyle/>
          <a:p>
            <a:pPr marL="342900" indent="-342900" algn="just">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Firstly, a crisp </a:t>
            </a:r>
            <a:r>
              <a:rPr lang="en-US" sz="2400" dirty="0" smtClean="0">
                <a:solidFill>
                  <a:schemeClr val="bg1"/>
                </a:solidFill>
                <a:latin typeface="Times New Roman" panose="02020603050405020304" pitchFamily="18" charset="0"/>
                <a:cs typeface="Times New Roman" panose="02020603050405020304" pitchFamily="18" charset="0"/>
              </a:rPr>
              <a:t>set of </a:t>
            </a:r>
            <a:r>
              <a:rPr lang="en-US" sz="2400" dirty="0">
                <a:solidFill>
                  <a:schemeClr val="bg1"/>
                </a:solidFill>
                <a:latin typeface="Times New Roman" panose="02020603050405020304" pitchFamily="18" charset="0"/>
                <a:cs typeface="Times New Roman" panose="02020603050405020304" pitchFamily="18" charset="0"/>
              </a:rPr>
              <a:t>input data are gathered and converted to a fuzzy set using fuzzy </a:t>
            </a:r>
            <a:r>
              <a:rPr lang="en-US" sz="2400" dirty="0" smtClean="0">
                <a:solidFill>
                  <a:schemeClr val="bg1"/>
                </a:solidFill>
                <a:latin typeface="Times New Roman" panose="02020603050405020304" pitchFamily="18" charset="0"/>
                <a:cs typeface="Times New Roman" panose="02020603050405020304" pitchFamily="18" charset="0"/>
              </a:rPr>
              <a:t>linguistic variables</a:t>
            </a:r>
            <a:r>
              <a:rPr lang="en-US" sz="2400" dirty="0">
                <a:solidFill>
                  <a:schemeClr val="bg1"/>
                </a:solidFill>
                <a:latin typeface="Times New Roman" panose="02020603050405020304" pitchFamily="18" charset="0"/>
                <a:cs typeface="Times New Roman" panose="02020603050405020304" pitchFamily="18" charset="0"/>
              </a:rPr>
              <a:t>, fuzzy linguistic terms and membership functions</a:t>
            </a:r>
            <a:r>
              <a:rPr lang="en-US" sz="2400" dirty="0" smtClean="0">
                <a:solidFill>
                  <a:schemeClr val="bg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This step is </a:t>
            </a:r>
            <a:r>
              <a:rPr lang="en-US" sz="2400" dirty="0" smtClean="0">
                <a:solidFill>
                  <a:schemeClr val="bg1"/>
                </a:solidFill>
                <a:latin typeface="Times New Roman" panose="02020603050405020304" pitchFamily="18" charset="0"/>
                <a:cs typeface="Times New Roman" panose="02020603050405020304" pitchFamily="18" charset="0"/>
              </a:rPr>
              <a:t>known as fuzzification.</a:t>
            </a:r>
          </a:p>
          <a:p>
            <a:pPr marL="342900" indent="-342900" algn="just">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Afterwards, an inference is made based on a set of rules.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After </a:t>
            </a:r>
            <a:r>
              <a:rPr lang="en-US" sz="2400" dirty="0">
                <a:solidFill>
                  <a:schemeClr val="bg1"/>
                </a:solidFill>
                <a:latin typeface="Times New Roman" panose="02020603050405020304" pitchFamily="18" charset="0"/>
                <a:cs typeface="Times New Roman" panose="02020603050405020304" pitchFamily="18" charset="0"/>
              </a:rPr>
              <a:t>the inference step, the overall result is a fuzzy </a:t>
            </a:r>
            <a:r>
              <a:rPr lang="en-US" sz="2400" dirty="0" smtClean="0">
                <a:solidFill>
                  <a:schemeClr val="bg1"/>
                </a:solidFill>
                <a:latin typeface="Times New Roman" panose="02020603050405020304" pitchFamily="18" charset="0"/>
                <a:cs typeface="Times New Roman" panose="02020603050405020304" pitchFamily="18" charset="0"/>
              </a:rPr>
              <a:t>value </a:t>
            </a:r>
          </a:p>
          <a:p>
            <a:pPr marL="342900" indent="-342900" algn="just">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Lastly, the resulting fuzzy output is mapped to a crisp output using the membership functions, in the defuzzification step</a:t>
            </a:r>
            <a:r>
              <a:rPr lang="en-US" sz="2400" dirty="0" smtClean="0">
                <a:solidFill>
                  <a:schemeClr val="bg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This </a:t>
            </a:r>
            <a:r>
              <a:rPr lang="en-US" sz="2400" dirty="0">
                <a:solidFill>
                  <a:schemeClr val="bg1"/>
                </a:solidFill>
                <a:latin typeface="Times New Roman" panose="02020603050405020304" pitchFamily="18" charset="0"/>
                <a:cs typeface="Times New Roman" panose="02020603050405020304" pitchFamily="18" charset="0"/>
              </a:rPr>
              <a:t>is the purpose of the </a:t>
            </a:r>
            <a:r>
              <a:rPr lang="en-US" sz="2400" dirty="0" smtClean="0">
                <a:solidFill>
                  <a:schemeClr val="bg1"/>
                </a:solidFill>
                <a:latin typeface="Times New Roman" panose="02020603050405020304" pitchFamily="18" charset="0"/>
                <a:cs typeface="Times New Roman" panose="02020603050405020304" pitchFamily="18" charset="0"/>
              </a:rPr>
              <a:t>defuzzifier component </a:t>
            </a:r>
            <a:r>
              <a:rPr lang="en-US" sz="2400" dirty="0">
                <a:solidFill>
                  <a:schemeClr val="bg1"/>
                </a:solidFill>
                <a:latin typeface="Times New Roman" panose="02020603050405020304" pitchFamily="18" charset="0"/>
                <a:cs typeface="Times New Roman" panose="02020603050405020304" pitchFamily="18" charset="0"/>
              </a:rPr>
              <a:t>of a FLS.</a:t>
            </a:r>
          </a:p>
        </p:txBody>
      </p:sp>
    </p:spTree>
    <p:extLst>
      <p:ext uri="{BB962C8B-B14F-4D97-AF65-F5344CB8AC3E}">
        <p14:creationId xmlns:p14="http://schemas.microsoft.com/office/powerpoint/2010/main" val="3185634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pic>
        <p:nvPicPr>
          <p:cNvPr id="2" name="Picture 1"/>
          <p:cNvPicPr>
            <a:picLocks noChangeAspect="1"/>
          </p:cNvPicPr>
          <p:nvPr/>
        </p:nvPicPr>
        <p:blipFill>
          <a:blip r:embed="rId6"/>
          <a:stretch>
            <a:fillRect/>
          </a:stretch>
        </p:blipFill>
        <p:spPr>
          <a:xfrm>
            <a:off x="315738" y="1085983"/>
            <a:ext cx="11560523" cy="4812226"/>
          </a:xfrm>
          <a:prstGeom prst="rect">
            <a:avLst/>
          </a:prstGeom>
        </p:spPr>
      </p:pic>
    </p:spTree>
    <p:extLst>
      <p:ext uri="{BB962C8B-B14F-4D97-AF65-F5344CB8AC3E}">
        <p14:creationId xmlns:p14="http://schemas.microsoft.com/office/powerpoint/2010/main" val="4288187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2" name="Rectangle 1"/>
          <p:cNvSpPr/>
          <p:nvPr/>
        </p:nvSpPr>
        <p:spPr>
          <a:xfrm>
            <a:off x="442549" y="561860"/>
            <a:ext cx="11666291" cy="2308324"/>
          </a:xfrm>
          <a:prstGeom prst="rect">
            <a:avLst/>
          </a:prstGeom>
        </p:spPr>
        <p:txBody>
          <a:bodyPr wrap="square">
            <a:spAutoFit/>
          </a:bodyPr>
          <a:lstStyle/>
          <a:p>
            <a:pPr algn="just"/>
            <a:r>
              <a:rPr lang="en-US" sz="2400" dirty="0" smtClean="0">
                <a:solidFill>
                  <a:srgbClr val="002060"/>
                </a:solidFill>
                <a:latin typeface="Times New Roman" panose="02020603050405020304" pitchFamily="18" charset="0"/>
                <a:cs typeface="Times New Roman" panose="02020603050405020304" pitchFamily="18" charset="0"/>
              </a:rPr>
              <a:t>In order to </a:t>
            </a:r>
            <a:r>
              <a:rPr lang="en-US" sz="2400" b="1" dirty="0" smtClean="0">
                <a:solidFill>
                  <a:srgbClr val="002060"/>
                </a:solidFill>
                <a:latin typeface="Times New Roman" panose="02020603050405020304" pitchFamily="18" charset="0"/>
                <a:cs typeface="Times New Roman" panose="02020603050405020304" pitchFamily="18" charset="0"/>
              </a:rPr>
              <a:t>exemplify t</a:t>
            </a:r>
            <a:r>
              <a:rPr lang="en-US" sz="2400" dirty="0" smtClean="0">
                <a:solidFill>
                  <a:srgbClr val="002060"/>
                </a:solidFill>
                <a:latin typeface="Times New Roman" panose="02020603050405020304" pitchFamily="18" charset="0"/>
                <a:cs typeface="Times New Roman" panose="02020603050405020304" pitchFamily="18" charset="0"/>
              </a:rPr>
              <a:t>he usage of a FLS, consider an air conditioner system controlled by a FLS (figure 2). </a:t>
            </a:r>
          </a:p>
          <a:p>
            <a:pPr marL="342900" indent="-34290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The system adjusts the temperature of the room according to the </a:t>
            </a:r>
            <a:r>
              <a:rPr lang="en-US" sz="2400" b="1" dirty="0" smtClean="0">
                <a:solidFill>
                  <a:schemeClr val="bg1"/>
                </a:solidFill>
                <a:latin typeface="Times New Roman" panose="02020603050405020304" pitchFamily="18" charset="0"/>
                <a:cs typeface="Times New Roman" panose="02020603050405020304" pitchFamily="18" charset="0"/>
              </a:rPr>
              <a:t>current temperature </a:t>
            </a:r>
            <a:r>
              <a:rPr lang="en-US" sz="2400" dirty="0" smtClean="0">
                <a:solidFill>
                  <a:schemeClr val="bg1"/>
                </a:solidFill>
                <a:latin typeface="Times New Roman" panose="02020603050405020304" pitchFamily="18" charset="0"/>
                <a:cs typeface="Times New Roman" panose="02020603050405020304" pitchFamily="18" charset="0"/>
              </a:rPr>
              <a:t>of the room and the </a:t>
            </a:r>
            <a:r>
              <a:rPr lang="en-US" sz="2400" b="1" dirty="0" smtClean="0">
                <a:solidFill>
                  <a:schemeClr val="bg1"/>
                </a:solidFill>
                <a:latin typeface="Times New Roman" panose="02020603050405020304" pitchFamily="18" charset="0"/>
                <a:cs typeface="Times New Roman" panose="02020603050405020304" pitchFamily="18" charset="0"/>
              </a:rPr>
              <a:t>target value.</a:t>
            </a:r>
          </a:p>
          <a:p>
            <a:pPr marL="342900" indent="-34290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The fuzzy engine periodically compares the room temperature and the target temperature, and produces a command to heat or cool the room.</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6"/>
          <a:stretch>
            <a:fillRect/>
          </a:stretch>
        </p:blipFill>
        <p:spPr>
          <a:xfrm>
            <a:off x="548615" y="3002507"/>
            <a:ext cx="10918510" cy="3537279"/>
          </a:xfrm>
          <a:prstGeom prst="rect">
            <a:avLst/>
          </a:prstGeom>
        </p:spPr>
      </p:pic>
    </p:spTree>
    <p:extLst>
      <p:ext uri="{BB962C8B-B14F-4D97-AF65-F5344CB8AC3E}">
        <p14:creationId xmlns:p14="http://schemas.microsoft.com/office/powerpoint/2010/main" val="3899122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2" name="Rectangle 1"/>
          <p:cNvSpPr/>
          <p:nvPr/>
        </p:nvSpPr>
        <p:spPr>
          <a:xfrm>
            <a:off x="448457" y="2909846"/>
            <a:ext cx="11109277" cy="3416320"/>
          </a:xfrm>
          <a:prstGeom prst="rect">
            <a:avLst/>
          </a:prstGeom>
        </p:spPr>
        <p:txBody>
          <a:bodyPr wrap="square">
            <a:spAutoFit/>
          </a:bodyPr>
          <a:lstStyle/>
          <a:p>
            <a:pPr marL="342900" indent="-34290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A linguistic variable is a concept such as “</a:t>
            </a:r>
            <a:r>
              <a:rPr lang="en-US" sz="2400" i="1" dirty="0" smtClean="0">
                <a:solidFill>
                  <a:schemeClr val="bg1"/>
                </a:solidFill>
                <a:latin typeface="Times New Roman" panose="02020603050405020304" pitchFamily="18" charset="0"/>
                <a:cs typeface="Times New Roman" panose="02020603050405020304" pitchFamily="18" charset="0"/>
              </a:rPr>
              <a:t>height</a:t>
            </a:r>
            <a:r>
              <a:rPr lang="en-US" sz="2400" dirty="0" smtClean="0">
                <a:solidFill>
                  <a:schemeClr val="bg1"/>
                </a:solidFill>
                <a:latin typeface="Times New Roman" panose="02020603050405020304" pitchFamily="18" charset="0"/>
                <a:cs typeface="Times New Roman" panose="02020603050405020304" pitchFamily="18" charset="0"/>
              </a:rPr>
              <a:t>,” which can have a value from a range of fuzzy values including “</a:t>
            </a:r>
            <a:r>
              <a:rPr lang="en-US" sz="2400" i="1" dirty="0" smtClean="0">
                <a:solidFill>
                  <a:schemeClr val="bg1"/>
                </a:solidFill>
                <a:latin typeface="Times New Roman" panose="02020603050405020304" pitchFamily="18" charset="0"/>
                <a:cs typeface="Times New Roman" panose="02020603050405020304" pitchFamily="18" charset="0"/>
              </a:rPr>
              <a:t>tall</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i="1" dirty="0" smtClean="0">
                <a:solidFill>
                  <a:schemeClr val="bg1"/>
                </a:solidFill>
                <a:latin typeface="Times New Roman" panose="02020603050405020304" pitchFamily="18" charset="0"/>
                <a:cs typeface="Times New Roman" panose="02020603050405020304" pitchFamily="18" charset="0"/>
              </a:rPr>
              <a:t>short</a:t>
            </a:r>
            <a:r>
              <a:rPr lang="en-US" sz="2400" dirty="0" smtClean="0">
                <a:solidFill>
                  <a:schemeClr val="bg1"/>
                </a:solidFill>
                <a:latin typeface="Times New Roman" panose="02020603050405020304" pitchFamily="18" charset="0"/>
                <a:cs typeface="Times New Roman" panose="02020603050405020304" pitchFamily="18" charset="0"/>
              </a:rPr>
              <a:t>,” and “</a:t>
            </a:r>
            <a:r>
              <a:rPr lang="en-US" sz="2400" i="1" dirty="0" smtClean="0">
                <a:solidFill>
                  <a:schemeClr val="bg1"/>
                </a:solidFill>
                <a:latin typeface="Times New Roman" panose="02020603050405020304" pitchFamily="18" charset="0"/>
                <a:cs typeface="Times New Roman" panose="02020603050405020304" pitchFamily="18" charset="0"/>
              </a:rPr>
              <a:t>medium</a:t>
            </a:r>
            <a:r>
              <a:rPr lang="en-US" sz="2400" dirty="0" smtClean="0">
                <a:solidFill>
                  <a:schemeClr val="bg1"/>
                </a:solidFill>
                <a:latin typeface="Times New Roman" panose="02020603050405020304" pitchFamily="18" charset="0"/>
                <a:cs typeface="Times New Roman" panose="02020603050405020304" pitchFamily="18" charset="0"/>
              </a:rPr>
              <a:t>.”</a:t>
            </a:r>
          </a:p>
          <a:p>
            <a:pPr algn="just"/>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The linguistic variable “</a:t>
            </a:r>
            <a:r>
              <a:rPr lang="en-US" sz="2400" i="1" dirty="0" smtClean="0">
                <a:solidFill>
                  <a:schemeClr val="bg1"/>
                </a:solidFill>
                <a:latin typeface="Times New Roman" panose="02020603050405020304" pitchFamily="18" charset="0"/>
                <a:cs typeface="Times New Roman" panose="02020603050405020304" pitchFamily="18" charset="0"/>
              </a:rPr>
              <a:t>height</a:t>
            </a:r>
            <a:r>
              <a:rPr lang="en-US" sz="2400" dirty="0" smtClean="0">
                <a:solidFill>
                  <a:schemeClr val="bg1"/>
                </a:solidFill>
                <a:latin typeface="Times New Roman" panose="02020603050405020304" pitchFamily="18" charset="0"/>
                <a:cs typeface="Times New Roman" panose="02020603050405020304" pitchFamily="18" charset="0"/>
              </a:rPr>
              <a:t>” may be defined over the universe of discourse from 2 feet up to 8 feet. As we will see, the values “tall,” “short,” and “medium” define subsets of this universe of discourse.</a:t>
            </a:r>
          </a:p>
          <a:p>
            <a:pPr algn="just"/>
            <a:endParaRPr lang="en-US" sz="2400" dirty="0" smtClean="0">
              <a:solidFill>
                <a:schemeClr val="bg1"/>
              </a:solidFill>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v"/>
            </a:pPr>
            <a:r>
              <a:rPr lang="en-US" sz="2400" dirty="0">
                <a:solidFill>
                  <a:prstClr val="black"/>
                </a:solidFill>
                <a:latin typeface="Times New Roman" panose="02020603050405020304" pitchFamily="18" charset="0"/>
                <a:cs typeface="Times New Roman" panose="02020603050405020304" pitchFamily="18" charset="0"/>
              </a:rPr>
              <a:t>A linguistic variable is generally decomposed into a set of linguistic terms.</a:t>
            </a:r>
          </a:p>
          <a:p>
            <a:pPr algn="just"/>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3420615" y="155560"/>
            <a:ext cx="3882601" cy="646331"/>
          </a:xfrm>
          <a:prstGeom prst="rect">
            <a:avLst/>
          </a:prstGeom>
        </p:spPr>
        <p:txBody>
          <a:bodyPr wrap="none">
            <a:spAutoFit/>
          </a:bodyPr>
          <a:lstStyle/>
          <a:p>
            <a:pPr lvl="0"/>
            <a:r>
              <a:rPr lang="en-US" sz="3600" dirty="0">
                <a:solidFill>
                  <a:srgbClr val="002060"/>
                </a:solidFill>
                <a:latin typeface="Times New Roman" panose="02020603050405020304" pitchFamily="18" charset="0"/>
                <a:cs typeface="Times New Roman" panose="02020603050405020304" pitchFamily="18" charset="0"/>
              </a:rPr>
              <a:t>Linguistic Variables</a:t>
            </a:r>
          </a:p>
        </p:txBody>
      </p:sp>
      <p:sp>
        <p:nvSpPr>
          <p:cNvPr id="4" name="Rectangle 3"/>
          <p:cNvSpPr/>
          <p:nvPr/>
        </p:nvSpPr>
        <p:spPr>
          <a:xfrm>
            <a:off x="448457" y="1649489"/>
            <a:ext cx="10785570" cy="1200329"/>
          </a:xfrm>
          <a:prstGeom prst="rect">
            <a:avLst/>
          </a:prstGeom>
        </p:spPr>
        <p:txBody>
          <a:bodyPr wrap="square">
            <a:spAutoFit/>
          </a:bodyPr>
          <a:lstStyle/>
          <a:p>
            <a:pPr marL="342900" indent="-342900" algn="just">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In fuzzy set theory and fuzzy logic, we make great use of linguistic variables</a:t>
            </a:r>
            <a:r>
              <a:rPr lang="en-US" sz="2400" dirty="0" smtClean="0">
                <a:solidFill>
                  <a:schemeClr val="bg1"/>
                </a:solidFill>
                <a:latin typeface="Times New Roman" panose="02020603050405020304" pitchFamily="18" charset="0"/>
                <a:cs typeface="Times New Roman" panose="02020603050405020304" pitchFamily="18" charset="0"/>
              </a:rPr>
              <a:t>.</a:t>
            </a:r>
            <a:endParaRPr lang="en-US" sz="2400" b="1" i="1" dirty="0" smtClean="0">
              <a:solidFill>
                <a:prstClr val="black"/>
              </a:solidFill>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v"/>
            </a:pPr>
            <a:r>
              <a:rPr lang="en-US" sz="2400" b="1" i="1" dirty="0" smtClean="0">
                <a:solidFill>
                  <a:prstClr val="black"/>
                </a:solidFill>
                <a:latin typeface="Times New Roman" panose="02020603050405020304" pitchFamily="18" charset="0"/>
                <a:cs typeface="Times New Roman" panose="02020603050405020304" pitchFamily="18" charset="0"/>
              </a:rPr>
              <a:t>Linguistic </a:t>
            </a:r>
            <a:r>
              <a:rPr lang="en-US" sz="2400" b="1" i="1" dirty="0">
                <a:solidFill>
                  <a:prstClr val="black"/>
                </a:solidFill>
                <a:latin typeface="Times New Roman" panose="02020603050405020304" pitchFamily="18" charset="0"/>
                <a:cs typeface="Times New Roman" panose="02020603050405020304" pitchFamily="18" charset="0"/>
              </a:rPr>
              <a:t>variables </a:t>
            </a:r>
            <a:r>
              <a:rPr lang="en-US" sz="2400" dirty="0">
                <a:solidFill>
                  <a:prstClr val="black"/>
                </a:solidFill>
                <a:latin typeface="Times New Roman" panose="02020603050405020304" pitchFamily="18" charset="0"/>
                <a:cs typeface="Times New Roman" panose="02020603050405020304" pitchFamily="18" charset="0"/>
              </a:rPr>
              <a:t>are the input or output variables of the system whose values are words or sentences from a natural language, instead of numerical values</a:t>
            </a:r>
            <a:r>
              <a:rPr lang="en-US" sz="2400" dirty="0" smtClean="0">
                <a:solidFill>
                  <a:prstClr val="black"/>
                </a:solidFill>
                <a:latin typeface="Times New Roman" panose="02020603050405020304" pitchFamily="18" charset="0"/>
                <a:cs typeface="Times New Roman" panose="02020603050405020304" pitchFamily="18" charset="0"/>
              </a:rPr>
              <a:t>.</a:t>
            </a:r>
            <a:endParaRPr lang="en-US"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499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3" name="Rectangle 2"/>
          <p:cNvSpPr/>
          <p:nvPr/>
        </p:nvSpPr>
        <p:spPr>
          <a:xfrm>
            <a:off x="371797" y="855626"/>
            <a:ext cx="10890914" cy="3785652"/>
          </a:xfrm>
          <a:prstGeom prst="rect">
            <a:avLst/>
          </a:prstGeom>
        </p:spPr>
        <p:txBody>
          <a:bodyPr wrap="square">
            <a:spAutoFit/>
          </a:bodyPr>
          <a:lstStyle/>
          <a:p>
            <a:pPr marL="342900" indent="-342900" algn="just">
              <a:buFont typeface="Wingdings" panose="05000000000000000000" pitchFamily="2" charset="2"/>
              <a:buChar char="v"/>
            </a:pPr>
            <a:r>
              <a:rPr lang="en-US" sz="2400" i="1" dirty="0">
                <a:solidFill>
                  <a:srgbClr val="002060"/>
                </a:solidFill>
                <a:latin typeface="Times New Roman" panose="02020603050405020304" pitchFamily="18" charset="0"/>
                <a:cs typeface="Times New Roman" panose="02020603050405020304" pitchFamily="18" charset="0"/>
              </a:rPr>
              <a:t>Example</a:t>
            </a:r>
            <a:r>
              <a:rPr lang="en-US" sz="2400" dirty="0">
                <a:solidFill>
                  <a:schemeClr val="bg1"/>
                </a:solidFill>
                <a:latin typeface="Times New Roman" panose="02020603050405020304" pitchFamily="18" charset="0"/>
                <a:cs typeface="Times New Roman" panose="02020603050405020304" pitchFamily="18" charset="0"/>
              </a:rPr>
              <a:t>: Consider the air conditioner in Figure 2.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Let </a:t>
            </a:r>
            <a:r>
              <a:rPr lang="en-US" sz="2400" dirty="0">
                <a:solidFill>
                  <a:schemeClr val="bg1"/>
                </a:solidFill>
                <a:latin typeface="Times New Roman" panose="02020603050405020304" pitchFamily="18" charset="0"/>
                <a:cs typeface="Times New Roman" panose="02020603050405020304" pitchFamily="18" charset="0"/>
              </a:rPr>
              <a:t>temperature (t) is </a:t>
            </a:r>
            <a:r>
              <a:rPr lang="en-US" sz="2400" dirty="0" smtClean="0">
                <a:solidFill>
                  <a:schemeClr val="bg1"/>
                </a:solidFill>
                <a:latin typeface="Times New Roman" panose="02020603050405020304" pitchFamily="18" charset="0"/>
                <a:cs typeface="Times New Roman" panose="02020603050405020304" pitchFamily="18" charset="0"/>
              </a:rPr>
              <a:t>the linguistic </a:t>
            </a:r>
            <a:r>
              <a:rPr lang="en-US" sz="2400" dirty="0">
                <a:solidFill>
                  <a:schemeClr val="bg1"/>
                </a:solidFill>
                <a:latin typeface="Times New Roman" panose="02020603050405020304" pitchFamily="18" charset="0"/>
                <a:cs typeface="Times New Roman" panose="02020603050405020304" pitchFamily="18" charset="0"/>
              </a:rPr>
              <a:t>variable which represents the temperature of a room.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To </a:t>
            </a:r>
            <a:r>
              <a:rPr lang="en-US" sz="2400" dirty="0">
                <a:solidFill>
                  <a:schemeClr val="bg1"/>
                </a:solidFill>
                <a:latin typeface="Times New Roman" panose="02020603050405020304" pitchFamily="18" charset="0"/>
                <a:cs typeface="Times New Roman" panose="02020603050405020304" pitchFamily="18" charset="0"/>
              </a:rPr>
              <a:t>qualify </a:t>
            </a:r>
            <a:r>
              <a:rPr lang="en-US" sz="2400" dirty="0" smtClean="0">
                <a:solidFill>
                  <a:schemeClr val="bg1"/>
                </a:solidFill>
                <a:latin typeface="Times New Roman" panose="02020603050405020304" pitchFamily="18" charset="0"/>
                <a:cs typeface="Times New Roman" panose="02020603050405020304" pitchFamily="18" charset="0"/>
              </a:rPr>
              <a:t>the temperature</a:t>
            </a:r>
            <a:r>
              <a:rPr lang="en-US" sz="2400" dirty="0">
                <a:solidFill>
                  <a:schemeClr val="bg1"/>
                </a:solidFill>
                <a:latin typeface="Times New Roman" panose="02020603050405020304" pitchFamily="18" charset="0"/>
                <a:cs typeface="Times New Roman" panose="02020603050405020304" pitchFamily="18" charset="0"/>
              </a:rPr>
              <a:t>, terms such as \hot" and \cold" are used in real life.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These </a:t>
            </a:r>
            <a:r>
              <a:rPr lang="en-US" sz="2400" dirty="0">
                <a:solidFill>
                  <a:schemeClr val="bg1"/>
                </a:solidFill>
                <a:latin typeface="Times New Roman" panose="02020603050405020304" pitchFamily="18" charset="0"/>
                <a:cs typeface="Times New Roman" panose="02020603050405020304" pitchFamily="18" charset="0"/>
              </a:rPr>
              <a:t>are </a:t>
            </a:r>
            <a:r>
              <a:rPr lang="en-US" sz="2400" dirty="0" smtClean="0">
                <a:solidFill>
                  <a:schemeClr val="bg1"/>
                </a:solidFill>
                <a:latin typeface="Times New Roman" panose="02020603050405020304" pitchFamily="18" charset="0"/>
                <a:cs typeface="Times New Roman" panose="02020603050405020304" pitchFamily="18" charset="0"/>
              </a:rPr>
              <a:t>the </a:t>
            </a:r>
            <a:r>
              <a:rPr lang="en-US" sz="2400" b="1" i="1" dirty="0" smtClean="0">
                <a:solidFill>
                  <a:schemeClr val="bg1"/>
                </a:solidFill>
                <a:latin typeface="Times New Roman" panose="02020603050405020304" pitchFamily="18" charset="0"/>
                <a:cs typeface="Times New Roman" panose="02020603050405020304" pitchFamily="18" charset="0"/>
              </a:rPr>
              <a:t>linguistic </a:t>
            </a:r>
            <a:r>
              <a:rPr lang="en-US" sz="2400" b="1" i="1" dirty="0">
                <a:solidFill>
                  <a:schemeClr val="bg1"/>
                </a:solidFill>
                <a:latin typeface="Times New Roman" panose="02020603050405020304" pitchFamily="18" charset="0"/>
                <a:cs typeface="Times New Roman" panose="02020603050405020304" pitchFamily="18" charset="0"/>
              </a:rPr>
              <a:t>values </a:t>
            </a:r>
            <a:r>
              <a:rPr lang="en-US" sz="2400" dirty="0">
                <a:solidFill>
                  <a:schemeClr val="bg1"/>
                </a:solidFill>
                <a:latin typeface="Times New Roman" panose="02020603050405020304" pitchFamily="18" charset="0"/>
                <a:cs typeface="Times New Roman" panose="02020603050405020304" pitchFamily="18" charset="0"/>
              </a:rPr>
              <a:t>of the temperature. </a:t>
            </a:r>
            <a:endParaRPr lang="en-US" sz="2400" dirty="0" smtClean="0">
              <a:solidFill>
                <a:schemeClr val="bg1"/>
              </a:solidFill>
              <a:latin typeface="Times New Roman" panose="02020603050405020304" pitchFamily="18" charset="0"/>
              <a:cs typeface="Times New Roman" panose="02020603050405020304" pitchFamily="18" charset="0"/>
            </a:endParaRPr>
          </a:p>
          <a:p>
            <a:pPr algn="just"/>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Then</a:t>
            </a:r>
            <a:r>
              <a:rPr lang="en-US" sz="2400" dirty="0">
                <a:solidFill>
                  <a:schemeClr val="bg1"/>
                </a:solidFill>
                <a:latin typeface="Times New Roman" panose="02020603050405020304" pitchFamily="18" charset="0"/>
                <a:cs typeface="Times New Roman" panose="02020603050405020304" pitchFamily="18" charset="0"/>
              </a:rPr>
              <a:t>, T(t) = </a:t>
            </a:r>
            <a:r>
              <a:rPr lang="en-US" sz="2400" dirty="0" smtClean="0">
                <a:solidFill>
                  <a:schemeClr val="bg1"/>
                </a:solidFill>
                <a:latin typeface="Times New Roman" panose="02020603050405020304" pitchFamily="18" charset="0"/>
                <a:cs typeface="Times New Roman" panose="02020603050405020304" pitchFamily="18" charset="0"/>
              </a:rPr>
              <a:t>{ too-cold</a:t>
            </a:r>
            <a:r>
              <a:rPr lang="en-US" sz="2400" dirty="0">
                <a:solidFill>
                  <a:schemeClr val="bg1"/>
                </a:solidFill>
                <a:latin typeface="Times New Roman" panose="02020603050405020304" pitchFamily="18" charset="0"/>
                <a:cs typeface="Times New Roman" panose="02020603050405020304" pitchFamily="18" charset="0"/>
              </a:rPr>
              <a:t>, cold, warm, </a:t>
            </a:r>
            <a:r>
              <a:rPr lang="en-US" sz="2400" dirty="0" smtClean="0">
                <a:solidFill>
                  <a:schemeClr val="bg1"/>
                </a:solidFill>
                <a:latin typeface="Times New Roman" panose="02020603050405020304" pitchFamily="18" charset="0"/>
                <a:cs typeface="Times New Roman" panose="02020603050405020304" pitchFamily="18" charset="0"/>
              </a:rPr>
              <a:t>hot, too-hot }can </a:t>
            </a:r>
            <a:r>
              <a:rPr lang="en-US" sz="2400" dirty="0">
                <a:solidFill>
                  <a:schemeClr val="bg1"/>
                </a:solidFill>
                <a:latin typeface="Times New Roman" panose="02020603050405020304" pitchFamily="18" charset="0"/>
                <a:cs typeface="Times New Roman" panose="02020603050405020304" pitchFamily="18" charset="0"/>
              </a:rPr>
              <a:t>be the set of decompositions for the linguistic variable temperature</a:t>
            </a:r>
            <a:r>
              <a:rPr lang="en-US" sz="2400" dirty="0" smtClean="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Each member of this decomposition is called a </a:t>
            </a:r>
            <a:r>
              <a:rPr lang="en-US" sz="2400" b="1" i="1" dirty="0">
                <a:solidFill>
                  <a:schemeClr val="bg1"/>
                </a:solidFill>
                <a:latin typeface="Times New Roman" panose="02020603050405020304" pitchFamily="18" charset="0"/>
                <a:cs typeface="Times New Roman" panose="02020603050405020304" pitchFamily="18" charset="0"/>
              </a:rPr>
              <a:t>linguistic term </a:t>
            </a:r>
            <a:r>
              <a:rPr lang="en-US" sz="2400" dirty="0">
                <a:solidFill>
                  <a:schemeClr val="bg1"/>
                </a:solidFill>
                <a:latin typeface="Times New Roman" panose="02020603050405020304" pitchFamily="18" charset="0"/>
                <a:cs typeface="Times New Roman" panose="02020603050405020304" pitchFamily="18" charset="0"/>
              </a:rPr>
              <a:t>and can cover </a:t>
            </a:r>
            <a:r>
              <a:rPr lang="en-US" sz="2400" dirty="0" smtClean="0">
                <a:solidFill>
                  <a:schemeClr val="bg1"/>
                </a:solidFill>
                <a:latin typeface="Times New Roman" panose="02020603050405020304" pitchFamily="18" charset="0"/>
                <a:cs typeface="Times New Roman" panose="02020603050405020304" pitchFamily="18" charset="0"/>
              </a:rPr>
              <a:t>a portion </a:t>
            </a:r>
            <a:r>
              <a:rPr lang="en-US" sz="2400" dirty="0">
                <a:solidFill>
                  <a:schemeClr val="bg1"/>
                </a:solidFill>
                <a:latin typeface="Times New Roman" panose="02020603050405020304" pitchFamily="18" charset="0"/>
                <a:cs typeface="Times New Roman" panose="02020603050405020304" pitchFamily="18" charset="0"/>
              </a:rPr>
              <a:t>of the overall values of the temperature.</a:t>
            </a:r>
          </a:p>
        </p:txBody>
      </p:sp>
    </p:spTree>
    <p:extLst>
      <p:ext uri="{BB962C8B-B14F-4D97-AF65-F5344CB8AC3E}">
        <p14:creationId xmlns:p14="http://schemas.microsoft.com/office/powerpoint/2010/main" val="1277438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360758" y="3360760"/>
            <a:ext cx="6858000" cy="136480"/>
          </a:xfrm>
          <a:prstGeom prst="rect">
            <a:avLst/>
          </a:prstGeom>
        </p:spPr>
      </p:pic>
      <p:pic>
        <p:nvPicPr>
          <p:cNvPr id="7" name="Picture 6"/>
          <p:cNvPicPr>
            <a:picLocks noChangeAspect="1"/>
          </p:cNvPicPr>
          <p:nvPr/>
        </p:nvPicPr>
        <p:blipFill>
          <a:blip r:embed="rId3"/>
          <a:stretch>
            <a:fillRect/>
          </a:stretch>
        </p:blipFill>
        <p:spPr>
          <a:xfrm>
            <a:off x="12023678" y="0"/>
            <a:ext cx="168322" cy="6858000"/>
          </a:xfrm>
          <a:prstGeom prst="rect">
            <a:avLst/>
          </a:prstGeom>
        </p:spPr>
      </p:pic>
      <p:pic>
        <p:nvPicPr>
          <p:cNvPr id="8" name="Picture 7"/>
          <p:cNvPicPr>
            <a:picLocks noChangeAspect="1"/>
          </p:cNvPicPr>
          <p:nvPr/>
        </p:nvPicPr>
        <p:blipFill>
          <a:blip r:embed="rId4"/>
          <a:stretch>
            <a:fillRect/>
          </a:stretch>
        </p:blipFill>
        <p:spPr>
          <a:xfrm rot="-5400000">
            <a:off x="6017136" y="-5883715"/>
            <a:ext cx="125892" cy="11887196"/>
          </a:xfrm>
          <a:prstGeom prst="rect">
            <a:avLst/>
          </a:prstGeom>
        </p:spPr>
      </p:pic>
      <p:pic>
        <p:nvPicPr>
          <p:cNvPr id="9" name="Picture 8"/>
          <p:cNvPicPr>
            <a:picLocks noChangeAspect="1"/>
          </p:cNvPicPr>
          <p:nvPr/>
        </p:nvPicPr>
        <p:blipFill>
          <a:blip r:embed="rId5"/>
          <a:stretch>
            <a:fillRect/>
          </a:stretch>
        </p:blipFill>
        <p:spPr>
          <a:xfrm>
            <a:off x="136483" y="6728346"/>
            <a:ext cx="11887195" cy="135054"/>
          </a:xfrm>
          <a:prstGeom prst="rect">
            <a:avLst/>
          </a:prstGeom>
        </p:spPr>
      </p:pic>
      <p:sp>
        <p:nvSpPr>
          <p:cNvPr id="10" name="Rectangle 9"/>
          <p:cNvSpPr/>
          <p:nvPr/>
        </p:nvSpPr>
        <p:spPr>
          <a:xfrm>
            <a:off x="207773" y="1545869"/>
            <a:ext cx="11602193" cy="3785652"/>
          </a:xfrm>
          <a:prstGeom prst="rect">
            <a:avLst/>
          </a:prstGeom>
        </p:spPr>
        <p:txBody>
          <a:bodyPr wrap="square">
            <a:spAutoFit/>
          </a:bodyPr>
          <a:lstStyle/>
          <a:p>
            <a:pPr marL="342900" indent="-342900">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Fuzzy Logic was introduced in 1965 by </a:t>
            </a:r>
            <a:r>
              <a:rPr lang="en-US" sz="2400" b="1" dirty="0">
                <a:solidFill>
                  <a:schemeClr val="bg1"/>
                </a:solidFill>
                <a:latin typeface="Times New Roman" panose="02020603050405020304" pitchFamily="18" charset="0"/>
                <a:cs typeface="Times New Roman" panose="02020603050405020304" pitchFamily="18" charset="0"/>
              </a:rPr>
              <a:t>Lofti A. Zadeh </a:t>
            </a:r>
            <a:r>
              <a:rPr lang="en-US" sz="2400" dirty="0">
                <a:solidFill>
                  <a:schemeClr val="bg1"/>
                </a:solidFill>
                <a:latin typeface="Times New Roman" panose="02020603050405020304" pitchFamily="18" charset="0"/>
                <a:cs typeface="Times New Roman" panose="02020603050405020304" pitchFamily="18" charset="0"/>
              </a:rPr>
              <a:t>in his research paper “Fuzzy Sets”. He is considered as the father of Fuzzy Logic.</a:t>
            </a:r>
          </a:p>
          <a:p>
            <a:endParaRPr lang="en-SG"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SG" sz="2400" dirty="0" smtClean="0">
                <a:solidFill>
                  <a:schemeClr val="bg1"/>
                </a:solidFill>
                <a:latin typeface="Times New Roman" panose="02020603050405020304" pitchFamily="18" charset="0"/>
                <a:cs typeface="Times New Roman" panose="02020603050405020304" pitchFamily="18" charset="0"/>
              </a:rPr>
              <a:t> Using </a:t>
            </a:r>
            <a:r>
              <a:rPr lang="en-SG" sz="2400" dirty="0">
                <a:solidFill>
                  <a:schemeClr val="bg1"/>
                </a:solidFill>
                <a:latin typeface="Times New Roman" panose="02020603050405020304" pitchFamily="18" charset="0"/>
                <a:cs typeface="Times New Roman" panose="02020603050405020304" pitchFamily="18" charset="0"/>
              </a:rPr>
              <a:t>a term principle of incompatibility, Dr. Zadeh states </a:t>
            </a:r>
            <a:endParaRPr lang="en-SG" sz="2400" dirty="0" smtClean="0">
              <a:solidFill>
                <a:schemeClr val="bg1"/>
              </a:solidFill>
              <a:latin typeface="Times New Roman" panose="02020603050405020304" pitchFamily="18" charset="0"/>
              <a:cs typeface="Times New Roman" panose="02020603050405020304" pitchFamily="18" charset="0"/>
            </a:endParaRPr>
          </a:p>
          <a:p>
            <a:endParaRPr lang="en-SG" sz="2400" dirty="0">
              <a:solidFill>
                <a:schemeClr val="bg1"/>
              </a:solidFill>
              <a:latin typeface="Times New Roman" panose="02020603050405020304" pitchFamily="18" charset="0"/>
              <a:cs typeface="Times New Roman" panose="02020603050405020304" pitchFamily="18" charset="0"/>
            </a:endParaRPr>
          </a:p>
          <a:p>
            <a:pPr algn="just"/>
            <a:r>
              <a:rPr lang="en-SG" sz="2400" dirty="0" smtClean="0">
                <a:solidFill>
                  <a:schemeClr val="bg1"/>
                </a:solidFill>
                <a:latin typeface="Times New Roman" panose="02020603050405020304" pitchFamily="18" charset="0"/>
                <a:cs typeface="Times New Roman" panose="02020603050405020304" pitchFamily="18" charset="0"/>
              </a:rPr>
              <a:t>"</a:t>
            </a:r>
            <a:r>
              <a:rPr lang="en-SG" sz="2400" dirty="0">
                <a:solidFill>
                  <a:srgbClr val="002060"/>
                </a:solidFill>
                <a:latin typeface="Times New Roman" panose="02020603050405020304" pitchFamily="18" charset="0"/>
                <a:cs typeface="Times New Roman" panose="02020603050405020304" pitchFamily="18" charset="0"/>
              </a:rPr>
              <a:t>As the complexity of a system increases, our ability to make precise and yet significant statements about its behavior diminishes until a threshold is reached beyond which precision and significance (or relevance) become almost mutually exclusive characteristics</a:t>
            </a:r>
            <a:r>
              <a:rPr lang="en-SG" sz="2400" dirty="0" smtClean="0">
                <a:solidFill>
                  <a:srgbClr val="002060"/>
                </a:solidFill>
                <a:latin typeface="Times New Roman" panose="02020603050405020304" pitchFamily="18" charset="0"/>
                <a:cs typeface="Times New Roman" panose="02020603050405020304" pitchFamily="18" charset="0"/>
              </a:rPr>
              <a:t>.” </a:t>
            </a:r>
          </a:p>
          <a:p>
            <a:pPr algn="just"/>
            <a:r>
              <a:rPr lang="en-SG" sz="2400" dirty="0" smtClean="0">
                <a:solidFill>
                  <a:schemeClr val="bg1"/>
                </a:solidFill>
                <a:latin typeface="Times New Roman" panose="02020603050405020304" pitchFamily="18" charset="0"/>
                <a:cs typeface="Times New Roman" panose="02020603050405020304" pitchFamily="18" charset="0"/>
              </a:rPr>
              <a:t>[</a:t>
            </a:r>
            <a:r>
              <a:rPr lang="en-SG" sz="2400" dirty="0">
                <a:solidFill>
                  <a:schemeClr val="bg1"/>
                </a:solidFill>
                <a:latin typeface="Times New Roman" panose="02020603050405020304" pitchFamily="18" charset="0"/>
                <a:cs typeface="Times New Roman" panose="02020603050405020304" pitchFamily="18" charset="0"/>
              </a:rPr>
              <a:t>Zadeh, Outline of a new approach to the analysis of complex systems and decision processes, IEEE Trans. on Systems, Man, and Cybernetics, Vol. 3, No. 1, 1973]</a:t>
            </a:r>
          </a:p>
        </p:txBody>
      </p:sp>
      <p:sp>
        <p:nvSpPr>
          <p:cNvPr id="2" name="Rectangle 1"/>
          <p:cNvSpPr/>
          <p:nvPr/>
        </p:nvSpPr>
        <p:spPr>
          <a:xfrm>
            <a:off x="4345239" y="288829"/>
            <a:ext cx="2316660" cy="584775"/>
          </a:xfrm>
          <a:prstGeom prst="rect">
            <a:avLst/>
          </a:prstGeom>
        </p:spPr>
        <p:txBody>
          <a:bodyPr wrap="none">
            <a:spAutoFit/>
          </a:bodyPr>
          <a:lstStyle/>
          <a:p>
            <a:r>
              <a:rPr lang="en-US" sz="3200" b="1" dirty="0">
                <a:solidFill>
                  <a:srgbClr val="002060"/>
                </a:solidFill>
                <a:latin typeface="Times New Roman" panose="02020603050405020304" pitchFamily="18" charset="0"/>
                <a:cs typeface="Times New Roman" panose="02020603050405020304" pitchFamily="18" charset="0"/>
              </a:rPr>
              <a:t>Fuzzy Logic</a:t>
            </a:r>
          </a:p>
        </p:txBody>
      </p:sp>
    </p:spTree>
    <p:extLst>
      <p:ext uri="{BB962C8B-B14F-4D97-AF65-F5344CB8AC3E}">
        <p14:creationId xmlns:p14="http://schemas.microsoft.com/office/powerpoint/2010/main" val="92022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2" name="Rectangle 1"/>
          <p:cNvSpPr/>
          <p:nvPr/>
        </p:nvSpPr>
        <p:spPr>
          <a:xfrm>
            <a:off x="493410" y="1970723"/>
            <a:ext cx="10845421" cy="1200329"/>
          </a:xfrm>
          <a:prstGeom prst="rect">
            <a:avLst/>
          </a:prstGeom>
        </p:spPr>
        <p:txBody>
          <a:bodyPr wrap="square">
            <a:spAutoFit/>
          </a:bodyPr>
          <a:lstStyle/>
          <a:p>
            <a:pPr marL="342900" indent="-342900">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A linguistic </a:t>
            </a:r>
            <a:r>
              <a:rPr lang="en-US" sz="2400" b="1" dirty="0">
                <a:solidFill>
                  <a:schemeClr val="bg1"/>
                </a:solidFill>
                <a:latin typeface="Times New Roman" panose="02020603050405020304" pitchFamily="18" charset="0"/>
                <a:cs typeface="Times New Roman" panose="02020603050405020304" pitchFamily="18" charset="0"/>
              </a:rPr>
              <a:t>hedge </a:t>
            </a:r>
            <a:r>
              <a:rPr lang="en-US" sz="2400" dirty="0">
                <a:solidFill>
                  <a:schemeClr val="bg1"/>
                </a:solidFill>
                <a:latin typeface="Times New Roman" panose="02020603050405020304" pitchFamily="18" charset="0"/>
                <a:cs typeface="Times New Roman" panose="02020603050405020304" pitchFamily="18" charset="0"/>
              </a:rPr>
              <a:t>or a </a:t>
            </a:r>
            <a:r>
              <a:rPr lang="en-US" sz="2400" b="1" dirty="0">
                <a:solidFill>
                  <a:schemeClr val="bg1"/>
                </a:solidFill>
                <a:latin typeface="Times New Roman" panose="02020603050405020304" pitchFamily="18" charset="0"/>
                <a:cs typeface="Times New Roman" panose="02020603050405020304" pitchFamily="18" charset="0"/>
              </a:rPr>
              <a:t>modifier </a:t>
            </a:r>
            <a:r>
              <a:rPr lang="en-US" sz="2400" dirty="0">
                <a:solidFill>
                  <a:schemeClr val="bg1"/>
                </a:solidFill>
                <a:latin typeface="Times New Roman" panose="02020603050405020304" pitchFamily="18" charset="0"/>
                <a:cs typeface="Times New Roman" panose="02020603050405020304" pitchFamily="18" charset="0"/>
              </a:rPr>
              <a:t>can be defined as an operation that modifies the meaning of a term or, more generally, of a fuzzy set.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If </a:t>
            </a:r>
            <a:r>
              <a:rPr lang="en-US" sz="2400" b="1" dirty="0">
                <a:solidFill>
                  <a:schemeClr val="bg1"/>
                </a:solidFill>
                <a:latin typeface="Times New Roman" panose="02020603050405020304" pitchFamily="18" charset="0"/>
                <a:cs typeface="Times New Roman" panose="02020603050405020304" pitchFamily="18" charset="0"/>
              </a:rPr>
              <a:t>A </a:t>
            </a:r>
            <a:r>
              <a:rPr lang="en-US" sz="2400" dirty="0">
                <a:solidFill>
                  <a:schemeClr val="bg1"/>
                </a:solidFill>
                <a:latin typeface="Times New Roman" panose="02020603050405020304" pitchFamily="18" charset="0"/>
                <a:cs typeface="Times New Roman" panose="02020603050405020304" pitchFamily="18" charset="0"/>
              </a:rPr>
              <a:t>is a fuzzy set then the modifier </a:t>
            </a:r>
            <a:r>
              <a:rPr lang="en-US" sz="2400" b="1" dirty="0">
                <a:solidFill>
                  <a:schemeClr val="bg1"/>
                </a:solidFill>
                <a:latin typeface="Times New Roman" panose="02020603050405020304" pitchFamily="18" charset="0"/>
                <a:cs typeface="Times New Roman" panose="02020603050405020304" pitchFamily="18" charset="0"/>
              </a:rPr>
              <a:t>m</a:t>
            </a:r>
            <a:r>
              <a:rPr lang="en-US" sz="2400" dirty="0">
                <a:solidFill>
                  <a:schemeClr val="bg1"/>
                </a:solidFill>
                <a:latin typeface="Times New Roman" panose="02020603050405020304" pitchFamily="18" charset="0"/>
                <a:cs typeface="Times New Roman" panose="02020603050405020304" pitchFamily="18" charset="0"/>
              </a:rPr>
              <a:t> generates the (composite) term </a:t>
            </a:r>
            <a:r>
              <a:rPr lang="en-US" sz="2400" b="1" dirty="0">
                <a:solidFill>
                  <a:schemeClr val="bg1"/>
                </a:solidFill>
                <a:latin typeface="Times New Roman" panose="02020603050405020304" pitchFamily="18" charset="0"/>
                <a:cs typeface="Times New Roman" panose="02020603050405020304" pitchFamily="18" charset="0"/>
              </a:rPr>
              <a:t>B = m(A</a:t>
            </a:r>
            <a:r>
              <a:rPr lang="en-US" sz="2400" dirty="0">
                <a:solidFill>
                  <a:schemeClr val="bg1"/>
                </a:solidFill>
                <a:latin typeface="Times New Roman" panose="02020603050405020304" pitchFamily="18" charset="0"/>
                <a:cs typeface="Times New Roman" panose="02020603050405020304" pitchFamily="18" charset="0"/>
              </a:rPr>
              <a:t>)</a:t>
            </a:r>
          </a:p>
        </p:txBody>
      </p:sp>
      <p:sp>
        <p:nvSpPr>
          <p:cNvPr id="4" name="Rectangle 3"/>
          <p:cNvSpPr/>
          <p:nvPr/>
        </p:nvSpPr>
        <p:spPr>
          <a:xfrm>
            <a:off x="4114108" y="481982"/>
            <a:ext cx="1479892" cy="707886"/>
          </a:xfrm>
          <a:prstGeom prst="rect">
            <a:avLst/>
          </a:prstGeom>
        </p:spPr>
        <p:txBody>
          <a:bodyPr wrap="none">
            <a:spAutoFit/>
          </a:bodyPr>
          <a:lstStyle/>
          <a:p>
            <a:pPr lvl="0"/>
            <a:r>
              <a:rPr lang="en-US" sz="4000" b="1" dirty="0">
                <a:solidFill>
                  <a:prstClr val="black"/>
                </a:solidFill>
                <a:latin typeface="Monotype Corsiva" panose="03010101010201010101" pitchFamily="66" charset="0"/>
                <a:cs typeface="Times New Roman" panose="02020603050405020304" pitchFamily="18" charset="0"/>
              </a:rPr>
              <a:t>Hedges</a:t>
            </a:r>
          </a:p>
        </p:txBody>
      </p:sp>
      <p:sp>
        <p:nvSpPr>
          <p:cNvPr id="5" name="Rectangle 4"/>
          <p:cNvSpPr/>
          <p:nvPr/>
        </p:nvSpPr>
        <p:spPr>
          <a:xfrm>
            <a:off x="487278" y="3648914"/>
            <a:ext cx="11398129" cy="2677656"/>
          </a:xfrm>
          <a:prstGeom prst="rect">
            <a:avLst/>
          </a:prstGeom>
        </p:spPr>
        <p:txBody>
          <a:bodyPr wrap="square">
            <a:spAutoFit/>
          </a:bodyPr>
          <a:lstStyle/>
          <a:p>
            <a:pPr marL="342900" lvl="0" indent="-342900">
              <a:buFont typeface="Wingdings" panose="05000000000000000000" pitchFamily="2" charset="2"/>
              <a:buChar char="v"/>
            </a:pPr>
            <a:r>
              <a:rPr lang="en-US" sz="2400" dirty="0">
                <a:solidFill>
                  <a:prstClr val="black"/>
                </a:solidFill>
                <a:latin typeface="Times New Roman" panose="02020603050405020304" pitchFamily="18" charset="0"/>
                <a:cs typeface="Times New Roman" panose="02020603050405020304" pitchFamily="18" charset="0"/>
              </a:rPr>
              <a:t>A </a:t>
            </a:r>
            <a:r>
              <a:rPr lang="en-US" sz="2400" b="1" dirty="0">
                <a:solidFill>
                  <a:prstClr val="black"/>
                </a:solidFill>
                <a:latin typeface="Times New Roman" panose="02020603050405020304" pitchFamily="18" charset="0"/>
                <a:cs typeface="Times New Roman" panose="02020603050405020304" pitchFamily="18" charset="0"/>
              </a:rPr>
              <a:t>hedge </a:t>
            </a:r>
            <a:r>
              <a:rPr lang="en-US" sz="2400" dirty="0">
                <a:solidFill>
                  <a:prstClr val="black"/>
                </a:solidFill>
                <a:latin typeface="Times New Roman" panose="02020603050405020304" pitchFamily="18" charset="0"/>
                <a:cs typeface="Times New Roman" panose="02020603050405020304" pitchFamily="18" charset="0"/>
              </a:rPr>
              <a:t>is a fuzzy set qualifier, such as “very,” “quite,” “extremely,” or “somewhat</a:t>
            </a:r>
            <a:r>
              <a:rPr lang="en-US" sz="2400" dirty="0" smtClean="0">
                <a:solidFill>
                  <a:prstClr val="black"/>
                </a:solidFill>
                <a:latin typeface="Times New Roman" panose="02020603050405020304" pitchFamily="18" charset="0"/>
                <a:cs typeface="Times New Roman" panose="02020603050405020304" pitchFamily="18" charset="0"/>
              </a:rPr>
              <a:t>.“</a:t>
            </a:r>
          </a:p>
          <a:p>
            <a:pPr lvl="0"/>
            <a:endParaRPr lang="en-US" sz="2400" dirty="0">
              <a:solidFill>
                <a:prstClr val="black"/>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v"/>
            </a:pPr>
            <a:r>
              <a:rPr lang="en-US" sz="2400" dirty="0">
                <a:solidFill>
                  <a:prstClr val="black"/>
                </a:solidFill>
                <a:latin typeface="Times New Roman" panose="02020603050405020304" pitchFamily="18" charset="0"/>
                <a:cs typeface="Times New Roman" panose="02020603050405020304" pitchFamily="18" charset="0"/>
              </a:rPr>
              <a:t>When one of these qualifiers is applied to a fuzzy set, such as “tall people,” we produce a new set. </a:t>
            </a:r>
          </a:p>
          <a:p>
            <a:pPr marL="342900" lvl="0" indent="-342900">
              <a:buFont typeface="Wingdings" panose="05000000000000000000" pitchFamily="2" charset="2"/>
              <a:buChar char="v"/>
            </a:pPr>
            <a:r>
              <a:rPr lang="en-US" sz="2400" dirty="0">
                <a:solidFill>
                  <a:prstClr val="black"/>
                </a:solidFill>
                <a:latin typeface="Times New Roman" panose="02020603050405020304" pitchFamily="18" charset="0"/>
                <a:cs typeface="Times New Roman" panose="02020603050405020304" pitchFamily="18" charset="0"/>
              </a:rPr>
              <a:t>For example, by applying the </a:t>
            </a:r>
            <a:r>
              <a:rPr lang="en-US" sz="2400" dirty="0" smtClean="0">
                <a:solidFill>
                  <a:prstClr val="black"/>
                </a:solidFill>
                <a:latin typeface="Times New Roman" panose="02020603050405020304" pitchFamily="18" charset="0"/>
                <a:cs typeface="Times New Roman" panose="02020603050405020304" pitchFamily="18" charset="0"/>
              </a:rPr>
              <a:t>“</a:t>
            </a:r>
            <a:r>
              <a:rPr lang="en-US" sz="2400" b="1" dirty="0" smtClean="0">
                <a:solidFill>
                  <a:prstClr val="black"/>
                </a:solidFill>
                <a:latin typeface="Times New Roman" panose="02020603050405020304" pitchFamily="18" charset="0"/>
                <a:cs typeface="Times New Roman" panose="02020603050405020304" pitchFamily="18" charset="0"/>
              </a:rPr>
              <a:t>very hedge </a:t>
            </a:r>
            <a:r>
              <a:rPr lang="en-US" sz="2400" dirty="0">
                <a:solidFill>
                  <a:prstClr val="black"/>
                </a:solidFill>
                <a:latin typeface="Times New Roman" panose="02020603050405020304" pitchFamily="18" charset="0"/>
                <a:cs typeface="Times New Roman" panose="02020603050405020304" pitchFamily="18" charset="0"/>
              </a:rPr>
              <a:t>to “</a:t>
            </a:r>
            <a:r>
              <a:rPr lang="en-US" sz="2400" b="1" dirty="0">
                <a:solidFill>
                  <a:prstClr val="black"/>
                </a:solidFill>
                <a:latin typeface="Times New Roman" panose="02020603050405020304" pitchFamily="18" charset="0"/>
                <a:cs typeface="Times New Roman" panose="02020603050405020304" pitchFamily="18" charset="0"/>
              </a:rPr>
              <a:t>tall people</a:t>
            </a:r>
            <a:r>
              <a:rPr lang="en-US" sz="2400" dirty="0">
                <a:solidFill>
                  <a:prstClr val="black"/>
                </a:solidFill>
                <a:latin typeface="Times New Roman" panose="02020603050405020304" pitchFamily="18" charset="0"/>
                <a:cs typeface="Times New Roman" panose="02020603050405020304" pitchFamily="18" charset="0"/>
              </a:rPr>
              <a:t>,” we produce a subset of “tall people” called “</a:t>
            </a:r>
            <a:r>
              <a:rPr lang="en-US" sz="2400" b="1" dirty="0">
                <a:solidFill>
                  <a:prstClr val="black"/>
                </a:solidFill>
                <a:latin typeface="Times New Roman" panose="02020603050405020304" pitchFamily="18" charset="0"/>
                <a:cs typeface="Times New Roman" panose="02020603050405020304" pitchFamily="18" charset="0"/>
              </a:rPr>
              <a:t>very tall people</a:t>
            </a:r>
            <a:r>
              <a:rPr lang="en-US" sz="2400" dirty="0">
                <a:solidFill>
                  <a:prstClr val="black"/>
                </a:solidFill>
                <a:latin typeface="Times New Roman" panose="02020603050405020304" pitchFamily="18" charset="0"/>
                <a:cs typeface="Times New Roman" panose="02020603050405020304" pitchFamily="18" charset="0"/>
              </a:rPr>
              <a:t>.”</a:t>
            </a:r>
          </a:p>
          <a:p>
            <a:pPr marL="342900" lvl="0" indent="-342900">
              <a:buFont typeface="Wingdings" panose="05000000000000000000" pitchFamily="2" charset="2"/>
              <a:buChar char="v"/>
            </a:pPr>
            <a:r>
              <a:rPr lang="en-US" sz="2400" dirty="0">
                <a:solidFill>
                  <a:prstClr val="black"/>
                </a:solidFill>
                <a:latin typeface="Times New Roman" panose="02020603050405020304" pitchFamily="18" charset="0"/>
                <a:cs typeface="Times New Roman" panose="02020603050405020304" pitchFamily="18" charset="0"/>
              </a:rPr>
              <a:t> Similarly we can produce a new subset of “quite tall people” or “somewhat tall people.”</a:t>
            </a:r>
          </a:p>
        </p:txBody>
      </p:sp>
    </p:spTree>
    <p:extLst>
      <p:ext uri="{BB962C8B-B14F-4D97-AF65-F5344CB8AC3E}">
        <p14:creationId xmlns:p14="http://schemas.microsoft.com/office/powerpoint/2010/main" val="1380200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2" name="Rectangle 1"/>
          <p:cNvSpPr/>
          <p:nvPr/>
        </p:nvSpPr>
        <p:spPr>
          <a:xfrm>
            <a:off x="180686" y="243884"/>
            <a:ext cx="12011314" cy="4401205"/>
          </a:xfrm>
          <a:prstGeom prst="rect">
            <a:avLst/>
          </a:prstGeom>
        </p:spPr>
        <p:txBody>
          <a:bodyPr wrap="square">
            <a:spAutoFit/>
          </a:bodyPr>
          <a:lstStyle/>
          <a:p>
            <a:r>
              <a:rPr lang="en-US" sz="4000" b="1" dirty="0" smtClean="0">
                <a:solidFill>
                  <a:schemeClr val="bg1"/>
                </a:solidFill>
                <a:latin typeface="Monotype Corsiva" panose="03010101010201010101" pitchFamily="66" charset="0"/>
                <a:cs typeface="Times New Roman" panose="02020603050405020304" pitchFamily="18" charset="0"/>
              </a:rPr>
              <a:t>                                      Hedges</a:t>
            </a:r>
          </a:p>
          <a:p>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solidFill>
                  <a:srgbClr val="231F20"/>
                </a:solidFill>
                <a:latin typeface="Times New Roman" panose="02020603050405020304" pitchFamily="18" charset="0"/>
                <a:cs typeface="Times New Roman" panose="02020603050405020304" pitchFamily="18" charset="0"/>
              </a:rPr>
              <a:t>Often a hedge is applied by raising the set’s membership function to </a:t>
            </a:r>
            <a:r>
              <a:rPr lang="en-US" sz="2400" dirty="0" smtClean="0">
                <a:solidFill>
                  <a:srgbClr val="231F20"/>
                </a:solidFill>
                <a:latin typeface="Times New Roman" panose="02020603050405020304" pitchFamily="18" charset="0"/>
                <a:cs typeface="Times New Roman" panose="02020603050405020304" pitchFamily="18" charset="0"/>
              </a:rPr>
              <a:t>an appropriate </a:t>
            </a:r>
            <a:r>
              <a:rPr lang="en-US" sz="2400" dirty="0">
                <a:solidFill>
                  <a:srgbClr val="231F20"/>
                </a:solidFill>
                <a:latin typeface="Times New Roman" panose="02020603050405020304" pitchFamily="18" charset="0"/>
                <a:cs typeface="Times New Roman" panose="02020603050405020304" pitchFamily="18" charset="0"/>
              </a:rPr>
              <a:t>power. </a:t>
            </a:r>
          </a:p>
          <a:p>
            <a:pPr marL="342900" indent="-342900">
              <a:buFont typeface="Wingdings" panose="05000000000000000000" pitchFamily="2" charset="2"/>
              <a:buChar char="v"/>
            </a:pPr>
            <a:r>
              <a:rPr lang="en-US" sz="2400" dirty="0" smtClean="0">
                <a:solidFill>
                  <a:srgbClr val="231F20"/>
                </a:solidFill>
                <a:latin typeface="Times New Roman" panose="02020603050405020304" pitchFamily="18" charset="0"/>
                <a:cs typeface="Times New Roman" panose="02020603050405020304" pitchFamily="18" charset="0"/>
              </a:rPr>
              <a:t>For </a:t>
            </a:r>
            <a:r>
              <a:rPr lang="en-US" sz="2400" dirty="0">
                <a:solidFill>
                  <a:srgbClr val="231F20"/>
                </a:solidFill>
                <a:latin typeface="Times New Roman" panose="02020603050405020304" pitchFamily="18" charset="0"/>
                <a:cs typeface="Times New Roman" panose="02020603050405020304" pitchFamily="18" charset="0"/>
              </a:rPr>
              <a:t>example, it is common to consider the “</a:t>
            </a:r>
            <a:r>
              <a:rPr lang="en-US" sz="2400" b="1" i="1" dirty="0">
                <a:solidFill>
                  <a:schemeClr val="bg1"/>
                </a:solidFill>
                <a:latin typeface="Times New Roman" panose="02020603050405020304" pitchFamily="18" charset="0"/>
                <a:cs typeface="Times New Roman" panose="02020603050405020304" pitchFamily="18" charset="0"/>
              </a:rPr>
              <a:t>very</a:t>
            </a:r>
            <a:r>
              <a:rPr lang="en-US" sz="2400" dirty="0">
                <a:solidFill>
                  <a:srgbClr val="231F20"/>
                </a:solidFill>
                <a:latin typeface="Times New Roman" panose="02020603050405020304" pitchFamily="18" charset="0"/>
                <a:cs typeface="Times New Roman" panose="02020603050405020304" pitchFamily="18" charset="0"/>
              </a:rPr>
              <a:t>” </a:t>
            </a:r>
            <a:r>
              <a:rPr lang="en-US" sz="2400" b="1" dirty="0" smtClean="0">
                <a:solidFill>
                  <a:srgbClr val="231F20"/>
                </a:solidFill>
                <a:latin typeface="Times New Roman" panose="02020603050405020304" pitchFamily="18" charset="0"/>
                <a:cs typeface="Times New Roman" panose="02020603050405020304" pitchFamily="18" charset="0"/>
              </a:rPr>
              <a:t>hedge</a:t>
            </a:r>
            <a:r>
              <a:rPr lang="en-US" sz="2400" dirty="0" smtClean="0">
                <a:solidFill>
                  <a:srgbClr val="231F20"/>
                </a:solidFill>
                <a:latin typeface="Times New Roman" panose="02020603050405020304" pitchFamily="18" charset="0"/>
                <a:cs typeface="Times New Roman" panose="02020603050405020304" pitchFamily="18" charset="0"/>
              </a:rPr>
              <a:t> to </a:t>
            </a:r>
            <a:r>
              <a:rPr lang="en-US" sz="2400" b="1" dirty="0">
                <a:solidFill>
                  <a:srgbClr val="231F20"/>
                </a:solidFill>
                <a:latin typeface="Times New Roman" panose="02020603050405020304" pitchFamily="18" charset="0"/>
                <a:cs typeface="Times New Roman" panose="02020603050405020304" pitchFamily="18" charset="0"/>
              </a:rPr>
              <a:t>square the value of the membership function. </a:t>
            </a:r>
            <a:endParaRPr lang="en-US" sz="2400" b="1" dirty="0" smtClean="0">
              <a:solidFill>
                <a:srgbClr val="231F2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solidFill>
                  <a:srgbClr val="231F20"/>
                </a:solidFill>
                <a:latin typeface="Times New Roman" panose="02020603050405020304" pitchFamily="18" charset="0"/>
                <a:cs typeface="Times New Roman" panose="02020603050405020304" pitchFamily="18" charset="0"/>
              </a:rPr>
              <a:t>For </a:t>
            </a:r>
            <a:r>
              <a:rPr lang="en-US" sz="2400" dirty="0">
                <a:solidFill>
                  <a:srgbClr val="231F20"/>
                </a:solidFill>
                <a:latin typeface="Times New Roman" panose="02020603050405020304" pitchFamily="18" charset="0"/>
                <a:cs typeface="Times New Roman" panose="02020603050405020304" pitchFamily="18" charset="0"/>
              </a:rPr>
              <a:t>example, if </a:t>
            </a:r>
            <a:r>
              <a:rPr lang="en-US" sz="2400" b="1" i="1" dirty="0">
                <a:solidFill>
                  <a:srgbClr val="231F20"/>
                </a:solidFill>
                <a:latin typeface="Times New Roman" panose="02020603050405020304" pitchFamily="18" charset="0"/>
                <a:cs typeface="Times New Roman" panose="02020603050405020304" pitchFamily="18" charset="0"/>
              </a:rPr>
              <a:t>MA </a:t>
            </a:r>
            <a:r>
              <a:rPr lang="en-US" sz="2400" dirty="0">
                <a:solidFill>
                  <a:srgbClr val="231F20"/>
                </a:solidFill>
                <a:latin typeface="Times New Roman" panose="02020603050405020304" pitchFamily="18" charset="0"/>
                <a:cs typeface="Times New Roman" panose="02020603050405020304" pitchFamily="18" charset="0"/>
              </a:rPr>
              <a:t>is </a:t>
            </a:r>
            <a:r>
              <a:rPr lang="en-US" sz="2400" dirty="0" smtClean="0">
                <a:solidFill>
                  <a:srgbClr val="231F20"/>
                </a:solidFill>
                <a:latin typeface="Times New Roman" panose="02020603050405020304" pitchFamily="18" charset="0"/>
                <a:cs typeface="Times New Roman" panose="02020603050405020304" pitchFamily="18" charset="0"/>
              </a:rPr>
              <a:t>the membership </a:t>
            </a:r>
            <a:r>
              <a:rPr lang="en-US" sz="2400" dirty="0">
                <a:solidFill>
                  <a:srgbClr val="231F20"/>
                </a:solidFill>
                <a:latin typeface="Times New Roman" panose="02020603050405020304" pitchFamily="18" charset="0"/>
                <a:cs typeface="Times New Roman" panose="02020603050405020304" pitchFamily="18" charset="0"/>
              </a:rPr>
              <a:t>function for </a:t>
            </a:r>
            <a:r>
              <a:rPr lang="en-US" sz="2400" b="1" dirty="0">
                <a:solidFill>
                  <a:schemeClr val="bg1"/>
                </a:solidFill>
                <a:latin typeface="Times New Roman" panose="02020603050405020304" pitchFamily="18" charset="0"/>
                <a:cs typeface="Times New Roman" panose="02020603050405020304" pitchFamily="18" charset="0"/>
              </a:rPr>
              <a:t>fuzzy set </a:t>
            </a:r>
            <a:r>
              <a:rPr lang="en-US" sz="2400" b="1" i="1" dirty="0">
                <a:solidFill>
                  <a:schemeClr val="bg1"/>
                </a:solidFill>
                <a:latin typeface="Times New Roman" panose="02020603050405020304" pitchFamily="18" charset="0"/>
                <a:cs typeface="Times New Roman" panose="02020603050405020304" pitchFamily="18" charset="0"/>
              </a:rPr>
              <a:t>A </a:t>
            </a:r>
            <a:r>
              <a:rPr lang="en-US" sz="2400" dirty="0">
                <a:solidFill>
                  <a:srgbClr val="231F20"/>
                </a:solidFill>
                <a:latin typeface="Times New Roman" panose="02020603050405020304" pitchFamily="18" charset="0"/>
                <a:cs typeface="Times New Roman" panose="02020603050405020304" pitchFamily="18" charset="0"/>
              </a:rPr>
              <a:t>of tall people, then the </a:t>
            </a:r>
            <a:r>
              <a:rPr lang="en-US" sz="2400" dirty="0" smtClean="0">
                <a:solidFill>
                  <a:srgbClr val="231F20"/>
                </a:solidFill>
                <a:latin typeface="Times New Roman" panose="02020603050405020304" pitchFamily="18" charset="0"/>
                <a:cs typeface="Times New Roman" panose="02020603050405020304" pitchFamily="18" charset="0"/>
              </a:rPr>
              <a:t>membership function </a:t>
            </a:r>
            <a:r>
              <a:rPr lang="en-US" sz="2400" dirty="0">
                <a:solidFill>
                  <a:srgbClr val="231F20"/>
                </a:solidFill>
                <a:latin typeface="Times New Roman" panose="02020603050405020304" pitchFamily="18" charset="0"/>
                <a:cs typeface="Times New Roman" panose="02020603050405020304" pitchFamily="18" charset="0"/>
              </a:rPr>
              <a:t>for </a:t>
            </a:r>
            <a:r>
              <a:rPr lang="en-US" sz="2400" b="1" i="1" dirty="0" smtClean="0">
                <a:solidFill>
                  <a:srgbClr val="231F20"/>
                </a:solidFill>
                <a:latin typeface="Times New Roman" panose="02020603050405020304" pitchFamily="18" charset="0"/>
                <a:cs typeface="Times New Roman" panose="02020603050405020304" pitchFamily="18" charset="0"/>
              </a:rPr>
              <a:t>VA</a:t>
            </a:r>
            <a:r>
              <a:rPr lang="en-US" sz="2400" b="1" dirty="0" smtClean="0">
                <a:solidFill>
                  <a:srgbClr val="231F20"/>
                </a:solidFill>
                <a:latin typeface="Times New Roman" panose="02020603050405020304" pitchFamily="18" charset="0"/>
                <a:cs typeface="Times New Roman" panose="02020603050405020304" pitchFamily="18" charset="0"/>
              </a:rPr>
              <a:t>- </a:t>
            </a:r>
            <a:r>
              <a:rPr lang="en-US" sz="2400" dirty="0" smtClean="0">
                <a:solidFill>
                  <a:srgbClr val="231F20"/>
                </a:solidFill>
                <a:latin typeface="Times New Roman" panose="02020603050405020304" pitchFamily="18" charset="0"/>
                <a:cs typeface="Times New Roman" panose="02020603050405020304" pitchFamily="18" charset="0"/>
              </a:rPr>
              <a:t>the </a:t>
            </a:r>
            <a:r>
              <a:rPr lang="en-US" sz="2400" dirty="0">
                <a:solidFill>
                  <a:srgbClr val="231F20"/>
                </a:solidFill>
                <a:latin typeface="Times New Roman" panose="02020603050405020304" pitchFamily="18" charset="0"/>
                <a:cs typeface="Times New Roman" panose="02020603050405020304" pitchFamily="18" charset="0"/>
              </a:rPr>
              <a:t>fuzzy set of </a:t>
            </a:r>
            <a:r>
              <a:rPr lang="en-US" sz="2400" b="1" dirty="0">
                <a:solidFill>
                  <a:srgbClr val="231F20"/>
                </a:solidFill>
                <a:latin typeface="Times New Roman" panose="02020603050405020304" pitchFamily="18" charset="0"/>
                <a:cs typeface="Times New Roman" panose="02020603050405020304" pitchFamily="18" charset="0"/>
              </a:rPr>
              <a:t>very</a:t>
            </a:r>
            <a:r>
              <a:rPr lang="en-US" sz="2400" dirty="0">
                <a:solidFill>
                  <a:srgbClr val="231F20"/>
                </a:solidFill>
                <a:latin typeface="Times New Roman" panose="02020603050405020304" pitchFamily="18" charset="0"/>
                <a:cs typeface="Times New Roman" panose="02020603050405020304" pitchFamily="18" charset="0"/>
              </a:rPr>
              <a:t> </a:t>
            </a:r>
            <a:r>
              <a:rPr lang="en-US" sz="2400" b="1" dirty="0">
                <a:solidFill>
                  <a:srgbClr val="231F20"/>
                </a:solidFill>
                <a:latin typeface="Times New Roman" panose="02020603050405020304" pitchFamily="18" charset="0"/>
                <a:cs typeface="Times New Roman" panose="02020603050405020304" pitchFamily="18" charset="0"/>
              </a:rPr>
              <a:t>tall people </a:t>
            </a:r>
            <a:r>
              <a:rPr lang="en-US" sz="2400" dirty="0">
                <a:solidFill>
                  <a:srgbClr val="231F20"/>
                </a:solidFill>
                <a:latin typeface="Times New Roman" panose="02020603050405020304" pitchFamily="18" charset="0"/>
                <a:cs typeface="Times New Roman" panose="02020603050405020304" pitchFamily="18" charset="0"/>
              </a:rPr>
              <a:t>is</a:t>
            </a:r>
          </a:p>
          <a:p>
            <a:r>
              <a:rPr lang="it-IT" sz="2400" i="1" dirty="0" smtClean="0">
                <a:solidFill>
                  <a:srgbClr val="231F20"/>
                </a:solidFill>
                <a:latin typeface="Times New Roman" panose="02020603050405020304" pitchFamily="18" charset="0"/>
                <a:cs typeface="Times New Roman" panose="02020603050405020304" pitchFamily="18" charset="0"/>
              </a:rPr>
              <a:t>                                                    MVA </a:t>
            </a:r>
            <a:r>
              <a:rPr lang="it-IT" sz="2400" dirty="0">
                <a:solidFill>
                  <a:srgbClr val="231F20"/>
                </a:solidFill>
                <a:latin typeface="Times New Roman" panose="02020603050405020304" pitchFamily="18" charset="0"/>
                <a:cs typeface="Times New Roman" panose="02020603050405020304" pitchFamily="18" charset="0"/>
              </a:rPr>
              <a:t>(</a:t>
            </a:r>
            <a:r>
              <a:rPr lang="it-IT" sz="2400" i="1" dirty="0">
                <a:solidFill>
                  <a:srgbClr val="231F20"/>
                </a:solidFill>
                <a:latin typeface="Times New Roman" panose="02020603050405020304" pitchFamily="18" charset="0"/>
                <a:cs typeface="Times New Roman" panose="02020603050405020304" pitchFamily="18" charset="0"/>
              </a:rPr>
              <a:t>x</a:t>
            </a:r>
            <a:r>
              <a:rPr lang="it-IT" sz="2400" dirty="0">
                <a:solidFill>
                  <a:srgbClr val="231F20"/>
                </a:solidFill>
                <a:latin typeface="Times New Roman" panose="02020603050405020304" pitchFamily="18" charset="0"/>
                <a:cs typeface="Times New Roman" panose="02020603050405020304" pitchFamily="18" charset="0"/>
              </a:rPr>
              <a:t>) = (</a:t>
            </a:r>
            <a:r>
              <a:rPr lang="it-IT" sz="2400" i="1" dirty="0">
                <a:solidFill>
                  <a:srgbClr val="231F20"/>
                </a:solidFill>
                <a:latin typeface="Times New Roman" panose="02020603050405020304" pitchFamily="18" charset="0"/>
                <a:cs typeface="Times New Roman" panose="02020603050405020304" pitchFamily="18" charset="0"/>
              </a:rPr>
              <a:t>MA </a:t>
            </a:r>
            <a:r>
              <a:rPr lang="it-IT" sz="2400" dirty="0">
                <a:solidFill>
                  <a:srgbClr val="231F20"/>
                </a:solidFill>
                <a:latin typeface="Times New Roman" panose="02020603050405020304" pitchFamily="18" charset="0"/>
                <a:cs typeface="Times New Roman" panose="02020603050405020304" pitchFamily="18" charset="0"/>
              </a:rPr>
              <a:t>(</a:t>
            </a:r>
            <a:r>
              <a:rPr lang="it-IT" sz="2400" i="1" dirty="0">
                <a:solidFill>
                  <a:srgbClr val="231F20"/>
                </a:solidFill>
                <a:latin typeface="Times New Roman" panose="02020603050405020304" pitchFamily="18" charset="0"/>
                <a:cs typeface="Times New Roman" panose="02020603050405020304" pitchFamily="18" charset="0"/>
              </a:rPr>
              <a:t>x</a:t>
            </a:r>
            <a:r>
              <a:rPr lang="it-IT" sz="2400" dirty="0">
                <a:solidFill>
                  <a:srgbClr val="231F20"/>
                </a:solidFill>
                <a:latin typeface="Times New Roman" panose="02020603050405020304" pitchFamily="18" charset="0"/>
                <a:cs typeface="Times New Roman" panose="02020603050405020304" pitchFamily="18" charset="0"/>
              </a:rPr>
              <a:t>))</a:t>
            </a:r>
            <a:r>
              <a:rPr lang="it-IT" sz="2400" dirty="0" smtClean="0">
                <a:solidFill>
                  <a:srgbClr val="231F20"/>
                </a:solidFill>
                <a:latin typeface="Times New Roman" panose="02020603050405020304" pitchFamily="18" charset="0"/>
                <a:cs typeface="Times New Roman" panose="02020603050405020304" pitchFamily="18" charset="0"/>
              </a:rPr>
              <a:t>2</a:t>
            </a:r>
          </a:p>
          <a:p>
            <a:pPr marL="342900" indent="-342900">
              <a:buFont typeface="Wingdings" panose="05000000000000000000" pitchFamily="2" charset="2"/>
              <a:buChar char="v"/>
            </a:pPr>
            <a:r>
              <a:rPr lang="en-US" sz="2400" dirty="0">
                <a:solidFill>
                  <a:srgbClr val="231F20"/>
                </a:solidFill>
                <a:latin typeface="Times New Roman" panose="02020603050405020304" pitchFamily="18" charset="0"/>
                <a:cs typeface="Times New Roman" panose="02020603050405020304" pitchFamily="18" charset="0"/>
              </a:rPr>
              <a:t>Similarly</a:t>
            </a:r>
            <a:r>
              <a:rPr lang="en-US" sz="2400" dirty="0" smtClean="0">
                <a:solidFill>
                  <a:srgbClr val="231F20"/>
                </a:solidFill>
                <a:latin typeface="Times New Roman" panose="02020603050405020304" pitchFamily="18" charset="0"/>
                <a:cs typeface="Times New Roman" panose="02020603050405020304" pitchFamily="18" charset="0"/>
              </a:rPr>
              <a:t>, we </a:t>
            </a:r>
            <a:r>
              <a:rPr lang="en-US" sz="2400" dirty="0">
                <a:solidFill>
                  <a:srgbClr val="231F20"/>
                </a:solidFill>
                <a:latin typeface="Times New Roman" panose="02020603050405020304" pitchFamily="18" charset="0"/>
                <a:cs typeface="Times New Roman" panose="02020603050405020304" pitchFamily="18" charset="0"/>
              </a:rPr>
              <a:t>can define hedges such as “</a:t>
            </a:r>
            <a:r>
              <a:rPr lang="en-US" sz="2400" b="1" dirty="0">
                <a:solidFill>
                  <a:srgbClr val="231F20"/>
                </a:solidFill>
                <a:latin typeface="Times New Roman" panose="02020603050405020304" pitchFamily="18" charset="0"/>
                <a:cs typeface="Times New Roman" panose="02020603050405020304" pitchFamily="18" charset="0"/>
              </a:rPr>
              <a:t>quite</a:t>
            </a:r>
            <a:r>
              <a:rPr lang="en-US" sz="2400" dirty="0" smtClean="0">
                <a:solidFill>
                  <a:srgbClr val="231F20"/>
                </a:solidFill>
                <a:latin typeface="Times New Roman" panose="02020603050405020304" pitchFamily="18" charset="0"/>
                <a:cs typeface="Times New Roman" panose="02020603050405020304" pitchFamily="18" charset="0"/>
              </a:rPr>
              <a:t>,” “</a:t>
            </a:r>
            <a:r>
              <a:rPr lang="en-US" sz="2400" b="1" dirty="0">
                <a:solidFill>
                  <a:srgbClr val="231F20"/>
                </a:solidFill>
                <a:latin typeface="Times New Roman" panose="02020603050405020304" pitchFamily="18" charset="0"/>
                <a:cs typeface="Times New Roman" panose="02020603050405020304" pitchFamily="18" charset="0"/>
              </a:rPr>
              <a:t>somewhat</a:t>
            </a:r>
            <a:r>
              <a:rPr lang="en-US" sz="2400" b="1" dirty="0" smtClean="0">
                <a:solidFill>
                  <a:srgbClr val="231F20"/>
                </a:solidFill>
                <a:latin typeface="Times New Roman" panose="02020603050405020304" pitchFamily="18" charset="0"/>
                <a:cs typeface="Times New Roman" panose="02020603050405020304" pitchFamily="18" charset="0"/>
              </a:rPr>
              <a:t>,” </a:t>
            </a:r>
            <a:r>
              <a:rPr lang="en-US" sz="2400" dirty="0" smtClean="0">
                <a:solidFill>
                  <a:srgbClr val="231F20"/>
                </a:solidFill>
                <a:latin typeface="Times New Roman" panose="02020603050405020304" pitchFamily="18" charset="0"/>
                <a:cs typeface="Times New Roman" panose="02020603050405020304" pitchFamily="18" charset="0"/>
              </a:rPr>
              <a:t>and “</a:t>
            </a:r>
            <a:r>
              <a:rPr lang="en-US" sz="2400" b="1" dirty="0">
                <a:solidFill>
                  <a:srgbClr val="231F20"/>
                </a:solidFill>
                <a:latin typeface="Times New Roman" panose="02020603050405020304" pitchFamily="18" charset="0"/>
                <a:cs typeface="Times New Roman" panose="02020603050405020304" pitchFamily="18" charset="0"/>
              </a:rPr>
              <a:t>extremely</a:t>
            </a:r>
            <a:r>
              <a:rPr lang="en-US" sz="2400" dirty="0" smtClean="0">
                <a:solidFill>
                  <a:srgbClr val="231F20"/>
                </a:solidFill>
                <a:latin typeface="Times New Roman" panose="02020603050405020304" pitchFamily="18" charset="0"/>
                <a:cs typeface="Times New Roman" panose="02020603050405020304" pitchFamily="18" charset="0"/>
              </a:rPr>
              <a:t>,” as </a:t>
            </a:r>
            <a:r>
              <a:rPr lang="en-US" sz="2400" dirty="0">
                <a:solidFill>
                  <a:srgbClr val="231F20"/>
                </a:solidFill>
                <a:latin typeface="Times New Roman" panose="02020603050405020304" pitchFamily="18" charset="0"/>
                <a:cs typeface="Times New Roman" panose="02020603050405020304" pitchFamily="18" charset="0"/>
              </a:rPr>
              <a:t>raising the membership function to powers of 1.3, 0.5, and 4, respectively.</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461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3" name="Rectangle 2"/>
          <p:cNvSpPr/>
          <p:nvPr/>
        </p:nvSpPr>
        <p:spPr>
          <a:xfrm>
            <a:off x="2931049" y="336932"/>
            <a:ext cx="4241867" cy="646331"/>
          </a:xfrm>
          <a:prstGeom prst="rect">
            <a:avLst/>
          </a:prstGeom>
        </p:spPr>
        <p:txBody>
          <a:bodyPr wrap="none">
            <a:spAutoFit/>
          </a:bodyPr>
          <a:lstStyle/>
          <a:p>
            <a:r>
              <a:rPr lang="en-US" sz="3600" b="1" dirty="0">
                <a:solidFill>
                  <a:srgbClr val="004A82"/>
                </a:solidFill>
                <a:latin typeface="Monotype Corsiva" panose="03010101010201010101" pitchFamily="66" charset="0"/>
                <a:cs typeface="Times New Roman" panose="02020603050405020304" pitchFamily="18" charset="0"/>
              </a:rPr>
              <a:t>Fuzzy </a:t>
            </a:r>
            <a:r>
              <a:rPr lang="en-US" sz="3600" b="1" dirty="0" smtClean="0">
                <a:solidFill>
                  <a:srgbClr val="004A82"/>
                </a:solidFill>
                <a:latin typeface="Monotype Corsiva" panose="03010101010201010101" pitchFamily="66" charset="0"/>
                <a:cs typeface="Times New Roman" panose="02020603050405020304" pitchFamily="18" charset="0"/>
              </a:rPr>
              <a:t>Inference Engine </a:t>
            </a:r>
            <a:endParaRPr lang="en-US" sz="3600" b="1" i="0" dirty="0">
              <a:solidFill>
                <a:srgbClr val="004A82"/>
              </a:solidFill>
              <a:effectLst/>
              <a:latin typeface="Monotype Corsiva" panose="03010101010201010101" pitchFamily="66" charset="0"/>
              <a:cs typeface="Times New Roman" panose="02020603050405020304" pitchFamily="18" charset="0"/>
            </a:endParaRPr>
          </a:p>
        </p:txBody>
      </p:sp>
      <p:sp>
        <p:nvSpPr>
          <p:cNvPr id="4" name="Rectangle 3"/>
          <p:cNvSpPr/>
          <p:nvPr/>
        </p:nvSpPr>
        <p:spPr>
          <a:xfrm>
            <a:off x="464023" y="1224663"/>
            <a:ext cx="10686197" cy="4154984"/>
          </a:xfrm>
          <a:prstGeom prst="rect">
            <a:avLst/>
          </a:prstGeom>
        </p:spPr>
        <p:txBody>
          <a:bodyPr wrap="square">
            <a:spAutoFit/>
          </a:bodyPr>
          <a:lstStyle/>
          <a:p>
            <a:pPr marL="285750" indent="-285750" algn="just">
              <a:buFont typeface="Wingdings" panose="05000000000000000000" pitchFamily="2" charset="2"/>
              <a:buChar char="v"/>
            </a:pPr>
            <a:r>
              <a:rPr lang="en-US" sz="2400" dirty="0">
                <a:solidFill>
                  <a:srgbClr val="303030"/>
                </a:solidFill>
                <a:latin typeface="Times New Roman" panose="02020603050405020304" pitchFamily="18" charset="0"/>
                <a:cs typeface="Times New Roman" panose="02020603050405020304" pitchFamily="18" charset="0"/>
              </a:rPr>
              <a:t>The </a:t>
            </a:r>
            <a:r>
              <a:rPr lang="en-US" sz="2400" b="1" dirty="0">
                <a:solidFill>
                  <a:srgbClr val="303030"/>
                </a:solidFill>
                <a:latin typeface="Times New Roman" panose="02020603050405020304" pitchFamily="18" charset="0"/>
                <a:cs typeface="Times New Roman" panose="02020603050405020304" pitchFamily="18" charset="0"/>
              </a:rPr>
              <a:t>fuzzy inference system </a:t>
            </a:r>
            <a:r>
              <a:rPr lang="en-US" sz="2400" dirty="0">
                <a:solidFill>
                  <a:srgbClr val="303030"/>
                </a:solidFill>
                <a:latin typeface="Times New Roman" panose="02020603050405020304" pitchFamily="18" charset="0"/>
                <a:cs typeface="Times New Roman" panose="02020603050405020304" pitchFamily="18" charset="0"/>
              </a:rPr>
              <a:t>is a popular computing framework based on the concepts of </a:t>
            </a:r>
            <a:r>
              <a:rPr lang="en-US" sz="2400" dirty="0">
                <a:solidFill>
                  <a:srgbClr val="337AB7"/>
                </a:solidFill>
                <a:latin typeface="Times New Roman" panose="02020603050405020304" pitchFamily="18" charset="0"/>
                <a:cs typeface="Times New Roman" panose="02020603050405020304" pitchFamily="18" charset="0"/>
              </a:rPr>
              <a:t>fuzzy set theory</a:t>
            </a:r>
            <a:r>
              <a:rPr lang="en-US" sz="2400" dirty="0">
                <a:solidFill>
                  <a:srgbClr val="303030"/>
                </a:solidFill>
                <a:latin typeface="Times New Roman" panose="02020603050405020304" pitchFamily="18" charset="0"/>
                <a:cs typeface="Times New Roman" panose="02020603050405020304" pitchFamily="18" charset="0"/>
              </a:rPr>
              <a:t>, </a:t>
            </a:r>
            <a:r>
              <a:rPr lang="en-US" sz="2400" dirty="0">
                <a:solidFill>
                  <a:srgbClr val="337AB7"/>
                </a:solidFill>
                <a:latin typeface="Times New Roman" panose="02020603050405020304" pitchFamily="18" charset="0"/>
                <a:cs typeface="Times New Roman" panose="02020603050405020304" pitchFamily="18" charset="0"/>
              </a:rPr>
              <a:t>fuzzy if-then rules</a:t>
            </a:r>
            <a:r>
              <a:rPr lang="en-US" sz="2400" dirty="0">
                <a:solidFill>
                  <a:srgbClr val="303030"/>
                </a:solidFill>
                <a:latin typeface="Times New Roman" panose="02020603050405020304" pitchFamily="18" charset="0"/>
                <a:cs typeface="Times New Roman" panose="02020603050405020304" pitchFamily="18" charset="0"/>
              </a:rPr>
              <a:t>, and </a:t>
            </a:r>
            <a:r>
              <a:rPr lang="en-US" sz="2400" dirty="0">
                <a:solidFill>
                  <a:srgbClr val="337AB7"/>
                </a:solidFill>
                <a:latin typeface="Times New Roman" panose="02020603050405020304" pitchFamily="18" charset="0"/>
                <a:cs typeface="Times New Roman" panose="02020603050405020304" pitchFamily="18" charset="0"/>
              </a:rPr>
              <a:t>fuzzy reasoning</a:t>
            </a:r>
            <a:r>
              <a:rPr lang="en-US" sz="2400" dirty="0">
                <a:solidFill>
                  <a:srgbClr val="303030"/>
                </a:solidFill>
                <a:latin typeface="Times New Roman" panose="02020603050405020304" pitchFamily="18" charset="0"/>
                <a:cs typeface="Times New Roman" panose="02020603050405020304" pitchFamily="18" charset="0"/>
              </a:rPr>
              <a:t>. </a:t>
            </a:r>
            <a:endParaRPr lang="en-US" sz="2400" dirty="0" smtClean="0">
              <a:solidFill>
                <a:srgbClr val="303030"/>
              </a:solidFill>
              <a:latin typeface="Times New Roman" panose="02020603050405020304" pitchFamily="18" charset="0"/>
              <a:cs typeface="Times New Roman" panose="02020603050405020304" pitchFamily="18" charset="0"/>
            </a:endParaRPr>
          </a:p>
          <a:p>
            <a:pPr algn="just"/>
            <a:endParaRPr lang="en-US" sz="2400" dirty="0" smtClean="0">
              <a:solidFill>
                <a:srgbClr val="30303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smtClean="0">
                <a:solidFill>
                  <a:srgbClr val="303030"/>
                </a:solidFill>
                <a:latin typeface="Times New Roman" panose="02020603050405020304" pitchFamily="18" charset="0"/>
                <a:cs typeface="Times New Roman" panose="02020603050405020304" pitchFamily="18" charset="0"/>
              </a:rPr>
              <a:t>It </a:t>
            </a:r>
            <a:r>
              <a:rPr lang="en-US" sz="2400" dirty="0">
                <a:solidFill>
                  <a:srgbClr val="303030"/>
                </a:solidFill>
                <a:latin typeface="Times New Roman" panose="02020603050405020304" pitchFamily="18" charset="0"/>
                <a:cs typeface="Times New Roman" panose="02020603050405020304" pitchFamily="18" charset="0"/>
              </a:rPr>
              <a:t>has found successful applications in a wide variety of fields, such as automatic control, data classification, decision analysis, expert systems time series prediction, robotics, and pattern recognition. </a:t>
            </a:r>
            <a:endParaRPr lang="en-US" sz="2400" dirty="0" smtClean="0">
              <a:solidFill>
                <a:srgbClr val="303030"/>
              </a:solidFill>
              <a:latin typeface="Times New Roman" panose="02020603050405020304" pitchFamily="18" charset="0"/>
              <a:cs typeface="Times New Roman" panose="02020603050405020304" pitchFamily="18" charset="0"/>
            </a:endParaRPr>
          </a:p>
          <a:p>
            <a:pPr algn="just"/>
            <a:endParaRPr lang="en-US" sz="2400" dirty="0" smtClean="0">
              <a:solidFill>
                <a:srgbClr val="30303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smtClean="0">
                <a:solidFill>
                  <a:srgbClr val="303030"/>
                </a:solidFill>
                <a:latin typeface="Times New Roman" panose="02020603050405020304" pitchFamily="18" charset="0"/>
                <a:cs typeface="Times New Roman" panose="02020603050405020304" pitchFamily="18" charset="0"/>
              </a:rPr>
              <a:t>Because </a:t>
            </a:r>
            <a:r>
              <a:rPr lang="en-US" sz="2400" dirty="0">
                <a:solidFill>
                  <a:srgbClr val="303030"/>
                </a:solidFill>
                <a:latin typeface="Times New Roman" panose="02020603050405020304" pitchFamily="18" charset="0"/>
                <a:cs typeface="Times New Roman" panose="02020603050405020304" pitchFamily="18" charset="0"/>
              </a:rPr>
              <a:t>of its multidisciplinary nature, the fuzzy inference system is known by numerous other names, such as fuzzy-rule-based system, fuzzy expert system, fuzzy model, fuzzy associative memory, fuzzy logic controller, and simply (and ambiguously) fuzzy system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265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10" name="Rectangle 9"/>
          <p:cNvSpPr/>
          <p:nvPr/>
        </p:nvSpPr>
        <p:spPr>
          <a:xfrm>
            <a:off x="317815" y="634668"/>
            <a:ext cx="11201546" cy="3046988"/>
          </a:xfrm>
          <a:prstGeom prst="rect">
            <a:avLst/>
          </a:prstGeom>
        </p:spPr>
        <p:txBody>
          <a:bodyPr wrap="square">
            <a:spAutoFit/>
          </a:bodyPr>
          <a:lstStyle/>
          <a:p>
            <a:pPr marL="285750" indent="-285750" algn="just">
              <a:buFont typeface="Wingdings" panose="05000000000000000000" pitchFamily="2" charset="2"/>
              <a:buChar char="v"/>
            </a:pPr>
            <a:r>
              <a:rPr lang="en-US" sz="2400" dirty="0">
                <a:solidFill>
                  <a:srgbClr val="303030"/>
                </a:solidFill>
                <a:latin typeface="Times New Roman" panose="02020603050405020304" pitchFamily="18" charset="0"/>
                <a:cs typeface="Times New Roman" panose="02020603050405020304" pitchFamily="18" charset="0"/>
              </a:rPr>
              <a:t>The basic structure of a fuzzy inference system consists of three conceptual components</a:t>
            </a:r>
            <a:r>
              <a:rPr lang="en-US" sz="2400" dirty="0" smtClean="0">
                <a:solidFill>
                  <a:srgbClr val="303030"/>
                </a:solidFill>
                <a:latin typeface="Times New Roman" panose="02020603050405020304" pitchFamily="18" charset="0"/>
                <a:cs typeface="Times New Roman" panose="02020603050405020304" pitchFamily="18" charset="0"/>
              </a:rPr>
              <a:t>:</a:t>
            </a:r>
          </a:p>
          <a:p>
            <a:pPr algn="just"/>
            <a:endParaRPr lang="en-US" sz="2400" dirty="0">
              <a:solidFill>
                <a:srgbClr val="30303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solidFill>
                  <a:srgbClr val="303030"/>
                </a:solidFill>
                <a:latin typeface="Times New Roman" panose="02020603050405020304" pitchFamily="18" charset="0"/>
                <a:cs typeface="Times New Roman" panose="02020603050405020304" pitchFamily="18" charset="0"/>
              </a:rPr>
              <a:t>A </a:t>
            </a:r>
            <a:r>
              <a:rPr lang="en-US" sz="2400" b="1" dirty="0">
                <a:solidFill>
                  <a:srgbClr val="303030"/>
                </a:solidFill>
                <a:latin typeface="Times New Roman" panose="02020603050405020304" pitchFamily="18" charset="0"/>
                <a:cs typeface="Times New Roman" panose="02020603050405020304" pitchFamily="18" charset="0"/>
              </a:rPr>
              <a:t>rule base</a:t>
            </a:r>
            <a:r>
              <a:rPr lang="en-US" sz="2400" dirty="0">
                <a:solidFill>
                  <a:srgbClr val="303030"/>
                </a:solidFill>
                <a:latin typeface="Times New Roman" panose="02020603050405020304" pitchFamily="18" charset="0"/>
                <a:cs typeface="Times New Roman" panose="02020603050405020304" pitchFamily="18" charset="0"/>
              </a:rPr>
              <a:t>, which contains a selection of fuzzy rules;</a:t>
            </a:r>
          </a:p>
          <a:p>
            <a:pPr marL="285750" indent="-285750" algn="just">
              <a:buFont typeface="Wingdings" panose="05000000000000000000" pitchFamily="2" charset="2"/>
              <a:buChar char="v"/>
            </a:pPr>
            <a:r>
              <a:rPr lang="en-US" sz="2400" dirty="0">
                <a:solidFill>
                  <a:srgbClr val="303030"/>
                </a:solidFill>
                <a:latin typeface="Times New Roman" panose="02020603050405020304" pitchFamily="18" charset="0"/>
                <a:cs typeface="Times New Roman" panose="02020603050405020304" pitchFamily="18" charset="0"/>
              </a:rPr>
              <a:t>A </a:t>
            </a:r>
            <a:r>
              <a:rPr lang="en-US" sz="2400" b="1" dirty="0">
                <a:solidFill>
                  <a:srgbClr val="303030"/>
                </a:solidFill>
                <a:latin typeface="Times New Roman" panose="02020603050405020304" pitchFamily="18" charset="0"/>
                <a:cs typeface="Times New Roman" panose="02020603050405020304" pitchFamily="18" charset="0"/>
              </a:rPr>
              <a:t>database</a:t>
            </a:r>
            <a:r>
              <a:rPr lang="en-US" sz="2400" dirty="0">
                <a:solidFill>
                  <a:srgbClr val="303030"/>
                </a:solidFill>
                <a:latin typeface="Times New Roman" panose="02020603050405020304" pitchFamily="18" charset="0"/>
                <a:cs typeface="Times New Roman" panose="02020603050405020304" pitchFamily="18" charset="0"/>
              </a:rPr>
              <a:t> (or </a:t>
            </a:r>
            <a:r>
              <a:rPr lang="en-US" sz="2400" b="1" dirty="0">
                <a:solidFill>
                  <a:srgbClr val="303030"/>
                </a:solidFill>
                <a:latin typeface="Times New Roman" panose="02020603050405020304" pitchFamily="18" charset="0"/>
                <a:cs typeface="Times New Roman" panose="02020603050405020304" pitchFamily="18" charset="0"/>
              </a:rPr>
              <a:t>dictionary</a:t>
            </a:r>
            <a:r>
              <a:rPr lang="en-US" sz="2400" dirty="0">
                <a:solidFill>
                  <a:srgbClr val="303030"/>
                </a:solidFill>
                <a:latin typeface="Times New Roman" panose="02020603050405020304" pitchFamily="18" charset="0"/>
                <a:cs typeface="Times New Roman" panose="02020603050405020304" pitchFamily="18" charset="0"/>
              </a:rPr>
              <a:t>), which defines the membership functions used in the fuzzy rules;</a:t>
            </a:r>
          </a:p>
          <a:p>
            <a:pPr marL="285750" indent="-285750" algn="just">
              <a:buFont typeface="Wingdings" panose="05000000000000000000" pitchFamily="2" charset="2"/>
              <a:buChar char="v"/>
            </a:pPr>
            <a:r>
              <a:rPr lang="en-US" sz="2400" dirty="0">
                <a:solidFill>
                  <a:srgbClr val="303030"/>
                </a:solidFill>
                <a:latin typeface="Times New Roman" panose="02020603050405020304" pitchFamily="18" charset="0"/>
                <a:cs typeface="Times New Roman" panose="02020603050405020304" pitchFamily="18" charset="0"/>
              </a:rPr>
              <a:t>And a </a:t>
            </a:r>
            <a:r>
              <a:rPr lang="en-US" sz="2400" b="1" dirty="0">
                <a:solidFill>
                  <a:srgbClr val="303030"/>
                </a:solidFill>
                <a:latin typeface="Times New Roman" panose="02020603050405020304" pitchFamily="18" charset="0"/>
                <a:cs typeface="Times New Roman" panose="02020603050405020304" pitchFamily="18" charset="0"/>
              </a:rPr>
              <a:t>reasoning mechanism</a:t>
            </a:r>
            <a:r>
              <a:rPr lang="en-US" sz="2400" dirty="0">
                <a:solidFill>
                  <a:srgbClr val="303030"/>
                </a:solidFill>
                <a:latin typeface="Times New Roman" panose="02020603050405020304" pitchFamily="18" charset="0"/>
                <a:cs typeface="Times New Roman" panose="02020603050405020304" pitchFamily="18" charset="0"/>
              </a:rPr>
              <a:t>, which performs the inference procedure upon the rules and given facts to derive a reasonable output or conclusion</a:t>
            </a:r>
            <a:r>
              <a:rPr lang="en-US" sz="2400" dirty="0">
                <a:solidFill>
                  <a:srgbClr val="303030"/>
                </a:solidFill>
                <a:latin typeface="Whitney SSm A"/>
              </a:rPr>
              <a:t>.</a:t>
            </a:r>
            <a:endParaRPr lang="en-US" sz="2400" b="0" i="0" dirty="0">
              <a:solidFill>
                <a:srgbClr val="303030"/>
              </a:solidFill>
              <a:effectLst/>
              <a:latin typeface="Whitney SSm A"/>
            </a:endParaRPr>
          </a:p>
        </p:txBody>
      </p:sp>
      <p:pic>
        <p:nvPicPr>
          <p:cNvPr id="5" name="Picture 4"/>
          <p:cNvPicPr>
            <a:picLocks noChangeAspect="1"/>
          </p:cNvPicPr>
          <p:nvPr/>
        </p:nvPicPr>
        <p:blipFill>
          <a:blip r:embed="rId6"/>
          <a:stretch>
            <a:fillRect/>
          </a:stretch>
        </p:blipFill>
        <p:spPr>
          <a:xfrm>
            <a:off x="849154" y="3831375"/>
            <a:ext cx="9744689" cy="2823339"/>
          </a:xfrm>
          <a:prstGeom prst="rect">
            <a:avLst/>
          </a:prstGeom>
        </p:spPr>
      </p:pic>
    </p:spTree>
    <p:extLst>
      <p:ext uri="{BB962C8B-B14F-4D97-AF65-F5344CB8AC3E}">
        <p14:creationId xmlns:p14="http://schemas.microsoft.com/office/powerpoint/2010/main" val="4281303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pic>
        <p:nvPicPr>
          <p:cNvPr id="2" name="Picture 1"/>
          <p:cNvPicPr>
            <a:picLocks noChangeAspect="1"/>
          </p:cNvPicPr>
          <p:nvPr/>
        </p:nvPicPr>
        <p:blipFill>
          <a:blip r:embed="rId6"/>
          <a:stretch>
            <a:fillRect/>
          </a:stretch>
        </p:blipFill>
        <p:spPr>
          <a:xfrm>
            <a:off x="434927" y="1883390"/>
            <a:ext cx="11322145" cy="4517409"/>
          </a:xfrm>
          <a:prstGeom prst="rect">
            <a:avLst/>
          </a:prstGeom>
        </p:spPr>
      </p:pic>
      <p:sp>
        <p:nvSpPr>
          <p:cNvPr id="3" name="Rectangle 2"/>
          <p:cNvSpPr/>
          <p:nvPr/>
        </p:nvSpPr>
        <p:spPr>
          <a:xfrm>
            <a:off x="2371332" y="874081"/>
            <a:ext cx="7190110" cy="523220"/>
          </a:xfrm>
          <a:prstGeom prst="rect">
            <a:avLst/>
          </a:prstGeom>
        </p:spPr>
        <p:txBody>
          <a:bodyPr wrap="none">
            <a:spAutoFit/>
          </a:bodyPr>
          <a:lstStyle/>
          <a:p>
            <a:r>
              <a:rPr lang="en-US" sz="2800" b="1" dirty="0" smtClean="0">
                <a:solidFill>
                  <a:srgbClr val="303030"/>
                </a:solidFill>
                <a:latin typeface="Times New Roman" panose="02020603050405020304" pitchFamily="18" charset="0"/>
                <a:cs typeface="Times New Roman" panose="02020603050405020304" pitchFamily="18" charset="0"/>
              </a:rPr>
              <a:t>Block Diagram For A Fuzzy Inference System</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24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2" name="Rectangle 1"/>
          <p:cNvSpPr/>
          <p:nvPr/>
        </p:nvSpPr>
        <p:spPr>
          <a:xfrm>
            <a:off x="180686" y="1305714"/>
            <a:ext cx="11300346" cy="3785652"/>
          </a:xfrm>
          <a:prstGeom prst="rect">
            <a:avLst/>
          </a:prstGeom>
        </p:spPr>
        <p:txBody>
          <a:bodyPr wrap="square">
            <a:spAutoFit/>
          </a:bodyPr>
          <a:lstStyle/>
          <a:p>
            <a:pPr marL="342900" indent="-342900" algn="just">
              <a:buFont typeface="Wingdings" panose="05000000000000000000" pitchFamily="2" charset="2"/>
              <a:buChar char="v"/>
            </a:pPr>
            <a:r>
              <a:rPr lang="en-US" sz="2400" dirty="0" smtClean="0">
                <a:solidFill>
                  <a:srgbClr val="303030"/>
                </a:solidFill>
                <a:latin typeface="Times New Roman" panose="02020603050405020304" pitchFamily="18" charset="0"/>
                <a:cs typeface="Times New Roman" panose="02020603050405020304" pitchFamily="18" charset="0"/>
              </a:rPr>
              <a:t>The </a:t>
            </a:r>
            <a:r>
              <a:rPr lang="en-US" sz="2400" dirty="0">
                <a:solidFill>
                  <a:srgbClr val="303030"/>
                </a:solidFill>
                <a:latin typeface="Times New Roman" panose="02020603050405020304" pitchFamily="18" charset="0"/>
                <a:cs typeface="Times New Roman" panose="02020603050405020304" pitchFamily="18" charset="0"/>
              </a:rPr>
              <a:t>basic fuzzy inference system can take </a:t>
            </a:r>
            <a:r>
              <a:rPr lang="en-US" sz="2400" dirty="0">
                <a:solidFill>
                  <a:srgbClr val="002060"/>
                </a:solidFill>
                <a:latin typeface="Times New Roman" panose="02020603050405020304" pitchFamily="18" charset="0"/>
                <a:cs typeface="Times New Roman" panose="02020603050405020304" pitchFamily="18" charset="0"/>
              </a:rPr>
              <a:t>either fuzzy inputs or crisp inputs </a:t>
            </a:r>
            <a:r>
              <a:rPr lang="en-US" sz="2400" dirty="0">
                <a:solidFill>
                  <a:srgbClr val="303030"/>
                </a:solidFill>
                <a:latin typeface="Times New Roman" panose="02020603050405020304" pitchFamily="18" charset="0"/>
                <a:cs typeface="Times New Roman" panose="02020603050405020304" pitchFamily="18" charset="0"/>
              </a:rPr>
              <a:t>(which are viewed as fuzzy singletons), but the outputs it produces are almost always fuzzy </a:t>
            </a:r>
            <a:r>
              <a:rPr lang="en-US" sz="2400" dirty="0" smtClean="0">
                <a:solidFill>
                  <a:srgbClr val="303030"/>
                </a:solidFill>
                <a:latin typeface="Times New Roman" panose="02020603050405020304" pitchFamily="18" charset="0"/>
                <a:cs typeface="Times New Roman" panose="02020603050405020304" pitchFamily="18" charset="0"/>
              </a:rPr>
              <a:t>sets.</a:t>
            </a:r>
          </a:p>
          <a:p>
            <a:pPr marL="342900" indent="-342900" algn="just">
              <a:buFont typeface="Wingdings" panose="05000000000000000000" pitchFamily="2" charset="2"/>
              <a:buChar char="v"/>
            </a:pPr>
            <a:r>
              <a:rPr lang="en-US" sz="2400" dirty="0" smtClean="0">
                <a:solidFill>
                  <a:srgbClr val="002060"/>
                </a:solidFill>
                <a:latin typeface="Times New Roman" panose="02020603050405020304" pitchFamily="18" charset="0"/>
                <a:cs typeface="Times New Roman" panose="02020603050405020304" pitchFamily="18" charset="0"/>
              </a:rPr>
              <a:t>Sometimes</a:t>
            </a:r>
            <a:r>
              <a:rPr lang="en-US" sz="2400" dirty="0" smtClean="0">
                <a:solidFill>
                  <a:srgbClr val="303030"/>
                </a:solidFill>
                <a:latin typeface="Times New Roman" panose="02020603050405020304" pitchFamily="18" charset="0"/>
                <a:cs typeface="Times New Roman" panose="02020603050405020304" pitchFamily="18" charset="0"/>
              </a:rPr>
              <a:t> </a:t>
            </a:r>
            <a:r>
              <a:rPr lang="en-US" sz="2400" dirty="0">
                <a:solidFill>
                  <a:srgbClr val="303030"/>
                </a:solidFill>
                <a:latin typeface="Times New Roman" panose="02020603050405020304" pitchFamily="18" charset="0"/>
                <a:cs typeface="Times New Roman" panose="02020603050405020304" pitchFamily="18" charset="0"/>
              </a:rPr>
              <a:t>it is necessary to have a </a:t>
            </a:r>
            <a:r>
              <a:rPr lang="en-US" sz="2400" dirty="0">
                <a:solidFill>
                  <a:srgbClr val="002060"/>
                </a:solidFill>
                <a:latin typeface="Times New Roman" panose="02020603050405020304" pitchFamily="18" charset="0"/>
                <a:cs typeface="Times New Roman" panose="02020603050405020304" pitchFamily="18" charset="0"/>
              </a:rPr>
              <a:t>crisp output</a:t>
            </a:r>
            <a:r>
              <a:rPr lang="en-US" sz="2400" dirty="0">
                <a:solidFill>
                  <a:srgbClr val="303030"/>
                </a:solidFill>
                <a:latin typeface="Times New Roman" panose="02020603050405020304" pitchFamily="18" charset="0"/>
                <a:cs typeface="Times New Roman" panose="02020603050405020304" pitchFamily="18" charset="0"/>
              </a:rPr>
              <a:t>, especially in a situation where a fuzzy inference system is used as a </a:t>
            </a:r>
            <a:r>
              <a:rPr lang="en-US" sz="2400" dirty="0">
                <a:solidFill>
                  <a:srgbClr val="002060"/>
                </a:solidFill>
                <a:latin typeface="Times New Roman" panose="02020603050405020304" pitchFamily="18" charset="0"/>
                <a:cs typeface="Times New Roman" panose="02020603050405020304" pitchFamily="18" charset="0"/>
              </a:rPr>
              <a:t>controller</a:t>
            </a:r>
            <a:r>
              <a:rPr lang="en-US" sz="2400" dirty="0">
                <a:solidFill>
                  <a:srgbClr val="303030"/>
                </a:solidFill>
                <a:latin typeface="Times New Roman" panose="02020603050405020304" pitchFamily="18" charset="0"/>
                <a:cs typeface="Times New Roman" panose="02020603050405020304" pitchFamily="18" charset="0"/>
              </a:rPr>
              <a:t>. </a:t>
            </a:r>
            <a:endParaRPr lang="en-US" sz="2400" dirty="0" smtClean="0">
              <a:solidFill>
                <a:srgbClr val="30303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solidFill>
                  <a:srgbClr val="303030"/>
                </a:solidFill>
                <a:latin typeface="Times New Roman" panose="02020603050405020304" pitchFamily="18" charset="0"/>
                <a:cs typeface="Times New Roman" panose="02020603050405020304" pitchFamily="18" charset="0"/>
              </a:rPr>
              <a:t>Therefore</a:t>
            </a:r>
            <a:r>
              <a:rPr lang="en-US" sz="2400" dirty="0">
                <a:solidFill>
                  <a:srgbClr val="303030"/>
                </a:solidFill>
                <a:latin typeface="Times New Roman" panose="02020603050405020304" pitchFamily="18" charset="0"/>
                <a:cs typeface="Times New Roman" panose="02020603050405020304" pitchFamily="18" charset="0"/>
              </a:rPr>
              <a:t>, we need a method of </a:t>
            </a:r>
            <a:r>
              <a:rPr lang="en-US" sz="2400" dirty="0">
                <a:solidFill>
                  <a:srgbClr val="002060"/>
                </a:solidFill>
                <a:latin typeface="Times New Roman" panose="02020603050405020304" pitchFamily="18" charset="0"/>
                <a:cs typeface="Times New Roman" panose="02020603050405020304" pitchFamily="18" charset="0"/>
              </a:rPr>
              <a:t>defuzzification to extract a crisp value </a:t>
            </a:r>
            <a:r>
              <a:rPr lang="en-US" sz="2400" dirty="0">
                <a:solidFill>
                  <a:srgbClr val="303030"/>
                </a:solidFill>
                <a:latin typeface="Times New Roman" panose="02020603050405020304" pitchFamily="18" charset="0"/>
                <a:cs typeface="Times New Roman" panose="02020603050405020304" pitchFamily="18" charset="0"/>
              </a:rPr>
              <a:t>that best represents a fuzzy set. </a:t>
            </a:r>
            <a:endParaRPr lang="en-US" sz="2400" dirty="0" smtClean="0">
              <a:solidFill>
                <a:srgbClr val="30303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solidFill>
                  <a:srgbClr val="303030"/>
                </a:solidFill>
                <a:latin typeface="Times New Roman" panose="02020603050405020304" pitchFamily="18" charset="0"/>
                <a:cs typeface="Times New Roman" panose="02020603050405020304" pitchFamily="18" charset="0"/>
              </a:rPr>
              <a:t>A </a:t>
            </a:r>
            <a:r>
              <a:rPr lang="en-US" sz="2400" dirty="0">
                <a:solidFill>
                  <a:srgbClr val="303030"/>
                </a:solidFill>
                <a:latin typeface="Times New Roman" panose="02020603050405020304" pitchFamily="18" charset="0"/>
                <a:cs typeface="Times New Roman" panose="02020603050405020304" pitchFamily="18" charset="0"/>
              </a:rPr>
              <a:t>fuzzy inference system with a crisp output is shown in </a:t>
            </a:r>
            <a:r>
              <a:rPr lang="en-US" sz="2400" dirty="0" smtClean="0">
                <a:solidFill>
                  <a:srgbClr val="303030"/>
                </a:solidFill>
                <a:latin typeface="Times New Roman" panose="02020603050405020304" pitchFamily="18" charset="0"/>
                <a:cs typeface="Times New Roman" panose="02020603050405020304" pitchFamily="18" charset="0"/>
              </a:rPr>
              <a:t>previous figure, </a:t>
            </a:r>
            <a:r>
              <a:rPr lang="en-US" sz="2400" dirty="0">
                <a:solidFill>
                  <a:srgbClr val="303030"/>
                </a:solidFill>
                <a:latin typeface="Times New Roman" panose="02020603050405020304" pitchFamily="18" charset="0"/>
                <a:cs typeface="Times New Roman" panose="02020603050405020304" pitchFamily="18" charset="0"/>
              </a:rPr>
              <a:t>where the </a:t>
            </a:r>
            <a:r>
              <a:rPr lang="en-US" sz="2400" dirty="0">
                <a:solidFill>
                  <a:srgbClr val="002060"/>
                </a:solidFill>
                <a:latin typeface="Times New Roman" panose="02020603050405020304" pitchFamily="18" charset="0"/>
                <a:cs typeface="Times New Roman" panose="02020603050405020304" pitchFamily="18" charset="0"/>
              </a:rPr>
              <a:t>dashed line </a:t>
            </a:r>
            <a:r>
              <a:rPr lang="en-US" sz="2400" dirty="0">
                <a:solidFill>
                  <a:srgbClr val="303030"/>
                </a:solidFill>
                <a:latin typeface="Times New Roman" panose="02020603050405020304" pitchFamily="18" charset="0"/>
                <a:cs typeface="Times New Roman" panose="02020603050405020304" pitchFamily="18" charset="0"/>
              </a:rPr>
              <a:t>indicates a </a:t>
            </a:r>
            <a:r>
              <a:rPr lang="en-US" sz="2400" dirty="0">
                <a:solidFill>
                  <a:srgbClr val="002060"/>
                </a:solidFill>
                <a:latin typeface="Times New Roman" panose="02020603050405020304" pitchFamily="18" charset="0"/>
                <a:cs typeface="Times New Roman" panose="02020603050405020304" pitchFamily="18" charset="0"/>
              </a:rPr>
              <a:t>basic fuzzy inference system</a:t>
            </a:r>
            <a:r>
              <a:rPr lang="en-US" sz="2400" dirty="0">
                <a:solidFill>
                  <a:srgbClr val="303030"/>
                </a:solidFill>
                <a:latin typeface="Times New Roman" panose="02020603050405020304" pitchFamily="18" charset="0"/>
                <a:cs typeface="Times New Roman" panose="02020603050405020304" pitchFamily="18" charset="0"/>
              </a:rPr>
              <a:t> with fuzzy output and the </a:t>
            </a:r>
            <a:r>
              <a:rPr lang="en-US" sz="2400" dirty="0">
                <a:solidFill>
                  <a:srgbClr val="002060"/>
                </a:solidFill>
                <a:latin typeface="Times New Roman" panose="02020603050405020304" pitchFamily="18" charset="0"/>
                <a:cs typeface="Times New Roman" panose="02020603050405020304" pitchFamily="18" charset="0"/>
              </a:rPr>
              <a:t>defuzzification block </a:t>
            </a:r>
            <a:r>
              <a:rPr lang="en-US" sz="2400" dirty="0">
                <a:solidFill>
                  <a:srgbClr val="303030"/>
                </a:solidFill>
                <a:latin typeface="Times New Roman" panose="02020603050405020304" pitchFamily="18" charset="0"/>
                <a:cs typeface="Times New Roman" panose="02020603050405020304" pitchFamily="18" charset="0"/>
              </a:rPr>
              <a:t>serves the purpose of transforming an </a:t>
            </a:r>
            <a:r>
              <a:rPr lang="en-US" sz="2400" dirty="0">
                <a:solidFill>
                  <a:srgbClr val="002060"/>
                </a:solidFill>
                <a:latin typeface="Times New Roman" panose="02020603050405020304" pitchFamily="18" charset="0"/>
                <a:cs typeface="Times New Roman" panose="02020603050405020304" pitchFamily="18" charset="0"/>
              </a:rPr>
              <a:t>output fuzzy set into a crisp single value.</a:t>
            </a:r>
          </a:p>
        </p:txBody>
      </p:sp>
    </p:spTree>
    <p:extLst>
      <p:ext uri="{BB962C8B-B14F-4D97-AF65-F5344CB8AC3E}">
        <p14:creationId xmlns:p14="http://schemas.microsoft.com/office/powerpoint/2010/main" val="3092620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2" name="Rectangle 1"/>
          <p:cNvSpPr/>
          <p:nvPr/>
        </p:nvSpPr>
        <p:spPr>
          <a:xfrm>
            <a:off x="1123664" y="1738957"/>
            <a:ext cx="10449637" cy="1938992"/>
          </a:xfrm>
          <a:prstGeom prst="rect">
            <a:avLst/>
          </a:prstGeom>
        </p:spPr>
        <p:txBody>
          <a:bodyPr wrap="square">
            <a:spAutoFit/>
          </a:bodyPr>
          <a:lstStyle/>
          <a:p>
            <a:pPr algn="just"/>
            <a:r>
              <a:rPr lang="en-US" sz="2400" dirty="0" smtClean="0">
                <a:solidFill>
                  <a:schemeClr val="bg1"/>
                </a:solidFill>
                <a:latin typeface="Times New Roman" panose="02020603050405020304" pitchFamily="18" charset="0"/>
                <a:cs typeface="Times New Roman" panose="02020603050405020304" pitchFamily="18" charset="0"/>
              </a:rPr>
              <a:t>The most frequently used fuzzy inference systems are:</a:t>
            </a:r>
          </a:p>
          <a:p>
            <a:pPr algn="just"/>
            <a:endParaRPr lang="en-US" sz="2400" dirty="0" smtClean="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Mamdani Fuzzy Models;</a:t>
            </a:r>
          </a:p>
          <a:p>
            <a:pPr algn="just">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Sugeno Fuzzy Models (Also known as Takagi-Sugeno or TSK Fuzzy Model);</a:t>
            </a:r>
          </a:p>
          <a:p>
            <a:pPr algn="just">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Tsukamoto Fuzzy Models;</a:t>
            </a:r>
            <a:endParaRPr lang="en-US" sz="24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956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353935" y="3353936"/>
            <a:ext cx="6858000" cy="150127"/>
          </a:xfrm>
          <a:prstGeom prst="rect">
            <a:avLst/>
          </a:prstGeom>
        </p:spPr>
      </p:pic>
      <p:pic>
        <p:nvPicPr>
          <p:cNvPr id="7" name="Picture 6"/>
          <p:cNvPicPr>
            <a:picLocks noChangeAspect="1"/>
          </p:cNvPicPr>
          <p:nvPr/>
        </p:nvPicPr>
        <p:blipFill>
          <a:blip r:embed="rId3"/>
          <a:stretch>
            <a:fillRect/>
          </a:stretch>
        </p:blipFill>
        <p:spPr>
          <a:xfrm>
            <a:off x="12059920" y="0"/>
            <a:ext cx="132080" cy="6858000"/>
          </a:xfrm>
          <a:prstGeom prst="rect">
            <a:avLst/>
          </a:prstGeom>
        </p:spPr>
      </p:pic>
      <p:pic>
        <p:nvPicPr>
          <p:cNvPr id="8" name="Picture 7"/>
          <p:cNvPicPr>
            <a:picLocks noChangeAspect="1"/>
          </p:cNvPicPr>
          <p:nvPr/>
        </p:nvPicPr>
        <p:blipFill>
          <a:blip r:embed="rId4"/>
          <a:stretch>
            <a:fillRect/>
          </a:stretch>
        </p:blipFill>
        <p:spPr>
          <a:xfrm rot="-5400000">
            <a:off x="6048577" y="-5900284"/>
            <a:ext cx="112897" cy="11909792"/>
          </a:xfrm>
          <a:prstGeom prst="rect">
            <a:avLst/>
          </a:prstGeom>
        </p:spPr>
      </p:pic>
      <p:pic>
        <p:nvPicPr>
          <p:cNvPr id="9" name="Picture 8"/>
          <p:cNvPicPr>
            <a:picLocks noChangeAspect="1"/>
          </p:cNvPicPr>
          <p:nvPr/>
        </p:nvPicPr>
        <p:blipFill>
          <a:blip r:embed="rId5"/>
          <a:stretch>
            <a:fillRect/>
          </a:stretch>
        </p:blipFill>
        <p:spPr>
          <a:xfrm>
            <a:off x="150129" y="6741994"/>
            <a:ext cx="11909791" cy="126254"/>
          </a:xfrm>
          <a:prstGeom prst="rect">
            <a:avLst/>
          </a:prstGeom>
        </p:spPr>
      </p:pic>
      <p:sp>
        <p:nvSpPr>
          <p:cNvPr id="10" name="Rectangle 9"/>
          <p:cNvSpPr/>
          <p:nvPr/>
        </p:nvSpPr>
        <p:spPr>
          <a:xfrm>
            <a:off x="291238" y="1252684"/>
            <a:ext cx="11768682" cy="5632311"/>
          </a:xfrm>
          <a:prstGeom prst="rect">
            <a:avLst/>
          </a:prstGeom>
        </p:spPr>
        <p:txBody>
          <a:bodyPr wrap="square">
            <a:spAutoFit/>
          </a:bodyPr>
          <a:lstStyle/>
          <a:p>
            <a:pPr marL="285750" indent="-285750" algn="just">
              <a:buFont typeface="Wingdings" panose="05000000000000000000" pitchFamily="2" charset="2"/>
              <a:buChar char="v"/>
            </a:pPr>
            <a:r>
              <a:rPr lang="en-SG" sz="2400" dirty="0" smtClean="0">
                <a:solidFill>
                  <a:schemeClr val="bg1"/>
                </a:solidFill>
                <a:latin typeface="Times New Roman" panose="02020603050405020304" pitchFamily="18" charset="0"/>
                <a:cs typeface="Times New Roman" panose="02020603050405020304" pitchFamily="18" charset="0"/>
              </a:rPr>
              <a:t> In </a:t>
            </a:r>
            <a:r>
              <a:rPr lang="en-SG" sz="2400" b="1" dirty="0" smtClean="0">
                <a:solidFill>
                  <a:schemeClr val="bg1"/>
                </a:solidFill>
                <a:latin typeface="Times New Roman" panose="02020603050405020304" pitchFamily="18" charset="0"/>
                <a:cs typeface="Times New Roman" panose="02020603050405020304" pitchFamily="18" charset="0"/>
              </a:rPr>
              <a:t>classical logic</a:t>
            </a:r>
            <a:r>
              <a:rPr lang="en-SG" sz="2400" dirty="0" smtClean="0">
                <a:solidFill>
                  <a:schemeClr val="bg1"/>
                </a:solidFill>
                <a:latin typeface="Times New Roman" panose="02020603050405020304" pitchFamily="18" charset="0"/>
                <a:cs typeface="Times New Roman" panose="02020603050405020304" pitchFamily="18" charset="0"/>
              </a:rPr>
              <a:t>, which is often described as Aristotelian logic, there are two possible truth values: propositions are either </a:t>
            </a:r>
            <a:r>
              <a:rPr lang="en-SG" sz="2400" b="1" dirty="0" smtClean="0">
                <a:solidFill>
                  <a:schemeClr val="bg1"/>
                </a:solidFill>
                <a:latin typeface="Times New Roman" panose="02020603050405020304" pitchFamily="18" charset="0"/>
                <a:cs typeface="Times New Roman" panose="02020603050405020304" pitchFamily="18" charset="0"/>
              </a:rPr>
              <a:t>true or false. </a:t>
            </a:r>
          </a:p>
          <a:p>
            <a:pPr marL="285750" indent="-285750" algn="just">
              <a:buFont typeface="Wingdings" panose="05000000000000000000" pitchFamily="2" charset="2"/>
              <a:buChar char="v"/>
            </a:pPr>
            <a:r>
              <a:rPr lang="en-SG" sz="2400" dirty="0" smtClean="0">
                <a:solidFill>
                  <a:schemeClr val="bg1"/>
                </a:solidFill>
                <a:latin typeface="Times New Roman" panose="02020603050405020304" pitchFamily="18" charset="0"/>
                <a:cs typeface="Times New Roman" panose="02020603050405020304" pitchFamily="18" charset="0"/>
              </a:rPr>
              <a:t> Such systems are known as </a:t>
            </a:r>
            <a:r>
              <a:rPr lang="en-SG" sz="2400" b="1" dirty="0" smtClean="0">
                <a:solidFill>
                  <a:schemeClr val="bg1"/>
                </a:solidFill>
                <a:latin typeface="Times New Roman" panose="02020603050405020304" pitchFamily="18" charset="0"/>
                <a:cs typeface="Times New Roman" panose="02020603050405020304" pitchFamily="18" charset="0"/>
              </a:rPr>
              <a:t>bivalent logics </a:t>
            </a:r>
            <a:r>
              <a:rPr lang="en-SG" sz="2400" dirty="0" smtClean="0">
                <a:solidFill>
                  <a:schemeClr val="bg1"/>
                </a:solidFill>
                <a:latin typeface="Times New Roman" panose="02020603050405020304" pitchFamily="18" charset="0"/>
                <a:cs typeface="Times New Roman" panose="02020603050405020304" pitchFamily="18" charset="0"/>
              </a:rPr>
              <a:t>because they involve two logical values.</a:t>
            </a:r>
          </a:p>
          <a:p>
            <a:pPr algn="just"/>
            <a:endParaRPr lang="en-SG" sz="2400"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2400" dirty="0" smtClean="0">
                <a:solidFill>
                  <a:schemeClr val="bg1"/>
                </a:solidFill>
                <a:latin typeface="Times New Roman" panose="02020603050405020304" pitchFamily="18" charset="0"/>
                <a:cs typeface="Times New Roman" panose="02020603050405020304" pitchFamily="18" charset="0"/>
              </a:rPr>
              <a:t> One early </a:t>
            </a:r>
            <a:r>
              <a:rPr lang="en-SG" sz="2400" b="1" dirty="0" smtClean="0">
                <a:solidFill>
                  <a:schemeClr val="bg1"/>
                </a:solidFill>
                <a:latin typeface="Times New Roman" panose="02020603050405020304" pitchFamily="18" charset="0"/>
                <a:cs typeface="Times New Roman" panose="02020603050405020304" pitchFamily="18" charset="0"/>
              </a:rPr>
              <a:t>multivalent logic </a:t>
            </a:r>
            <a:r>
              <a:rPr lang="en-SG" sz="2400" dirty="0" smtClean="0">
                <a:solidFill>
                  <a:schemeClr val="bg1"/>
                </a:solidFill>
                <a:latin typeface="Times New Roman" panose="02020603050405020304" pitchFamily="18" charset="0"/>
                <a:cs typeface="Times New Roman" panose="02020603050405020304" pitchFamily="18" charset="0"/>
              </a:rPr>
              <a:t>was used to reason about the Uncertainty Principle, used in quantum physics. </a:t>
            </a:r>
          </a:p>
          <a:p>
            <a:pPr marL="285750" indent="-285750" algn="just">
              <a:buFont typeface="Wingdings" panose="05000000000000000000" pitchFamily="2" charset="2"/>
              <a:buChar char="v"/>
            </a:pPr>
            <a:r>
              <a:rPr lang="en-SG" sz="2400" dirty="0" smtClean="0">
                <a:solidFill>
                  <a:schemeClr val="bg1"/>
                </a:solidFill>
                <a:latin typeface="Times New Roman" panose="02020603050405020304" pitchFamily="18" charset="0"/>
                <a:cs typeface="Times New Roman" panose="02020603050405020304" pitchFamily="18" charset="0"/>
              </a:rPr>
              <a:t> This logic had three values: true, false, and undetermined.</a:t>
            </a:r>
          </a:p>
          <a:p>
            <a:pPr marL="285750" indent="-285750" algn="just">
              <a:buFont typeface="Wingdings" panose="05000000000000000000" pitchFamily="2" charset="2"/>
              <a:buChar char="v"/>
            </a:pPr>
            <a:endParaRPr lang="en-SG" sz="2400"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2400" dirty="0" smtClean="0">
                <a:solidFill>
                  <a:schemeClr val="bg1"/>
                </a:solidFill>
                <a:latin typeface="Times New Roman" panose="02020603050405020304" pitchFamily="18" charset="0"/>
                <a:cs typeface="Times New Roman" panose="02020603050405020304" pitchFamily="18" charset="0"/>
              </a:rPr>
              <a:t> Fuzzy concept was introduced as an extension of this three-valued logic , so  to represent fuzziness, we  consider 0 to represent false, 1 to represent true, and to use real numbers between 0 and 1 to represent degrees of truth.</a:t>
            </a:r>
          </a:p>
          <a:p>
            <a:pPr marL="285750" indent="-285750" algn="just">
              <a:buFont typeface="Wingdings" panose="05000000000000000000" pitchFamily="2" charset="2"/>
              <a:buChar char="v"/>
            </a:pPr>
            <a:r>
              <a:rPr lang="en-US" sz="2400" dirty="0" smtClean="0">
                <a:solidFill>
                  <a:schemeClr val="bg1"/>
                </a:solidFill>
                <a:latin typeface="Times New Roman" panose="02020603050405020304" pitchFamily="18" charset="0"/>
                <a:cs typeface="Times New Roman" panose="02020603050405020304" pitchFamily="18" charset="0"/>
              </a:rPr>
              <a:t> Classical set contains elements that satisfy </a:t>
            </a:r>
            <a:r>
              <a:rPr lang="en-US" sz="2400" b="1" dirty="0" smtClean="0">
                <a:solidFill>
                  <a:schemeClr val="bg1"/>
                </a:solidFill>
                <a:latin typeface="Times New Roman" panose="02020603050405020304" pitchFamily="18" charset="0"/>
                <a:cs typeface="Times New Roman" panose="02020603050405020304" pitchFamily="18" charset="0"/>
              </a:rPr>
              <a:t>precise</a:t>
            </a:r>
            <a:r>
              <a:rPr lang="en-US" sz="2400" dirty="0" smtClean="0">
                <a:solidFill>
                  <a:schemeClr val="bg1"/>
                </a:solidFill>
                <a:latin typeface="Times New Roman" panose="02020603050405020304" pitchFamily="18" charset="0"/>
                <a:cs typeface="Times New Roman" panose="02020603050405020304" pitchFamily="18" charset="0"/>
              </a:rPr>
              <a:t> properties of membership while fuzzy  set contains elements that satisfy </a:t>
            </a:r>
            <a:r>
              <a:rPr lang="en-US" sz="2400" b="1" dirty="0" smtClean="0">
                <a:solidFill>
                  <a:schemeClr val="bg1"/>
                </a:solidFill>
                <a:latin typeface="Times New Roman" panose="02020603050405020304" pitchFamily="18" charset="0"/>
                <a:cs typeface="Times New Roman" panose="02020603050405020304" pitchFamily="18" charset="0"/>
              </a:rPr>
              <a:t>imprecise /uncertain </a:t>
            </a:r>
            <a:r>
              <a:rPr lang="en-US" sz="2400" dirty="0" smtClean="0">
                <a:solidFill>
                  <a:schemeClr val="bg1"/>
                </a:solidFill>
                <a:latin typeface="Times New Roman" panose="02020603050405020304" pitchFamily="18" charset="0"/>
                <a:cs typeface="Times New Roman" panose="02020603050405020304" pitchFamily="18" charset="0"/>
              </a:rPr>
              <a:t>properties of membership.</a:t>
            </a:r>
          </a:p>
          <a:p>
            <a:pPr algn="just"/>
            <a:endParaRPr lang="en-SG" sz="2400" dirty="0" smtClean="0">
              <a:solidFill>
                <a:schemeClr val="bg1"/>
              </a:solidFill>
              <a:latin typeface="Times New Roman" panose="02020603050405020304" pitchFamily="18" charset="0"/>
              <a:cs typeface="Times New Roman" panose="02020603050405020304" pitchFamily="18" charset="0"/>
            </a:endParaRPr>
          </a:p>
          <a:p>
            <a:pPr algn="just"/>
            <a:endParaRPr lang="en-SG" sz="24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6"/>
          <a:stretch>
            <a:fillRect/>
          </a:stretch>
        </p:blipFill>
        <p:spPr>
          <a:xfrm>
            <a:off x="3746143" y="138056"/>
            <a:ext cx="2926334" cy="1066892"/>
          </a:xfrm>
          <a:prstGeom prst="rect">
            <a:avLst/>
          </a:prstGeom>
        </p:spPr>
      </p:pic>
    </p:spTree>
    <p:extLst>
      <p:ext uri="{BB962C8B-B14F-4D97-AF65-F5344CB8AC3E}">
        <p14:creationId xmlns:p14="http://schemas.microsoft.com/office/powerpoint/2010/main" val="339489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353935" y="3353936"/>
            <a:ext cx="6858000" cy="150127"/>
          </a:xfrm>
          <a:prstGeom prst="rect">
            <a:avLst/>
          </a:prstGeom>
        </p:spPr>
      </p:pic>
      <p:pic>
        <p:nvPicPr>
          <p:cNvPr id="7" name="Picture 6"/>
          <p:cNvPicPr>
            <a:picLocks noChangeAspect="1"/>
          </p:cNvPicPr>
          <p:nvPr/>
        </p:nvPicPr>
        <p:blipFill>
          <a:blip r:embed="rId3"/>
          <a:stretch>
            <a:fillRect/>
          </a:stretch>
        </p:blipFill>
        <p:spPr>
          <a:xfrm>
            <a:off x="12059920" y="0"/>
            <a:ext cx="132080" cy="6858000"/>
          </a:xfrm>
          <a:prstGeom prst="rect">
            <a:avLst/>
          </a:prstGeom>
        </p:spPr>
      </p:pic>
      <p:pic>
        <p:nvPicPr>
          <p:cNvPr id="8" name="Picture 7"/>
          <p:cNvPicPr>
            <a:picLocks noChangeAspect="1"/>
          </p:cNvPicPr>
          <p:nvPr/>
        </p:nvPicPr>
        <p:blipFill>
          <a:blip r:embed="rId4"/>
          <a:stretch>
            <a:fillRect/>
          </a:stretch>
        </p:blipFill>
        <p:spPr>
          <a:xfrm rot="-5400000">
            <a:off x="6055633" y="-5907147"/>
            <a:ext cx="98784" cy="11909790"/>
          </a:xfrm>
          <a:prstGeom prst="rect">
            <a:avLst/>
          </a:prstGeom>
        </p:spPr>
      </p:pic>
      <p:pic>
        <p:nvPicPr>
          <p:cNvPr id="9" name="Picture 8"/>
          <p:cNvPicPr>
            <a:picLocks noChangeAspect="1"/>
          </p:cNvPicPr>
          <p:nvPr/>
        </p:nvPicPr>
        <p:blipFill>
          <a:blip r:embed="rId5"/>
          <a:stretch>
            <a:fillRect/>
          </a:stretch>
        </p:blipFill>
        <p:spPr>
          <a:xfrm>
            <a:off x="75065" y="6721656"/>
            <a:ext cx="12116935" cy="136343"/>
          </a:xfrm>
          <a:prstGeom prst="rect">
            <a:avLst/>
          </a:prstGeom>
        </p:spPr>
      </p:pic>
      <p:sp>
        <p:nvSpPr>
          <p:cNvPr id="2" name="Rectangle 1"/>
          <p:cNvSpPr/>
          <p:nvPr/>
        </p:nvSpPr>
        <p:spPr>
          <a:xfrm>
            <a:off x="274819" y="1516572"/>
            <a:ext cx="11717425" cy="452431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What is a crisp set?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It is the sets that we consider in the traditional set theory.</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 crisp set can be defined by the values that are contained within it.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 value will be having only one of the two possibilities i.e. is either within the crisp set, or it is not.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For example, the set of natural Numbers is a crisp set: 1, 2, 3, 4, and so on are natural numbers and so are definitely members of the set of natural numbers.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Numbers such as 0.2, 101.101, and  are definitely not members of the set of natural numbers.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4693175" y="136003"/>
            <a:ext cx="2505814"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4000" b="1" i="0" u="none" strike="noStrike" kern="1200" cap="none" spc="0" normalizeH="0" baseline="0" noProof="0" dirty="0" smtClean="0">
                <a:ln>
                  <a:noFill/>
                </a:ln>
                <a:solidFill>
                  <a:srgbClr val="002060"/>
                </a:solidFill>
                <a:effectLst/>
                <a:uLnTx/>
                <a:uFillTx/>
                <a:latin typeface="Monotype Corsiva" panose="03010101010201010101" pitchFamily="66" charset="0"/>
                <a:ea typeface="+mn-ea"/>
                <a:cs typeface="Times New Roman" panose="02020603050405020304" pitchFamily="18" charset="0"/>
              </a:rPr>
              <a:t>Introduction</a:t>
            </a:r>
            <a:endParaRPr kumimoji="0" lang="en-SG" sz="4000" b="1" i="0" u="none" strike="noStrike" kern="1200" cap="none" spc="0" normalizeH="0" baseline="0" noProof="0" dirty="0">
              <a:ln>
                <a:noFill/>
              </a:ln>
              <a:solidFill>
                <a:srgbClr val="002060"/>
              </a:solidFill>
              <a:effectLst/>
              <a:uLnTx/>
              <a:uFillTx/>
              <a:latin typeface="Monotype Corsiva" panose="03010101010201010101" pitchFamily="66" charset="0"/>
              <a:ea typeface="+mn-ea"/>
              <a:cs typeface="Times New Roman" panose="02020603050405020304" pitchFamily="18" charset="0"/>
            </a:endParaRPr>
          </a:p>
        </p:txBody>
      </p:sp>
    </p:spTree>
    <p:extLst>
      <p:ext uri="{BB962C8B-B14F-4D97-AF65-F5344CB8AC3E}">
        <p14:creationId xmlns:p14="http://schemas.microsoft.com/office/powerpoint/2010/main" val="3333000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2" name="Rectangle 1"/>
          <p:cNvSpPr/>
          <p:nvPr/>
        </p:nvSpPr>
        <p:spPr>
          <a:xfrm>
            <a:off x="118921" y="1101327"/>
            <a:ext cx="11844994" cy="6370975"/>
          </a:xfrm>
          <a:prstGeom prst="rect">
            <a:avLst/>
          </a:prstGeom>
        </p:spPr>
        <p:txBody>
          <a:bodyPr wrap="square">
            <a:spAutoFit/>
          </a:bodyPr>
          <a:lstStyle/>
          <a:p>
            <a:pPr marL="342900" indent="-342900" algn="just">
              <a:buFont typeface="Wingdings" panose="05000000000000000000" pitchFamily="2" charset="2"/>
              <a:buChar char="v"/>
            </a:pPr>
            <a:r>
              <a:rPr lang="en-US" sz="2400" dirty="0">
                <a:solidFill>
                  <a:srgbClr val="222222"/>
                </a:solidFill>
                <a:latin typeface="Times New Roman" panose="02020603050405020304" pitchFamily="18" charset="0"/>
                <a:cs typeface="Times New Roman" panose="02020603050405020304" pitchFamily="18" charset="0"/>
              </a:rPr>
              <a:t>The term </a:t>
            </a:r>
            <a:r>
              <a:rPr lang="en-US" sz="2400" dirty="0" smtClean="0">
                <a:solidFill>
                  <a:srgbClr val="222222"/>
                </a:solidFill>
                <a:latin typeface="Times New Roman" panose="02020603050405020304" pitchFamily="18" charset="0"/>
                <a:cs typeface="Times New Roman" panose="02020603050405020304" pitchFamily="18" charset="0"/>
              </a:rPr>
              <a:t>fuzzy is associated with  </a:t>
            </a:r>
            <a:r>
              <a:rPr lang="en-US" sz="2400" dirty="0">
                <a:solidFill>
                  <a:srgbClr val="222222"/>
                </a:solidFill>
                <a:latin typeface="Times New Roman" panose="02020603050405020304" pitchFamily="18" charset="0"/>
                <a:cs typeface="Times New Roman" panose="02020603050405020304" pitchFamily="18" charset="0"/>
              </a:rPr>
              <a:t>things which are not very clear or </a:t>
            </a:r>
            <a:r>
              <a:rPr lang="en-US" sz="2400" dirty="0" smtClean="0">
                <a:solidFill>
                  <a:srgbClr val="222222"/>
                </a:solidFill>
                <a:latin typeface="Times New Roman" panose="02020603050405020304" pitchFamily="18" charset="0"/>
                <a:cs typeface="Times New Roman" panose="02020603050405020304" pitchFamily="18" charset="0"/>
              </a:rPr>
              <a:t>vague.</a:t>
            </a:r>
          </a:p>
          <a:p>
            <a:pPr marL="342900" indent="-342900" algn="just">
              <a:buFont typeface="Wingdings" panose="05000000000000000000" pitchFamily="2" charset="2"/>
              <a:buChar char="v"/>
            </a:pPr>
            <a:r>
              <a:rPr lang="en-US" sz="2400" dirty="0" smtClean="0">
                <a:solidFill>
                  <a:srgbClr val="222222"/>
                </a:solidFill>
                <a:latin typeface="Times New Roman" panose="02020603050405020304" pitchFamily="18" charset="0"/>
                <a:cs typeface="Times New Roman" panose="02020603050405020304" pitchFamily="18" charset="0"/>
              </a:rPr>
              <a:t>In </a:t>
            </a:r>
            <a:r>
              <a:rPr lang="en-US" sz="2400" dirty="0">
                <a:solidFill>
                  <a:srgbClr val="222222"/>
                </a:solidFill>
                <a:latin typeface="Times New Roman" panose="02020603050405020304" pitchFamily="18" charset="0"/>
                <a:cs typeface="Times New Roman" panose="02020603050405020304" pitchFamily="18" charset="0"/>
              </a:rPr>
              <a:t>real life, we may come across a situation where we can't decide whether the statement is true or </a:t>
            </a:r>
            <a:r>
              <a:rPr lang="en-US" sz="2400" dirty="0" smtClean="0">
                <a:solidFill>
                  <a:srgbClr val="222222"/>
                </a:solidFill>
                <a:latin typeface="Times New Roman" panose="02020603050405020304" pitchFamily="18" charset="0"/>
                <a:cs typeface="Times New Roman" panose="02020603050405020304" pitchFamily="18" charset="0"/>
              </a:rPr>
              <a:t>false . </a:t>
            </a:r>
          </a:p>
          <a:p>
            <a:pPr marL="342900" indent="-342900" algn="just">
              <a:buFont typeface="Wingdings" panose="05000000000000000000" pitchFamily="2" charset="2"/>
              <a:buChar char="v"/>
            </a:pPr>
            <a:r>
              <a:rPr lang="en-US" sz="2400" dirty="0" smtClean="0">
                <a:solidFill>
                  <a:srgbClr val="222222"/>
                </a:solidFill>
                <a:latin typeface="Times New Roman" panose="02020603050405020304" pitchFamily="18" charset="0"/>
                <a:cs typeface="Times New Roman" panose="02020603050405020304" pitchFamily="18" charset="0"/>
              </a:rPr>
              <a:t>At </a:t>
            </a:r>
            <a:r>
              <a:rPr lang="en-US" sz="2400" dirty="0">
                <a:solidFill>
                  <a:srgbClr val="222222"/>
                </a:solidFill>
                <a:latin typeface="Times New Roman" panose="02020603050405020304" pitchFamily="18" charset="0"/>
                <a:cs typeface="Times New Roman" panose="02020603050405020304" pitchFamily="18" charset="0"/>
              </a:rPr>
              <a:t>that time, fuzzy logic offers very valuable </a:t>
            </a:r>
            <a:r>
              <a:rPr lang="en-US" sz="2400" dirty="0">
                <a:solidFill>
                  <a:srgbClr val="002060"/>
                </a:solidFill>
                <a:latin typeface="Times New Roman" panose="02020603050405020304" pitchFamily="18" charset="0"/>
                <a:cs typeface="Times New Roman" panose="02020603050405020304" pitchFamily="18" charset="0"/>
              </a:rPr>
              <a:t>flexibility for reasoning. </a:t>
            </a:r>
            <a:endParaRPr lang="en-US" sz="2400" dirty="0" smtClean="0">
              <a:solidFill>
                <a:srgbClr val="00206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solidFill>
                  <a:srgbClr val="222222"/>
                </a:solidFill>
                <a:latin typeface="Times New Roman" panose="02020603050405020304" pitchFamily="18" charset="0"/>
                <a:cs typeface="Times New Roman" panose="02020603050405020304" pitchFamily="18" charset="0"/>
              </a:rPr>
              <a:t>We </a:t>
            </a:r>
            <a:r>
              <a:rPr lang="en-US" sz="2400" dirty="0">
                <a:solidFill>
                  <a:srgbClr val="222222"/>
                </a:solidFill>
                <a:latin typeface="Times New Roman" panose="02020603050405020304" pitchFamily="18" charset="0"/>
                <a:cs typeface="Times New Roman" panose="02020603050405020304" pitchFamily="18" charset="0"/>
              </a:rPr>
              <a:t>can also consider the uncertainties of any situation.</a:t>
            </a:r>
          </a:p>
          <a:p>
            <a:pPr marL="342900" indent="-342900" algn="just">
              <a:buFont typeface="Wingdings" panose="05000000000000000000" pitchFamily="2" charset="2"/>
              <a:buChar char="v"/>
            </a:pPr>
            <a:r>
              <a:rPr lang="en-US" sz="2400" dirty="0" smtClean="0">
                <a:solidFill>
                  <a:srgbClr val="222222"/>
                </a:solidFill>
                <a:latin typeface="Times New Roman" panose="02020603050405020304" pitchFamily="18" charset="0"/>
                <a:cs typeface="Times New Roman" panose="02020603050405020304" pitchFamily="18" charset="0"/>
              </a:rPr>
              <a:t>The </a:t>
            </a:r>
            <a:r>
              <a:rPr lang="en-US" sz="2400" dirty="0">
                <a:solidFill>
                  <a:srgbClr val="222222"/>
                </a:solidFill>
                <a:latin typeface="Times New Roman" panose="02020603050405020304" pitchFamily="18" charset="0"/>
                <a:cs typeface="Times New Roman" panose="02020603050405020304" pitchFamily="18" charset="0"/>
              </a:rPr>
              <a:t>FL method </a:t>
            </a:r>
            <a:r>
              <a:rPr lang="en-US" sz="2400" dirty="0">
                <a:solidFill>
                  <a:srgbClr val="002060"/>
                </a:solidFill>
                <a:latin typeface="Times New Roman" panose="02020603050405020304" pitchFamily="18" charset="0"/>
                <a:cs typeface="Times New Roman" panose="02020603050405020304" pitchFamily="18" charset="0"/>
              </a:rPr>
              <a:t>imitates the way of decision making in a human</a:t>
            </a:r>
            <a:r>
              <a:rPr lang="en-US" sz="2400" dirty="0">
                <a:solidFill>
                  <a:srgbClr val="222222"/>
                </a:solidFill>
                <a:latin typeface="Times New Roman" panose="02020603050405020304" pitchFamily="18" charset="0"/>
                <a:cs typeface="Times New Roman" panose="02020603050405020304" pitchFamily="18" charset="0"/>
              </a:rPr>
              <a:t> which consider all the possibilities between digital values T and F</a:t>
            </a:r>
            <a:r>
              <a:rPr lang="en-US" sz="2400" dirty="0" smtClean="0">
                <a:solidFill>
                  <a:srgbClr val="222222"/>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400" dirty="0" smtClean="0">
                <a:solidFill>
                  <a:srgbClr val="222222"/>
                </a:solidFill>
                <a:latin typeface="Times New Roman" panose="02020603050405020304" pitchFamily="18" charset="0"/>
                <a:cs typeface="Times New Roman" panose="02020603050405020304" pitchFamily="18" charset="0"/>
              </a:rPr>
              <a:t>Fuzzy logic </a:t>
            </a:r>
            <a:r>
              <a:rPr lang="en-US" sz="2400" dirty="0" smtClean="0">
                <a:solidFill>
                  <a:srgbClr val="002060"/>
                </a:solidFill>
                <a:latin typeface="Times New Roman" panose="02020603050405020304" pitchFamily="18" charset="0"/>
                <a:cs typeface="Times New Roman" panose="02020603050405020304" pitchFamily="18" charset="0"/>
              </a:rPr>
              <a:t>enables </a:t>
            </a:r>
            <a:r>
              <a:rPr lang="en-US" sz="2400" dirty="0" smtClean="0">
                <a:solidFill>
                  <a:srgbClr val="222222"/>
                </a:solidFill>
                <a:latin typeface="Times New Roman" panose="02020603050405020304" pitchFamily="18" charset="0"/>
                <a:cs typeface="Times New Roman" panose="02020603050405020304" pitchFamily="18" charset="0"/>
              </a:rPr>
              <a:t>processing with </a:t>
            </a:r>
            <a:r>
              <a:rPr lang="en-US" sz="2400" i="1" dirty="0" smtClean="0">
                <a:solidFill>
                  <a:srgbClr val="002060"/>
                </a:solidFill>
                <a:latin typeface="Times New Roman" panose="02020603050405020304" pitchFamily="18" charset="0"/>
                <a:cs typeface="Times New Roman" panose="02020603050405020304" pitchFamily="18" charset="0"/>
              </a:rPr>
              <a:t>words of speech.</a:t>
            </a:r>
          </a:p>
          <a:p>
            <a:pPr algn="just"/>
            <a:endParaRPr lang="en-US" sz="2400" dirty="0" smtClean="0">
              <a:solidFill>
                <a:srgbClr val="222222"/>
              </a:solidFill>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v"/>
              <a:defRPr/>
            </a:pPr>
            <a:r>
              <a:rPr lang="en-US" sz="2400" dirty="0">
                <a:solidFill>
                  <a:prstClr val="black"/>
                </a:solidFill>
                <a:latin typeface="Times New Roman" panose="02020603050405020304" pitchFamily="18" charset="0"/>
                <a:cs typeface="Times New Roman" panose="02020603050405020304" pitchFamily="18" charset="0"/>
              </a:rPr>
              <a:t>Each fuzzy variable can take a value from 0 (not at all true) to 1 (entirely true) but can also take on real values in between. Hence, 0.5 might indicate “somewhat true,” or “about as true as it is false.”</a:t>
            </a:r>
          </a:p>
          <a:p>
            <a:pPr lvl="0" algn="just">
              <a:defRPr/>
            </a:pPr>
            <a:endParaRPr lang="en-SG" sz="2400" dirty="0">
              <a:solidFill>
                <a:prstClr val="black"/>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defRPr/>
            </a:pPr>
            <a:r>
              <a:rPr lang="en-SG" sz="2400" dirty="0">
                <a:solidFill>
                  <a:prstClr val="black"/>
                </a:solidFill>
                <a:latin typeface="Times New Roman" panose="02020603050405020304" pitchFamily="18" charset="0"/>
                <a:cs typeface="Times New Roman" panose="02020603050405020304" pitchFamily="18" charset="0"/>
              </a:rPr>
              <a:t>Fuzzy sets contrast with the sets used in traditional set theory- crisp sets</a:t>
            </a:r>
          </a:p>
          <a:p>
            <a:pPr marL="285750" lvl="0" indent="-285750" algn="just">
              <a:buFont typeface="Wingdings" panose="05000000000000000000" pitchFamily="2" charset="2"/>
              <a:buChar char="v"/>
              <a:defRPr/>
            </a:pPr>
            <a:r>
              <a:rPr lang="en-SG" sz="2400" dirty="0">
                <a:solidFill>
                  <a:prstClr val="black"/>
                </a:solidFill>
                <a:latin typeface="Times New Roman" panose="02020603050405020304" pitchFamily="18" charset="0"/>
                <a:cs typeface="Times New Roman" panose="02020603050405020304" pitchFamily="18" charset="0"/>
              </a:rPr>
              <a:t>Fuzzy logic is used to reason about fuzzy sets.</a:t>
            </a:r>
          </a:p>
          <a:p>
            <a:pPr lvl="0">
              <a:defRPr/>
            </a:pPr>
            <a:endParaRPr lang="en-SG" sz="24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sz="2400" b="0" i="0" dirty="0">
              <a:solidFill>
                <a:srgbClr val="222222"/>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4275057" y="95532"/>
            <a:ext cx="2505814" cy="707886"/>
          </a:xfrm>
          <a:prstGeom prst="rect">
            <a:avLst/>
          </a:prstGeom>
        </p:spPr>
        <p:txBody>
          <a:bodyPr wrap="none">
            <a:spAutoFit/>
          </a:bodyPr>
          <a:lstStyle/>
          <a:p>
            <a:pPr lvl="0">
              <a:defRPr/>
            </a:pPr>
            <a:r>
              <a:rPr lang="en-SG" sz="4000" b="1" dirty="0">
                <a:solidFill>
                  <a:srgbClr val="002060"/>
                </a:solidFill>
                <a:latin typeface="Monotype Corsiva" panose="03010101010201010101" pitchFamily="66" charset="0"/>
                <a:cs typeface="Times New Roman" panose="02020603050405020304" pitchFamily="18" charset="0"/>
              </a:rPr>
              <a:t>Introduction</a:t>
            </a:r>
          </a:p>
        </p:txBody>
      </p:sp>
    </p:spTree>
    <p:extLst>
      <p:ext uri="{BB962C8B-B14F-4D97-AF65-F5344CB8AC3E}">
        <p14:creationId xmlns:p14="http://schemas.microsoft.com/office/powerpoint/2010/main" val="281368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401753" y="3401754"/>
            <a:ext cx="6984193" cy="180684"/>
          </a:xfrm>
          <a:prstGeom prst="rect">
            <a:avLst/>
          </a:prstGeom>
        </p:spPr>
      </p:pic>
      <p:pic>
        <p:nvPicPr>
          <p:cNvPr id="7" name="Picture 6"/>
          <p:cNvPicPr>
            <a:picLocks noChangeAspect="1"/>
          </p:cNvPicPr>
          <p:nvPr/>
        </p:nvPicPr>
        <p:blipFill>
          <a:blip r:embed="rId3"/>
          <a:stretch>
            <a:fillRect/>
          </a:stretch>
        </p:blipFill>
        <p:spPr>
          <a:xfrm>
            <a:off x="12025681" y="-23245"/>
            <a:ext cx="166319" cy="6881245"/>
          </a:xfrm>
          <a:prstGeom prst="rect">
            <a:avLst/>
          </a:prstGeom>
        </p:spPr>
      </p:pic>
      <p:pic>
        <p:nvPicPr>
          <p:cNvPr id="8" name="Picture 7"/>
          <p:cNvPicPr>
            <a:picLocks noChangeAspect="1"/>
          </p:cNvPicPr>
          <p:nvPr/>
        </p:nvPicPr>
        <p:blipFill>
          <a:blip r:embed="rId4"/>
          <a:stretch>
            <a:fillRect/>
          </a:stretch>
        </p:blipFill>
        <p:spPr>
          <a:xfrm rot="-5400000">
            <a:off x="5982311" y="-5948402"/>
            <a:ext cx="118777" cy="11969091"/>
          </a:xfrm>
          <a:prstGeom prst="rect">
            <a:avLst/>
          </a:prstGeom>
        </p:spPr>
      </p:pic>
      <p:pic>
        <p:nvPicPr>
          <p:cNvPr id="9" name="Picture 8"/>
          <p:cNvPicPr>
            <a:picLocks noChangeAspect="1"/>
          </p:cNvPicPr>
          <p:nvPr/>
        </p:nvPicPr>
        <p:blipFill>
          <a:blip r:embed="rId5"/>
          <a:stretch>
            <a:fillRect/>
          </a:stretch>
        </p:blipFill>
        <p:spPr>
          <a:xfrm>
            <a:off x="0" y="6804433"/>
            <a:ext cx="12192000" cy="179758"/>
          </a:xfrm>
          <a:prstGeom prst="rect">
            <a:avLst/>
          </a:prstGeom>
        </p:spPr>
      </p:pic>
      <p:sp>
        <p:nvSpPr>
          <p:cNvPr id="4" name="Rectangle 3"/>
          <p:cNvSpPr/>
          <p:nvPr/>
        </p:nvSpPr>
        <p:spPr>
          <a:xfrm>
            <a:off x="237839" y="-23245"/>
            <a:ext cx="11679240" cy="184665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222222"/>
              </a:solidFill>
              <a:effectLst/>
              <a:uLnTx/>
              <a:uFillTx/>
              <a:latin typeface="Source Sans Pro"/>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See the below-given diagram. </a:t>
            </a:r>
            <a:endParaRPr kumimoji="0" lang="en-US" sz="2400" b="0" i="0" u="none" strike="noStrike" kern="1200" cap="none" spc="0" normalizeH="0" baseline="0" noProof="0" dirty="0" smtClean="0">
              <a:ln>
                <a:noFill/>
              </a:ln>
              <a:solidFill>
                <a:srgbClr val="22222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srgbClr val="222222"/>
                </a:solidFill>
                <a:effectLst/>
                <a:uLnTx/>
                <a:uFillTx/>
                <a:latin typeface="Times New Roman" panose="02020603050405020304" pitchFamily="18" charset="0"/>
                <a:ea typeface="+mn-ea"/>
                <a:cs typeface="Times New Roman" panose="02020603050405020304" pitchFamily="18" charset="0"/>
              </a:rPr>
              <a:t>It </a:t>
            </a:r>
            <a:r>
              <a:rPr kumimoji="0" lang="en-US" sz="24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shows that in fuzzy systems, the values are denoted by a 0 to 1 number. In this example, 1.0 means </a:t>
            </a:r>
            <a:r>
              <a:rPr kumimoji="0" lang="en-US" sz="2400" b="1"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absolute truth </a:t>
            </a:r>
            <a:r>
              <a:rPr kumimoji="0" lang="en-US" sz="24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and 0.0 means </a:t>
            </a:r>
            <a:r>
              <a:rPr kumimoji="0" lang="en-US" sz="2400" b="1"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absolute falseness</a:t>
            </a:r>
            <a:r>
              <a:rPr kumimoji="0" lang="en-US" sz="2400" b="0" i="0" u="none" strike="noStrike" kern="1200" cap="none" spc="0" normalizeH="0" baseline="0" noProof="0" dirty="0" smtClean="0">
                <a:ln>
                  <a:noFill/>
                </a:ln>
                <a:solidFill>
                  <a:srgbClr val="222222"/>
                </a:solidFill>
                <a:effectLst/>
                <a:uLnTx/>
                <a:uFillTx/>
                <a:latin typeface="Times New Roman" panose="02020603050405020304" pitchFamily="18" charset="0"/>
                <a:ea typeface="+mn-ea"/>
                <a:cs typeface="Times New Roman" panose="02020603050405020304" pitchFamily="18" charset="0"/>
              </a:rPr>
              <a:t>.</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The number which indicates the value in fuzzy systems is called the </a:t>
            </a:r>
            <a:r>
              <a:rPr kumimoji="0" lang="en-US" sz="2400" b="1"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truth value</a:t>
            </a:r>
            <a:r>
              <a:rPr kumimoji="0" lang="en-US" sz="24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a:t>
            </a:r>
          </a:p>
        </p:txBody>
      </p:sp>
      <p:pic>
        <p:nvPicPr>
          <p:cNvPr id="11" name="Picture 10"/>
          <p:cNvPicPr>
            <a:picLocks noChangeAspect="1"/>
          </p:cNvPicPr>
          <p:nvPr/>
        </p:nvPicPr>
        <p:blipFill>
          <a:blip r:embed="rId6"/>
          <a:stretch>
            <a:fillRect/>
          </a:stretch>
        </p:blipFill>
        <p:spPr>
          <a:xfrm>
            <a:off x="1529709" y="2234163"/>
            <a:ext cx="9312704" cy="4570268"/>
          </a:xfrm>
          <a:prstGeom prst="rect">
            <a:avLst/>
          </a:prstGeom>
        </p:spPr>
      </p:pic>
      <p:sp>
        <p:nvSpPr>
          <p:cNvPr id="2" name="Rectangle 1"/>
          <p:cNvSpPr/>
          <p:nvPr/>
        </p:nvSpPr>
        <p:spPr>
          <a:xfrm>
            <a:off x="289288" y="1755044"/>
            <a:ext cx="9632634" cy="461665"/>
          </a:xfrm>
          <a:prstGeom prst="rect">
            <a:avLst/>
          </a:prstGeom>
        </p:spPr>
        <p:txBody>
          <a:bodyPr wrap="square">
            <a:spAutoFit/>
          </a:bodyPr>
          <a:lstStyle/>
          <a:p>
            <a:pPr marL="342900" lvl="0" indent="-342900" algn="just">
              <a:buFont typeface="Wingdings" panose="05000000000000000000" pitchFamily="2" charset="2"/>
              <a:buChar char="v"/>
            </a:pPr>
            <a:r>
              <a:rPr lang="en-US" sz="2400" dirty="0">
                <a:solidFill>
                  <a:srgbClr val="222222"/>
                </a:solidFill>
                <a:latin typeface="Times New Roman" panose="02020603050405020304" pitchFamily="18" charset="0"/>
                <a:cs typeface="Times New Roman" panose="02020603050405020304" pitchFamily="18" charset="0"/>
              </a:rPr>
              <a:t>Fuzzy logic enables processing with </a:t>
            </a:r>
            <a:r>
              <a:rPr lang="en-US" sz="2400" i="1" dirty="0">
                <a:solidFill>
                  <a:srgbClr val="002060"/>
                </a:solidFill>
                <a:latin typeface="Times New Roman" panose="02020603050405020304" pitchFamily="18" charset="0"/>
                <a:cs typeface="Times New Roman" panose="02020603050405020304" pitchFamily="18" charset="0"/>
              </a:rPr>
              <a:t>words of speech.</a:t>
            </a:r>
          </a:p>
        </p:txBody>
      </p:sp>
    </p:spTree>
    <p:extLst>
      <p:ext uri="{BB962C8B-B14F-4D97-AF65-F5344CB8AC3E}">
        <p14:creationId xmlns:p14="http://schemas.microsoft.com/office/powerpoint/2010/main" val="3187481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347111" y="3347112"/>
            <a:ext cx="6858000" cy="163775"/>
          </a:xfrm>
          <a:prstGeom prst="rect">
            <a:avLst/>
          </a:prstGeom>
        </p:spPr>
      </p:pic>
      <p:pic>
        <p:nvPicPr>
          <p:cNvPr id="7" name="Picture 6"/>
          <p:cNvPicPr>
            <a:picLocks noChangeAspect="1"/>
          </p:cNvPicPr>
          <p:nvPr/>
        </p:nvPicPr>
        <p:blipFill>
          <a:blip r:embed="rId3"/>
          <a:stretch>
            <a:fillRect/>
          </a:stretch>
        </p:blipFill>
        <p:spPr>
          <a:xfrm>
            <a:off x="12064621" y="0"/>
            <a:ext cx="127379" cy="6858000"/>
          </a:xfrm>
          <a:prstGeom prst="rect">
            <a:avLst/>
          </a:prstGeom>
        </p:spPr>
      </p:pic>
      <p:pic>
        <p:nvPicPr>
          <p:cNvPr id="8" name="Picture 7"/>
          <p:cNvPicPr>
            <a:picLocks noChangeAspect="1"/>
          </p:cNvPicPr>
          <p:nvPr/>
        </p:nvPicPr>
        <p:blipFill>
          <a:blip r:embed="rId4"/>
          <a:stretch>
            <a:fillRect/>
          </a:stretch>
        </p:blipFill>
        <p:spPr>
          <a:xfrm rot="-5400000">
            <a:off x="6128006" y="-5966932"/>
            <a:ext cx="99767" cy="12028225"/>
          </a:xfrm>
          <a:prstGeom prst="rect">
            <a:avLst/>
          </a:prstGeom>
        </p:spPr>
      </p:pic>
      <p:pic>
        <p:nvPicPr>
          <p:cNvPr id="9" name="Picture 8"/>
          <p:cNvPicPr>
            <a:picLocks noChangeAspect="1"/>
          </p:cNvPicPr>
          <p:nvPr/>
        </p:nvPicPr>
        <p:blipFill>
          <a:blip r:embed="rId5"/>
          <a:stretch>
            <a:fillRect/>
          </a:stretch>
        </p:blipFill>
        <p:spPr>
          <a:xfrm>
            <a:off x="163777" y="6740181"/>
            <a:ext cx="11900842" cy="119815"/>
          </a:xfrm>
          <a:prstGeom prst="rect">
            <a:avLst/>
          </a:prstGeom>
        </p:spPr>
      </p:pic>
      <p:sp>
        <p:nvSpPr>
          <p:cNvPr id="3" name="Rectangle 2"/>
          <p:cNvSpPr/>
          <p:nvPr/>
        </p:nvSpPr>
        <p:spPr>
          <a:xfrm>
            <a:off x="472716" y="1301035"/>
            <a:ext cx="11282964" cy="3231654"/>
          </a:xfrm>
          <a:prstGeom prst="rect">
            <a:avLst/>
          </a:prstGeom>
        </p:spPr>
        <p:txBody>
          <a:bodyPr wrap="square">
            <a:spAutoFit/>
          </a:bodyPr>
          <a:lstStyle/>
          <a:p>
            <a:r>
              <a:rPr lang="en-SG" dirty="0" smtClean="0">
                <a:solidFill>
                  <a:schemeClr val="bg1"/>
                </a:solidFill>
              </a:rPr>
              <a:t>                                              </a:t>
            </a:r>
            <a:endParaRPr lang="en-SG" dirty="0">
              <a:solidFill>
                <a:schemeClr val="bg1"/>
              </a:solidFill>
            </a:endParaRPr>
          </a:p>
          <a:p>
            <a:pPr marL="285750" indent="-285750" algn="just">
              <a:buFont typeface="Wingdings" panose="05000000000000000000" pitchFamily="2" charset="2"/>
              <a:buChar char="v"/>
            </a:pPr>
            <a:r>
              <a:rPr lang="en-SG" sz="2400" dirty="0" smtClean="0">
                <a:solidFill>
                  <a:schemeClr val="bg1"/>
                </a:solidFill>
                <a:latin typeface="Times New Roman" panose="02020603050405020304" pitchFamily="18" charset="0"/>
                <a:cs typeface="Times New Roman" panose="02020603050405020304" pitchFamily="18" charset="0"/>
              </a:rPr>
              <a:t>In probability theory we are dealing with uncertainty (at the moment we don’t know whether the proposition will be true or false, but it will definitely either be true or false—not both, not neither, and not something in between)</a:t>
            </a:r>
          </a:p>
          <a:p>
            <a:pPr marL="285750" indent="-285750" algn="just">
              <a:buFont typeface="Wingdings" panose="05000000000000000000" pitchFamily="2" charset="2"/>
              <a:buChar char="v"/>
            </a:pPr>
            <a:r>
              <a:rPr lang="en-SG" sz="2400" dirty="0" smtClean="0">
                <a:solidFill>
                  <a:schemeClr val="bg1"/>
                </a:solidFill>
                <a:latin typeface="Times New Roman" panose="02020603050405020304" pitchFamily="18" charset="0"/>
                <a:cs typeface="Times New Roman" panose="02020603050405020304" pitchFamily="18" charset="0"/>
              </a:rPr>
              <a:t>If a fact has a probability value of 0.5, then it is as likely to be true as it is to be false, but in fact it will only be either true or false.</a:t>
            </a:r>
          </a:p>
          <a:p>
            <a:pPr marL="285750" indent="-285750" algn="just">
              <a:buFont typeface="Wingdings" panose="05000000000000000000" pitchFamily="2" charset="2"/>
              <a:buChar char="v"/>
            </a:pPr>
            <a:r>
              <a:rPr lang="en-SG" sz="2400" dirty="0" smtClean="0">
                <a:solidFill>
                  <a:schemeClr val="bg1"/>
                </a:solidFill>
                <a:latin typeface="Times New Roman" panose="02020603050405020304" pitchFamily="18" charset="0"/>
                <a:cs typeface="Times New Roman" panose="02020603050405020304" pitchFamily="18" charset="0"/>
              </a:rPr>
              <a:t>In Multivalent logic, we are </a:t>
            </a:r>
            <a:r>
              <a:rPr lang="en-SG" sz="2400" b="1" dirty="0" smtClean="0">
                <a:solidFill>
                  <a:schemeClr val="bg1"/>
                </a:solidFill>
                <a:latin typeface="Times New Roman" panose="02020603050405020304" pitchFamily="18" charset="0"/>
                <a:cs typeface="Times New Roman" panose="02020603050405020304" pitchFamily="18" charset="0"/>
              </a:rPr>
              <a:t>certain</a:t>
            </a:r>
            <a:r>
              <a:rPr lang="en-SG" sz="2400" dirty="0" smtClean="0">
                <a:solidFill>
                  <a:schemeClr val="bg1"/>
                </a:solidFill>
                <a:latin typeface="Times New Roman" panose="02020603050405020304" pitchFamily="18" charset="0"/>
                <a:cs typeface="Times New Roman" panose="02020603050405020304" pitchFamily="18" charset="0"/>
              </a:rPr>
              <a:t> of the truth value of the proposition; it is just vague—it is neither true nor false, or it is both true and false.</a:t>
            </a:r>
          </a:p>
          <a:p>
            <a:pPr marL="285750" indent="-285750">
              <a:buFont typeface="Wingdings" panose="05000000000000000000" pitchFamily="2" charset="2"/>
              <a:buChar char="v"/>
            </a:pPr>
            <a:endParaRPr lang="en-SG" dirty="0" smtClean="0">
              <a:solidFill>
                <a:schemeClr val="bg1"/>
              </a:solidFill>
            </a:endParaRPr>
          </a:p>
        </p:txBody>
      </p:sp>
      <p:sp>
        <p:nvSpPr>
          <p:cNvPr id="2" name="Rectangle 1"/>
          <p:cNvSpPr/>
          <p:nvPr/>
        </p:nvSpPr>
        <p:spPr>
          <a:xfrm>
            <a:off x="3199261" y="345106"/>
            <a:ext cx="4120039" cy="707886"/>
          </a:xfrm>
          <a:prstGeom prst="rect">
            <a:avLst/>
          </a:prstGeom>
        </p:spPr>
        <p:txBody>
          <a:bodyPr wrap="none">
            <a:spAutoFit/>
          </a:bodyPr>
          <a:lstStyle/>
          <a:p>
            <a:r>
              <a:rPr lang="en-US" sz="4000" b="1" dirty="0">
                <a:solidFill>
                  <a:srgbClr val="002060"/>
                </a:solidFill>
                <a:latin typeface="Monotype Corsiva" panose="03010101010201010101" pitchFamily="66" charset="0"/>
                <a:cs typeface="Times New Roman" panose="02020603050405020304" pitchFamily="18" charset="0"/>
              </a:rPr>
              <a:t>Probability Vs Fuzzy</a:t>
            </a:r>
          </a:p>
        </p:txBody>
      </p:sp>
    </p:spTree>
    <p:extLst>
      <p:ext uri="{BB962C8B-B14F-4D97-AF65-F5344CB8AC3E}">
        <p14:creationId xmlns:p14="http://schemas.microsoft.com/office/powerpoint/2010/main" val="1403642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347111" y="3347112"/>
            <a:ext cx="6858000" cy="163775"/>
          </a:xfrm>
          <a:prstGeom prst="rect">
            <a:avLst/>
          </a:prstGeom>
        </p:spPr>
      </p:pic>
      <p:pic>
        <p:nvPicPr>
          <p:cNvPr id="7" name="Picture 6"/>
          <p:cNvPicPr>
            <a:picLocks noChangeAspect="1"/>
          </p:cNvPicPr>
          <p:nvPr/>
        </p:nvPicPr>
        <p:blipFill>
          <a:blip r:embed="rId3"/>
          <a:stretch>
            <a:fillRect/>
          </a:stretch>
        </p:blipFill>
        <p:spPr>
          <a:xfrm>
            <a:off x="12064621" y="0"/>
            <a:ext cx="127379" cy="6858000"/>
          </a:xfrm>
          <a:prstGeom prst="rect">
            <a:avLst/>
          </a:prstGeom>
        </p:spPr>
      </p:pic>
      <p:pic>
        <p:nvPicPr>
          <p:cNvPr id="8" name="Picture 7"/>
          <p:cNvPicPr>
            <a:picLocks noChangeAspect="1"/>
          </p:cNvPicPr>
          <p:nvPr/>
        </p:nvPicPr>
        <p:blipFill>
          <a:blip r:embed="rId4"/>
          <a:stretch>
            <a:fillRect/>
          </a:stretch>
        </p:blipFill>
        <p:spPr>
          <a:xfrm rot="-5400000">
            <a:off x="6128006" y="-5966932"/>
            <a:ext cx="99767" cy="12028225"/>
          </a:xfrm>
          <a:prstGeom prst="rect">
            <a:avLst/>
          </a:prstGeom>
        </p:spPr>
      </p:pic>
      <p:pic>
        <p:nvPicPr>
          <p:cNvPr id="9" name="Picture 8"/>
          <p:cNvPicPr>
            <a:picLocks noChangeAspect="1"/>
          </p:cNvPicPr>
          <p:nvPr/>
        </p:nvPicPr>
        <p:blipFill>
          <a:blip r:embed="rId5"/>
          <a:stretch>
            <a:fillRect/>
          </a:stretch>
        </p:blipFill>
        <p:spPr>
          <a:xfrm>
            <a:off x="163777" y="6740181"/>
            <a:ext cx="11900842" cy="119815"/>
          </a:xfrm>
          <a:prstGeom prst="rect">
            <a:avLst/>
          </a:prstGeom>
        </p:spPr>
      </p:pic>
      <p:sp>
        <p:nvSpPr>
          <p:cNvPr id="2" name="Rectangle 1"/>
          <p:cNvSpPr/>
          <p:nvPr/>
        </p:nvSpPr>
        <p:spPr>
          <a:xfrm>
            <a:off x="3199261" y="345106"/>
            <a:ext cx="2063385"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002060"/>
                </a:solidFill>
                <a:effectLst/>
                <a:uLnTx/>
                <a:uFillTx/>
                <a:latin typeface="Monotype Corsiva" panose="03010101010201010101" pitchFamily="66" charset="0"/>
                <a:ea typeface="+mn-ea"/>
                <a:cs typeface="Times New Roman" panose="02020603050405020304" pitchFamily="18" charset="0"/>
              </a:rPr>
              <a:t>Fuzzy Set</a:t>
            </a:r>
            <a:endParaRPr kumimoji="0" lang="en-US" sz="4000" b="1" i="0" u="none" strike="noStrike" kern="1200" cap="none" spc="0" normalizeH="0" baseline="0" noProof="0" dirty="0">
              <a:ln>
                <a:noFill/>
              </a:ln>
              <a:solidFill>
                <a:srgbClr val="002060"/>
              </a:solidFill>
              <a:effectLst/>
              <a:uLnTx/>
              <a:uFillTx/>
              <a:latin typeface="Monotype Corsiva" panose="03010101010201010101" pitchFamily="66" charset="0"/>
              <a:ea typeface="+mn-ea"/>
              <a:cs typeface="Times New Roman" panose="02020603050405020304" pitchFamily="18" charset="0"/>
            </a:endParaRPr>
          </a:p>
        </p:txBody>
      </p:sp>
      <p:sp>
        <p:nvSpPr>
          <p:cNvPr id="10" name="Rectangle 9"/>
          <p:cNvSpPr/>
          <p:nvPr/>
        </p:nvSpPr>
        <p:spPr>
          <a:xfrm>
            <a:off x="678977" y="2096093"/>
            <a:ext cx="10845421" cy="1200329"/>
          </a:xfrm>
          <a:prstGeom prst="rect">
            <a:avLst/>
          </a:prstGeom>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Strictly speaking, a fuzzy set A is a collection of ordered pairs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 {(x, μ(x))} </a:t>
            </a:r>
            <a:endParaRPr kumimoji="0" lang="en-US"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Item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belongs to the universe and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μ (x)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 its grade of membership in A. </a:t>
            </a:r>
            <a:endPar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single pair</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(x</a:t>
            </a: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μ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is called a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fuzzy singleton</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2764765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004A82">
            <a:alpha val="5000"/>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rot="16200000">
            <a:off x="-3353935" y="3353936"/>
            <a:ext cx="6858000" cy="150127"/>
          </a:xfrm>
          <a:prstGeom prst="rect">
            <a:avLst/>
          </a:prstGeom>
        </p:spPr>
      </p:pic>
      <p:pic>
        <p:nvPicPr>
          <p:cNvPr id="7" name="Picture 6"/>
          <p:cNvPicPr>
            <a:picLocks noChangeAspect="1"/>
          </p:cNvPicPr>
          <p:nvPr/>
        </p:nvPicPr>
        <p:blipFill>
          <a:blip r:embed="rId3"/>
          <a:stretch>
            <a:fillRect/>
          </a:stretch>
        </p:blipFill>
        <p:spPr>
          <a:xfrm>
            <a:off x="12059920" y="0"/>
            <a:ext cx="132080" cy="6858000"/>
          </a:xfrm>
          <a:prstGeom prst="rect">
            <a:avLst/>
          </a:prstGeom>
        </p:spPr>
      </p:pic>
      <p:pic>
        <p:nvPicPr>
          <p:cNvPr id="8" name="Picture 7"/>
          <p:cNvPicPr>
            <a:picLocks noChangeAspect="1"/>
          </p:cNvPicPr>
          <p:nvPr/>
        </p:nvPicPr>
        <p:blipFill>
          <a:blip r:embed="rId4"/>
          <a:stretch>
            <a:fillRect/>
          </a:stretch>
        </p:blipFill>
        <p:spPr>
          <a:xfrm rot="-5400000">
            <a:off x="5965655" y="-5956187"/>
            <a:ext cx="128610" cy="12059920"/>
          </a:xfrm>
          <a:prstGeom prst="rect">
            <a:avLst/>
          </a:prstGeom>
        </p:spPr>
      </p:pic>
      <p:pic>
        <p:nvPicPr>
          <p:cNvPr id="9" name="Picture 8"/>
          <p:cNvPicPr>
            <a:picLocks noChangeAspect="1"/>
          </p:cNvPicPr>
          <p:nvPr/>
        </p:nvPicPr>
        <p:blipFill>
          <a:blip r:embed="rId5"/>
          <a:stretch>
            <a:fillRect/>
          </a:stretch>
        </p:blipFill>
        <p:spPr>
          <a:xfrm>
            <a:off x="150129" y="6687401"/>
            <a:ext cx="11909791" cy="176331"/>
          </a:xfrm>
          <a:prstGeom prst="rect">
            <a:avLst/>
          </a:prstGeom>
        </p:spPr>
      </p:pic>
      <p:sp>
        <p:nvSpPr>
          <p:cNvPr id="5" name="Rectangle 4"/>
          <p:cNvSpPr/>
          <p:nvPr/>
        </p:nvSpPr>
        <p:spPr>
          <a:xfrm>
            <a:off x="505229" y="1235881"/>
            <a:ext cx="11554691" cy="4524315"/>
          </a:xfrm>
          <a:prstGeom prst="rect">
            <a:avLst/>
          </a:prstGeom>
        </p:spPr>
        <p:txBody>
          <a:bodyPr wrap="square">
            <a:spAutoFit/>
          </a:bodyPr>
          <a:lstStyle/>
          <a:p>
            <a:pPr lvl="0" algn="just"/>
            <a:r>
              <a:rPr lang="en-SG" sz="2400" b="1" i="1" dirty="0" smtClean="0">
                <a:solidFill>
                  <a:srgbClr val="002060"/>
                </a:solidFill>
                <a:latin typeface="Times New Roman" panose="02020603050405020304" pitchFamily="18" charset="0"/>
                <a:cs typeface="Times New Roman" panose="02020603050405020304" pitchFamily="18" charset="0"/>
              </a:rPr>
              <a:t>Example</a:t>
            </a:r>
            <a:r>
              <a:rPr lang="en-SG" sz="2400" dirty="0" smtClean="0">
                <a:solidFill>
                  <a:srgbClr val="002060"/>
                </a:solidFill>
                <a:latin typeface="Times New Roman" panose="02020603050405020304" pitchFamily="18" charset="0"/>
                <a:cs typeface="Times New Roman" panose="02020603050405020304" pitchFamily="18" charset="0"/>
              </a:rPr>
              <a:t> :  Consider </a:t>
            </a:r>
            <a:r>
              <a:rPr lang="en-SG" sz="2400" dirty="0">
                <a:solidFill>
                  <a:srgbClr val="002060"/>
                </a:solidFill>
                <a:latin typeface="Times New Roman" panose="02020603050405020304" pitchFamily="18" charset="0"/>
                <a:cs typeface="Times New Roman" panose="02020603050405020304" pitchFamily="18" charset="0"/>
              </a:rPr>
              <a:t>the set of tall people. Bill is 7 feet tall, and so it is pretty clear that he is included in the set of tall people. John is only 4 feet tall, and so most would say that he is not included in the set. What about jane, who is 5 feet 10 inches tall? Some would certainly say </a:t>
            </a:r>
            <a:r>
              <a:rPr lang="en-SG" sz="2400" dirty="0" smtClean="0">
                <a:solidFill>
                  <a:srgbClr val="002060"/>
                </a:solidFill>
                <a:latin typeface="Times New Roman" panose="02020603050405020304" pitchFamily="18" charset="0"/>
                <a:cs typeface="Times New Roman" panose="02020603050405020304" pitchFamily="18" charset="0"/>
              </a:rPr>
              <a:t>she is </a:t>
            </a:r>
            <a:r>
              <a:rPr lang="en-SG" sz="2400" dirty="0">
                <a:solidFill>
                  <a:srgbClr val="002060"/>
                </a:solidFill>
                <a:latin typeface="Times New Roman" panose="02020603050405020304" pitchFamily="18" charset="0"/>
                <a:cs typeface="Times New Roman" panose="02020603050405020304" pitchFamily="18" charset="0"/>
              </a:rPr>
              <a:t>tall, but others would say she is not</a:t>
            </a:r>
            <a:r>
              <a:rPr lang="en-SG" sz="2400" dirty="0" smtClean="0">
                <a:solidFill>
                  <a:srgbClr val="002060"/>
                </a:solidFill>
                <a:latin typeface="Times New Roman" panose="02020603050405020304" pitchFamily="18" charset="0"/>
                <a:cs typeface="Times New Roman" panose="02020603050405020304" pitchFamily="18" charset="0"/>
              </a:rPr>
              <a:t>.</a:t>
            </a:r>
          </a:p>
          <a:p>
            <a:pPr lvl="0" algn="just"/>
            <a:endParaRPr lang="en-SG" sz="2400" dirty="0" smtClean="0">
              <a:solidFill>
                <a:srgbClr val="002060"/>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v"/>
            </a:pPr>
            <a:r>
              <a:rPr lang="en-US" sz="2400" dirty="0">
                <a:solidFill>
                  <a:prstClr val="black"/>
                </a:solidFill>
                <a:latin typeface="Times New Roman" panose="02020603050405020304" pitchFamily="18" charset="0"/>
                <a:cs typeface="Times New Roman" panose="02020603050405020304" pitchFamily="18" charset="0"/>
              </a:rPr>
              <a:t>The fuzzy set of tall people contains Bill, and it also contains Jane, and </a:t>
            </a:r>
            <a:r>
              <a:rPr lang="en-US" sz="2400" dirty="0" smtClean="0">
                <a:solidFill>
                  <a:prstClr val="black"/>
                </a:solidFill>
                <a:latin typeface="Times New Roman" panose="02020603050405020304" pitchFamily="18" charset="0"/>
                <a:cs typeface="Times New Roman" panose="02020603050405020304" pitchFamily="18" charset="0"/>
              </a:rPr>
              <a:t>it even </a:t>
            </a:r>
            <a:r>
              <a:rPr lang="en-US" sz="2400" dirty="0">
                <a:solidFill>
                  <a:prstClr val="black"/>
                </a:solidFill>
                <a:latin typeface="Times New Roman" panose="02020603050405020304" pitchFamily="18" charset="0"/>
                <a:cs typeface="Times New Roman" panose="02020603050405020304" pitchFamily="18" charset="0"/>
              </a:rPr>
              <a:t>contains John. </a:t>
            </a:r>
            <a:endParaRPr lang="en-US" sz="2400" dirty="0" smtClean="0">
              <a:solidFill>
                <a:prstClr val="black"/>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v"/>
            </a:pPr>
            <a:r>
              <a:rPr lang="en-US" sz="2400" dirty="0" smtClean="0">
                <a:solidFill>
                  <a:prstClr val="black"/>
                </a:solidFill>
                <a:latin typeface="Times New Roman" panose="02020603050405020304" pitchFamily="18" charset="0"/>
                <a:cs typeface="Times New Roman" panose="02020603050405020304" pitchFamily="18" charset="0"/>
              </a:rPr>
              <a:t>Each </a:t>
            </a:r>
            <a:r>
              <a:rPr lang="en-US" sz="2400" dirty="0">
                <a:solidFill>
                  <a:prstClr val="black"/>
                </a:solidFill>
                <a:latin typeface="Times New Roman" panose="02020603050405020304" pitchFamily="18" charset="0"/>
                <a:cs typeface="Times New Roman" panose="02020603050405020304" pitchFamily="18" charset="0"/>
              </a:rPr>
              <a:t>is a member of the set to some degree and is not </a:t>
            </a:r>
            <a:r>
              <a:rPr lang="en-US" sz="2400" dirty="0" smtClean="0">
                <a:solidFill>
                  <a:prstClr val="black"/>
                </a:solidFill>
                <a:latin typeface="Times New Roman" panose="02020603050405020304" pitchFamily="18" charset="0"/>
                <a:cs typeface="Times New Roman" panose="02020603050405020304" pitchFamily="18" charset="0"/>
              </a:rPr>
              <a:t>a member </a:t>
            </a:r>
            <a:r>
              <a:rPr lang="en-US" sz="2400" dirty="0">
                <a:solidFill>
                  <a:prstClr val="black"/>
                </a:solidFill>
                <a:latin typeface="Times New Roman" panose="02020603050405020304" pitchFamily="18" charset="0"/>
                <a:cs typeface="Times New Roman" panose="02020603050405020304" pitchFamily="18" charset="0"/>
              </a:rPr>
              <a:t>of the set to some degree</a:t>
            </a:r>
            <a:r>
              <a:rPr lang="en-US" sz="2400" dirty="0" smtClean="0">
                <a:solidFill>
                  <a:prstClr val="black"/>
                </a:solidFill>
                <a:latin typeface="Times New Roman" panose="02020603050405020304" pitchFamily="18" charset="0"/>
                <a:cs typeface="Times New Roman" panose="02020603050405020304" pitchFamily="18" charset="0"/>
              </a:rPr>
              <a:t>.</a:t>
            </a:r>
          </a:p>
          <a:p>
            <a:pPr marL="457200" lvl="0" indent="-457200" algn="just">
              <a:buFont typeface="Wingdings" panose="05000000000000000000" pitchFamily="2" charset="2"/>
              <a:buChar char="v"/>
            </a:pPr>
            <a:r>
              <a:rPr lang="en-US" sz="2400" dirty="0" smtClean="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This can be seen in the chart in </a:t>
            </a:r>
            <a:r>
              <a:rPr lang="en-US" sz="2400" dirty="0" smtClean="0">
                <a:solidFill>
                  <a:prstClr val="black"/>
                </a:solidFill>
                <a:latin typeface="Times New Roman" panose="02020603050405020304" pitchFamily="18" charset="0"/>
                <a:cs typeface="Times New Roman" panose="02020603050405020304" pitchFamily="18" charset="0"/>
              </a:rPr>
              <a:t>Figure 18.1</a:t>
            </a:r>
            <a:r>
              <a:rPr lang="en-US" sz="2400" dirty="0">
                <a:solidFill>
                  <a:prstClr val="black"/>
                </a:solidFill>
                <a:latin typeface="Times New Roman" panose="02020603050405020304" pitchFamily="18" charset="0"/>
                <a:cs typeface="Times New Roman" panose="02020603050405020304" pitchFamily="18" charset="0"/>
              </a:rPr>
              <a:t>, which shows the degree of membership that a person of a given </a:t>
            </a:r>
            <a:r>
              <a:rPr lang="en-US" sz="2400" dirty="0" smtClean="0">
                <a:solidFill>
                  <a:prstClr val="black"/>
                </a:solidFill>
                <a:latin typeface="Times New Roman" panose="02020603050405020304" pitchFamily="18" charset="0"/>
                <a:cs typeface="Times New Roman" panose="02020603050405020304" pitchFamily="18" charset="0"/>
              </a:rPr>
              <a:t>height has </a:t>
            </a:r>
            <a:r>
              <a:rPr lang="en-US" sz="2400" dirty="0">
                <a:solidFill>
                  <a:prstClr val="black"/>
                </a:solidFill>
                <a:latin typeface="Times New Roman" panose="02020603050405020304" pitchFamily="18" charset="0"/>
                <a:cs typeface="Times New Roman" panose="02020603050405020304" pitchFamily="18" charset="0"/>
              </a:rPr>
              <a:t>in the fuzzy set of tall people.</a:t>
            </a:r>
            <a:endParaRPr lang="en-SG" sz="2400" dirty="0" smtClean="0">
              <a:solidFill>
                <a:prstClr val="black"/>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v"/>
            </a:pPr>
            <a:endParaRPr lang="en-SG" sz="2400" dirty="0">
              <a:solidFill>
                <a:prstClr val="black"/>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580771" y="147546"/>
            <a:ext cx="2270173" cy="707886"/>
          </a:xfrm>
          <a:prstGeom prst="rect">
            <a:avLst/>
          </a:prstGeom>
        </p:spPr>
        <p:txBody>
          <a:bodyPr wrap="none">
            <a:spAutoFit/>
          </a:bodyPr>
          <a:lstStyle/>
          <a:p>
            <a:r>
              <a:rPr lang="en-SG" sz="4000" b="1" dirty="0">
                <a:solidFill>
                  <a:srgbClr val="002060"/>
                </a:solidFill>
                <a:latin typeface="Monotype Corsiva" panose="03010101010201010101" pitchFamily="66" charset="0"/>
                <a:cs typeface="Times New Roman" panose="02020603050405020304" pitchFamily="18" charset="0"/>
              </a:rPr>
              <a:t>Fuzzy sets </a:t>
            </a:r>
            <a:endParaRPr lang="en-US" sz="4000" dirty="0">
              <a:latin typeface="Monotype Corsiva" panose="03010101010201010101" pitchFamily="66" charset="0"/>
            </a:endParaRPr>
          </a:p>
        </p:txBody>
      </p:sp>
    </p:spTree>
    <p:extLst>
      <p:ext uri="{BB962C8B-B14F-4D97-AF65-F5344CB8AC3E}">
        <p14:creationId xmlns:p14="http://schemas.microsoft.com/office/powerpoint/2010/main" val="26505116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572</TotalTime>
  <Words>2041</Words>
  <Application>Microsoft Office PowerPoint</Application>
  <PresentationFormat>Widescreen</PresentationFormat>
  <Paragraphs>132</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Monotype Corsiva</vt:lpstr>
      <vt:lpstr>Source Sans Pro</vt:lpstr>
      <vt:lpstr>Times New Roman</vt:lpstr>
      <vt:lpstr>Whitney SSm A</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varghese</dc:creator>
  <cp:lastModifiedBy>Litty Tressa George</cp:lastModifiedBy>
  <cp:revision>162</cp:revision>
  <dcterms:created xsi:type="dcterms:W3CDTF">2019-10-05T20:24:04Z</dcterms:created>
  <dcterms:modified xsi:type="dcterms:W3CDTF">2020-03-18T15:06:16Z</dcterms:modified>
</cp:coreProperties>
</file>