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65" r:id="rId4"/>
    <p:sldId id="271" r:id="rId5"/>
    <p:sldId id="269" r:id="rId6"/>
    <p:sldId id="270" r:id="rId7"/>
    <p:sldId id="258" r:id="rId8"/>
    <p:sldId id="257" r:id="rId9"/>
    <p:sldId id="259" r:id="rId10"/>
    <p:sldId id="260" r:id="rId11"/>
    <p:sldId id="262" r:id="rId12"/>
    <p:sldId id="261" r:id="rId13"/>
    <p:sldId id="268" r:id="rId14"/>
    <p:sldId id="267" r:id="rId15"/>
    <p:sldId id="266" r:id="rId16"/>
    <p:sldId id="264" r:id="rId17"/>
    <p:sldId id="263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F0D"/>
    <a:srgbClr val="0F5512"/>
    <a:srgbClr val="23CF2B"/>
    <a:srgbClr val="005426"/>
    <a:srgbClr val="00B451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447" y="-42255"/>
            <a:ext cx="2324264" cy="1911396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>
                <a:latin typeface="Monotype Corsiva" panose="03010101010201010101" pitchFamily="66" charset="0"/>
              </a:rPr>
              <a:t>Genetic Algorithm</a:t>
            </a:r>
            <a:endParaRPr lang="en-SG" dirty="0">
              <a:latin typeface="Monotype Corsiva" panose="030101010102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5059" y="4696159"/>
            <a:ext cx="3006652" cy="799448"/>
          </a:xfrm>
        </p:spPr>
        <p:txBody>
          <a:bodyPr>
            <a:normAutofit/>
          </a:bodyPr>
          <a:lstStyle/>
          <a:p>
            <a:r>
              <a:rPr lang="en-SG" dirty="0" smtClean="0">
                <a:latin typeface="Bookman Old Style" panose="02050604050505020204" pitchFamily="18" charset="0"/>
              </a:rPr>
              <a:t>Litty Tressa George</a:t>
            </a:r>
          </a:p>
          <a:p>
            <a:r>
              <a:rPr lang="en-SG" dirty="0" smtClean="0">
                <a:latin typeface="Bookman Old Style" panose="02050604050505020204" pitchFamily="18" charset="0"/>
              </a:rPr>
              <a:t>             FICT</a:t>
            </a:r>
            <a:endParaRPr lang="en-SG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971" y="932105"/>
            <a:ext cx="8761413" cy="706964"/>
          </a:xfrm>
        </p:spPr>
        <p:txBody>
          <a:bodyPr/>
          <a:lstStyle/>
          <a:p>
            <a:r>
              <a:rPr lang="en-SG" dirty="0" smtClean="0">
                <a:latin typeface="Monotype Corsiva" panose="03010101010201010101" pitchFamily="66" charset="0"/>
                <a:cs typeface="Times New Roman" panose="02020603050405020304" pitchFamily="18" charset="0"/>
              </a:rPr>
              <a:t>Population , Chromosomes and Gene</a:t>
            </a:r>
            <a:endParaRPr lang="en-SG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92" y="2287857"/>
            <a:ext cx="8362389" cy="45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188" y="2516993"/>
            <a:ext cx="9063178" cy="38366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530" y="0"/>
            <a:ext cx="2173941" cy="21834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88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35" y="2318124"/>
            <a:ext cx="11760106" cy="3416300"/>
          </a:xfrm>
        </p:spPr>
        <p:txBody>
          <a:bodyPr>
            <a:noAutofit/>
          </a:bodyPr>
          <a:lstStyle/>
          <a:p>
            <a:pPr algn="just"/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Genotype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Genotype is the population in the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 space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computation space, the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are represented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way which can be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understood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manipulated using a computing system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Phenotype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Phenotype is the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in the actual real world solution space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solutions are represented in a way they are represented in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world situations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and Encoding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process of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a solution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genotype to the phenotype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space, while encoding is a process of transforming from the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phenotype to genotype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0" y="0"/>
            <a:ext cx="2173941" cy="21834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62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81" y="2654300"/>
            <a:ext cx="11578406" cy="3416300"/>
          </a:xfrm>
        </p:spPr>
        <p:txBody>
          <a:bodyPr>
            <a:normAutofit/>
          </a:bodyPr>
          <a:lstStyle/>
          <a:p>
            <a:pPr algn="just"/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Function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A fitness function simply defined is a function which takes the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solutions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input and produces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SG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best solutions that satisfies the criteria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function applied, as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. </a:t>
            </a:r>
          </a:p>
          <a:p>
            <a:pPr algn="just"/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Operators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These alter the genetic composition of the offspring. These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crossover, mutation, </a:t>
            </a:r>
            <a:r>
              <a:rPr lang="en-SG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0" y="0"/>
            <a:ext cx="2173941" cy="21834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Monotype Corsiva" panose="03010101010201010101" pitchFamily="66" charset="0"/>
              </a:rPr>
              <a:t>Algorithm Pseudocode</a:t>
            </a:r>
            <a:endParaRPr lang="en-SG" dirty="0"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72" y="2654300"/>
            <a:ext cx="11431492" cy="3416300"/>
          </a:xfrm>
        </p:spPr>
        <p:txBody>
          <a:bodyPr>
            <a:noAutofit/>
          </a:bodyPr>
          <a:lstStyle/>
          <a:p>
            <a:pPr algn="just"/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for running a genetic algorithm is as follows. </a:t>
            </a:r>
            <a:endParaRPr lang="en-S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indent="0" algn="just">
              <a:buNone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Generate a random population of chromosomes (this is the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generation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806450" indent="0" algn="just">
              <a:buNone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termination criteria are satisfied, stop. Otherwise,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with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</a:t>
            </a:r>
          </a:p>
          <a:p>
            <a:pPr marL="806450" indent="0" algn="just">
              <a:buNone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fitness of each chromosome.</a:t>
            </a:r>
          </a:p>
          <a:p>
            <a:pPr marL="806450" indent="0" algn="just">
              <a:buNone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Apply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 and mutation to selected chromosomes from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to generate a new population of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chromosomes—the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generation.</a:t>
            </a:r>
          </a:p>
          <a:p>
            <a:pPr marL="806450" indent="0" algn="just">
              <a:buNone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Return to step 2.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0" y="0"/>
            <a:ext cx="2173941" cy="21834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80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Monotype Corsiva" panose="03010101010201010101" pitchFamily="66" charset="0"/>
              </a:rPr>
              <a:t>Cross over Operator</a:t>
            </a:r>
            <a:endParaRPr lang="en-SG" dirty="0"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2751418"/>
            <a:ext cx="11364257" cy="3416300"/>
          </a:xfrm>
        </p:spPr>
        <p:txBody>
          <a:bodyPr>
            <a:normAutofit lnSpcReduction="10000"/>
          </a:bodyPr>
          <a:lstStyle/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 operator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applied to two chromosomes of the same length as follows:</a:t>
            </a:r>
          </a:p>
          <a:p>
            <a:pPr marL="0" indent="0">
              <a:buNone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 point.</a:t>
            </a:r>
          </a:p>
          <a:p>
            <a:pPr marL="0" indent="0">
              <a:buNone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Break each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chromosome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two parts,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at the </a:t>
            </a:r>
            <a:r>
              <a:rPr lang="en-SG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 point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Recombine </a:t>
            </a:r>
            <a:r>
              <a:rPr lang="en-SG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opposite parts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 chromosomes by combining the front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one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back of the other, and vice versa, to produce two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chromosomes.</a:t>
            </a:r>
          </a:p>
          <a:p>
            <a:pPr marL="0" indent="0">
              <a:buNone/>
            </a:pP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pair of chromosomes does not cross over, then chromosome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cloning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 place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offspring are created as exact copies of each parent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0" y="0"/>
            <a:ext cx="2173941" cy="21834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52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Monotype Corsiva" panose="03010101010201010101" pitchFamily="66" charset="0"/>
              </a:rPr>
              <a:t>Single Point Crossover</a:t>
            </a:r>
            <a:endParaRPr lang="en-SG" dirty="0"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78" y="2775124"/>
            <a:ext cx="11848352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one-point crossover, a random crossover point is selected and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two parents are swapped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interchanged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new off-springs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0" y="0"/>
            <a:ext cx="2173941" cy="21834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33" y="4003963"/>
            <a:ext cx="8272133" cy="183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Monotype Corsiva" panose="03010101010201010101" pitchFamily="66" charset="0"/>
              </a:rPr>
              <a:t>Multipoint Point Crossover</a:t>
            </a:r>
            <a:endParaRPr lang="en-SG" dirty="0">
              <a:latin typeface="Monotype Corsiva" panose="030101010102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0" y="0"/>
            <a:ext cx="2173941" cy="21834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75026" y="2542203"/>
            <a:ext cx="11458386" cy="34163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point crossover is a generalization of the one-point crossover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cross over takes places at more than one point or in between points. Here ,alternating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are swapped to get new off-springs.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72" y="3906983"/>
            <a:ext cx="8044877" cy="18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Monotype Corsiva" panose="03010101010201010101" pitchFamily="66" charset="0"/>
              </a:rPr>
              <a:t>Example</a:t>
            </a:r>
            <a:endParaRPr lang="en-SG" dirty="0">
              <a:latin typeface="Monotype Corsiva" panose="030101010102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0" y="0"/>
            <a:ext cx="2173941" cy="21834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357" y="2544429"/>
            <a:ext cx="5504151" cy="40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Monotype Corsiva" panose="03010101010201010101" pitchFamily="66" charset="0"/>
              </a:rPr>
              <a:t>Uniform Crossover</a:t>
            </a:r>
            <a:endParaRPr lang="en-SG" dirty="0">
              <a:latin typeface="Monotype Corsiva" panose="030101010102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0" y="0"/>
            <a:ext cx="2173941" cy="21834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235527" y="5225281"/>
            <a:ext cx="11821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Uniform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 is also often used to produce just one offspring from each pair of parents, unlike traditional one- or two-point crossover, which usually produces two offspring from each pair of parents.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39" y="3157122"/>
            <a:ext cx="9435742" cy="17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732" y="919076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Monotype Corsiva" panose="03010101010201010101" pitchFamily="66" charset="0"/>
                <a:cs typeface="Times New Roman" panose="02020603050405020304" pitchFamily="18" charset="0"/>
              </a:rPr>
              <a:t>Evolution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32" y="2726330"/>
            <a:ext cx="11510168" cy="34163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is the process of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genetic change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generation to the next generation.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a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in 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population of animals or plants (any thing) over successive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generations</a:t>
            </a: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growth and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the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organisms have grown and developed from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organisms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theory of evolution stated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Charles Darwin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theorizes about how humans came to be in their present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961" y="-3462"/>
            <a:ext cx="2200847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587" y="1091727"/>
            <a:ext cx="8761413" cy="706964"/>
          </a:xfrm>
        </p:spPr>
        <p:txBody>
          <a:bodyPr/>
          <a:lstStyle/>
          <a:p>
            <a:r>
              <a:rPr lang="en-SG" dirty="0" smtClean="0">
                <a:latin typeface="Monotype Corsiva" panose="03010101010201010101" pitchFamily="66" charset="0"/>
              </a:rPr>
              <a:t>Mutation</a:t>
            </a:r>
            <a:endParaRPr lang="en-SG" dirty="0">
              <a:latin typeface="Monotype Corsiva" panose="030101010102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0" y="0"/>
            <a:ext cx="2173941" cy="21834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2654300"/>
            <a:ext cx="12192000" cy="3416300"/>
          </a:xfrm>
        </p:spPr>
        <p:txBody>
          <a:bodyPr>
            <a:normAutofit/>
          </a:bodyPr>
          <a:lstStyle/>
          <a:p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Hill climbing does not perform well with problems where </a:t>
            </a:r>
            <a:r>
              <a:rPr lang="en-S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maxima. </a:t>
            </a:r>
            <a:endParaRPr lang="en-SG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genetic algorithms to avoid this problem, </a:t>
            </a:r>
            <a:r>
              <a:rPr lang="en-S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mutation 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was introduced</a:t>
            </a:r>
            <a:r>
              <a:rPr lang="en-S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 is a unary </a:t>
            </a:r>
            <a:r>
              <a:rPr lang="en-S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SG" sz="2400" dirty="0">
                <a:solidFill>
                  <a:schemeClr val="tx1"/>
                </a:solidFill>
              </a:rPr>
              <a:t> (i.e., it is applied to </a:t>
            </a:r>
            <a:r>
              <a:rPr lang="en-SG" sz="2400" dirty="0" smtClean="0">
                <a:solidFill>
                  <a:schemeClr val="tx1"/>
                </a:solidFill>
              </a:rPr>
              <a:t>an individual gene)</a:t>
            </a:r>
            <a:endPara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643" y="4639236"/>
            <a:ext cx="5981700" cy="476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5325" y="5855659"/>
            <a:ext cx="11496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mutation operator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selected 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chromosome.</a:t>
            </a:r>
          </a:p>
        </p:txBody>
      </p:sp>
    </p:spTree>
    <p:extLst>
      <p:ext uri="{BB962C8B-B14F-4D97-AF65-F5344CB8AC3E}">
        <p14:creationId xmlns:p14="http://schemas.microsoft.com/office/powerpoint/2010/main" val="15481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91" y="864486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Monotype Corsiva" panose="03010101010201010101" pitchFamily="66" charset="0"/>
              </a:rPr>
              <a:t>Genetic Algorithm</a:t>
            </a:r>
            <a:endParaRPr lang="en-US" dirty="0">
              <a:latin typeface="Monotype Corsiva" panose="03010101010201010101" pitchFamily="66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135" y="-64877"/>
            <a:ext cx="6059606" cy="69228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779" y="-64877"/>
            <a:ext cx="2200847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488" y="837191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Monotype Corsiva" panose="03010101010201010101" pitchFamily="66" charset="0"/>
              </a:rPr>
              <a:t>Genetic Algorithm Steps</a:t>
            </a:r>
            <a:endParaRPr lang="en-US" dirty="0">
              <a:latin typeface="Monotype Corsiva" panose="030101010102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779" y="-64877"/>
            <a:ext cx="2200847" cy="220694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938" y="2074651"/>
            <a:ext cx="10257963" cy="47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3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488" y="837191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Monotype Corsiva" panose="03010101010201010101" pitchFamily="66" charset="0"/>
              </a:rPr>
              <a:t>Genetic Algorithm Steps</a:t>
            </a:r>
            <a:endParaRPr lang="en-US" dirty="0">
              <a:latin typeface="Monotype Corsiva" panose="030101010102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779" y="-64877"/>
            <a:ext cx="2200847" cy="220694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6663" y="2142067"/>
            <a:ext cx="9597897" cy="47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779" y="-64877"/>
            <a:ext cx="2200847" cy="22069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19518" y="3452152"/>
            <a:ext cx="4070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Monotype Corsiva" panose="03010101010201010101" pitchFamily="66" charset="0"/>
              </a:rPr>
              <a:t>Genetic Programming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675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779" y="-64877"/>
            <a:ext cx="2200847" cy="22069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7155" y="2593170"/>
            <a:ext cx="113307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programming is a recent development in the area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computation.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greatly stimulated in the 1990s by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Koza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(Koza,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1992, 1994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is an extension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conventional Genetic Algorithm.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Genetic programming offers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solution through 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computer programs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selection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genetic programming is not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evolve a bit-string representation of some problem but 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code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solves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genetic programming creates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GAs create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string of binary numbers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4609" y="902916"/>
            <a:ext cx="4070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otype Corsiva" panose="03010101010201010101" pitchFamily="66" charset="0"/>
              </a:rPr>
              <a:t>Genetic Programming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779" y="-64877"/>
            <a:ext cx="2200847" cy="22069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7155" y="2593170"/>
            <a:ext cx="113307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10145" y="1038594"/>
            <a:ext cx="641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How does Genetic  Programming works?</a:t>
            </a:r>
            <a:endParaRPr lang="en-US" sz="32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155" y="2593170"/>
            <a:ext cx="11346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Koza,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Genetic Programming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searches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space of possible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fit for solving the problem at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(Koza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computer program is a sequence of operations (functions) applied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values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(arguments),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different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may include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statements and operations,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have different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syntactic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LISP was chosen as the main language for genetic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(Koza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1992).</a:t>
            </a:r>
          </a:p>
        </p:txBody>
      </p:sp>
    </p:spTree>
    <p:extLst>
      <p:ext uri="{BB962C8B-B14F-4D97-AF65-F5344CB8AC3E}">
        <p14:creationId xmlns:p14="http://schemas.microsoft.com/office/powerpoint/2010/main" val="18760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779" y="-64877"/>
            <a:ext cx="2200847" cy="22069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7155" y="2593170"/>
            <a:ext cx="113307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32558"/>
            <a:ext cx="379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LISP</a:t>
            </a:r>
            <a:endParaRPr lang="en-US" sz="32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155" y="2786995"/>
            <a:ext cx="11388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LISP, or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Processor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one of the oldest high-level programming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LISP, which was written by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McCarthy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late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has become one of 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languages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artificial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LISP has a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symbol-oriented structure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data structures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lists. </a:t>
            </a:r>
            <a:endParaRPr lang="en-US" sz="24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indivisible element of the LISP syntax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composed of atoms and/or other lists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74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254" y="3305333"/>
            <a:ext cx="3535986" cy="8839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779" y="-64877"/>
            <a:ext cx="2200847" cy="22069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7155" y="2593170"/>
            <a:ext cx="113307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8182" y="1038594"/>
            <a:ext cx="3796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LISP List- Example</a:t>
            </a:r>
            <a:endParaRPr lang="en-US" sz="3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155" y="2126981"/>
            <a:ext cx="10889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LISP lists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 as an ordered collection of items inside a pair of parentheses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155" y="4378578"/>
            <a:ext cx="1158015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LISP applies the multiplication function (*) to the atoms A and B.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(*AB) is evaluated, LISP applies the subtraction function (-) to the two arguments, and thus evaluates the entire list (-(*AB) C).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779" y="-64877"/>
            <a:ext cx="2200847" cy="22069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9778" y="3036365"/>
            <a:ext cx="113307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called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symbolic expressions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S-expressions. </a:t>
            </a:r>
            <a:endParaRPr lang="en-US" sz="24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LISP,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all programs are S-expressions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LISP the ability to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 on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as if they were data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LISP programs can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themselves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even write other LISP programs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remarkable property of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very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genetic programming.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78182" y="1038594"/>
            <a:ext cx="628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LISP  - S - Expressions</a:t>
            </a:r>
            <a:endParaRPr lang="en-US" sz="3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4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Monotype Corsiva" panose="03010101010201010101" pitchFamily="66" charset="0"/>
              </a:rPr>
              <a:t>Evolutionary Computing</a:t>
            </a:r>
            <a:endParaRPr lang="en-SG" dirty="0"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24" y="2255919"/>
            <a:ext cx="11968676" cy="3416300"/>
          </a:xfrm>
        </p:spPr>
        <p:txBody>
          <a:bodyPr>
            <a:noAutofit/>
          </a:bodyPr>
          <a:lstStyle/>
          <a:p>
            <a:pPr algn="just"/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of artificial intelligence which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mimics biological evolution 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often </a:t>
            </a:r>
            <a:r>
              <a:rPr lang="en-SG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optimization problems</a:t>
            </a:r>
            <a:r>
              <a:rPr lang="en-SG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Computing is the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of computational systems 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ideas and get inspirations from natural </a:t>
            </a:r>
            <a:r>
              <a:rPr lang="en-SG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 process 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other biological systems. </a:t>
            </a:r>
            <a:endParaRPr lang="en-SG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computing techniques are basically designed for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characteristics 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inherited from one generation to another generation</a:t>
            </a:r>
            <a:r>
              <a:rPr lang="en-S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S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based problem solving systems 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incorporate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computational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of evolutionary processes. </a:t>
            </a:r>
            <a:endParaRPr lang="en-SG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 includes </a:t>
            </a:r>
            <a:r>
              <a:rPr lang="en-SG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main methods namely Genetic Algorithms (GA), Evolutionary Strategies (ES), Evolutionary Programming (EP) and Genetic Programming (GP).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0" y="0"/>
            <a:ext cx="2173941" cy="21834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73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779" y="-64877"/>
            <a:ext cx="2200847" cy="22069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7155" y="2593170"/>
            <a:ext cx="113307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118" y="2496313"/>
            <a:ext cx="11891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LISP S-expression can be depicted as a rooted point-labelled tree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ordered branches.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figure shows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tree corresponding to the S-expression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546" y="3654999"/>
            <a:ext cx="6943725" cy="28500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81336" y="980575"/>
            <a:ext cx="3993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white"/>
                </a:solidFill>
                <a:latin typeface="Monotype Corsiva" panose="03010101010201010101" pitchFamily="66" charset="0"/>
              </a:rPr>
              <a:t>LISP  - S - Expressions</a:t>
            </a:r>
          </a:p>
        </p:txBody>
      </p:sp>
    </p:spTree>
    <p:extLst>
      <p:ext uri="{BB962C8B-B14F-4D97-AF65-F5344CB8AC3E}">
        <p14:creationId xmlns:p14="http://schemas.microsoft.com/office/powerpoint/2010/main" val="132199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839" y="4994617"/>
            <a:ext cx="4539879" cy="18633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779" y="-64877"/>
            <a:ext cx="2200847" cy="22069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7155" y="2593170"/>
            <a:ext cx="113307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81336" y="980575"/>
            <a:ext cx="3993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white"/>
                </a:solidFill>
                <a:latin typeface="Monotype Corsiva" panose="03010101010201010101" pitchFamily="66" charset="0"/>
              </a:rPr>
              <a:t>LISP  - S - Expressions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487155" y="2293132"/>
            <a:ext cx="117048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tree has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points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of which represents either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or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terminal.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internal points of the tree are labelled with functions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(-) and (*).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tree is the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appearing just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leftmost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opening parenthesis of the S-expression. </a:t>
            </a:r>
            <a:endParaRPr lang="en-US" sz="24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external points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tree, also called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labelled with terminals A, B and 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graphical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representation, 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branches are ordered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functions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 affects the results.</a:t>
            </a:r>
          </a:p>
        </p:txBody>
      </p:sp>
    </p:spTree>
    <p:extLst>
      <p:ext uri="{BB962C8B-B14F-4D97-AF65-F5344CB8AC3E}">
        <p14:creationId xmlns:p14="http://schemas.microsoft.com/office/powerpoint/2010/main" val="31535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572" y="2755900"/>
            <a:ext cx="11078610" cy="34163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Mandatory Reading page 245 of </a:t>
            </a:r>
            <a:r>
              <a:rPr lang="en-US" sz="3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guide to intelligent systems, by Michael Negnevitsky.</a:t>
            </a:r>
            <a:endParaRPr lang="en-US" sz="3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62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697" y="488759"/>
            <a:ext cx="8761413" cy="706964"/>
          </a:xfrm>
        </p:spPr>
        <p:txBody>
          <a:bodyPr/>
          <a:lstStyle/>
          <a:p>
            <a:r>
              <a:rPr lang="en-US" sz="3200" dirty="0" smtClean="0">
                <a:latin typeface="Monotype Corsiva" panose="03010101010201010101" pitchFamily="66" charset="0"/>
              </a:rPr>
              <a:t>Flow chart of Genetic Programming</a:t>
            </a:r>
            <a:endParaRPr lang="en-US" sz="3200" dirty="0">
              <a:latin typeface="Monotype Corsiva" panose="03010101010201010101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734" y="999992"/>
            <a:ext cx="4963867" cy="606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32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7935" y="862832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Monotype Corsiva" panose="03010101010201010101" pitchFamily="66" charset="0"/>
              </a:rPr>
              <a:t>GP Steps</a:t>
            </a:r>
            <a:endParaRPr lang="en-US" dirty="0">
              <a:latin typeface="Monotype Corsiva" panose="03010101010201010101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510" y="2592244"/>
            <a:ext cx="8612981" cy="426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54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546" y="2540883"/>
            <a:ext cx="7907580" cy="11191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546" y="3449782"/>
            <a:ext cx="8814411" cy="151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730" y="896901"/>
            <a:ext cx="8949704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2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377" y="946774"/>
            <a:ext cx="8761413" cy="706964"/>
          </a:xfrm>
        </p:spPr>
        <p:txBody>
          <a:bodyPr/>
          <a:lstStyle/>
          <a:p>
            <a:r>
              <a:rPr lang="en-SG" dirty="0" smtClean="0">
                <a:latin typeface="Monotype Corsiva" panose="03010101010201010101" pitchFamily="66" charset="0"/>
              </a:rPr>
              <a:t>Optimization</a:t>
            </a:r>
            <a:endParaRPr lang="en-SG" dirty="0"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178" y="2654300"/>
            <a:ext cx="11498728" cy="34163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act, process, or methodology of making something (such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method, process,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design, system, or decision) as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perfect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effective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possible.</a:t>
            </a:r>
            <a:endParaRPr lang="en-S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values of inputs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a way that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get the “best” output values. </a:t>
            </a:r>
            <a:endParaRPr lang="en-SG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“best” varies from problem to problem, but in mathematical terms, it refers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maximizing or minimizing one or more objective functions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varying the input parameters</a:t>
            </a:r>
          </a:p>
          <a:p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0" y="0"/>
            <a:ext cx="2173941" cy="21834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80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Monotype Corsiva" panose="03010101010201010101" pitchFamily="66" charset="0"/>
              </a:rPr>
              <a:t>Genetic Algorith</a:t>
            </a:r>
            <a:r>
              <a:rPr lang="en-SG" dirty="0">
                <a:latin typeface="Monotype Corsiva" panose="03010101010201010101" pitchFamily="66" charset="0"/>
              </a:rPr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24" y="2654300"/>
            <a:ext cx="11968676" cy="3416300"/>
          </a:xfrm>
        </p:spPr>
        <p:txBody>
          <a:bodyPr>
            <a:normAutofit/>
          </a:bodyPr>
          <a:lstStyle/>
          <a:p>
            <a:pPr algn="just"/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 (GA) is a search-based optimization technique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principles of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Genetics and Natural Selection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S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frequently used to find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or near-optimal solutions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difficult problems which otherwise would take a lifetime to solve. </a:t>
            </a:r>
            <a:endParaRPr lang="en-S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have the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deliver a “good-enough” solution “fast-enough”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makes genetic algorithms attractive for use in solving optimization problems.</a:t>
            </a:r>
            <a:endParaRPr lang="en-S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0" y="0"/>
            <a:ext cx="2173941" cy="21834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22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Monotype Corsiva" panose="03010101010201010101" pitchFamily="66" charset="0"/>
              </a:rPr>
              <a:t>Genetic Algorith</a:t>
            </a:r>
            <a:r>
              <a:rPr lang="en-SG" dirty="0">
                <a:latin typeface="Monotype Corsiva" panose="03010101010201010101" pitchFamily="66" charset="0"/>
              </a:rPr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342" y="2331571"/>
            <a:ext cx="11686988" cy="3416300"/>
          </a:xfrm>
        </p:spPr>
        <p:txBody>
          <a:bodyPr>
            <a:noAutofit/>
          </a:bodyPr>
          <a:lstStyle/>
          <a:p>
            <a:pPr algn="just"/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GAs, we have a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solutions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given problem. </a:t>
            </a:r>
            <a:endParaRPr lang="en-S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then undergo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recombination and mutation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(like in natural genetics), producing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SG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children(new solutions)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process is repeated over various generations. </a:t>
            </a:r>
            <a:endParaRPr lang="en-S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(or candidate solution) is assigned a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fitness value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(based on its objective function value) and the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fitter individuals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given a higher chance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reproduce 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yield more “fitter”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solutions . </a:t>
            </a:r>
          </a:p>
          <a:p>
            <a:pPr algn="just"/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line with the Darwinian Theory of “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Survival of the Fittest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way we keep “evolving” better individuals or solutions over generations,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till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reach a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stopping criterion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0" y="0"/>
            <a:ext cx="2173941" cy="21834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1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30" y="852644"/>
            <a:ext cx="8761413" cy="706964"/>
          </a:xfrm>
        </p:spPr>
        <p:txBody>
          <a:bodyPr/>
          <a:lstStyle/>
          <a:p>
            <a:r>
              <a:rPr lang="en-SG" dirty="0" smtClean="0"/>
              <a:t> </a:t>
            </a:r>
            <a:r>
              <a:rPr lang="en-SG" dirty="0" smtClean="0">
                <a:latin typeface="Monotype Corsiva" panose="03010101010201010101" pitchFamily="66" charset="0"/>
              </a:rPr>
              <a:t>Genetics – Biological Terminologies</a:t>
            </a:r>
            <a:endParaRPr lang="en-SG" dirty="0"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42" y="2776677"/>
            <a:ext cx="11894717" cy="34163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Genetics is viewed as 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of heredity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 of inherited characteristics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SG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set of chromosomes, each of which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,,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up of </a:t>
            </a:r>
            <a:r>
              <a:rPr lang="en-SG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genes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SG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SG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chromosome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usually taken to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a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“</a:t>
            </a:r>
            <a:r>
              <a:rPr lang="en-SG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”within the population—in other words,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SG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representation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solution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algn="just"/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GA normally we use Holland’s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approach, where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chromosome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an entire individual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gene in the chromosome represents some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that </a:t>
            </a:r>
            <a:r>
              <a:rPr lang="en-SG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individual’s genetic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115" y="-40491"/>
            <a:ext cx="2176461" cy="218255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78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Monotype Corsiva" panose="03010101010201010101" pitchFamily="66" charset="0"/>
              </a:rPr>
              <a:t>GA - Introduction</a:t>
            </a:r>
            <a:endParaRPr lang="en-SG" dirty="0">
              <a:latin typeface="Monotype Corsiva" panose="03010101010201010101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1" y="2654300"/>
            <a:ext cx="10503645" cy="3416300"/>
          </a:xfrm>
        </p:spPr>
        <p:txBody>
          <a:bodyPr>
            <a:normAutofit/>
          </a:bodyPr>
          <a:lstStyle/>
          <a:p>
            <a:pPr algn="just"/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representation for genetic algorithms is the one that was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by </a:t>
            </a:r>
            <a:r>
              <a:rPr lang="en-SG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Holland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string of bits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string of bits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known as </a:t>
            </a:r>
            <a:r>
              <a:rPr lang="en-S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SG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chromosome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SG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bit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known as a </a:t>
            </a:r>
            <a:r>
              <a:rPr lang="en-SG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gene. </a:t>
            </a:r>
            <a:endParaRPr lang="en-SG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these terms are directly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borrowed from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genetics and illustrate the close manner in which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biological processes.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116" y="0"/>
            <a:ext cx="2176461" cy="218255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31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848" y="0"/>
            <a:ext cx="2173941" cy="21834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552" y="1091727"/>
            <a:ext cx="8761413" cy="706964"/>
          </a:xfrm>
        </p:spPr>
        <p:txBody>
          <a:bodyPr/>
          <a:lstStyle/>
          <a:p>
            <a:r>
              <a:rPr lang="en-SG" dirty="0">
                <a:latin typeface="Monotype Corsiva" panose="03010101010201010101" pitchFamily="66" charset="0"/>
              </a:rPr>
              <a:t>Basic </a:t>
            </a:r>
            <a:r>
              <a:rPr lang="en-SG" dirty="0" smtClean="0">
                <a:latin typeface="Monotype Corsiva" panose="03010101010201010101" pitchFamily="66" charset="0"/>
              </a:rPr>
              <a:t>Terminologies in G A</a:t>
            </a:r>
            <a:r>
              <a:rPr lang="en-SG" dirty="0">
                <a:latin typeface="Monotype Corsiva" panose="03010101010201010101" pitchFamily="66" charset="0"/>
              </a:rPr>
              <a:t/>
            </a:r>
            <a:br>
              <a:rPr lang="en-SG" dirty="0">
                <a:latin typeface="Monotype Corsiva" panose="03010101010201010101" pitchFamily="66" charset="0"/>
              </a:rPr>
            </a:br>
            <a:endParaRPr lang="en-SG" dirty="0"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8" y="2492936"/>
            <a:ext cx="11815482" cy="4163358"/>
          </a:xfrm>
        </p:spPr>
        <p:txBody>
          <a:bodyPr>
            <a:normAutofit/>
          </a:bodyPr>
          <a:lstStyle/>
          <a:p>
            <a:r>
              <a:rPr lang="en-S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It is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set 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the possible (encoded) solutions to the given problem. The population for a GA is analogous to the population for human beings except that instead of human beings, we have </a:t>
            </a:r>
            <a:r>
              <a:rPr lang="en-SG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lang="en-SG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Chromosomes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A chromosome is one such solution to the given problem.</a:t>
            </a:r>
          </a:p>
          <a:p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A gene is one element position of a chromosome.</a:t>
            </a:r>
          </a:p>
          <a:p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Allele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It is the value a gene takes for a particular chromosome.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00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1645</TotalTime>
  <Words>1750</Words>
  <Application>Microsoft Office PowerPoint</Application>
  <PresentationFormat>Widescreen</PresentationFormat>
  <Paragraphs>125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Bookman Old Style</vt:lpstr>
      <vt:lpstr>Century Gothic</vt:lpstr>
      <vt:lpstr>Monotype Corsiva</vt:lpstr>
      <vt:lpstr>Times New Roman</vt:lpstr>
      <vt:lpstr>Wingdings</vt:lpstr>
      <vt:lpstr>Wingdings 3</vt:lpstr>
      <vt:lpstr>Ion Boardroom</vt:lpstr>
      <vt:lpstr>Genetic Algorithm</vt:lpstr>
      <vt:lpstr>Evolution</vt:lpstr>
      <vt:lpstr>Evolutionary Computing</vt:lpstr>
      <vt:lpstr>Optimization</vt:lpstr>
      <vt:lpstr>Genetic Algorithm</vt:lpstr>
      <vt:lpstr>Genetic Algorithm</vt:lpstr>
      <vt:lpstr> Genetics – Biological Terminologies</vt:lpstr>
      <vt:lpstr>GA - Introduction</vt:lpstr>
      <vt:lpstr>Basic Terminologies in G A </vt:lpstr>
      <vt:lpstr>Population , Chromosomes and Gene</vt:lpstr>
      <vt:lpstr>PowerPoint Presentation</vt:lpstr>
      <vt:lpstr>PowerPoint Presentation</vt:lpstr>
      <vt:lpstr>PowerPoint Presentation</vt:lpstr>
      <vt:lpstr>Algorithm Pseudocode</vt:lpstr>
      <vt:lpstr>Cross over Operator</vt:lpstr>
      <vt:lpstr>Single Point Crossover</vt:lpstr>
      <vt:lpstr>Multipoint Point Crossover</vt:lpstr>
      <vt:lpstr>Example</vt:lpstr>
      <vt:lpstr>Uniform Crossover</vt:lpstr>
      <vt:lpstr>Mutation</vt:lpstr>
      <vt:lpstr>Genetic Algorithm</vt:lpstr>
      <vt:lpstr>Genetic Algorithm Steps</vt:lpstr>
      <vt:lpstr>Genetic Algorithm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chart of Genetic Programming</vt:lpstr>
      <vt:lpstr>GP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varghese</dc:creator>
  <cp:lastModifiedBy>Litty Tressa George</cp:lastModifiedBy>
  <cp:revision>175</cp:revision>
  <dcterms:created xsi:type="dcterms:W3CDTF">2019-11-11T17:45:26Z</dcterms:created>
  <dcterms:modified xsi:type="dcterms:W3CDTF">2021-02-16T12:32:22Z</dcterms:modified>
</cp:coreProperties>
</file>