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3" r:id="rId3"/>
    <p:sldId id="260" r:id="rId4"/>
    <p:sldId id="261" r:id="rId5"/>
    <p:sldId id="262" r:id="rId6"/>
    <p:sldId id="283" r:id="rId7"/>
    <p:sldId id="284" r:id="rId8"/>
    <p:sldId id="286" r:id="rId9"/>
    <p:sldId id="287" r:id="rId10"/>
    <p:sldId id="264" r:id="rId11"/>
    <p:sldId id="281" r:id="rId12"/>
    <p:sldId id="282" r:id="rId13"/>
    <p:sldId id="285" r:id="rId14"/>
    <p:sldId id="266" r:id="rId15"/>
    <p:sldId id="265" r:id="rId16"/>
    <p:sldId id="268" r:id="rId17"/>
    <p:sldId id="274" r:id="rId18"/>
    <p:sldId id="263" r:id="rId19"/>
    <p:sldId id="267" r:id="rId20"/>
    <p:sldId id="272" r:id="rId21"/>
    <p:sldId id="269" r:id="rId22"/>
    <p:sldId id="275" r:id="rId23"/>
    <p:sldId id="270" r:id="rId24"/>
    <p:sldId id="276" r:id="rId25"/>
    <p:sldId id="271" r:id="rId26"/>
    <p:sldId id="277" r:id="rId27"/>
    <p:sldId id="278" r:id="rId28"/>
    <p:sldId id="280" r:id="rId29"/>
    <p:sldId id="279"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B04"/>
    <a:srgbClr val="9900CC"/>
    <a:srgbClr val="FF9900"/>
    <a:srgbClr val="D99B01"/>
    <a:srgbClr val="FF66CC"/>
    <a:srgbClr val="FF67AC"/>
    <a:srgbClr val="CC0099"/>
    <a:srgbClr val="FFDC47"/>
    <a:srgbClr val="5EEC3C"/>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p:cViewPr varScale="1">
        <p:scale>
          <a:sx n="90" d="100"/>
          <a:sy n="90" d="100"/>
        </p:scale>
        <p:origin x="84"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E2D15-F25E-40A4-A10A-4C9AFA0BFA6E}" type="datetimeFigureOut">
              <a:rPr lang="en-US" smtClean="0"/>
              <a:t>3/14/2020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AC8A1-FE35-4092-9242-A4D70C7FFD2F}" type="slidenum">
              <a:rPr lang="en-US" smtClean="0"/>
              <a:t>‹#›</a:t>
            </a:fld>
            <a:endParaRPr lang="en-US"/>
          </a:p>
        </p:txBody>
      </p:sp>
    </p:spTree>
    <p:extLst>
      <p:ext uri="{BB962C8B-B14F-4D97-AF65-F5344CB8AC3E}">
        <p14:creationId xmlns:p14="http://schemas.microsoft.com/office/powerpoint/2010/main" val="3245162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3</a:t>
            </a:fld>
            <a:endParaRPr lang="en-US" dirty="0"/>
          </a:p>
        </p:txBody>
      </p:sp>
    </p:spTree>
    <p:extLst>
      <p:ext uri="{BB962C8B-B14F-4D97-AF65-F5344CB8AC3E}">
        <p14:creationId xmlns:p14="http://schemas.microsoft.com/office/powerpoint/2010/main" val="3178504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dirty="0"/>
          </a:p>
        </p:txBody>
      </p:sp>
    </p:spTree>
    <p:extLst>
      <p:ext uri="{BB962C8B-B14F-4D97-AF65-F5344CB8AC3E}">
        <p14:creationId xmlns:p14="http://schemas.microsoft.com/office/powerpoint/2010/main" val="3161712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5318" y="2724455"/>
            <a:ext cx="8093364" cy="1231117"/>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25317" y="1350110"/>
            <a:ext cx="8093366" cy="1068936"/>
          </a:xfrm>
        </p:spPr>
        <p:txBody>
          <a:bodyPr>
            <a:normAutofit/>
          </a:bodyPr>
          <a:lstStyle>
            <a:lvl1pPr marL="0" indent="0" algn="l">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C83626FB-E8F8-4803-8EC8-BF03248BCFA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916229"/>
          </a:xfrm>
        </p:spPr>
        <p:txBody>
          <a:bodyPr>
            <a:normAutofit/>
          </a:bodyPr>
          <a:lstStyle>
            <a:lvl1pPr algn="l">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359504"/>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198559"/>
            <a:ext cx="6260905"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246071" cy="763525"/>
          </a:xfrm>
        </p:spPr>
        <p:txBody>
          <a:bodyPr>
            <a:normAutofit/>
          </a:bodyPr>
          <a:lstStyle>
            <a:lvl1pPr algn="l">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87040"/>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87040"/>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3/14/2020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C20DFF02-B701-4741-A3EA-0F184D940169}"/>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latin typeface="Dubai" panose="020B0503030403030204" pitchFamily="34" charset="-78"/>
              </a:rPr>
              <a:t>This presentation uses a free template provided by FPPT.com</a:t>
            </a:r>
          </a:p>
          <a:p>
            <a:r>
              <a:rPr lang="en-US" sz="1400">
                <a:solidFill>
                  <a:schemeClr val="bg1">
                    <a:lumMod val="65000"/>
                  </a:schemeClr>
                </a:solidFill>
                <a:latin typeface="Dubai" panose="020B0503030403030204" pitchFamily="34" charset="-78"/>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005" y="2877160"/>
            <a:ext cx="4679700" cy="1221056"/>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Introduction to Artificial </a:t>
            </a:r>
            <a:r>
              <a:rPr lang="en-US" sz="4000" dirty="0">
                <a:latin typeface="Times New Roman" panose="02020603050405020304" pitchFamily="18" charset="0"/>
                <a:cs typeface="Times New Roman" panose="02020603050405020304" pitchFamily="18" charset="0"/>
              </a:rPr>
              <a:t>Intelligence </a:t>
            </a:r>
            <a:r>
              <a:rPr lang="en-US" dirty="0"/>
              <a:t/>
            </a:r>
            <a:br>
              <a:rPr lang="en-US" dirty="0"/>
            </a:br>
            <a:endParaRPr lang="en-US" dirty="0"/>
          </a:p>
        </p:txBody>
      </p:sp>
      <p:sp>
        <p:nvSpPr>
          <p:cNvPr id="3" name="Subtitle 2"/>
          <p:cNvSpPr>
            <a:spLocks noGrp="1"/>
          </p:cNvSpPr>
          <p:nvPr>
            <p:ph type="subTitle" idx="1"/>
          </p:nvPr>
        </p:nvSpPr>
        <p:spPr>
          <a:xfrm>
            <a:off x="7015280" y="4332033"/>
            <a:ext cx="8093366" cy="1068936"/>
          </a:xfrm>
        </p:spPr>
        <p:txBody>
          <a:bodyPr>
            <a:normAutofit/>
          </a:bodyPr>
          <a:lstStyle/>
          <a:p>
            <a:r>
              <a:rPr lang="en-US" sz="1800" dirty="0" smtClean="0">
                <a:latin typeface="Georgia" panose="02040502050405020303" pitchFamily="18" charset="0"/>
                <a:cs typeface="Times New Roman" panose="02020603050405020304" pitchFamily="18" charset="0"/>
              </a:rPr>
              <a:t>Litty Tressa George</a:t>
            </a:r>
          </a:p>
          <a:p>
            <a:r>
              <a:rPr lang="en-US" sz="1800" dirty="0" smtClean="0">
                <a:latin typeface="Georgia" panose="02040502050405020303" pitchFamily="18" charset="0"/>
                <a:cs typeface="Times New Roman" panose="02020603050405020304" pitchFamily="18" charset="0"/>
              </a:rPr>
              <a:t>Lecturer FICT</a:t>
            </a:r>
          </a:p>
        </p:txBody>
      </p:sp>
      <p:sp>
        <p:nvSpPr>
          <p:cNvPr id="4" name="Rectangle 3"/>
          <p:cNvSpPr/>
          <p:nvPr/>
        </p:nvSpPr>
        <p:spPr>
          <a:xfrm>
            <a:off x="0" y="4866501"/>
            <a:ext cx="1234633" cy="276999"/>
          </a:xfrm>
          <a:prstGeom prst="rect">
            <a:avLst/>
          </a:prstGeom>
        </p:spPr>
        <p:txBody>
          <a:bodyPr wrap="none">
            <a:spAutoFit/>
          </a:bodyPr>
          <a:lstStyle/>
          <a:p>
            <a:pPr lvl="0">
              <a:spcBef>
                <a:spcPct val="20000"/>
              </a:spcBef>
            </a:pPr>
            <a:r>
              <a:rPr lang="en-US" sz="1200" dirty="0">
                <a:solidFill>
                  <a:srgbClr val="002060"/>
                </a:solidFill>
                <a:latin typeface="Georgia" panose="02040502050405020303" pitchFamily="18" charset="0"/>
                <a:cs typeface="Times New Roman" panose="02020603050405020304" pitchFamily="18" charset="0"/>
              </a:rPr>
              <a:t>Section 1 PPT </a:t>
            </a:r>
            <a:r>
              <a:rPr lang="en-US" sz="1200" dirty="0" smtClean="0">
                <a:solidFill>
                  <a:srgbClr val="002060"/>
                </a:solidFill>
                <a:latin typeface="Georgia" panose="02040502050405020303" pitchFamily="18" charset="0"/>
                <a:cs typeface="Times New Roman" panose="02020603050405020304" pitchFamily="18" charset="0"/>
              </a:rPr>
              <a:t>2</a:t>
            </a:r>
            <a:endParaRPr lang="en-US" sz="1200" dirty="0">
              <a:solidFill>
                <a:srgbClr val="002060"/>
              </a:solidFill>
              <a:latin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350110"/>
            <a:ext cx="8551480" cy="2970044"/>
          </a:xfrm>
          <a:prstGeom prst="rect">
            <a:avLst/>
          </a:prstGeom>
        </p:spPr>
        <p:txBody>
          <a:bodyPr wrap="square">
            <a:spAutoFit/>
          </a:bodyPr>
          <a:lstStyle/>
          <a:p>
            <a:pPr marL="285750" indent="-285750">
              <a:buFont typeface="Wingdings" panose="05000000000000000000" pitchFamily="2" charset="2"/>
              <a:buChar char="v"/>
            </a:pPr>
            <a:r>
              <a:rPr lang="en-US" sz="1700" dirty="0" smtClean="0">
                <a:solidFill>
                  <a:schemeClr val="bg1"/>
                </a:solidFill>
                <a:latin typeface="Times New Roman" panose="02020603050405020304" pitchFamily="18" charset="0"/>
                <a:cs typeface="Times New Roman" panose="02020603050405020304" pitchFamily="18" charset="0"/>
              </a:rPr>
              <a:t>Deep learning is a subset of machine learning which provides the ability to machine to </a:t>
            </a:r>
            <a:r>
              <a:rPr lang="en-US" sz="1700" dirty="0" smtClean="0">
                <a:solidFill>
                  <a:srgbClr val="00B0F0"/>
                </a:solidFill>
                <a:latin typeface="Times New Roman" panose="02020603050405020304" pitchFamily="18" charset="0"/>
                <a:cs typeface="Times New Roman" panose="02020603050405020304" pitchFamily="18" charset="0"/>
              </a:rPr>
              <a:t>perform</a:t>
            </a:r>
            <a:r>
              <a:rPr lang="en-US" sz="1700" dirty="0" smtClean="0">
                <a:solidFill>
                  <a:schemeClr val="bg1"/>
                </a:solidFill>
                <a:latin typeface="Times New Roman" panose="02020603050405020304" pitchFamily="18" charset="0"/>
                <a:cs typeface="Times New Roman" panose="02020603050405020304" pitchFamily="18" charset="0"/>
              </a:rPr>
              <a:t> </a:t>
            </a:r>
            <a:r>
              <a:rPr lang="en-US" sz="1700" dirty="0" smtClean="0">
                <a:solidFill>
                  <a:srgbClr val="00B0F0"/>
                </a:solidFill>
                <a:latin typeface="Times New Roman" panose="02020603050405020304" pitchFamily="18" charset="0"/>
                <a:cs typeface="Times New Roman" panose="02020603050405020304" pitchFamily="18" charset="0"/>
              </a:rPr>
              <a:t>human-like tasks without human involvement</a:t>
            </a:r>
            <a:r>
              <a:rPr lang="en-US" sz="1700" dirty="0" smtClean="0">
                <a:solidFill>
                  <a:schemeClr val="bg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sz="1700" dirty="0" smtClean="0">
                <a:solidFill>
                  <a:schemeClr val="bg1"/>
                </a:solidFill>
                <a:latin typeface="Times New Roman" panose="02020603050405020304" pitchFamily="18" charset="0"/>
                <a:cs typeface="Times New Roman" panose="02020603050405020304" pitchFamily="18" charset="0"/>
              </a:rPr>
              <a:t> It provides the ability to an AI agent to </a:t>
            </a:r>
            <a:r>
              <a:rPr lang="en-US" sz="1700" dirty="0" smtClean="0">
                <a:solidFill>
                  <a:srgbClr val="00B0F0"/>
                </a:solidFill>
                <a:latin typeface="Times New Roman" panose="02020603050405020304" pitchFamily="18" charset="0"/>
                <a:cs typeface="Times New Roman" panose="02020603050405020304" pitchFamily="18" charset="0"/>
              </a:rPr>
              <a:t>mimic the human brain</a:t>
            </a:r>
            <a:r>
              <a:rPr lang="en-US" sz="1700" dirty="0" smtClean="0">
                <a:solidFill>
                  <a:schemeClr val="bg1"/>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sz="1700" dirty="0" smtClean="0">
                <a:solidFill>
                  <a:schemeClr val="bg1"/>
                </a:solidFill>
                <a:latin typeface="Times New Roman" panose="02020603050405020304" pitchFamily="18" charset="0"/>
                <a:cs typeface="Times New Roman" panose="02020603050405020304" pitchFamily="18" charset="0"/>
              </a:rPr>
              <a:t>Deep learning can </a:t>
            </a:r>
            <a:r>
              <a:rPr lang="en-US" sz="1700" dirty="0" smtClean="0">
                <a:solidFill>
                  <a:srgbClr val="00B0F0"/>
                </a:solidFill>
                <a:latin typeface="Times New Roman" panose="02020603050405020304" pitchFamily="18" charset="0"/>
                <a:cs typeface="Times New Roman" panose="02020603050405020304" pitchFamily="18" charset="0"/>
              </a:rPr>
              <a:t>use both supervised and unsupervised </a:t>
            </a:r>
            <a:r>
              <a:rPr lang="en-US" sz="1700" dirty="0" smtClean="0">
                <a:solidFill>
                  <a:schemeClr val="bg1"/>
                </a:solidFill>
                <a:latin typeface="Times New Roman" panose="02020603050405020304" pitchFamily="18" charset="0"/>
                <a:cs typeface="Times New Roman" panose="02020603050405020304" pitchFamily="18" charset="0"/>
              </a:rPr>
              <a:t>learning to </a:t>
            </a:r>
            <a:r>
              <a:rPr lang="en-US" sz="1700" dirty="0" smtClean="0">
                <a:solidFill>
                  <a:srgbClr val="00B0F0"/>
                </a:solidFill>
                <a:latin typeface="Times New Roman" panose="02020603050405020304" pitchFamily="18" charset="0"/>
                <a:cs typeface="Times New Roman" panose="02020603050405020304" pitchFamily="18" charset="0"/>
              </a:rPr>
              <a:t>train</a:t>
            </a:r>
            <a:r>
              <a:rPr lang="en-US" sz="1700" dirty="0" smtClean="0">
                <a:solidFill>
                  <a:schemeClr val="bg1"/>
                </a:solidFill>
                <a:latin typeface="Times New Roman" panose="02020603050405020304" pitchFamily="18" charset="0"/>
                <a:cs typeface="Times New Roman" panose="02020603050405020304" pitchFamily="18" charset="0"/>
              </a:rPr>
              <a:t> an AI agent.</a:t>
            </a:r>
          </a:p>
          <a:p>
            <a:pPr marL="285750" indent="-285750">
              <a:buFont typeface="Wingdings" panose="05000000000000000000" pitchFamily="2" charset="2"/>
              <a:buChar char="v"/>
            </a:pPr>
            <a:endParaRPr lang="en-US" sz="17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dirty="0" smtClean="0">
                <a:solidFill>
                  <a:schemeClr val="bg1"/>
                </a:solidFill>
                <a:latin typeface="Times New Roman" panose="02020603050405020304" pitchFamily="18" charset="0"/>
                <a:cs typeface="Times New Roman" panose="02020603050405020304" pitchFamily="18" charset="0"/>
              </a:rPr>
              <a:t>Deep learning is implemented through </a:t>
            </a:r>
            <a:r>
              <a:rPr lang="en-US" sz="1700" dirty="0" smtClean="0">
                <a:solidFill>
                  <a:srgbClr val="00B0F0"/>
                </a:solidFill>
                <a:latin typeface="Times New Roman" panose="02020603050405020304" pitchFamily="18" charset="0"/>
                <a:cs typeface="Times New Roman" panose="02020603050405020304" pitchFamily="18" charset="0"/>
              </a:rPr>
              <a:t>neural networks architecture </a:t>
            </a:r>
            <a:r>
              <a:rPr lang="en-US" sz="1700" dirty="0" smtClean="0">
                <a:solidFill>
                  <a:schemeClr val="bg1"/>
                </a:solidFill>
                <a:latin typeface="Times New Roman" panose="02020603050405020304" pitchFamily="18" charset="0"/>
                <a:cs typeface="Times New Roman" panose="02020603050405020304" pitchFamily="18" charset="0"/>
              </a:rPr>
              <a:t>hence also called a </a:t>
            </a:r>
            <a:r>
              <a:rPr lang="en-US" sz="1700" dirty="0" smtClean="0">
                <a:solidFill>
                  <a:srgbClr val="00B0F0"/>
                </a:solidFill>
                <a:latin typeface="Times New Roman" panose="02020603050405020304" pitchFamily="18" charset="0"/>
                <a:cs typeface="Times New Roman" panose="02020603050405020304" pitchFamily="18" charset="0"/>
              </a:rPr>
              <a:t>deep neural network.</a:t>
            </a:r>
          </a:p>
          <a:p>
            <a:pPr marL="285750" indent="-285750">
              <a:buFont typeface="Wingdings" panose="05000000000000000000" pitchFamily="2" charset="2"/>
              <a:buChar char="v"/>
            </a:pPr>
            <a:r>
              <a:rPr lang="en-US" sz="1700" dirty="0" smtClean="0">
                <a:solidFill>
                  <a:schemeClr val="bg1"/>
                </a:solidFill>
                <a:latin typeface="Times New Roman" panose="02020603050405020304" pitchFamily="18" charset="0"/>
                <a:cs typeface="Times New Roman" panose="02020603050405020304" pitchFamily="18" charset="0"/>
              </a:rPr>
              <a:t>Deep learning is the primary technology behind self-driving cars, speech recognition, image recognition, automatic machine translation, etc.</a:t>
            </a:r>
          </a:p>
          <a:p>
            <a:pPr marL="285750" indent="-285750">
              <a:buFont typeface="Wingdings" panose="05000000000000000000" pitchFamily="2" charset="2"/>
              <a:buChar char="v"/>
            </a:pPr>
            <a:r>
              <a:rPr lang="en-US" sz="1700" dirty="0" smtClean="0">
                <a:solidFill>
                  <a:schemeClr val="bg1"/>
                </a:solidFill>
                <a:latin typeface="Times New Roman" panose="02020603050405020304" pitchFamily="18" charset="0"/>
                <a:cs typeface="Times New Roman" panose="02020603050405020304" pitchFamily="18" charset="0"/>
              </a:rPr>
              <a:t>The </a:t>
            </a:r>
            <a:r>
              <a:rPr lang="en-US" sz="1700" dirty="0" smtClean="0">
                <a:solidFill>
                  <a:srgbClr val="00B0F0"/>
                </a:solidFill>
                <a:latin typeface="Times New Roman" panose="02020603050405020304" pitchFamily="18" charset="0"/>
                <a:cs typeface="Times New Roman" panose="02020603050405020304" pitchFamily="18" charset="0"/>
              </a:rPr>
              <a:t>main challenge </a:t>
            </a:r>
            <a:r>
              <a:rPr lang="en-US" sz="1700" dirty="0" smtClean="0">
                <a:solidFill>
                  <a:schemeClr val="bg1"/>
                </a:solidFill>
                <a:latin typeface="Times New Roman" panose="02020603050405020304" pitchFamily="18" charset="0"/>
                <a:cs typeface="Times New Roman" panose="02020603050405020304" pitchFamily="18" charset="0"/>
              </a:rPr>
              <a:t>for deep learning is that it requires lots of data with lots of computational power.</a:t>
            </a:r>
            <a:endParaRPr lang="en-US" sz="1700"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976015" y="128470"/>
            <a:ext cx="2141933" cy="461665"/>
          </a:xfrm>
          <a:prstGeom prst="rect">
            <a:avLst/>
          </a:prstGeom>
        </p:spPr>
        <p:txBody>
          <a:bodyPr wrap="none">
            <a:spAutoFit/>
          </a:bodyPr>
          <a:lstStyle/>
          <a:p>
            <a:r>
              <a:rPr lang="en-US" sz="2400" b="1" dirty="0">
                <a:solidFill>
                  <a:srgbClr val="0070C0"/>
                </a:solidFill>
                <a:latin typeface="Times New Roman" panose="02020603050405020304" pitchFamily="18" charset="0"/>
                <a:cs typeface="Times New Roman" panose="02020603050405020304" pitchFamily="18" charset="0"/>
              </a:rPr>
              <a:t>Deep Learning</a:t>
            </a:r>
          </a:p>
        </p:txBody>
      </p:sp>
    </p:spTree>
    <p:extLst>
      <p:ext uri="{BB962C8B-B14F-4D97-AF65-F5344CB8AC3E}">
        <p14:creationId xmlns:p14="http://schemas.microsoft.com/office/powerpoint/2010/main" val="1080874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1175"/>
            <a:ext cx="6260905" cy="572644"/>
          </a:xfrm>
        </p:spPr>
        <p:txBody>
          <a:bodyPr>
            <a:noAutofit/>
          </a:bodyPr>
          <a:lstStyle/>
          <a:p>
            <a:r>
              <a:rPr lang="en-US" sz="2400" dirty="0">
                <a:latin typeface="Times New Roman" panose="02020603050405020304" pitchFamily="18" charset="0"/>
                <a:cs typeface="Times New Roman" panose="02020603050405020304" pitchFamily="18" charset="0"/>
              </a:rPr>
              <a:t>How deep learning works: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143555" y="1044700"/>
            <a:ext cx="6561740" cy="3754874"/>
          </a:xfrm>
          <a:prstGeom prst="rect">
            <a:avLst/>
          </a:prstGeom>
        </p:spPr>
        <p:txBody>
          <a:bodyPr wrap="square">
            <a:spAutoFit/>
          </a:bodyPr>
          <a:lstStyle/>
          <a:p>
            <a:pPr marL="285750" indent="-285750" algn="just">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Deep </a:t>
            </a:r>
            <a:r>
              <a:rPr lang="en-US" sz="1700" dirty="0">
                <a:latin typeface="Times New Roman" panose="02020603050405020304" pitchFamily="18" charset="0"/>
                <a:cs typeface="Times New Roman" panose="02020603050405020304" pitchFamily="18" charset="0"/>
              </a:rPr>
              <a:t>Learning Algorithms work on </a:t>
            </a:r>
            <a:r>
              <a:rPr lang="en-US" sz="1700" dirty="0">
                <a:solidFill>
                  <a:srgbClr val="0070C0"/>
                </a:solidFill>
                <a:latin typeface="Times New Roman" panose="02020603050405020304" pitchFamily="18" charset="0"/>
                <a:cs typeface="Times New Roman" panose="02020603050405020304" pitchFamily="18" charset="0"/>
              </a:rPr>
              <a:t>deep neural networks</a:t>
            </a:r>
            <a:r>
              <a:rPr lang="en-US" sz="1700" dirty="0">
                <a:latin typeface="Times New Roman" panose="02020603050405020304" pitchFamily="18" charset="0"/>
                <a:cs typeface="Times New Roman" panose="02020603050405020304" pitchFamily="18" charset="0"/>
              </a:rPr>
              <a:t>, so it is called deep learning. </a:t>
            </a:r>
            <a:endParaRPr lang="en-US" sz="17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These </a:t>
            </a:r>
            <a:r>
              <a:rPr lang="en-US" sz="1700" dirty="0">
                <a:latin typeface="Times New Roman" panose="02020603050405020304" pitchFamily="18" charset="0"/>
                <a:cs typeface="Times New Roman" panose="02020603050405020304" pitchFamily="18" charset="0"/>
              </a:rPr>
              <a:t>deep neural networks are made of </a:t>
            </a:r>
            <a:r>
              <a:rPr lang="en-US" sz="1700" dirty="0">
                <a:solidFill>
                  <a:srgbClr val="0070C0"/>
                </a:solidFill>
                <a:latin typeface="Times New Roman" panose="02020603050405020304" pitchFamily="18" charset="0"/>
                <a:cs typeface="Times New Roman" panose="02020603050405020304" pitchFamily="18" charset="0"/>
              </a:rPr>
              <a:t>multiple layers</a:t>
            </a:r>
            <a:r>
              <a:rPr lang="en-US" sz="17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The first layer is called an </a:t>
            </a:r>
            <a:r>
              <a:rPr lang="en-US" sz="1700" dirty="0">
                <a:solidFill>
                  <a:srgbClr val="0070C0"/>
                </a:solidFill>
                <a:latin typeface="Times New Roman" panose="02020603050405020304" pitchFamily="18" charset="0"/>
                <a:cs typeface="Times New Roman" panose="02020603050405020304" pitchFamily="18" charset="0"/>
              </a:rPr>
              <a:t>Input layer</a:t>
            </a:r>
            <a:r>
              <a:rPr lang="en-US" sz="1700" dirty="0">
                <a:latin typeface="Times New Roman" panose="02020603050405020304" pitchFamily="18" charset="0"/>
                <a:cs typeface="Times New Roman" panose="02020603050405020304" pitchFamily="18" charset="0"/>
              </a:rPr>
              <a:t>, the last layer is called an </a:t>
            </a:r>
            <a:r>
              <a:rPr lang="en-US" sz="1700" dirty="0">
                <a:solidFill>
                  <a:srgbClr val="0070C0"/>
                </a:solidFill>
                <a:latin typeface="Times New Roman" panose="02020603050405020304" pitchFamily="18" charset="0"/>
                <a:cs typeface="Times New Roman" panose="02020603050405020304" pitchFamily="18" charset="0"/>
              </a:rPr>
              <a:t>output layer,</a:t>
            </a:r>
            <a:r>
              <a:rPr lang="en-US" sz="1700" dirty="0">
                <a:latin typeface="Times New Roman" panose="02020603050405020304" pitchFamily="18" charset="0"/>
                <a:cs typeface="Times New Roman" panose="02020603050405020304" pitchFamily="18" charset="0"/>
              </a:rPr>
              <a:t> and all layers between these two layers are called </a:t>
            </a:r>
            <a:r>
              <a:rPr lang="en-US" sz="1700" dirty="0">
                <a:solidFill>
                  <a:srgbClr val="0070C0"/>
                </a:solidFill>
                <a:latin typeface="Times New Roman" panose="02020603050405020304" pitchFamily="18" charset="0"/>
                <a:cs typeface="Times New Roman" panose="02020603050405020304" pitchFamily="18" charset="0"/>
              </a:rPr>
              <a:t>hidden layers</a:t>
            </a:r>
            <a:r>
              <a:rPr lang="en-US" sz="17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In the deep neural network, there are multiple hidden layers, and each layer is composed of neurons. </a:t>
            </a:r>
            <a:endParaRPr lang="en-US" sz="17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These </a:t>
            </a:r>
            <a:r>
              <a:rPr lang="en-US" sz="1700" dirty="0">
                <a:latin typeface="Times New Roman" panose="02020603050405020304" pitchFamily="18" charset="0"/>
                <a:cs typeface="Times New Roman" panose="02020603050405020304" pitchFamily="18" charset="0"/>
              </a:rPr>
              <a:t>neurons are </a:t>
            </a:r>
            <a:r>
              <a:rPr lang="en-US" sz="1700" dirty="0">
                <a:solidFill>
                  <a:srgbClr val="0070C0"/>
                </a:solidFill>
                <a:latin typeface="Times New Roman" panose="02020603050405020304" pitchFamily="18" charset="0"/>
                <a:cs typeface="Times New Roman" panose="02020603050405020304" pitchFamily="18" charset="0"/>
              </a:rPr>
              <a:t>connected</a:t>
            </a:r>
            <a:r>
              <a:rPr lang="en-US" sz="1700" dirty="0">
                <a:latin typeface="Times New Roman" panose="02020603050405020304" pitchFamily="18" charset="0"/>
                <a:cs typeface="Times New Roman" panose="02020603050405020304" pitchFamily="18" charset="0"/>
              </a:rPr>
              <a:t> in each layer.</a:t>
            </a:r>
          </a:p>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The </a:t>
            </a:r>
            <a:r>
              <a:rPr lang="en-US" sz="1700" dirty="0">
                <a:solidFill>
                  <a:srgbClr val="0070C0"/>
                </a:solidFill>
                <a:latin typeface="Times New Roman" panose="02020603050405020304" pitchFamily="18" charset="0"/>
                <a:cs typeface="Times New Roman" panose="02020603050405020304" pitchFamily="18" charset="0"/>
              </a:rPr>
              <a:t>input layer </a:t>
            </a:r>
            <a:r>
              <a:rPr lang="en-US" sz="1700" dirty="0">
                <a:latin typeface="Times New Roman" panose="02020603050405020304" pitchFamily="18" charset="0"/>
                <a:cs typeface="Times New Roman" panose="02020603050405020304" pitchFamily="18" charset="0"/>
              </a:rPr>
              <a:t>receives input data, and the neurons propagate the input signal to its above layers.</a:t>
            </a:r>
          </a:p>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The </a:t>
            </a:r>
            <a:r>
              <a:rPr lang="en-US" sz="1700" dirty="0">
                <a:solidFill>
                  <a:srgbClr val="0070C0"/>
                </a:solidFill>
                <a:latin typeface="Times New Roman" panose="02020603050405020304" pitchFamily="18" charset="0"/>
                <a:cs typeface="Times New Roman" panose="02020603050405020304" pitchFamily="18" charset="0"/>
              </a:rPr>
              <a:t>hidden layers </a:t>
            </a:r>
            <a:r>
              <a:rPr lang="en-US" sz="1700" dirty="0">
                <a:latin typeface="Times New Roman" panose="02020603050405020304" pitchFamily="18" charset="0"/>
                <a:cs typeface="Times New Roman" panose="02020603050405020304" pitchFamily="18" charset="0"/>
              </a:rPr>
              <a:t>perform </a:t>
            </a:r>
            <a:r>
              <a:rPr lang="en-US" sz="1700" dirty="0">
                <a:solidFill>
                  <a:srgbClr val="0070C0"/>
                </a:solidFill>
                <a:latin typeface="Times New Roman" panose="02020603050405020304" pitchFamily="18" charset="0"/>
                <a:cs typeface="Times New Roman" panose="02020603050405020304" pitchFamily="18" charset="0"/>
              </a:rPr>
              <a:t>mathematical operations on inputs</a:t>
            </a:r>
            <a:r>
              <a:rPr lang="en-US" sz="1700" dirty="0">
                <a:latin typeface="Times New Roman" panose="02020603050405020304" pitchFamily="18" charset="0"/>
                <a:cs typeface="Times New Roman" panose="02020603050405020304" pitchFamily="18" charset="0"/>
              </a:rPr>
              <a:t>, and the performed data forwarded to the output layer.</a:t>
            </a:r>
          </a:p>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The </a:t>
            </a:r>
            <a:r>
              <a:rPr lang="en-US" sz="1700" dirty="0">
                <a:solidFill>
                  <a:srgbClr val="0070C0"/>
                </a:solidFill>
                <a:latin typeface="Times New Roman" panose="02020603050405020304" pitchFamily="18" charset="0"/>
                <a:cs typeface="Times New Roman" panose="02020603050405020304" pitchFamily="18" charset="0"/>
              </a:rPr>
              <a:t>output layer </a:t>
            </a:r>
            <a:r>
              <a:rPr lang="en-US" sz="1700" dirty="0">
                <a:latin typeface="Times New Roman" panose="02020603050405020304" pitchFamily="18" charset="0"/>
                <a:cs typeface="Times New Roman" panose="02020603050405020304" pitchFamily="18" charset="0"/>
              </a:rPr>
              <a:t>returns the output to the user</a:t>
            </a:r>
            <a:r>
              <a:rPr lang="en-US" sz="1700" dirty="0" smtClean="0">
                <a:latin typeface="Times New Roman" panose="02020603050405020304" pitchFamily="18" charset="0"/>
                <a:cs typeface="Times New Roman" panose="02020603050405020304" pitchFamily="18" charset="0"/>
              </a:rPr>
              <a:t>.</a:t>
            </a:r>
          </a:p>
          <a:p>
            <a:endParaRPr lang="en-US" sz="1700" dirty="0"/>
          </a:p>
        </p:txBody>
      </p:sp>
    </p:spTree>
    <p:extLst>
      <p:ext uri="{BB962C8B-B14F-4D97-AF65-F5344CB8AC3E}">
        <p14:creationId xmlns:p14="http://schemas.microsoft.com/office/powerpoint/2010/main" val="3235150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2488"/>
            <a:ext cx="9144000" cy="3933607"/>
          </a:xfrm>
          <a:prstGeom prst="rect">
            <a:avLst/>
          </a:prstGeom>
        </p:spPr>
      </p:pic>
      <p:sp>
        <p:nvSpPr>
          <p:cNvPr id="3" name="Rectangle 2"/>
          <p:cNvSpPr/>
          <p:nvPr/>
        </p:nvSpPr>
        <p:spPr>
          <a:xfrm>
            <a:off x="2892245" y="4251505"/>
            <a:ext cx="2743059" cy="369332"/>
          </a:xfrm>
          <a:prstGeom prst="rect">
            <a:avLst/>
          </a:prstGeom>
        </p:spPr>
        <p:txBody>
          <a:bodyPr wrap="none">
            <a:spAutoFit/>
          </a:bodyPr>
          <a:lstStyle/>
          <a:p>
            <a:r>
              <a:rPr lang="en-US" dirty="0" smtClean="0">
                <a:solidFill>
                  <a:schemeClr val="bg1"/>
                </a:solidFill>
                <a:latin typeface="Times New Roman" panose="02020603050405020304" pitchFamily="18" charset="0"/>
                <a:cs typeface="Times New Roman" panose="02020603050405020304" pitchFamily="18" charset="0"/>
              </a:rPr>
              <a:t>Fig: Deep Neural Networks</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721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9123720" cy="5124755"/>
          </a:xfrm>
          <a:prstGeom prst="rect">
            <a:avLst/>
          </a:prstGeom>
        </p:spPr>
      </p:pic>
    </p:spTree>
    <p:extLst>
      <p:ext uri="{BB962C8B-B14F-4D97-AF65-F5344CB8AC3E}">
        <p14:creationId xmlns:p14="http://schemas.microsoft.com/office/powerpoint/2010/main" val="1626634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080" y="25705"/>
            <a:ext cx="6260905" cy="572644"/>
          </a:xfrm>
        </p:spPr>
        <p:txBody>
          <a:bodyPr>
            <a:normAutofit/>
          </a:bodyPr>
          <a:lstStyle/>
          <a:p>
            <a:r>
              <a:rPr lang="en-US" sz="2800" b="1" dirty="0" smtClean="0">
                <a:latin typeface="Times New Roman" panose="02020603050405020304" pitchFamily="18" charset="0"/>
                <a:cs typeface="Times New Roman" panose="02020603050405020304" pitchFamily="18" charset="0"/>
              </a:rPr>
              <a:t>Natural Language Processing</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1192" y="701114"/>
            <a:ext cx="6871725" cy="3511061"/>
          </a:xfrm>
        </p:spPr>
        <p:txBody>
          <a:bodyPr>
            <a:noAutofit/>
          </a:bodyPr>
          <a:lstStyle/>
          <a:p>
            <a:pPr algn="just">
              <a:buFont typeface="Wingdings" panose="05000000000000000000" pitchFamily="2" charset="2"/>
              <a:buChar char="v"/>
            </a:pPr>
            <a:r>
              <a:rPr lang="en-US" sz="1700" dirty="0">
                <a:solidFill>
                  <a:schemeClr val="tx1"/>
                </a:solidFill>
                <a:latin typeface="Times New Roman" panose="02020603050405020304" pitchFamily="18" charset="0"/>
                <a:cs typeface="Times New Roman" panose="02020603050405020304" pitchFamily="18" charset="0"/>
              </a:rPr>
              <a:t>Natural language processing is a subfield of computer science and artificial intelligence. </a:t>
            </a:r>
            <a:endParaRPr lang="en-US" sz="17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700" dirty="0" smtClean="0">
                <a:solidFill>
                  <a:schemeClr val="tx1"/>
                </a:solidFill>
                <a:latin typeface="Times New Roman" panose="02020603050405020304" pitchFamily="18" charset="0"/>
                <a:cs typeface="Times New Roman" panose="02020603050405020304" pitchFamily="18" charset="0"/>
              </a:rPr>
              <a:t>NLP </a:t>
            </a:r>
            <a:r>
              <a:rPr lang="en-US" sz="1700" dirty="0">
                <a:solidFill>
                  <a:schemeClr val="tx1"/>
                </a:solidFill>
                <a:latin typeface="Times New Roman" panose="02020603050405020304" pitchFamily="18" charset="0"/>
                <a:cs typeface="Times New Roman" panose="02020603050405020304" pitchFamily="18" charset="0"/>
              </a:rPr>
              <a:t>enables a computer system to </a:t>
            </a:r>
            <a:r>
              <a:rPr lang="en-US" sz="1700" dirty="0">
                <a:solidFill>
                  <a:srgbClr val="0070C0"/>
                </a:solidFill>
                <a:latin typeface="Times New Roman" panose="02020603050405020304" pitchFamily="18" charset="0"/>
                <a:cs typeface="Times New Roman" panose="02020603050405020304" pitchFamily="18" charset="0"/>
              </a:rPr>
              <a:t>understand and process human </a:t>
            </a:r>
            <a:r>
              <a:rPr lang="en-US" sz="1700" dirty="0" smtClean="0">
                <a:solidFill>
                  <a:srgbClr val="0070C0"/>
                </a:solidFill>
                <a:latin typeface="Times New Roman" panose="02020603050405020304" pitchFamily="18" charset="0"/>
                <a:cs typeface="Times New Roman" panose="02020603050405020304" pitchFamily="18" charset="0"/>
              </a:rPr>
              <a:t>languages</a:t>
            </a:r>
            <a:r>
              <a:rPr lang="en-US" sz="1700" dirty="0" smtClean="0">
                <a:solidFill>
                  <a:schemeClr val="tx1"/>
                </a:solidFill>
                <a:latin typeface="Times New Roman" panose="02020603050405020304" pitchFamily="18" charset="0"/>
                <a:cs typeface="Times New Roman" panose="02020603050405020304" pitchFamily="18" charset="0"/>
              </a:rPr>
              <a:t>.</a:t>
            </a:r>
            <a:endParaRPr lang="en-US" sz="17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700" dirty="0" smtClean="0">
                <a:solidFill>
                  <a:schemeClr val="tx1"/>
                </a:solidFill>
                <a:latin typeface="Times New Roman" panose="02020603050405020304" pitchFamily="18" charset="0"/>
                <a:cs typeface="Times New Roman" panose="02020603050405020304" pitchFamily="18" charset="0"/>
              </a:rPr>
              <a:t>NLP </a:t>
            </a:r>
            <a:r>
              <a:rPr lang="en-US" sz="1700" dirty="0">
                <a:solidFill>
                  <a:schemeClr val="tx1"/>
                </a:solidFill>
                <a:latin typeface="Times New Roman" panose="02020603050405020304" pitchFamily="18" charset="0"/>
                <a:cs typeface="Times New Roman" panose="02020603050405020304" pitchFamily="18" charset="0"/>
              </a:rPr>
              <a:t>plays an important role in AI as without NLP, AI agent cannot work on human instructions, but with the help of NLP, we can instruct an AI system on our language. </a:t>
            </a:r>
            <a:endParaRPr lang="en-US" sz="17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700" dirty="0" smtClean="0">
                <a:solidFill>
                  <a:schemeClr val="tx1"/>
                </a:solidFill>
                <a:latin typeface="Times New Roman" panose="02020603050405020304" pitchFamily="18" charset="0"/>
                <a:cs typeface="Times New Roman" panose="02020603050405020304" pitchFamily="18" charset="0"/>
              </a:rPr>
              <a:t>Today </a:t>
            </a:r>
            <a:r>
              <a:rPr lang="en-US" sz="1700" dirty="0">
                <a:solidFill>
                  <a:schemeClr val="tx1"/>
                </a:solidFill>
                <a:latin typeface="Times New Roman" panose="02020603050405020304" pitchFamily="18" charset="0"/>
                <a:cs typeface="Times New Roman" panose="02020603050405020304" pitchFamily="18" charset="0"/>
              </a:rPr>
              <a:t>we are all around AI, and as well as NLP, we can easily ask Siri, Google or Cortana to help us in our language.</a:t>
            </a:r>
          </a:p>
          <a:p>
            <a:pPr algn="just">
              <a:buFont typeface="Wingdings" panose="05000000000000000000" pitchFamily="2" charset="2"/>
              <a:buChar char="v"/>
            </a:pPr>
            <a:r>
              <a:rPr lang="en-US" sz="1700" dirty="0" smtClean="0">
                <a:solidFill>
                  <a:schemeClr val="tx1"/>
                </a:solidFill>
                <a:latin typeface="Times New Roman" panose="02020603050405020304" pitchFamily="18" charset="0"/>
                <a:cs typeface="Times New Roman" panose="02020603050405020304" pitchFamily="18" charset="0"/>
              </a:rPr>
              <a:t>Natural </a:t>
            </a:r>
            <a:r>
              <a:rPr lang="en-US" sz="1700" dirty="0">
                <a:solidFill>
                  <a:schemeClr val="tx1"/>
                </a:solidFill>
                <a:latin typeface="Times New Roman" panose="02020603050405020304" pitchFamily="18" charset="0"/>
                <a:cs typeface="Times New Roman" panose="02020603050405020304" pitchFamily="18" charset="0"/>
              </a:rPr>
              <a:t>language processing application enables a user to communicate with the system in their own </a:t>
            </a:r>
            <a:r>
              <a:rPr lang="en-US" sz="1700" dirty="0" smtClean="0">
                <a:solidFill>
                  <a:schemeClr val="tx1"/>
                </a:solidFill>
                <a:latin typeface="Times New Roman" panose="02020603050405020304" pitchFamily="18" charset="0"/>
                <a:cs typeface="Times New Roman" panose="02020603050405020304" pitchFamily="18" charset="0"/>
              </a:rPr>
              <a:t>languages </a:t>
            </a:r>
            <a:r>
              <a:rPr lang="en-US" sz="1700" dirty="0">
                <a:solidFill>
                  <a:schemeClr val="tx1"/>
                </a:solidFill>
                <a:latin typeface="Times New Roman" panose="02020603050405020304" pitchFamily="18" charset="0"/>
                <a:cs typeface="Times New Roman" panose="02020603050405020304" pitchFamily="18" charset="0"/>
              </a:rPr>
              <a:t>directly</a:t>
            </a:r>
            <a:r>
              <a:rPr lang="en-US" sz="1700" dirty="0" smtClean="0">
                <a:solidFill>
                  <a:schemeClr val="tx1"/>
                </a:solidFill>
                <a:latin typeface="Times New Roman" panose="02020603050405020304" pitchFamily="18" charset="0"/>
                <a:cs typeface="Times New Roman" panose="02020603050405020304" pitchFamily="18" charset="0"/>
              </a:rPr>
              <a:t>.</a:t>
            </a:r>
          </a:p>
          <a:p>
            <a:pPr marL="0" indent="0" algn="just">
              <a:buNone/>
            </a:pPr>
            <a:endParaRPr lang="en-US" sz="17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700" dirty="0" smtClean="0">
                <a:solidFill>
                  <a:schemeClr val="tx1"/>
                </a:solidFill>
                <a:latin typeface="Times New Roman" panose="02020603050405020304" pitchFamily="18" charset="0"/>
                <a:cs typeface="Times New Roman" panose="02020603050405020304" pitchFamily="18" charset="0"/>
              </a:rPr>
              <a:t>The </a:t>
            </a:r>
            <a:r>
              <a:rPr lang="en-US" sz="1700" dirty="0">
                <a:solidFill>
                  <a:schemeClr val="tx1"/>
                </a:solidFill>
                <a:latin typeface="Times New Roman" panose="02020603050405020304" pitchFamily="18" charset="0"/>
                <a:cs typeface="Times New Roman" panose="02020603050405020304" pitchFamily="18" charset="0"/>
              </a:rPr>
              <a:t>Input and output of NLP applications can be in two forms</a:t>
            </a:r>
            <a:r>
              <a:rPr lang="en-US" sz="1700" dirty="0" smtClean="0">
                <a:solidFill>
                  <a:schemeClr val="tx1"/>
                </a:solidFill>
                <a:latin typeface="Times New Roman" panose="02020603050405020304" pitchFamily="18" charset="0"/>
                <a:cs typeface="Times New Roman" panose="02020603050405020304" pitchFamily="18" charset="0"/>
              </a:rPr>
              <a:t>:</a:t>
            </a:r>
            <a:endParaRPr lang="en-US" sz="1700" dirty="0">
              <a:solidFill>
                <a:schemeClr val="tx1"/>
              </a:solidFill>
              <a:latin typeface="Times New Roman" panose="02020603050405020304" pitchFamily="18" charset="0"/>
              <a:cs typeface="Times New Roman" panose="02020603050405020304" pitchFamily="18" charset="0"/>
            </a:endParaRPr>
          </a:p>
          <a:p>
            <a:pPr marL="2290763" indent="-285750" algn="just">
              <a:buFont typeface="Courier New" panose="02070309020205020404" pitchFamily="49" charset="0"/>
              <a:buChar char="o"/>
            </a:pPr>
            <a:r>
              <a:rPr lang="en-US" sz="1700" dirty="0">
                <a:solidFill>
                  <a:schemeClr val="tx1"/>
                </a:solidFill>
                <a:latin typeface="Times New Roman" panose="02020603050405020304" pitchFamily="18" charset="0"/>
                <a:cs typeface="Times New Roman" panose="02020603050405020304" pitchFamily="18" charset="0"/>
              </a:rPr>
              <a:t>Speech</a:t>
            </a:r>
          </a:p>
          <a:p>
            <a:pPr marL="2290763" indent="-285750" algn="just">
              <a:buFont typeface="Courier New" panose="02070309020205020404" pitchFamily="49" charset="0"/>
              <a:buChar char="o"/>
            </a:pPr>
            <a:r>
              <a:rPr lang="en-US" sz="1700" dirty="0">
                <a:solidFill>
                  <a:schemeClr val="tx1"/>
                </a:solidFill>
                <a:latin typeface="Times New Roman" panose="02020603050405020304" pitchFamily="18" charset="0"/>
                <a:cs typeface="Times New Roman" panose="02020603050405020304" pitchFamily="18" charset="0"/>
              </a:rPr>
              <a:t>Text</a:t>
            </a:r>
          </a:p>
        </p:txBody>
      </p:sp>
    </p:spTree>
    <p:extLst>
      <p:ext uri="{BB962C8B-B14F-4D97-AF65-F5344CB8AC3E}">
        <p14:creationId xmlns:p14="http://schemas.microsoft.com/office/powerpoint/2010/main" val="3667095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3310" y="433880"/>
            <a:ext cx="6260905" cy="572644"/>
          </a:xfrm>
        </p:spPr>
        <p:txBody>
          <a:bodyPr>
            <a:normAutofit fontScale="90000"/>
          </a:bodyPr>
          <a:lstStyle/>
          <a:p>
            <a:r>
              <a:rPr lang="en-US" b="1" dirty="0"/>
              <a:t>Expert Systems</a:t>
            </a:r>
            <a:r>
              <a:rPr lang="en-US" dirty="0"/>
              <a:t/>
            </a:r>
            <a:br>
              <a:rPr lang="en-US" dirty="0"/>
            </a:br>
            <a:endParaRPr lang="en-US" dirty="0"/>
          </a:p>
        </p:txBody>
      </p:sp>
      <p:sp>
        <p:nvSpPr>
          <p:cNvPr id="4" name="Rectangle 3"/>
          <p:cNvSpPr/>
          <p:nvPr/>
        </p:nvSpPr>
        <p:spPr>
          <a:xfrm>
            <a:off x="0" y="877051"/>
            <a:ext cx="7167985" cy="3754874"/>
          </a:xfrm>
          <a:prstGeom prst="rect">
            <a:avLst/>
          </a:prstGeom>
        </p:spPr>
        <p:txBody>
          <a:bodyPr wrap="square">
            <a:spAutoFit/>
          </a:bodyPr>
          <a:lstStyle/>
          <a:p>
            <a:pPr marL="285750" indent="-285750" algn="just">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An </a:t>
            </a:r>
            <a:r>
              <a:rPr lang="en-US" sz="1700" dirty="0">
                <a:latin typeface="Times New Roman" panose="02020603050405020304" pitchFamily="18" charset="0"/>
                <a:cs typeface="Times New Roman" panose="02020603050405020304" pitchFamily="18" charset="0"/>
              </a:rPr>
              <a:t>expert system is an application of artificial intelligence. </a:t>
            </a:r>
            <a:endParaRPr lang="en-US" sz="17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In </a:t>
            </a:r>
            <a:r>
              <a:rPr lang="en-US" sz="1700" dirty="0">
                <a:latin typeface="Times New Roman" panose="02020603050405020304" pitchFamily="18" charset="0"/>
                <a:cs typeface="Times New Roman" panose="02020603050405020304" pitchFamily="18" charset="0"/>
              </a:rPr>
              <a:t>artificial intelligence, expert systems are the computer programs that rely on </a:t>
            </a:r>
            <a:r>
              <a:rPr lang="en-US" sz="1700" dirty="0">
                <a:solidFill>
                  <a:srgbClr val="0070C0"/>
                </a:solidFill>
                <a:latin typeface="Times New Roman" panose="02020603050405020304" pitchFamily="18" charset="0"/>
                <a:cs typeface="Times New Roman" panose="02020603050405020304" pitchFamily="18" charset="0"/>
              </a:rPr>
              <a:t>obtaining the knowledge of human experts and programming that knowledge into a system.</a:t>
            </a:r>
          </a:p>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Expert systems emulate the </a:t>
            </a:r>
            <a:r>
              <a:rPr lang="en-US" sz="1700" dirty="0">
                <a:solidFill>
                  <a:srgbClr val="0070C0"/>
                </a:solidFill>
                <a:latin typeface="Times New Roman" panose="02020603050405020304" pitchFamily="18" charset="0"/>
                <a:cs typeface="Times New Roman" panose="02020603050405020304" pitchFamily="18" charset="0"/>
              </a:rPr>
              <a:t>decision-making ability </a:t>
            </a:r>
            <a:r>
              <a:rPr lang="en-US" sz="1700" dirty="0">
                <a:latin typeface="Times New Roman" panose="02020603050405020304" pitchFamily="18" charset="0"/>
                <a:cs typeface="Times New Roman" panose="02020603050405020304" pitchFamily="18" charset="0"/>
              </a:rPr>
              <a:t>of human </a:t>
            </a:r>
            <a:r>
              <a:rPr lang="en-US" sz="1700" dirty="0" smtClean="0">
                <a:latin typeface="Times New Roman" panose="02020603050405020304" pitchFamily="18" charset="0"/>
                <a:cs typeface="Times New Roman" panose="02020603050405020304" pitchFamily="18" charset="0"/>
              </a:rPr>
              <a:t>experts.</a:t>
            </a:r>
          </a:p>
          <a:p>
            <a:pPr marL="285750" indent="-285750" algn="just">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These </a:t>
            </a:r>
            <a:r>
              <a:rPr lang="en-US" sz="1700" dirty="0">
                <a:latin typeface="Times New Roman" panose="02020603050405020304" pitchFamily="18" charset="0"/>
                <a:cs typeface="Times New Roman" panose="02020603050405020304" pitchFamily="18" charset="0"/>
              </a:rPr>
              <a:t>systems are designed to solve the complex problem through bodies of knowledge rather than conventional procedural code.</a:t>
            </a:r>
          </a:p>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One of the examples of an expert system is a </a:t>
            </a:r>
            <a:r>
              <a:rPr lang="en-US" sz="1700" dirty="0" smtClean="0">
                <a:latin typeface="Times New Roman" panose="02020603050405020304" pitchFamily="18" charset="0"/>
                <a:cs typeface="Times New Roman" panose="02020603050405020304" pitchFamily="18" charset="0"/>
              </a:rPr>
              <a:t>suggestion </a:t>
            </a:r>
            <a:r>
              <a:rPr lang="en-US" sz="1700" dirty="0">
                <a:latin typeface="Times New Roman" panose="02020603050405020304" pitchFamily="18" charset="0"/>
                <a:cs typeface="Times New Roman" panose="02020603050405020304" pitchFamily="18" charset="0"/>
              </a:rPr>
              <a:t>for the spelling error while typing in the Google search box.</a:t>
            </a:r>
          </a:p>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Following are some </a:t>
            </a:r>
            <a:r>
              <a:rPr lang="en-US" sz="1700" dirty="0">
                <a:solidFill>
                  <a:srgbClr val="0070C0"/>
                </a:solidFill>
                <a:latin typeface="Times New Roman" panose="02020603050405020304" pitchFamily="18" charset="0"/>
                <a:cs typeface="Times New Roman" panose="02020603050405020304" pitchFamily="18" charset="0"/>
              </a:rPr>
              <a:t>characteristics</a:t>
            </a:r>
            <a:r>
              <a:rPr lang="en-US" sz="1700" dirty="0">
                <a:latin typeface="Times New Roman" panose="02020603050405020304" pitchFamily="18" charset="0"/>
                <a:cs typeface="Times New Roman" panose="02020603050405020304" pitchFamily="18" charset="0"/>
              </a:rPr>
              <a:t> of expert systems:</a:t>
            </a:r>
          </a:p>
          <a:p>
            <a:pPr marL="2747963" indent="-285750" algn="just">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High performance</a:t>
            </a:r>
          </a:p>
          <a:p>
            <a:pPr marL="2747963" indent="-285750" algn="just">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Reliable</a:t>
            </a:r>
          </a:p>
          <a:p>
            <a:pPr marL="2747963" indent="-285750" algn="just">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Highly responsive</a:t>
            </a:r>
          </a:p>
          <a:p>
            <a:pPr marL="2747963" indent="-285750" algn="just">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Understandable</a:t>
            </a:r>
          </a:p>
        </p:txBody>
      </p:sp>
    </p:spTree>
    <p:extLst>
      <p:ext uri="{BB962C8B-B14F-4D97-AF65-F5344CB8AC3E}">
        <p14:creationId xmlns:p14="http://schemas.microsoft.com/office/powerpoint/2010/main" val="3752706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965" y="1350110"/>
            <a:ext cx="8398775" cy="2708434"/>
          </a:xfrm>
          <a:prstGeom prst="rect">
            <a:avLst/>
          </a:prstGeom>
        </p:spPr>
        <p:txBody>
          <a:bodyPr wrap="square">
            <a:spAutoFit/>
          </a:bodyPr>
          <a:lstStyle/>
          <a:p>
            <a:pPr marL="285750" indent="-285750">
              <a:buFont typeface="Wingdings" panose="05000000000000000000" pitchFamily="2" charset="2"/>
              <a:buChar char="v"/>
            </a:pPr>
            <a:r>
              <a:rPr lang="en-US" sz="1700" dirty="0" smtClean="0">
                <a:solidFill>
                  <a:schemeClr val="bg1"/>
                </a:solidFill>
                <a:latin typeface="Times New Roman" panose="02020603050405020304" pitchFamily="18" charset="0"/>
                <a:cs typeface="Times New Roman" panose="02020603050405020304" pitchFamily="18" charset="0"/>
              </a:rPr>
              <a:t>Robotics </a:t>
            </a:r>
            <a:r>
              <a:rPr lang="en-US" sz="1700" dirty="0">
                <a:solidFill>
                  <a:schemeClr val="bg1"/>
                </a:solidFill>
                <a:latin typeface="Times New Roman" panose="02020603050405020304" pitchFamily="18" charset="0"/>
                <a:cs typeface="Times New Roman" panose="02020603050405020304" pitchFamily="18" charset="0"/>
              </a:rPr>
              <a:t>is a branch of artificial intelligence and engineering which is used for designing and manufacturing of robots.</a:t>
            </a:r>
          </a:p>
          <a:p>
            <a:pPr marL="285750" indent="-285750">
              <a:buFont typeface="Wingdings" panose="05000000000000000000" pitchFamily="2" charset="2"/>
              <a:buChar char="v"/>
            </a:pPr>
            <a:r>
              <a:rPr lang="en-US" sz="1700" dirty="0">
                <a:solidFill>
                  <a:schemeClr val="bg1"/>
                </a:solidFill>
                <a:latin typeface="Times New Roman" panose="02020603050405020304" pitchFamily="18" charset="0"/>
                <a:cs typeface="Times New Roman" panose="02020603050405020304" pitchFamily="18" charset="0"/>
              </a:rPr>
              <a:t>Robots are the </a:t>
            </a:r>
            <a:r>
              <a:rPr lang="en-US" sz="1700" dirty="0">
                <a:solidFill>
                  <a:srgbClr val="00B0F0"/>
                </a:solidFill>
                <a:latin typeface="Times New Roman" panose="02020603050405020304" pitchFamily="18" charset="0"/>
                <a:cs typeface="Times New Roman" panose="02020603050405020304" pitchFamily="18" charset="0"/>
              </a:rPr>
              <a:t>programmed machines </a:t>
            </a:r>
            <a:r>
              <a:rPr lang="en-US" sz="1700" dirty="0">
                <a:solidFill>
                  <a:schemeClr val="bg1"/>
                </a:solidFill>
                <a:latin typeface="Times New Roman" panose="02020603050405020304" pitchFamily="18" charset="0"/>
                <a:cs typeface="Times New Roman" panose="02020603050405020304" pitchFamily="18" charset="0"/>
              </a:rPr>
              <a:t>which can perform a series of actions </a:t>
            </a:r>
            <a:r>
              <a:rPr lang="en-US" sz="1700" dirty="0">
                <a:solidFill>
                  <a:srgbClr val="00B0F0"/>
                </a:solidFill>
                <a:latin typeface="Times New Roman" panose="02020603050405020304" pitchFamily="18" charset="0"/>
                <a:cs typeface="Times New Roman" panose="02020603050405020304" pitchFamily="18" charset="0"/>
              </a:rPr>
              <a:t>automatically or semi-automatically.</a:t>
            </a:r>
          </a:p>
          <a:p>
            <a:pPr marL="285750" indent="-285750">
              <a:buFont typeface="Wingdings" panose="05000000000000000000" pitchFamily="2" charset="2"/>
              <a:buChar char="v"/>
            </a:pPr>
            <a:r>
              <a:rPr lang="en-US" sz="1700" dirty="0">
                <a:solidFill>
                  <a:schemeClr val="bg1"/>
                </a:solidFill>
                <a:latin typeface="Times New Roman" panose="02020603050405020304" pitchFamily="18" charset="0"/>
                <a:cs typeface="Times New Roman" panose="02020603050405020304" pitchFamily="18" charset="0"/>
              </a:rPr>
              <a:t>AI can be applied to robots to make intelligent robots which can perform the task with their intelligence. </a:t>
            </a:r>
            <a:endParaRPr lang="en-US" sz="17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dirty="0" smtClean="0">
                <a:solidFill>
                  <a:schemeClr val="bg1"/>
                </a:solidFill>
                <a:latin typeface="Times New Roman" panose="02020603050405020304" pitchFamily="18" charset="0"/>
                <a:cs typeface="Times New Roman" panose="02020603050405020304" pitchFamily="18" charset="0"/>
              </a:rPr>
              <a:t>AI </a:t>
            </a:r>
            <a:r>
              <a:rPr lang="en-US" sz="1700" dirty="0">
                <a:solidFill>
                  <a:schemeClr val="bg1"/>
                </a:solidFill>
                <a:latin typeface="Times New Roman" panose="02020603050405020304" pitchFamily="18" charset="0"/>
                <a:cs typeface="Times New Roman" panose="02020603050405020304" pitchFamily="18" charset="0"/>
              </a:rPr>
              <a:t>algorithms are necessary to allow a robot to perform more complex tasks.</a:t>
            </a:r>
          </a:p>
          <a:p>
            <a:pPr marL="285750" indent="-285750">
              <a:buFont typeface="Wingdings" panose="05000000000000000000" pitchFamily="2" charset="2"/>
              <a:buChar char="v"/>
            </a:pPr>
            <a:r>
              <a:rPr lang="en-US" sz="1700" dirty="0">
                <a:solidFill>
                  <a:schemeClr val="bg1"/>
                </a:solidFill>
                <a:latin typeface="Times New Roman" panose="02020603050405020304" pitchFamily="18" charset="0"/>
                <a:cs typeface="Times New Roman" panose="02020603050405020304" pitchFamily="18" charset="0"/>
              </a:rPr>
              <a:t>Nowadays, AI and machine learning are being applied on robots to manufacture intelligent robots which can also interact socially like humans. </a:t>
            </a:r>
            <a:endParaRPr lang="en-US" sz="17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dirty="0" smtClean="0">
                <a:solidFill>
                  <a:schemeClr val="bg1"/>
                </a:solidFill>
                <a:latin typeface="Times New Roman" panose="02020603050405020304" pitchFamily="18" charset="0"/>
                <a:cs typeface="Times New Roman" panose="02020603050405020304" pitchFamily="18" charset="0"/>
              </a:rPr>
              <a:t>One </a:t>
            </a:r>
            <a:r>
              <a:rPr lang="en-US" sz="1700" dirty="0">
                <a:solidFill>
                  <a:schemeClr val="bg1"/>
                </a:solidFill>
                <a:latin typeface="Times New Roman" panose="02020603050405020304" pitchFamily="18" charset="0"/>
                <a:cs typeface="Times New Roman" panose="02020603050405020304" pitchFamily="18" charset="0"/>
              </a:rPr>
              <a:t>of the best examples of AI in robotics is Sophia robot.</a:t>
            </a:r>
          </a:p>
        </p:txBody>
      </p:sp>
      <p:sp>
        <p:nvSpPr>
          <p:cNvPr id="3" name="Rectangle 2"/>
          <p:cNvSpPr/>
          <p:nvPr/>
        </p:nvSpPr>
        <p:spPr>
          <a:xfrm>
            <a:off x="2128720" y="281175"/>
            <a:ext cx="1521570" cy="523220"/>
          </a:xfrm>
          <a:prstGeom prst="rect">
            <a:avLst/>
          </a:prstGeom>
        </p:spPr>
        <p:txBody>
          <a:bodyPr wrap="none">
            <a:spAutoFit/>
          </a:bodyPr>
          <a:lstStyle/>
          <a:p>
            <a:r>
              <a:rPr lang="en-US" sz="2800" b="1" dirty="0">
                <a:solidFill>
                  <a:srgbClr val="0070C0"/>
                </a:solidFill>
                <a:latin typeface="Times New Roman" panose="02020603050405020304" pitchFamily="18" charset="0"/>
                <a:cs typeface="Times New Roman" panose="02020603050405020304" pitchFamily="18" charset="0"/>
              </a:rPr>
              <a:t>Robotics</a:t>
            </a:r>
          </a:p>
        </p:txBody>
      </p:sp>
    </p:spTree>
    <p:extLst>
      <p:ext uri="{BB962C8B-B14F-4D97-AF65-F5344CB8AC3E}">
        <p14:creationId xmlns:p14="http://schemas.microsoft.com/office/powerpoint/2010/main" val="1096479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490" y="281175"/>
            <a:ext cx="6260905" cy="572644"/>
          </a:xfrm>
        </p:spPr>
        <p:txBody>
          <a:bodyPr>
            <a:noAutofit/>
          </a:bodyPr>
          <a:lstStyle/>
          <a:p>
            <a:r>
              <a:rPr lang="en-US" sz="2800" b="1" dirty="0">
                <a:latin typeface="Times New Roman" panose="02020603050405020304" pitchFamily="18" charset="0"/>
                <a:cs typeface="Times New Roman" panose="02020603050405020304" pitchFamily="18" charset="0"/>
              </a:rPr>
              <a:t>Machine Vision</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5" name="Rectangle 4"/>
          <p:cNvSpPr/>
          <p:nvPr/>
        </p:nvSpPr>
        <p:spPr>
          <a:xfrm>
            <a:off x="143555" y="897833"/>
            <a:ext cx="6561740" cy="3231654"/>
          </a:xfrm>
          <a:prstGeom prst="rect">
            <a:avLst/>
          </a:prstGeom>
        </p:spPr>
        <p:txBody>
          <a:bodyPr wrap="square">
            <a:spAutoFit/>
          </a:bodyPr>
          <a:lstStyle/>
          <a:p>
            <a:pPr marL="285750" indent="-285750">
              <a:buFont typeface="Wingdings" panose="05000000000000000000" pitchFamily="2" charset="2"/>
              <a:buChar char="v"/>
            </a:pPr>
            <a:r>
              <a:rPr lang="en-US" sz="1700" dirty="0" smtClean="0">
                <a:solidFill>
                  <a:srgbClr val="000000"/>
                </a:solidFill>
                <a:latin typeface="Times New Roman" panose="02020603050405020304" pitchFamily="18" charset="0"/>
                <a:cs typeface="Times New Roman" panose="02020603050405020304" pitchFamily="18" charset="0"/>
              </a:rPr>
              <a:t>Machine </a:t>
            </a:r>
            <a:r>
              <a:rPr lang="en-US" sz="1700" dirty="0">
                <a:solidFill>
                  <a:srgbClr val="000000"/>
                </a:solidFill>
                <a:latin typeface="Times New Roman" panose="02020603050405020304" pitchFamily="18" charset="0"/>
                <a:cs typeface="Times New Roman" panose="02020603050405020304" pitchFamily="18" charset="0"/>
              </a:rPr>
              <a:t>vision is an application of computer vision which enables a </a:t>
            </a:r>
            <a:r>
              <a:rPr lang="en-US" sz="1700" dirty="0">
                <a:solidFill>
                  <a:srgbClr val="0070C0"/>
                </a:solidFill>
                <a:latin typeface="Times New Roman" panose="02020603050405020304" pitchFamily="18" charset="0"/>
                <a:cs typeface="Times New Roman" panose="02020603050405020304" pitchFamily="18" charset="0"/>
              </a:rPr>
              <a:t>machine </a:t>
            </a:r>
            <a:r>
              <a:rPr lang="en-US" sz="1700" dirty="0">
                <a:latin typeface="Times New Roman" panose="02020603050405020304" pitchFamily="18" charset="0"/>
                <a:cs typeface="Times New Roman" panose="02020603050405020304" pitchFamily="18" charset="0"/>
              </a:rPr>
              <a:t>to</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a:solidFill>
                  <a:srgbClr val="0070C0"/>
                </a:solidFill>
                <a:latin typeface="Times New Roman" panose="02020603050405020304" pitchFamily="18" charset="0"/>
                <a:cs typeface="Times New Roman" panose="02020603050405020304" pitchFamily="18" charset="0"/>
              </a:rPr>
              <a:t>recognize the object</a:t>
            </a:r>
            <a:r>
              <a:rPr lang="en-US" sz="1700" dirty="0">
                <a:solidFill>
                  <a:srgbClr val="00000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sz="1700" dirty="0">
                <a:solidFill>
                  <a:srgbClr val="000000"/>
                </a:solidFill>
                <a:latin typeface="Times New Roman" panose="02020603050405020304" pitchFamily="18" charset="0"/>
                <a:cs typeface="Times New Roman" panose="02020603050405020304" pitchFamily="18" charset="0"/>
              </a:rPr>
              <a:t>Machine vision </a:t>
            </a:r>
            <a:r>
              <a:rPr lang="en-US" sz="1700" dirty="0">
                <a:solidFill>
                  <a:srgbClr val="0070C0"/>
                </a:solidFill>
                <a:latin typeface="Times New Roman" panose="02020603050405020304" pitchFamily="18" charset="0"/>
                <a:cs typeface="Times New Roman" panose="02020603050405020304" pitchFamily="18" charset="0"/>
              </a:rPr>
              <a:t>captures and analyses visual information </a:t>
            </a:r>
            <a:r>
              <a:rPr lang="en-US" sz="1700" dirty="0">
                <a:solidFill>
                  <a:srgbClr val="000000"/>
                </a:solidFill>
                <a:latin typeface="Times New Roman" panose="02020603050405020304" pitchFamily="18" charset="0"/>
                <a:cs typeface="Times New Roman" panose="02020603050405020304" pitchFamily="18" charset="0"/>
              </a:rPr>
              <a:t>using one or more video cameras, analog-to-digital conversations, and digital signal processing.</a:t>
            </a:r>
          </a:p>
          <a:p>
            <a:pPr marL="285750" indent="-285750">
              <a:buFont typeface="Wingdings" panose="05000000000000000000" pitchFamily="2" charset="2"/>
              <a:buChar char="v"/>
            </a:pPr>
            <a:r>
              <a:rPr lang="en-US" sz="1700" dirty="0">
                <a:solidFill>
                  <a:srgbClr val="000000"/>
                </a:solidFill>
                <a:latin typeface="Times New Roman" panose="02020603050405020304" pitchFamily="18" charset="0"/>
                <a:cs typeface="Times New Roman" panose="02020603050405020304" pitchFamily="18" charset="0"/>
              </a:rPr>
              <a:t>Machine vision systems are programmed to perform narrowly defined tasks such as counting objects, reading the serial number, etc.</a:t>
            </a:r>
          </a:p>
          <a:p>
            <a:pPr marL="285750" indent="-285750">
              <a:buFont typeface="Wingdings" panose="05000000000000000000" pitchFamily="2" charset="2"/>
              <a:buChar char="v"/>
            </a:pPr>
            <a:r>
              <a:rPr lang="en-US" sz="1700" dirty="0" smtClean="0">
                <a:solidFill>
                  <a:srgbClr val="000000"/>
                </a:solidFill>
                <a:latin typeface="Times New Roman" panose="02020603050405020304" pitchFamily="18" charset="0"/>
                <a:cs typeface="Times New Roman" panose="02020603050405020304" pitchFamily="18" charset="0"/>
              </a:rPr>
              <a:t>Computer systems do not see in the same way as human eyes can see, but it is also not bounded by human limitations such as to see through the wall.</a:t>
            </a:r>
          </a:p>
          <a:p>
            <a:pPr marL="285750" indent="-285750">
              <a:buFont typeface="Wingdings" panose="05000000000000000000" pitchFamily="2" charset="2"/>
              <a:buChar char="v"/>
            </a:pPr>
            <a:r>
              <a:rPr lang="en-US" sz="1700" dirty="0" smtClean="0">
                <a:solidFill>
                  <a:srgbClr val="000000"/>
                </a:solidFill>
                <a:latin typeface="Times New Roman" panose="02020603050405020304" pitchFamily="18" charset="0"/>
                <a:cs typeface="Times New Roman" panose="02020603050405020304" pitchFamily="18" charset="0"/>
              </a:rPr>
              <a:t>With </a:t>
            </a:r>
            <a:r>
              <a:rPr lang="en-US" sz="1700" dirty="0">
                <a:solidFill>
                  <a:srgbClr val="000000"/>
                </a:solidFill>
                <a:latin typeface="Times New Roman" panose="02020603050405020304" pitchFamily="18" charset="0"/>
                <a:cs typeface="Times New Roman" panose="02020603050405020304" pitchFamily="18" charset="0"/>
              </a:rPr>
              <a:t>the help of machine learning and machine vision, an AI agent can be able to see through walls.</a:t>
            </a:r>
            <a:endParaRPr lang="en-US" sz="1700" b="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945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5" y="1350110"/>
            <a:ext cx="9000445" cy="2970044"/>
          </a:xfrm>
          <a:prstGeom prst="rect">
            <a:avLst/>
          </a:prstGeom>
        </p:spPr>
        <p:txBody>
          <a:bodyPr wrap="square">
            <a:spAutoFit/>
          </a:bodyPr>
          <a:lstStyle/>
          <a:p>
            <a:pPr marL="285750" indent="-285750" algn="just">
              <a:buFont typeface="Wingdings" panose="05000000000000000000" pitchFamily="2" charset="2"/>
              <a:buChar char="v"/>
            </a:pPr>
            <a:r>
              <a:rPr lang="en-US" sz="1700" dirty="0" smtClean="0">
                <a:solidFill>
                  <a:schemeClr val="bg1"/>
                </a:solidFill>
                <a:latin typeface="Times New Roman" panose="02020603050405020304" pitchFamily="18" charset="0"/>
                <a:cs typeface="Times New Roman" panose="02020603050405020304" pitchFamily="18" charset="0"/>
              </a:rPr>
              <a:t>Speech </a:t>
            </a:r>
            <a:r>
              <a:rPr lang="en-US" sz="1700" dirty="0">
                <a:solidFill>
                  <a:schemeClr val="bg1"/>
                </a:solidFill>
                <a:latin typeface="Times New Roman" panose="02020603050405020304" pitchFamily="18" charset="0"/>
                <a:cs typeface="Times New Roman" panose="02020603050405020304" pitchFamily="18" charset="0"/>
              </a:rPr>
              <a:t>recognition is a technology which enables a machine to understand the </a:t>
            </a:r>
            <a:r>
              <a:rPr lang="en-US" sz="1700" dirty="0">
                <a:solidFill>
                  <a:srgbClr val="00B0F0"/>
                </a:solidFill>
                <a:latin typeface="Times New Roman" panose="02020603050405020304" pitchFamily="18" charset="0"/>
                <a:cs typeface="Times New Roman" panose="02020603050405020304" pitchFamily="18" charset="0"/>
              </a:rPr>
              <a:t>spoken language and translate into a machine-readable format. </a:t>
            </a:r>
            <a:endParaRPr lang="en-US" sz="1700" dirty="0" smtClean="0">
              <a:solidFill>
                <a:srgbClr val="00B0F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smtClean="0">
                <a:solidFill>
                  <a:schemeClr val="bg1"/>
                </a:solidFill>
                <a:latin typeface="Times New Roman" panose="02020603050405020304" pitchFamily="18" charset="0"/>
                <a:cs typeface="Times New Roman" panose="02020603050405020304" pitchFamily="18" charset="0"/>
              </a:rPr>
              <a:t>It </a:t>
            </a:r>
            <a:r>
              <a:rPr lang="en-US" sz="1700" dirty="0">
                <a:solidFill>
                  <a:schemeClr val="bg1"/>
                </a:solidFill>
                <a:latin typeface="Times New Roman" panose="02020603050405020304" pitchFamily="18" charset="0"/>
                <a:cs typeface="Times New Roman" panose="02020603050405020304" pitchFamily="18" charset="0"/>
              </a:rPr>
              <a:t>can also be said as automatic Speech recognition and computer speech recognition. </a:t>
            </a:r>
            <a:endParaRPr lang="en-US" sz="1700" dirty="0" smtClean="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smtClean="0">
                <a:solidFill>
                  <a:schemeClr val="bg1"/>
                </a:solidFill>
                <a:latin typeface="Times New Roman" panose="02020603050405020304" pitchFamily="18" charset="0"/>
                <a:cs typeface="Times New Roman" panose="02020603050405020304" pitchFamily="18" charset="0"/>
              </a:rPr>
              <a:t>It </a:t>
            </a:r>
            <a:r>
              <a:rPr lang="en-US" sz="1700" dirty="0">
                <a:solidFill>
                  <a:schemeClr val="bg1"/>
                </a:solidFill>
                <a:latin typeface="Times New Roman" panose="02020603050405020304" pitchFamily="18" charset="0"/>
                <a:cs typeface="Times New Roman" panose="02020603050405020304" pitchFamily="18" charset="0"/>
              </a:rPr>
              <a:t>is a way to </a:t>
            </a:r>
            <a:r>
              <a:rPr lang="en-US" sz="1700" dirty="0">
                <a:solidFill>
                  <a:srgbClr val="00B0F0"/>
                </a:solidFill>
                <a:latin typeface="Times New Roman" panose="02020603050405020304" pitchFamily="18" charset="0"/>
                <a:cs typeface="Times New Roman" panose="02020603050405020304" pitchFamily="18" charset="0"/>
              </a:rPr>
              <a:t>talk with a computer</a:t>
            </a:r>
            <a:r>
              <a:rPr lang="en-US" sz="1700" dirty="0">
                <a:solidFill>
                  <a:schemeClr val="bg1"/>
                </a:solidFill>
                <a:latin typeface="Times New Roman" panose="02020603050405020304" pitchFamily="18" charset="0"/>
                <a:cs typeface="Times New Roman" panose="02020603050405020304" pitchFamily="18" charset="0"/>
              </a:rPr>
              <a:t>, and on the basis of that command, a computer can </a:t>
            </a:r>
            <a:r>
              <a:rPr lang="en-US" sz="1700" dirty="0">
                <a:solidFill>
                  <a:srgbClr val="00B0F0"/>
                </a:solidFill>
                <a:latin typeface="Times New Roman" panose="02020603050405020304" pitchFamily="18" charset="0"/>
                <a:cs typeface="Times New Roman" panose="02020603050405020304" pitchFamily="18" charset="0"/>
              </a:rPr>
              <a:t>perform a specific task</a:t>
            </a:r>
            <a:r>
              <a:rPr lang="en-US" sz="1700" dirty="0" smtClean="0">
                <a:solidFill>
                  <a:schemeClr val="bg1"/>
                </a:solidFill>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v"/>
            </a:pPr>
            <a:r>
              <a:rPr lang="en-US" sz="1700" dirty="0" smtClean="0">
                <a:solidFill>
                  <a:schemeClr val="bg1"/>
                </a:solidFill>
                <a:latin typeface="Times New Roman" panose="02020603050405020304" pitchFamily="18" charset="0"/>
                <a:cs typeface="Times New Roman" panose="02020603050405020304" pitchFamily="18" charset="0"/>
              </a:rPr>
              <a:t>This softwares </a:t>
            </a:r>
            <a:r>
              <a:rPr lang="en-US" sz="1700" dirty="0">
                <a:solidFill>
                  <a:schemeClr val="bg1"/>
                </a:solidFill>
                <a:latin typeface="Times New Roman" panose="02020603050405020304" pitchFamily="18" charset="0"/>
                <a:cs typeface="Times New Roman" panose="02020603050405020304" pitchFamily="18" charset="0"/>
              </a:rPr>
              <a:t>requires </a:t>
            </a:r>
            <a:r>
              <a:rPr lang="en-US" sz="1700" dirty="0">
                <a:solidFill>
                  <a:srgbClr val="00B0F0"/>
                </a:solidFill>
                <a:latin typeface="Times New Roman" panose="02020603050405020304" pitchFamily="18" charset="0"/>
                <a:cs typeface="Times New Roman" panose="02020603050405020304" pitchFamily="18" charset="0"/>
              </a:rPr>
              <a:t>unambiguous</a:t>
            </a:r>
            <a:r>
              <a:rPr lang="en-US" sz="1700" dirty="0">
                <a:solidFill>
                  <a:schemeClr val="bg1"/>
                </a:solidFill>
                <a:latin typeface="Times New Roman" panose="02020603050405020304" pitchFamily="18" charset="0"/>
                <a:cs typeface="Times New Roman" panose="02020603050405020304" pitchFamily="18" charset="0"/>
              </a:rPr>
              <a:t> spoken language to understand and perform specific task. </a:t>
            </a:r>
            <a:endParaRPr lang="en-US" sz="1700" dirty="0" smtClean="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smtClean="0">
                <a:solidFill>
                  <a:schemeClr val="bg1"/>
                </a:solidFill>
                <a:latin typeface="Times New Roman" panose="02020603050405020304" pitchFamily="18" charset="0"/>
                <a:cs typeface="Times New Roman" panose="02020603050405020304" pitchFamily="18" charset="0"/>
              </a:rPr>
              <a:t>Today's </a:t>
            </a:r>
            <a:r>
              <a:rPr lang="en-US" sz="1700" dirty="0">
                <a:solidFill>
                  <a:schemeClr val="bg1"/>
                </a:solidFill>
                <a:latin typeface="Times New Roman" panose="02020603050405020304" pitchFamily="18" charset="0"/>
                <a:cs typeface="Times New Roman" panose="02020603050405020304" pitchFamily="18" charset="0"/>
              </a:rPr>
              <a:t>there are various software or devices which contains speech recognition technology such as Cortana, Google virtual assistant, Apple Siri, etc</a:t>
            </a:r>
            <a:r>
              <a:rPr lang="en-US" sz="1700" dirty="0" smtClean="0">
                <a:solidFill>
                  <a:schemeClr val="bg1"/>
                </a:solidFill>
                <a:latin typeface="Times New Roman" panose="02020603050405020304" pitchFamily="18" charset="0"/>
                <a:cs typeface="Times New Roman" panose="02020603050405020304" pitchFamily="18" charset="0"/>
              </a:rPr>
              <a:t>.</a:t>
            </a:r>
            <a:endParaRPr lang="en-US" sz="17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a:solidFill>
                  <a:schemeClr val="bg1"/>
                </a:solidFill>
                <a:latin typeface="Times New Roman" panose="02020603050405020304" pitchFamily="18" charset="0"/>
                <a:cs typeface="Times New Roman" panose="02020603050405020304" pitchFamily="18" charset="0"/>
              </a:rPr>
              <a:t>We need to train our speech recognition system to understand our language. </a:t>
            </a:r>
            <a:endParaRPr lang="en-US" sz="1700" dirty="0" smtClean="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smtClean="0">
                <a:solidFill>
                  <a:schemeClr val="bg1"/>
                </a:solidFill>
                <a:latin typeface="Times New Roman" panose="02020603050405020304" pitchFamily="18" charset="0"/>
                <a:cs typeface="Times New Roman" panose="02020603050405020304" pitchFamily="18" charset="0"/>
              </a:rPr>
              <a:t>In </a:t>
            </a:r>
            <a:r>
              <a:rPr lang="en-US" sz="1700" dirty="0">
                <a:solidFill>
                  <a:schemeClr val="bg1"/>
                </a:solidFill>
                <a:latin typeface="Times New Roman" panose="02020603050405020304" pitchFamily="18" charset="0"/>
                <a:cs typeface="Times New Roman" panose="02020603050405020304" pitchFamily="18" charset="0"/>
              </a:rPr>
              <a:t>previous days, these systems were only designed to convert the speech to text, but now there are various devices which can directly convert speech into commands.</a:t>
            </a:r>
          </a:p>
        </p:txBody>
      </p:sp>
      <p:sp>
        <p:nvSpPr>
          <p:cNvPr id="3" name="Rectangle 2"/>
          <p:cNvSpPr/>
          <p:nvPr/>
        </p:nvSpPr>
        <p:spPr>
          <a:xfrm>
            <a:off x="1823310" y="281175"/>
            <a:ext cx="2860078" cy="461665"/>
          </a:xfrm>
          <a:prstGeom prst="rect">
            <a:avLst/>
          </a:prstGeom>
        </p:spPr>
        <p:txBody>
          <a:bodyPr wrap="none">
            <a:spAutoFit/>
          </a:bodyPr>
          <a:lstStyle/>
          <a:p>
            <a:r>
              <a:rPr lang="en-US" sz="2400" b="1" dirty="0">
                <a:solidFill>
                  <a:srgbClr val="0070C0"/>
                </a:solidFill>
                <a:latin typeface="Times New Roman" panose="02020603050405020304" pitchFamily="18" charset="0"/>
                <a:cs typeface="Times New Roman" panose="02020603050405020304" pitchFamily="18" charset="0"/>
              </a:rPr>
              <a:t>Speech Recognition:</a:t>
            </a:r>
          </a:p>
        </p:txBody>
      </p:sp>
    </p:spTree>
    <p:extLst>
      <p:ext uri="{BB962C8B-B14F-4D97-AF65-F5344CB8AC3E}">
        <p14:creationId xmlns:p14="http://schemas.microsoft.com/office/powerpoint/2010/main" val="3608468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6260" y="281175"/>
            <a:ext cx="4681731" cy="461665"/>
          </a:xfrm>
          <a:prstGeom prst="rect">
            <a:avLst/>
          </a:prstGeom>
        </p:spPr>
        <p:txBody>
          <a:bodyPr wrap="none">
            <a:spAutoFit/>
          </a:bodyPr>
          <a:lstStyle/>
          <a:p>
            <a:r>
              <a:rPr lang="en-US" sz="2400" dirty="0">
                <a:solidFill>
                  <a:srgbClr val="0070C0"/>
                </a:solidFill>
                <a:latin typeface="Times New Roman" panose="02020603050405020304" pitchFamily="18" charset="0"/>
                <a:cs typeface="Times New Roman" panose="02020603050405020304" pitchFamily="18" charset="0"/>
              </a:rPr>
              <a:t>Advantages of Artificial Intelligence</a:t>
            </a:r>
          </a:p>
        </p:txBody>
      </p:sp>
      <p:sp>
        <p:nvSpPr>
          <p:cNvPr id="4" name="Rectangle 3"/>
          <p:cNvSpPr/>
          <p:nvPr/>
        </p:nvSpPr>
        <p:spPr>
          <a:xfrm>
            <a:off x="25269" y="1502815"/>
            <a:ext cx="9118731" cy="3231654"/>
          </a:xfrm>
          <a:prstGeom prst="rect">
            <a:avLst/>
          </a:prstGeom>
        </p:spPr>
        <p:txBody>
          <a:bodyPr wrap="square">
            <a:spAutoFit/>
          </a:bodyPr>
          <a:lstStyle/>
          <a:p>
            <a:pPr marL="342900" indent="-342900">
              <a:buAutoNum type="arabicParenR"/>
            </a:pPr>
            <a:r>
              <a:rPr lang="en-US" sz="1700" dirty="0" smtClean="0">
                <a:solidFill>
                  <a:schemeClr val="bg1"/>
                </a:solidFill>
                <a:latin typeface="Times New Roman" panose="02020603050405020304" pitchFamily="18" charset="0"/>
                <a:cs typeface="Times New Roman" panose="02020603050405020304" pitchFamily="18" charset="0"/>
              </a:rPr>
              <a:t>Reducing Human Error</a:t>
            </a:r>
          </a:p>
          <a:p>
            <a:endParaRPr lang="en-US" sz="17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smtClean="0">
                <a:solidFill>
                  <a:schemeClr val="bg1"/>
                </a:solidFill>
                <a:latin typeface="Times New Roman" panose="02020603050405020304" pitchFamily="18" charset="0"/>
                <a:cs typeface="Times New Roman" panose="02020603050405020304" pitchFamily="18" charset="0"/>
              </a:rPr>
              <a:t>. </a:t>
            </a:r>
            <a:r>
              <a:rPr lang="en-US" sz="1700" dirty="0">
                <a:solidFill>
                  <a:schemeClr val="bg1"/>
                </a:solidFill>
                <a:latin typeface="Times New Roman" panose="02020603050405020304" pitchFamily="18" charset="0"/>
                <a:cs typeface="Times New Roman" panose="02020603050405020304" pitchFamily="18" charset="0"/>
              </a:rPr>
              <a:t>The phrase “human error” was born because humans make mistakes from time to time. </a:t>
            </a:r>
          </a:p>
          <a:p>
            <a:pPr marL="285750" indent="-285750" algn="just">
              <a:buFont typeface="Wingdings" panose="05000000000000000000" pitchFamily="2" charset="2"/>
              <a:buChar char="v"/>
            </a:pPr>
            <a:r>
              <a:rPr lang="en-US" sz="1700" dirty="0">
                <a:solidFill>
                  <a:schemeClr val="bg1"/>
                </a:solidFill>
                <a:latin typeface="Times New Roman" panose="02020603050405020304" pitchFamily="18" charset="0"/>
                <a:cs typeface="Times New Roman" panose="02020603050405020304" pitchFamily="18" charset="0"/>
              </a:rPr>
              <a:t>Computers however, do not make these mistakes if they are programmed properly. </a:t>
            </a:r>
          </a:p>
          <a:p>
            <a:pPr marL="285750" indent="-285750" algn="just">
              <a:buFont typeface="Wingdings" panose="05000000000000000000" pitchFamily="2" charset="2"/>
              <a:buChar char="v"/>
            </a:pPr>
            <a:r>
              <a:rPr lang="en-US" sz="1700" dirty="0">
                <a:solidFill>
                  <a:schemeClr val="bg1"/>
                </a:solidFill>
                <a:latin typeface="Times New Roman" panose="02020603050405020304" pitchFamily="18" charset="0"/>
                <a:cs typeface="Times New Roman" panose="02020603050405020304" pitchFamily="18" charset="0"/>
              </a:rPr>
              <a:t>With Artificial intelligence, the decisions are taken from the previously gathered  and structured information applying certain set of algorithms. </a:t>
            </a:r>
          </a:p>
          <a:p>
            <a:pPr marL="285750" indent="-285750" algn="just">
              <a:buFont typeface="Wingdings" panose="05000000000000000000" pitchFamily="2" charset="2"/>
              <a:buChar char="v"/>
            </a:pPr>
            <a:r>
              <a:rPr lang="en-US" sz="1700" dirty="0">
                <a:solidFill>
                  <a:schemeClr val="bg1"/>
                </a:solidFill>
                <a:latin typeface="Times New Roman" panose="02020603050405020304" pitchFamily="18" charset="0"/>
                <a:cs typeface="Times New Roman" panose="02020603050405020304" pitchFamily="18" charset="0"/>
              </a:rPr>
              <a:t>So errors are reduced and there is a higher chance of reaching accuracy with a greater degree of precision </a:t>
            </a:r>
          </a:p>
          <a:p>
            <a:endParaRPr lang="en-US" sz="1700" dirty="0">
              <a:solidFill>
                <a:schemeClr val="bg1"/>
              </a:solidFill>
              <a:latin typeface="Times New Roman" panose="02020603050405020304" pitchFamily="18" charset="0"/>
              <a:cs typeface="Times New Roman" panose="02020603050405020304" pitchFamily="18" charset="0"/>
            </a:endParaRPr>
          </a:p>
          <a:p>
            <a:pPr algn="just"/>
            <a:r>
              <a:rPr lang="en-US" sz="1700" i="1" dirty="0">
                <a:solidFill>
                  <a:srgbClr val="00B0F0"/>
                </a:solidFill>
                <a:latin typeface="Times New Roman" panose="02020603050405020304" pitchFamily="18" charset="0"/>
                <a:cs typeface="Times New Roman" panose="02020603050405020304" pitchFamily="18" charset="0"/>
              </a:rPr>
              <a:t>Example: </a:t>
            </a:r>
            <a:r>
              <a:rPr lang="en-US" sz="1700" dirty="0" smtClean="0">
                <a:solidFill>
                  <a:schemeClr val="bg1"/>
                </a:solidFill>
                <a:latin typeface="Times New Roman" panose="02020603050405020304" pitchFamily="18" charset="0"/>
                <a:cs typeface="Times New Roman" panose="02020603050405020304" pitchFamily="18" charset="0"/>
              </a:rPr>
              <a:t>Weather </a:t>
            </a:r>
            <a:r>
              <a:rPr lang="en-US" sz="1700" dirty="0">
                <a:solidFill>
                  <a:schemeClr val="bg1"/>
                </a:solidFill>
                <a:latin typeface="Times New Roman" panose="02020603050405020304" pitchFamily="18" charset="0"/>
                <a:cs typeface="Times New Roman" panose="02020603050405020304" pitchFamily="18" charset="0"/>
              </a:rPr>
              <a:t>Forecasting using AI </a:t>
            </a:r>
            <a:r>
              <a:rPr lang="en-US" sz="1700" dirty="0" smtClean="0">
                <a:solidFill>
                  <a:schemeClr val="bg1"/>
                </a:solidFill>
                <a:latin typeface="Times New Roman" panose="02020603050405020304" pitchFamily="18" charset="0"/>
                <a:cs typeface="Times New Roman" panose="02020603050405020304" pitchFamily="18" charset="0"/>
              </a:rPr>
              <a:t> </a:t>
            </a:r>
            <a:r>
              <a:rPr lang="en-US" sz="1700" dirty="0">
                <a:solidFill>
                  <a:schemeClr val="bg1"/>
                </a:solidFill>
                <a:latin typeface="Times New Roman" panose="02020603050405020304" pitchFamily="18" charset="0"/>
                <a:cs typeface="Times New Roman" panose="02020603050405020304" pitchFamily="18" charset="0"/>
              </a:rPr>
              <a:t>have reduced majority of human </a:t>
            </a:r>
            <a:r>
              <a:rPr lang="en-US" sz="1700" dirty="0" smtClean="0">
                <a:solidFill>
                  <a:schemeClr val="bg1"/>
                </a:solidFill>
                <a:latin typeface="Times New Roman" panose="02020603050405020304" pitchFamily="18" charset="0"/>
                <a:cs typeface="Times New Roman" panose="02020603050405020304" pitchFamily="18" charset="0"/>
              </a:rPr>
              <a:t>error.</a:t>
            </a:r>
          </a:p>
          <a:p>
            <a:pPr marL="862013" algn="just"/>
            <a:r>
              <a:rPr lang="en-US" sz="1700" dirty="0" smtClean="0">
                <a:solidFill>
                  <a:schemeClr val="bg1"/>
                </a:solidFill>
                <a:latin typeface="Times New Roman" panose="02020603050405020304" pitchFamily="18" charset="0"/>
                <a:cs typeface="Times New Roman" panose="02020603050405020304" pitchFamily="18" charset="0"/>
              </a:rPr>
              <a:t> By using deep learning mathematical models, AI could learn from past weather records to      predict the future.</a:t>
            </a:r>
            <a:endParaRPr lang="en-US" sz="1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703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433880"/>
            <a:ext cx="6260905" cy="572644"/>
          </a:xfrm>
        </p:spPr>
        <p:txBody>
          <a:bodyPr>
            <a:noAutofit/>
          </a:bodyPr>
          <a:lstStyle/>
          <a:p>
            <a:r>
              <a:rPr lang="en-US" sz="2800" b="1" dirty="0">
                <a:solidFill>
                  <a:schemeClr val="tx2"/>
                </a:solidFill>
                <a:effectLst/>
                <a:latin typeface="Times New Roman" panose="02020603050405020304" pitchFamily="18" charset="0"/>
                <a:cs typeface="Times New Roman" panose="02020603050405020304" pitchFamily="18" charset="0"/>
              </a:rPr>
              <a:t>Subsets of Artificial Intelligence</a:t>
            </a:r>
            <a:r>
              <a:rPr lang="en-US" sz="2800" dirty="0">
                <a:solidFill>
                  <a:srgbClr val="610B38"/>
                </a:solidFill>
                <a:effectLst/>
                <a:latin typeface="Times New Roman" panose="02020603050405020304" pitchFamily="18" charset="0"/>
                <a:cs typeface="Times New Roman" panose="02020603050405020304" pitchFamily="18" charset="0"/>
              </a:rPr>
              <a:t/>
            </a:r>
            <a:br>
              <a:rPr lang="en-US" sz="2800" dirty="0">
                <a:solidFill>
                  <a:srgbClr val="610B38"/>
                </a:solidFill>
                <a:effectLst/>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020" y="1197405"/>
            <a:ext cx="8398775" cy="3511061"/>
          </a:xfrm>
        </p:spPr>
        <p:txBody>
          <a:bodyPr>
            <a:normAutofit lnSpcReduction="10000"/>
          </a:bodyPr>
          <a:lstStyle/>
          <a:p>
            <a:pPr marL="0" indent="0">
              <a:buNone/>
            </a:pPr>
            <a:r>
              <a:rPr lang="en-US" sz="1700" dirty="0">
                <a:solidFill>
                  <a:schemeClr val="tx1"/>
                </a:solidFill>
                <a:latin typeface="Times New Roman" panose="02020603050405020304" pitchFamily="18" charset="0"/>
                <a:cs typeface="Times New Roman" panose="02020603050405020304" pitchFamily="18" charset="0"/>
              </a:rPr>
              <a:t>Following are the most common subsets of AI:</a:t>
            </a:r>
          </a:p>
          <a:p>
            <a:pPr marL="1543050" indent="-285750">
              <a:buFont typeface="Wingdings" panose="05000000000000000000" pitchFamily="2" charset="2"/>
              <a:buChar char="q"/>
            </a:pPr>
            <a:endParaRPr lang="en-US" sz="1700" dirty="0">
              <a:solidFill>
                <a:schemeClr val="tx1"/>
              </a:solidFill>
              <a:latin typeface="Times New Roman" panose="02020603050405020304" pitchFamily="18" charset="0"/>
              <a:cs typeface="Times New Roman" panose="02020603050405020304" pitchFamily="18" charset="0"/>
            </a:endParaRPr>
          </a:p>
          <a:p>
            <a:pPr marL="1543050" indent="-285750">
              <a:buFont typeface="Wingdings" panose="05000000000000000000" pitchFamily="2" charset="2"/>
              <a:buChar char="q"/>
            </a:pPr>
            <a:r>
              <a:rPr lang="en-US" sz="1700" dirty="0">
                <a:solidFill>
                  <a:schemeClr val="tx1"/>
                </a:solidFill>
                <a:latin typeface="Times New Roman" panose="02020603050405020304" pitchFamily="18" charset="0"/>
                <a:cs typeface="Times New Roman" panose="02020603050405020304" pitchFamily="18" charset="0"/>
              </a:rPr>
              <a:t>Machine Learning</a:t>
            </a:r>
          </a:p>
          <a:p>
            <a:pPr marL="1543050" indent="-285750">
              <a:buFont typeface="Wingdings" panose="05000000000000000000" pitchFamily="2" charset="2"/>
              <a:buChar char="q"/>
            </a:pPr>
            <a:r>
              <a:rPr lang="en-US" sz="1700" dirty="0">
                <a:solidFill>
                  <a:schemeClr val="tx1"/>
                </a:solidFill>
                <a:latin typeface="Times New Roman" panose="02020603050405020304" pitchFamily="18" charset="0"/>
                <a:cs typeface="Times New Roman" panose="02020603050405020304" pitchFamily="18" charset="0"/>
              </a:rPr>
              <a:t>Deep Learning</a:t>
            </a:r>
          </a:p>
          <a:p>
            <a:pPr marL="1543050" indent="-285750">
              <a:buFont typeface="Wingdings" panose="05000000000000000000" pitchFamily="2" charset="2"/>
              <a:buChar char="q"/>
            </a:pPr>
            <a:r>
              <a:rPr lang="en-US" sz="1700" dirty="0">
                <a:solidFill>
                  <a:schemeClr val="tx1"/>
                </a:solidFill>
                <a:latin typeface="Times New Roman" panose="02020603050405020304" pitchFamily="18" charset="0"/>
                <a:cs typeface="Times New Roman" panose="02020603050405020304" pitchFamily="18" charset="0"/>
              </a:rPr>
              <a:t>Natural Language processing</a:t>
            </a:r>
          </a:p>
          <a:p>
            <a:pPr marL="1543050" indent="-285750">
              <a:buFont typeface="Wingdings" panose="05000000000000000000" pitchFamily="2" charset="2"/>
              <a:buChar char="q"/>
            </a:pPr>
            <a:r>
              <a:rPr lang="en-US" sz="1700" dirty="0">
                <a:solidFill>
                  <a:schemeClr val="tx1"/>
                </a:solidFill>
                <a:latin typeface="Times New Roman" panose="02020603050405020304" pitchFamily="18" charset="0"/>
                <a:cs typeface="Times New Roman" panose="02020603050405020304" pitchFamily="18" charset="0"/>
              </a:rPr>
              <a:t>Expert System</a:t>
            </a:r>
          </a:p>
          <a:p>
            <a:pPr marL="1543050" indent="-285750">
              <a:buFont typeface="Wingdings" panose="05000000000000000000" pitchFamily="2" charset="2"/>
              <a:buChar char="q"/>
            </a:pPr>
            <a:r>
              <a:rPr lang="en-US" sz="1700" dirty="0">
                <a:solidFill>
                  <a:schemeClr val="tx1"/>
                </a:solidFill>
                <a:latin typeface="Times New Roman" panose="02020603050405020304" pitchFamily="18" charset="0"/>
                <a:cs typeface="Times New Roman" panose="02020603050405020304" pitchFamily="18" charset="0"/>
              </a:rPr>
              <a:t>Robotics</a:t>
            </a:r>
          </a:p>
          <a:p>
            <a:pPr marL="1543050" indent="-285750">
              <a:buFont typeface="Wingdings" panose="05000000000000000000" pitchFamily="2" charset="2"/>
              <a:buChar char="q"/>
            </a:pPr>
            <a:r>
              <a:rPr lang="en-US" sz="1700" dirty="0">
                <a:solidFill>
                  <a:schemeClr val="tx1"/>
                </a:solidFill>
                <a:latin typeface="Times New Roman" panose="02020603050405020304" pitchFamily="18" charset="0"/>
                <a:cs typeface="Times New Roman" panose="02020603050405020304" pitchFamily="18" charset="0"/>
              </a:rPr>
              <a:t>Machine Vision</a:t>
            </a:r>
          </a:p>
          <a:p>
            <a:pPr marL="1543050" indent="-285750">
              <a:buFont typeface="Wingdings" panose="05000000000000000000" pitchFamily="2" charset="2"/>
              <a:buChar char="q"/>
            </a:pPr>
            <a:r>
              <a:rPr lang="en-US" sz="1700" dirty="0" smtClean="0">
                <a:solidFill>
                  <a:schemeClr val="tx1"/>
                </a:solidFill>
                <a:latin typeface="Times New Roman" panose="02020603050405020304" pitchFamily="18" charset="0"/>
                <a:cs typeface="Times New Roman" panose="02020603050405020304" pitchFamily="18" charset="0"/>
              </a:rPr>
              <a:t>Speech Recognition</a:t>
            </a:r>
          </a:p>
          <a:p>
            <a:pPr marL="1543050" indent="-285750">
              <a:buFont typeface="Wingdings" panose="05000000000000000000" pitchFamily="2" charset="2"/>
              <a:buChar char="q"/>
            </a:pPr>
            <a:endParaRPr lang="en-US" sz="17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1600" i="1" dirty="0">
                <a:solidFill>
                  <a:srgbClr val="C00000"/>
                </a:solidFill>
                <a:latin typeface="Times New Roman" panose="02020603050405020304" pitchFamily="18" charset="0"/>
                <a:cs typeface="Times New Roman" panose="02020603050405020304" pitchFamily="18" charset="0"/>
              </a:rPr>
              <a:t>Note</a:t>
            </a:r>
            <a:r>
              <a:rPr lang="en-US" sz="1600" dirty="0">
                <a:solidFill>
                  <a:srgbClr val="C00000"/>
                </a:solidFill>
                <a:latin typeface="Times New Roman" panose="02020603050405020304" pitchFamily="18" charset="0"/>
                <a:cs typeface="Times New Roman" panose="02020603050405020304" pitchFamily="18" charset="0"/>
              </a:rPr>
              <a:t>: Among all of the above, Machine learning plays a crucial role in AI. Machine learning and deep learning are the ways of achieving AI in real life.</a:t>
            </a:r>
          </a:p>
          <a:p>
            <a:pPr marL="1257300" indent="0">
              <a:buNone/>
            </a:pP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619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555" y="606344"/>
            <a:ext cx="7482545" cy="3231654"/>
          </a:xfrm>
          <a:prstGeom prst="rect">
            <a:avLst/>
          </a:prstGeom>
        </p:spPr>
        <p:txBody>
          <a:bodyPr wrap="square">
            <a:spAutoFit/>
          </a:bodyPr>
          <a:lstStyle/>
          <a:p>
            <a:r>
              <a:rPr lang="en-US" sz="1700" dirty="0">
                <a:latin typeface="Times New Roman" panose="02020603050405020304" pitchFamily="18" charset="0"/>
                <a:cs typeface="Times New Roman" panose="02020603050405020304" pitchFamily="18" charset="0"/>
              </a:rPr>
              <a:t>2) Takes risks instead of </a:t>
            </a:r>
            <a:r>
              <a:rPr lang="en-US" sz="1700" dirty="0" smtClean="0">
                <a:latin typeface="Times New Roman" panose="02020603050405020304" pitchFamily="18" charset="0"/>
                <a:cs typeface="Times New Roman" panose="02020603050405020304" pitchFamily="18" charset="0"/>
              </a:rPr>
              <a:t>Humans</a:t>
            </a:r>
          </a:p>
          <a:p>
            <a:endParaRPr lang="en-US" sz="17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This is one of the biggest advantage of Artificial intelligence. </a:t>
            </a:r>
            <a:endParaRPr lang="en-US" sz="17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We </a:t>
            </a:r>
            <a:r>
              <a:rPr lang="en-US" sz="1700" dirty="0">
                <a:latin typeface="Times New Roman" panose="02020603050405020304" pitchFamily="18" charset="0"/>
                <a:cs typeface="Times New Roman" panose="02020603050405020304" pitchFamily="18" charset="0"/>
              </a:rPr>
              <a:t>can overcome many risky limitations of human by developing an AI Robot </a:t>
            </a:r>
            <a:r>
              <a:rPr lang="en-US" sz="1700" dirty="0" smtClean="0">
                <a:latin typeface="Times New Roman" panose="02020603050405020304" pitchFamily="18" charset="0"/>
                <a:cs typeface="Times New Roman" panose="02020603050405020304" pitchFamily="18" charset="0"/>
              </a:rPr>
              <a:t> which </a:t>
            </a:r>
            <a:r>
              <a:rPr lang="en-US" sz="1700" dirty="0">
                <a:latin typeface="Times New Roman" panose="02020603050405020304" pitchFamily="18" charset="0"/>
                <a:cs typeface="Times New Roman" panose="02020603050405020304" pitchFamily="18" charset="0"/>
              </a:rPr>
              <a:t>in turn can do the risky things for us. </a:t>
            </a:r>
            <a:endParaRPr lang="en-US" sz="17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Let </a:t>
            </a:r>
            <a:r>
              <a:rPr lang="en-US" sz="1700" dirty="0">
                <a:latin typeface="Times New Roman" panose="02020603050405020304" pitchFamily="18" charset="0"/>
                <a:cs typeface="Times New Roman" panose="02020603050405020304" pitchFamily="18" charset="0"/>
              </a:rPr>
              <a:t>it be going to mars, defuse a bomb, explore the deepest parts of oceans, </a:t>
            </a:r>
            <a:r>
              <a:rPr lang="en-US" sz="1700" dirty="0" smtClean="0">
                <a:latin typeface="Times New Roman" panose="02020603050405020304" pitchFamily="18" charset="0"/>
                <a:cs typeface="Times New Roman" panose="02020603050405020304" pitchFamily="18" charset="0"/>
              </a:rPr>
              <a:t>mining </a:t>
            </a:r>
            <a:r>
              <a:rPr lang="en-US" sz="1700" dirty="0">
                <a:latin typeface="Times New Roman" panose="02020603050405020304" pitchFamily="18" charset="0"/>
                <a:cs typeface="Times New Roman" panose="02020603050405020304" pitchFamily="18" charset="0"/>
              </a:rPr>
              <a:t>for coal and oil, it can be used effectively in any kinds of </a:t>
            </a:r>
            <a:r>
              <a:rPr lang="en-US" sz="1700" dirty="0" smtClean="0">
                <a:latin typeface="Times New Roman" panose="02020603050405020304" pitchFamily="18" charset="0"/>
                <a:cs typeface="Times New Roman" panose="02020603050405020304" pitchFamily="18" charset="0"/>
              </a:rPr>
              <a:t>natural </a:t>
            </a:r>
            <a:r>
              <a:rPr lang="en-US" sz="1700" dirty="0">
                <a:latin typeface="Times New Roman" panose="02020603050405020304" pitchFamily="18" charset="0"/>
                <a:cs typeface="Times New Roman" panose="02020603050405020304" pitchFamily="18" charset="0"/>
              </a:rPr>
              <a:t>or man made disasters.</a:t>
            </a:r>
          </a:p>
          <a:p>
            <a:endParaRPr lang="en-US" sz="1700" dirty="0">
              <a:latin typeface="Times New Roman" panose="02020603050405020304" pitchFamily="18" charset="0"/>
              <a:cs typeface="Times New Roman" panose="02020603050405020304" pitchFamily="18" charset="0"/>
            </a:endParaRPr>
          </a:p>
          <a:p>
            <a:pPr algn="just"/>
            <a:r>
              <a:rPr lang="en-US" sz="1700" i="1" dirty="0">
                <a:solidFill>
                  <a:srgbClr val="0070C0"/>
                </a:solidFill>
                <a:latin typeface="Times New Roman" panose="02020603050405020304" pitchFamily="18" charset="0"/>
                <a:cs typeface="Times New Roman" panose="02020603050405020304" pitchFamily="18" charset="0"/>
              </a:rPr>
              <a:t>Example</a:t>
            </a:r>
            <a:r>
              <a:rPr lang="en-US" sz="1700" i="1" dirty="0" smtClean="0">
                <a:solidFill>
                  <a:srgbClr val="0070C0"/>
                </a:solidFill>
                <a:latin typeface="Times New Roman" panose="02020603050405020304" pitchFamily="18" charset="0"/>
                <a:cs typeface="Times New Roman" panose="02020603050405020304" pitchFamily="18" charset="0"/>
              </a:rPr>
              <a:t>: Nuclear explosions , chemical explosions , natural calamities etc..</a:t>
            </a:r>
          </a:p>
          <a:p>
            <a:pPr algn="just"/>
            <a:r>
              <a:rPr lang="en-US" sz="1700" dirty="0" smtClean="0">
                <a:latin typeface="Times New Roman" panose="02020603050405020304" pitchFamily="18" charset="0"/>
                <a:cs typeface="Times New Roman" panose="02020603050405020304" pitchFamily="18" charset="0"/>
              </a:rPr>
              <a:t> AI </a:t>
            </a:r>
            <a:r>
              <a:rPr lang="en-US" sz="1700" dirty="0">
                <a:latin typeface="Times New Roman" panose="02020603050405020304" pitchFamily="18" charset="0"/>
                <a:cs typeface="Times New Roman" panose="02020603050405020304" pitchFamily="18" charset="0"/>
              </a:rPr>
              <a:t>Robots can be used in such situations where an human intervention can be hazardous.</a:t>
            </a:r>
          </a:p>
        </p:txBody>
      </p:sp>
    </p:spTree>
    <p:extLst>
      <p:ext uri="{BB962C8B-B14F-4D97-AF65-F5344CB8AC3E}">
        <p14:creationId xmlns:p14="http://schemas.microsoft.com/office/powerpoint/2010/main" val="250329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4" y="1350110"/>
            <a:ext cx="9000445" cy="3231654"/>
          </a:xfrm>
          <a:prstGeom prst="rect">
            <a:avLst/>
          </a:prstGeom>
        </p:spPr>
        <p:txBody>
          <a:bodyPr wrap="square">
            <a:spAutoFit/>
          </a:bodyPr>
          <a:lstStyle/>
          <a:p>
            <a:r>
              <a:rPr lang="en-US" sz="1700" dirty="0">
                <a:solidFill>
                  <a:schemeClr val="bg1"/>
                </a:solidFill>
                <a:latin typeface="Times New Roman" panose="02020603050405020304" pitchFamily="18" charset="0"/>
                <a:cs typeface="Times New Roman" panose="02020603050405020304" pitchFamily="18" charset="0"/>
              </a:rPr>
              <a:t>3) </a:t>
            </a:r>
            <a:r>
              <a:rPr lang="en-US" sz="1700" dirty="0" smtClean="0">
                <a:solidFill>
                  <a:schemeClr val="bg1"/>
                </a:solidFill>
                <a:latin typeface="Times New Roman" panose="02020603050405020304" pitchFamily="18" charset="0"/>
                <a:cs typeface="Times New Roman" panose="02020603050405020304" pitchFamily="18" charset="0"/>
              </a:rPr>
              <a:t>Availability 24×7</a:t>
            </a:r>
          </a:p>
          <a:p>
            <a:endParaRPr lang="en-US" sz="17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dirty="0">
                <a:solidFill>
                  <a:schemeClr val="bg1"/>
                </a:solidFill>
                <a:latin typeface="Times New Roman" panose="02020603050405020304" pitchFamily="18" charset="0"/>
                <a:cs typeface="Times New Roman" panose="02020603050405020304" pitchFamily="18" charset="0"/>
              </a:rPr>
              <a:t>An Average human will work for 4-6 hours a day excluding the breaks. </a:t>
            </a:r>
            <a:endParaRPr lang="en-US" sz="17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dirty="0" smtClean="0">
                <a:solidFill>
                  <a:schemeClr val="bg1"/>
                </a:solidFill>
                <a:latin typeface="Times New Roman" panose="02020603050405020304" pitchFamily="18" charset="0"/>
                <a:cs typeface="Times New Roman" panose="02020603050405020304" pitchFamily="18" charset="0"/>
              </a:rPr>
              <a:t>Humans </a:t>
            </a:r>
            <a:r>
              <a:rPr lang="en-US" sz="1700" dirty="0">
                <a:solidFill>
                  <a:schemeClr val="bg1"/>
                </a:solidFill>
                <a:latin typeface="Times New Roman" panose="02020603050405020304" pitchFamily="18" charset="0"/>
                <a:cs typeface="Times New Roman" panose="02020603050405020304" pitchFamily="18" charset="0"/>
              </a:rPr>
              <a:t>are built in such a way to get some time out for </a:t>
            </a:r>
            <a:r>
              <a:rPr lang="en-US" sz="1700" dirty="0" smtClean="0">
                <a:solidFill>
                  <a:schemeClr val="bg1"/>
                </a:solidFill>
                <a:latin typeface="Times New Roman" panose="02020603050405020304" pitchFamily="18" charset="0"/>
                <a:cs typeface="Times New Roman" panose="02020603050405020304" pitchFamily="18" charset="0"/>
              </a:rPr>
              <a:t>refreshing </a:t>
            </a:r>
            <a:r>
              <a:rPr lang="en-US" sz="1700" dirty="0">
                <a:solidFill>
                  <a:schemeClr val="bg1"/>
                </a:solidFill>
                <a:latin typeface="Times New Roman" panose="02020603050405020304" pitchFamily="18" charset="0"/>
                <a:cs typeface="Times New Roman" panose="02020603050405020304" pitchFamily="18" charset="0"/>
              </a:rPr>
              <a:t>themselves and get ready for a new day of work and they even have weekly off’s to stay intact with their work life and personal life. </a:t>
            </a:r>
            <a:endParaRPr lang="en-US" sz="17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dirty="0" smtClean="0">
                <a:solidFill>
                  <a:schemeClr val="bg1"/>
                </a:solidFill>
                <a:latin typeface="Times New Roman" panose="02020603050405020304" pitchFamily="18" charset="0"/>
                <a:cs typeface="Times New Roman" panose="02020603050405020304" pitchFamily="18" charset="0"/>
              </a:rPr>
              <a:t>But </a:t>
            </a:r>
            <a:r>
              <a:rPr lang="en-US" sz="1700" dirty="0">
                <a:solidFill>
                  <a:schemeClr val="bg1"/>
                </a:solidFill>
                <a:latin typeface="Times New Roman" panose="02020603050405020304" pitchFamily="18" charset="0"/>
                <a:cs typeface="Times New Roman" panose="02020603050405020304" pitchFamily="18" charset="0"/>
              </a:rPr>
              <a:t>using AI we can make machines work 24×7 without any breaks and they don’t even get bored unlike humans</a:t>
            </a:r>
            <a:r>
              <a:rPr lang="en-US" sz="1700" dirty="0" smtClean="0">
                <a:solidFill>
                  <a:schemeClr val="bg1"/>
                </a:solidFill>
                <a:latin typeface="Times New Roman" panose="02020603050405020304" pitchFamily="18" charset="0"/>
                <a:cs typeface="Times New Roman" panose="02020603050405020304" pitchFamily="18" charset="0"/>
              </a:rPr>
              <a:t>.</a:t>
            </a:r>
          </a:p>
          <a:p>
            <a:endParaRPr lang="en-US" sz="1700" dirty="0">
              <a:solidFill>
                <a:schemeClr val="bg1"/>
              </a:solidFill>
              <a:latin typeface="Times New Roman" panose="02020603050405020304" pitchFamily="18" charset="0"/>
              <a:cs typeface="Times New Roman" panose="02020603050405020304" pitchFamily="18" charset="0"/>
            </a:endParaRPr>
          </a:p>
          <a:p>
            <a:endParaRPr lang="en-US" sz="1700" dirty="0">
              <a:solidFill>
                <a:schemeClr val="bg1"/>
              </a:solidFill>
              <a:latin typeface="Times New Roman" panose="02020603050405020304" pitchFamily="18" charset="0"/>
              <a:cs typeface="Times New Roman" panose="02020603050405020304" pitchFamily="18" charset="0"/>
            </a:endParaRPr>
          </a:p>
          <a:p>
            <a:r>
              <a:rPr lang="en-US" sz="1700" i="1" dirty="0">
                <a:solidFill>
                  <a:srgbClr val="00B0F0"/>
                </a:solidFill>
                <a:latin typeface="Times New Roman" panose="02020603050405020304" pitchFamily="18" charset="0"/>
                <a:cs typeface="Times New Roman" panose="02020603050405020304" pitchFamily="18" charset="0"/>
              </a:rPr>
              <a:t>Example: </a:t>
            </a:r>
            <a:r>
              <a:rPr lang="en-US" sz="1700" dirty="0" smtClean="0">
                <a:solidFill>
                  <a:schemeClr val="bg1"/>
                </a:solidFill>
                <a:latin typeface="Times New Roman" panose="02020603050405020304" pitchFamily="18" charset="0"/>
                <a:cs typeface="Times New Roman" panose="02020603050405020304" pitchFamily="18" charset="0"/>
              </a:rPr>
              <a:t>Call Centeres &amp; Helpline centers of </a:t>
            </a:r>
            <a:r>
              <a:rPr lang="en-US" sz="1700" dirty="0">
                <a:solidFill>
                  <a:schemeClr val="bg1"/>
                </a:solidFill>
                <a:latin typeface="Times New Roman" panose="02020603050405020304" pitchFamily="18" charset="0"/>
                <a:cs typeface="Times New Roman" panose="02020603050405020304" pitchFamily="18" charset="0"/>
              </a:rPr>
              <a:t>Educational Institutes,  </a:t>
            </a:r>
            <a:r>
              <a:rPr lang="en-US" sz="1700" dirty="0" smtClean="0">
                <a:solidFill>
                  <a:schemeClr val="bg1"/>
                </a:solidFill>
                <a:latin typeface="Times New Roman" panose="02020603050405020304" pitchFamily="18" charset="0"/>
                <a:cs typeface="Times New Roman" panose="02020603050405020304" pitchFamily="18" charset="0"/>
              </a:rPr>
              <a:t>Hospitals, Hotels , Bank, etc; are </a:t>
            </a:r>
            <a:r>
              <a:rPr lang="en-US" sz="1700" dirty="0">
                <a:solidFill>
                  <a:schemeClr val="bg1"/>
                </a:solidFill>
                <a:latin typeface="Times New Roman" panose="02020603050405020304" pitchFamily="18" charset="0"/>
                <a:cs typeface="Times New Roman" panose="02020603050405020304" pitchFamily="18" charset="0"/>
              </a:rPr>
              <a:t>getting </a:t>
            </a:r>
            <a:r>
              <a:rPr lang="en-US" sz="1700" dirty="0" smtClean="0">
                <a:solidFill>
                  <a:schemeClr val="bg1"/>
                </a:solidFill>
                <a:latin typeface="Times New Roman" panose="02020603050405020304" pitchFamily="18" charset="0"/>
                <a:cs typeface="Times New Roman" panose="02020603050405020304" pitchFamily="18" charset="0"/>
              </a:rPr>
              <a:t>a lot of queries </a:t>
            </a:r>
            <a:r>
              <a:rPr lang="en-US" sz="1700" dirty="0">
                <a:solidFill>
                  <a:schemeClr val="bg1"/>
                </a:solidFill>
                <a:latin typeface="Times New Roman" panose="02020603050405020304" pitchFamily="18" charset="0"/>
                <a:cs typeface="Times New Roman" panose="02020603050405020304" pitchFamily="18" charset="0"/>
              </a:rPr>
              <a:t>and issues 24×7 </a:t>
            </a:r>
            <a:r>
              <a:rPr lang="en-US" sz="1700" dirty="0" smtClean="0">
                <a:solidFill>
                  <a:schemeClr val="bg1"/>
                </a:solidFill>
                <a:latin typeface="Times New Roman" panose="02020603050405020304" pitchFamily="18" charset="0"/>
                <a:cs typeface="Times New Roman" panose="02020603050405020304" pitchFamily="18" charset="0"/>
              </a:rPr>
              <a:t>which </a:t>
            </a:r>
            <a:r>
              <a:rPr lang="en-US" sz="1700" dirty="0">
                <a:solidFill>
                  <a:schemeClr val="bg1"/>
                </a:solidFill>
                <a:latin typeface="Times New Roman" panose="02020603050405020304" pitchFamily="18" charset="0"/>
                <a:cs typeface="Times New Roman" panose="02020603050405020304" pitchFamily="18" charset="0"/>
              </a:rPr>
              <a:t>can be handled </a:t>
            </a:r>
            <a:r>
              <a:rPr lang="en-US" sz="1700" dirty="0" smtClean="0">
                <a:solidFill>
                  <a:schemeClr val="bg1"/>
                </a:solidFill>
                <a:latin typeface="Times New Roman" panose="02020603050405020304" pitchFamily="18" charset="0"/>
                <a:cs typeface="Times New Roman" panose="02020603050405020304" pitchFamily="18" charset="0"/>
              </a:rPr>
              <a:t>effectively </a:t>
            </a:r>
            <a:r>
              <a:rPr lang="en-US" sz="1700" dirty="0">
                <a:solidFill>
                  <a:schemeClr val="bg1"/>
                </a:solidFill>
                <a:latin typeface="Times New Roman" panose="02020603050405020304" pitchFamily="18" charset="0"/>
                <a:cs typeface="Times New Roman" panose="02020603050405020304" pitchFamily="18" charset="0"/>
              </a:rPr>
              <a:t>using AI. </a:t>
            </a:r>
          </a:p>
        </p:txBody>
      </p:sp>
    </p:spTree>
    <p:extLst>
      <p:ext uri="{BB962C8B-B14F-4D97-AF65-F5344CB8AC3E}">
        <p14:creationId xmlns:p14="http://schemas.microsoft.com/office/powerpoint/2010/main" val="2616910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2194" y="1350110"/>
            <a:ext cx="7019855" cy="3231654"/>
          </a:xfrm>
          <a:prstGeom prst="rect">
            <a:avLst/>
          </a:prstGeom>
        </p:spPr>
        <p:txBody>
          <a:bodyPr wrap="square">
            <a:spAutoFit/>
          </a:bodyPr>
          <a:lstStyle/>
          <a:p>
            <a:r>
              <a:rPr lang="en-US" sz="1700" dirty="0">
                <a:latin typeface="Times New Roman" panose="02020603050405020304" pitchFamily="18" charset="0"/>
                <a:cs typeface="Times New Roman" panose="02020603050405020304" pitchFamily="18" charset="0"/>
              </a:rPr>
              <a:t>4) Helping in Repetitive </a:t>
            </a:r>
            <a:r>
              <a:rPr lang="en-US" sz="1700" dirty="0" smtClean="0">
                <a:latin typeface="Times New Roman" panose="02020603050405020304" pitchFamily="18" charset="0"/>
                <a:cs typeface="Times New Roman" panose="02020603050405020304" pitchFamily="18" charset="0"/>
              </a:rPr>
              <a:t>Jobs</a:t>
            </a:r>
          </a:p>
          <a:p>
            <a:endParaRPr lang="en-US" sz="17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In our day-to-day work, we will be performing many repetitive works like sending a thanking mail, verifying certain documents </a:t>
            </a:r>
            <a:r>
              <a:rPr lang="en-US" sz="1700" dirty="0" smtClean="0">
                <a:latin typeface="Times New Roman" panose="02020603050405020304" pitchFamily="18" charset="0"/>
                <a:cs typeface="Times New Roman" panose="02020603050405020304" pitchFamily="18" charset="0"/>
              </a:rPr>
              <a:t>for errors etc. </a:t>
            </a:r>
          </a:p>
          <a:p>
            <a:pPr marL="285750" indent="-285750">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Using </a:t>
            </a:r>
            <a:r>
              <a:rPr lang="en-US" sz="1700" dirty="0">
                <a:latin typeface="Times New Roman" panose="02020603050405020304" pitchFamily="18" charset="0"/>
                <a:cs typeface="Times New Roman" panose="02020603050405020304" pitchFamily="18" charset="0"/>
              </a:rPr>
              <a:t>artificial intelligence we can productively automate these </a:t>
            </a: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tasks and can even remove “boring” tasks for humans and free them up to be increasingly creative.</a:t>
            </a:r>
          </a:p>
          <a:p>
            <a:endParaRPr lang="en-US" sz="1700" dirty="0">
              <a:latin typeface="Times New Roman" panose="02020603050405020304" pitchFamily="18" charset="0"/>
              <a:cs typeface="Times New Roman" panose="02020603050405020304" pitchFamily="18" charset="0"/>
            </a:endParaRPr>
          </a:p>
          <a:p>
            <a:r>
              <a:rPr lang="en-US" sz="1700" i="1" dirty="0">
                <a:solidFill>
                  <a:srgbClr val="0070C0"/>
                </a:solidFill>
                <a:latin typeface="Times New Roman" panose="02020603050405020304" pitchFamily="18" charset="0"/>
                <a:cs typeface="Times New Roman" panose="02020603050405020304" pitchFamily="18" charset="0"/>
              </a:rPr>
              <a:t>Example: </a:t>
            </a:r>
            <a:r>
              <a:rPr lang="en-US" sz="1700" dirty="0">
                <a:latin typeface="Times New Roman" panose="02020603050405020304" pitchFamily="18" charset="0"/>
                <a:cs typeface="Times New Roman" panose="02020603050405020304" pitchFamily="18" charset="0"/>
              </a:rPr>
              <a:t>In banks, we often see many verifications of documents in order to get a loan which is a repetitive task for the owner of the bank. Using AI Cognitive Automation the owner can speed up the process of verifying the documents by which both the customers and the owner will be benefited.</a:t>
            </a:r>
          </a:p>
        </p:txBody>
      </p:sp>
    </p:spTree>
    <p:extLst>
      <p:ext uri="{BB962C8B-B14F-4D97-AF65-F5344CB8AC3E}">
        <p14:creationId xmlns:p14="http://schemas.microsoft.com/office/powerpoint/2010/main" val="6402587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649" y="1350110"/>
            <a:ext cx="8856890" cy="3493264"/>
          </a:xfrm>
          <a:prstGeom prst="rect">
            <a:avLst/>
          </a:prstGeom>
        </p:spPr>
        <p:txBody>
          <a:bodyPr wrap="square">
            <a:spAutoFit/>
          </a:bodyPr>
          <a:lstStyle/>
          <a:p>
            <a:r>
              <a:rPr lang="en-US" sz="1700" dirty="0">
                <a:solidFill>
                  <a:schemeClr val="bg1"/>
                </a:solidFill>
                <a:latin typeface="Times New Roman" panose="02020603050405020304" pitchFamily="18" charset="0"/>
                <a:cs typeface="Times New Roman" panose="02020603050405020304" pitchFamily="18" charset="0"/>
              </a:rPr>
              <a:t>5) Digital </a:t>
            </a:r>
            <a:r>
              <a:rPr lang="en-US" sz="1700" dirty="0" smtClean="0">
                <a:solidFill>
                  <a:schemeClr val="bg1"/>
                </a:solidFill>
                <a:latin typeface="Times New Roman" panose="02020603050405020304" pitchFamily="18" charset="0"/>
                <a:cs typeface="Times New Roman" panose="02020603050405020304" pitchFamily="18" charset="0"/>
              </a:rPr>
              <a:t>Assistance</a:t>
            </a:r>
          </a:p>
          <a:p>
            <a:endParaRPr lang="en-US" sz="17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dirty="0">
                <a:solidFill>
                  <a:schemeClr val="bg1"/>
                </a:solidFill>
                <a:latin typeface="Times New Roman" panose="02020603050405020304" pitchFamily="18" charset="0"/>
                <a:cs typeface="Times New Roman" panose="02020603050405020304" pitchFamily="18" charset="0"/>
              </a:rPr>
              <a:t>Some of the highly advanced organizations use digital assistants to interact with users which saves the need of human resource. </a:t>
            </a:r>
            <a:endParaRPr lang="en-US" sz="17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dirty="0" smtClean="0">
                <a:solidFill>
                  <a:schemeClr val="bg1"/>
                </a:solidFill>
                <a:latin typeface="Times New Roman" panose="02020603050405020304" pitchFamily="18" charset="0"/>
                <a:cs typeface="Times New Roman" panose="02020603050405020304" pitchFamily="18" charset="0"/>
              </a:rPr>
              <a:t>The </a:t>
            </a:r>
            <a:r>
              <a:rPr lang="en-US" sz="1700" dirty="0">
                <a:solidFill>
                  <a:schemeClr val="bg1"/>
                </a:solidFill>
                <a:latin typeface="Times New Roman" panose="02020603050405020304" pitchFamily="18" charset="0"/>
                <a:cs typeface="Times New Roman" panose="02020603050405020304" pitchFamily="18" charset="0"/>
              </a:rPr>
              <a:t>digital assistant also used in many websites to provide things that user want. We can chat with them about what we are looking for. </a:t>
            </a:r>
            <a:endParaRPr lang="en-US" sz="17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dirty="0" smtClean="0">
                <a:solidFill>
                  <a:schemeClr val="bg1"/>
                </a:solidFill>
                <a:latin typeface="Times New Roman" panose="02020603050405020304" pitchFamily="18" charset="0"/>
                <a:cs typeface="Times New Roman" panose="02020603050405020304" pitchFamily="18" charset="0"/>
              </a:rPr>
              <a:t>Some </a:t>
            </a:r>
            <a:r>
              <a:rPr lang="en-US" sz="1700" dirty="0">
                <a:solidFill>
                  <a:schemeClr val="bg1"/>
                </a:solidFill>
                <a:latin typeface="Times New Roman" panose="02020603050405020304" pitchFamily="18" charset="0"/>
                <a:cs typeface="Times New Roman" panose="02020603050405020304" pitchFamily="18" charset="0"/>
              </a:rPr>
              <a:t>chatbots are designed in such a way that it becomes hard to determine that we’re chatting with a chatbot or a human being.</a:t>
            </a:r>
          </a:p>
          <a:p>
            <a:endParaRPr lang="en-US" sz="1700" dirty="0">
              <a:solidFill>
                <a:schemeClr val="bg1"/>
              </a:solidFill>
              <a:latin typeface="Times New Roman" panose="02020603050405020304" pitchFamily="18" charset="0"/>
              <a:cs typeface="Times New Roman" panose="02020603050405020304" pitchFamily="18" charset="0"/>
            </a:endParaRPr>
          </a:p>
          <a:p>
            <a:r>
              <a:rPr lang="en-US" sz="1700" i="1" dirty="0">
                <a:solidFill>
                  <a:srgbClr val="00B0F0"/>
                </a:solidFill>
                <a:latin typeface="Times New Roman" panose="02020603050405020304" pitchFamily="18" charset="0"/>
                <a:cs typeface="Times New Roman" panose="02020603050405020304" pitchFamily="18" charset="0"/>
              </a:rPr>
              <a:t>Example: </a:t>
            </a:r>
            <a:r>
              <a:rPr lang="en-US" sz="1700" dirty="0">
                <a:solidFill>
                  <a:schemeClr val="bg1"/>
                </a:solidFill>
                <a:latin typeface="Times New Roman" panose="02020603050405020304" pitchFamily="18" charset="0"/>
                <a:cs typeface="Times New Roman" panose="02020603050405020304" pitchFamily="18" charset="0"/>
              </a:rPr>
              <a:t>We all know that organizations have a customer support team which needs to clarify the doubts and queries of the customers. Using AI the organizations can set up a Voicebot or Chatbot which can help customers with all their queries. We can see many organizations already started using them in their websites and mobile applications.</a:t>
            </a:r>
          </a:p>
        </p:txBody>
      </p:sp>
    </p:spTree>
    <p:extLst>
      <p:ext uri="{BB962C8B-B14F-4D97-AF65-F5344CB8AC3E}">
        <p14:creationId xmlns:p14="http://schemas.microsoft.com/office/powerpoint/2010/main" val="403948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044700"/>
            <a:ext cx="7167984" cy="3231654"/>
          </a:xfrm>
          <a:prstGeom prst="rect">
            <a:avLst/>
          </a:prstGeom>
        </p:spPr>
        <p:txBody>
          <a:bodyPr wrap="square">
            <a:spAutoFit/>
          </a:bodyPr>
          <a:lstStyle/>
          <a:p>
            <a:r>
              <a:rPr lang="en-US" sz="1700" dirty="0">
                <a:latin typeface="Times New Roman" panose="02020603050405020304" pitchFamily="18" charset="0"/>
                <a:cs typeface="Times New Roman" panose="02020603050405020304" pitchFamily="18" charset="0"/>
              </a:rPr>
              <a:t>6) Faster Decisions</a:t>
            </a:r>
            <a:r>
              <a:rPr lang="en-US" sz="1700" dirty="0" smtClean="0">
                <a:latin typeface="Times New Roman" panose="02020603050405020304" pitchFamily="18" charset="0"/>
                <a:cs typeface="Times New Roman" panose="02020603050405020304" pitchFamily="18" charset="0"/>
              </a:rPr>
              <a:t>:</a:t>
            </a:r>
          </a:p>
          <a:p>
            <a:endParaRPr lang="en-US" sz="17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Using AI alongside other technologies we can make machines take decisions faster than a human and carry out actions quicker. </a:t>
            </a:r>
            <a:endParaRPr lang="en-US" sz="17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While </a:t>
            </a:r>
            <a:r>
              <a:rPr lang="en-US" sz="1700" dirty="0">
                <a:latin typeface="Times New Roman" panose="02020603050405020304" pitchFamily="18" charset="0"/>
                <a:cs typeface="Times New Roman" panose="02020603050405020304" pitchFamily="18" charset="0"/>
              </a:rPr>
              <a:t>taking a decision human will analyze many factors both emotionally and practically but AI-powered machine works on what it is programmed and delivers the results in a faster way.</a:t>
            </a:r>
          </a:p>
          <a:p>
            <a:endParaRPr lang="en-US" sz="1700" dirty="0">
              <a:latin typeface="Times New Roman" panose="02020603050405020304" pitchFamily="18" charset="0"/>
              <a:cs typeface="Times New Roman" panose="02020603050405020304" pitchFamily="18" charset="0"/>
            </a:endParaRPr>
          </a:p>
          <a:p>
            <a:r>
              <a:rPr lang="en-US" sz="1700" i="1" dirty="0">
                <a:solidFill>
                  <a:srgbClr val="0070C0"/>
                </a:solidFill>
                <a:latin typeface="Times New Roman" panose="02020603050405020304" pitchFamily="18" charset="0"/>
                <a:cs typeface="Times New Roman" panose="02020603050405020304" pitchFamily="18" charset="0"/>
              </a:rPr>
              <a:t>Example: </a:t>
            </a:r>
            <a:r>
              <a:rPr lang="en-US" sz="1700" dirty="0">
                <a:latin typeface="Times New Roman" panose="02020603050405020304" pitchFamily="18" charset="0"/>
                <a:cs typeface="Times New Roman" panose="02020603050405020304" pitchFamily="18" charset="0"/>
              </a:rPr>
              <a:t>We all have played a Chess game in Windows. It is nearly impossible to beat CPU in the hard mode because of the AI behind that game. It will take the best possible step in a very short time according to the algorithms used behind it.</a:t>
            </a:r>
          </a:p>
        </p:txBody>
      </p:sp>
    </p:spTree>
    <p:extLst>
      <p:ext uri="{BB962C8B-B14F-4D97-AF65-F5344CB8AC3E}">
        <p14:creationId xmlns:p14="http://schemas.microsoft.com/office/powerpoint/2010/main" val="31105939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965" y="1350110"/>
            <a:ext cx="7940659" cy="2723823"/>
          </a:xfrm>
          <a:prstGeom prst="rect">
            <a:avLst/>
          </a:prstGeom>
        </p:spPr>
        <p:txBody>
          <a:bodyPr wrap="square">
            <a:spAutoFit/>
          </a:bodyPr>
          <a:lstStyle/>
          <a:p>
            <a:r>
              <a:rPr lang="en-US" sz="1700" dirty="0">
                <a:solidFill>
                  <a:schemeClr val="bg1"/>
                </a:solidFill>
                <a:latin typeface="Times New Roman" panose="02020603050405020304" pitchFamily="18" charset="0"/>
                <a:cs typeface="Times New Roman" panose="02020603050405020304" pitchFamily="18" charset="0"/>
              </a:rPr>
              <a:t>7) Daily </a:t>
            </a:r>
            <a:r>
              <a:rPr lang="en-US" sz="1700" dirty="0" smtClean="0">
                <a:solidFill>
                  <a:schemeClr val="bg1"/>
                </a:solidFill>
                <a:latin typeface="Times New Roman" panose="02020603050405020304" pitchFamily="18" charset="0"/>
                <a:cs typeface="Times New Roman" panose="02020603050405020304" pitchFamily="18" charset="0"/>
              </a:rPr>
              <a:t>Applications</a:t>
            </a:r>
          </a:p>
          <a:p>
            <a:endParaRPr lang="en-US" sz="1700" dirty="0">
              <a:solidFill>
                <a:schemeClr val="bg1"/>
              </a:solidFill>
              <a:latin typeface="Times New Roman" panose="02020603050405020304" pitchFamily="18" charset="0"/>
              <a:cs typeface="Times New Roman" panose="02020603050405020304" pitchFamily="18" charset="0"/>
            </a:endParaRPr>
          </a:p>
          <a:p>
            <a:r>
              <a:rPr lang="en-US" sz="1700" dirty="0">
                <a:solidFill>
                  <a:schemeClr val="bg1"/>
                </a:solidFill>
                <a:latin typeface="Times New Roman" panose="02020603050405020304" pitchFamily="18" charset="0"/>
                <a:cs typeface="Times New Roman" panose="02020603050405020304" pitchFamily="18" charset="0"/>
              </a:rPr>
              <a:t>Daily applications such as Apple’s Siri, Window’s Cortana, Google’s OK Google are frequently used in our daily routine whether it is for searching a location, taking a selfie, making a phone call, replying to a mail and many more.</a:t>
            </a:r>
          </a:p>
          <a:p>
            <a:endParaRPr lang="en-US" sz="1700" dirty="0">
              <a:solidFill>
                <a:schemeClr val="bg1"/>
              </a:solidFill>
              <a:latin typeface="Times New Roman" panose="02020603050405020304" pitchFamily="18" charset="0"/>
              <a:cs typeface="Times New Roman" panose="02020603050405020304" pitchFamily="18" charset="0"/>
            </a:endParaRPr>
          </a:p>
          <a:p>
            <a:r>
              <a:rPr lang="en-US" sz="1700" i="1" dirty="0">
                <a:solidFill>
                  <a:srgbClr val="00B0F0"/>
                </a:solidFill>
                <a:latin typeface="Times New Roman" panose="02020603050405020304" pitchFamily="18" charset="0"/>
                <a:cs typeface="Times New Roman" panose="02020603050405020304" pitchFamily="18" charset="0"/>
              </a:rPr>
              <a:t>Example</a:t>
            </a:r>
            <a:r>
              <a:rPr lang="en-US" sz="1700" dirty="0">
                <a:solidFill>
                  <a:schemeClr val="bg1"/>
                </a:solidFill>
                <a:latin typeface="Times New Roman" panose="02020603050405020304" pitchFamily="18" charset="0"/>
                <a:cs typeface="Times New Roman" panose="02020603050405020304" pitchFamily="18" charset="0"/>
              </a:rPr>
              <a:t>: Around 20 years ago, when we are planning to go somewhere we used to ask a person who already went there for the directions. But now all we have to do is say “OK Google where is A</a:t>
            </a:r>
            <a:r>
              <a:rPr lang="en-US" sz="1700" dirty="0" smtClean="0">
                <a:solidFill>
                  <a:schemeClr val="bg1"/>
                </a:solidFill>
                <a:latin typeface="Times New Roman" panose="02020603050405020304" pitchFamily="18" charset="0"/>
                <a:cs typeface="Times New Roman" panose="02020603050405020304" pitchFamily="18" charset="0"/>
              </a:rPr>
              <a:t>tlanta”. </a:t>
            </a:r>
            <a:r>
              <a:rPr lang="en-US" sz="1700" dirty="0">
                <a:solidFill>
                  <a:schemeClr val="bg1"/>
                </a:solidFill>
                <a:latin typeface="Times New Roman" panose="02020603050405020304" pitchFamily="18" charset="0"/>
                <a:cs typeface="Times New Roman" panose="02020603050405020304" pitchFamily="18" charset="0"/>
              </a:rPr>
              <a:t>It will show you Visakhapatnam’s location on google map and best path between you and </a:t>
            </a:r>
            <a:r>
              <a:rPr lang="en-US" sz="1700" dirty="0" smtClean="0">
                <a:solidFill>
                  <a:schemeClr val="bg1"/>
                </a:solidFill>
                <a:latin typeface="Times New Roman" panose="02020603050405020304" pitchFamily="18" charset="0"/>
                <a:cs typeface="Times New Roman" panose="02020603050405020304" pitchFamily="18" charset="0"/>
              </a:rPr>
              <a:t>Atlanta</a:t>
            </a:r>
            <a:endParaRPr lang="en-US" dirty="0"/>
          </a:p>
        </p:txBody>
      </p:sp>
    </p:spTree>
    <p:extLst>
      <p:ext uri="{BB962C8B-B14F-4D97-AF65-F5344CB8AC3E}">
        <p14:creationId xmlns:p14="http://schemas.microsoft.com/office/powerpoint/2010/main" val="1114754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554" y="586585"/>
            <a:ext cx="6260905" cy="2492990"/>
          </a:xfrm>
          <a:prstGeom prst="rect">
            <a:avLst/>
          </a:prstGeom>
        </p:spPr>
        <p:txBody>
          <a:bodyPr wrap="square">
            <a:spAutoFit/>
          </a:bodyPr>
          <a:lstStyle/>
          <a:p>
            <a:r>
              <a:rPr lang="en-US" sz="1700" dirty="0">
                <a:latin typeface="Times New Roman" panose="02020603050405020304" pitchFamily="18" charset="0"/>
                <a:cs typeface="Times New Roman" panose="02020603050405020304" pitchFamily="18" charset="0"/>
              </a:rPr>
              <a:t>8) New Inventions</a:t>
            </a:r>
            <a:r>
              <a:rPr lang="en-US" sz="1700" dirty="0" smtClean="0">
                <a:latin typeface="Times New Roman" panose="02020603050405020304" pitchFamily="18" charset="0"/>
                <a:cs typeface="Times New Roman" panose="02020603050405020304" pitchFamily="18" charset="0"/>
              </a:rPr>
              <a:t>:</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AI is powering many inventions in almost every domain which will help humans solve the majority of complex problems</a:t>
            </a:r>
            <a:r>
              <a:rPr lang="en-US" sz="1700" dirty="0" smtClean="0">
                <a:latin typeface="Times New Roman" panose="02020603050405020304" pitchFamily="18" charset="0"/>
                <a:cs typeface="Times New Roman" panose="02020603050405020304" pitchFamily="18" charset="0"/>
              </a:rPr>
              <a:t>.</a:t>
            </a:r>
          </a:p>
          <a:p>
            <a:endParaRPr lang="en-US" sz="1700" dirty="0">
              <a:latin typeface="Times New Roman" panose="02020603050405020304" pitchFamily="18" charset="0"/>
              <a:cs typeface="Times New Roman" panose="02020603050405020304" pitchFamily="18" charset="0"/>
            </a:endParaRPr>
          </a:p>
          <a:p>
            <a:r>
              <a:rPr lang="en-US" sz="1700" b="1" i="1" dirty="0">
                <a:solidFill>
                  <a:srgbClr val="0070C0"/>
                </a:solidFill>
                <a:latin typeface="Times New Roman" panose="02020603050405020304" pitchFamily="18" charset="0"/>
                <a:cs typeface="Times New Roman" panose="02020603050405020304" pitchFamily="18" charset="0"/>
              </a:rPr>
              <a:t>Example:</a:t>
            </a:r>
            <a:r>
              <a:rPr lang="en-US" sz="1700" b="1"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Recently doctors are able to predict </a:t>
            </a:r>
            <a:r>
              <a:rPr lang="en-US" sz="1700" dirty="0" smtClean="0">
                <a:latin typeface="Times New Roman" panose="02020603050405020304" pitchFamily="18" charset="0"/>
                <a:cs typeface="Times New Roman" panose="02020603050405020304" pitchFamily="18" charset="0"/>
              </a:rPr>
              <a:t>cancer  </a:t>
            </a:r>
            <a:r>
              <a:rPr lang="en-US" sz="1700" dirty="0">
                <a:latin typeface="Times New Roman" panose="02020603050405020304" pitchFamily="18" charset="0"/>
                <a:cs typeface="Times New Roman" panose="02020603050405020304" pitchFamily="18" charset="0"/>
              </a:rPr>
              <a:t>at </a:t>
            </a:r>
            <a:r>
              <a:rPr lang="en-US" sz="1700" dirty="0" smtClean="0">
                <a:latin typeface="Times New Roman" panose="02020603050405020304" pitchFamily="18" charset="0"/>
                <a:cs typeface="Times New Roman" panose="02020603050405020304" pitchFamily="18" charset="0"/>
              </a:rPr>
              <a:t>its earlier </a:t>
            </a:r>
            <a:r>
              <a:rPr lang="en-US" sz="1700" dirty="0">
                <a:latin typeface="Times New Roman" panose="02020603050405020304" pitchFamily="18" charset="0"/>
                <a:cs typeface="Times New Roman" panose="02020603050405020304" pitchFamily="18" charset="0"/>
              </a:rPr>
              <a:t>stages using advanced AI-based technologies.</a:t>
            </a:r>
          </a:p>
          <a:p>
            <a:r>
              <a:rPr lang="en-US" sz="1700" dirty="0">
                <a:latin typeface="Times New Roman" panose="02020603050405020304" pitchFamily="18" charset="0"/>
                <a:cs typeface="Times New Roman" panose="02020603050405020304" pitchFamily="18" charset="0"/>
              </a:rPr>
              <a:t/>
            </a:r>
            <a:br>
              <a:rPr lang="en-US" sz="1700" dirty="0">
                <a:latin typeface="Times New Roman" panose="02020603050405020304" pitchFamily="18" charset="0"/>
                <a:cs typeface="Times New Roman" panose="02020603050405020304" pitchFamily="18" charset="0"/>
              </a:rPr>
            </a:b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7818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5" y="281175"/>
            <a:ext cx="5023170" cy="461665"/>
          </a:xfrm>
          <a:prstGeom prst="rect">
            <a:avLst/>
          </a:prstGeom>
        </p:spPr>
        <p:txBody>
          <a:bodyPr wrap="none">
            <a:spAutoFit/>
          </a:bodyPr>
          <a:lstStyle/>
          <a:p>
            <a:r>
              <a:rPr lang="en-US" sz="2400" dirty="0">
                <a:solidFill>
                  <a:srgbClr val="0070C0"/>
                </a:solidFill>
                <a:latin typeface="Times New Roman" panose="02020603050405020304" pitchFamily="18" charset="0"/>
                <a:cs typeface="Times New Roman" panose="02020603050405020304" pitchFamily="18" charset="0"/>
              </a:rPr>
              <a:t>Disadvantages of Artificial Intelligence</a:t>
            </a:r>
          </a:p>
        </p:txBody>
      </p:sp>
      <p:sp>
        <p:nvSpPr>
          <p:cNvPr id="3" name="Rectangle 2"/>
          <p:cNvSpPr/>
          <p:nvPr/>
        </p:nvSpPr>
        <p:spPr>
          <a:xfrm>
            <a:off x="296260" y="1655520"/>
            <a:ext cx="8398775" cy="2708434"/>
          </a:xfrm>
          <a:prstGeom prst="rect">
            <a:avLst/>
          </a:prstGeom>
        </p:spPr>
        <p:txBody>
          <a:bodyPr wrap="square">
            <a:spAutoFit/>
          </a:bodyPr>
          <a:lstStyle/>
          <a:p>
            <a:pPr marL="342900" indent="-342900">
              <a:buAutoNum type="arabicParenR"/>
            </a:pPr>
            <a:r>
              <a:rPr lang="en-US" sz="1700" dirty="0" smtClean="0">
                <a:solidFill>
                  <a:schemeClr val="bg1"/>
                </a:solidFill>
                <a:latin typeface="Times New Roman" panose="02020603050405020304" pitchFamily="18" charset="0"/>
                <a:cs typeface="Times New Roman" panose="02020603050405020304" pitchFamily="18" charset="0"/>
              </a:rPr>
              <a:t>High </a:t>
            </a:r>
            <a:r>
              <a:rPr lang="en-US" sz="1700" dirty="0">
                <a:solidFill>
                  <a:schemeClr val="bg1"/>
                </a:solidFill>
                <a:latin typeface="Times New Roman" panose="02020603050405020304" pitchFamily="18" charset="0"/>
                <a:cs typeface="Times New Roman" panose="02020603050405020304" pitchFamily="18" charset="0"/>
              </a:rPr>
              <a:t>Costs of </a:t>
            </a:r>
            <a:r>
              <a:rPr lang="en-US" sz="1700" dirty="0" smtClean="0">
                <a:solidFill>
                  <a:schemeClr val="bg1"/>
                </a:solidFill>
                <a:latin typeface="Times New Roman" panose="02020603050405020304" pitchFamily="18" charset="0"/>
                <a:cs typeface="Times New Roman" panose="02020603050405020304" pitchFamily="18" charset="0"/>
              </a:rPr>
              <a:t>Creation</a:t>
            </a:r>
          </a:p>
          <a:p>
            <a:endParaRPr lang="en-US" sz="1700" dirty="0">
              <a:solidFill>
                <a:schemeClr val="bg1"/>
              </a:solidFill>
              <a:latin typeface="Times New Roman" panose="02020603050405020304" pitchFamily="18" charset="0"/>
              <a:cs typeface="Times New Roman" panose="02020603050405020304" pitchFamily="18" charset="0"/>
            </a:endParaRPr>
          </a:p>
          <a:p>
            <a:r>
              <a:rPr lang="en-US" sz="1700" dirty="0">
                <a:solidFill>
                  <a:schemeClr val="bg1"/>
                </a:solidFill>
                <a:latin typeface="Times New Roman" panose="02020603050405020304" pitchFamily="18" charset="0"/>
                <a:cs typeface="Times New Roman" panose="02020603050405020304" pitchFamily="18" charset="0"/>
              </a:rPr>
              <a:t>As AI is updating every day the hardware and software need to get updated with time to meet the latest requirements. Machines need repairing and maintenance which need plenty of costs. It’ s creation requires huge costs as they are very complex machines.</a:t>
            </a:r>
          </a:p>
          <a:p>
            <a:endParaRPr lang="en-US" sz="1700" dirty="0">
              <a:solidFill>
                <a:schemeClr val="bg1"/>
              </a:solidFill>
              <a:latin typeface="Times New Roman" panose="02020603050405020304" pitchFamily="18" charset="0"/>
              <a:cs typeface="Times New Roman" panose="02020603050405020304" pitchFamily="18" charset="0"/>
            </a:endParaRPr>
          </a:p>
          <a:p>
            <a:r>
              <a:rPr lang="en-US" sz="1700" dirty="0">
                <a:solidFill>
                  <a:schemeClr val="bg1"/>
                </a:solidFill>
                <a:latin typeface="Times New Roman" panose="02020603050405020304" pitchFamily="18" charset="0"/>
                <a:cs typeface="Times New Roman" panose="02020603050405020304" pitchFamily="18" charset="0"/>
              </a:rPr>
              <a:t>2) Making Humans </a:t>
            </a:r>
            <a:r>
              <a:rPr lang="en-US" sz="1700" dirty="0" smtClean="0">
                <a:solidFill>
                  <a:schemeClr val="bg1"/>
                </a:solidFill>
                <a:latin typeface="Times New Roman" panose="02020603050405020304" pitchFamily="18" charset="0"/>
                <a:cs typeface="Times New Roman" panose="02020603050405020304" pitchFamily="18" charset="0"/>
              </a:rPr>
              <a:t>Lazy</a:t>
            </a:r>
          </a:p>
          <a:p>
            <a:endParaRPr lang="en-US" sz="1700" dirty="0">
              <a:solidFill>
                <a:schemeClr val="bg1"/>
              </a:solidFill>
              <a:latin typeface="Times New Roman" panose="02020603050405020304" pitchFamily="18" charset="0"/>
              <a:cs typeface="Times New Roman" panose="02020603050405020304" pitchFamily="18" charset="0"/>
            </a:endParaRPr>
          </a:p>
          <a:p>
            <a:r>
              <a:rPr lang="en-US" sz="1700" dirty="0">
                <a:solidFill>
                  <a:schemeClr val="bg1"/>
                </a:solidFill>
                <a:latin typeface="Times New Roman" panose="02020603050405020304" pitchFamily="18" charset="0"/>
                <a:cs typeface="Times New Roman" panose="02020603050405020304" pitchFamily="18" charset="0"/>
              </a:rPr>
              <a:t>AI is making humans lazy with its applications automating the majority of the work. Humans tend to get addicted to these inventions which can cause a problem to the future generations.</a:t>
            </a:r>
          </a:p>
        </p:txBody>
      </p:sp>
    </p:spTree>
    <p:extLst>
      <p:ext uri="{BB962C8B-B14F-4D97-AF65-F5344CB8AC3E}">
        <p14:creationId xmlns:p14="http://schemas.microsoft.com/office/powerpoint/2010/main" val="3722700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555" y="739290"/>
            <a:ext cx="7024430" cy="3754874"/>
          </a:xfrm>
          <a:prstGeom prst="rect">
            <a:avLst/>
          </a:prstGeom>
        </p:spPr>
        <p:txBody>
          <a:bodyPr wrap="square">
            <a:spAutoFit/>
          </a:bodyPr>
          <a:lstStyle/>
          <a:p>
            <a:pPr algn="just"/>
            <a:r>
              <a:rPr lang="en-US" sz="1700" dirty="0">
                <a:latin typeface="Times New Roman" panose="02020603050405020304" pitchFamily="18" charset="0"/>
                <a:cs typeface="Times New Roman" panose="02020603050405020304" pitchFamily="18" charset="0"/>
              </a:rPr>
              <a:t>3) </a:t>
            </a:r>
            <a:r>
              <a:rPr lang="en-US" sz="1700" dirty="0" smtClean="0">
                <a:latin typeface="Times New Roman" panose="02020603050405020304" pitchFamily="18" charset="0"/>
                <a:cs typeface="Times New Roman" panose="02020603050405020304" pitchFamily="18" charset="0"/>
              </a:rPr>
              <a:t>Unemployment:</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As AI is replacing the majority of the repetitive tasks and other works with robots, human interference is becoming less which will cause a major problem in the employment standards. Every </a:t>
            </a:r>
            <a:r>
              <a:rPr lang="en-US" sz="1700">
                <a:latin typeface="Times New Roman" panose="02020603050405020304" pitchFamily="18" charset="0"/>
                <a:cs typeface="Times New Roman" panose="02020603050405020304" pitchFamily="18" charset="0"/>
              </a:rPr>
              <a:t>organization </a:t>
            </a:r>
            <a:r>
              <a:rPr lang="en-US" sz="1700" smtClean="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look </a:t>
            </a:r>
            <a:r>
              <a:rPr lang="en-US" sz="1700" dirty="0">
                <a:latin typeface="Times New Roman" panose="02020603050405020304" pitchFamily="18" charset="0"/>
                <a:cs typeface="Times New Roman" panose="02020603050405020304" pitchFamily="18" charset="0"/>
              </a:rPr>
              <a:t>to replace the minimum qualified individuals with AI robots which can do similar work with more efficiency.</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4) No </a:t>
            </a:r>
            <a:r>
              <a:rPr lang="en-US" sz="1700" dirty="0" smtClean="0">
                <a:latin typeface="Times New Roman" panose="02020603050405020304" pitchFamily="18" charset="0"/>
                <a:cs typeface="Times New Roman" panose="02020603050405020304" pitchFamily="18" charset="0"/>
              </a:rPr>
              <a:t>Emotions</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There is no doubt that machines are much better when it comes to working efficiently but they cannot replace the human connection that makes the team. Machines cannot develop a bond with humans which is an essential attribute when comes to Team Management.</a:t>
            </a:r>
          </a:p>
        </p:txBody>
      </p:sp>
    </p:spTree>
    <p:extLst>
      <p:ext uri="{BB962C8B-B14F-4D97-AF65-F5344CB8AC3E}">
        <p14:creationId xmlns:p14="http://schemas.microsoft.com/office/powerpoint/2010/main" val="3557890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965" y="1694587"/>
            <a:ext cx="8093365" cy="1400383"/>
          </a:xfrm>
          <a:prstGeom prst="rect">
            <a:avLst/>
          </a:prstGeom>
        </p:spPr>
        <p:txBody>
          <a:bodyPr wrap="square">
            <a:spAutoFit/>
          </a:bodyPr>
          <a:lstStyle/>
          <a:p>
            <a:r>
              <a:rPr lang="en-US" sz="1700" dirty="0">
                <a:solidFill>
                  <a:schemeClr val="bg1"/>
                </a:solidFill>
                <a:latin typeface="Times New Roman" panose="02020603050405020304" pitchFamily="18" charset="0"/>
                <a:cs typeface="Times New Roman" panose="02020603050405020304" pitchFamily="18" charset="0"/>
              </a:rPr>
              <a:t>5) Lacking Out of Box </a:t>
            </a:r>
            <a:r>
              <a:rPr lang="en-US" sz="1700" dirty="0" smtClean="0">
                <a:solidFill>
                  <a:schemeClr val="bg1"/>
                </a:solidFill>
                <a:latin typeface="Times New Roman" panose="02020603050405020304" pitchFamily="18" charset="0"/>
                <a:cs typeface="Times New Roman" panose="02020603050405020304" pitchFamily="18" charset="0"/>
              </a:rPr>
              <a:t>Thinking</a:t>
            </a:r>
          </a:p>
          <a:p>
            <a:endParaRPr lang="en-US" sz="1700" dirty="0">
              <a:solidFill>
                <a:schemeClr val="bg1"/>
              </a:solidFill>
              <a:latin typeface="Times New Roman" panose="02020603050405020304" pitchFamily="18" charset="0"/>
              <a:cs typeface="Times New Roman" panose="02020603050405020304" pitchFamily="18" charset="0"/>
            </a:endParaRPr>
          </a:p>
          <a:p>
            <a:r>
              <a:rPr lang="en-US" sz="1700" dirty="0">
                <a:solidFill>
                  <a:schemeClr val="bg1"/>
                </a:solidFill>
                <a:latin typeface="Times New Roman" panose="02020603050405020304" pitchFamily="18" charset="0"/>
                <a:cs typeface="Times New Roman" panose="02020603050405020304" pitchFamily="18" charset="0"/>
              </a:rPr>
              <a:t>Machines can perform only those tasks which they are designed or programmed to do, anything out of that they tend to crash or give irrelevant outputs which could be a major backdrop</a:t>
            </a:r>
            <a:r>
              <a:rPr lang="en-US" sz="1700" dirty="0" smtClean="0">
                <a:solidFill>
                  <a:schemeClr val="bg1"/>
                </a:solidFill>
                <a:latin typeface="Times New Roman" panose="02020603050405020304" pitchFamily="18" charset="0"/>
                <a:cs typeface="Times New Roman" panose="02020603050405020304" pitchFamily="18" charset="0"/>
              </a:rPr>
              <a:t>. No possibility of  creative as well as innovative ideas.</a:t>
            </a:r>
            <a:endParaRPr lang="en-US" sz="1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95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33546"/>
            <a:ext cx="9143999" cy="4251505"/>
          </a:xfrm>
          <a:prstGeom prst="rect">
            <a:avLst/>
          </a:prstGeom>
        </p:spPr>
      </p:pic>
      <p:sp>
        <p:nvSpPr>
          <p:cNvPr id="3" name="Rectangle 2"/>
          <p:cNvSpPr/>
          <p:nvPr/>
        </p:nvSpPr>
        <p:spPr>
          <a:xfrm>
            <a:off x="2285999" y="4251505"/>
            <a:ext cx="4572000" cy="646331"/>
          </a:xfrm>
          <a:prstGeom prst="rect">
            <a:avLst/>
          </a:prstGeom>
        </p:spPr>
        <p:txBody>
          <a:bodyPr>
            <a:spAutoFit/>
          </a:bodyPr>
          <a:lstStyle/>
          <a:p>
            <a:r>
              <a:rPr lang="en-US" dirty="0" smtClean="0">
                <a:solidFill>
                  <a:schemeClr val="bg1"/>
                </a:solidFill>
                <a:latin typeface="Times New Roman" panose="02020603050405020304" pitchFamily="18" charset="0"/>
                <a:cs typeface="Times New Roman" panose="02020603050405020304" pitchFamily="18" charset="0"/>
              </a:rPr>
              <a:t>Fig: Subsets </a:t>
            </a:r>
            <a:r>
              <a:rPr lang="en-US" dirty="0">
                <a:solidFill>
                  <a:schemeClr val="bg1"/>
                </a:solidFill>
                <a:latin typeface="Times New Roman" panose="02020603050405020304" pitchFamily="18" charset="0"/>
                <a:cs typeface="Times New Roman" panose="02020603050405020304" pitchFamily="18" charset="0"/>
              </a:rPr>
              <a:t>of Artificial Intelligence</a:t>
            </a: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00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2490" y="281175"/>
            <a:ext cx="6260905" cy="572644"/>
          </a:xfrm>
        </p:spPr>
        <p:txBody>
          <a:bodyPr>
            <a:noAutofit/>
          </a:bodyPr>
          <a:lstStyle/>
          <a:p>
            <a:r>
              <a:rPr lang="en-US" sz="2800" dirty="0" smtClean="0">
                <a:latin typeface="Times New Roman" panose="02020603050405020304" pitchFamily="18" charset="0"/>
                <a:cs typeface="Times New Roman" panose="02020603050405020304" pitchFamily="18" charset="0"/>
              </a:rPr>
              <a:t>Machine Learning</a:t>
            </a:r>
            <a:br>
              <a:rPr lang="en-US" sz="2800"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143556" y="1350110"/>
            <a:ext cx="6719020" cy="2708434"/>
          </a:xfrm>
          <a:prstGeom prst="rect">
            <a:avLst/>
          </a:prstGeom>
        </p:spPr>
        <p:txBody>
          <a:bodyPr wrap="square">
            <a:spAutoFit/>
          </a:bodyPr>
          <a:lstStyle/>
          <a:p>
            <a:pPr indent="176213" algn="just">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 Machine </a:t>
            </a:r>
            <a:r>
              <a:rPr lang="en-US" sz="1700" dirty="0">
                <a:latin typeface="Times New Roman" panose="02020603050405020304" pitchFamily="18" charset="0"/>
                <a:cs typeface="Times New Roman" panose="02020603050405020304" pitchFamily="18" charset="0"/>
              </a:rPr>
              <a:t>learning is a part of AI which provides </a:t>
            </a:r>
            <a:r>
              <a:rPr lang="en-US" sz="1700" dirty="0">
                <a:solidFill>
                  <a:srgbClr val="0070C0"/>
                </a:solidFill>
                <a:latin typeface="Times New Roman" panose="02020603050405020304" pitchFamily="18" charset="0"/>
                <a:cs typeface="Times New Roman" panose="02020603050405020304" pitchFamily="18" charset="0"/>
              </a:rPr>
              <a:t>intelligence to machines </a:t>
            </a:r>
            <a:endParaRPr lang="en-US" sz="1700" dirty="0" smtClean="0">
              <a:solidFill>
                <a:srgbClr val="0070C0"/>
              </a:solidFill>
              <a:latin typeface="Times New Roman" panose="02020603050405020304" pitchFamily="18" charset="0"/>
              <a:cs typeface="Times New Roman" panose="02020603050405020304" pitchFamily="18" charset="0"/>
            </a:endParaRPr>
          </a:p>
          <a:p>
            <a:pPr marL="228600" algn="just"/>
            <a:r>
              <a:rPr lang="en-US" sz="1700" dirty="0" smtClean="0">
                <a:latin typeface="Times New Roman" panose="02020603050405020304" pitchFamily="18" charset="0"/>
                <a:cs typeface="Times New Roman" panose="02020603050405020304" pitchFamily="18" charset="0"/>
              </a:rPr>
              <a:t>with </a:t>
            </a:r>
            <a:r>
              <a:rPr lang="en-US" sz="1700" dirty="0">
                <a:latin typeface="Times New Roman" panose="02020603050405020304" pitchFamily="18" charset="0"/>
                <a:cs typeface="Times New Roman" panose="02020603050405020304" pitchFamily="18" charset="0"/>
              </a:rPr>
              <a:t>the ability to </a:t>
            </a:r>
            <a:r>
              <a:rPr lang="en-US" sz="1700" dirty="0">
                <a:solidFill>
                  <a:srgbClr val="0070C0"/>
                </a:solidFill>
                <a:latin typeface="Times New Roman" panose="02020603050405020304" pitchFamily="18" charset="0"/>
                <a:cs typeface="Times New Roman" panose="02020603050405020304" pitchFamily="18" charset="0"/>
              </a:rPr>
              <a:t>automatically learn with experiences </a:t>
            </a:r>
            <a:r>
              <a:rPr lang="en-US" sz="1700" dirty="0">
                <a:latin typeface="Times New Roman" panose="02020603050405020304" pitchFamily="18" charset="0"/>
                <a:cs typeface="Times New Roman" panose="02020603050405020304" pitchFamily="18" charset="0"/>
              </a:rPr>
              <a:t>without being </a:t>
            </a:r>
            <a:r>
              <a:rPr lang="en-US" sz="1700" dirty="0" smtClean="0">
                <a:latin typeface="Times New Roman" panose="02020603050405020304" pitchFamily="18" charset="0"/>
                <a:cs typeface="Times New Roman" panose="02020603050405020304" pitchFamily="18" charset="0"/>
              </a:rPr>
              <a:t>  explicitly </a:t>
            </a:r>
            <a:r>
              <a:rPr lang="en-US" sz="1700" dirty="0">
                <a:latin typeface="Times New Roman" panose="02020603050405020304" pitchFamily="18" charset="0"/>
                <a:cs typeface="Times New Roman" panose="02020603050405020304" pitchFamily="18" charset="0"/>
              </a:rPr>
              <a:t>programmed</a:t>
            </a:r>
            <a:r>
              <a:rPr lang="en-US" sz="1700" dirty="0" smtClean="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It is primarily concerned with the design and development of </a:t>
            </a:r>
            <a:r>
              <a:rPr lang="en-US" sz="1700" dirty="0">
                <a:solidFill>
                  <a:srgbClr val="0070C0"/>
                </a:solidFill>
                <a:latin typeface="Times New Roman" panose="02020603050405020304" pitchFamily="18" charset="0"/>
                <a:cs typeface="Times New Roman" panose="02020603050405020304" pitchFamily="18" charset="0"/>
              </a:rPr>
              <a:t>algorithms</a:t>
            </a:r>
            <a:r>
              <a:rPr lang="en-US" sz="1700" dirty="0">
                <a:latin typeface="Times New Roman" panose="02020603050405020304" pitchFamily="18" charset="0"/>
                <a:cs typeface="Times New Roman" panose="02020603050405020304" pitchFamily="18" charset="0"/>
              </a:rPr>
              <a:t> that allow the system to learn from </a:t>
            </a:r>
            <a:r>
              <a:rPr lang="en-US" sz="1700" dirty="0">
                <a:solidFill>
                  <a:srgbClr val="0070C0"/>
                </a:solidFill>
                <a:latin typeface="Times New Roman" panose="02020603050405020304" pitchFamily="18" charset="0"/>
                <a:cs typeface="Times New Roman" panose="02020603050405020304" pitchFamily="18" charset="0"/>
              </a:rPr>
              <a:t>historical data</a:t>
            </a:r>
            <a:r>
              <a:rPr lang="en-US" sz="17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Machine Learning is based on the idea that machines can learn from past data, identify patterns, and make decisions using algorithms.</a:t>
            </a:r>
          </a:p>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Machine learning algorithms are designed in such a way that they can </a:t>
            </a:r>
            <a:r>
              <a:rPr lang="en-US" sz="1700" dirty="0">
                <a:solidFill>
                  <a:srgbClr val="0070C0"/>
                </a:solidFill>
                <a:latin typeface="Times New Roman" panose="02020603050405020304" pitchFamily="18" charset="0"/>
                <a:cs typeface="Times New Roman" panose="02020603050405020304" pitchFamily="18" charset="0"/>
              </a:rPr>
              <a:t>learn</a:t>
            </a:r>
            <a:r>
              <a:rPr lang="en-US" sz="1700" dirty="0">
                <a:latin typeface="Times New Roman" panose="02020603050405020304" pitchFamily="18" charset="0"/>
                <a:cs typeface="Times New Roman" panose="02020603050405020304" pitchFamily="18" charset="0"/>
              </a:rPr>
              <a:t> and </a:t>
            </a:r>
            <a:r>
              <a:rPr lang="en-US" sz="1700" dirty="0">
                <a:solidFill>
                  <a:srgbClr val="0070C0"/>
                </a:solidFill>
                <a:latin typeface="Times New Roman" panose="02020603050405020304" pitchFamily="18" charset="0"/>
                <a:cs typeface="Times New Roman" panose="02020603050405020304" pitchFamily="18" charset="0"/>
              </a:rPr>
              <a:t>improve</a:t>
            </a:r>
            <a:r>
              <a:rPr lang="en-US" sz="1700" dirty="0">
                <a:latin typeface="Times New Roman" panose="02020603050405020304" pitchFamily="18" charset="0"/>
                <a:cs typeface="Times New Roman" panose="02020603050405020304" pitchFamily="18" charset="0"/>
              </a:rPr>
              <a:t> their </a:t>
            </a:r>
            <a:r>
              <a:rPr lang="en-US" sz="1700" dirty="0">
                <a:solidFill>
                  <a:srgbClr val="0070C0"/>
                </a:solidFill>
                <a:latin typeface="Times New Roman" panose="02020603050405020304" pitchFamily="18" charset="0"/>
                <a:cs typeface="Times New Roman" panose="02020603050405020304" pitchFamily="18" charset="0"/>
              </a:rPr>
              <a:t>performance</a:t>
            </a:r>
            <a:r>
              <a:rPr lang="en-US" sz="1700" dirty="0">
                <a:latin typeface="Times New Roman" panose="02020603050405020304" pitchFamily="18" charset="0"/>
                <a:cs typeface="Times New Roman" panose="02020603050405020304" pitchFamily="18" charset="0"/>
              </a:rPr>
              <a:t> automatically.</a:t>
            </a:r>
          </a:p>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Machine learning helps in discovering patterns in data.</a:t>
            </a:r>
          </a:p>
        </p:txBody>
      </p:sp>
    </p:spTree>
    <p:extLst>
      <p:ext uri="{BB962C8B-B14F-4D97-AF65-F5344CB8AC3E}">
        <p14:creationId xmlns:p14="http://schemas.microsoft.com/office/powerpoint/2010/main" val="302623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65195" y="1502815"/>
            <a:ext cx="6172872" cy="2641780"/>
          </a:xfrm>
          <a:prstGeom prst="rect">
            <a:avLst/>
          </a:prstGeom>
        </p:spPr>
      </p:pic>
      <p:sp>
        <p:nvSpPr>
          <p:cNvPr id="3" name="Rectangle 2"/>
          <p:cNvSpPr/>
          <p:nvPr/>
        </p:nvSpPr>
        <p:spPr>
          <a:xfrm>
            <a:off x="1823310" y="281175"/>
            <a:ext cx="3455241" cy="461665"/>
          </a:xfrm>
          <a:prstGeom prst="rect">
            <a:avLst/>
          </a:prstGeom>
        </p:spPr>
        <p:txBody>
          <a:bodyPr wrap="none">
            <a:spAutoFit/>
          </a:bodyPr>
          <a:lstStyle/>
          <a:p>
            <a:r>
              <a:rPr lang="en-US" sz="2400" b="1" dirty="0">
                <a:solidFill>
                  <a:srgbClr val="0070C0"/>
                </a:solidFill>
                <a:latin typeface="Times New Roman" panose="02020603050405020304" pitchFamily="18" charset="0"/>
                <a:cs typeface="Times New Roman" panose="02020603050405020304" pitchFamily="18" charset="0"/>
              </a:rPr>
              <a:t>Machine </a:t>
            </a:r>
            <a:r>
              <a:rPr lang="en-US" sz="2400" b="1" dirty="0" smtClean="0">
                <a:solidFill>
                  <a:srgbClr val="0070C0"/>
                </a:solidFill>
                <a:latin typeface="Times New Roman" panose="02020603050405020304" pitchFamily="18" charset="0"/>
                <a:cs typeface="Times New Roman" panose="02020603050405020304" pitchFamily="18" charset="0"/>
              </a:rPr>
              <a:t>Learning Types</a:t>
            </a:r>
            <a:endParaRPr 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217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50" y="-181035"/>
            <a:ext cx="7024430" cy="5309146"/>
          </a:xfrm>
          <a:prstGeom prst="rect">
            <a:avLst/>
          </a:prstGeom>
        </p:spPr>
        <p:txBody>
          <a:bodyPr wrap="square">
            <a:spAutoFit/>
          </a:bodyPr>
          <a:lstStyle/>
          <a:p>
            <a:endParaRPr lang="en-US" sz="1700" b="1" dirty="0" smtClean="0">
              <a:solidFill>
                <a:srgbClr val="0070C0"/>
              </a:solidFill>
              <a:latin typeface="Times New Roman" panose="02020603050405020304" pitchFamily="18" charset="0"/>
              <a:cs typeface="Times New Roman" panose="02020603050405020304" pitchFamily="18" charset="0"/>
            </a:endParaRPr>
          </a:p>
          <a:p>
            <a:r>
              <a:rPr lang="en-US" sz="1700" b="1" dirty="0" smtClean="0">
                <a:solidFill>
                  <a:srgbClr val="0070C0"/>
                </a:solidFill>
                <a:latin typeface="Times New Roman" panose="02020603050405020304" pitchFamily="18" charset="0"/>
                <a:cs typeface="Times New Roman" panose="02020603050405020304" pitchFamily="18" charset="0"/>
              </a:rPr>
              <a:t>Supervised Learning</a:t>
            </a:r>
            <a:r>
              <a:rPr lang="en-US" sz="1700" dirty="0" smtClean="0">
                <a:latin typeface="Times New Roman" panose="02020603050405020304" pitchFamily="18" charset="0"/>
                <a:cs typeface="Times New Roman" panose="02020603050405020304" pitchFamily="18" charset="0"/>
              </a:rPr>
              <a:t>:</a:t>
            </a:r>
          </a:p>
          <a:p>
            <a:endParaRPr lang="en-US" sz="17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Supervised learning is a type of machine learning in which machine learn from </a:t>
            </a:r>
            <a:r>
              <a:rPr lang="en-US" sz="1600" dirty="0" smtClean="0">
                <a:solidFill>
                  <a:srgbClr val="0070C0"/>
                </a:solidFill>
                <a:latin typeface="Times New Roman" panose="02020603050405020304" pitchFamily="18" charset="0"/>
                <a:cs typeface="Times New Roman" panose="02020603050405020304" pitchFamily="18" charset="0"/>
              </a:rPr>
              <a:t>known/labelled </a:t>
            </a:r>
            <a:r>
              <a:rPr lang="en-US" sz="1600" dirty="0">
                <a:solidFill>
                  <a:srgbClr val="0070C0"/>
                </a:solidFill>
                <a:latin typeface="Times New Roman" panose="02020603050405020304" pitchFamily="18" charset="0"/>
                <a:cs typeface="Times New Roman" panose="02020603050405020304" pitchFamily="18" charset="0"/>
              </a:rPr>
              <a:t>datasets </a:t>
            </a:r>
            <a:r>
              <a:rPr lang="en-US" sz="1600" dirty="0" smtClean="0">
                <a:latin typeface="Times New Roman" panose="02020603050405020304" pitchFamily="18" charset="0"/>
                <a:cs typeface="Times New Roman" panose="02020603050405020304" pitchFamily="18" charset="0"/>
              </a:rPr>
              <a:t>(set </a:t>
            </a:r>
            <a:r>
              <a:rPr lang="en-US" sz="1600" dirty="0">
                <a:latin typeface="Times New Roman" panose="02020603050405020304" pitchFamily="18" charset="0"/>
                <a:cs typeface="Times New Roman" panose="02020603050405020304" pitchFamily="18" charset="0"/>
              </a:rPr>
              <a:t>of training examples), and then predict the </a:t>
            </a:r>
            <a:r>
              <a:rPr lang="en-US" sz="1600" dirty="0" smtClean="0">
                <a:latin typeface="Times New Roman" panose="02020603050405020304" pitchFamily="18" charset="0"/>
                <a:cs typeface="Times New Roman" panose="02020603050405020304" pitchFamily="18" charset="0"/>
              </a:rPr>
              <a:t>output.</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Fully labeled means that </a:t>
            </a:r>
            <a:r>
              <a:rPr lang="en-US" sz="1600" i="1" dirty="0">
                <a:solidFill>
                  <a:schemeClr val="accent1"/>
                </a:solidFill>
                <a:latin typeface="Times New Roman" panose="02020603050405020304" pitchFamily="18" charset="0"/>
                <a:cs typeface="Times New Roman" panose="02020603050405020304" pitchFamily="18" charset="0"/>
              </a:rPr>
              <a:t>each example </a:t>
            </a:r>
            <a:r>
              <a:rPr lang="en-US" sz="1600" dirty="0">
                <a:latin typeface="Times New Roman" panose="02020603050405020304" pitchFamily="18" charset="0"/>
                <a:cs typeface="Times New Roman" panose="02020603050405020304" pitchFamily="18" charset="0"/>
              </a:rPr>
              <a:t>in the training dataset is tagged with the </a:t>
            </a:r>
            <a:r>
              <a:rPr lang="en-US" sz="1600" i="1" dirty="0">
                <a:solidFill>
                  <a:schemeClr val="accent1"/>
                </a:solidFill>
                <a:latin typeface="Times New Roman" panose="02020603050405020304" pitchFamily="18" charset="0"/>
                <a:cs typeface="Times New Roman" panose="02020603050405020304" pitchFamily="18" charset="0"/>
              </a:rPr>
              <a:t>answer</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algorithm should come up with on its own</a:t>
            </a:r>
            <a:r>
              <a:rPr lang="en-US" sz="16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 </a:t>
            </a:r>
            <a:r>
              <a:rPr lang="en-US" sz="1600" i="1" dirty="0">
                <a:solidFill>
                  <a:srgbClr val="0070C0"/>
                </a:solidFill>
                <a:latin typeface="Times New Roman" panose="02020603050405020304" pitchFamily="18" charset="0"/>
                <a:cs typeface="Times New Roman" panose="02020603050405020304" pitchFamily="18" charset="0"/>
              </a:rPr>
              <a:t>For example</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labeled dataset </a:t>
            </a:r>
            <a:r>
              <a:rPr lang="en-US" sz="1600" dirty="0" smtClean="0">
                <a:latin typeface="Times New Roman" panose="02020603050405020304" pitchFamily="18" charset="0"/>
                <a:cs typeface="Times New Roman" panose="02020603050405020304" pitchFamily="18" charset="0"/>
              </a:rPr>
              <a:t>of </a:t>
            </a:r>
            <a:r>
              <a:rPr lang="en-US" sz="1600" dirty="0">
                <a:latin typeface="Times New Roman" panose="02020603050405020304" pitchFamily="18" charset="0"/>
                <a:cs typeface="Times New Roman" panose="02020603050405020304" pitchFamily="18" charset="0"/>
              </a:rPr>
              <a:t>flower images would tell the model which photos were of roses, daisies and daffodils. </a:t>
            </a:r>
            <a:r>
              <a:rPr lang="en-US" sz="1600" dirty="0" smtClean="0">
                <a:latin typeface="Times New Roman" panose="02020603050405020304" pitchFamily="18" charset="0"/>
                <a:cs typeface="Times New Roman" panose="02020603050405020304" pitchFamily="18" charset="0"/>
              </a:rPr>
              <a:t>When </a:t>
            </a:r>
            <a:r>
              <a:rPr lang="en-US" sz="1600" dirty="0">
                <a:latin typeface="Times New Roman" panose="02020603050405020304" pitchFamily="18" charset="0"/>
                <a:cs typeface="Times New Roman" panose="02020603050405020304" pitchFamily="18" charset="0"/>
              </a:rPr>
              <a:t>shown a new image, the model compares it to the training examples to predict the correct </a:t>
            </a:r>
            <a:r>
              <a:rPr lang="en-US" sz="1600" dirty="0" smtClean="0">
                <a:latin typeface="Times New Roman" panose="02020603050405020304" pitchFamily="18" charset="0"/>
                <a:cs typeface="Times New Roman" panose="02020603050405020304" pitchFamily="18" charset="0"/>
              </a:rPr>
              <a:t>label</a:t>
            </a:r>
          </a:p>
          <a:p>
            <a:pPr marL="285750" indent="-285750"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supervised learning agent needs to </a:t>
            </a:r>
            <a:r>
              <a:rPr lang="en-US" sz="1600" dirty="0">
                <a:solidFill>
                  <a:srgbClr val="0070C0"/>
                </a:solidFill>
                <a:latin typeface="Times New Roman" panose="02020603050405020304" pitchFamily="18" charset="0"/>
                <a:cs typeface="Times New Roman" panose="02020603050405020304" pitchFamily="18" charset="0"/>
              </a:rPr>
              <a:t>find</a:t>
            </a:r>
            <a:r>
              <a:rPr lang="en-US" sz="1600" dirty="0">
                <a:latin typeface="Times New Roman" panose="02020603050405020304" pitchFamily="18" charset="0"/>
                <a:cs typeface="Times New Roman" panose="02020603050405020304" pitchFamily="18" charset="0"/>
              </a:rPr>
              <a:t> out the </a:t>
            </a:r>
            <a:r>
              <a:rPr lang="en-US" sz="1600" dirty="0">
                <a:solidFill>
                  <a:srgbClr val="0070C0"/>
                </a:solidFill>
                <a:latin typeface="Times New Roman" panose="02020603050405020304" pitchFamily="18" charset="0"/>
                <a:cs typeface="Times New Roman" panose="02020603050405020304" pitchFamily="18" charset="0"/>
              </a:rPr>
              <a:t>function</a:t>
            </a:r>
            <a:r>
              <a:rPr lang="en-US" sz="1600" dirty="0">
                <a:latin typeface="Times New Roman" panose="02020603050405020304" pitchFamily="18" charset="0"/>
                <a:cs typeface="Times New Roman" panose="02020603050405020304" pitchFamily="18" charset="0"/>
              </a:rPr>
              <a:t> that matches a given sample set</a:t>
            </a:r>
            <a:r>
              <a:rPr lang="en-US" sz="16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sz="1600" i="1" dirty="0">
                <a:solidFill>
                  <a:srgbClr val="0070C0"/>
                </a:solidFill>
                <a:latin typeface="Times New Roman" panose="02020603050405020304" pitchFamily="18" charset="0"/>
                <a:cs typeface="Times New Roman" panose="02020603050405020304" pitchFamily="18" charset="0"/>
              </a:rPr>
              <a:t>For example</a:t>
            </a:r>
            <a:r>
              <a:rPr lang="en-US" sz="1600" dirty="0">
                <a:latin typeface="Times New Roman" panose="02020603050405020304" pitchFamily="18" charset="0"/>
                <a:cs typeface="Times New Roman" panose="02020603050405020304" pitchFamily="18" charset="0"/>
              </a:rPr>
              <a:t>, a supervised machine learning system </a:t>
            </a:r>
            <a:r>
              <a:rPr lang="en-US" sz="1600" dirty="0" smtClean="0">
                <a:latin typeface="Times New Roman" panose="02020603050405020304" pitchFamily="18" charset="0"/>
                <a:cs typeface="Times New Roman" panose="02020603050405020304" pitchFamily="18" charset="0"/>
              </a:rPr>
              <a:t>that </a:t>
            </a:r>
            <a:r>
              <a:rPr lang="en-US" sz="1600" dirty="0">
                <a:latin typeface="Times New Roman" panose="02020603050405020304" pitchFamily="18" charset="0"/>
                <a:cs typeface="Times New Roman" panose="02020603050405020304" pitchFamily="18" charset="0"/>
              </a:rPr>
              <a:t>can learn which emails are ‘spam’ and which are ‘not spam’. The algorithm would be first trained with available input data set (of zillions of emails) that is already tagged with this classification to help the machine learning system learn the characteristics or parameters of the ‘spam’ email and distinguish it from those of ‘not spam’ emails</a:t>
            </a:r>
            <a:r>
              <a:rPr lang="en-US" sz="16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Supervised </a:t>
            </a:r>
            <a:r>
              <a:rPr lang="en-US" sz="1600" dirty="0">
                <a:latin typeface="Times New Roman" panose="02020603050405020304" pitchFamily="18" charset="0"/>
                <a:cs typeface="Times New Roman" panose="02020603050405020304" pitchFamily="18" charset="0"/>
              </a:rPr>
              <a:t>learning further can be classified into two categories of </a:t>
            </a:r>
            <a:r>
              <a:rPr lang="en-US" sz="1600" dirty="0" smtClean="0">
                <a:latin typeface="Times New Roman" panose="02020603050405020304" pitchFamily="18" charset="0"/>
                <a:cs typeface="Times New Roman" panose="02020603050405020304" pitchFamily="18" charset="0"/>
              </a:rPr>
              <a:t>algorithms:</a:t>
            </a:r>
          </a:p>
          <a:p>
            <a:pPr marL="1776413" lvl="4" indent="338138">
              <a:buFont typeface="Courier New" panose="02070309020205020404" pitchFamily="49" charset="0"/>
              <a:buChar char="o"/>
            </a:pPr>
            <a:r>
              <a:rPr lang="en-US" sz="1600" dirty="0" smtClean="0">
                <a:latin typeface="Times New Roman" panose="02020603050405020304" pitchFamily="18" charset="0"/>
                <a:cs typeface="Times New Roman" panose="02020603050405020304" pitchFamily="18" charset="0"/>
              </a:rPr>
              <a:t> Classifications</a:t>
            </a:r>
          </a:p>
          <a:p>
            <a:pPr marL="2062162" indent="-285750">
              <a:buFont typeface="Courier New" panose="02070309020205020404" pitchFamily="49" charset="0"/>
              <a:buChar char="o"/>
            </a:pPr>
            <a:r>
              <a:rPr lang="en-US" sz="1600" dirty="0" smtClean="0">
                <a:latin typeface="Times New Roman" panose="02020603050405020304" pitchFamily="18" charset="0"/>
                <a:cs typeface="Times New Roman" panose="02020603050405020304" pitchFamily="18" charset="0"/>
              </a:rPr>
              <a:t>  Regression</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217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15" y="3960883"/>
            <a:ext cx="6260905" cy="1154162"/>
          </a:xfrm>
          <a:prstGeom prst="rect">
            <a:avLst/>
          </a:prstGeom>
        </p:spPr>
        <p:txBody>
          <a:bodyPr wrap="square">
            <a:spAutoFit/>
          </a:bodyPr>
          <a:lstStyle/>
          <a:p>
            <a:endParaRPr lang="en-US" dirty="0">
              <a:solidFill>
                <a:schemeClr val="bg1"/>
              </a:solidFill>
            </a:endParaRPr>
          </a:p>
          <a:p>
            <a:pPr marL="285750" indent="-285750">
              <a:buFont typeface="Wingdings" panose="05000000000000000000" pitchFamily="2" charset="2"/>
              <a:buChar char="v"/>
            </a:pPr>
            <a:r>
              <a:rPr lang="en-US" sz="1700" dirty="0">
                <a:solidFill>
                  <a:schemeClr val="bg1"/>
                </a:solidFill>
                <a:latin typeface="Times New Roman" panose="02020603050405020304" pitchFamily="18" charset="0"/>
                <a:cs typeface="Times New Roman" panose="02020603050405020304" pitchFamily="18" charset="0"/>
              </a:rPr>
              <a:t>Reinforcement learning is of two types:</a:t>
            </a:r>
          </a:p>
          <a:p>
            <a:pPr marL="1662113" indent="-176213">
              <a:buFont typeface="Courier New" panose="02070309020205020404" pitchFamily="49" charset="0"/>
              <a:buChar char="o"/>
            </a:pPr>
            <a:r>
              <a:rPr lang="en-US" sz="1700" dirty="0">
                <a:solidFill>
                  <a:schemeClr val="bg1"/>
                </a:solidFill>
                <a:latin typeface="Times New Roman" panose="02020603050405020304" pitchFamily="18" charset="0"/>
                <a:cs typeface="Times New Roman" panose="02020603050405020304" pitchFamily="18" charset="0"/>
              </a:rPr>
              <a:t>Positive Reinforcement learning</a:t>
            </a:r>
          </a:p>
          <a:p>
            <a:pPr marL="1662113" indent="-176213">
              <a:buFont typeface="Courier New" panose="02070309020205020404" pitchFamily="49" charset="0"/>
              <a:buChar char="o"/>
            </a:pPr>
            <a:r>
              <a:rPr lang="en-US" sz="1700" dirty="0">
                <a:solidFill>
                  <a:schemeClr val="bg1"/>
                </a:solidFill>
                <a:latin typeface="Times New Roman" panose="02020603050405020304" pitchFamily="18" charset="0"/>
                <a:cs typeface="Times New Roman" panose="02020603050405020304" pitchFamily="18" charset="0"/>
              </a:rPr>
              <a:t>Negative Reinforcement learning</a:t>
            </a:r>
          </a:p>
        </p:txBody>
      </p:sp>
      <p:sp>
        <p:nvSpPr>
          <p:cNvPr id="5" name="Rectangle 4"/>
          <p:cNvSpPr/>
          <p:nvPr/>
        </p:nvSpPr>
        <p:spPr>
          <a:xfrm>
            <a:off x="-14051" y="1044700"/>
            <a:ext cx="9149490" cy="3493264"/>
          </a:xfrm>
          <a:prstGeom prst="rect">
            <a:avLst/>
          </a:prstGeom>
        </p:spPr>
        <p:txBody>
          <a:bodyPr wrap="square">
            <a:spAutoFit/>
          </a:bodyPr>
          <a:lstStyle/>
          <a:p>
            <a:pPr lvl="0"/>
            <a:r>
              <a:rPr lang="en-US" sz="1700" b="1" dirty="0">
                <a:solidFill>
                  <a:srgbClr val="00B0F0"/>
                </a:solidFill>
                <a:latin typeface="Times New Roman" panose="02020603050405020304" pitchFamily="18" charset="0"/>
                <a:cs typeface="Times New Roman" panose="02020603050405020304" pitchFamily="18" charset="0"/>
              </a:rPr>
              <a:t>Reinforcement learning:</a:t>
            </a:r>
          </a:p>
          <a:p>
            <a:pPr lvl="0"/>
            <a:endParaRPr lang="en-US" sz="1700" b="1" dirty="0">
              <a:solidFill>
                <a:srgbClr val="0070C0"/>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v"/>
            </a:pPr>
            <a:r>
              <a:rPr lang="en-US" sz="1700" dirty="0">
                <a:solidFill>
                  <a:schemeClr val="bg1"/>
                </a:solidFill>
                <a:latin typeface="Times New Roman" panose="02020603050405020304" pitchFamily="18" charset="0"/>
                <a:cs typeface="Times New Roman" panose="02020603050405020304" pitchFamily="18" charset="0"/>
              </a:rPr>
              <a:t>Reinforcement learning is a type of learning in which an AI agent is trained by giving some</a:t>
            </a:r>
            <a:r>
              <a:rPr lang="en-US" sz="1700" dirty="0">
                <a:solidFill>
                  <a:prstClr val="black"/>
                </a:solidFill>
                <a:latin typeface="Times New Roman" panose="02020603050405020304" pitchFamily="18" charset="0"/>
                <a:cs typeface="Times New Roman" panose="02020603050405020304" pitchFamily="18" charset="0"/>
              </a:rPr>
              <a:t> </a:t>
            </a:r>
            <a:r>
              <a:rPr lang="en-US" sz="1700" dirty="0">
                <a:solidFill>
                  <a:srgbClr val="00B0F0"/>
                </a:solidFill>
                <a:latin typeface="Times New Roman" panose="02020603050405020304" pitchFamily="18" charset="0"/>
                <a:cs typeface="Times New Roman" panose="02020603050405020304" pitchFamily="18" charset="0"/>
              </a:rPr>
              <a:t>commands</a:t>
            </a:r>
            <a:r>
              <a:rPr lang="en-US" sz="1700" dirty="0">
                <a:solidFill>
                  <a:schemeClr val="bg1"/>
                </a:solidFill>
                <a:latin typeface="Times New Roman" panose="02020603050405020304" pitchFamily="18" charset="0"/>
                <a:cs typeface="Times New Roman" panose="02020603050405020304" pitchFamily="18" charset="0"/>
              </a:rPr>
              <a:t>, and on </a:t>
            </a:r>
            <a:r>
              <a:rPr lang="en-US" sz="1700" dirty="0">
                <a:solidFill>
                  <a:srgbClr val="00B0F0"/>
                </a:solidFill>
                <a:latin typeface="Times New Roman" panose="02020603050405020304" pitchFamily="18" charset="0"/>
                <a:cs typeface="Times New Roman" panose="02020603050405020304" pitchFamily="18" charset="0"/>
              </a:rPr>
              <a:t>each action</a:t>
            </a:r>
            <a:r>
              <a:rPr lang="en-US" sz="1700" dirty="0">
                <a:solidFill>
                  <a:schemeClr val="bg1"/>
                </a:solidFill>
                <a:latin typeface="Times New Roman" panose="02020603050405020304" pitchFamily="18" charset="0"/>
                <a:cs typeface="Times New Roman" panose="02020603050405020304" pitchFamily="18" charset="0"/>
              </a:rPr>
              <a:t>, an agent gets a reward as a </a:t>
            </a:r>
            <a:r>
              <a:rPr lang="en-US" sz="1700" dirty="0">
                <a:solidFill>
                  <a:srgbClr val="00B0F0"/>
                </a:solidFill>
                <a:latin typeface="Times New Roman" panose="02020603050405020304" pitchFamily="18" charset="0"/>
                <a:cs typeface="Times New Roman" panose="02020603050405020304" pitchFamily="18" charset="0"/>
              </a:rPr>
              <a:t>feedback</a:t>
            </a:r>
            <a:r>
              <a:rPr lang="en-US" sz="1700" dirty="0">
                <a:solidFill>
                  <a:prstClr val="black"/>
                </a:solidFill>
                <a:latin typeface="Times New Roman" panose="02020603050405020304" pitchFamily="18" charset="0"/>
                <a:cs typeface="Times New Roman" panose="02020603050405020304" pitchFamily="18" charset="0"/>
              </a:rPr>
              <a:t>.</a:t>
            </a:r>
          </a:p>
          <a:p>
            <a:pPr marL="285750" lvl="0" indent="-285750" algn="just">
              <a:buFont typeface="Wingdings" panose="05000000000000000000" pitchFamily="2" charset="2"/>
              <a:buChar char="v"/>
            </a:pPr>
            <a:r>
              <a:rPr lang="en-US" sz="1700" dirty="0">
                <a:solidFill>
                  <a:schemeClr val="bg1"/>
                </a:solidFill>
                <a:latin typeface="Times New Roman" panose="02020603050405020304" pitchFamily="18" charset="0"/>
                <a:cs typeface="Times New Roman" panose="02020603050405020304" pitchFamily="18" charset="0"/>
              </a:rPr>
              <a:t>Using these </a:t>
            </a:r>
            <a:r>
              <a:rPr lang="en-US" sz="1700" dirty="0">
                <a:solidFill>
                  <a:srgbClr val="00B0F0"/>
                </a:solidFill>
                <a:latin typeface="Times New Roman" panose="02020603050405020304" pitchFamily="18" charset="0"/>
                <a:cs typeface="Times New Roman" panose="02020603050405020304" pitchFamily="18" charset="0"/>
              </a:rPr>
              <a:t>feedbacks, agent improves its performance</a:t>
            </a:r>
            <a:r>
              <a:rPr lang="en-US" sz="1700" dirty="0">
                <a:solidFill>
                  <a:prstClr val="black"/>
                </a:solidFill>
                <a:latin typeface="Times New Roman" panose="02020603050405020304" pitchFamily="18" charset="0"/>
                <a:cs typeface="Times New Roman" panose="02020603050405020304" pitchFamily="18" charset="0"/>
              </a:rPr>
              <a:t>.</a:t>
            </a:r>
          </a:p>
          <a:p>
            <a:pPr marL="285750" lvl="0" indent="-285750" algn="just">
              <a:buFont typeface="Wingdings" panose="05000000000000000000" pitchFamily="2" charset="2"/>
              <a:buChar char="v"/>
            </a:pPr>
            <a:r>
              <a:rPr lang="en-US" sz="1700" dirty="0">
                <a:solidFill>
                  <a:schemeClr val="bg1"/>
                </a:solidFill>
                <a:latin typeface="Times New Roman" panose="02020603050405020304" pitchFamily="18" charset="0"/>
                <a:cs typeface="Times New Roman" panose="02020603050405020304" pitchFamily="18" charset="0"/>
              </a:rPr>
              <a:t>Reward feedback can be </a:t>
            </a:r>
            <a:r>
              <a:rPr lang="en-US" sz="1700" dirty="0">
                <a:solidFill>
                  <a:srgbClr val="00B0F0"/>
                </a:solidFill>
                <a:latin typeface="Times New Roman" panose="02020603050405020304" pitchFamily="18" charset="0"/>
                <a:cs typeface="Times New Roman" panose="02020603050405020304" pitchFamily="18" charset="0"/>
              </a:rPr>
              <a:t>positive or negative </a:t>
            </a:r>
            <a:r>
              <a:rPr lang="en-US" sz="1700" dirty="0">
                <a:solidFill>
                  <a:schemeClr val="bg1"/>
                </a:solidFill>
                <a:latin typeface="Times New Roman" panose="02020603050405020304" pitchFamily="18" charset="0"/>
                <a:cs typeface="Times New Roman" panose="02020603050405020304" pitchFamily="18" charset="0"/>
              </a:rPr>
              <a:t>which means on each good action, agent receives a positive reward while for wrong action, it gets a negative reward</a:t>
            </a:r>
            <a:r>
              <a:rPr lang="en-US" sz="1700" dirty="0" smtClean="0">
                <a:solidFill>
                  <a:prstClr val="black"/>
                </a:solidFill>
                <a:latin typeface="Times New Roman" panose="02020603050405020304" pitchFamily="18" charset="0"/>
                <a:cs typeface="Times New Roman" panose="02020603050405020304" pitchFamily="18" charset="0"/>
              </a:rPr>
              <a:t>.</a:t>
            </a:r>
          </a:p>
          <a:p>
            <a:pPr marL="285750" lvl="0" indent="-285750" algn="just">
              <a:buFont typeface="Wingdings" panose="05000000000000000000" pitchFamily="2" charset="2"/>
              <a:buChar char="v"/>
            </a:pPr>
            <a:r>
              <a:rPr lang="en-US" sz="1700" dirty="0">
                <a:solidFill>
                  <a:srgbClr val="00B0F0"/>
                </a:solidFill>
                <a:latin typeface="Times New Roman" panose="02020603050405020304" pitchFamily="18" charset="0"/>
                <a:cs typeface="Times New Roman" panose="02020603050405020304" pitchFamily="18" charset="0"/>
              </a:rPr>
              <a:t>Video games </a:t>
            </a:r>
            <a:r>
              <a:rPr lang="en-US" sz="1700" dirty="0">
                <a:solidFill>
                  <a:schemeClr val="bg1"/>
                </a:solidFill>
                <a:latin typeface="Times New Roman" panose="02020603050405020304" pitchFamily="18" charset="0"/>
                <a:cs typeface="Times New Roman" panose="02020603050405020304" pitchFamily="18" charset="0"/>
              </a:rPr>
              <a:t>are full of reinforcement cues. Complete a level and earn a badge. Defeat the bad guy in a certain number of moves and earn a bonus. Step into a trap — game over</a:t>
            </a:r>
            <a:r>
              <a:rPr lang="en-US" sz="1700" dirty="0" smtClean="0">
                <a:solidFill>
                  <a:schemeClr val="bg1"/>
                </a:solidFill>
                <a:latin typeface="Times New Roman" panose="02020603050405020304" pitchFamily="18" charset="0"/>
                <a:cs typeface="Times New Roman" panose="02020603050405020304" pitchFamily="18" charset="0"/>
              </a:rPr>
              <a:t>.</a:t>
            </a:r>
            <a:endParaRPr lang="en-US" sz="1700" dirty="0">
              <a:solidFill>
                <a:schemeClr val="bg1"/>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v"/>
            </a:pPr>
            <a:r>
              <a:rPr lang="en-US" sz="1700" dirty="0" smtClean="0">
                <a:solidFill>
                  <a:schemeClr val="bg1"/>
                </a:solidFill>
                <a:latin typeface="Times New Roman" panose="02020603050405020304" pitchFamily="18" charset="0"/>
                <a:cs typeface="Times New Roman" panose="02020603050405020304" pitchFamily="18" charset="0"/>
              </a:rPr>
              <a:t>These cues  </a:t>
            </a:r>
            <a:r>
              <a:rPr lang="en-US" sz="1700" dirty="0">
                <a:solidFill>
                  <a:schemeClr val="bg1"/>
                </a:solidFill>
                <a:latin typeface="Times New Roman" panose="02020603050405020304" pitchFamily="18" charset="0"/>
                <a:cs typeface="Times New Roman" panose="02020603050405020304" pitchFamily="18" charset="0"/>
              </a:rPr>
              <a:t>help players learn how to improve their performance for the next game. Without this feedback, they would just take random actions around a game environment in the hopes of advancing to the next level..</a:t>
            </a:r>
            <a:endParaRPr lang="en-US" sz="1700" dirty="0" smtClean="0">
              <a:solidFill>
                <a:schemeClr val="bg1"/>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endParaRPr lang="en-US" sz="1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531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7778805" cy="5093702"/>
          </a:xfrm>
          <a:prstGeom prst="rect">
            <a:avLst/>
          </a:prstGeom>
        </p:spPr>
        <p:txBody>
          <a:bodyPr wrap="square">
            <a:spAutoFit/>
          </a:bodyPr>
          <a:lstStyle/>
          <a:p>
            <a:pPr algn="just"/>
            <a:r>
              <a:rPr lang="en-US" sz="1700" dirty="0">
                <a:solidFill>
                  <a:srgbClr val="0070C0"/>
                </a:solidFill>
                <a:latin typeface="Times New Roman" panose="02020603050405020304" pitchFamily="18" charset="0"/>
                <a:cs typeface="Times New Roman" panose="02020603050405020304" pitchFamily="18" charset="0"/>
              </a:rPr>
              <a:t>Unsupervised learning</a:t>
            </a:r>
            <a:r>
              <a:rPr lang="en-US" sz="1700" dirty="0" smtClean="0">
                <a:solidFill>
                  <a:srgbClr val="0070C0"/>
                </a:solidFill>
                <a:latin typeface="Times New Roman" panose="02020603050405020304" pitchFamily="18" charset="0"/>
                <a:cs typeface="Times New Roman" panose="02020603050405020304" pitchFamily="18" charset="0"/>
              </a:rPr>
              <a:t>:</a:t>
            </a:r>
          </a:p>
          <a:p>
            <a:pPr algn="just"/>
            <a:endParaRPr lang="en-US" sz="1700" dirty="0">
              <a:solidFill>
                <a:srgbClr val="00B0F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This is an </a:t>
            </a:r>
            <a:r>
              <a:rPr lang="en-US" sz="1600" dirty="0">
                <a:solidFill>
                  <a:srgbClr val="0070C0"/>
                </a:solidFill>
                <a:latin typeface="Times New Roman" panose="02020603050405020304" pitchFamily="18" charset="0"/>
                <a:cs typeface="Times New Roman" panose="02020603050405020304" pitchFamily="18" charset="0"/>
              </a:rPr>
              <a:t>‘unaided’ </a:t>
            </a:r>
            <a:r>
              <a:rPr lang="en-US" sz="1600" dirty="0">
                <a:latin typeface="Times New Roman" panose="02020603050405020304" pitchFamily="18" charset="0"/>
                <a:cs typeface="Times New Roman" panose="02020603050405020304" pitchFamily="18" charset="0"/>
              </a:rPr>
              <a:t>type learning when your data typically has </a:t>
            </a:r>
            <a:r>
              <a:rPr lang="en-US" sz="1600" dirty="0">
                <a:solidFill>
                  <a:srgbClr val="0070C0"/>
                </a:solidFill>
                <a:latin typeface="Times New Roman" panose="02020603050405020304" pitchFamily="18" charset="0"/>
                <a:cs typeface="Times New Roman" panose="02020603050405020304" pitchFamily="18" charset="0"/>
              </a:rPr>
              <a:t>no known output labels</a:t>
            </a:r>
            <a:r>
              <a:rPr lang="en-US" sz="1600" dirty="0">
                <a:latin typeface="Times New Roman" panose="02020603050405020304" pitchFamily="18" charset="0"/>
                <a:cs typeface="Times New Roman" panose="02020603050405020304" pitchFamily="18" charset="0"/>
              </a:rPr>
              <a:t> or any feedback loop</a:t>
            </a:r>
            <a:r>
              <a:rPr lang="en-US" sz="16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a:t>
            </a:r>
            <a:r>
              <a:rPr lang="en-US" sz="1600" dirty="0">
                <a:solidFill>
                  <a:srgbClr val="0070C0"/>
                </a:solidFill>
                <a:latin typeface="Times New Roman" panose="02020603050405020304" pitchFamily="18" charset="0"/>
                <a:cs typeface="Times New Roman" panose="02020603050405020304" pitchFamily="18" charset="0"/>
              </a:rPr>
              <a:t>training dataset </a:t>
            </a:r>
            <a:r>
              <a:rPr lang="en-US" sz="1600" dirty="0">
                <a:latin typeface="Times New Roman" panose="02020603050405020304" pitchFamily="18" charset="0"/>
                <a:cs typeface="Times New Roman" panose="02020603050405020304" pitchFamily="18" charset="0"/>
              </a:rPr>
              <a:t>is a collection of examples </a:t>
            </a:r>
            <a:r>
              <a:rPr lang="en-US" sz="1600" dirty="0">
                <a:solidFill>
                  <a:srgbClr val="0070C0"/>
                </a:solidFill>
                <a:latin typeface="Times New Roman" panose="02020603050405020304" pitchFamily="18" charset="0"/>
                <a:cs typeface="Times New Roman" panose="02020603050405020304" pitchFamily="18" charset="0"/>
              </a:rPr>
              <a:t>without a specific desired outcome or correct answer.</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 neural network then attempts to </a:t>
            </a:r>
            <a:r>
              <a:rPr lang="en-US" sz="1600" dirty="0">
                <a:solidFill>
                  <a:srgbClr val="0070C0"/>
                </a:solidFill>
                <a:latin typeface="Times New Roman" panose="02020603050405020304" pitchFamily="18" charset="0"/>
                <a:cs typeface="Times New Roman" panose="02020603050405020304" pitchFamily="18" charset="0"/>
              </a:rPr>
              <a:t>automatically find structure </a:t>
            </a:r>
            <a:r>
              <a:rPr lang="en-US" sz="1600" dirty="0">
                <a:latin typeface="Times New Roman" panose="02020603050405020304" pitchFamily="18" charset="0"/>
                <a:cs typeface="Times New Roman" panose="02020603050405020304" pitchFamily="18" charset="0"/>
              </a:rPr>
              <a:t>in the data by extracting useful features and analyzing its structure</a:t>
            </a:r>
            <a:r>
              <a:rPr lang="en-US" sz="1600" dirty="0"/>
              <a:t>.</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Unsupervised learning is associated with </a:t>
            </a:r>
            <a:r>
              <a:rPr lang="en-US" sz="1600" dirty="0">
                <a:solidFill>
                  <a:srgbClr val="0070C0"/>
                </a:solidFill>
                <a:latin typeface="Times New Roman" panose="02020603050405020304" pitchFamily="18" charset="0"/>
                <a:cs typeface="Times New Roman" panose="02020603050405020304" pitchFamily="18" charset="0"/>
              </a:rPr>
              <a:t>learning without supervision or training.</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unsupervised learning, the algorithms are trained with data which is neither labeled nor classified</a:t>
            </a:r>
            <a:r>
              <a:rPr lang="en-US" sz="16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 unsupervised learning, the agent needs to </a:t>
            </a:r>
            <a:r>
              <a:rPr lang="en-US" sz="1600" dirty="0">
                <a:solidFill>
                  <a:srgbClr val="0070C0"/>
                </a:solidFill>
                <a:latin typeface="Times New Roman" panose="02020603050405020304" pitchFamily="18" charset="0"/>
                <a:cs typeface="Times New Roman" panose="02020603050405020304" pitchFamily="18" charset="0"/>
              </a:rPr>
              <a:t>learn from patterns </a:t>
            </a:r>
            <a:r>
              <a:rPr lang="en-US" sz="1600" dirty="0">
                <a:latin typeface="Times New Roman" panose="02020603050405020304" pitchFamily="18" charset="0"/>
                <a:cs typeface="Times New Roman" panose="02020603050405020304" pitchFamily="18" charset="0"/>
              </a:rPr>
              <a:t>without corresponding output values.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system has to </a:t>
            </a:r>
            <a:r>
              <a:rPr lang="en-US" sz="1600" dirty="0">
                <a:solidFill>
                  <a:srgbClr val="0070C0"/>
                </a:solidFill>
                <a:latin typeface="Times New Roman" panose="02020603050405020304" pitchFamily="18" charset="0"/>
                <a:cs typeface="Times New Roman" panose="02020603050405020304" pitchFamily="18" charset="0"/>
              </a:rPr>
              <a:t>understand itself</a:t>
            </a:r>
            <a:r>
              <a:rPr lang="en-US" sz="1600" dirty="0">
                <a:latin typeface="Times New Roman" panose="02020603050405020304" pitchFamily="18" charset="0"/>
                <a:cs typeface="Times New Roman" panose="02020603050405020304" pitchFamily="18" charset="0"/>
              </a:rPr>
              <a:t> from the data set we </a:t>
            </a:r>
            <a:r>
              <a:rPr lang="en-US" sz="1600" dirty="0" smtClean="0">
                <a:latin typeface="Times New Roman" panose="02020603050405020304" pitchFamily="18" charset="0"/>
                <a:cs typeface="Times New Roman" panose="02020603050405020304" pitchFamily="18" charset="0"/>
              </a:rPr>
              <a:t>provide and then  generate some rule to classify. </a:t>
            </a:r>
          </a:p>
          <a:p>
            <a:pPr marL="285750" indent="-285750"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general, unsupervised learning is a bit difficult to implement and thus it’s not used as widely as supervised learning</a:t>
            </a:r>
            <a:r>
              <a:rPr lang="en-US" sz="1600" dirty="0" smtClean="0"/>
              <a:t>.</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Unsupervised </a:t>
            </a:r>
            <a:r>
              <a:rPr lang="en-US" sz="1600" dirty="0">
                <a:latin typeface="Times New Roman" panose="02020603050405020304" pitchFamily="18" charset="0"/>
                <a:cs typeface="Times New Roman" panose="02020603050405020304" pitchFamily="18" charset="0"/>
              </a:rPr>
              <a:t>learning </a:t>
            </a:r>
            <a:r>
              <a:rPr lang="en-US" sz="1600" dirty="0" smtClean="0">
                <a:latin typeface="Times New Roman" panose="02020603050405020304" pitchFamily="18" charset="0"/>
                <a:cs typeface="Times New Roman" panose="02020603050405020304" pitchFamily="18" charset="0"/>
              </a:rPr>
              <a:t>algorithms can </a:t>
            </a:r>
            <a:r>
              <a:rPr lang="en-US" sz="1600" dirty="0">
                <a:latin typeface="Times New Roman" panose="02020603050405020304" pitchFamily="18" charset="0"/>
                <a:cs typeface="Times New Roman" panose="02020603050405020304" pitchFamily="18" charset="0"/>
              </a:rPr>
              <a:t>be classified into two categories of algorithms</a:t>
            </a:r>
            <a:r>
              <a:rPr lang="en-US" sz="1700" dirty="0">
                <a:latin typeface="Times New Roman" panose="02020603050405020304" pitchFamily="18" charset="0"/>
                <a:cs typeface="Times New Roman" panose="02020603050405020304" pitchFamily="18" charset="0"/>
              </a:rPr>
              <a:t>:</a:t>
            </a:r>
          </a:p>
          <a:p>
            <a:pPr marL="1714500" indent="-228600" algn="just">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Clustering</a:t>
            </a:r>
          </a:p>
          <a:p>
            <a:pPr marL="1714500" indent="-228600" algn="just">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Association</a:t>
            </a:r>
          </a:p>
        </p:txBody>
      </p:sp>
    </p:spTree>
    <p:extLst>
      <p:ext uri="{BB962C8B-B14F-4D97-AF65-F5344CB8AC3E}">
        <p14:creationId xmlns:p14="http://schemas.microsoft.com/office/powerpoint/2010/main" val="320195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07080" y="1033187"/>
            <a:ext cx="7024431" cy="4098800"/>
          </a:xfrm>
          <a:prstGeom prst="rect">
            <a:avLst/>
          </a:prstGeom>
        </p:spPr>
      </p:pic>
      <p:sp>
        <p:nvSpPr>
          <p:cNvPr id="4" name="Rectangle 3"/>
          <p:cNvSpPr/>
          <p:nvPr/>
        </p:nvSpPr>
        <p:spPr>
          <a:xfrm>
            <a:off x="1976015" y="281175"/>
            <a:ext cx="3264035" cy="461665"/>
          </a:xfrm>
          <a:prstGeom prst="rect">
            <a:avLst/>
          </a:prstGeom>
        </p:spPr>
        <p:txBody>
          <a:bodyPr wrap="none">
            <a:spAutoFit/>
          </a:bodyPr>
          <a:lstStyle/>
          <a:p>
            <a:r>
              <a:rPr lang="en-US" sz="2400" b="1" dirty="0">
                <a:solidFill>
                  <a:srgbClr val="0070C0"/>
                </a:solidFill>
              </a:rPr>
              <a:t>Machine Learning Types</a:t>
            </a:r>
          </a:p>
        </p:txBody>
      </p:sp>
    </p:spTree>
    <p:extLst>
      <p:ext uri="{BB962C8B-B14F-4D97-AF65-F5344CB8AC3E}">
        <p14:creationId xmlns:p14="http://schemas.microsoft.com/office/powerpoint/2010/main" val="3867569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1680</TotalTime>
  <Words>2450</Words>
  <Application>Microsoft Office PowerPoint</Application>
  <PresentationFormat>On-screen Show (16:9)</PresentationFormat>
  <Paragraphs>197</Paragraphs>
  <Slides>29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Courier New</vt:lpstr>
      <vt:lpstr>Dubai</vt:lpstr>
      <vt:lpstr>Georgia</vt:lpstr>
      <vt:lpstr>Times New Roman</vt:lpstr>
      <vt:lpstr>Wingdings</vt:lpstr>
      <vt:lpstr>Office Theme</vt:lpstr>
      <vt:lpstr>Introduction to Artificial Intelligence  </vt:lpstr>
      <vt:lpstr>Subsets of Artificial Intelligence </vt:lpstr>
      <vt:lpstr>PowerPoint Presentation</vt:lpstr>
      <vt:lpstr>Machine Learning </vt:lpstr>
      <vt:lpstr>PowerPoint Presentation</vt:lpstr>
      <vt:lpstr>PowerPoint Presentation</vt:lpstr>
      <vt:lpstr>PowerPoint Presentation</vt:lpstr>
      <vt:lpstr>PowerPoint Presentation</vt:lpstr>
      <vt:lpstr>PowerPoint Presentation</vt:lpstr>
      <vt:lpstr>PowerPoint Presentation</vt:lpstr>
      <vt:lpstr>How deep learning works: </vt:lpstr>
      <vt:lpstr>PowerPoint Presentation</vt:lpstr>
      <vt:lpstr>PowerPoint Presentation</vt:lpstr>
      <vt:lpstr>Natural Language Processing</vt:lpstr>
      <vt:lpstr>Expert Systems </vt:lpstr>
      <vt:lpstr>PowerPoint Presentation</vt:lpstr>
      <vt:lpstr>Machine Vision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Litty Tressa George</cp:lastModifiedBy>
  <cp:revision>326</cp:revision>
  <dcterms:created xsi:type="dcterms:W3CDTF">2013-08-21T19:17:07Z</dcterms:created>
  <dcterms:modified xsi:type="dcterms:W3CDTF">2020-03-14T12:12:53Z</dcterms:modified>
</cp:coreProperties>
</file>