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4" r:id="rId3"/>
    <p:sldId id="279" r:id="rId4"/>
    <p:sldId id="281" r:id="rId5"/>
    <p:sldId id="282" r:id="rId6"/>
    <p:sldId id="283" r:id="rId7"/>
    <p:sldId id="280" r:id="rId8"/>
    <p:sldId id="257" r:id="rId9"/>
    <p:sldId id="263" r:id="rId10"/>
    <p:sldId id="262" r:id="rId11"/>
    <p:sldId id="266" r:id="rId12"/>
    <p:sldId id="267" r:id="rId13"/>
    <p:sldId id="265" r:id="rId14"/>
    <p:sldId id="261" r:id="rId15"/>
    <p:sldId id="271" r:id="rId16"/>
    <p:sldId id="273" r:id="rId17"/>
    <p:sldId id="275" r:id="rId18"/>
    <p:sldId id="277" r:id="rId19"/>
    <p:sldId id="278" r:id="rId20"/>
    <p:sldId id="276" r:id="rId21"/>
    <p:sldId id="274" r:id="rId22"/>
    <p:sldId id="272" r:id="rId23"/>
    <p:sldId id="270" r:id="rId24"/>
    <p:sldId id="269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EA4B04"/>
    <a:srgbClr val="9900CC"/>
    <a:srgbClr val="FF9900"/>
    <a:srgbClr val="D99B01"/>
    <a:srgbClr val="FF67AC"/>
    <a:srgbClr val="CC0099"/>
    <a:srgbClr val="FFDC47"/>
    <a:srgbClr val="5EEC3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630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E2D15-F25E-40A4-A10A-4C9AFA0BFA6E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AC8A1-FE35-4092-9242-A4D70C7F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62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5318" y="2724455"/>
            <a:ext cx="8093364" cy="123111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317" y="1350110"/>
            <a:ext cx="8093366" cy="106893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C83626FB-E8F8-4803-8EC8-BF03248BCF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916229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359504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198559"/>
            <a:ext cx="6260905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2847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8704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8704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20DFF02-B701-4741-A3EA-0F184D940169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Dubai" panose="020B0503030403030204" pitchFamily="34" charset="-78"/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Dubai" panose="020B0503030403030204" pitchFamily="34" charset="-78"/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05" y="2877160"/>
            <a:ext cx="4679700" cy="1221056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Artificial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5280" y="4332033"/>
            <a:ext cx="8093366" cy="1068936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Litty Tressa George</a:t>
            </a:r>
          </a:p>
          <a:p>
            <a:r>
              <a:rPr lang="en-US" sz="1800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Lecturer FICT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866501"/>
            <a:ext cx="12346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1200" dirty="0">
                <a:solidFill>
                  <a:srgbClr val="00206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Section 1 PPT </a:t>
            </a:r>
            <a:r>
              <a:rPr lang="en-US" sz="1200" dirty="0" smtClean="0">
                <a:solidFill>
                  <a:srgbClr val="00206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4</a:t>
            </a:r>
            <a:endParaRPr lang="en-US" sz="1200" dirty="0">
              <a:solidFill>
                <a:srgbClr val="00206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29" y="1655520"/>
            <a:ext cx="885689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ssume </a:t>
            </a:r>
            <a:r>
              <a:rPr lang="en-US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want to play badminton on a particular day — say Saturday — how will you decide whether to play or not. </a:t>
            </a:r>
            <a:endParaRPr lang="en-US" sz="1600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 to be considered: check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it's </a:t>
            </a:r>
            <a:r>
              <a:rPr lang="en-US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 or cold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check the speed of the </a:t>
            </a:r>
            <a:r>
              <a:rPr lang="en-US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 and humidity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how the weather is, i.e. is </a:t>
            </a:r>
            <a:r>
              <a:rPr lang="en-US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sunny, cloudy, or rainy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 have to take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these factors into account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reach a decision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Play Or Not.</a:t>
            </a:r>
          </a:p>
          <a:p>
            <a:pPr algn="just"/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70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28470"/>
            <a:ext cx="8246070" cy="763525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Tabulated Data Set on the basis of various impact factors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5" y="1197405"/>
            <a:ext cx="6913275" cy="385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5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65195" y="2266340"/>
            <a:ext cx="656174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But, what if the weather pattern on Saturday does not match with any of rows in the table? This may be a problem.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5195" y="1350110"/>
            <a:ext cx="441338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to decide whether to play or </a:t>
            </a:r>
            <a:r>
              <a:rPr lang="en-US" sz="17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?</a:t>
            </a:r>
            <a:endParaRPr lang="en-US" sz="17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605" y="4054127"/>
            <a:ext cx="8246070" cy="763525"/>
          </a:xfrm>
        </p:spPr>
        <p:txBody>
          <a:bodyPr>
            <a:normAutofit/>
          </a:bodyPr>
          <a:lstStyle/>
          <a:p>
            <a:r>
              <a:rPr lang="en-US" sz="2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Fig: A 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for the concept </a:t>
            </a:r>
            <a:r>
              <a:rPr lang="en-US" sz="2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play tennis/ badminton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1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0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6260" y="1960930"/>
            <a:ext cx="88477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7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Fig 1 illustrates </a:t>
            </a:r>
            <a:r>
              <a:rPr lang="en-US" sz="1700" dirty="0">
                <a:solidFill>
                  <a:srgbClr val="FF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learned decision tree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7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7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see that </a:t>
            </a:r>
            <a:r>
              <a:rPr lang="en-US" sz="1700" dirty="0">
                <a:solidFill>
                  <a:srgbClr val="FF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node 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represents </a:t>
            </a:r>
            <a:r>
              <a:rPr lang="en-US" sz="1700" dirty="0">
                <a:solidFill>
                  <a:srgbClr val="FF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attribute or feature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sz="1700" dirty="0">
                <a:solidFill>
                  <a:srgbClr val="FF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each node represents the </a:t>
            </a:r>
            <a:r>
              <a:rPr lang="en-US" sz="1700" dirty="0">
                <a:solidFill>
                  <a:srgbClr val="FF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 of that node</a:t>
            </a:r>
            <a:r>
              <a:rPr lang="en-US" sz="17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700" dirty="0" smtClean="0">
                <a:solidFill>
                  <a:srgbClr val="FF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1700" dirty="0">
                <a:solidFill>
                  <a:srgbClr val="FF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the </a:t>
            </a:r>
            <a:r>
              <a:rPr lang="en-US" sz="1700" dirty="0">
                <a:solidFill>
                  <a:srgbClr val="FF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leaves of the tree 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the </a:t>
            </a:r>
            <a:r>
              <a:rPr lang="en-US" sz="1700" dirty="0">
                <a:solidFill>
                  <a:srgbClr val="FF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decision is made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7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7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700" dirty="0">
                <a:solidFill>
                  <a:srgbClr val="FF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are continuous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internal nodes can </a:t>
            </a:r>
            <a:r>
              <a:rPr lang="en-US" sz="1700" dirty="0">
                <a:solidFill>
                  <a:srgbClr val="FF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the value of a feature against a threshold 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(see Fig. 2).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38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Title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24" y="-89898"/>
            <a:ext cx="9144000" cy="43939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4375" y="4709620"/>
            <a:ext cx="824607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2. A decision tree for the concept Play Badminton (when attributes are continuous)</a:t>
            </a:r>
          </a:p>
        </p:txBody>
      </p:sp>
    </p:spTree>
    <p:extLst>
      <p:ext uri="{BB962C8B-B14F-4D97-AF65-F5344CB8AC3E}">
        <p14:creationId xmlns:p14="http://schemas.microsoft.com/office/powerpoint/2010/main" val="184398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28470"/>
            <a:ext cx="8246070" cy="763525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Expressiveness Of Decision Trees</a:t>
            </a:r>
            <a:r>
              <a:rPr lang="en-US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6260" y="1350110"/>
            <a:ext cx="2441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 Function: AND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1" y="1960930"/>
            <a:ext cx="2266950" cy="2390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574" y="1041019"/>
            <a:ext cx="6262426" cy="38047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61180" y="4774168"/>
            <a:ext cx="4140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3. Decision tree for an AND operation.</a:t>
            </a:r>
          </a:p>
        </p:txBody>
      </p:sp>
    </p:spTree>
    <p:extLst>
      <p:ext uri="{BB962C8B-B14F-4D97-AF65-F5344CB8AC3E}">
        <p14:creationId xmlns:p14="http://schemas.microsoft.com/office/powerpoint/2010/main" val="269444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3555" y="1350110"/>
            <a:ext cx="2159566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 Function: 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0" y="1960930"/>
            <a:ext cx="2152650" cy="2571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835" y="1069054"/>
            <a:ext cx="6557165" cy="34864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08475" y="4555499"/>
            <a:ext cx="391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4. Decision tree for an OR operation</a:t>
            </a:r>
          </a:p>
        </p:txBody>
      </p:sp>
    </p:spTree>
    <p:extLst>
      <p:ext uri="{BB962C8B-B14F-4D97-AF65-F5344CB8AC3E}">
        <p14:creationId xmlns:p14="http://schemas.microsoft.com/office/powerpoint/2010/main" val="169380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3555" y="1350110"/>
            <a:ext cx="231666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 Function: XOR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63" y="1960930"/>
            <a:ext cx="2285075" cy="2883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641" y="1754735"/>
            <a:ext cx="6324359" cy="30362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13885" y="4790987"/>
            <a:ext cx="35593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Fig 5. </a:t>
            </a:r>
            <a:r>
              <a:rPr lang="en-US" sz="1600" dirty="0" smtClean="0">
                <a:solidFill>
                  <a:schemeClr val="bg1"/>
                </a:solidFill>
              </a:rPr>
              <a:t>Decision tree </a:t>
            </a:r>
            <a:r>
              <a:rPr lang="en-US" sz="1600" dirty="0">
                <a:solidFill>
                  <a:schemeClr val="bg1"/>
                </a:solidFill>
              </a:rPr>
              <a:t>for an XOR operation</a:t>
            </a:r>
          </a:p>
        </p:txBody>
      </p:sp>
    </p:spTree>
    <p:extLst>
      <p:ext uri="{BB962C8B-B14F-4D97-AF65-F5344CB8AC3E}">
        <p14:creationId xmlns:p14="http://schemas.microsoft.com/office/powerpoint/2010/main" val="107342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195" y="281175"/>
            <a:ext cx="8246070" cy="763525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6260" y="2419045"/>
            <a:ext cx="79406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decision tree performing XOR functionality using 3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 X1, X2, X3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8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490" y="0"/>
            <a:ext cx="8246070" cy="763525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Classifiers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3" y="891995"/>
            <a:ext cx="9144793" cy="42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1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6259" y="1417588"/>
            <a:ext cx="870418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main algorithms to build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decision tree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(Classification and Regression Trees) — This makes use of Gini impurity as metric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ID3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(Iterative Dichotomiser 3) — This uses entropy and information gain as metric.</a:t>
            </a:r>
            <a:endParaRPr lang="en-US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66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771" y="1197405"/>
            <a:ext cx="258683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there are four independent variable to determine the dependent variable.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independent variables are outlook, temperature, humidity, and wind.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dependent variable is whether to play football or not.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540" y="1197405"/>
            <a:ext cx="6318152" cy="352223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using ID3- Example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11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8965" y="1655520"/>
            <a:ext cx="83987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the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oot Node</a:t>
            </a:r>
          </a:p>
          <a:p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step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we have to find the parent node for our decision tree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that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to find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FF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entropy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class variable.</a:t>
            </a:r>
          </a:p>
        </p:txBody>
      </p:sp>
    </p:spTree>
    <p:extLst>
      <p:ext uri="{BB962C8B-B14F-4D97-AF65-F5344CB8AC3E}">
        <p14:creationId xmlns:p14="http://schemas.microsoft.com/office/powerpoint/2010/main" val="237776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5" y="887725"/>
            <a:ext cx="884774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0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Title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05" y="2266340"/>
            <a:ext cx="50482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7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28470"/>
            <a:ext cx="7329840" cy="916230"/>
          </a:xfrm>
        </p:spPr>
        <p:txBody>
          <a:bodyPr>
            <a:normAutofit/>
          </a:bodyPr>
          <a:lstStyle/>
          <a:p>
            <a:r>
              <a:rPr lang="en-SG" sz="2800" dirty="0" smtClean="0"/>
              <a:t>KNN- K Nearest Neighbour Algorithm</a:t>
            </a:r>
            <a:endParaRPr lang="en-SG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0605" y="1808225"/>
            <a:ext cx="47720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KNN Representation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95" y="1197405"/>
            <a:ext cx="5955495" cy="386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45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605" y="81884"/>
            <a:ext cx="8246070" cy="916229"/>
          </a:xfrm>
        </p:spPr>
        <p:txBody>
          <a:bodyPr>
            <a:normAutofit/>
          </a:bodyPr>
          <a:lstStyle/>
          <a:p>
            <a:r>
              <a:rPr lang="en-SG" sz="2400" dirty="0" smtClean="0"/>
              <a:t>Distance Calculation</a:t>
            </a:r>
            <a:endParaRPr lang="en-SG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490" y="1197405"/>
            <a:ext cx="5829300" cy="3150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605" y="4532146"/>
            <a:ext cx="45529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2400" dirty="0" smtClean="0"/>
              <a:t>KNN Classification</a:t>
            </a:r>
            <a:endParaRPr lang="en-SG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490" y="1069443"/>
            <a:ext cx="5039265" cy="35022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992" y="4619673"/>
            <a:ext cx="9450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 the new data points to that category for which the number of the </a:t>
            </a:r>
            <a:r>
              <a:rPr lang="en-SG" sz="1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neighbour </a:t>
            </a:r>
            <a:r>
              <a:rPr lang="en-SG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maximum.</a:t>
            </a:r>
          </a:p>
        </p:txBody>
      </p:sp>
    </p:spTree>
    <p:extLst>
      <p:ext uri="{BB962C8B-B14F-4D97-AF65-F5344CB8AC3E}">
        <p14:creationId xmlns:p14="http://schemas.microsoft.com/office/powerpoint/2010/main" val="411242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738" y="1500981"/>
            <a:ext cx="6486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26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5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502815"/>
            <a:ext cx="884774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7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one of the most widely used and practical methods for </a:t>
            </a:r>
            <a:r>
              <a:rPr lang="en-US" sz="17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</a:t>
            </a:r>
            <a:r>
              <a:rPr lang="en-US" sz="17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z="17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7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 are a non-parametric supervised learning method used for both </a:t>
            </a:r>
            <a:r>
              <a:rPr lang="en-US" sz="17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and regression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tasks</a:t>
            </a:r>
            <a:r>
              <a:rPr lang="en-US" sz="17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general, decision trees are constructed via an </a:t>
            </a:r>
            <a:r>
              <a:rPr lang="en-US" sz="17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algorithmic approach that identifies ways to split a data set based on different conditions</a:t>
            </a:r>
            <a:r>
              <a:rPr lang="en-US" sz="17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7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to create a </a:t>
            </a:r>
            <a:r>
              <a:rPr lang="en-US" sz="17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predicts the value of a target variable by learning simple decision rules inferred from the data features.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7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7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rules 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generally in form of </a:t>
            </a:r>
            <a:r>
              <a:rPr lang="en-US" sz="17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if-then-else statements</a:t>
            </a:r>
            <a:r>
              <a:rPr lang="en-US" sz="17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7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deeper the tree, the more complex the rules and fitter the model.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655520"/>
            <a:ext cx="8856890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decision tree is a tree-like graph with </a:t>
            </a:r>
            <a:r>
              <a:rPr lang="en-US" sz="17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 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the place where we </a:t>
            </a:r>
            <a:r>
              <a:rPr lang="en-US" sz="17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pick an attribute and ask a question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7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edges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 the </a:t>
            </a:r>
            <a:r>
              <a:rPr lang="en-US" sz="17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answers the to the question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and the </a:t>
            </a:r>
            <a:r>
              <a:rPr lang="en-US" sz="17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leaves represent the actual output or class label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7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7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 classify the examples by sorting them down the tree from the root to some leaf node, with the </a:t>
            </a:r>
            <a:r>
              <a:rPr lang="en-US" sz="17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node 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providing the </a:t>
            </a:r>
            <a:r>
              <a:rPr lang="en-US" sz="17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the example</a:t>
            </a:r>
            <a:r>
              <a:rPr lang="en-US" sz="17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7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node 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tree acts as a </a:t>
            </a:r>
            <a:r>
              <a:rPr lang="en-US" sz="17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 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some attribute, and </a:t>
            </a:r>
            <a:r>
              <a:rPr lang="en-US" sz="17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edge 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descending from </a:t>
            </a:r>
            <a:r>
              <a:rPr lang="en-US" sz="17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node corresponds to one of the possible answers to the test case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7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7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7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is recursive in nature and is repeated for every subtree rooted at the new nodes.</a:t>
            </a:r>
          </a:p>
        </p:txBody>
      </p:sp>
    </p:spTree>
    <p:extLst>
      <p:ext uri="{BB962C8B-B14F-4D97-AF65-F5344CB8AC3E}">
        <p14:creationId xmlns:p14="http://schemas.microsoft.com/office/powerpoint/2010/main" val="424467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5510</TotalTime>
  <Words>661</Words>
  <Application>Microsoft Office PowerPoint</Application>
  <PresentationFormat>On-screen Show (16:9)</PresentationFormat>
  <Paragraphs>64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Dubai</vt:lpstr>
      <vt:lpstr>Georgia</vt:lpstr>
      <vt:lpstr>Times New Roman</vt:lpstr>
      <vt:lpstr>Wingdings</vt:lpstr>
      <vt:lpstr>Office Theme</vt:lpstr>
      <vt:lpstr>Introduction to Artificial Intelligence  </vt:lpstr>
      <vt:lpstr>Machine Learning Classifiers</vt:lpstr>
      <vt:lpstr>KNN- K Nearest Neighbour Algorithm</vt:lpstr>
      <vt:lpstr>KNN Representation</vt:lpstr>
      <vt:lpstr>Distance Calculation</vt:lpstr>
      <vt:lpstr>KNN Classification</vt:lpstr>
      <vt:lpstr>PowerPoint Presentation</vt:lpstr>
      <vt:lpstr>Decision Tree</vt:lpstr>
      <vt:lpstr>PowerPoint Presentation</vt:lpstr>
      <vt:lpstr>PowerPoint Presentation</vt:lpstr>
      <vt:lpstr>Tabulated Data Set on the basis of various impact factors</vt:lpstr>
      <vt:lpstr>PowerPoint Presentation</vt:lpstr>
      <vt:lpstr>Fig: A decision tree for the concept play tennis/ badminton</vt:lpstr>
      <vt:lpstr>PowerPoint Presentation</vt:lpstr>
      <vt:lpstr>Slide Title</vt:lpstr>
      <vt:lpstr> Expressiveness Of Decision Trees </vt:lpstr>
      <vt:lpstr>PowerPoint Presentation</vt:lpstr>
      <vt:lpstr>PowerPoint Presentation</vt:lpstr>
      <vt:lpstr>Activity </vt:lpstr>
      <vt:lpstr>PowerPoint Presentation</vt:lpstr>
      <vt:lpstr>Decision Tree using ID3- Example </vt:lpstr>
      <vt:lpstr>PowerPoint Presentation</vt:lpstr>
      <vt:lpstr>PowerPoint Presentation</vt:lpstr>
      <vt:lpstr>Slide Title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john varghese</cp:lastModifiedBy>
  <cp:revision>241</cp:revision>
  <dcterms:created xsi:type="dcterms:W3CDTF">2013-08-21T19:17:07Z</dcterms:created>
  <dcterms:modified xsi:type="dcterms:W3CDTF">2020-07-23T15:00:53Z</dcterms:modified>
</cp:coreProperties>
</file>